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188" r:id="rId1"/>
  </p:sldMasterIdLst>
  <p:notesMasterIdLst>
    <p:notesMasterId r:id="rId67"/>
  </p:notesMasterIdLst>
  <p:handoutMasterIdLst>
    <p:handoutMasterId r:id="rId68"/>
  </p:handoutMasterIdLst>
  <p:sldIdLst>
    <p:sldId id="267" r:id="rId2"/>
    <p:sldId id="411" r:id="rId3"/>
    <p:sldId id="382" r:id="rId4"/>
    <p:sldId id="268" r:id="rId5"/>
    <p:sldId id="269" r:id="rId6"/>
    <p:sldId id="270" r:id="rId7"/>
    <p:sldId id="272" r:id="rId8"/>
    <p:sldId id="271" r:id="rId9"/>
    <p:sldId id="351" r:id="rId10"/>
    <p:sldId id="356" r:id="rId11"/>
    <p:sldId id="282" r:id="rId12"/>
    <p:sldId id="273" r:id="rId13"/>
    <p:sldId id="274" r:id="rId14"/>
    <p:sldId id="357" r:id="rId15"/>
    <p:sldId id="390" r:id="rId16"/>
    <p:sldId id="380" r:id="rId17"/>
    <p:sldId id="276" r:id="rId18"/>
    <p:sldId id="283" r:id="rId19"/>
    <p:sldId id="277" r:id="rId20"/>
    <p:sldId id="284" r:id="rId21"/>
    <p:sldId id="285" r:id="rId22"/>
    <p:sldId id="402" r:id="rId23"/>
    <p:sldId id="369" r:id="rId24"/>
    <p:sldId id="279" r:id="rId25"/>
    <p:sldId id="403" r:id="rId26"/>
    <p:sldId id="368" r:id="rId27"/>
    <p:sldId id="286" r:id="rId28"/>
    <p:sldId id="340" r:id="rId29"/>
    <p:sldId id="287" r:id="rId30"/>
    <p:sldId id="342" r:id="rId31"/>
    <p:sldId id="343" r:id="rId32"/>
    <p:sldId id="358" r:id="rId33"/>
    <p:sldId id="306" r:id="rId34"/>
    <p:sldId id="294" r:id="rId35"/>
    <p:sldId id="400" r:id="rId36"/>
    <p:sldId id="352" r:id="rId37"/>
    <p:sldId id="344" r:id="rId38"/>
    <p:sldId id="296" r:id="rId39"/>
    <p:sldId id="345" r:id="rId40"/>
    <p:sldId id="297" r:id="rId41"/>
    <p:sldId id="346" r:id="rId42"/>
    <p:sldId id="359" r:id="rId43"/>
    <p:sldId id="401" r:id="rId44"/>
    <p:sldId id="404" r:id="rId45"/>
    <p:sldId id="347" r:id="rId46"/>
    <p:sldId id="412" r:id="rId47"/>
    <p:sldId id="393" r:id="rId48"/>
    <p:sldId id="383" r:id="rId49"/>
    <p:sldId id="398" r:id="rId50"/>
    <p:sldId id="363" r:id="rId51"/>
    <p:sldId id="362" r:id="rId52"/>
    <p:sldId id="353" r:id="rId53"/>
    <p:sldId id="410" r:id="rId54"/>
    <p:sldId id="385" r:id="rId55"/>
    <p:sldId id="413" r:id="rId56"/>
    <p:sldId id="388" r:id="rId57"/>
    <p:sldId id="387" r:id="rId58"/>
    <p:sldId id="384" r:id="rId59"/>
    <p:sldId id="381" r:id="rId60"/>
    <p:sldId id="299" r:id="rId61"/>
    <p:sldId id="361" r:id="rId62"/>
    <p:sldId id="394" r:id="rId63"/>
    <p:sldId id="292" r:id="rId64"/>
    <p:sldId id="409" r:id="rId65"/>
    <p:sldId id="396" r:id="rId6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ae" initials="R" lastIdx="135" clrIdx="0"/>
  <p:cmAuthor id="1" name="Snap On" initials="SO" lastIdx="37" clrIdx="1"/>
  <p:cmAuthor id="2" name="timothy Astleford" initials="tA" lastIdx="65" clrIdx="2">
    <p:extLst>
      <p:ext uri="{19B8F6BF-5375-455C-9EA6-DF929625EA0E}">
        <p15:presenceInfo xmlns:p15="http://schemas.microsoft.com/office/powerpoint/2012/main" xmlns="" userId="6f70958e3069516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4C64"/>
    <a:srgbClr val="006600"/>
    <a:srgbClr val="00FF00"/>
    <a:srgbClr val="FF3399"/>
    <a:srgbClr val="CC99FF"/>
    <a:srgbClr val="6AB7A6"/>
    <a:srgbClr val="00FFFF"/>
    <a:srgbClr val="99FFCC"/>
    <a:srgbClr val="A20036"/>
    <a:srgbClr val="3B75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4617" autoAdjust="0"/>
    <p:restoredTop sz="90769" autoAdjust="0"/>
  </p:normalViewPr>
  <p:slideViewPr>
    <p:cSldViewPr>
      <p:cViewPr varScale="1">
        <p:scale>
          <a:sx n="102" d="100"/>
          <a:sy n="102" d="100"/>
        </p:scale>
        <p:origin x="-1152" y="-96"/>
      </p:cViewPr>
      <p:guideLst>
        <p:guide orient="horz" pos="2160"/>
        <p:guide pos="2880"/>
      </p:guideLst>
    </p:cSldViewPr>
  </p:slideViewPr>
  <p:notesTextViewPr>
    <p:cViewPr>
      <p:scale>
        <a:sx n="1" d="1"/>
        <a:sy n="1" d="1"/>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38145" cy="464205"/>
          </a:xfrm>
          <a:prstGeom prst="rect">
            <a:avLst/>
          </a:prstGeom>
        </p:spPr>
        <p:txBody>
          <a:bodyPr vert="horz" lIns="88126" tIns="44064" rIns="88126" bIns="44064" rtlCol="0"/>
          <a:lstStyle>
            <a:lvl1pPr algn="l">
              <a:defRPr sz="1200"/>
            </a:lvl1pPr>
          </a:lstStyle>
          <a:p>
            <a:endParaRPr lang="en-US"/>
          </a:p>
        </p:txBody>
      </p:sp>
      <p:sp>
        <p:nvSpPr>
          <p:cNvPr id="3" name="Date Placeholder 2"/>
          <p:cNvSpPr>
            <a:spLocks noGrp="1"/>
          </p:cNvSpPr>
          <p:nvPr>
            <p:ph type="dt" sz="quarter" idx="1"/>
          </p:nvPr>
        </p:nvSpPr>
        <p:spPr>
          <a:xfrm>
            <a:off x="3970734" y="2"/>
            <a:ext cx="3038145" cy="464205"/>
          </a:xfrm>
          <a:prstGeom prst="rect">
            <a:avLst/>
          </a:prstGeom>
        </p:spPr>
        <p:txBody>
          <a:bodyPr vert="horz" lIns="88126" tIns="44064" rIns="88126" bIns="44064" rtlCol="0"/>
          <a:lstStyle>
            <a:lvl1pPr algn="r">
              <a:defRPr sz="1200"/>
            </a:lvl1pPr>
          </a:lstStyle>
          <a:p>
            <a:fld id="{61452FD8-2EE6-4A90-8600-DAE5ACCA1E92}" type="datetimeFigureOut">
              <a:rPr lang="en-US" smtClean="0"/>
              <a:t>4/5/2021</a:t>
            </a:fld>
            <a:endParaRPr lang="en-US"/>
          </a:p>
        </p:txBody>
      </p:sp>
      <p:sp>
        <p:nvSpPr>
          <p:cNvPr id="4" name="Footer Placeholder 3"/>
          <p:cNvSpPr>
            <a:spLocks noGrp="1"/>
          </p:cNvSpPr>
          <p:nvPr>
            <p:ph type="ftr" sz="quarter" idx="2"/>
          </p:nvPr>
        </p:nvSpPr>
        <p:spPr>
          <a:xfrm>
            <a:off x="1" y="8830660"/>
            <a:ext cx="3038145" cy="464205"/>
          </a:xfrm>
          <a:prstGeom prst="rect">
            <a:avLst/>
          </a:prstGeom>
        </p:spPr>
        <p:txBody>
          <a:bodyPr vert="horz" lIns="88126" tIns="44064" rIns="88126" bIns="44064" rtlCol="0" anchor="b"/>
          <a:lstStyle>
            <a:lvl1pPr algn="l">
              <a:defRPr sz="1200"/>
            </a:lvl1pPr>
          </a:lstStyle>
          <a:p>
            <a:endParaRPr lang="en-US"/>
          </a:p>
        </p:txBody>
      </p:sp>
      <p:sp>
        <p:nvSpPr>
          <p:cNvPr id="5" name="Slide Number Placeholder 4"/>
          <p:cNvSpPr>
            <a:spLocks noGrp="1"/>
          </p:cNvSpPr>
          <p:nvPr>
            <p:ph type="sldNum" sz="quarter" idx="3"/>
          </p:nvPr>
        </p:nvSpPr>
        <p:spPr>
          <a:xfrm>
            <a:off x="3970734" y="8830660"/>
            <a:ext cx="3038145" cy="464205"/>
          </a:xfrm>
          <a:prstGeom prst="rect">
            <a:avLst/>
          </a:prstGeom>
        </p:spPr>
        <p:txBody>
          <a:bodyPr vert="horz" lIns="88126" tIns="44064" rIns="88126" bIns="44064" rtlCol="0" anchor="b"/>
          <a:lstStyle>
            <a:lvl1pPr algn="r">
              <a:defRPr sz="1200"/>
            </a:lvl1pPr>
          </a:lstStyle>
          <a:p>
            <a:fld id="{EE7D5CBF-5088-4722-8BFF-9FA218F4CBF5}" type="slidenum">
              <a:rPr lang="en-US" smtClean="0"/>
              <a:t>‹#›</a:t>
            </a:fld>
            <a:endParaRPr lang="en-US"/>
          </a:p>
        </p:txBody>
      </p:sp>
    </p:spTree>
    <p:extLst>
      <p:ext uri="{BB962C8B-B14F-4D97-AF65-F5344CB8AC3E}">
        <p14:creationId xmlns:p14="http://schemas.microsoft.com/office/powerpoint/2010/main" val="5520504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58" tIns="46580" rIns="93158" bIns="46580" rtlCol="0"/>
          <a:lstStyle>
            <a:lvl1pPr algn="l">
              <a:defRPr sz="13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58" tIns="46580" rIns="93158" bIns="46580" rtlCol="0"/>
          <a:lstStyle>
            <a:lvl1pPr algn="r">
              <a:defRPr sz="1300"/>
            </a:lvl1pPr>
          </a:lstStyle>
          <a:p>
            <a:fld id="{4525CE39-3A17-4221-A43A-CDCDEC37A9C6}" type="datetimeFigureOut">
              <a:rPr lang="en-US" smtClean="0"/>
              <a:t>4/5/2021</a:t>
            </a:fld>
            <a:endParaRPr lang="en-US"/>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58" tIns="46580" rIns="93158" bIns="46580"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58" tIns="46580" rIns="93158" bIns="4658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58" tIns="46580" rIns="93158" bIns="46580" rtlCol="0" anchor="b"/>
          <a:lstStyle>
            <a:lvl1pPr algn="l">
              <a:defRPr sz="13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58" tIns="46580" rIns="93158" bIns="46580" rtlCol="0" anchor="b"/>
          <a:lstStyle>
            <a:lvl1pPr algn="r">
              <a:defRPr sz="1300"/>
            </a:lvl1pPr>
          </a:lstStyle>
          <a:p>
            <a:fld id="{0EF3100C-8CFC-4DBF-AA1F-E6F6631648CF}" type="slidenum">
              <a:rPr lang="en-US" smtClean="0"/>
              <a:t>‹#›</a:t>
            </a:fld>
            <a:endParaRPr lang="en-US"/>
          </a:p>
        </p:txBody>
      </p:sp>
    </p:spTree>
    <p:extLst>
      <p:ext uri="{BB962C8B-B14F-4D97-AF65-F5344CB8AC3E}">
        <p14:creationId xmlns:p14="http://schemas.microsoft.com/office/powerpoint/2010/main" val="1513300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Apr 4/21 Wave Sheaf:  </a:t>
            </a:r>
            <a:r>
              <a:rPr lang="en-US" sz="1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Slides for Tim to teach:</a:t>
            </a:r>
            <a:r>
              <a:rPr lang="en-US" sz="1200" b="1" dirty="0" smtClean="0">
                <a:ln w="1905"/>
                <a:solidFill>
                  <a:srgbClr val="C00000"/>
                </a:solidFill>
                <a:effectLst>
                  <a:innerShdw blurRad="69850" dist="43180" dir="5400000">
                    <a:srgbClr val="000000">
                      <a:alpha val="65000"/>
                    </a:srgbClr>
                  </a:innerShdw>
                </a:effectLst>
              </a:rPr>
              <a:t> </a:t>
            </a:r>
            <a:r>
              <a:rPr lang="en-US" sz="1200" b="1" dirty="0" err="1" smtClean="0">
                <a:ln w="1905"/>
                <a:solidFill>
                  <a:srgbClr val="C00000"/>
                </a:solidFill>
                <a:effectLst>
                  <a:innerShdw blurRad="69850" dist="43180" dir="5400000">
                    <a:srgbClr val="000000">
                      <a:alpha val="65000"/>
                    </a:srgbClr>
                  </a:innerShdw>
                </a:effectLst>
              </a:rPr>
              <a:t>Pt</a:t>
            </a:r>
            <a:r>
              <a:rPr lang="en-US" sz="1200" b="1" dirty="0" smtClean="0">
                <a:ln w="1905"/>
                <a:solidFill>
                  <a:srgbClr val="C00000"/>
                </a:solidFill>
                <a:effectLst>
                  <a:innerShdw blurRad="69850" dist="43180" dir="5400000">
                    <a:srgbClr val="000000">
                      <a:alpha val="65000"/>
                    </a:srgbClr>
                  </a:innerShdw>
                </a:effectLst>
              </a:rPr>
              <a:t> 1 they are:  7-18; 24-29 &amp; 44.</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cap="none" spc="0" dirty="0" smtClean="0">
                <a:ln w="1905"/>
                <a:solidFill>
                  <a:srgbClr val="C00000"/>
                </a:solidFill>
                <a:effectLst>
                  <a:innerShdw blurRad="69850" dist="43180" dir="5400000">
                    <a:srgbClr val="000000">
                      <a:alpha val="65000"/>
                    </a:srgbClr>
                  </a:innerShdw>
                </a:effectLst>
              </a:rPr>
              <a:t>PPT is ready to go.</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cap="none" spc="0" dirty="0" smtClean="0">
                <a:ln w="1905"/>
                <a:solidFill>
                  <a:srgbClr val="C00000"/>
                </a:solidFill>
                <a:effectLst>
                  <a:innerShdw blurRad="69850" dist="43180" dir="5400000">
                    <a:srgbClr val="000000">
                      <a:alpha val="65000"/>
                    </a:srgbClr>
                  </a:innerShdw>
                </a:effectLst>
              </a:rPr>
              <a:t>Apr 4</a:t>
            </a:r>
            <a:r>
              <a:rPr lang="en-US" sz="1200" b="1" cap="none" spc="0" baseline="30000" dirty="0" smtClean="0">
                <a:ln w="1905"/>
                <a:solidFill>
                  <a:srgbClr val="C00000"/>
                </a:solidFill>
                <a:effectLst>
                  <a:innerShdw blurRad="69850" dist="43180" dir="5400000">
                    <a:srgbClr val="000000">
                      <a:alpha val="65000"/>
                    </a:srgbClr>
                  </a:innerShdw>
                </a:effectLst>
              </a:rPr>
              <a:t>th</a:t>
            </a:r>
            <a:r>
              <a:rPr lang="en-US" sz="1200" b="1" cap="none" spc="0" dirty="0" smtClean="0">
                <a:ln w="1905"/>
                <a:solidFill>
                  <a:srgbClr val="C00000"/>
                </a:solidFill>
                <a:effectLst>
                  <a:innerShdw blurRad="69850" dist="43180" dir="5400000">
                    <a:srgbClr val="000000">
                      <a:alpha val="65000"/>
                    </a:srgbClr>
                  </a:innerShdw>
                </a:effectLst>
              </a:rPr>
              <a:t> – more corrections in the morning – make the </a:t>
            </a:r>
            <a:r>
              <a:rPr lang="en-US" sz="1200" b="1" cap="none" spc="0" dirty="0" err="1" smtClean="0">
                <a:ln w="1905"/>
                <a:solidFill>
                  <a:srgbClr val="C00000"/>
                </a:solidFill>
                <a:effectLst>
                  <a:innerShdw blurRad="69850" dist="43180" dir="5400000">
                    <a:srgbClr val="000000">
                      <a:alpha val="65000"/>
                    </a:srgbClr>
                  </a:innerShdw>
                </a:effectLst>
              </a:rPr>
              <a:t>pdf</a:t>
            </a:r>
            <a:r>
              <a:rPr lang="en-US" sz="1200" b="1" cap="none" spc="0" dirty="0" smtClean="0">
                <a:ln w="1905"/>
                <a:solidFill>
                  <a:srgbClr val="C00000"/>
                </a:solidFill>
                <a:effectLst>
                  <a:innerShdw blurRad="69850" dist="43180" dir="5400000">
                    <a:srgbClr val="000000">
                      <a:alpha val="65000"/>
                    </a:srgbClr>
                  </a:innerShdw>
                </a:effectLst>
              </a:rPr>
              <a:t> of this file.  </a:t>
            </a:r>
            <a:r>
              <a:rPr lang="en-US" sz="1200" b="1" cap="none" spc="0" smtClean="0">
                <a:ln w="1905"/>
                <a:solidFill>
                  <a:srgbClr val="C00000"/>
                </a:solidFill>
                <a:effectLst>
                  <a:innerShdw blurRad="69850" dist="43180" dir="5400000">
                    <a:srgbClr val="000000">
                      <a:alpha val="65000"/>
                    </a:srgbClr>
                  </a:innerShdw>
                </a:effectLst>
              </a:rPr>
              <a:t>charlene</a:t>
            </a:r>
          </a:p>
          <a:p>
            <a:endParaRPr lang="en-US" dirty="0"/>
          </a:p>
        </p:txBody>
      </p:sp>
      <p:sp>
        <p:nvSpPr>
          <p:cNvPr id="4" name="Slide Number Placeholder 3"/>
          <p:cNvSpPr>
            <a:spLocks noGrp="1"/>
          </p:cNvSpPr>
          <p:nvPr>
            <p:ph type="sldNum" sz="quarter" idx="10"/>
          </p:nvPr>
        </p:nvSpPr>
        <p:spPr/>
        <p:txBody>
          <a:bodyPr/>
          <a:lstStyle/>
          <a:p>
            <a:fld id="{0EF3100C-8CFC-4DBF-AA1F-E6F6631648CF}" type="slidenum">
              <a:rPr lang="en-US" smtClean="0"/>
              <a:t>1</a:t>
            </a:fld>
            <a:endParaRPr lang="en-US"/>
          </a:p>
        </p:txBody>
      </p:sp>
    </p:spTree>
    <p:extLst>
      <p:ext uri="{BB962C8B-B14F-4D97-AF65-F5344CB8AC3E}">
        <p14:creationId xmlns:p14="http://schemas.microsoft.com/office/powerpoint/2010/main" val="41831958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F3100C-8CFC-4DBF-AA1F-E6F6631648CF}" type="slidenum">
              <a:rPr lang="en-US" smtClean="0"/>
              <a:t>39</a:t>
            </a:fld>
            <a:endParaRPr lang="en-US"/>
          </a:p>
        </p:txBody>
      </p:sp>
    </p:spTree>
    <p:extLst>
      <p:ext uri="{BB962C8B-B14F-4D97-AF65-F5344CB8AC3E}">
        <p14:creationId xmlns:p14="http://schemas.microsoft.com/office/powerpoint/2010/main" val="3862679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 2019 changes:  took out 3</a:t>
            </a:r>
            <a:r>
              <a:rPr lang="en-US" baseline="30000" dirty="0"/>
              <a:t>rd</a:t>
            </a:r>
            <a:r>
              <a:rPr lang="en-US" dirty="0"/>
              <a:t> hour </a:t>
            </a:r>
            <a:r>
              <a:rPr lang="en-US" dirty="0" smtClean="0"/>
              <a:t>Wave Sheaf </a:t>
            </a:r>
            <a:r>
              <a:rPr lang="en-US" dirty="0"/>
              <a:t>for “early pre-sunrise moment” and covered some of the calendar boxes for teaching control.</a:t>
            </a:r>
          </a:p>
          <a:p>
            <a:r>
              <a:rPr lang="en-US" dirty="0"/>
              <a:t>To all of our Covenant Calendar members, we welcome you again this week.  We had at least 6 new "calendar homes" visit us last week, which has to represent at least 6 new people, maybe even 12!  The week before had several new people as well, so our Calendar Family is growing and is a very unique wonderful gathering on </a:t>
            </a:r>
            <a:r>
              <a:rPr lang="en-US" dirty="0" err="1"/>
              <a:t>friday</a:t>
            </a:r>
            <a:r>
              <a:rPr lang="en-US" dirty="0"/>
              <a:t> evenings.  If you are reading this announcement, and have not joined a LIVE zoom meeting, please consider treating yourself soon. </a:t>
            </a:r>
          </a:p>
          <a:p>
            <a:r>
              <a:rPr lang="en-US" dirty="0"/>
              <a:t> </a:t>
            </a:r>
          </a:p>
          <a:p>
            <a:r>
              <a:rPr lang="en-US" dirty="0"/>
              <a:t>We've try to lay out the plans for the weekly meetings as we go along, but sometimes the best plans (in our mind) need to be changed.  So, here we are again with a slight change, and hopefully the best option for everyone. </a:t>
            </a:r>
          </a:p>
          <a:p>
            <a:r>
              <a:rPr lang="en-US" dirty="0"/>
              <a:t> </a:t>
            </a:r>
          </a:p>
          <a:p>
            <a:r>
              <a:rPr lang="en-US" dirty="0"/>
              <a:t>The last presentation on the "6th Cycle </a:t>
            </a:r>
            <a:r>
              <a:rPr lang="en-US" dirty="0" err="1"/>
              <a:t>Cruci</a:t>
            </a:r>
            <a:r>
              <a:rPr lang="en-US" dirty="0"/>
              <a:t>-fiction" did announce that the next presentation would be Matt 28 addressing the "12 or 24 hour Sabbath" ... and had a date of Mar 15/19 ... which we announced before the study began, the Matt 28 study will be post-</a:t>
            </a:r>
            <a:r>
              <a:rPr lang="en-US" dirty="0" err="1"/>
              <a:t>poned</a:t>
            </a:r>
            <a:r>
              <a:rPr lang="en-US" dirty="0"/>
              <a:t> at least to May 3rd or thereabouts.  But for any that saw that slide outside of the zoom meeting, we want to correct that timing in this announcement. </a:t>
            </a:r>
          </a:p>
          <a:p>
            <a:r>
              <a:rPr lang="en-US" dirty="0"/>
              <a:t> </a:t>
            </a:r>
          </a:p>
          <a:p>
            <a:r>
              <a:rPr lang="en-US" dirty="0"/>
              <a:t>Now, here's the change for this week:  Normally, the 2nd week is a "hangout" where we have been doing special things for testimonies, question, comments and answers addressing calendar material.  Due to the fact that Passover is right around the corner, housing the Feast of Unleavened Bread ... AND ... the Festival of Firstfruits, we have decided this is the time to once again revisit the Joshua study originally given Mar 2/18.  For those of you that have seen this already, we're sure this will be a good review, and for our newcomers, a real treat. </a:t>
            </a:r>
          </a:p>
          <a:p>
            <a:r>
              <a:rPr lang="en-US" dirty="0"/>
              <a:t> </a:t>
            </a:r>
          </a:p>
          <a:p>
            <a:r>
              <a:rPr lang="en-US" dirty="0"/>
              <a:t>Since completing this study, we have realized that the Festival of Firstfruits is of such great importance - that it is time everyone knew about this.  How many of us have been to a full 8 day Passover feast - we observe the Unleavened Bread Sabbaths, and the whole week -- without ever giving a thought to Firstfruits?  Many feast camps we have been to never even mention Firstfruits, never mind teaching what meaning this day has for each and every follower.  It is of extreme importance.  Imagine finding this information in the early chapters of Joshua as he enters the land of Canaan?  Yes, that was the command: to keep Firstfruits "when they entered the land."  So, this feast was not honored in the 42 years of wilderness wanderings. </a:t>
            </a:r>
          </a:p>
          <a:p>
            <a:r>
              <a:rPr lang="en-US" dirty="0"/>
              <a:t> </a:t>
            </a:r>
          </a:p>
          <a:p>
            <a:r>
              <a:rPr lang="en-US" dirty="0"/>
              <a:t>A </a:t>
            </a:r>
            <a:r>
              <a:rPr lang="en-US" b="1" u="sng" dirty="0"/>
              <a:t>few</a:t>
            </a:r>
            <a:r>
              <a:rPr lang="en-US" dirty="0"/>
              <a:t> things that will be addressed in Joshua (besides the DAWN day) are: </a:t>
            </a:r>
          </a:p>
          <a:p>
            <a:pPr lvl="0"/>
            <a:r>
              <a:rPr lang="en-US" dirty="0"/>
              <a:t>Many place Firstfruits on Abib 16 every single year.  In fact, they have married Firstfruits to Abib 16.  Is this what Yahuah intended, and is this what Joshua commanded?  Do you really want to know for sure which "cycle" of the week Firstfruits is to be observed? </a:t>
            </a:r>
          </a:p>
          <a:p>
            <a:pPr lvl="0"/>
            <a:r>
              <a:rPr lang="en-US" dirty="0"/>
              <a:t>Is there a Scriptural stipulation that any (or all) of the feasts and </a:t>
            </a:r>
            <a:r>
              <a:rPr lang="en-US" dirty="0" err="1"/>
              <a:t>fesitvals</a:t>
            </a:r>
            <a:r>
              <a:rPr lang="en-US" dirty="0"/>
              <a:t> can never be celebrated on a weekly Sabbath?  What does Joshua have to say about that? </a:t>
            </a:r>
          </a:p>
          <a:p>
            <a:pPr lvl="0"/>
            <a:r>
              <a:rPr lang="en-US" dirty="0"/>
              <a:t>The weekly Shabbat is linked to the Hebrew number H7676.  Have you been taught the annual Sabbaths are linked to H7677?  Is that really true, and does it really matter?  Why, or why not? </a:t>
            </a:r>
          </a:p>
          <a:p>
            <a:pPr lvl="0"/>
            <a:r>
              <a:rPr lang="en-US" dirty="0"/>
              <a:t>Does the traditional date for Firstfruits (of Abib 16) within Judaism today align with Torah?  If not, what happened, and is there historical documentation to expose what has happened around this unique festival?  Whose idea would it be to remove the true value and meaning of Firstfruits?</a:t>
            </a:r>
          </a:p>
          <a:p>
            <a:pPr lvl="0"/>
            <a:r>
              <a:rPr lang="en-US" dirty="0"/>
              <a:t>Should Firstfruits fall within the week of the Passover festival, or is it OK for Firstfruits to be found "outside" the week of the Spring Festivals?  Will Joshua give us solid confirmation about this?</a:t>
            </a:r>
          </a:p>
          <a:p>
            <a:pPr lvl="0"/>
            <a:r>
              <a:rPr lang="en-US" dirty="0"/>
              <a:t>Firstfruits is the first day of the Omer count.  If Firstfruits is not placed on the proper divine setting, how does this affect the count to Pentecost, and how would that cause a problem for the calendar timing of </a:t>
            </a:r>
            <a:r>
              <a:rPr lang="en-US" dirty="0" err="1"/>
              <a:t>Exo</a:t>
            </a:r>
            <a:r>
              <a:rPr lang="en-US" dirty="0"/>
              <a:t> 19:1? </a:t>
            </a:r>
          </a:p>
          <a:p>
            <a:pPr lvl="0"/>
            <a:r>
              <a:rPr lang="en-US" dirty="0"/>
              <a:t>How important is Firstfruits to you this day?  Are you ready for a new experience ... one that will forever change your understanding of who your Messiah is, and actually pinpoints to ONLY the true Messiah? </a:t>
            </a:r>
          </a:p>
          <a:p>
            <a:r>
              <a:rPr lang="en-US" dirty="0"/>
              <a:t>These are just a few of the more important points in the Joshua study that are well to be reviewed on a regular basis.  It is of great importance, as Joshua was appointed to fill the "big shoes" of Moses ... being at his side for 40 years of training.  He did not make one mistake about calling the attention to the importance of Firstfruits for the people making this grand entrance into Canaan.  If it is that important for them, it is of more importance to us today.</a:t>
            </a:r>
          </a:p>
          <a:p>
            <a:r>
              <a:rPr lang="en-US" dirty="0"/>
              <a:t> </a:t>
            </a:r>
          </a:p>
          <a:p>
            <a:r>
              <a:rPr lang="en-US" dirty="0"/>
              <a:t>We hope you will be blessed with this teaching and that it will forever impress your mind with these awesome truths, and that you will have a "ready answer" for all that ask of you.  Come and join us for fun and learning.  This will not be recorded, so Tim &amp; Charlene can teach at the pace of the group - especially for our newcomers.</a:t>
            </a:r>
          </a:p>
          <a:p>
            <a:r>
              <a:rPr lang="en-US" dirty="0"/>
              <a:t> </a:t>
            </a:r>
          </a:p>
          <a:p>
            <a:r>
              <a:rPr lang="en-US" dirty="0"/>
              <a:t>See you on (Mar 8/19) the 23rd day of the 12th month (353 days of the 360 count) - at the zoom meeting for Covenant Calendar.  </a:t>
            </a:r>
          </a:p>
        </p:txBody>
      </p:sp>
      <p:sp>
        <p:nvSpPr>
          <p:cNvPr id="4" name="Slide Number Placeholder 3"/>
          <p:cNvSpPr>
            <a:spLocks noGrp="1"/>
          </p:cNvSpPr>
          <p:nvPr>
            <p:ph type="sldNum" sz="quarter" idx="10"/>
          </p:nvPr>
        </p:nvSpPr>
        <p:spPr/>
        <p:txBody>
          <a:bodyPr/>
          <a:lstStyle/>
          <a:p>
            <a:fld id="{0EF3100C-8CFC-4DBF-AA1F-E6F6631648CF}" type="slidenum">
              <a:rPr lang="en-US" smtClean="0"/>
              <a:t>2</a:t>
            </a:fld>
            <a:endParaRPr lang="en-US" dirty="0"/>
          </a:p>
        </p:txBody>
      </p:sp>
    </p:spTree>
    <p:extLst>
      <p:ext uri="{BB962C8B-B14F-4D97-AF65-F5344CB8AC3E}">
        <p14:creationId xmlns:p14="http://schemas.microsoft.com/office/powerpoint/2010/main" val="2963721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F3100C-8CFC-4DBF-AA1F-E6F6631648CF}" type="slidenum">
              <a:rPr lang="en-US" smtClean="0"/>
              <a:t>5</a:t>
            </a:fld>
            <a:endParaRPr lang="en-US"/>
          </a:p>
        </p:txBody>
      </p:sp>
    </p:spTree>
    <p:extLst>
      <p:ext uri="{BB962C8B-B14F-4D97-AF65-F5344CB8AC3E}">
        <p14:creationId xmlns:p14="http://schemas.microsoft.com/office/powerpoint/2010/main" val="410184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F3100C-8CFC-4DBF-AA1F-E6F6631648CF}" type="slidenum">
              <a:rPr lang="en-US" smtClean="0"/>
              <a:t>7</a:t>
            </a:fld>
            <a:endParaRPr lang="en-US" dirty="0"/>
          </a:p>
        </p:txBody>
      </p:sp>
    </p:spTree>
    <p:extLst>
      <p:ext uri="{BB962C8B-B14F-4D97-AF65-F5344CB8AC3E}">
        <p14:creationId xmlns:p14="http://schemas.microsoft.com/office/powerpoint/2010/main" val="509166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F3100C-8CFC-4DBF-AA1F-E6F6631648CF}" type="slidenum">
              <a:rPr lang="en-US" smtClean="0"/>
              <a:t>10</a:t>
            </a:fld>
            <a:endParaRPr lang="en-US"/>
          </a:p>
        </p:txBody>
      </p:sp>
    </p:spTree>
    <p:extLst>
      <p:ext uri="{BB962C8B-B14F-4D97-AF65-F5344CB8AC3E}">
        <p14:creationId xmlns:p14="http://schemas.microsoft.com/office/powerpoint/2010/main" val="3115586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F3100C-8CFC-4DBF-AA1F-E6F6631648CF}" type="slidenum">
              <a:rPr lang="en-US" smtClean="0"/>
              <a:t>12</a:t>
            </a:fld>
            <a:endParaRPr lang="en-US"/>
          </a:p>
        </p:txBody>
      </p:sp>
    </p:spTree>
    <p:extLst>
      <p:ext uri="{BB962C8B-B14F-4D97-AF65-F5344CB8AC3E}">
        <p14:creationId xmlns:p14="http://schemas.microsoft.com/office/powerpoint/2010/main" val="32328091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Chart #1 of 7  Make sure you understand why the blue brackets are placed on this chart, as the next chart will also include a set of pink brackets.  They are not the same. </a:t>
            </a:r>
            <a:endParaRPr lang="en-US" dirty="0"/>
          </a:p>
        </p:txBody>
      </p:sp>
      <p:sp>
        <p:nvSpPr>
          <p:cNvPr id="4" name="Slide Number Placeholder 3"/>
          <p:cNvSpPr>
            <a:spLocks noGrp="1"/>
          </p:cNvSpPr>
          <p:nvPr>
            <p:ph type="sldNum" sz="quarter" idx="10"/>
          </p:nvPr>
        </p:nvSpPr>
        <p:spPr/>
        <p:txBody>
          <a:bodyPr/>
          <a:lstStyle/>
          <a:p>
            <a:fld id="{0EF3100C-8CFC-4DBF-AA1F-E6F6631648CF}" type="slidenum">
              <a:rPr lang="en-US" smtClean="0"/>
              <a:t>13</a:t>
            </a:fld>
            <a:endParaRPr lang="en-US"/>
          </a:p>
        </p:txBody>
      </p:sp>
    </p:spTree>
    <p:extLst>
      <p:ext uri="{BB962C8B-B14F-4D97-AF65-F5344CB8AC3E}">
        <p14:creationId xmlns:p14="http://schemas.microsoft.com/office/powerpoint/2010/main" val="36887893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really is OK to have Passover on Sabbath. Sacrifices were offered every day; all the Sabbaths had extra sacrifices according to </a:t>
            </a:r>
            <a:r>
              <a:rPr lang="en-US" dirty="0" err="1" smtClean="0"/>
              <a:t>Num</a:t>
            </a:r>
            <a:r>
              <a:rPr lang="en-US" dirty="0" smtClean="0"/>
              <a:t> 28.</a:t>
            </a:r>
            <a:endParaRPr lang="en-US" dirty="0"/>
          </a:p>
        </p:txBody>
      </p:sp>
      <p:sp>
        <p:nvSpPr>
          <p:cNvPr id="4" name="Slide Number Placeholder 3"/>
          <p:cNvSpPr>
            <a:spLocks noGrp="1"/>
          </p:cNvSpPr>
          <p:nvPr>
            <p:ph type="sldNum" sz="quarter" idx="10"/>
          </p:nvPr>
        </p:nvSpPr>
        <p:spPr/>
        <p:txBody>
          <a:bodyPr/>
          <a:lstStyle/>
          <a:p>
            <a:fld id="{0EF3100C-8CFC-4DBF-AA1F-E6F6631648CF}" type="slidenum">
              <a:rPr lang="en-US" smtClean="0"/>
              <a:t>25</a:t>
            </a:fld>
            <a:endParaRPr lang="en-US"/>
          </a:p>
        </p:txBody>
      </p:sp>
    </p:spTree>
    <p:extLst>
      <p:ext uri="{BB962C8B-B14F-4D97-AF65-F5344CB8AC3E}">
        <p14:creationId xmlns:p14="http://schemas.microsoft.com/office/powerpoint/2010/main" val="1536980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really is OK to have Passover on Sabbath. Sacrifices were offered every day; all the Sabbaths had extra sacrifices according to Num 28.</a:t>
            </a:r>
            <a:endParaRPr lang="en-US" dirty="0"/>
          </a:p>
        </p:txBody>
      </p:sp>
      <p:sp>
        <p:nvSpPr>
          <p:cNvPr id="4" name="Slide Number Placeholder 3"/>
          <p:cNvSpPr>
            <a:spLocks noGrp="1"/>
          </p:cNvSpPr>
          <p:nvPr>
            <p:ph type="sldNum" sz="quarter" idx="10"/>
          </p:nvPr>
        </p:nvSpPr>
        <p:spPr/>
        <p:txBody>
          <a:bodyPr/>
          <a:lstStyle/>
          <a:p>
            <a:fld id="{0EF3100C-8CFC-4DBF-AA1F-E6F6631648CF}" type="slidenum">
              <a:rPr lang="en-US" smtClean="0"/>
              <a:t>27</a:t>
            </a:fld>
            <a:endParaRPr lang="en-US" dirty="0"/>
          </a:p>
        </p:txBody>
      </p:sp>
    </p:spTree>
    <p:extLst>
      <p:ext uri="{BB962C8B-B14F-4D97-AF65-F5344CB8AC3E}">
        <p14:creationId xmlns:p14="http://schemas.microsoft.com/office/powerpoint/2010/main" val="153698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8DF8029-41B7-4739-A8BB-30EB7223732B}" type="datetime1">
              <a:rPr lang="en-US" smtClean="0"/>
              <a:t>4/5/2021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014052-953B-4273-8F47-BF25327D5B24}" type="slidenum">
              <a:rPr lang="en-US" smtClean="0"/>
              <a:t>‹#›</a:t>
            </a:fld>
            <a:endParaRPr lang="en-US"/>
          </a:p>
        </p:txBody>
      </p:sp>
      <p:sp>
        <p:nvSpPr>
          <p:cNvPr id="2" name="Title 1"/>
          <p:cNvSpPr>
            <a:spLocks noGrp="1"/>
          </p:cNvSpPr>
          <p:nvPr>
            <p:ph type="ctrTitle"/>
          </p:nvPr>
        </p:nvSpPr>
        <p:spPr>
          <a:xfrm>
            <a:off x="762000" y="3145144"/>
            <a:ext cx="7772400"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857473-915F-41CC-AC21-385D5F81F7D7}" type="datetime1">
              <a:rPr lang="en-US" smtClean="0"/>
              <a:t>4/5/2021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014052-953B-4273-8F47-BF25327D5B24}"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26CA1CA-4091-4FB1-9001-05217AD2B269}" type="datetime1">
              <a:rPr lang="en-US" smtClean="0"/>
              <a:t>4/5/2021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014052-953B-4273-8F47-BF25327D5B24}"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681C11E-993E-4806-B74B-4B9BEA765BA1}" type="datetime1">
              <a:rPr lang="en-US" smtClean="0"/>
              <a:t>4/5/2021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014052-953B-4273-8F47-BF25327D5B24}"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381000" y="1219200"/>
            <a:ext cx="6400800" cy="347472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DDD23F-6513-418C-B895-4C7E5FB548A1}" type="datetime1">
              <a:rPr lang="en-US" smtClean="0"/>
              <a:t>4/5/2021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014052-953B-4273-8F47-BF25327D5B24}"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6EB7D56-B6D1-4768-9057-62E3911EA7C5}" type="datetime1">
              <a:rPr lang="en-US" smtClean="0"/>
              <a:t>4/5/2021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014052-953B-4273-8F47-BF25327D5B24}"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400" y="1389888"/>
            <a:ext cx="4419600"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52400" y="2058695"/>
            <a:ext cx="4430126" cy="40386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724400" y="1371600"/>
            <a:ext cx="4267200"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dirty="0" smtClean="0"/>
              <a:t>Click to edit Master text styles</a:t>
            </a:r>
          </a:p>
        </p:txBody>
      </p:sp>
      <p:sp>
        <p:nvSpPr>
          <p:cNvPr id="6" name="Content Placeholder 5"/>
          <p:cNvSpPr>
            <a:spLocks noGrp="1"/>
          </p:cNvSpPr>
          <p:nvPr>
            <p:ph sz="quarter" idx="4"/>
          </p:nvPr>
        </p:nvSpPr>
        <p:spPr>
          <a:xfrm>
            <a:off x="4724400" y="2057400"/>
            <a:ext cx="4267200" cy="40386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543580B3-1FAA-40D2-92F8-B6D5F21DA7D8}" type="datetime1">
              <a:rPr lang="en-US" smtClean="0"/>
              <a:t>4/5/2021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014052-953B-4273-8F47-BF25327D5B24}" type="slidenum">
              <a:rPr lang="en-US" smtClean="0"/>
              <a:t>‹#›</a:t>
            </a:fld>
            <a:endParaRPr lang="en-US"/>
          </a:p>
        </p:txBody>
      </p:sp>
      <p:sp>
        <p:nvSpPr>
          <p:cNvPr id="10" name="Title 9"/>
          <p:cNvSpPr>
            <a:spLocks noGrp="1"/>
          </p:cNvSpPr>
          <p:nvPr>
            <p:ph type="title"/>
          </p:nvPr>
        </p:nvSpPr>
        <p:spPr>
          <a:xfrm>
            <a:off x="304800" y="228600"/>
            <a:ext cx="8534400" cy="762000"/>
          </a:xfrm>
        </p:spPr>
        <p:txBody>
          <a:bodyPr/>
          <a:lstStyle/>
          <a:p>
            <a:r>
              <a:rPr lang="en-US" dirty="0"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DC41240-8173-4150-9628-D6579A0439B9}" type="datetime1">
              <a:rPr lang="en-US" smtClean="0"/>
              <a:t>4/5/2021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014052-953B-4273-8F47-BF25327D5B24}"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46820D-FDB5-479A-B7C3-68EE11693F72}" type="datetime1">
              <a:rPr lang="en-US" smtClean="0"/>
              <a:t>4/5/2021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014052-953B-4273-8F47-BF25327D5B24}"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82000" cy="609600"/>
          </a:xfrm>
          <a:effectLst/>
        </p:spPr>
        <p:txBody>
          <a:bodyPr anchor="b">
            <a:noAutofit/>
          </a:bodyPr>
          <a:lstStyle>
            <a:lvl1pPr marL="228600" indent="-228600" algn="ctr">
              <a:defRPr sz="2800" b="1">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800600" y="137160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381000" y="1371600"/>
            <a:ext cx="4191000" cy="4876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9372600" y="6248400"/>
            <a:ext cx="2514600" cy="365125"/>
          </a:xfrm>
        </p:spPr>
        <p:txBody>
          <a:bodyPr/>
          <a:lstStyle/>
          <a:p>
            <a:fld id="{887926B8-7CAA-432F-A347-26A7F4E0D5FE}" type="datetime1">
              <a:rPr lang="en-US" smtClean="0"/>
              <a:t>4/5/2021</a:t>
            </a:fld>
            <a:endParaRPr lang="en-US"/>
          </a:p>
        </p:txBody>
      </p:sp>
      <p:sp>
        <p:nvSpPr>
          <p:cNvPr id="6" name="Footer Placeholder 5"/>
          <p:cNvSpPr>
            <a:spLocks noGrp="1"/>
          </p:cNvSpPr>
          <p:nvPr>
            <p:ph type="ftr" sz="quarter" idx="11"/>
          </p:nvPr>
        </p:nvSpPr>
        <p:spPr>
          <a:xfrm>
            <a:off x="-3810000" y="5791200"/>
            <a:ext cx="3352801" cy="365125"/>
          </a:xfrm>
        </p:spPr>
        <p:txBody>
          <a:bodyPr/>
          <a:lstStyle/>
          <a:p>
            <a:endParaRPr lang="en-US"/>
          </a:p>
        </p:txBody>
      </p:sp>
      <p:sp>
        <p:nvSpPr>
          <p:cNvPr id="7" name="Slide Number Placeholder 6"/>
          <p:cNvSpPr>
            <a:spLocks noGrp="1"/>
          </p:cNvSpPr>
          <p:nvPr>
            <p:ph type="sldNum" sz="quarter" idx="12"/>
          </p:nvPr>
        </p:nvSpPr>
        <p:spPr>
          <a:xfrm>
            <a:off x="7162800" y="6324600"/>
            <a:ext cx="1828800" cy="365125"/>
          </a:xfrm>
        </p:spPr>
        <p:txBody>
          <a:bodyPr/>
          <a:lstStyle>
            <a:lvl1pPr algn="r">
              <a:defRPr>
                <a:solidFill>
                  <a:schemeClr val="bg2">
                    <a:lumMod val="10000"/>
                  </a:schemeClr>
                </a:solidFill>
              </a:defRPr>
            </a:lvl1pPr>
          </a:lstStyle>
          <a:p>
            <a:fld id="{5C014052-953B-4273-8F47-BF25327D5B24}"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76200" y="-20574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81000" y="1219200"/>
            <a:ext cx="3694114" cy="480060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a:xfrm>
            <a:off x="-3657600" y="6096000"/>
            <a:ext cx="3352801" cy="365125"/>
          </a:xfrm>
        </p:spPr>
        <p:txBody>
          <a:bodyPr/>
          <a:lstStyle/>
          <a:p>
            <a:endParaRPr lang="en-US"/>
          </a:p>
        </p:txBody>
      </p:sp>
      <p:sp>
        <p:nvSpPr>
          <p:cNvPr id="7" name="Slide Number Placeholder 6"/>
          <p:cNvSpPr>
            <a:spLocks noGrp="1"/>
          </p:cNvSpPr>
          <p:nvPr>
            <p:ph type="sldNum" sz="quarter" idx="12"/>
          </p:nvPr>
        </p:nvSpPr>
        <p:spPr>
          <a:xfrm>
            <a:off x="7086600" y="6324600"/>
            <a:ext cx="1828800" cy="365125"/>
          </a:xfrm>
        </p:spPr>
        <p:txBody>
          <a:bodyPr/>
          <a:lstStyle>
            <a:lvl1pPr algn="r">
              <a:defRPr>
                <a:solidFill>
                  <a:schemeClr val="bg2">
                    <a:lumMod val="10000"/>
                  </a:schemeClr>
                </a:solidFill>
              </a:defRPr>
            </a:lvl1pPr>
          </a:lstStyle>
          <a:p>
            <a:fld id="{5C014052-953B-4273-8F47-BF25327D5B24}" type="slidenum">
              <a:rPr lang="en-US" smtClean="0"/>
              <a:pPr/>
              <a:t>‹#›</a:t>
            </a:fld>
            <a:endParaRPr lang="en-US" dirty="0"/>
          </a:p>
        </p:txBody>
      </p:sp>
      <p:sp>
        <p:nvSpPr>
          <p:cNvPr id="2" name="Title 1"/>
          <p:cNvSpPr>
            <a:spLocks noGrp="1"/>
          </p:cNvSpPr>
          <p:nvPr>
            <p:ph type="title"/>
          </p:nvPr>
        </p:nvSpPr>
        <p:spPr>
          <a:xfrm>
            <a:off x="304800" y="228600"/>
            <a:ext cx="8458200" cy="685800"/>
          </a:xfrm>
        </p:spPr>
        <p:txBody>
          <a:bodyPr anchor="b">
            <a:noAutofit/>
          </a:bodyPr>
          <a:lstStyle>
            <a:lvl1pPr algn="l">
              <a:defRPr sz="4600" b="1">
                <a:effectLst/>
              </a:defRPr>
            </a:lvl1pPr>
          </a:lstStyle>
          <a:p>
            <a:r>
              <a:rPr lang="en-US" dirty="0"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04800" y="304800"/>
            <a:ext cx="8534400" cy="762000"/>
          </a:xfrm>
          <a:prstGeom prst="rect">
            <a:avLst/>
          </a:prstGeom>
          <a:effectLst/>
        </p:spPr>
        <p:txBody>
          <a:bodyPr vert="horz" lIns="91440" tIns="45720" rIns="91440" bIns="4572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04800" y="1295400"/>
            <a:ext cx="8534400" cy="4648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296400" y="6087775"/>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0FA8D370-C867-4A0A-A41E-4D1D65A94D9E}" type="datetime1">
              <a:rPr lang="en-US" smtClean="0"/>
              <a:t>4/5/2021</a:t>
            </a:fld>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7162800" y="6334613"/>
            <a:ext cx="1828800" cy="365125"/>
          </a:xfrm>
          <a:prstGeom prst="rect">
            <a:avLst/>
          </a:prstGeom>
        </p:spPr>
        <p:txBody>
          <a:bodyPr vert="horz" lIns="91440" tIns="45720" rIns="91440" bIns="45720" rtlCol="0" anchor="ctr"/>
          <a:lstStyle>
            <a:lvl1pPr algn="r">
              <a:defRPr sz="1200" b="1">
                <a:solidFill>
                  <a:schemeClr val="bg2">
                    <a:lumMod val="10000"/>
                  </a:schemeClr>
                </a:solidFill>
              </a:defRPr>
            </a:lvl1pPr>
          </a:lstStyle>
          <a:p>
            <a:fld id="{5C014052-953B-4273-8F47-BF25327D5B2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4189" r:id="rId1"/>
    <p:sldLayoutId id="2147484190"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hf hdr="0" ftr="0" dt="0"/>
  <p:txStyles>
    <p:title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microsoft.com/office/2007/relationships/hdphoto" Target="../media/hdphoto4.wdp"/><Relationship Id="rId5" Type="http://schemas.openxmlformats.org/officeDocument/2006/relationships/image" Target="../media/image18.png"/><Relationship Id="rId4" Type="http://schemas.microsoft.com/office/2007/relationships/hdphoto" Target="../media/hdphoto5.wdp"/></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6.jpe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microsoft.com/office/2007/relationships/hdphoto" Target="../media/hdphoto1.wdp"/><Relationship Id="rId11" Type="http://schemas.microsoft.com/office/2007/relationships/hdphoto" Target="../media/hdphoto2.wdp"/><Relationship Id="rId5" Type="http://schemas.openxmlformats.org/officeDocument/2006/relationships/image" Target="../media/image8.png"/><Relationship Id="rId10" Type="http://schemas.openxmlformats.org/officeDocument/2006/relationships/image" Target="../media/image12.png"/><Relationship Id="rId4" Type="http://schemas.openxmlformats.org/officeDocument/2006/relationships/image" Target="../media/image7.png"/><Relationship Id="rId9" Type="http://schemas.openxmlformats.org/officeDocument/2006/relationships/image" Target="../media/image11.jpeg"/></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7.xml"/><Relationship Id="rId4" Type="http://schemas.microsoft.com/office/2007/relationships/hdphoto" Target="../media/hdphoto7.wdp"/></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jpeg"/></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 Id="rId5" Type="http://schemas.openxmlformats.org/officeDocument/2006/relationships/image" Target="../media/image41.png"/><Relationship Id="rId4" Type="http://schemas.microsoft.com/office/2007/relationships/hdphoto" Target="../media/hdphoto8.wdp"/></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2.jpeg"/><Relationship Id="rId1" Type="http://schemas.openxmlformats.org/officeDocument/2006/relationships/slideLayout" Target="../slideLayouts/slideLayout4.xml"/><Relationship Id="rId4" Type="http://schemas.microsoft.com/office/2007/relationships/hdphoto" Target="../media/hdphoto9.wdp"/></Relationships>
</file>

<file path=ppt/slides/_rels/slide3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2.jpeg"/><Relationship Id="rId1" Type="http://schemas.openxmlformats.org/officeDocument/2006/relationships/slideLayout" Target="../slideLayouts/slideLayout4.xml"/><Relationship Id="rId4" Type="http://schemas.microsoft.com/office/2007/relationships/hdphoto" Target="../media/hdphoto10.wdp"/></Relationships>
</file>

<file path=ppt/slides/_rels/slide4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2.jpeg"/><Relationship Id="rId1" Type="http://schemas.openxmlformats.org/officeDocument/2006/relationships/slideLayout" Target="../slideLayouts/slideLayout4.xml"/><Relationship Id="rId5" Type="http://schemas.microsoft.com/office/2007/relationships/hdphoto" Target="../media/hdphoto9.wdp"/><Relationship Id="rId4" Type="http://schemas.openxmlformats.org/officeDocument/2006/relationships/image" Target="../media/image45.png"/></Relationships>
</file>

<file path=ppt/slides/_rels/slide4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22.jpeg"/><Relationship Id="rId1" Type="http://schemas.openxmlformats.org/officeDocument/2006/relationships/slideLayout" Target="../slideLayouts/slideLayout2.xml"/><Relationship Id="rId6" Type="http://schemas.microsoft.com/office/2007/relationships/hdphoto" Target="../media/hdphoto12.wdp"/><Relationship Id="rId5" Type="http://schemas.openxmlformats.org/officeDocument/2006/relationships/image" Target="../media/image49.png"/><Relationship Id="rId4" Type="http://schemas.microsoft.com/office/2007/relationships/hdphoto" Target="../media/hdphoto11.wdp"/></Relationships>
</file>

<file path=ppt/slides/_rels/slide4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3.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2.jpeg"/><Relationship Id="rId1" Type="http://schemas.openxmlformats.org/officeDocument/2006/relationships/slideLayout" Target="../slideLayouts/slideLayout2.xml"/><Relationship Id="rId5" Type="http://schemas.microsoft.com/office/2007/relationships/hdphoto" Target="../media/hdphoto12.wdp"/><Relationship Id="rId4" Type="http://schemas.openxmlformats.org/officeDocument/2006/relationships/image" Target="../media/image49.png"/></Relationships>
</file>

<file path=ppt/slides/_rels/slide4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4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22.jpeg"/><Relationship Id="rId1" Type="http://schemas.openxmlformats.org/officeDocument/2006/relationships/slideLayout" Target="../slideLayouts/slideLayout2.xml"/><Relationship Id="rId4" Type="http://schemas.microsoft.com/office/2007/relationships/hdphoto" Target="../media/hdphoto13.wdp"/></Relationships>
</file>

<file path=ppt/slides/_rels/slide4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22.jpeg"/><Relationship Id="rId1" Type="http://schemas.openxmlformats.org/officeDocument/2006/relationships/slideLayout" Target="../slideLayouts/slideLayout2.xml"/><Relationship Id="rId4" Type="http://schemas.microsoft.com/office/2007/relationships/hdphoto" Target="../media/hdphoto14.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22.jpeg"/><Relationship Id="rId1" Type="http://schemas.openxmlformats.org/officeDocument/2006/relationships/slideLayout" Target="../slideLayouts/slideLayout2.xml"/><Relationship Id="rId4" Type="http://schemas.microsoft.com/office/2007/relationships/hdphoto" Target="../media/hdphoto15.wdp"/></Relationships>
</file>

<file path=ppt/slides/_rels/slide5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22.jpeg"/><Relationship Id="rId1" Type="http://schemas.openxmlformats.org/officeDocument/2006/relationships/slideLayout" Target="../slideLayouts/slideLayout2.xml"/><Relationship Id="rId5" Type="http://schemas.microsoft.com/office/2007/relationships/hdphoto" Target="../media/hdphoto16.wdp"/><Relationship Id="rId4" Type="http://schemas.openxmlformats.org/officeDocument/2006/relationships/image" Target="../media/image58.png"/></Relationships>
</file>

<file path=ppt/slides/_rels/slide54.xml.rels><?xml version="1.0" encoding="UTF-8" standalone="yes"?>
<Relationships xmlns="http://schemas.openxmlformats.org/package/2006/relationships"><Relationship Id="rId8" Type="http://schemas.microsoft.com/office/2007/relationships/hdphoto" Target="../media/hdphoto17.wdp"/><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62.jpeg"/><Relationship Id="rId11" Type="http://schemas.microsoft.com/office/2007/relationships/hdphoto" Target="../media/hdphoto18.wdp"/><Relationship Id="rId5" Type="http://schemas.openxmlformats.org/officeDocument/2006/relationships/image" Target="../media/image61.jpeg"/><Relationship Id="rId10" Type="http://schemas.openxmlformats.org/officeDocument/2006/relationships/image" Target="../media/image65.png"/><Relationship Id="rId4" Type="http://schemas.openxmlformats.org/officeDocument/2006/relationships/image" Target="../media/image60.jpeg"/><Relationship Id="rId9" Type="http://schemas.openxmlformats.org/officeDocument/2006/relationships/image" Target="../media/image64.jpeg"/></Relationships>
</file>

<file path=ppt/slides/_rels/slide55.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68.png"/><Relationship Id="rId5" Type="http://schemas.microsoft.com/office/2007/relationships/hdphoto" Target="../media/hdphoto19.wdp"/><Relationship Id="rId4" Type="http://schemas.openxmlformats.org/officeDocument/2006/relationships/image" Target="../media/image67.png"/></Relationships>
</file>

<file path=ppt/slides/_rels/slide5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69.jpeg"/></Relationships>
</file>

<file path=ppt/slides/_rels/slide5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22.jpeg"/><Relationship Id="rId1" Type="http://schemas.openxmlformats.org/officeDocument/2006/relationships/slideLayout" Target="../slideLayouts/slideLayout2.xml"/><Relationship Id="rId6" Type="http://schemas.microsoft.com/office/2007/relationships/hdphoto" Target="../media/hdphoto13.wdp"/><Relationship Id="rId5" Type="http://schemas.openxmlformats.org/officeDocument/2006/relationships/image" Target="../media/image53.png"/><Relationship Id="rId4" Type="http://schemas.microsoft.com/office/2007/relationships/hdphoto" Target="../media/hdphoto20.wdp"/></Relationships>
</file>

<file path=ppt/slides/_rels/slide5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22.jpeg"/><Relationship Id="rId1" Type="http://schemas.openxmlformats.org/officeDocument/2006/relationships/slideLayout" Target="../slideLayouts/slideLayout2.xml"/><Relationship Id="rId4" Type="http://schemas.microsoft.com/office/2007/relationships/hdphoto" Target="../media/hdphoto21.wdp"/></Relationships>
</file>

<file path=ppt/slides/_rels/slide5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microsoft.com/office/2007/relationships/hdphoto" Target="../media/hdphoto22.wdp"/><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jpeg"/><Relationship Id="rId1" Type="http://schemas.openxmlformats.org/officeDocument/2006/relationships/slideLayout" Target="../slideLayouts/slideLayout7.xml"/><Relationship Id="rId4" Type="http://schemas.microsoft.com/office/2007/relationships/hdphoto" Target="../media/hdphoto23.wdp"/></Relationships>
</file>

<file path=ppt/slides/_rels/slide65.xml.rels><?xml version="1.0" encoding="UTF-8" standalone="yes"?>
<Relationships xmlns="http://schemas.openxmlformats.org/package/2006/relationships"><Relationship Id="rId8" Type="http://schemas.microsoft.com/office/2007/relationships/hdphoto" Target="../media/hdphoto25.wdp"/><Relationship Id="rId3" Type="http://schemas.openxmlformats.org/officeDocument/2006/relationships/hyperlink" Target="mailto:questions@studythecalendar.com" TargetMode="External"/><Relationship Id="rId7" Type="http://schemas.openxmlformats.org/officeDocument/2006/relationships/image" Target="../media/image78.png"/><Relationship Id="rId2" Type="http://schemas.openxmlformats.org/officeDocument/2006/relationships/image" Target="../media/image76.jpeg"/><Relationship Id="rId1" Type="http://schemas.openxmlformats.org/officeDocument/2006/relationships/slideLayout" Target="../slideLayouts/slideLayout7.xml"/><Relationship Id="rId6" Type="http://schemas.openxmlformats.org/officeDocument/2006/relationships/hyperlink" Target="http://www.studythecalendar.com/" TargetMode="External"/><Relationship Id="rId5" Type="http://schemas.microsoft.com/office/2007/relationships/hdphoto" Target="../media/hdphoto24.wdp"/><Relationship Id="rId10" Type="http://schemas.microsoft.com/office/2007/relationships/hdphoto" Target="../media/hdphoto26.wdp"/><Relationship Id="rId4" Type="http://schemas.openxmlformats.org/officeDocument/2006/relationships/image" Target="../media/image77.png"/><Relationship Id="rId9" Type="http://schemas.openxmlformats.org/officeDocument/2006/relationships/image" Target="../media/image79.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microsoft.com/office/2007/relationships/hdphoto" Target="../media/hdphoto4.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pic>
        <p:nvPicPr>
          <p:cNvPr id="2050" name="Picture 2" descr="C:\Users\Rae\Desktop\joshua bkgd edit.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0198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2590800" y="4415525"/>
            <a:ext cx="3810000" cy="70788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smtClean="0">
                <a:ln w="11430">
                  <a:solidFill>
                    <a:srgbClr val="002060"/>
                  </a:solidFill>
                </a:ln>
                <a:solidFill>
                  <a:srgbClr val="0070C0"/>
                </a:solidFill>
                <a:effectLst>
                  <a:outerShdw blurRad="50800" dist="39000" dir="5460000" algn="tl">
                    <a:srgbClr val="000000">
                      <a:alpha val="38000"/>
                    </a:srgbClr>
                  </a:outerShdw>
                </a:effectLst>
                <a:latin typeface="Segoe Print" pitchFamily="2" charset="0"/>
              </a:rPr>
              <a:t>Part 1 of 3</a:t>
            </a:r>
            <a:endParaRPr lang="en-US" sz="4000" b="1" cap="none" spc="0" dirty="0">
              <a:ln w="11430">
                <a:solidFill>
                  <a:srgbClr val="002060"/>
                </a:solidFill>
              </a:ln>
              <a:solidFill>
                <a:srgbClr val="0070C0"/>
              </a:solidFill>
              <a:effectLst>
                <a:outerShdw blurRad="50800" dist="39000" dir="5460000" algn="tl">
                  <a:srgbClr val="000000">
                    <a:alpha val="38000"/>
                  </a:srgbClr>
                </a:outerShdw>
              </a:effectLst>
              <a:latin typeface="Segoe Print" pitchFamily="2" charset="0"/>
            </a:endParaRPr>
          </a:p>
        </p:txBody>
      </p:sp>
      <p:pic>
        <p:nvPicPr>
          <p:cNvPr id="2052" name="Picture 4" descr="C:\Users\Rae\Desktop\joshua bkgd edit.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6200" y="5981700"/>
            <a:ext cx="9220200" cy="8763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Rae\Desktop\mottled strip.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0" y="5199706"/>
            <a:ext cx="9182100" cy="2440288"/>
          </a:xfrm>
          <a:prstGeom prst="rect">
            <a:avLst/>
          </a:prstGeom>
          <a:noFill/>
          <a:effectLst>
            <a:softEdge rad="190500"/>
          </a:effectLst>
          <a:extLst>
            <a:ext uri="{909E8E84-426E-40DD-AFC4-6F175D3DCCD1}">
              <a14:hiddenFill xmlns:a14="http://schemas.microsoft.com/office/drawing/2010/main">
                <a:solidFill>
                  <a:srgbClr val="FFFFFF"/>
                </a:solidFill>
              </a14:hiddenFill>
            </a:ext>
          </a:extLst>
        </p:spPr>
      </p:pic>
      <p:pic>
        <p:nvPicPr>
          <p:cNvPr id="11" name="Picture 2" descr="C:\Users\Rae\Desktop\2.16  Joshua Revised  8 Nov 2019\2.16  Josh Revision Art\wheat 3.pn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8100" y="5249998"/>
            <a:ext cx="9144000" cy="2743200"/>
          </a:xfrm>
          <a:prstGeom prst="rect">
            <a:avLst/>
          </a:prstGeom>
          <a:noFill/>
          <a:effectLst>
            <a:glow rad="228600">
              <a:schemeClr val="accent5">
                <a:satMod val="175000"/>
                <a:alpha val="40000"/>
              </a:schemeClr>
            </a:glow>
            <a:softEdge rad="317500"/>
          </a:effectLst>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207592" y="5243902"/>
            <a:ext cx="9601200" cy="1569660"/>
          </a:xfrm>
          <a:prstGeom prst="rect">
            <a:avLst/>
          </a:prstGeom>
          <a:noFill/>
        </p:spPr>
        <p:txBody>
          <a:bodyPr wrap="square" rtlCol="0">
            <a:spAutoFit/>
            <a:scene3d>
              <a:camera prst="orthographicFront"/>
              <a:lightRig rig="threePt" dir="t"/>
            </a:scene3d>
            <a:sp3d extrusionH="57150">
              <a:bevelT w="82550" h="38100" prst="coolSlant"/>
            </a:sp3d>
          </a:bodyPr>
          <a:lstStyle/>
          <a:p>
            <a:pPr algn="ctr"/>
            <a:r>
              <a:rPr lang="en-US" sz="4800" b="1" dirty="0" smtClean="0">
                <a:ln>
                  <a:solidFill>
                    <a:srgbClr val="002060"/>
                  </a:solidFill>
                </a:ln>
                <a:solidFill>
                  <a:srgbClr val="0070C0"/>
                </a:solidFill>
                <a:effectLst>
                  <a:glow rad="101600">
                    <a:schemeClr val="accent1">
                      <a:alpha val="80000"/>
                    </a:schemeClr>
                  </a:glow>
                </a:effectLst>
                <a:latin typeface="Comic Sans MS" pitchFamily="66" charset="0"/>
              </a:rPr>
              <a:t>Joshua’s First Observance </a:t>
            </a:r>
            <a:br>
              <a:rPr lang="en-US" sz="4800" b="1" dirty="0" smtClean="0">
                <a:ln>
                  <a:solidFill>
                    <a:srgbClr val="002060"/>
                  </a:solidFill>
                </a:ln>
                <a:solidFill>
                  <a:srgbClr val="0070C0"/>
                </a:solidFill>
                <a:effectLst>
                  <a:glow rad="101600">
                    <a:schemeClr val="accent1">
                      <a:alpha val="80000"/>
                    </a:schemeClr>
                  </a:glow>
                </a:effectLst>
                <a:latin typeface="Comic Sans MS" pitchFamily="66" charset="0"/>
              </a:rPr>
            </a:br>
            <a:r>
              <a:rPr lang="en-US" sz="4800" b="1" dirty="0" smtClean="0">
                <a:ln>
                  <a:solidFill>
                    <a:srgbClr val="002060"/>
                  </a:solidFill>
                </a:ln>
                <a:solidFill>
                  <a:srgbClr val="0070C0"/>
                </a:solidFill>
                <a:effectLst>
                  <a:glow rad="101600">
                    <a:schemeClr val="accent1">
                      <a:alpha val="80000"/>
                    </a:schemeClr>
                  </a:glow>
                </a:effectLst>
                <a:latin typeface="Comic Sans MS" pitchFamily="66" charset="0"/>
              </a:rPr>
              <a:t>of </a:t>
            </a:r>
            <a:r>
              <a:rPr lang="en-US" sz="4400" b="1" dirty="0" smtClean="0">
                <a:ln>
                  <a:solidFill>
                    <a:srgbClr val="002060"/>
                  </a:solidFill>
                </a:ln>
                <a:solidFill>
                  <a:srgbClr val="00B050"/>
                </a:solidFill>
                <a:effectLst>
                  <a:glow rad="127000">
                    <a:srgbClr val="92D050">
                      <a:alpha val="86000"/>
                    </a:srgbClr>
                  </a:glow>
                </a:effectLst>
                <a:latin typeface="Comic Sans MS" pitchFamily="66" charset="0"/>
              </a:rPr>
              <a:t>Wave Sheaf</a:t>
            </a:r>
            <a:r>
              <a:rPr lang="en-US" sz="4400" b="1" dirty="0" smtClean="0">
                <a:ln>
                  <a:solidFill>
                    <a:srgbClr val="002060"/>
                  </a:solidFill>
                </a:ln>
                <a:solidFill>
                  <a:srgbClr val="0070C0"/>
                </a:solidFill>
                <a:effectLst>
                  <a:glow rad="127000">
                    <a:srgbClr val="92D050">
                      <a:alpha val="86000"/>
                    </a:srgbClr>
                  </a:glow>
                </a:effectLst>
                <a:latin typeface="Comic Sans MS" pitchFamily="66" charset="0"/>
              </a:rPr>
              <a:t> </a:t>
            </a:r>
            <a:r>
              <a:rPr lang="en-US" sz="4400" b="1" dirty="0">
                <a:ln>
                  <a:solidFill>
                    <a:srgbClr val="002060"/>
                  </a:solidFill>
                </a:ln>
                <a:solidFill>
                  <a:srgbClr val="0070C0"/>
                </a:solidFill>
                <a:effectLst>
                  <a:glow rad="101600">
                    <a:schemeClr val="accent1">
                      <a:alpha val="80000"/>
                    </a:schemeClr>
                  </a:glow>
                </a:effectLst>
                <a:latin typeface="Comic Sans MS" pitchFamily="66" charset="0"/>
              </a:rPr>
              <a:t>in Canaan</a:t>
            </a:r>
            <a:r>
              <a:rPr lang="en-US" sz="4400" b="1" dirty="0">
                <a:ln>
                  <a:solidFill>
                    <a:srgbClr val="002060"/>
                  </a:solidFill>
                </a:ln>
                <a:solidFill>
                  <a:srgbClr val="0070C0"/>
                </a:solidFill>
                <a:latin typeface="Comic Sans MS" pitchFamily="66" charset="0"/>
              </a:rPr>
              <a:t> </a:t>
            </a:r>
            <a:endParaRPr lang="en-US" sz="4000" b="1" dirty="0">
              <a:ln>
                <a:solidFill>
                  <a:srgbClr val="002060"/>
                </a:solidFill>
              </a:ln>
              <a:latin typeface="Comic Sans MS" pitchFamily="66" charset="0"/>
            </a:endParaRPr>
          </a:p>
        </p:txBody>
      </p:sp>
      <p:pic>
        <p:nvPicPr>
          <p:cNvPr id="18" name="Picture 2" descr="C:\Users\Rae\Documents\A CF Desktop Feb 2021\Best CCC Logo Clear with colors in circle SMS.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629577" y="685800"/>
            <a:ext cx="1178287" cy="1219200"/>
          </a:xfrm>
          <a:prstGeom prst="rect">
            <a:avLst/>
          </a:prstGeom>
          <a:noFill/>
          <a:effectLst>
            <a:glow rad="228600">
              <a:schemeClr val="bg1">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066003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ae\Desktop\Passover Studies\Joshua Firstfruits\JOSH PPT ART &amp; work folder\do boy 3 arrows.png"/>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flipH="1">
            <a:off x="2057400" y="1148707"/>
            <a:ext cx="5637212" cy="591978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78645" y="57044"/>
            <a:ext cx="9490286" cy="830997"/>
          </a:xfrm>
          <a:prstGeom prst="rect">
            <a:avLst/>
          </a:prstGeom>
          <a:solidFill>
            <a:schemeClr val="bg2">
              <a:lumMod val="25000"/>
            </a:schemeClr>
          </a:solidFill>
          <a:effectLst>
            <a:glow rad="101600">
              <a:schemeClr val="accent2">
                <a:satMod val="175000"/>
                <a:alpha val="40000"/>
              </a:schemeClr>
            </a:glow>
          </a:effectLst>
          <a:scene3d>
            <a:camera prst="orthographicFront"/>
            <a:lightRig rig="flat" dir="t">
              <a:rot lat="0" lon="0" rev="18900000"/>
            </a:lightRig>
          </a:scene3d>
          <a:sp3d>
            <a:bevelT w="114300" prst="artDeco"/>
          </a:sp3d>
        </p:spPr>
        <p:txBody>
          <a:bodyPr wrap="square" lIns="91440" tIns="45720" rIns="91440" bIns="45720">
            <a:spAutoFit/>
            <a:sp3d extrusionH="31750" contourW="6350" prstMaterial="powder">
              <a:bevelT w="19050" h="19050" prst="angle"/>
              <a:contourClr>
                <a:schemeClr val="accent3">
                  <a:tint val="100000"/>
                  <a:shade val="100000"/>
                  <a:satMod val="100000"/>
                  <a:hueMod val="100000"/>
                </a:schemeClr>
              </a:contourClr>
            </a:sp3d>
          </a:bodyPr>
          <a:lstStyle/>
          <a:p>
            <a:pPr algn="ctr"/>
            <a:r>
              <a:rPr lang="en-US" sz="4800" b="1" dirty="0" smtClean="0">
                <a:ln/>
                <a:solidFill>
                  <a:schemeClr val="accent3"/>
                </a:solidFill>
              </a:rPr>
              <a:t>Joshua’s</a:t>
            </a:r>
            <a:r>
              <a:rPr lang="en-US" sz="4800" b="1" cap="none" spc="0" dirty="0" smtClean="0">
                <a:ln/>
                <a:solidFill>
                  <a:schemeClr val="accent3"/>
                </a:solidFill>
                <a:effectLst/>
              </a:rPr>
              <a:t> Study </a:t>
            </a:r>
            <a:r>
              <a:rPr lang="en-US" sz="4800" b="1" dirty="0" smtClean="0">
                <a:ln/>
                <a:solidFill>
                  <a:schemeClr val="accent3"/>
                </a:solidFill>
              </a:rPr>
              <a:t>Proves</a:t>
            </a:r>
            <a:r>
              <a:rPr lang="en-US" sz="4800" b="1" cap="none" spc="0" dirty="0" smtClean="0">
                <a:ln/>
                <a:solidFill>
                  <a:schemeClr val="accent3"/>
                </a:solidFill>
                <a:effectLst/>
              </a:rPr>
              <a:t>: </a:t>
            </a:r>
            <a:endParaRPr lang="en-US" sz="4800" b="1" cap="none" spc="0" dirty="0">
              <a:ln/>
              <a:solidFill>
                <a:schemeClr val="accent3"/>
              </a:solidFill>
              <a:effectLst/>
            </a:endParaRPr>
          </a:p>
        </p:txBody>
      </p:sp>
      <p:sp>
        <p:nvSpPr>
          <p:cNvPr id="6" name="Rectangle 5"/>
          <p:cNvSpPr/>
          <p:nvPr/>
        </p:nvSpPr>
        <p:spPr>
          <a:xfrm>
            <a:off x="5723467" y="1329265"/>
            <a:ext cx="3352800" cy="175432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solidFill>
                  <a:srgbClr val="00B050"/>
                </a:solidFill>
                <a:effectLst>
                  <a:outerShdw blurRad="50800" dist="39000" dir="5460000" algn="tl">
                    <a:srgbClr val="000000">
                      <a:alpha val="38000"/>
                    </a:srgbClr>
                  </a:outerShdw>
                </a:effectLst>
              </a:rPr>
              <a:t>#3  Wave Sheaf is</a:t>
            </a:r>
            <a:br>
              <a:rPr lang="en-US" sz="3200" b="1" dirty="0" smtClean="0">
                <a:ln w="11430"/>
                <a:solidFill>
                  <a:srgbClr val="00B050"/>
                </a:solidFill>
                <a:effectLst>
                  <a:outerShdw blurRad="50800" dist="39000" dir="5460000" algn="tl">
                    <a:srgbClr val="000000">
                      <a:alpha val="38000"/>
                    </a:srgbClr>
                  </a:outerShdw>
                </a:effectLst>
              </a:rPr>
            </a:br>
            <a:r>
              <a:rPr lang="en-US" sz="3200" b="1" dirty="0" smtClean="0">
                <a:ln w="11430"/>
                <a:solidFill>
                  <a:srgbClr val="00B050"/>
                </a:solidFill>
                <a:effectLst>
                  <a:outerShdw blurRad="50800" dist="39000" dir="5460000" algn="tl">
                    <a:srgbClr val="000000">
                      <a:alpha val="38000"/>
                    </a:srgbClr>
                  </a:outerShdw>
                </a:effectLst>
              </a:rPr>
              <a:t>placed on Abib 15 – NOT Abib 16!</a:t>
            </a:r>
            <a:br>
              <a:rPr lang="en-US" sz="3200" b="1" dirty="0" smtClean="0">
                <a:ln w="11430"/>
                <a:solidFill>
                  <a:srgbClr val="00B050"/>
                </a:solidFill>
                <a:effectLst>
                  <a:outerShdw blurRad="50800" dist="39000" dir="5460000" algn="tl">
                    <a:srgbClr val="000000">
                      <a:alpha val="38000"/>
                    </a:srgbClr>
                  </a:outerShdw>
                </a:effectLst>
              </a:rPr>
            </a:br>
            <a:endParaRPr lang="en-US" sz="1200" b="1" dirty="0">
              <a:ln w="11430"/>
              <a:solidFill>
                <a:srgbClr val="00B050"/>
              </a:solidFill>
              <a:effectLst>
                <a:outerShdw blurRad="50800" dist="39000" dir="5460000" algn="tl">
                  <a:srgbClr val="000000">
                    <a:alpha val="38000"/>
                  </a:srgbClr>
                </a:outerShdw>
              </a:effectLst>
            </a:endParaRPr>
          </a:p>
        </p:txBody>
      </p:sp>
      <p:sp>
        <p:nvSpPr>
          <p:cNvPr id="8" name="Slide Number Placeholder 7"/>
          <p:cNvSpPr>
            <a:spLocks noGrp="1"/>
          </p:cNvSpPr>
          <p:nvPr>
            <p:ph type="sldNum" sz="quarter" idx="12"/>
          </p:nvPr>
        </p:nvSpPr>
        <p:spPr>
          <a:xfrm>
            <a:off x="7162800" y="6314052"/>
            <a:ext cx="1828800" cy="365125"/>
          </a:xfrm>
        </p:spPr>
        <p:txBody>
          <a:bodyPr/>
          <a:lstStyle/>
          <a:p>
            <a:fld id="{5C014052-953B-4273-8F47-BF25327D5B24}" type="slidenum">
              <a:rPr lang="en-US" smtClean="0"/>
              <a:t>10</a:t>
            </a:fld>
            <a:endParaRPr lang="en-US" dirty="0"/>
          </a:p>
        </p:txBody>
      </p:sp>
      <p:sp>
        <p:nvSpPr>
          <p:cNvPr id="21" name="Rectangle 20"/>
          <p:cNvSpPr/>
          <p:nvPr/>
        </p:nvSpPr>
        <p:spPr>
          <a:xfrm>
            <a:off x="381000" y="944940"/>
            <a:ext cx="3505200" cy="156966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solidFill>
                  <a:srgbClr val="8C4C64"/>
                </a:solidFill>
                <a:effectLst>
                  <a:outerShdw blurRad="50800" dist="39000" dir="5460000" algn="tl">
                    <a:srgbClr val="000000">
                      <a:alpha val="38000"/>
                    </a:srgbClr>
                  </a:outerShdw>
                </a:effectLst>
              </a:rPr>
              <a:t>#2  Unleavened Bread Sabbath</a:t>
            </a:r>
          </a:p>
          <a:p>
            <a:pPr algn="ctr"/>
            <a:r>
              <a:rPr lang="en-US" sz="3200" b="1" dirty="0">
                <a:ln w="11430"/>
                <a:solidFill>
                  <a:srgbClr val="8C4C64"/>
                </a:solidFill>
                <a:effectLst>
                  <a:outerShdw blurRad="50800" dist="39000" dir="5460000" algn="tl">
                    <a:srgbClr val="000000">
                      <a:alpha val="38000"/>
                    </a:srgbClr>
                  </a:outerShdw>
                </a:effectLst>
              </a:rPr>
              <a:t>o</a:t>
            </a:r>
            <a:r>
              <a:rPr lang="en-US" sz="3200" b="1" dirty="0" smtClean="0">
                <a:ln w="11430"/>
                <a:solidFill>
                  <a:srgbClr val="8C4C64"/>
                </a:solidFill>
                <a:effectLst>
                  <a:outerShdw blurRad="50800" dist="39000" dir="5460000" algn="tl">
                    <a:srgbClr val="000000">
                      <a:alpha val="38000"/>
                    </a:srgbClr>
                  </a:outerShdw>
                </a:effectLst>
              </a:rPr>
              <a:t>n Abib 15   </a:t>
            </a:r>
            <a:endParaRPr lang="en-US" sz="1200" b="1" dirty="0">
              <a:ln w="11430"/>
              <a:solidFill>
                <a:srgbClr val="8C4C64"/>
              </a:solidFill>
              <a:effectLst>
                <a:outerShdw blurRad="50800" dist="39000" dir="5460000" algn="tl">
                  <a:srgbClr val="000000">
                    <a:alpha val="38000"/>
                  </a:srgbClr>
                </a:outerShdw>
              </a:effectLst>
            </a:endParaRPr>
          </a:p>
        </p:txBody>
      </p:sp>
      <p:sp>
        <p:nvSpPr>
          <p:cNvPr id="22" name="Rectangle 21"/>
          <p:cNvSpPr/>
          <p:nvPr/>
        </p:nvSpPr>
        <p:spPr>
          <a:xfrm>
            <a:off x="-152400" y="2895600"/>
            <a:ext cx="3499998" cy="2062103"/>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solidFill>
                  <a:srgbClr val="C00000"/>
                </a:solidFill>
                <a:effectLst>
                  <a:outerShdw blurRad="50800" dist="39000" dir="5460000" algn="tl">
                    <a:srgbClr val="000000">
                      <a:alpha val="38000"/>
                    </a:srgbClr>
                  </a:outerShdw>
                </a:effectLst>
              </a:rPr>
              <a:t>#1  Passover &amp; weekly </a:t>
            </a:r>
            <a:r>
              <a:rPr lang="en-US" sz="3200" b="1" dirty="0" smtClean="0">
                <a:ln w="11430"/>
                <a:solidFill>
                  <a:srgbClr val="0070C0"/>
                </a:solidFill>
                <a:effectLst>
                  <a:outerShdw blurRad="50800" dist="39000" dir="5460000" algn="tl">
                    <a:srgbClr val="000000">
                      <a:alpha val="38000"/>
                    </a:srgbClr>
                  </a:outerShdw>
                </a:effectLst>
              </a:rPr>
              <a:t>Sabbath</a:t>
            </a:r>
            <a:r>
              <a:rPr lang="en-US" sz="3200" b="1" dirty="0" smtClean="0">
                <a:ln w="11430"/>
                <a:solidFill>
                  <a:srgbClr val="C00000"/>
                </a:solidFill>
                <a:effectLst>
                  <a:outerShdw blurRad="50800" dist="39000" dir="5460000" algn="tl">
                    <a:srgbClr val="000000">
                      <a:alpha val="38000"/>
                    </a:srgbClr>
                  </a:outerShdw>
                </a:effectLst>
              </a:rPr>
              <a:t> are on </a:t>
            </a:r>
            <a:br>
              <a:rPr lang="en-US" sz="3200" b="1" dirty="0" smtClean="0">
                <a:ln w="11430"/>
                <a:solidFill>
                  <a:srgbClr val="C00000"/>
                </a:solidFill>
                <a:effectLst>
                  <a:outerShdw blurRad="50800" dist="39000" dir="5460000" algn="tl">
                    <a:srgbClr val="000000">
                      <a:alpha val="38000"/>
                    </a:srgbClr>
                  </a:outerShdw>
                </a:effectLst>
              </a:rPr>
            </a:br>
            <a:r>
              <a:rPr lang="en-US" sz="3200" b="1" dirty="0" smtClean="0">
                <a:ln w="11430"/>
                <a:solidFill>
                  <a:srgbClr val="C00000"/>
                </a:solidFill>
                <a:effectLst>
                  <a:outerShdw blurRad="50800" dist="39000" dir="5460000" algn="tl">
                    <a:srgbClr val="000000">
                      <a:alpha val="38000"/>
                    </a:srgbClr>
                  </a:outerShdw>
                </a:effectLst>
              </a:rPr>
              <a:t>Abib 14</a:t>
            </a:r>
            <a:endParaRPr lang="en-US" sz="1200" b="1" dirty="0">
              <a:ln w="11430"/>
              <a:solidFill>
                <a:srgbClr val="C00000"/>
              </a:solidFill>
              <a:effectLst>
                <a:outerShdw blurRad="50800" dist="39000" dir="5460000" algn="tl">
                  <a:srgbClr val="000000">
                    <a:alpha val="38000"/>
                  </a:srgbClr>
                </a:outerShdw>
              </a:effectLst>
            </a:endParaRPr>
          </a:p>
        </p:txBody>
      </p:sp>
      <p:sp>
        <p:nvSpPr>
          <p:cNvPr id="23" name="Round Diagonal Corner Rectangle 22"/>
          <p:cNvSpPr/>
          <p:nvPr/>
        </p:nvSpPr>
        <p:spPr>
          <a:xfrm>
            <a:off x="4358640" y="6078366"/>
            <a:ext cx="3870960" cy="783193"/>
          </a:xfrm>
          <a:prstGeom prst="round2DiagRect">
            <a:avLst>
              <a:gd name="adj1" fmla="val 35221"/>
              <a:gd name="adj2" fmla="val 31036"/>
            </a:avLst>
          </a:prstGeom>
          <a:solidFill>
            <a:srgbClr val="8C4C64"/>
          </a:solidFill>
          <a:effectLst>
            <a:glow rad="139700">
              <a:schemeClr val="accent3">
                <a:satMod val="175000"/>
                <a:alpha val="40000"/>
              </a:schemeClr>
            </a:glow>
          </a:effectLst>
          <a:scene3d>
            <a:camera prst="orthographicFront"/>
            <a:lightRig rig="flat" dir="t">
              <a:rot lat="0" lon="0" rev="18900000"/>
            </a:lightRig>
          </a:scene3d>
          <a:sp3d>
            <a:bevelT w="152400" h="50800" prst="softRound"/>
          </a:sp3d>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45720" indent="0" algn="ctr">
              <a:buNone/>
            </a:pPr>
            <a:r>
              <a:rPr lang="en-US" sz="4000" b="1" dirty="0" smtClean="0">
                <a:ln/>
                <a:solidFill>
                  <a:schemeClr val="accent3"/>
                </a:solidFill>
              </a:rPr>
              <a:t>Are you ready?</a:t>
            </a:r>
          </a:p>
        </p:txBody>
      </p:sp>
    </p:spTree>
    <p:extLst>
      <p:ext uri="{BB962C8B-B14F-4D97-AF65-F5344CB8AC3E}">
        <p14:creationId xmlns:p14="http://schemas.microsoft.com/office/powerpoint/2010/main" val="9256246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3">
                                            <p:txEl>
                                              <p:pRg st="0" end="0"/>
                                            </p:txEl>
                                          </p:spTgt>
                                        </p:tgtEl>
                                        <p:attrNameLst>
                                          <p:attrName>style.visibility</p:attrName>
                                        </p:attrNameLst>
                                      </p:cBhvr>
                                      <p:to>
                                        <p:strVal val="visible"/>
                                      </p:to>
                                    </p:set>
                                    <p:animEffect transition="in" filter="wipe(left)">
                                      <p:cBhvr>
                                        <p:cTn id="21" dur="175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C014052-953B-4273-8F47-BF25327D5B24}" type="slidenum">
              <a:rPr lang="en-US" smtClean="0"/>
              <a:t>11</a:t>
            </a:fld>
            <a:endParaRPr lang="en-US"/>
          </a:p>
        </p:txBody>
      </p:sp>
      <p:sp>
        <p:nvSpPr>
          <p:cNvPr id="4" name="Content Placeholder 3"/>
          <p:cNvSpPr>
            <a:spLocks noGrp="1"/>
          </p:cNvSpPr>
          <p:nvPr>
            <p:ph sz="quarter" idx="13"/>
          </p:nvPr>
        </p:nvSpPr>
        <p:spPr>
          <a:xfrm>
            <a:off x="228600" y="838200"/>
            <a:ext cx="4267199" cy="5791200"/>
          </a:xfrm>
        </p:spPr>
        <p:txBody>
          <a:bodyPr>
            <a:noAutofit/>
            <a:scene3d>
              <a:camera prst="orthographicFront"/>
              <a:lightRig rig="threePt" dir="t"/>
            </a:scene3d>
            <a:sp3d extrusionH="57150">
              <a:bevelT w="38100" h="38100"/>
            </a:sp3d>
          </a:bodyPr>
          <a:lstStyle/>
          <a:p>
            <a:pPr marL="45720" indent="0">
              <a:buNone/>
            </a:pPr>
            <a:r>
              <a:rPr lang="en-US" sz="2000" b="1" dirty="0" smtClean="0">
                <a:solidFill>
                  <a:srgbClr val="8C4C64"/>
                </a:solidFill>
              </a:rPr>
              <a:t>Because of </a:t>
            </a:r>
            <a:r>
              <a:rPr lang="en-US" sz="2000" b="1" dirty="0">
                <a:solidFill>
                  <a:srgbClr val="8C4C64"/>
                </a:solidFill>
              </a:rPr>
              <a:t>Israel’s sin with the </a:t>
            </a:r>
            <a:r>
              <a:rPr lang="en-US" sz="2000" b="1" dirty="0" smtClean="0">
                <a:solidFill>
                  <a:srgbClr val="8C4C64"/>
                </a:solidFill>
              </a:rPr>
              <a:t/>
            </a:r>
            <a:br>
              <a:rPr lang="en-US" sz="2000" b="1" dirty="0" smtClean="0">
                <a:solidFill>
                  <a:srgbClr val="8C4C64"/>
                </a:solidFill>
              </a:rPr>
            </a:br>
            <a:r>
              <a:rPr lang="en-US"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golden </a:t>
            </a:r>
            <a:r>
              <a:rPr lang="en-US"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calf, </a:t>
            </a:r>
            <a:r>
              <a:rPr lang="en-US" sz="2000" b="1" dirty="0">
                <a:solidFill>
                  <a:srgbClr val="8C4C64"/>
                </a:solidFill>
              </a:rPr>
              <a:t>a whole new set of laws for the Aaronic Priesthood, </a:t>
            </a:r>
            <a:r>
              <a:rPr lang="en-US" sz="2000" b="1" dirty="0" smtClean="0">
                <a:solidFill>
                  <a:srgbClr val="8C4C64"/>
                </a:solidFill>
              </a:rPr>
              <a:t>sanctuary </a:t>
            </a:r>
            <a:r>
              <a:rPr lang="en-US" sz="2000" b="1" dirty="0">
                <a:solidFill>
                  <a:srgbClr val="8C4C64"/>
                </a:solidFill>
              </a:rPr>
              <a:t>services and sacrificial </a:t>
            </a:r>
            <a:r>
              <a:rPr lang="en-US" sz="2000" b="1" dirty="0" smtClean="0">
                <a:solidFill>
                  <a:srgbClr val="8C4C64"/>
                </a:solidFill>
              </a:rPr>
              <a:t>laws were </a:t>
            </a:r>
            <a:r>
              <a:rPr lang="en-US" sz="2000" b="1" dirty="0">
                <a:solidFill>
                  <a:srgbClr val="8C4C64"/>
                </a:solidFill>
              </a:rPr>
              <a:t>commanded upon </a:t>
            </a:r>
            <a:r>
              <a:rPr lang="en-US" sz="2000" b="1" dirty="0" smtClean="0">
                <a:solidFill>
                  <a:srgbClr val="8C4C64"/>
                </a:solidFill>
              </a:rPr>
              <a:t/>
            </a:r>
            <a:br>
              <a:rPr lang="en-US" sz="2000" b="1" dirty="0" smtClean="0">
                <a:solidFill>
                  <a:srgbClr val="8C4C64"/>
                </a:solidFill>
              </a:rPr>
            </a:br>
            <a:r>
              <a:rPr lang="en-US" sz="2000" b="1" dirty="0" smtClean="0">
                <a:solidFill>
                  <a:srgbClr val="8C4C64"/>
                </a:solidFill>
              </a:rPr>
              <a:t>the </a:t>
            </a:r>
            <a:r>
              <a:rPr lang="en-US" sz="2000" b="1" dirty="0">
                <a:solidFill>
                  <a:srgbClr val="8C4C64"/>
                </a:solidFill>
              </a:rPr>
              <a:t>people.  </a:t>
            </a:r>
            <a:endParaRPr lang="en-US" sz="2000" b="1" dirty="0" smtClean="0">
              <a:solidFill>
                <a:srgbClr val="8C4C64"/>
              </a:solidFill>
            </a:endParaRPr>
          </a:p>
          <a:p>
            <a:pPr marL="45720" indent="0">
              <a:buNone/>
            </a:pPr>
            <a:r>
              <a:rPr lang="en-US" sz="2000" b="1" dirty="0" smtClean="0">
                <a:solidFill>
                  <a:srgbClr val="FC6204"/>
                </a:solidFill>
              </a:rPr>
              <a:t>Shortly </a:t>
            </a:r>
            <a:r>
              <a:rPr lang="en-US" sz="2000" b="1" dirty="0">
                <a:solidFill>
                  <a:srgbClr val="FC6204"/>
                </a:solidFill>
              </a:rPr>
              <a:t>after the sanctuary was raised up, Israel sinned again by refusing </a:t>
            </a:r>
            <a:r>
              <a:rPr lang="en-US" sz="2000" b="1" dirty="0" smtClean="0">
                <a:solidFill>
                  <a:srgbClr val="FC6204"/>
                </a:solidFill>
              </a:rPr>
              <a:t>to </a:t>
            </a:r>
            <a:r>
              <a:rPr lang="en-US" sz="2000" b="1" dirty="0">
                <a:solidFill>
                  <a:srgbClr val="FC6204"/>
                </a:solidFill>
              </a:rPr>
              <a:t>enter Canaan based </a:t>
            </a:r>
            <a:r>
              <a:rPr lang="en-US" sz="2000" b="1" dirty="0" smtClean="0">
                <a:solidFill>
                  <a:srgbClr val="FC6204"/>
                </a:solidFill>
              </a:rPr>
              <a:t/>
            </a:r>
            <a:br>
              <a:rPr lang="en-US" sz="2000" b="1" dirty="0" smtClean="0">
                <a:solidFill>
                  <a:srgbClr val="FC6204"/>
                </a:solidFill>
              </a:rPr>
            </a:br>
            <a:r>
              <a:rPr lang="en-US" sz="2000" b="1" dirty="0" smtClean="0">
                <a:solidFill>
                  <a:srgbClr val="FC6204"/>
                </a:solidFill>
              </a:rPr>
              <a:t>upon an </a:t>
            </a:r>
            <a:r>
              <a:rPr lang="en-US"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evil </a:t>
            </a:r>
            <a:r>
              <a:rPr lang="en-US"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report of the </a:t>
            </a:r>
            <a:r>
              <a:rPr lang="en-US"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r>
            <a:br>
              <a:rPr lang="en-US"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en-US"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ten </a:t>
            </a:r>
            <a:r>
              <a:rPr lang="en-US"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spies.  </a:t>
            </a:r>
            <a:endParaRPr lang="en-US"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marL="45720" indent="0">
              <a:buNone/>
            </a:pPr>
            <a:r>
              <a:rPr lang="en-US" sz="2000" b="1" dirty="0" smtClean="0">
                <a:solidFill>
                  <a:srgbClr val="8C4C64"/>
                </a:solidFill>
              </a:rPr>
              <a:t>Since </a:t>
            </a:r>
            <a:r>
              <a:rPr lang="en-US" sz="2000" b="1" dirty="0">
                <a:solidFill>
                  <a:srgbClr val="8C4C64"/>
                </a:solidFill>
              </a:rPr>
              <a:t>Moses would not be leading the children into the land of Canaan, </a:t>
            </a:r>
            <a:r>
              <a:rPr lang="en-US" sz="2000" b="1" dirty="0">
                <a:solidFill>
                  <a:srgbClr val="0070C0"/>
                </a:solidFill>
              </a:rPr>
              <a:t>Yahuah</a:t>
            </a:r>
            <a:r>
              <a:rPr lang="en-US" sz="2000" dirty="0"/>
              <a:t> </a:t>
            </a:r>
            <a:r>
              <a:rPr lang="en-US" sz="2000" b="1" dirty="0">
                <a:solidFill>
                  <a:srgbClr val="8C4C64"/>
                </a:solidFill>
              </a:rPr>
              <a:t>did give explicit instructions on how to observe the “first” </a:t>
            </a:r>
            <a:r>
              <a:rPr lang="en-US" sz="2000" b="1" dirty="0" smtClean="0">
                <a:solidFill>
                  <a:srgbClr val="8C4C64"/>
                </a:solidFill>
              </a:rPr>
              <a:t>Wave Sheaf upon </a:t>
            </a:r>
            <a:r>
              <a:rPr lang="en-US" sz="2000" b="1" dirty="0">
                <a:solidFill>
                  <a:srgbClr val="8C4C64"/>
                </a:solidFill>
              </a:rPr>
              <a:t>their entrance.  </a:t>
            </a:r>
            <a:r>
              <a:rPr lang="en-US" sz="2000" b="1" dirty="0" smtClean="0">
                <a:solidFill>
                  <a:srgbClr val="8C4C64"/>
                </a:solidFill>
              </a:rPr>
              <a:t/>
            </a:r>
            <a:br>
              <a:rPr lang="en-US" sz="2000" b="1" dirty="0" smtClean="0">
                <a:solidFill>
                  <a:srgbClr val="8C4C64"/>
                </a:solidFill>
              </a:rPr>
            </a:br>
            <a:endParaRPr lang="en-US" sz="1800" dirty="0"/>
          </a:p>
        </p:txBody>
      </p:sp>
      <p:sp>
        <p:nvSpPr>
          <p:cNvPr id="5" name="Content Placeholder 4"/>
          <p:cNvSpPr>
            <a:spLocks noGrp="1"/>
          </p:cNvSpPr>
          <p:nvPr>
            <p:ph sz="quarter" idx="14"/>
          </p:nvPr>
        </p:nvSpPr>
        <p:spPr>
          <a:xfrm>
            <a:off x="4419600" y="4343400"/>
            <a:ext cx="4571998" cy="2057400"/>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45720" indent="0" algn="ctr">
              <a:buNone/>
            </a:pPr>
            <a:r>
              <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There were no rehearsals for </a:t>
            </a:r>
            <a:r>
              <a:rPr lang="en-US" sz="2800" b="1" dirty="0" smtClean="0">
                <a:ln w="11430"/>
                <a:solidFill>
                  <a:srgbClr val="00B050"/>
                </a:solidFill>
                <a:effectLst>
                  <a:outerShdw blurRad="50800" dist="39000" dir="5460000" algn="tl">
                    <a:srgbClr val="000000">
                      <a:alpha val="38000"/>
                    </a:srgbClr>
                  </a:outerShdw>
                </a:effectLst>
              </a:rPr>
              <a:t>Wave Sheaf </a:t>
            </a:r>
            <a:br>
              <a:rPr lang="en-US" sz="2800" b="1" dirty="0" smtClean="0">
                <a:ln w="11430"/>
                <a:solidFill>
                  <a:srgbClr val="00B050"/>
                </a:solidFill>
                <a:effectLst>
                  <a:outerShdw blurRad="50800" dist="39000" dir="5460000" algn="tl">
                    <a:srgbClr val="000000">
                      <a:alpha val="38000"/>
                    </a:srgbClr>
                  </a:outerShdw>
                </a:effectLst>
              </a:rPr>
            </a:br>
            <a:r>
              <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in the 40+ years </a:t>
            </a:r>
            <a:br>
              <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of the wilderness.</a:t>
            </a:r>
            <a:endPar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Title 1"/>
          <p:cNvSpPr txBox="1">
            <a:spLocks/>
          </p:cNvSpPr>
          <p:nvPr/>
        </p:nvSpPr>
        <p:spPr>
          <a:xfrm>
            <a:off x="152400" y="115750"/>
            <a:ext cx="8763000" cy="133205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spc="50" dirty="0" smtClean="0">
                <a:ln w="11430"/>
                <a:solidFill>
                  <a:srgbClr val="8C4C64"/>
                </a:solidFill>
                <a:effectLst>
                  <a:outerShdw blurRad="76200" dist="50800" dir="5400000" algn="tl" rotWithShape="0">
                    <a:srgbClr val="000000">
                      <a:alpha val="65000"/>
                    </a:srgbClr>
                  </a:outerShdw>
                </a:effectLst>
              </a:rPr>
              <a:t>No Observance of </a:t>
            </a:r>
            <a:r>
              <a:rPr lang="en-US" sz="4000" spc="50" dirty="0" smtClean="0">
                <a:ln w="11430"/>
                <a:solidFill>
                  <a:srgbClr val="00B050"/>
                </a:solidFill>
                <a:effectLst>
                  <a:outerShdw blurRad="76200" dist="50800" dir="5400000" algn="tl" rotWithShape="0">
                    <a:srgbClr val="000000">
                      <a:alpha val="65000"/>
                    </a:srgbClr>
                  </a:outerShdw>
                </a:effectLst>
              </a:rPr>
              <a:t>Wave Sheaf </a:t>
            </a:r>
            <a:r>
              <a:rPr lang="en-US" sz="4000" spc="50" dirty="0" smtClean="0">
                <a:ln w="11430"/>
                <a:solidFill>
                  <a:srgbClr val="8C4C64"/>
                </a:solidFill>
                <a:effectLst>
                  <a:outerShdw blurRad="76200" dist="50800" dir="5400000" algn="tl" rotWithShape="0">
                    <a:srgbClr val="000000">
                      <a:alpha val="65000"/>
                    </a:srgbClr>
                  </a:outerShdw>
                </a:effectLst>
              </a:rPr>
              <a:t>in the</a:t>
            </a:r>
            <a:br>
              <a:rPr lang="en-US" sz="4000" spc="50" dirty="0" smtClean="0">
                <a:ln w="11430"/>
                <a:solidFill>
                  <a:srgbClr val="8C4C64"/>
                </a:solidFill>
                <a:effectLst>
                  <a:outerShdw blurRad="76200" dist="50800" dir="5400000" algn="tl" rotWithShape="0">
                    <a:srgbClr val="000000">
                      <a:alpha val="65000"/>
                    </a:srgbClr>
                  </a:outerShdw>
                </a:effectLst>
              </a:rPr>
            </a:br>
            <a:r>
              <a:rPr lang="en-US" sz="4000" spc="50" dirty="0" smtClean="0">
                <a:ln w="11430"/>
                <a:solidFill>
                  <a:srgbClr val="8C4C64"/>
                </a:solidFill>
                <a:effectLst>
                  <a:outerShdw blurRad="76200" dist="50800" dir="5400000" algn="tl" rotWithShape="0">
                    <a:srgbClr val="000000">
                      <a:alpha val="65000"/>
                    </a:srgbClr>
                  </a:outerShdw>
                </a:effectLst>
              </a:rPr>
              <a:t>                                        Wilderness   </a:t>
            </a:r>
            <a:endParaRPr lang="en-US" sz="2000" spc="50" dirty="0">
              <a:ln w="11430"/>
              <a:solidFill>
                <a:srgbClr val="8C4C64"/>
              </a:solidFill>
              <a:effectLst>
                <a:outerShdw blurRad="76200" dist="50800" dir="5400000" algn="tl" rotWithShape="0">
                  <a:srgbClr val="000000">
                    <a:alpha val="65000"/>
                  </a:srgbClr>
                </a:outerShdw>
              </a:effectLst>
            </a:endParaRPr>
          </a:p>
        </p:txBody>
      </p:sp>
      <p:pic>
        <p:nvPicPr>
          <p:cNvPr id="11266" name="Picture 2" descr="C:\Users\Rae\Desktop\golden calf moses best.jpe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24400" y="1524000"/>
            <a:ext cx="3962401" cy="2703291"/>
          </a:xfrm>
          <a:prstGeom prst="rect">
            <a:avLst/>
          </a:prstGeom>
          <a:ln w="38100">
            <a:solidFill>
              <a:srgbClr val="C00000"/>
            </a:solidFill>
          </a:ln>
          <a:effectLst>
            <a:outerShdw blurRad="292100" dist="139700" dir="2700000" algn="tl" rotWithShape="0">
              <a:srgbClr val="333333">
                <a:alpha val="65000"/>
              </a:srgbClr>
            </a:outerShdw>
          </a:effectLst>
          <a:scene3d>
            <a:camera prst="orthographicFront"/>
            <a:lightRig rig="threePt" dir="t"/>
          </a:scene3d>
          <a:sp3d>
            <a:bevelT w="114300" prst="artDeco"/>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97683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20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anim calcmode="lin" valueType="num">
                                      <p:cBhvr>
                                        <p:cTn id="8" dur="2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wipe(left)">
                                      <p:cBhvr>
                                        <p:cTn id="14" dur="1750"/>
                                        <p:tgtEl>
                                          <p:spTgt spid="4">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wipe(left)">
                                      <p:cBhvr>
                                        <p:cTn id="19" dur="175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181600" y="1524000"/>
            <a:ext cx="3886200" cy="4191000"/>
          </a:xfrm>
        </p:spPr>
        <p:txBody>
          <a:bodyPr>
            <a:noAutofit/>
            <a:scene3d>
              <a:camera prst="orthographicFront"/>
              <a:lightRig rig="threePt" dir="t"/>
            </a:scene3d>
            <a:sp3d extrusionH="57150">
              <a:bevelT w="38100" h="38100"/>
            </a:sp3d>
          </a:bodyPr>
          <a:lstStyle/>
          <a:p>
            <a:r>
              <a:rPr lang="en-US" sz="2000" b="1" dirty="0" smtClean="0">
                <a:solidFill>
                  <a:srgbClr val="8C4C64"/>
                </a:solidFill>
                <a:effectLst>
                  <a:outerShdw blurRad="69850" dist="43180" dir="5400000" sx="0" sy="0">
                    <a:srgbClr val="000000">
                      <a:alpha val="65000"/>
                    </a:srgbClr>
                  </a:outerShdw>
                </a:effectLst>
              </a:rPr>
              <a:t>Joshua will show the exact </a:t>
            </a:r>
            <a:br>
              <a:rPr lang="en-US" sz="2000" b="1" dirty="0" smtClean="0">
                <a:solidFill>
                  <a:srgbClr val="8C4C64"/>
                </a:solidFill>
                <a:effectLst>
                  <a:outerShdw blurRad="69850" dist="43180" dir="5400000" sx="0" sy="0">
                    <a:srgbClr val="000000">
                      <a:alpha val="65000"/>
                    </a:srgbClr>
                  </a:outerShdw>
                </a:effectLst>
              </a:rPr>
            </a:br>
            <a:r>
              <a:rPr lang="en-US" sz="2000" b="1" dirty="0" smtClean="0">
                <a:solidFill>
                  <a:srgbClr val="8C4C64"/>
                </a:solidFill>
                <a:effectLst>
                  <a:outerShdw blurRad="69850" dist="43180" dir="5400000" sx="0" sy="0">
                    <a:srgbClr val="000000">
                      <a:alpha val="65000"/>
                    </a:srgbClr>
                  </a:outerShdw>
                </a:effectLst>
              </a:rPr>
              <a:t>day of the week for the observance of: </a:t>
            </a:r>
          </a:p>
          <a:p>
            <a:pPr marL="457200" indent="-457200">
              <a:buAutoNum type="arabicPeriod"/>
            </a:pPr>
            <a:r>
              <a:rPr lang="en-US" sz="2000" b="1" dirty="0" smtClean="0">
                <a:solidFill>
                  <a:srgbClr val="C00000"/>
                </a:solidFill>
                <a:effectLst>
                  <a:outerShdw blurRad="69850" dist="43180" dir="5400000" sx="0" sy="0">
                    <a:srgbClr val="000000">
                      <a:alpha val="65000"/>
                    </a:srgbClr>
                  </a:outerShdw>
                </a:effectLst>
              </a:rPr>
              <a:t>Passover: </a:t>
            </a:r>
            <a:r>
              <a:rPr lang="en-US" sz="2000" b="1" dirty="0" smtClean="0">
                <a:solidFill>
                  <a:srgbClr val="8C4C64"/>
                </a:solidFill>
                <a:effectLst>
                  <a:outerShdw blurRad="69850" dist="43180" dir="5400000" sx="0" sy="0">
                    <a:srgbClr val="000000">
                      <a:alpha val="65000"/>
                    </a:srgbClr>
                  </a:outerShdw>
                </a:effectLst>
              </a:rPr>
              <a:t> on Abib 14 - the </a:t>
            </a:r>
            <a:br>
              <a:rPr lang="en-US" sz="2000" b="1" dirty="0" smtClean="0">
                <a:solidFill>
                  <a:srgbClr val="8C4C64"/>
                </a:solidFill>
                <a:effectLst>
                  <a:outerShdw blurRad="69850" dist="43180" dir="5400000" sx="0" sy="0">
                    <a:srgbClr val="000000">
                      <a:alpha val="65000"/>
                    </a:srgbClr>
                  </a:outerShdw>
                </a:effectLst>
              </a:rPr>
            </a:br>
            <a:r>
              <a:rPr lang="en-US" sz="2000" b="1" dirty="0" smtClean="0">
                <a:solidFill>
                  <a:srgbClr val="00B0F0"/>
                </a:solidFill>
                <a:effectLst>
                  <a:outerShdw blurRad="69850" dist="43180" dir="5400000" sx="0" sy="0">
                    <a:srgbClr val="000000">
                      <a:alpha val="65000"/>
                    </a:srgbClr>
                  </a:outerShdw>
                </a:effectLst>
              </a:rPr>
              <a:t>7</a:t>
            </a:r>
            <a:r>
              <a:rPr lang="en-US" sz="2000" b="1" cap="small" baseline="30000" dirty="0" smtClean="0">
                <a:solidFill>
                  <a:srgbClr val="00B0F0"/>
                </a:solidFill>
                <a:effectLst>
                  <a:outerShdw blurRad="69850" dist="43180" dir="5400000" sx="0" sy="0">
                    <a:srgbClr val="000000">
                      <a:alpha val="65000"/>
                    </a:srgbClr>
                  </a:outerShdw>
                </a:effectLst>
              </a:rPr>
              <a:t>th</a:t>
            </a:r>
            <a:r>
              <a:rPr lang="en-US" sz="2000" b="1" dirty="0" smtClean="0">
                <a:solidFill>
                  <a:srgbClr val="00B0F0"/>
                </a:solidFill>
                <a:effectLst>
                  <a:outerShdw blurRad="69850" dist="43180" dir="5400000" sx="0" sy="0">
                    <a:srgbClr val="000000">
                      <a:alpha val="65000"/>
                    </a:srgbClr>
                  </a:outerShdw>
                </a:effectLst>
              </a:rPr>
              <a:t> </a:t>
            </a:r>
            <a:r>
              <a:rPr lang="en-US" sz="2000" b="1" dirty="0">
                <a:solidFill>
                  <a:srgbClr val="00B0F0"/>
                </a:solidFill>
                <a:effectLst>
                  <a:outerShdw blurRad="69850" dist="43180" dir="5400000" sx="0" sy="0">
                    <a:srgbClr val="000000">
                      <a:alpha val="65000"/>
                    </a:srgbClr>
                  </a:outerShdw>
                </a:effectLst>
              </a:rPr>
              <a:t>Day Sabbath! </a:t>
            </a:r>
            <a:r>
              <a:rPr lang="en-US" sz="2000" b="1" dirty="0" smtClean="0">
                <a:solidFill>
                  <a:srgbClr val="00B0F0"/>
                </a:solidFill>
                <a:effectLst>
                  <a:outerShdw blurRad="69850" dist="43180" dir="5400000" sx="0" sy="0">
                    <a:srgbClr val="000000">
                      <a:alpha val="65000"/>
                    </a:srgbClr>
                  </a:outerShdw>
                </a:effectLst>
              </a:rPr>
              <a:t/>
            </a:r>
            <a:br>
              <a:rPr lang="en-US" sz="2000" b="1" dirty="0" smtClean="0">
                <a:solidFill>
                  <a:srgbClr val="00B0F0"/>
                </a:solidFill>
                <a:effectLst>
                  <a:outerShdw blurRad="69850" dist="43180" dir="5400000" sx="0" sy="0">
                    <a:srgbClr val="000000">
                      <a:alpha val="65000"/>
                    </a:srgbClr>
                  </a:outerShdw>
                </a:effectLst>
              </a:rPr>
            </a:br>
            <a:endParaRPr lang="en-US" sz="800" b="1" dirty="0" smtClean="0">
              <a:solidFill>
                <a:srgbClr val="00B0F0"/>
              </a:solidFill>
              <a:effectLst>
                <a:outerShdw blurRad="69850" dist="43180" dir="5400000" sx="0" sy="0">
                  <a:srgbClr val="000000">
                    <a:alpha val="65000"/>
                  </a:srgbClr>
                </a:outerShdw>
              </a:effectLst>
            </a:endParaRPr>
          </a:p>
          <a:p>
            <a:pPr marL="457200" indent="-457200">
              <a:buAutoNum type="arabicPeriod"/>
            </a:pPr>
            <a:r>
              <a:rPr lang="en-US" sz="2000" b="1" dirty="0" smtClean="0">
                <a:solidFill>
                  <a:srgbClr val="00B050"/>
                </a:solidFill>
              </a:rPr>
              <a:t>Wave Sheaf:  on </a:t>
            </a:r>
            <a:r>
              <a:rPr lang="en-US" sz="2000" b="1" dirty="0">
                <a:solidFill>
                  <a:srgbClr val="00B050"/>
                </a:solidFill>
              </a:rPr>
              <a:t>Abib </a:t>
            </a:r>
            <a:r>
              <a:rPr lang="en-US" sz="2000" b="1" dirty="0" smtClean="0">
                <a:solidFill>
                  <a:srgbClr val="00B050"/>
                </a:solidFill>
              </a:rPr>
              <a:t>15. </a:t>
            </a:r>
            <a:br>
              <a:rPr lang="en-US" sz="2000" b="1" dirty="0" smtClean="0">
                <a:solidFill>
                  <a:srgbClr val="00B050"/>
                </a:solidFill>
              </a:rPr>
            </a:br>
            <a:r>
              <a:rPr lang="en-US" sz="800" b="1" dirty="0" smtClean="0">
                <a:solidFill>
                  <a:srgbClr val="00B050"/>
                </a:solidFill>
              </a:rPr>
              <a:t> </a:t>
            </a:r>
          </a:p>
          <a:p>
            <a:pPr marL="457200" indent="-457200">
              <a:buAutoNum type="arabicPeriod"/>
            </a:pPr>
            <a:r>
              <a:rPr lang="en-US" sz="2000" b="1" dirty="0" smtClean="0">
                <a:solidFill>
                  <a:srgbClr val="8C4C64"/>
                </a:solidFill>
                <a:effectLst>
                  <a:outerShdw blurRad="69850" dist="43180" dir="5400000" sx="0" sy="0">
                    <a:srgbClr val="000000">
                      <a:alpha val="65000"/>
                    </a:srgbClr>
                  </a:outerShdw>
                </a:effectLst>
              </a:rPr>
              <a:t>The </a:t>
            </a:r>
            <a:r>
              <a:rPr lang="en-US" sz="2000" b="1" cap="small" dirty="0">
                <a:solidFill>
                  <a:srgbClr val="8C4C64"/>
                </a:solidFill>
                <a:effectLst>
                  <a:outerShdw blurRad="69850" dist="43180" dir="5400000" sx="0" sy="0">
                    <a:srgbClr val="000000">
                      <a:alpha val="65000"/>
                    </a:srgbClr>
                  </a:outerShdw>
                </a:effectLst>
              </a:rPr>
              <a:t>1</a:t>
            </a:r>
            <a:r>
              <a:rPr lang="en-US" sz="2000" b="1" cap="small" baseline="30000" dirty="0">
                <a:solidFill>
                  <a:srgbClr val="8C4C64"/>
                </a:solidFill>
                <a:effectLst>
                  <a:outerShdw blurRad="69850" dist="43180" dir="5400000" sx="0" sy="0">
                    <a:srgbClr val="000000">
                      <a:alpha val="65000"/>
                    </a:srgbClr>
                  </a:outerShdw>
                </a:effectLst>
              </a:rPr>
              <a:t>st</a:t>
            </a:r>
            <a:r>
              <a:rPr lang="en-US" sz="2000" b="1" dirty="0">
                <a:solidFill>
                  <a:srgbClr val="8C4C64"/>
                </a:solidFill>
                <a:effectLst>
                  <a:outerShdw blurRad="69850" dist="43180" dir="5400000" sx="0" sy="0">
                    <a:srgbClr val="000000">
                      <a:alpha val="65000"/>
                    </a:srgbClr>
                  </a:outerShdw>
                </a:effectLst>
              </a:rPr>
              <a:t> </a:t>
            </a:r>
            <a:r>
              <a:rPr lang="en-US" sz="2000" b="1" dirty="0" smtClean="0">
                <a:solidFill>
                  <a:srgbClr val="8C4C64"/>
                </a:solidFill>
                <a:effectLst>
                  <a:outerShdw blurRad="69850" dist="43180" dir="5400000" sx="0" sy="0">
                    <a:srgbClr val="000000">
                      <a:alpha val="65000"/>
                    </a:srgbClr>
                  </a:outerShdw>
                </a:effectLst>
              </a:rPr>
              <a:t>day </a:t>
            </a:r>
            <a:r>
              <a:rPr lang="en-US" sz="2000" b="1" dirty="0">
                <a:solidFill>
                  <a:srgbClr val="8C4C64"/>
                </a:solidFill>
                <a:effectLst>
                  <a:outerShdw blurRad="69850" dist="43180" dir="5400000" sx="0" sy="0">
                    <a:srgbClr val="000000">
                      <a:alpha val="65000"/>
                    </a:srgbClr>
                  </a:outerShdw>
                </a:effectLst>
              </a:rPr>
              <a:t>of </a:t>
            </a:r>
            <a:r>
              <a:rPr lang="en-US" sz="2000" b="1" dirty="0" smtClean="0">
                <a:solidFill>
                  <a:srgbClr val="8C4C64"/>
                </a:solidFill>
                <a:effectLst>
                  <a:outerShdw blurRad="69850" dist="43180" dir="5400000" sx="0" sy="0">
                    <a:srgbClr val="000000">
                      <a:alpha val="65000"/>
                    </a:srgbClr>
                  </a:outerShdw>
                </a:effectLst>
              </a:rPr>
              <a:t>Unleavened Bread:  </a:t>
            </a:r>
            <a:r>
              <a:rPr lang="en-US" sz="2000" b="1" dirty="0">
                <a:solidFill>
                  <a:srgbClr val="8C4C64"/>
                </a:solidFill>
                <a:effectLst>
                  <a:outerShdw blurRad="69850" dist="43180" dir="5400000" sx="0" sy="0">
                    <a:srgbClr val="000000">
                      <a:alpha val="65000"/>
                    </a:srgbClr>
                  </a:outerShdw>
                </a:effectLst>
              </a:rPr>
              <a:t>on </a:t>
            </a:r>
            <a:r>
              <a:rPr lang="en-US" sz="2000" b="1" dirty="0" smtClean="0">
                <a:solidFill>
                  <a:srgbClr val="8C4C64"/>
                </a:solidFill>
                <a:effectLst>
                  <a:outerShdw blurRad="69850" dist="43180" dir="5400000" sx="0" sy="0">
                    <a:srgbClr val="000000">
                      <a:alpha val="65000"/>
                    </a:srgbClr>
                  </a:outerShdw>
                </a:effectLst>
              </a:rPr>
              <a:t>Abib </a:t>
            </a:r>
            <a:r>
              <a:rPr lang="en-US" sz="2000" b="1" dirty="0">
                <a:solidFill>
                  <a:srgbClr val="8C4C64"/>
                </a:solidFill>
                <a:effectLst>
                  <a:outerShdw blurRad="69850" dist="43180" dir="5400000" sx="0" sy="0">
                    <a:srgbClr val="000000">
                      <a:alpha val="65000"/>
                    </a:srgbClr>
                  </a:outerShdw>
                </a:effectLst>
              </a:rPr>
              <a:t>15</a:t>
            </a:r>
            <a:r>
              <a:rPr lang="en-US" sz="2000" b="1" dirty="0" smtClean="0">
                <a:solidFill>
                  <a:srgbClr val="8C4C64"/>
                </a:solidFill>
                <a:effectLst>
                  <a:outerShdw blurRad="69850" dist="43180" dir="5400000" sx="0" sy="0">
                    <a:srgbClr val="000000">
                      <a:alpha val="65000"/>
                    </a:srgbClr>
                  </a:outerShdw>
                </a:effectLst>
              </a:rPr>
              <a:t>.</a:t>
            </a:r>
          </a:p>
          <a:p>
            <a:r>
              <a:rPr lang="en-US" sz="700" b="1" dirty="0" smtClean="0">
                <a:solidFill>
                  <a:srgbClr val="00B0F0"/>
                </a:solidFill>
                <a:effectLst>
                  <a:outerShdw blurRad="69850" dist="43180" dir="5400000" sx="0" sy="0">
                    <a:srgbClr val="000000">
                      <a:alpha val="65000"/>
                    </a:srgbClr>
                  </a:outerShdw>
                </a:effectLst>
              </a:rPr>
              <a:t/>
            </a:r>
            <a:br>
              <a:rPr lang="en-US" sz="700" b="1" dirty="0" smtClean="0">
                <a:solidFill>
                  <a:srgbClr val="00B0F0"/>
                </a:solidFill>
                <a:effectLst>
                  <a:outerShdw blurRad="69850" dist="43180" dir="5400000" sx="0" sy="0">
                    <a:srgbClr val="000000">
                      <a:alpha val="65000"/>
                    </a:srgbClr>
                  </a:outerShdw>
                </a:effectLst>
              </a:rPr>
            </a:br>
            <a:r>
              <a:rPr lang="en-US" sz="2000" b="1" dirty="0" smtClean="0">
                <a:solidFill>
                  <a:srgbClr val="8C4C64"/>
                </a:solidFill>
                <a:effectLst>
                  <a:outerShdw blurRad="69850" dist="43180" dir="5400000" sx="0" sy="0">
                    <a:srgbClr val="000000">
                      <a:alpha val="65000"/>
                    </a:srgbClr>
                  </a:outerShdw>
                </a:effectLst>
              </a:rPr>
              <a:t>This </a:t>
            </a:r>
            <a:r>
              <a:rPr lang="en-US" sz="2000" b="1" dirty="0">
                <a:solidFill>
                  <a:srgbClr val="8C4C64"/>
                </a:solidFill>
                <a:effectLst>
                  <a:outerShdw blurRad="69850" dist="43180" dir="5400000" sx="0" sy="0">
                    <a:srgbClr val="000000">
                      <a:alpha val="65000"/>
                    </a:srgbClr>
                  </a:outerShdw>
                </a:effectLst>
              </a:rPr>
              <a:t>information is necessary </a:t>
            </a:r>
            <a:r>
              <a:rPr lang="en-US" sz="2000" b="1" dirty="0" smtClean="0">
                <a:solidFill>
                  <a:srgbClr val="8C4C64"/>
                </a:solidFill>
                <a:effectLst>
                  <a:outerShdw blurRad="69850" dist="43180" dir="5400000" sx="0" sy="0">
                    <a:srgbClr val="000000">
                      <a:alpha val="65000"/>
                    </a:srgbClr>
                  </a:outerShdw>
                </a:effectLst>
              </a:rPr>
              <a:t/>
            </a:r>
            <a:br>
              <a:rPr lang="en-US" sz="2000" b="1" dirty="0" smtClean="0">
                <a:solidFill>
                  <a:srgbClr val="8C4C64"/>
                </a:solidFill>
                <a:effectLst>
                  <a:outerShdw blurRad="69850" dist="43180" dir="5400000" sx="0" sy="0">
                    <a:srgbClr val="000000">
                      <a:alpha val="65000"/>
                    </a:srgbClr>
                  </a:outerShdw>
                </a:effectLst>
              </a:rPr>
            </a:br>
            <a:r>
              <a:rPr lang="en-US" sz="2000" b="1" dirty="0" smtClean="0">
                <a:solidFill>
                  <a:srgbClr val="8C4C64"/>
                </a:solidFill>
                <a:effectLst>
                  <a:outerShdw blurRad="69850" dist="43180" dir="5400000" sx="0" sy="0">
                    <a:srgbClr val="000000">
                      <a:alpha val="65000"/>
                    </a:srgbClr>
                  </a:outerShdw>
                </a:effectLst>
              </a:rPr>
              <a:t>to </a:t>
            </a:r>
            <a:r>
              <a:rPr lang="en-US" sz="2000" b="1" dirty="0">
                <a:solidFill>
                  <a:srgbClr val="8C4C64"/>
                </a:solidFill>
                <a:effectLst>
                  <a:outerShdw blurRad="69850" dist="43180" dir="5400000" sx="0" sy="0">
                    <a:srgbClr val="000000">
                      <a:alpha val="65000"/>
                    </a:srgbClr>
                  </a:outerShdw>
                </a:effectLst>
              </a:rPr>
              <a:t>understand </a:t>
            </a:r>
            <a:r>
              <a:rPr lang="en-US" sz="2000" b="1" dirty="0" smtClean="0">
                <a:solidFill>
                  <a:srgbClr val="8C4C64"/>
                </a:solidFill>
                <a:effectLst>
                  <a:outerShdw blurRad="69850" dist="43180" dir="5400000" sx="0" sy="0">
                    <a:srgbClr val="000000">
                      <a:alpha val="65000"/>
                    </a:srgbClr>
                  </a:outerShdw>
                </a:effectLst>
              </a:rPr>
              <a:t>the following charts. </a:t>
            </a:r>
            <a:endParaRPr lang="en-US" sz="2000" dirty="0"/>
          </a:p>
        </p:txBody>
      </p:sp>
      <p:pic>
        <p:nvPicPr>
          <p:cNvPr id="4099" name="Picture 3" descr="D:\A. Astleford Jan 5 2016\Dawn Studies\6 - Joshua 5 Passover &amp; FF in Canaan\Art\Joshua.jpg"/>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a:ext>
            </a:extLst>
          </a:blip>
          <a:srcRect/>
          <a:stretch>
            <a:fillRect/>
          </a:stretch>
        </p:blipFill>
        <p:spPr bwMode="auto">
          <a:xfrm>
            <a:off x="609600" y="990600"/>
            <a:ext cx="4185901" cy="2895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5C014052-953B-4273-8F47-BF25327D5B24}" type="slidenum">
              <a:rPr lang="en-US" smtClean="0">
                <a:solidFill>
                  <a:schemeClr val="bg2">
                    <a:lumMod val="10000"/>
                  </a:schemeClr>
                </a:solidFill>
              </a:rPr>
              <a:t>12</a:t>
            </a:fld>
            <a:endParaRPr lang="en-US" dirty="0">
              <a:solidFill>
                <a:schemeClr val="bg2">
                  <a:lumMod val="10000"/>
                </a:schemeClr>
              </a:solidFill>
            </a:endParaRPr>
          </a:p>
        </p:txBody>
      </p:sp>
      <p:sp>
        <p:nvSpPr>
          <p:cNvPr id="6" name="TextBox 5"/>
          <p:cNvSpPr txBox="1"/>
          <p:nvPr/>
        </p:nvSpPr>
        <p:spPr>
          <a:xfrm>
            <a:off x="845810" y="4145340"/>
            <a:ext cx="3581400" cy="1569660"/>
          </a:xfrm>
          <a:prstGeom prst="rect">
            <a:avLst/>
          </a:prstGeom>
          <a:solidFill>
            <a:srgbClr val="8C4C64"/>
          </a:solidFill>
          <a:ln w="57150">
            <a:solidFill>
              <a:schemeClr val="bg2">
                <a:lumMod val="50000"/>
              </a:schemeClr>
            </a:solidFill>
          </a:ln>
          <a:scene3d>
            <a:camera prst="orthographicFront"/>
            <a:lightRig rig="glow" dir="tl">
              <a:rot lat="0" lon="0" rev="5400000"/>
            </a:lightRig>
          </a:scene3d>
          <a:sp3d>
            <a:bevelT w="114300" prst="artDeco"/>
          </a:sp3d>
        </p:spPr>
        <p:txBody>
          <a:bodyPr wrap="square" rtlCol="0">
            <a:spAutoFit/>
            <a:sp3d contourW="12700">
              <a:bevelT w="25400" h="25400"/>
              <a:contourClr>
                <a:schemeClr val="accent6">
                  <a:shade val="73000"/>
                </a:schemeClr>
              </a:contourClr>
            </a:sp3d>
          </a:bodyPr>
          <a:lstStyle/>
          <a:p>
            <a:pPr algn="ctr"/>
            <a:r>
              <a:rPr lang="en-US" sz="2400" b="1" dirty="0" smtClean="0">
                <a:ln w="11430"/>
                <a:solidFill>
                  <a:schemeClr val="bg2">
                    <a:lumMod val="90000"/>
                  </a:schemeClr>
                </a:solidFill>
                <a:effectLst>
                  <a:outerShdw blurRad="80000" dist="40000" dir="5040000" algn="tl">
                    <a:srgbClr val="000000">
                      <a:alpha val="30000"/>
                    </a:srgbClr>
                  </a:outerShdw>
                </a:effectLst>
              </a:rPr>
              <a:t>Note:  This study is based </a:t>
            </a:r>
            <a:br>
              <a:rPr lang="en-US" sz="2400" b="1" dirty="0" smtClean="0">
                <a:ln w="11430"/>
                <a:solidFill>
                  <a:schemeClr val="bg2">
                    <a:lumMod val="90000"/>
                  </a:schemeClr>
                </a:solidFill>
                <a:effectLst>
                  <a:outerShdw blurRad="80000" dist="40000" dir="5040000" algn="tl">
                    <a:srgbClr val="000000">
                      <a:alpha val="30000"/>
                    </a:srgbClr>
                  </a:outerShdw>
                </a:effectLst>
              </a:rPr>
            </a:br>
            <a:r>
              <a:rPr lang="en-US" sz="2400" b="1" dirty="0" smtClean="0">
                <a:ln w="11430"/>
                <a:solidFill>
                  <a:schemeClr val="bg2">
                    <a:lumMod val="90000"/>
                  </a:schemeClr>
                </a:solidFill>
                <a:effectLst>
                  <a:outerShdw blurRad="80000" dist="40000" dir="5040000" algn="tl">
                    <a:srgbClr val="000000">
                      <a:alpha val="30000"/>
                    </a:srgbClr>
                  </a:outerShdw>
                </a:effectLst>
              </a:rPr>
              <a:t>on the day beginning </a:t>
            </a:r>
            <a:br>
              <a:rPr lang="en-US" sz="2400" b="1" dirty="0" smtClean="0">
                <a:ln w="11430"/>
                <a:solidFill>
                  <a:schemeClr val="bg2">
                    <a:lumMod val="90000"/>
                  </a:schemeClr>
                </a:solidFill>
                <a:effectLst>
                  <a:outerShdw blurRad="80000" dist="40000" dir="5040000" algn="tl">
                    <a:srgbClr val="000000">
                      <a:alpha val="30000"/>
                    </a:srgbClr>
                  </a:outerShdw>
                </a:effectLst>
              </a:rPr>
            </a:br>
            <a:r>
              <a:rPr lang="en-US" sz="2400" b="1" dirty="0" smtClean="0">
                <a:ln w="11430"/>
                <a:solidFill>
                  <a:schemeClr val="bg2">
                    <a:lumMod val="90000"/>
                  </a:schemeClr>
                </a:solidFill>
                <a:effectLst>
                  <a:outerShdw blurRad="80000" dist="40000" dir="5040000" algn="tl">
                    <a:srgbClr val="000000">
                      <a:alpha val="30000"/>
                    </a:srgbClr>
                  </a:outerShdw>
                </a:effectLst>
              </a:rPr>
              <a:t>with “dawn”</a:t>
            </a:r>
            <a:br>
              <a:rPr lang="en-US" sz="2400" b="1" dirty="0" smtClean="0">
                <a:ln w="11430"/>
                <a:solidFill>
                  <a:schemeClr val="bg2">
                    <a:lumMod val="90000"/>
                  </a:schemeClr>
                </a:solidFill>
                <a:effectLst>
                  <a:outerShdw blurRad="80000" dist="40000" dir="5040000" algn="tl">
                    <a:srgbClr val="000000">
                      <a:alpha val="30000"/>
                    </a:srgbClr>
                  </a:outerShdw>
                </a:effectLst>
              </a:rPr>
            </a:br>
            <a:r>
              <a:rPr lang="en-US" sz="2400" b="1" dirty="0" smtClean="0">
                <a:ln w="11430"/>
                <a:solidFill>
                  <a:schemeClr val="bg2">
                    <a:lumMod val="90000"/>
                  </a:schemeClr>
                </a:solidFill>
                <a:effectLst>
                  <a:outerShdw blurRad="80000" dist="40000" dir="5040000" algn="tl">
                    <a:srgbClr val="000000">
                      <a:alpha val="30000"/>
                    </a:srgbClr>
                  </a:outerShdw>
                </a:effectLst>
              </a:rPr>
              <a:t> … not “sunset.”</a:t>
            </a:r>
            <a:endParaRPr lang="en-US" sz="2400" b="1" dirty="0">
              <a:ln w="11430"/>
              <a:solidFill>
                <a:schemeClr val="bg2">
                  <a:lumMod val="90000"/>
                </a:schemeClr>
              </a:solidFill>
              <a:effectLst>
                <a:outerShdw blurRad="80000" dist="40000" dir="5040000" algn="tl">
                  <a:srgbClr val="000000">
                    <a:alpha val="30000"/>
                  </a:srgbClr>
                </a:outerShdw>
              </a:effectLst>
            </a:endParaRPr>
          </a:p>
        </p:txBody>
      </p:sp>
      <p:sp>
        <p:nvSpPr>
          <p:cNvPr id="8" name="Title 1"/>
          <p:cNvSpPr txBox="1">
            <a:spLocks/>
          </p:cNvSpPr>
          <p:nvPr/>
        </p:nvSpPr>
        <p:spPr>
          <a:xfrm>
            <a:off x="-76200" y="0"/>
            <a:ext cx="9296400" cy="13716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spc="50" dirty="0" smtClean="0">
                <a:ln w="11430"/>
                <a:solidFill>
                  <a:srgbClr val="8C4C64"/>
                </a:solidFill>
                <a:effectLst>
                  <a:outerShdw blurRad="76200" dist="50800" dir="5400000" algn="tl" rotWithShape="0">
                    <a:srgbClr val="000000">
                      <a:alpha val="65000"/>
                    </a:srgbClr>
                  </a:outerShdw>
                </a:effectLst>
              </a:rPr>
              <a:t>1</a:t>
            </a:r>
            <a:r>
              <a:rPr lang="en-US" sz="4400" spc="50" baseline="30000" dirty="0" smtClean="0">
                <a:ln w="11430"/>
                <a:solidFill>
                  <a:srgbClr val="8C4C64"/>
                </a:solidFill>
                <a:effectLst>
                  <a:outerShdw blurRad="76200" dist="50800" dir="5400000" algn="tl" rotWithShape="0">
                    <a:srgbClr val="000000">
                      <a:alpha val="65000"/>
                    </a:srgbClr>
                  </a:outerShdw>
                </a:effectLst>
              </a:rPr>
              <a:t>st</a:t>
            </a:r>
            <a:r>
              <a:rPr lang="en-US" sz="4400" spc="50" dirty="0" smtClean="0">
                <a:ln w="11430"/>
                <a:solidFill>
                  <a:srgbClr val="8C4C64"/>
                </a:solidFill>
                <a:effectLst>
                  <a:outerShdw blurRad="76200" dist="50800" dir="5400000" algn="tl" rotWithShape="0">
                    <a:srgbClr val="000000">
                      <a:alpha val="65000"/>
                    </a:srgbClr>
                  </a:outerShdw>
                </a:effectLst>
              </a:rPr>
              <a:t> Observance of Spring Feasts</a:t>
            </a:r>
            <a:r>
              <a:rPr lang="en-US" sz="3600" spc="50" dirty="0" smtClean="0">
                <a:ln w="11430"/>
                <a:solidFill>
                  <a:srgbClr val="8C4C64"/>
                </a:solidFill>
                <a:effectLst>
                  <a:outerShdw blurRad="76200" dist="50800" dir="5400000" algn="tl" rotWithShape="0">
                    <a:srgbClr val="000000">
                      <a:alpha val="65000"/>
                    </a:srgbClr>
                  </a:outerShdw>
                </a:effectLst>
              </a:rPr>
              <a:t/>
            </a:r>
            <a:br>
              <a:rPr lang="en-US" sz="3600" spc="50" dirty="0" smtClean="0">
                <a:ln w="11430"/>
                <a:solidFill>
                  <a:srgbClr val="8C4C64"/>
                </a:solidFill>
                <a:effectLst>
                  <a:outerShdw blurRad="76200" dist="50800" dir="5400000" algn="tl" rotWithShape="0">
                    <a:srgbClr val="000000">
                      <a:alpha val="65000"/>
                    </a:srgbClr>
                  </a:outerShdw>
                </a:effectLst>
              </a:rPr>
            </a:br>
            <a:r>
              <a:rPr lang="en-US" sz="3600" spc="50" dirty="0" smtClean="0">
                <a:ln w="11430"/>
                <a:solidFill>
                  <a:srgbClr val="8C4C64"/>
                </a:solidFill>
                <a:effectLst>
                  <a:outerShdw blurRad="76200" dist="50800" dir="5400000" algn="tl" rotWithShape="0">
                    <a:srgbClr val="000000">
                      <a:alpha val="65000"/>
                    </a:srgbClr>
                  </a:outerShdw>
                </a:effectLst>
              </a:rPr>
              <a:t>                                         (</a:t>
            </a:r>
            <a:r>
              <a:rPr lang="en-US" sz="3600" spc="50" dirty="0" smtClean="0">
                <a:ln w="11430"/>
                <a:solidFill>
                  <a:srgbClr val="00B050"/>
                </a:solidFill>
                <a:effectLst>
                  <a:outerShdw blurRad="76200" dist="50800" dir="5400000" algn="tl" rotWithShape="0">
                    <a:srgbClr val="000000">
                      <a:alpha val="65000"/>
                    </a:srgbClr>
                  </a:outerShdw>
                </a:effectLst>
              </a:rPr>
              <a:t>Canaan</a:t>
            </a:r>
            <a:r>
              <a:rPr lang="en-US" sz="3600" spc="50" dirty="0" smtClean="0">
                <a:ln w="11430"/>
                <a:solidFill>
                  <a:srgbClr val="8C4C64"/>
                </a:solidFill>
                <a:effectLst>
                  <a:outerShdw blurRad="76200" dist="50800" dir="5400000" algn="tl" rotWithShape="0">
                    <a:srgbClr val="000000">
                      <a:alpha val="65000"/>
                    </a:srgbClr>
                  </a:outerShdw>
                </a:effectLst>
              </a:rPr>
              <a:t>)</a:t>
            </a:r>
            <a:endParaRPr lang="en-US" sz="3200" spc="50" dirty="0">
              <a:ln w="11430"/>
              <a:solidFill>
                <a:srgbClr val="8C4C64"/>
              </a:solidFill>
              <a:effectLst>
                <a:outerShdw blurRad="76200" dist="50800" dir="5400000" algn="tl" rotWithShape="0">
                  <a:srgbClr val="000000">
                    <a:alpha val="65000"/>
                  </a:srgbClr>
                </a:outerShdw>
              </a:effectLst>
            </a:endParaRPr>
          </a:p>
        </p:txBody>
      </p:sp>
      <p:pic>
        <p:nvPicPr>
          <p:cNvPr id="7" name="Picture 2"/>
          <p:cNvPicPr>
            <a:picLocks noChangeAspect="1" noChangeArrowheads="1"/>
          </p:cNvPicPr>
          <p:nvPr/>
        </p:nvPicPr>
        <p:blipFill>
          <a:blip r:embed="rId5" cstate="email">
            <a:extLst>
              <a:ext uri="{BEBA8EAE-BF5A-486C-A8C5-ECC9F3942E4B}">
                <a14:imgProps xmlns:a14="http://schemas.microsoft.com/office/drawing/2010/main">
                  <a14:imgLayer r:embed="rId6">
                    <a14:imgEffect>
                      <a14:saturation sat="33000"/>
                    </a14:imgEffect>
                  </a14:imgLayer>
                </a14:imgProps>
              </a:ext>
              <a:ext uri="{28A0092B-C50C-407E-A947-70E740481C1C}">
                <a14:useLocalDpi xmlns:a14="http://schemas.microsoft.com/office/drawing/2010/main"/>
              </a:ext>
            </a:extLst>
          </a:blip>
          <a:stretch>
            <a:fillRect/>
          </a:stretch>
        </p:blipFill>
        <p:spPr bwMode="auto">
          <a:xfrm>
            <a:off x="5081918" y="5943600"/>
            <a:ext cx="1699882" cy="705584"/>
          </a:xfrm>
          <a:prstGeom prst="rect">
            <a:avLst/>
          </a:prstGeom>
          <a:noFill/>
          <a:ln w="57150">
            <a:solidFill>
              <a:schemeClr val="bg2">
                <a:lumMod val="50000"/>
              </a:schemeClr>
            </a:solidFil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9" name="Rounded Rectangle 8"/>
          <p:cNvSpPr/>
          <p:nvPr/>
        </p:nvSpPr>
        <p:spPr>
          <a:xfrm>
            <a:off x="457200" y="5923870"/>
            <a:ext cx="4274810" cy="755809"/>
          </a:xfrm>
          <a:prstGeom prst="roundRect">
            <a:avLst>
              <a:gd name="adj" fmla="val 11210"/>
            </a:avLst>
          </a:prstGeom>
          <a:solidFill>
            <a:srgbClr val="8C4C64"/>
          </a:solidFill>
          <a:effectLst>
            <a:glow rad="139700">
              <a:schemeClr val="accent3">
                <a:satMod val="175000"/>
                <a:alpha val="40000"/>
              </a:schemeClr>
            </a:glow>
          </a:effectLst>
          <a:scene3d>
            <a:camera prst="orthographicFront"/>
            <a:lightRig rig="flat" dir="t">
              <a:rot lat="0" lon="0" rev="18900000"/>
            </a:lightRig>
          </a:scene3d>
          <a:sp3d>
            <a:bevelT w="152400" h="50800" prst="softRound"/>
          </a:sp3d>
        </p:spPr>
        <p:txBody>
          <a:bodyPr wrap="square" lIns="91440" tIns="45720" rIns="91440" bIns="45720">
            <a:spAutoFit/>
            <a:scene3d>
              <a:camera prst="orthographicFront"/>
              <a:lightRig rig="flat" dir="t">
                <a:rot lat="0" lon="0" rev="18900000"/>
              </a:lightRig>
            </a:scene3d>
            <a:sp3d extrusionH="31750" contourW="6350" prstMaterial="powder">
              <a:bevelT w="19050" h="19050" prst="coolSlant"/>
              <a:contourClr>
                <a:schemeClr val="accent3">
                  <a:tint val="100000"/>
                  <a:shade val="100000"/>
                  <a:satMod val="100000"/>
                  <a:hueMod val="100000"/>
                </a:schemeClr>
              </a:contourClr>
            </a:sp3d>
          </a:bodyPr>
          <a:lstStyle/>
          <a:p>
            <a:pPr marL="45720" indent="0" algn="ctr">
              <a:buNone/>
            </a:pPr>
            <a:r>
              <a:rPr lang="en-US" sz="2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We are now ready to launch into </a:t>
            </a:r>
            <a:br>
              <a:rPr lang="en-US" sz="2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br>
            <a:r>
              <a:rPr lang="en-US" sz="2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the 3 patterns of counting:</a:t>
            </a:r>
            <a:endParaRPr lang="en-US"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Tree>
    <p:extLst>
      <p:ext uri="{BB962C8B-B14F-4D97-AF65-F5344CB8AC3E}">
        <p14:creationId xmlns:p14="http://schemas.microsoft.com/office/powerpoint/2010/main" val="209146478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1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1000"/>
                                        <p:tgtEl>
                                          <p:spTgt spid="4">
                                            <p:txEl>
                                              <p:pRg st="1" end="1"/>
                                            </p:txEl>
                                          </p:spTgt>
                                        </p:tgtEl>
                                      </p:cBhvr>
                                    </p:animEffect>
                                    <p:anim calcmode="lin" valueType="num">
                                      <p:cBhvr>
                                        <p:cTn id="1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1000"/>
                                        <p:tgtEl>
                                          <p:spTgt spid="4">
                                            <p:txEl>
                                              <p:pRg st="2" end="2"/>
                                            </p:txEl>
                                          </p:spTgt>
                                        </p:tgtEl>
                                      </p:cBhvr>
                                    </p:animEffect>
                                    <p:anim calcmode="lin" valueType="num">
                                      <p:cBhvr>
                                        <p:cTn id="2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1000"/>
                                        <p:tgtEl>
                                          <p:spTgt spid="4">
                                            <p:txEl>
                                              <p:pRg st="3" end="3"/>
                                            </p:txEl>
                                          </p:spTgt>
                                        </p:tgtEl>
                                      </p:cBhvr>
                                    </p:animEffect>
                                    <p:anim calcmode="lin" valueType="num">
                                      <p:cBhvr>
                                        <p:cTn id="2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3" end="3"/>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fade">
                                      <p:cBhvr>
                                        <p:cTn id="32" dur="1000"/>
                                        <p:tgtEl>
                                          <p:spTgt spid="4">
                                            <p:txEl>
                                              <p:pRg st="4" end="4"/>
                                            </p:txEl>
                                          </p:spTgt>
                                        </p:tgtEl>
                                      </p:cBhvr>
                                    </p:animEffect>
                                    <p:anim calcmode="lin" valueType="num">
                                      <p:cBhvr>
                                        <p:cTn id="33"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9">
                                            <p:txEl>
                                              <p:pRg st="0" end="0"/>
                                            </p:txEl>
                                          </p:spTgt>
                                        </p:tgtEl>
                                        <p:attrNameLst>
                                          <p:attrName>style.visibility</p:attrName>
                                        </p:attrNameLst>
                                      </p:cBhvr>
                                      <p:to>
                                        <p:strVal val="visible"/>
                                      </p:to>
                                    </p:set>
                                    <p:animEffect transition="in" filter="wipe(left)">
                                      <p:cBhvr>
                                        <p:cTn id="39" dur="1750"/>
                                        <p:tgtEl>
                                          <p:spTgt spid="9">
                                            <p:txEl>
                                              <p:pRg st="0" end="0"/>
                                            </p:txEl>
                                          </p:spTgt>
                                        </p:tgtEl>
                                      </p:cBhvr>
                                    </p:animEffect>
                                  </p:childTnLst>
                                </p:cTn>
                              </p:par>
                            </p:childTnLst>
                          </p:cTn>
                        </p:par>
                        <p:par>
                          <p:cTn id="40" fill="hold">
                            <p:stCondLst>
                              <p:cond delay="1750"/>
                            </p:stCondLst>
                            <p:childTnLst>
                              <p:par>
                                <p:cTn id="41" presetID="22" presetClass="entr" presetSubtype="8" fill="hold" nodeType="afterEffect">
                                  <p:stCondLst>
                                    <p:cond delay="750"/>
                                  </p:stCondLst>
                                  <p:childTnLst>
                                    <p:set>
                                      <p:cBhvr>
                                        <p:cTn id="42" dur="1" fill="hold">
                                          <p:stCondLst>
                                            <p:cond delay="0"/>
                                          </p:stCondLst>
                                        </p:cTn>
                                        <p:tgtEl>
                                          <p:spTgt spid="7"/>
                                        </p:tgtEl>
                                        <p:attrNameLst>
                                          <p:attrName>style.visibility</p:attrName>
                                        </p:attrNameLst>
                                      </p:cBhvr>
                                      <p:to>
                                        <p:strVal val="visible"/>
                                      </p:to>
                                    </p:set>
                                    <p:animEffect transition="in" filter="wipe(left)">
                                      <p:cBhvr>
                                        <p:cTn id="43" dur="1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p:nvPr>
        </p:nvSpPr>
        <p:spPr>
          <a:xfrm>
            <a:off x="152400" y="152400"/>
            <a:ext cx="7557151" cy="6096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400" spc="50" dirty="0" smtClean="0">
                <a:ln w="11430"/>
                <a:solidFill>
                  <a:srgbClr val="8C4C64"/>
                </a:solidFill>
                <a:effectLst>
                  <a:outerShdw blurRad="76200" dist="50800" dir="5400000" algn="tl" rotWithShape="0">
                    <a:srgbClr val="000000">
                      <a:alpha val="65000"/>
                    </a:srgbClr>
                  </a:outerShdw>
                </a:effectLst>
              </a:rPr>
              <a:t>Joshua 1:  Prepare the People</a:t>
            </a:r>
            <a:endParaRPr lang="en-US" sz="4400" spc="50" dirty="0">
              <a:ln w="11430"/>
              <a:solidFill>
                <a:srgbClr val="8C4C64"/>
              </a:solidFill>
              <a:effectLst>
                <a:outerShdw blurRad="76200" dist="50800" dir="5400000" algn="tl" rotWithShape="0">
                  <a:srgbClr val="000000">
                    <a:alpha val="65000"/>
                  </a:srgbClr>
                </a:outerShdw>
              </a:effectLst>
            </a:endParaRPr>
          </a:p>
        </p:txBody>
      </p:sp>
      <p:sp>
        <p:nvSpPr>
          <p:cNvPr id="15" name="Text Placeholder 3"/>
          <p:cNvSpPr>
            <a:spLocks noGrp="1"/>
          </p:cNvSpPr>
          <p:nvPr>
            <p:ph type="body" sz="half" idx="2"/>
          </p:nvPr>
        </p:nvSpPr>
        <p:spPr>
          <a:xfrm>
            <a:off x="152400" y="838200"/>
            <a:ext cx="8686800" cy="2667000"/>
          </a:xfrm>
        </p:spPr>
        <p:txBody>
          <a:bodyPr>
            <a:normAutofit lnSpcReduction="10000"/>
            <a:scene3d>
              <a:camera prst="orthographicFront"/>
              <a:lightRig rig="threePt" dir="t"/>
            </a:scene3d>
            <a:sp3d extrusionH="57150">
              <a:bevelT w="38100" h="38100"/>
            </a:sp3d>
          </a:bodyPr>
          <a:lstStyle/>
          <a:p>
            <a:r>
              <a:rPr lang="en-US" sz="1900" b="1" dirty="0">
                <a:solidFill>
                  <a:schemeClr val="accent5">
                    <a:lumMod val="75000"/>
                  </a:schemeClr>
                </a:solidFill>
              </a:rPr>
              <a:t>Joshua </a:t>
            </a:r>
            <a:r>
              <a:rPr lang="en-US" sz="1900" b="1" dirty="0" smtClean="0">
                <a:solidFill>
                  <a:schemeClr val="accent5">
                    <a:lumMod val="75000"/>
                  </a:schemeClr>
                </a:solidFill>
              </a:rPr>
              <a:t>1:1-9 </a:t>
            </a:r>
            <a:r>
              <a:rPr lang="en-US" b="1" dirty="0" smtClean="0">
                <a:solidFill>
                  <a:schemeClr val="accent5">
                    <a:lumMod val="75000"/>
                  </a:schemeClr>
                </a:solidFill>
              </a:rPr>
              <a:t>[Summary]</a:t>
            </a:r>
            <a:r>
              <a:rPr lang="en-US" sz="1600" b="1" dirty="0" smtClean="0">
                <a:solidFill>
                  <a:schemeClr val="accent5">
                    <a:lumMod val="75000"/>
                  </a:schemeClr>
                </a:solidFill>
              </a:rPr>
              <a:t>  </a:t>
            </a:r>
            <a:r>
              <a:rPr lang="en-US" sz="1900" b="1" dirty="0">
                <a:solidFill>
                  <a:srgbClr val="8C4C64"/>
                </a:solidFill>
              </a:rPr>
              <a:t>Joshua’s book begins with the </a:t>
            </a:r>
            <a:r>
              <a:rPr lang="en-US" sz="1900" b="1" dirty="0" smtClean="0">
                <a:solidFill>
                  <a:srgbClr val="8C4C64"/>
                </a:solidFill>
              </a:rPr>
              <a:t>Divine commission </a:t>
            </a:r>
            <a:br>
              <a:rPr lang="en-US" sz="1900" b="1" dirty="0" smtClean="0">
                <a:solidFill>
                  <a:srgbClr val="8C4C64"/>
                </a:solidFill>
              </a:rPr>
            </a:br>
            <a:r>
              <a:rPr lang="en-US" sz="1900" b="1" dirty="0" smtClean="0">
                <a:solidFill>
                  <a:srgbClr val="8C4C64"/>
                </a:solidFill>
              </a:rPr>
              <a:t>to go </a:t>
            </a:r>
            <a:r>
              <a:rPr lang="en-US" sz="1900" b="1" dirty="0">
                <a:solidFill>
                  <a:srgbClr val="8C4C64"/>
                </a:solidFill>
              </a:rPr>
              <a:t>in and take the land of Canaan. </a:t>
            </a:r>
            <a:r>
              <a:rPr lang="en-US" sz="1900" b="1" dirty="0" smtClean="0">
                <a:solidFill>
                  <a:srgbClr val="8C4C64"/>
                </a:solidFill>
              </a:rPr>
              <a:t> The </a:t>
            </a:r>
            <a:r>
              <a:rPr lang="en-US" sz="1900" b="1" dirty="0">
                <a:solidFill>
                  <a:srgbClr val="8C4C64"/>
                </a:solidFill>
              </a:rPr>
              <a:t>promise is given in </a:t>
            </a:r>
            <a:r>
              <a:rPr lang="en-US" sz="1900" b="1" dirty="0" smtClean="0">
                <a:solidFill>
                  <a:srgbClr val="8C4C64"/>
                </a:solidFill>
              </a:rPr>
              <a:t>verse </a:t>
            </a:r>
            <a:r>
              <a:rPr lang="en-US" sz="1900" b="1" dirty="0">
                <a:solidFill>
                  <a:srgbClr val="8C4C64"/>
                </a:solidFill>
              </a:rPr>
              <a:t>3 that </a:t>
            </a:r>
            <a:r>
              <a:rPr lang="en-US" sz="1900" b="1" dirty="0" smtClean="0">
                <a:solidFill>
                  <a:srgbClr val="8C4C64"/>
                </a:solidFill>
              </a:rPr>
              <a:t/>
            </a:r>
            <a:br>
              <a:rPr lang="en-US" sz="1900" b="1" dirty="0" smtClean="0">
                <a:solidFill>
                  <a:srgbClr val="8C4C64"/>
                </a:solidFill>
              </a:rPr>
            </a:br>
            <a:r>
              <a:rPr lang="en-US" sz="1900" b="1" dirty="0" smtClean="0">
                <a:solidFill>
                  <a:srgbClr val="8C4C64"/>
                </a:solidFill>
              </a:rPr>
              <a:t>wherever </a:t>
            </a:r>
            <a:r>
              <a:rPr lang="en-US" sz="1900" b="1" dirty="0">
                <a:solidFill>
                  <a:srgbClr val="8C4C64"/>
                </a:solidFill>
              </a:rPr>
              <a:t>the soles of their sandals </a:t>
            </a:r>
            <a:r>
              <a:rPr lang="en-US" sz="1900" b="1" dirty="0" err="1">
                <a:solidFill>
                  <a:srgbClr val="8C4C64"/>
                </a:solidFill>
              </a:rPr>
              <a:t>tred</a:t>
            </a:r>
            <a:r>
              <a:rPr lang="en-US" sz="1900" b="1" dirty="0">
                <a:solidFill>
                  <a:srgbClr val="8C4C64"/>
                </a:solidFill>
              </a:rPr>
              <a:t>, the </a:t>
            </a:r>
            <a:r>
              <a:rPr lang="en-US" sz="1900" b="1" dirty="0" smtClean="0">
                <a:solidFill>
                  <a:srgbClr val="8C4C64"/>
                </a:solidFill>
              </a:rPr>
              <a:t>land </a:t>
            </a:r>
            <a:r>
              <a:rPr lang="en-US" sz="1900" b="1" dirty="0">
                <a:solidFill>
                  <a:srgbClr val="8C4C64"/>
                </a:solidFill>
              </a:rPr>
              <a:t>is reserved for Israel.</a:t>
            </a:r>
          </a:p>
          <a:p>
            <a:r>
              <a:rPr lang="en-US" sz="1900" b="1" dirty="0" smtClean="0">
                <a:solidFill>
                  <a:schemeClr val="accent5">
                    <a:lumMod val="75000"/>
                  </a:schemeClr>
                </a:solidFill>
              </a:rPr>
              <a:t>Joshua </a:t>
            </a:r>
            <a:r>
              <a:rPr lang="en-US" sz="1900" b="1" dirty="0">
                <a:solidFill>
                  <a:schemeClr val="accent5">
                    <a:lumMod val="75000"/>
                  </a:schemeClr>
                </a:solidFill>
              </a:rPr>
              <a:t>1:10-22  </a:t>
            </a:r>
            <a:r>
              <a:rPr lang="en-US" sz="1900" b="1" dirty="0">
                <a:solidFill>
                  <a:srgbClr val="8C4C64"/>
                </a:solidFill>
              </a:rPr>
              <a:t>Joshua gives commands to the officers </a:t>
            </a:r>
            <a:r>
              <a:rPr lang="en-US" sz="1900" b="1" dirty="0" smtClean="0">
                <a:solidFill>
                  <a:srgbClr val="8C4C64"/>
                </a:solidFill>
              </a:rPr>
              <a:t>for “taking </a:t>
            </a:r>
            <a:r>
              <a:rPr lang="en-US" sz="1900" b="1" dirty="0">
                <a:solidFill>
                  <a:srgbClr val="8C4C64"/>
                </a:solidFill>
              </a:rPr>
              <a:t>the </a:t>
            </a:r>
            <a:r>
              <a:rPr lang="en-US" sz="1900" b="1" dirty="0" smtClean="0">
                <a:solidFill>
                  <a:srgbClr val="8C4C64"/>
                </a:solidFill>
              </a:rPr>
              <a:t>land.”</a:t>
            </a:r>
            <a:br>
              <a:rPr lang="en-US" sz="1900" b="1" dirty="0" smtClean="0">
                <a:solidFill>
                  <a:srgbClr val="8C4C64"/>
                </a:solidFill>
              </a:rPr>
            </a:br>
            <a:r>
              <a:rPr lang="en-US" sz="1100" b="1" dirty="0">
                <a:solidFill>
                  <a:srgbClr val="8C4C64"/>
                </a:solidFill>
              </a:rPr>
              <a:t/>
            </a:r>
            <a:br>
              <a:rPr lang="en-US" sz="1100" b="1" dirty="0">
                <a:solidFill>
                  <a:srgbClr val="8C4C64"/>
                </a:solidFill>
              </a:rPr>
            </a:br>
            <a:r>
              <a:rPr lang="en-US" sz="1900" b="1" dirty="0" smtClean="0">
                <a:solidFill>
                  <a:schemeClr val="accent5">
                    <a:lumMod val="75000"/>
                  </a:schemeClr>
                </a:solidFill>
              </a:rPr>
              <a:t>Joshua </a:t>
            </a:r>
            <a:r>
              <a:rPr lang="en-US" sz="1900" b="1" dirty="0">
                <a:solidFill>
                  <a:schemeClr val="accent5">
                    <a:lumMod val="75000"/>
                  </a:schemeClr>
                </a:solidFill>
              </a:rPr>
              <a:t>1:11</a:t>
            </a:r>
            <a:r>
              <a:rPr lang="en-US" sz="1900" dirty="0">
                <a:solidFill>
                  <a:schemeClr val="accent5">
                    <a:lumMod val="75000"/>
                  </a:schemeClr>
                </a:solidFill>
              </a:rPr>
              <a:t>	</a:t>
            </a:r>
            <a:endParaRPr lang="en-US" sz="1900" dirty="0" smtClean="0">
              <a:solidFill>
                <a:schemeClr val="accent5">
                  <a:lumMod val="75000"/>
                </a:schemeClr>
              </a:solidFill>
            </a:endParaRPr>
          </a:p>
          <a:p>
            <a:pPr lvl="1"/>
            <a:r>
              <a:rPr lang="en-US" sz="1700" b="1" dirty="0" smtClean="0">
                <a:solidFill>
                  <a:schemeClr val="accent2">
                    <a:lumMod val="75000"/>
                  </a:schemeClr>
                </a:solidFill>
              </a:rPr>
              <a:t>"</a:t>
            </a:r>
            <a:r>
              <a:rPr lang="en-US" sz="1700" b="1" dirty="0">
                <a:solidFill>
                  <a:schemeClr val="accent2">
                    <a:lumMod val="75000"/>
                  </a:schemeClr>
                </a:solidFill>
              </a:rPr>
              <a:t>Pass through the camp and command the people, saying, </a:t>
            </a:r>
            <a:r>
              <a:rPr lang="en-US" sz="1700" b="1" dirty="0" smtClean="0">
                <a:solidFill>
                  <a:schemeClr val="accent2">
                    <a:lumMod val="75000"/>
                  </a:schemeClr>
                </a:solidFill>
              </a:rPr>
              <a:t>‘Prepare </a:t>
            </a:r>
            <a:r>
              <a:rPr lang="en-US" sz="1700" b="1" dirty="0">
                <a:solidFill>
                  <a:schemeClr val="accent2">
                    <a:lumMod val="75000"/>
                  </a:schemeClr>
                </a:solidFill>
              </a:rPr>
              <a:t>provisions for yourselves, for </a:t>
            </a:r>
            <a:r>
              <a:rPr lang="en-US" sz="1700" b="1" dirty="0">
                <a:solidFill>
                  <a:schemeClr val="accent1">
                    <a:lumMod val="75000"/>
                  </a:schemeClr>
                </a:solidFill>
              </a:rPr>
              <a:t>within three days you will cross over this Jordan,</a:t>
            </a:r>
            <a:r>
              <a:rPr lang="en-US" sz="1700" b="1" dirty="0">
                <a:solidFill>
                  <a:schemeClr val="accent2">
                    <a:lumMod val="75000"/>
                  </a:schemeClr>
                </a:solidFill>
              </a:rPr>
              <a:t> to go in to possess </a:t>
            </a:r>
            <a:r>
              <a:rPr lang="en-US" sz="1700" b="1" dirty="0" smtClean="0">
                <a:solidFill>
                  <a:schemeClr val="accent2">
                    <a:lumMod val="75000"/>
                  </a:schemeClr>
                </a:solidFill>
              </a:rPr>
              <a:t/>
            </a:r>
            <a:br>
              <a:rPr lang="en-US" sz="1700" b="1" dirty="0" smtClean="0">
                <a:solidFill>
                  <a:schemeClr val="accent2">
                    <a:lumMod val="75000"/>
                  </a:schemeClr>
                </a:solidFill>
              </a:rPr>
            </a:br>
            <a:r>
              <a:rPr lang="en-US" sz="1700" b="1" dirty="0" smtClean="0">
                <a:solidFill>
                  <a:schemeClr val="accent2">
                    <a:lumMod val="75000"/>
                  </a:schemeClr>
                </a:solidFill>
              </a:rPr>
              <a:t>the </a:t>
            </a:r>
            <a:r>
              <a:rPr lang="en-US" sz="1700" b="1" dirty="0">
                <a:solidFill>
                  <a:schemeClr val="accent2">
                    <a:lumMod val="75000"/>
                  </a:schemeClr>
                </a:solidFill>
              </a:rPr>
              <a:t>land which </a:t>
            </a:r>
            <a:r>
              <a:rPr lang="en-US" sz="1700" b="1" dirty="0" smtClean="0">
                <a:solidFill>
                  <a:schemeClr val="accent2">
                    <a:lumMod val="75000"/>
                  </a:schemeClr>
                </a:solidFill>
              </a:rPr>
              <a:t>[</a:t>
            </a:r>
            <a:r>
              <a:rPr lang="en-US" sz="1700" b="1" dirty="0" smtClean="0">
                <a:solidFill>
                  <a:srgbClr val="0070C0"/>
                </a:solidFill>
              </a:rPr>
              <a:t>Yahuah</a:t>
            </a:r>
            <a:r>
              <a:rPr lang="en-US" sz="1700" b="1" dirty="0" smtClean="0">
                <a:solidFill>
                  <a:schemeClr val="accent2">
                    <a:lumMod val="75000"/>
                  </a:schemeClr>
                </a:solidFill>
              </a:rPr>
              <a:t> your </a:t>
            </a:r>
            <a:r>
              <a:rPr lang="en-US" sz="1700" b="1" dirty="0" smtClean="0">
                <a:solidFill>
                  <a:srgbClr val="0070C0"/>
                </a:solidFill>
              </a:rPr>
              <a:t>Elohim</a:t>
            </a:r>
            <a:r>
              <a:rPr lang="en-US" sz="1700" b="1" dirty="0" smtClean="0">
                <a:solidFill>
                  <a:schemeClr val="accent2">
                    <a:lumMod val="75000"/>
                  </a:schemeClr>
                </a:solidFill>
              </a:rPr>
              <a:t>] is </a:t>
            </a:r>
            <a:r>
              <a:rPr lang="en-US" sz="1700" b="1" dirty="0">
                <a:solidFill>
                  <a:schemeClr val="accent2">
                    <a:lumMod val="75000"/>
                  </a:schemeClr>
                </a:solidFill>
              </a:rPr>
              <a:t>giving you to possess</a:t>
            </a:r>
            <a:r>
              <a:rPr lang="en-US" sz="1700" b="1" dirty="0" smtClean="0">
                <a:solidFill>
                  <a:schemeClr val="accent2">
                    <a:lumMod val="75000"/>
                  </a:schemeClr>
                </a:solidFill>
              </a:rPr>
              <a:t>.’"         </a:t>
            </a:r>
            <a:r>
              <a:rPr lang="en-US" sz="1500" i="1" dirty="0" smtClean="0"/>
              <a:t>NKJV</a:t>
            </a:r>
            <a:r>
              <a:rPr lang="en-US" sz="1700" dirty="0"/>
              <a:t> </a:t>
            </a:r>
          </a:p>
          <a:p>
            <a:endParaRPr lang="en-US" dirty="0"/>
          </a:p>
        </p:txBody>
      </p:sp>
      <p:sp>
        <p:nvSpPr>
          <p:cNvPr id="16" name="Slide Number Placeholder 4"/>
          <p:cNvSpPr>
            <a:spLocks noGrp="1"/>
          </p:cNvSpPr>
          <p:nvPr>
            <p:ph type="sldNum" sz="quarter" idx="12"/>
          </p:nvPr>
        </p:nvSpPr>
        <p:spPr>
          <a:xfrm>
            <a:off x="7137400" y="6410960"/>
            <a:ext cx="1828800" cy="365125"/>
          </a:xfrm>
        </p:spPr>
        <p:txBody>
          <a:bodyPr/>
          <a:lstStyle/>
          <a:p>
            <a:fld id="{5C014052-953B-4273-8F47-BF25327D5B24}" type="slidenum">
              <a:rPr lang="en-US" smtClean="0"/>
              <a:pPr/>
              <a:t>13</a:t>
            </a:fld>
            <a:endParaRPr lang="en-US" dirty="0"/>
          </a:p>
        </p:txBody>
      </p:sp>
      <p:sp>
        <p:nvSpPr>
          <p:cNvPr id="18" name="TextBox 17"/>
          <p:cNvSpPr txBox="1"/>
          <p:nvPr/>
        </p:nvSpPr>
        <p:spPr>
          <a:xfrm>
            <a:off x="3200400" y="4267200"/>
            <a:ext cx="4419600" cy="613470"/>
          </a:xfrm>
          <a:prstGeom prst="frame">
            <a:avLst/>
          </a:prstGeom>
          <a:solidFill>
            <a:srgbClr val="8C4C64"/>
          </a:solidFill>
          <a:ln w="28575">
            <a:solidFill>
              <a:srgbClr val="00B0F0"/>
            </a:solidFill>
          </a:ln>
          <a:scene3d>
            <a:camera prst="orthographicFront"/>
            <a:lightRig rig="threePt" dir="t"/>
          </a:scene3d>
          <a:sp3d>
            <a:bevelT/>
          </a:sp3d>
        </p:spPr>
        <p:txBody>
          <a:bodyPr wrap="square" rtlCol="0">
            <a:spAutoFit/>
            <a:sp3d extrusionH="57150">
              <a:bevelT w="38100" h="38100"/>
            </a:sp3d>
          </a:bodyPr>
          <a:lstStyle/>
          <a:p>
            <a:pPr algn="ctr"/>
            <a:r>
              <a:rPr lang="en-US" sz="2400" dirty="0" smtClean="0">
                <a:solidFill>
                  <a:srgbClr val="00B0F0"/>
                </a:solidFill>
                <a:latin typeface="Arial Rounded MT Bold" pitchFamily="34" charset="0"/>
              </a:rPr>
              <a:t>1</a:t>
            </a:r>
            <a:r>
              <a:rPr lang="en-US" sz="2400" baseline="30000" dirty="0" smtClean="0">
                <a:solidFill>
                  <a:srgbClr val="00B0F0"/>
                </a:solidFill>
                <a:latin typeface="Arial Rounded MT Bold" pitchFamily="34" charset="0"/>
              </a:rPr>
              <a:t>st</a:t>
            </a:r>
            <a:r>
              <a:rPr lang="en-US" sz="2400" dirty="0" smtClean="0">
                <a:solidFill>
                  <a:srgbClr val="00B0F0"/>
                </a:solidFill>
                <a:latin typeface="Arial Rounded MT Bold" pitchFamily="34" charset="0"/>
              </a:rPr>
              <a:t> Set of “Counting to 3”</a:t>
            </a:r>
            <a:endParaRPr lang="en-US" sz="2400" dirty="0">
              <a:solidFill>
                <a:srgbClr val="00B0F0"/>
              </a:solidFill>
              <a:latin typeface="Arial Rounded MT Bold" pitchFamily="34" charset="0"/>
            </a:endParaRPr>
          </a:p>
        </p:txBody>
      </p:sp>
      <p:graphicFrame>
        <p:nvGraphicFramePr>
          <p:cNvPr id="19" name="Table 18"/>
          <p:cNvGraphicFramePr>
            <a:graphicFrameLocks noGrp="1"/>
          </p:cNvGraphicFramePr>
          <p:nvPr>
            <p:extLst>
              <p:ext uri="{D42A27DB-BD31-4B8C-83A1-F6EECF244321}">
                <p14:modId xmlns:p14="http://schemas.microsoft.com/office/powerpoint/2010/main" val="3155518467"/>
              </p:ext>
            </p:extLst>
          </p:nvPr>
        </p:nvGraphicFramePr>
        <p:xfrm>
          <a:off x="191544" y="5524500"/>
          <a:ext cx="8769576" cy="571500"/>
        </p:xfrm>
        <a:graphic>
          <a:graphicData uri="http://schemas.openxmlformats.org/drawingml/2006/table">
            <a:tbl>
              <a:tblPr firstRow="1" bandRow="1">
                <a:tableStyleId>{5C22544A-7EE6-4342-B048-85BDC9FD1C3A}</a:tableStyleId>
              </a:tblPr>
              <a:tblGrid>
                <a:gridCol w="241174"/>
                <a:gridCol w="827556"/>
                <a:gridCol w="219736"/>
                <a:gridCol w="848994"/>
                <a:gridCol w="219736"/>
                <a:gridCol w="848994"/>
                <a:gridCol w="250630"/>
                <a:gridCol w="818100"/>
                <a:gridCol w="226986"/>
                <a:gridCol w="841744"/>
                <a:gridCol w="219736"/>
                <a:gridCol w="848994"/>
                <a:gridCol w="219736"/>
                <a:gridCol w="848994"/>
                <a:gridCol w="236442"/>
                <a:gridCol w="832288"/>
                <a:gridCol w="219736"/>
              </a:tblGrid>
              <a:tr h="370840">
                <a:tc>
                  <a:txBody>
                    <a:bodyPr/>
                    <a:lstStyle/>
                    <a:p>
                      <a:pPr algn="ctr"/>
                      <a:endParaRPr lang="en-US" sz="1400" dirty="0" smtClean="0"/>
                    </a:p>
                    <a:p>
                      <a:pPr algn="ctr"/>
                      <a:endParaRPr lang="en-US" sz="14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FFCCCC"/>
                    </a:solidFill>
                  </a:tcPr>
                </a:tc>
                <a:tc>
                  <a:txBody>
                    <a:bodyPr/>
                    <a:lstStyle/>
                    <a:p>
                      <a:pPr algn="ctr"/>
                      <a:r>
                        <a:rPr lang="en-US" sz="1050" dirty="0" smtClean="0">
                          <a:solidFill>
                            <a:srgbClr val="002060"/>
                          </a:solidFill>
                        </a:rPr>
                        <a:t>6</a:t>
                      </a:r>
                      <a:r>
                        <a:rPr lang="en-US" sz="1050" baseline="30000" dirty="0" smtClean="0">
                          <a:solidFill>
                            <a:srgbClr val="002060"/>
                          </a:solidFill>
                        </a:rPr>
                        <a:t>th</a:t>
                      </a:r>
                      <a:r>
                        <a:rPr lang="en-US" sz="1050" baseline="0" dirty="0" smtClean="0">
                          <a:solidFill>
                            <a:srgbClr val="002060"/>
                          </a:solidFill>
                        </a:rPr>
                        <a:t> Cycle</a:t>
                      </a:r>
                    </a:p>
                    <a:p>
                      <a:pPr algn="ctr"/>
                      <a:r>
                        <a:rPr lang="en-US" sz="1050" baseline="0" dirty="0" smtClean="0">
                          <a:solidFill>
                            <a:srgbClr val="002060"/>
                          </a:solidFill>
                        </a:rPr>
                        <a:t>Friday</a:t>
                      </a:r>
                    </a:p>
                    <a:p>
                      <a:pPr algn="ctr"/>
                      <a:r>
                        <a:rPr lang="en-US" sz="1050" baseline="0" dirty="0" smtClean="0">
                          <a:solidFill>
                            <a:srgbClr val="002060"/>
                          </a:solidFill>
                        </a:rPr>
                        <a:t>Abib 6</a:t>
                      </a:r>
                      <a:endParaRPr lang="en-US" sz="105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66CCFF"/>
                    </a:solidFill>
                  </a:tcPr>
                </a:tc>
                <a:tc>
                  <a:txBody>
                    <a:bodyPr/>
                    <a:lstStyle/>
                    <a:p>
                      <a:pPr algn="ct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chemeClr val="accent2">
                        <a:lumMod val="75000"/>
                      </a:schemeClr>
                    </a:solidFill>
                  </a:tcPr>
                </a:tc>
                <a:tc>
                  <a:txBody>
                    <a:bodyPr/>
                    <a:lstStyle/>
                    <a:p>
                      <a:pPr algn="ctr"/>
                      <a:r>
                        <a:rPr lang="en-US" sz="1050" dirty="0" smtClean="0"/>
                        <a:t>Abib</a:t>
                      </a:r>
                      <a:r>
                        <a:rPr lang="en-US" sz="1050" baseline="0" dirty="0" smtClean="0"/>
                        <a:t> 6</a:t>
                      </a:r>
                      <a:br>
                        <a:rPr lang="en-US" sz="1050" baseline="0" dirty="0" smtClean="0"/>
                      </a:br>
                      <a:r>
                        <a:rPr lang="en-US" sz="1050" baseline="0" dirty="0" smtClean="0"/>
                        <a:t>Night</a:t>
                      </a: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002060"/>
                    </a:solidFill>
                  </a:tcPr>
                </a:tc>
                <a:tc>
                  <a:txBody>
                    <a:bodyPr/>
                    <a:lstStyle/>
                    <a:p>
                      <a:pPr algn="ct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FFCCCC"/>
                    </a:solidFill>
                  </a:tcPr>
                </a:tc>
                <a:tc>
                  <a:txBody>
                    <a:bodyPr/>
                    <a:lstStyle/>
                    <a:p>
                      <a:pPr algn="ctr"/>
                      <a:r>
                        <a:rPr lang="en-US" sz="1050" baseline="0" dirty="0" smtClean="0">
                          <a:solidFill>
                            <a:srgbClr val="002060"/>
                          </a:solidFill>
                        </a:rPr>
                        <a:t>7</a:t>
                      </a:r>
                      <a:r>
                        <a:rPr lang="en-US" sz="1050" baseline="30000" dirty="0" smtClean="0">
                          <a:solidFill>
                            <a:srgbClr val="002060"/>
                          </a:solidFill>
                        </a:rPr>
                        <a:t>th</a:t>
                      </a:r>
                      <a:r>
                        <a:rPr lang="en-US" sz="1050" baseline="0" dirty="0" smtClean="0">
                          <a:solidFill>
                            <a:srgbClr val="002060"/>
                          </a:solidFill>
                        </a:rPr>
                        <a:t> Cycle</a:t>
                      </a:r>
                    </a:p>
                    <a:p>
                      <a:pPr algn="ctr"/>
                      <a:r>
                        <a:rPr lang="en-US" sz="1050" baseline="0" dirty="0" smtClean="0">
                          <a:solidFill>
                            <a:srgbClr val="002060"/>
                          </a:solidFill>
                        </a:rPr>
                        <a:t>Sabbath</a:t>
                      </a:r>
                    </a:p>
                    <a:p>
                      <a:pPr algn="ctr"/>
                      <a:r>
                        <a:rPr lang="en-US" sz="1050" baseline="0" dirty="0" smtClean="0">
                          <a:solidFill>
                            <a:srgbClr val="002060"/>
                          </a:solidFill>
                        </a:rPr>
                        <a:t>Abib 7</a:t>
                      </a:r>
                      <a:endParaRPr lang="en-US" sz="1050" dirty="0" smtClean="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66CCFF"/>
                    </a:solidFill>
                  </a:tcPr>
                </a:tc>
                <a:tc>
                  <a:txBody>
                    <a:bodyPr/>
                    <a:lstStyle/>
                    <a:p>
                      <a:pPr algn="ct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chemeClr val="accent2">
                        <a:lumMod val="75000"/>
                      </a:schemeClr>
                    </a:solidFill>
                  </a:tcPr>
                </a:tc>
                <a:tc>
                  <a:txBody>
                    <a:bodyPr/>
                    <a:lstStyle/>
                    <a:p>
                      <a:pPr algn="ctr"/>
                      <a:r>
                        <a:rPr lang="en-US" sz="1050" dirty="0" smtClean="0"/>
                        <a:t>Abib 7</a:t>
                      </a:r>
                      <a:br>
                        <a:rPr lang="en-US" sz="1050" dirty="0" smtClean="0"/>
                      </a:br>
                      <a:r>
                        <a:rPr lang="en-US" sz="1050" dirty="0" smtClean="0"/>
                        <a:t>Night</a:t>
                      </a: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002060"/>
                    </a:solidFill>
                  </a:tcPr>
                </a:tc>
                <a:tc>
                  <a:txBody>
                    <a:bodyPr/>
                    <a:lstStyle/>
                    <a:p>
                      <a:pPr algn="ct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FFCCCC"/>
                    </a:solidFill>
                  </a:tcPr>
                </a:tc>
                <a:tc>
                  <a:txBody>
                    <a:bodyPr/>
                    <a:lstStyle/>
                    <a:p>
                      <a:pPr algn="ctr"/>
                      <a:r>
                        <a:rPr lang="en-US" sz="1050" dirty="0" smtClean="0">
                          <a:solidFill>
                            <a:srgbClr val="002060"/>
                          </a:solidFill>
                        </a:rPr>
                        <a:t>8</a:t>
                      </a:r>
                      <a:r>
                        <a:rPr lang="en-US" sz="1050" baseline="30000" dirty="0" smtClean="0">
                          <a:solidFill>
                            <a:srgbClr val="002060"/>
                          </a:solidFill>
                        </a:rPr>
                        <a:t>th</a:t>
                      </a:r>
                      <a:r>
                        <a:rPr lang="en-US" sz="1050" baseline="0" dirty="0" smtClean="0">
                          <a:solidFill>
                            <a:srgbClr val="002060"/>
                          </a:solidFill>
                        </a:rPr>
                        <a:t> Cycle Sunday</a:t>
                      </a:r>
                    </a:p>
                    <a:p>
                      <a:pPr algn="ctr"/>
                      <a:r>
                        <a:rPr lang="en-US" sz="1050" baseline="0" dirty="0" smtClean="0">
                          <a:solidFill>
                            <a:srgbClr val="002060"/>
                          </a:solidFill>
                        </a:rPr>
                        <a:t>Abib 8</a:t>
                      </a:r>
                      <a:endParaRPr lang="en-US" sz="1050" dirty="0" smtClean="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66CCFF"/>
                    </a:solidFill>
                  </a:tcPr>
                </a:tc>
                <a:tc>
                  <a:txBody>
                    <a:bodyPr/>
                    <a:lstStyle/>
                    <a:p>
                      <a:pPr algn="ct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chemeClr val="accent2">
                        <a:lumMod val="75000"/>
                      </a:schemeClr>
                    </a:solidFill>
                  </a:tcPr>
                </a:tc>
                <a:tc>
                  <a:txBody>
                    <a:bodyPr/>
                    <a:lstStyle/>
                    <a:p>
                      <a:pPr algn="ctr"/>
                      <a:r>
                        <a:rPr lang="en-US" sz="1050" dirty="0" smtClean="0"/>
                        <a:t>Abib 8</a:t>
                      </a:r>
                      <a:br>
                        <a:rPr lang="en-US" sz="1050" dirty="0" smtClean="0"/>
                      </a:br>
                      <a:r>
                        <a:rPr lang="en-US" sz="1050" dirty="0" smtClean="0"/>
                        <a:t>Night</a:t>
                      </a: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002060"/>
                    </a:solidFill>
                  </a:tcPr>
                </a:tc>
                <a:tc>
                  <a:txBody>
                    <a:bodyPr/>
                    <a:lstStyle/>
                    <a:p>
                      <a:pPr algn="ct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FFCCCC"/>
                    </a:solidFill>
                  </a:tcPr>
                </a:tc>
                <a:tc>
                  <a:txBody>
                    <a:bodyPr/>
                    <a:lstStyle/>
                    <a:p>
                      <a:pPr algn="ctr"/>
                      <a:r>
                        <a:rPr lang="en-US" sz="1050" dirty="0" smtClean="0">
                          <a:solidFill>
                            <a:srgbClr val="002060"/>
                          </a:solidFill>
                        </a:rPr>
                        <a:t>9</a:t>
                      </a:r>
                      <a:r>
                        <a:rPr lang="en-US" sz="1050" baseline="30000" dirty="0" smtClean="0">
                          <a:solidFill>
                            <a:srgbClr val="002060"/>
                          </a:solidFill>
                        </a:rPr>
                        <a:t>th</a:t>
                      </a:r>
                      <a:r>
                        <a:rPr lang="en-US" sz="1050" baseline="0" dirty="0" smtClean="0">
                          <a:solidFill>
                            <a:srgbClr val="002060"/>
                          </a:solidFill>
                        </a:rPr>
                        <a:t> Cycle</a:t>
                      </a:r>
                    </a:p>
                    <a:p>
                      <a:pPr algn="ctr"/>
                      <a:r>
                        <a:rPr lang="en-US" sz="1050" baseline="0" dirty="0" smtClean="0">
                          <a:solidFill>
                            <a:srgbClr val="002060"/>
                          </a:solidFill>
                        </a:rPr>
                        <a:t>Monday</a:t>
                      </a:r>
                    </a:p>
                    <a:p>
                      <a:pPr algn="ctr"/>
                      <a:r>
                        <a:rPr lang="en-US" sz="1050" baseline="0" dirty="0" smtClean="0">
                          <a:solidFill>
                            <a:srgbClr val="002060"/>
                          </a:solidFill>
                        </a:rPr>
                        <a:t>Abib 9</a:t>
                      </a:r>
                      <a:endParaRPr lang="en-US" sz="1050" dirty="0" smtClean="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66CCFF"/>
                    </a:solidFill>
                  </a:tcPr>
                </a:tc>
                <a:tc>
                  <a:txBody>
                    <a:bodyPr/>
                    <a:lstStyle/>
                    <a:p>
                      <a:pPr algn="ct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chemeClr val="accent2">
                        <a:lumMod val="75000"/>
                      </a:schemeClr>
                    </a:solidFill>
                  </a:tcPr>
                </a:tc>
                <a:tc>
                  <a:txBody>
                    <a:bodyPr/>
                    <a:lstStyle/>
                    <a:p>
                      <a:pPr algn="ctr"/>
                      <a:r>
                        <a:rPr lang="en-US" sz="1050" dirty="0" smtClean="0"/>
                        <a:t>Abib 9</a:t>
                      </a:r>
                      <a:br>
                        <a:rPr lang="en-US" sz="1050" dirty="0" smtClean="0"/>
                      </a:br>
                      <a:r>
                        <a:rPr lang="en-US" sz="1050" dirty="0" smtClean="0"/>
                        <a:t>Night</a:t>
                      </a: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002060"/>
                    </a:solidFill>
                  </a:tcPr>
                </a:tc>
                <a:tc>
                  <a:txBody>
                    <a:bodyPr/>
                    <a:lstStyle/>
                    <a:p>
                      <a:pPr algn="ct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FFCCCC"/>
                    </a:solidFill>
                  </a:tcPr>
                </a:tc>
              </a:tr>
            </a:tbl>
          </a:graphicData>
        </a:graphic>
      </p:graphicFrame>
      <p:sp>
        <p:nvSpPr>
          <p:cNvPr id="20" name="Left Brace 19"/>
          <p:cNvSpPr/>
          <p:nvPr/>
        </p:nvSpPr>
        <p:spPr>
          <a:xfrm rot="5400000">
            <a:off x="3175649" y="4220323"/>
            <a:ext cx="441961" cy="2129820"/>
          </a:xfrm>
          <a:prstGeom prst="leftBrace">
            <a:avLst>
              <a:gd name="adj1" fmla="val 56332"/>
              <a:gd name="adj2" fmla="val 50000"/>
            </a:avLst>
          </a:prstGeom>
          <a:solidFill>
            <a:schemeClr val="bg1"/>
          </a:solidFill>
          <a:ln w="28575">
            <a:solidFill>
              <a:srgbClr val="00B0F0"/>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txBody>
          <a:bodyPr vert="vert270" rtlCol="0" anchor="ctr">
            <a:sp3d extrusionH="57150">
              <a:bevelT w="82550" h="38100" prst="coolSlant"/>
            </a:sp3d>
          </a:bodyPr>
          <a:lstStyle/>
          <a:p>
            <a:pPr algn="ctr"/>
            <a:r>
              <a:rPr lang="en-US" sz="1400" b="1" dirty="0" smtClean="0">
                <a:solidFill>
                  <a:srgbClr val="0070C0"/>
                </a:solidFill>
              </a:rPr>
              <a:t>1</a:t>
            </a:r>
            <a:r>
              <a:rPr lang="en-US" sz="1400" b="1" baseline="30000" dirty="0" smtClean="0">
                <a:solidFill>
                  <a:srgbClr val="0070C0"/>
                </a:solidFill>
              </a:rPr>
              <a:t>st</a:t>
            </a:r>
            <a:r>
              <a:rPr lang="en-US" sz="1400" b="1" dirty="0" smtClean="0">
                <a:solidFill>
                  <a:srgbClr val="0070C0"/>
                </a:solidFill>
              </a:rPr>
              <a:t> Day</a:t>
            </a:r>
          </a:p>
          <a:p>
            <a:pPr algn="ctr"/>
            <a:endParaRPr lang="en-US" sz="700" dirty="0"/>
          </a:p>
        </p:txBody>
      </p:sp>
      <p:sp>
        <p:nvSpPr>
          <p:cNvPr id="21" name="Left Brace 20"/>
          <p:cNvSpPr/>
          <p:nvPr/>
        </p:nvSpPr>
        <p:spPr>
          <a:xfrm rot="5400000">
            <a:off x="5324491" y="4223371"/>
            <a:ext cx="441959" cy="2129820"/>
          </a:xfrm>
          <a:prstGeom prst="leftBrace">
            <a:avLst>
              <a:gd name="adj1" fmla="val 56332"/>
              <a:gd name="adj2" fmla="val 50000"/>
            </a:avLst>
          </a:prstGeom>
          <a:solidFill>
            <a:schemeClr val="bg1"/>
          </a:solidFill>
          <a:ln w="28575">
            <a:solidFill>
              <a:srgbClr val="00B0F0"/>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txBody>
          <a:bodyPr vert="vert270" rtlCol="0" anchor="ctr">
            <a:sp3d extrusionH="57150">
              <a:bevelT w="82550" h="38100" prst="coolSlant"/>
            </a:sp3d>
          </a:bodyPr>
          <a:lstStyle/>
          <a:p>
            <a:pPr algn="ctr"/>
            <a:r>
              <a:rPr lang="en-US" sz="1400" b="1" dirty="0" smtClean="0">
                <a:solidFill>
                  <a:srgbClr val="0070C0"/>
                </a:solidFill>
              </a:rPr>
              <a:t>2</a:t>
            </a:r>
            <a:r>
              <a:rPr lang="en-US" sz="1400" b="1" baseline="30000" dirty="0" smtClean="0">
                <a:solidFill>
                  <a:srgbClr val="0070C0"/>
                </a:solidFill>
              </a:rPr>
              <a:t>nd</a:t>
            </a:r>
            <a:r>
              <a:rPr lang="en-US" sz="1400" b="1" dirty="0" smtClean="0">
                <a:solidFill>
                  <a:srgbClr val="0070C0"/>
                </a:solidFill>
              </a:rPr>
              <a:t> Day</a:t>
            </a:r>
            <a:endParaRPr lang="en-US" sz="1400" b="1" dirty="0">
              <a:solidFill>
                <a:srgbClr val="0070C0"/>
              </a:solidFill>
            </a:endParaRPr>
          </a:p>
          <a:p>
            <a:pPr algn="ctr"/>
            <a:endParaRPr lang="en-US" sz="700" dirty="0"/>
          </a:p>
        </p:txBody>
      </p:sp>
      <p:sp>
        <p:nvSpPr>
          <p:cNvPr id="22" name="Left Brace 21"/>
          <p:cNvSpPr/>
          <p:nvPr/>
        </p:nvSpPr>
        <p:spPr>
          <a:xfrm rot="5400000">
            <a:off x="7488571" y="4223373"/>
            <a:ext cx="441960" cy="2129820"/>
          </a:xfrm>
          <a:prstGeom prst="leftBrace">
            <a:avLst>
              <a:gd name="adj1" fmla="val 56332"/>
              <a:gd name="adj2" fmla="val 50000"/>
            </a:avLst>
          </a:prstGeom>
          <a:solidFill>
            <a:schemeClr val="bg1"/>
          </a:solidFill>
          <a:ln w="28575">
            <a:solidFill>
              <a:srgbClr val="00B0F0"/>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txBody>
          <a:bodyPr vert="vert270" rtlCol="0" anchor="ctr">
            <a:sp3d extrusionH="57150">
              <a:bevelT w="82550" h="38100" prst="coolSlant"/>
            </a:sp3d>
          </a:bodyPr>
          <a:lstStyle/>
          <a:p>
            <a:pPr algn="ctr"/>
            <a:r>
              <a:rPr lang="en-US" sz="1400" b="1" dirty="0" smtClean="0">
                <a:solidFill>
                  <a:srgbClr val="0070C0"/>
                </a:solidFill>
              </a:rPr>
              <a:t>3</a:t>
            </a:r>
            <a:r>
              <a:rPr lang="en-US" sz="1400" b="1" baseline="30000" dirty="0" smtClean="0">
                <a:solidFill>
                  <a:srgbClr val="0070C0"/>
                </a:solidFill>
              </a:rPr>
              <a:t>rd</a:t>
            </a:r>
            <a:r>
              <a:rPr lang="en-US" sz="1400" b="1" dirty="0" smtClean="0">
                <a:solidFill>
                  <a:srgbClr val="0070C0"/>
                </a:solidFill>
              </a:rPr>
              <a:t> Day</a:t>
            </a:r>
            <a:endParaRPr lang="en-US" sz="1400" b="1" dirty="0">
              <a:solidFill>
                <a:srgbClr val="0070C0"/>
              </a:solidFill>
            </a:endParaRPr>
          </a:p>
          <a:p>
            <a:pPr algn="ctr"/>
            <a:endParaRPr lang="en-US" sz="700" dirty="0"/>
          </a:p>
        </p:txBody>
      </p:sp>
      <p:sp>
        <p:nvSpPr>
          <p:cNvPr id="23" name="Rectangle 22"/>
          <p:cNvSpPr/>
          <p:nvPr/>
        </p:nvSpPr>
        <p:spPr>
          <a:xfrm>
            <a:off x="274320" y="4038600"/>
            <a:ext cx="1905000" cy="963612"/>
          </a:xfrm>
          <a:prstGeom prst="rect">
            <a:avLst/>
          </a:prstGeom>
          <a:solidFill>
            <a:schemeClr val="bg1"/>
          </a:solidFill>
          <a:ln w="28575">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txBody>
          <a:bodyPr vert="horz" rtlCol="0" anchor="ctr">
            <a:sp3d extrusionH="57150">
              <a:bevelT w="82550" h="38100" prst="coolSlant"/>
            </a:sp3d>
          </a:bodyPr>
          <a:lstStyle/>
          <a:p>
            <a:pPr algn="ctr"/>
            <a:r>
              <a:rPr lang="en-US" sz="1400" b="1" dirty="0" smtClean="0">
                <a:solidFill>
                  <a:srgbClr val="0070C0"/>
                </a:solidFill>
              </a:rPr>
              <a:t>Box 1  </a:t>
            </a:r>
            <a:r>
              <a:rPr lang="en-US" sz="1400" b="1" dirty="0" smtClean="0">
                <a:solidFill>
                  <a:schemeClr val="tx1">
                    <a:lumMod val="75000"/>
                    <a:lumOff val="25000"/>
                  </a:schemeClr>
                </a:solidFill>
              </a:rPr>
              <a:t>Cross over the Jordan in 3 days.  </a:t>
            </a:r>
            <a:br>
              <a:rPr lang="en-US" sz="1400" b="1" dirty="0" smtClean="0">
                <a:solidFill>
                  <a:schemeClr val="tx1">
                    <a:lumMod val="75000"/>
                    <a:lumOff val="25000"/>
                  </a:schemeClr>
                </a:solidFill>
              </a:rPr>
            </a:br>
            <a:r>
              <a:rPr lang="en-US" sz="1400" b="1" dirty="0" smtClean="0">
                <a:solidFill>
                  <a:schemeClr val="tx1">
                    <a:lumMod val="75000"/>
                    <a:lumOff val="25000"/>
                  </a:schemeClr>
                </a:solidFill>
              </a:rPr>
              <a:t>(</a:t>
            </a:r>
            <a:r>
              <a:rPr lang="en-US" sz="1400" b="1" u="sng" dirty="0" smtClean="0">
                <a:solidFill>
                  <a:srgbClr val="0070C0"/>
                </a:solidFill>
              </a:rPr>
              <a:t>Note</a:t>
            </a:r>
            <a:r>
              <a:rPr lang="en-US" sz="1400" b="1" dirty="0" smtClean="0">
                <a:solidFill>
                  <a:srgbClr val="0070C0"/>
                </a:solidFill>
              </a:rPr>
              <a:t>:</a:t>
            </a:r>
            <a:r>
              <a:rPr lang="en-US" sz="1400" b="1" dirty="0" smtClean="0">
                <a:solidFill>
                  <a:schemeClr val="tx1">
                    <a:lumMod val="75000"/>
                    <a:lumOff val="25000"/>
                  </a:schemeClr>
                </a:solidFill>
              </a:rPr>
              <a:t>  The 3 days do </a:t>
            </a:r>
            <a:r>
              <a:rPr lang="en-US" sz="1400" b="1" u="sng" dirty="0" smtClean="0">
                <a:solidFill>
                  <a:schemeClr val="tx1">
                    <a:lumMod val="75000"/>
                    <a:lumOff val="25000"/>
                  </a:schemeClr>
                </a:solidFill>
              </a:rPr>
              <a:t>not</a:t>
            </a:r>
            <a:r>
              <a:rPr lang="en-US" sz="1400" b="1" dirty="0" smtClean="0">
                <a:solidFill>
                  <a:schemeClr val="tx1">
                    <a:lumMod val="75000"/>
                    <a:lumOff val="25000"/>
                  </a:schemeClr>
                </a:solidFill>
              </a:rPr>
              <a:t> </a:t>
            </a:r>
            <a:r>
              <a:rPr lang="en-US" sz="1400" b="1" u="sng" dirty="0" smtClean="0">
                <a:solidFill>
                  <a:schemeClr val="tx1">
                    <a:lumMod val="75000"/>
                    <a:lumOff val="25000"/>
                  </a:schemeClr>
                </a:solidFill>
              </a:rPr>
              <a:t>include</a:t>
            </a:r>
            <a:r>
              <a:rPr lang="en-US" sz="1400" b="1" dirty="0" smtClean="0">
                <a:solidFill>
                  <a:schemeClr val="tx1">
                    <a:lumMod val="75000"/>
                    <a:lumOff val="25000"/>
                  </a:schemeClr>
                </a:solidFill>
              </a:rPr>
              <a:t> Abib 6.)</a:t>
            </a:r>
          </a:p>
          <a:p>
            <a:pPr algn="ctr"/>
            <a:endParaRPr lang="en-US" sz="700" dirty="0"/>
          </a:p>
        </p:txBody>
      </p:sp>
      <p:sp>
        <p:nvSpPr>
          <p:cNvPr id="24" name="Rectangle 23"/>
          <p:cNvSpPr/>
          <p:nvPr/>
        </p:nvSpPr>
        <p:spPr>
          <a:xfrm>
            <a:off x="7797149" y="4023360"/>
            <a:ext cx="1118251" cy="963612"/>
          </a:xfrm>
          <a:prstGeom prst="rect">
            <a:avLst/>
          </a:prstGeom>
          <a:solidFill>
            <a:schemeClr val="bg1"/>
          </a:solidFill>
          <a:ln w="28575">
            <a:solidFill>
              <a:srgbClr val="0070C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txBody>
          <a:bodyPr vert="horz" rtlCol="0" anchor="ctr">
            <a:sp3d extrusionH="57150">
              <a:bevelT w="82550" h="38100" prst="coolSlant"/>
            </a:sp3d>
          </a:bodyPr>
          <a:lstStyle/>
          <a:p>
            <a:pPr algn="ctr"/>
            <a:r>
              <a:rPr lang="en-US" sz="1400" b="1" dirty="0" smtClean="0">
                <a:solidFill>
                  <a:srgbClr val="0070C0"/>
                </a:solidFill>
              </a:rPr>
              <a:t>After the 3</a:t>
            </a:r>
            <a:r>
              <a:rPr lang="en-US" sz="1400" b="1" baseline="30000" dirty="0" smtClean="0">
                <a:solidFill>
                  <a:srgbClr val="0070C0"/>
                </a:solidFill>
              </a:rPr>
              <a:t>rd</a:t>
            </a:r>
            <a:r>
              <a:rPr lang="en-US" sz="1400" b="1" dirty="0" smtClean="0">
                <a:solidFill>
                  <a:srgbClr val="0070C0"/>
                </a:solidFill>
              </a:rPr>
              <a:t> day, Israel will cross the Jordan.</a:t>
            </a:r>
            <a:endParaRPr lang="en-US" sz="700" dirty="0">
              <a:solidFill>
                <a:srgbClr val="0070C0"/>
              </a:solidFill>
            </a:endParaRPr>
          </a:p>
        </p:txBody>
      </p:sp>
      <p:cxnSp>
        <p:nvCxnSpPr>
          <p:cNvPr id="25" name="Straight Arrow Connector 24"/>
          <p:cNvCxnSpPr/>
          <p:nvPr/>
        </p:nvCxnSpPr>
        <p:spPr>
          <a:xfrm>
            <a:off x="838200" y="5002212"/>
            <a:ext cx="0" cy="507051"/>
          </a:xfrm>
          <a:prstGeom prst="straightConnector1">
            <a:avLst/>
          </a:prstGeom>
          <a:ln w="38100">
            <a:solidFill>
              <a:srgbClr val="00B0F0"/>
            </a:solidFill>
            <a:tailEnd type="arrow"/>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sp>
        <p:nvSpPr>
          <p:cNvPr id="26" name="Freeform 25"/>
          <p:cNvSpPr/>
          <p:nvPr/>
        </p:nvSpPr>
        <p:spPr>
          <a:xfrm flipH="1" flipV="1">
            <a:off x="8692528" y="5002212"/>
            <a:ext cx="81932" cy="1197420"/>
          </a:xfrm>
          <a:custGeom>
            <a:avLst/>
            <a:gdLst>
              <a:gd name="connsiteX0" fmla="*/ 15240 w 91440"/>
              <a:gd name="connsiteY0" fmla="*/ 0 h 678180"/>
              <a:gd name="connsiteX1" fmla="*/ 38100 w 91440"/>
              <a:gd name="connsiteY1" fmla="*/ 38100 h 678180"/>
              <a:gd name="connsiteX2" fmla="*/ 60960 w 91440"/>
              <a:gd name="connsiteY2" fmla="*/ 53340 h 678180"/>
              <a:gd name="connsiteX3" fmla="*/ 30480 w 91440"/>
              <a:gd name="connsiteY3" fmla="*/ 106680 h 678180"/>
              <a:gd name="connsiteX4" fmla="*/ 15240 w 91440"/>
              <a:gd name="connsiteY4" fmla="*/ 129540 h 678180"/>
              <a:gd name="connsiteX5" fmla="*/ 22860 w 91440"/>
              <a:gd name="connsiteY5" fmla="*/ 175260 h 678180"/>
              <a:gd name="connsiteX6" fmla="*/ 30480 w 91440"/>
              <a:gd name="connsiteY6" fmla="*/ 251460 h 678180"/>
              <a:gd name="connsiteX7" fmla="*/ 76200 w 91440"/>
              <a:gd name="connsiteY7" fmla="*/ 281940 h 678180"/>
              <a:gd name="connsiteX8" fmla="*/ 91440 w 91440"/>
              <a:gd name="connsiteY8" fmla="*/ 304800 h 678180"/>
              <a:gd name="connsiteX9" fmla="*/ 60960 w 91440"/>
              <a:gd name="connsiteY9" fmla="*/ 373380 h 678180"/>
              <a:gd name="connsiteX10" fmla="*/ 38100 w 91440"/>
              <a:gd name="connsiteY10" fmla="*/ 388620 h 678180"/>
              <a:gd name="connsiteX11" fmla="*/ 22860 w 91440"/>
              <a:gd name="connsiteY11" fmla="*/ 518160 h 678180"/>
              <a:gd name="connsiteX12" fmla="*/ 15240 w 91440"/>
              <a:gd name="connsiteY12" fmla="*/ 548640 h 678180"/>
              <a:gd name="connsiteX13" fmla="*/ 0 w 91440"/>
              <a:gd name="connsiteY13" fmla="*/ 571500 h 678180"/>
              <a:gd name="connsiteX14" fmla="*/ 7620 w 91440"/>
              <a:gd name="connsiteY14" fmla="*/ 617220 h 678180"/>
              <a:gd name="connsiteX15" fmla="*/ 22860 w 91440"/>
              <a:gd name="connsiteY15" fmla="*/ 640080 h 678180"/>
              <a:gd name="connsiteX16" fmla="*/ 22860 w 91440"/>
              <a:gd name="connsiteY16" fmla="*/ 678180 h 678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1440" h="678180">
                <a:moveTo>
                  <a:pt x="15240" y="0"/>
                </a:moveTo>
                <a:cubicBezTo>
                  <a:pt x="22860" y="12700"/>
                  <a:pt x="28461" y="26855"/>
                  <a:pt x="38100" y="38100"/>
                </a:cubicBezTo>
                <a:cubicBezTo>
                  <a:pt x="44060" y="45053"/>
                  <a:pt x="58064" y="44652"/>
                  <a:pt x="60960" y="53340"/>
                </a:cubicBezTo>
                <a:cubicBezTo>
                  <a:pt x="69183" y="78009"/>
                  <a:pt x="41754" y="93152"/>
                  <a:pt x="30480" y="106680"/>
                </a:cubicBezTo>
                <a:cubicBezTo>
                  <a:pt x="24617" y="113715"/>
                  <a:pt x="20320" y="121920"/>
                  <a:pt x="15240" y="129540"/>
                </a:cubicBezTo>
                <a:cubicBezTo>
                  <a:pt x="17780" y="144780"/>
                  <a:pt x="20944" y="159929"/>
                  <a:pt x="22860" y="175260"/>
                </a:cubicBezTo>
                <a:cubicBezTo>
                  <a:pt x="26026" y="200590"/>
                  <a:pt x="19064" y="228628"/>
                  <a:pt x="30480" y="251460"/>
                </a:cubicBezTo>
                <a:cubicBezTo>
                  <a:pt x="38671" y="267843"/>
                  <a:pt x="76200" y="281940"/>
                  <a:pt x="76200" y="281940"/>
                </a:cubicBezTo>
                <a:cubicBezTo>
                  <a:pt x="81280" y="289560"/>
                  <a:pt x="91440" y="295642"/>
                  <a:pt x="91440" y="304800"/>
                </a:cubicBezTo>
                <a:cubicBezTo>
                  <a:pt x="91440" y="319890"/>
                  <a:pt x="74772" y="359568"/>
                  <a:pt x="60960" y="373380"/>
                </a:cubicBezTo>
                <a:cubicBezTo>
                  <a:pt x="54484" y="379856"/>
                  <a:pt x="45720" y="383540"/>
                  <a:pt x="38100" y="388620"/>
                </a:cubicBezTo>
                <a:cubicBezTo>
                  <a:pt x="25914" y="559218"/>
                  <a:pt x="42653" y="448883"/>
                  <a:pt x="22860" y="518160"/>
                </a:cubicBezTo>
                <a:cubicBezTo>
                  <a:pt x="19983" y="528230"/>
                  <a:pt x="19365" y="539014"/>
                  <a:pt x="15240" y="548640"/>
                </a:cubicBezTo>
                <a:cubicBezTo>
                  <a:pt x="11632" y="557058"/>
                  <a:pt x="5080" y="563880"/>
                  <a:pt x="0" y="571500"/>
                </a:cubicBezTo>
                <a:cubicBezTo>
                  <a:pt x="2540" y="586740"/>
                  <a:pt x="2734" y="602563"/>
                  <a:pt x="7620" y="617220"/>
                </a:cubicBezTo>
                <a:cubicBezTo>
                  <a:pt x="10516" y="625908"/>
                  <a:pt x="20639" y="631195"/>
                  <a:pt x="22860" y="640080"/>
                </a:cubicBezTo>
                <a:cubicBezTo>
                  <a:pt x="25940" y="652401"/>
                  <a:pt x="22860" y="665480"/>
                  <a:pt x="22860" y="678180"/>
                </a:cubicBezTo>
              </a:path>
            </a:pathLst>
          </a:custGeom>
          <a:ln w="76200">
            <a:solidFill>
              <a:srgbClr val="0070C0"/>
            </a:solidFill>
            <a:headEnd type="diamond" w="med" len="med"/>
            <a:tailEnd type="triangle" w="med" len="med"/>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76200" y="3484880"/>
            <a:ext cx="9318216" cy="369332"/>
          </a:xfrm>
          <a:prstGeom prst="rect">
            <a:avLst/>
          </a:prstGeom>
          <a:solidFill>
            <a:schemeClr val="accent2">
              <a:lumMod val="20000"/>
              <a:lumOff val="80000"/>
            </a:schemeClr>
          </a:solidFill>
          <a:ln w="3175">
            <a:solidFill>
              <a:srgbClr val="FFCCCC"/>
            </a:solidFill>
          </a:ln>
          <a:effectLst>
            <a:glow rad="127000">
              <a:srgbClr val="66CCFF">
                <a:alpha val="40000"/>
              </a:srgbClr>
            </a:glow>
          </a:effectLst>
          <a:scene3d>
            <a:camera prst="orthographicFront"/>
            <a:lightRig rig="threePt" dir="t"/>
          </a:scene3d>
          <a:sp3d>
            <a:bevelT/>
          </a:sp3d>
        </p:spPr>
        <p:txBody>
          <a:bodyPr wrap="square" rtlCol="0">
            <a:spAutoFit/>
            <a:sp3d extrusionH="57150">
              <a:bevelT w="82550" h="38100" prst="coolSlant"/>
            </a:sp3d>
          </a:bodyPr>
          <a:lstStyle/>
          <a:p>
            <a:pPr algn="ctr"/>
            <a:r>
              <a:rPr lang="en-US" b="1" dirty="0" smtClean="0">
                <a:solidFill>
                  <a:schemeClr val="tx1">
                    <a:lumMod val="75000"/>
                    <a:lumOff val="25000"/>
                  </a:schemeClr>
                </a:solidFill>
                <a:latin typeface="Comic Sans MS" pitchFamily="66" charset="0"/>
              </a:rPr>
              <a:t>Chart</a:t>
            </a:r>
            <a:r>
              <a:rPr lang="en-US" b="1" dirty="0" smtClean="0">
                <a:latin typeface="Comic Sans MS" pitchFamily="66" charset="0"/>
              </a:rPr>
              <a:t> </a:t>
            </a:r>
            <a:r>
              <a:rPr lang="en-US" b="1" dirty="0" smtClean="0">
                <a:solidFill>
                  <a:srgbClr val="990033"/>
                </a:solidFill>
                <a:latin typeface="Comic Sans MS" pitchFamily="66" charset="0"/>
              </a:rPr>
              <a:t>#1</a:t>
            </a:r>
            <a:r>
              <a:rPr lang="en-US" b="1" dirty="0" smtClean="0">
                <a:latin typeface="Comic Sans MS" pitchFamily="66" charset="0"/>
              </a:rPr>
              <a:t> </a:t>
            </a:r>
            <a:r>
              <a:rPr lang="en-US" b="1" dirty="0" smtClean="0">
                <a:solidFill>
                  <a:schemeClr val="tx1">
                    <a:lumMod val="75000"/>
                    <a:lumOff val="25000"/>
                  </a:schemeClr>
                </a:solidFill>
                <a:latin typeface="Comic Sans MS" pitchFamily="66" charset="0"/>
              </a:rPr>
              <a:t>of 7   </a:t>
            </a:r>
            <a:r>
              <a:rPr lang="en-US" b="1" dirty="0" smtClean="0">
                <a:solidFill>
                  <a:srgbClr val="8C4C64"/>
                </a:solidFill>
                <a:latin typeface="Comic Sans MS" pitchFamily="66" charset="0"/>
              </a:rPr>
              <a:t>(Manna </a:t>
            </a:r>
            <a:r>
              <a:rPr lang="en-US" b="1" dirty="0">
                <a:solidFill>
                  <a:srgbClr val="8C4C64"/>
                </a:solidFill>
                <a:latin typeface="Comic Sans MS" pitchFamily="66" charset="0"/>
              </a:rPr>
              <a:t>is still being provided</a:t>
            </a:r>
            <a:r>
              <a:rPr lang="en-US" b="1" dirty="0" smtClean="0">
                <a:solidFill>
                  <a:srgbClr val="8C4C64"/>
                </a:solidFill>
                <a:latin typeface="Comic Sans MS" pitchFamily="66" charset="0"/>
              </a:rPr>
              <a:t>.)</a:t>
            </a:r>
            <a:endParaRPr lang="en-US" b="1" dirty="0">
              <a:solidFill>
                <a:srgbClr val="8C4C64"/>
              </a:solidFill>
              <a:latin typeface="Comic Sans MS" pitchFamily="66" charset="0"/>
            </a:endParaRPr>
          </a:p>
        </p:txBody>
      </p:sp>
      <p:sp>
        <p:nvSpPr>
          <p:cNvPr id="28" name="Title 1"/>
          <p:cNvSpPr txBox="1">
            <a:spLocks/>
          </p:cNvSpPr>
          <p:nvPr/>
        </p:nvSpPr>
        <p:spPr>
          <a:xfrm>
            <a:off x="0" y="6136877"/>
            <a:ext cx="8839200" cy="609600"/>
          </a:xfrm>
          <a:prstGeom prst="rect">
            <a:avLst/>
          </a:prstGeom>
          <a:effectLst/>
        </p:spPr>
        <p:txBody>
          <a:bodyPr vert="horz" lIns="91440" tIns="45720" rIns="91440" bIns="45720" rtlCol="0" anchor="b" anchorCtr="0">
            <a:noAutofit/>
            <a:scene3d>
              <a:camera prst="orthographicFront"/>
              <a:lightRig rig="threePt" dir="t"/>
            </a:scene3d>
            <a:sp3d extrusionH="57150">
              <a:bevelT w="82550" h="38100" prst="coolSlant"/>
            </a:sp3d>
          </a:bodyPr>
          <a:lstStyle>
            <a:lvl1pPr marL="228600" indent="-228600" algn="ctr" defTabSz="914400" rtl="0" eaLnBrk="1" latinLnBrk="0" hangingPunct="1">
              <a:spcBef>
                <a:spcPct val="0"/>
              </a:spcBef>
              <a:buClr>
                <a:schemeClr val="accent6">
                  <a:lumMod val="75000"/>
                </a:schemeClr>
              </a:buClr>
              <a:buSzPct val="128000"/>
              <a:buFont typeface="Georgia" pitchFamily="18" charset="0"/>
              <a:buNone/>
              <a:defRPr sz="28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ln w="1905">
                  <a:solidFill>
                    <a:srgbClr val="7030A0"/>
                  </a:solidFill>
                </a:ln>
                <a:solidFill>
                  <a:srgbClr val="8C4C64"/>
                </a:solidFill>
                <a:effectLst>
                  <a:innerShdw blurRad="69850" dist="43180" dir="5400000">
                    <a:srgbClr val="000000">
                      <a:alpha val="65000"/>
                    </a:srgbClr>
                  </a:innerShdw>
                </a:effectLst>
              </a:rPr>
              <a:t>Question:  Will the calendar events stem from Abib 6?</a:t>
            </a:r>
            <a:endParaRPr lang="en-US" dirty="0">
              <a:ln w="1905">
                <a:solidFill>
                  <a:srgbClr val="7030A0"/>
                </a:solidFill>
              </a:ln>
              <a:solidFill>
                <a:srgbClr val="8C4C64"/>
              </a:solidFill>
              <a:effectLst>
                <a:innerShdw blurRad="69850" dist="43180" dir="5400000">
                  <a:srgbClr val="000000">
                    <a:alpha val="65000"/>
                  </a:srgbClr>
                </a:innerShdw>
              </a:effectLst>
            </a:endParaRPr>
          </a:p>
        </p:txBody>
      </p:sp>
      <p:pic>
        <p:nvPicPr>
          <p:cNvPr id="17" name="Picture 4" descr="C:\Users\Rae\Desktop\joshuas 2 spies edit.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70180" y="84667"/>
            <a:ext cx="1321420" cy="1318734"/>
          </a:xfrm>
          <a:prstGeom prst="ellipse">
            <a:avLst/>
          </a:prstGeom>
          <a:ln>
            <a:noFill/>
          </a:ln>
          <a:effectLst>
            <a:glow rad="50800">
              <a:srgbClr val="6AB7A6">
                <a:alpha val="27000"/>
              </a:srgbClr>
            </a:glow>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5453770"/>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1250"/>
                                        <p:tgtEl>
                                          <p:spTgt spid="20"/>
                                        </p:tgtEl>
                                      </p:cBhvr>
                                    </p:animEffect>
                                  </p:childTnLst>
                                </p:cTn>
                              </p:par>
                            </p:childTnLst>
                          </p:cTn>
                        </p:par>
                        <p:par>
                          <p:cTn id="8" fill="hold">
                            <p:stCondLst>
                              <p:cond delay="125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250"/>
                                        <p:tgtEl>
                                          <p:spTgt spid="21"/>
                                        </p:tgtEl>
                                      </p:cBhvr>
                                    </p:animEffect>
                                  </p:childTnLst>
                                </p:cTn>
                              </p:par>
                            </p:childTnLst>
                          </p:cTn>
                        </p:par>
                        <p:par>
                          <p:cTn id="12" fill="hold">
                            <p:stCondLst>
                              <p:cond delay="2500"/>
                            </p:stCondLst>
                            <p:childTnLst>
                              <p:par>
                                <p:cTn id="13" presetID="22" presetClass="entr" presetSubtype="8"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left)">
                                      <p:cBhvr>
                                        <p:cTn id="15" dur="125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4">
                                            <p:txEl>
                                              <p:pRg st="0" end="0"/>
                                            </p:txEl>
                                          </p:spTgt>
                                        </p:tgtEl>
                                        <p:attrNameLst>
                                          <p:attrName>style.visibility</p:attrName>
                                        </p:attrNameLst>
                                      </p:cBhvr>
                                      <p:to>
                                        <p:strVal val="visible"/>
                                      </p:to>
                                    </p:set>
                                    <p:animEffect transition="in" filter="barn(inVertical)">
                                      <p:cBhvr>
                                        <p:cTn id="20" dur="1000"/>
                                        <p:tgtEl>
                                          <p:spTgt spid="24">
                                            <p:txEl>
                                              <p:pRg st="0" end="0"/>
                                            </p:txEl>
                                          </p:spTgt>
                                        </p:tgtEl>
                                      </p:cBhvr>
                                    </p:animEffect>
                                  </p:childTnLst>
                                </p:cTn>
                              </p:par>
                            </p:childTnLst>
                          </p:cTn>
                        </p:par>
                        <p:par>
                          <p:cTn id="21" fill="hold">
                            <p:stCondLst>
                              <p:cond delay="1000"/>
                            </p:stCondLst>
                            <p:childTnLst>
                              <p:par>
                                <p:cTn id="22" presetID="22" presetClass="entr" presetSubtype="4"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down)">
                                      <p:cBhvr>
                                        <p:cTn id="24" dur="1750"/>
                                        <p:tgtEl>
                                          <p:spTgt spid="26"/>
                                        </p:tgtEl>
                                      </p:cBhvr>
                                    </p:animEffect>
                                  </p:childTnLst>
                                </p:cTn>
                              </p:par>
                            </p:childTnLst>
                          </p:cTn>
                        </p:par>
                        <p:par>
                          <p:cTn id="25" fill="hold">
                            <p:stCondLst>
                              <p:cond delay="2750"/>
                            </p:stCondLst>
                            <p:childTnLst>
                              <p:par>
                                <p:cTn id="26" presetID="21" presetClass="entr" presetSubtype="1" fill="hold" grpId="0" nodeType="afterEffect">
                                  <p:stCondLst>
                                    <p:cond delay="0"/>
                                  </p:stCondLst>
                                  <p:childTnLst>
                                    <p:set>
                                      <p:cBhvr>
                                        <p:cTn id="27" dur="1" fill="hold">
                                          <p:stCondLst>
                                            <p:cond delay="0"/>
                                          </p:stCondLst>
                                        </p:cTn>
                                        <p:tgtEl>
                                          <p:spTgt spid="18">
                                            <p:bg/>
                                          </p:spTgt>
                                        </p:tgtEl>
                                        <p:attrNameLst>
                                          <p:attrName>style.visibility</p:attrName>
                                        </p:attrNameLst>
                                      </p:cBhvr>
                                      <p:to>
                                        <p:strVal val="visible"/>
                                      </p:to>
                                    </p:set>
                                    <p:animEffect transition="in" filter="wheel(1)">
                                      <p:cBhvr>
                                        <p:cTn id="28" dur="2000"/>
                                        <p:tgtEl>
                                          <p:spTgt spid="18">
                                            <p:bg/>
                                          </p:spTgt>
                                        </p:tgtEl>
                                      </p:cBhvr>
                                    </p:animEffect>
                                  </p:childTnLst>
                                </p:cTn>
                              </p:par>
                            </p:childTnLst>
                          </p:cTn>
                        </p:par>
                        <p:par>
                          <p:cTn id="29" fill="hold">
                            <p:stCondLst>
                              <p:cond delay="4750"/>
                            </p:stCondLst>
                            <p:childTnLst>
                              <p:par>
                                <p:cTn id="30" presetID="16" presetClass="entr" presetSubtype="21" fill="hold" nodeType="afterEffect">
                                  <p:stCondLst>
                                    <p:cond delay="0"/>
                                  </p:stCondLst>
                                  <p:childTnLst>
                                    <p:set>
                                      <p:cBhvr>
                                        <p:cTn id="31" dur="1" fill="hold">
                                          <p:stCondLst>
                                            <p:cond delay="0"/>
                                          </p:stCondLst>
                                        </p:cTn>
                                        <p:tgtEl>
                                          <p:spTgt spid="18">
                                            <p:txEl>
                                              <p:pRg st="0" end="0"/>
                                            </p:txEl>
                                          </p:spTgt>
                                        </p:tgtEl>
                                        <p:attrNameLst>
                                          <p:attrName>style.visibility</p:attrName>
                                        </p:attrNameLst>
                                      </p:cBhvr>
                                      <p:to>
                                        <p:strVal val="visible"/>
                                      </p:to>
                                    </p:set>
                                    <p:animEffect transition="in" filter="barn(inVertical)">
                                      <p:cBhvr>
                                        <p:cTn id="32" dur="1500"/>
                                        <p:tgtEl>
                                          <p:spTgt spid="1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barn(inVertical)">
                                      <p:cBhvr>
                                        <p:cTn id="37" dur="12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allAtOnce" animBg="1"/>
      <p:bldP spid="20" grpId="0" animBg="1"/>
      <p:bldP spid="21" grpId="0" animBg="1"/>
      <p:bldP spid="22" grpId="0" animBg="1"/>
      <p:bldP spid="26"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C014052-953B-4273-8F47-BF25327D5B24}" type="slidenum">
              <a:rPr lang="en-US" smtClean="0"/>
              <a:t>14</a:t>
            </a:fld>
            <a:endParaRPr lang="en-US"/>
          </a:p>
        </p:txBody>
      </p:sp>
      <p:sp>
        <p:nvSpPr>
          <p:cNvPr id="5" name="Title 1"/>
          <p:cNvSpPr txBox="1">
            <a:spLocks/>
          </p:cNvSpPr>
          <p:nvPr/>
        </p:nvSpPr>
        <p:spPr>
          <a:xfrm>
            <a:off x="0" y="228600"/>
            <a:ext cx="9144000" cy="67056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spc="50" dirty="0" smtClean="0">
                <a:ln w="11430"/>
                <a:solidFill>
                  <a:srgbClr val="8C4C64"/>
                </a:solidFill>
                <a:effectLst>
                  <a:outerShdw blurRad="76200" dist="50800" dir="5400000" algn="tl" rotWithShape="0">
                    <a:srgbClr val="000000">
                      <a:alpha val="65000"/>
                    </a:srgbClr>
                  </a:outerShdw>
                </a:effectLst>
              </a:rPr>
              <a:t>#1  Joshua Will Confirm:</a:t>
            </a:r>
          </a:p>
          <a:p>
            <a:pPr marL="571500" indent="-571500">
              <a:buFont typeface="Arial" pitchFamily="34" charset="0"/>
              <a:buChar char="•"/>
            </a:pPr>
            <a:r>
              <a:rPr lang="en-US" sz="4400" spc="50" dirty="0" smtClean="0">
                <a:ln w="11430"/>
                <a:solidFill>
                  <a:srgbClr val="8C4C64"/>
                </a:solidFill>
                <a:effectLst>
                  <a:outerShdw blurRad="76200" dist="50800" dir="5400000" algn="tl" rotWithShape="0">
                    <a:srgbClr val="000000">
                      <a:alpha val="65000"/>
                    </a:srgbClr>
                  </a:outerShdw>
                </a:effectLst>
              </a:rPr>
              <a:t> </a:t>
            </a:r>
            <a:r>
              <a:rPr lang="en-US" sz="4000" spc="50" dirty="0" smtClean="0">
                <a:ln w="11430"/>
                <a:solidFill>
                  <a:srgbClr val="8C4C64"/>
                </a:solidFill>
                <a:effectLst>
                  <a:outerShdw blurRad="76200" dist="50800" dir="5400000" algn="tl" rotWithShape="0">
                    <a:srgbClr val="000000">
                      <a:alpha val="65000"/>
                    </a:srgbClr>
                  </a:outerShdw>
                </a:effectLst>
              </a:rPr>
              <a:t>Abib 14 is </a:t>
            </a:r>
            <a:r>
              <a:rPr lang="en-US" sz="4000" u="sng" spc="50" dirty="0" smtClean="0">
                <a:ln w="11430"/>
                <a:solidFill>
                  <a:srgbClr val="8C4C64"/>
                </a:solidFill>
                <a:effectLst>
                  <a:outerShdw blurRad="76200" dist="50800" dir="5400000" algn="tl" rotWithShape="0">
                    <a:srgbClr val="000000">
                      <a:alpha val="65000"/>
                    </a:srgbClr>
                  </a:outerShdw>
                </a:effectLst>
              </a:rPr>
              <a:t>the</a:t>
            </a:r>
            <a:r>
              <a:rPr lang="en-US" sz="4000" spc="50" dirty="0" smtClean="0">
                <a:ln w="11430"/>
                <a:solidFill>
                  <a:srgbClr val="8C4C64"/>
                </a:solidFill>
                <a:effectLst>
                  <a:outerShdw blurRad="76200" dist="50800" dir="5400000" algn="tl" rotWithShape="0">
                    <a:srgbClr val="000000">
                      <a:alpha val="65000"/>
                    </a:srgbClr>
                  </a:outerShdw>
                </a:effectLst>
              </a:rPr>
              <a:t> weekly </a:t>
            </a:r>
            <a:r>
              <a:rPr lang="en-US" sz="4000" spc="50" dirty="0" smtClean="0">
                <a:ln w="11430"/>
                <a:solidFill>
                  <a:srgbClr val="00B0F0"/>
                </a:solidFill>
                <a:effectLst>
                  <a:outerShdw blurRad="76200" dist="50800" dir="5400000" algn="tl" rotWithShape="0">
                    <a:srgbClr val="000000">
                      <a:alpha val="65000"/>
                    </a:srgbClr>
                  </a:outerShdw>
                </a:effectLst>
              </a:rPr>
              <a:t>Sabbath.</a:t>
            </a:r>
            <a:r>
              <a:rPr lang="en-US" sz="4000" spc="50" dirty="0" smtClean="0">
                <a:ln w="11430"/>
                <a:solidFill>
                  <a:srgbClr val="8C4C64"/>
                </a:solidFill>
                <a:effectLst>
                  <a:outerShdw blurRad="76200" dist="50800" dir="5400000" algn="tl" rotWithShape="0">
                    <a:srgbClr val="000000">
                      <a:alpha val="65000"/>
                    </a:srgbClr>
                  </a:outerShdw>
                </a:effectLst>
              </a:rPr>
              <a:t/>
            </a:r>
            <a:br>
              <a:rPr lang="en-US" sz="4000" spc="50" dirty="0" smtClean="0">
                <a:ln w="11430"/>
                <a:solidFill>
                  <a:srgbClr val="8C4C64"/>
                </a:solidFill>
                <a:effectLst>
                  <a:outerShdw blurRad="76200" dist="50800" dir="5400000" algn="tl" rotWithShape="0">
                    <a:srgbClr val="000000">
                      <a:alpha val="65000"/>
                    </a:srgbClr>
                  </a:outerShdw>
                </a:effectLst>
              </a:rPr>
            </a:br>
            <a:r>
              <a:rPr lang="en-US" sz="3200" spc="50" dirty="0" smtClean="0">
                <a:ln w="11430"/>
                <a:solidFill>
                  <a:srgbClr val="8C4C64"/>
                </a:solidFill>
                <a:effectLst>
                  <a:outerShdw blurRad="76200" dist="50800" dir="5400000" algn="tl" rotWithShape="0">
                    <a:srgbClr val="000000">
                      <a:alpha val="65000"/>
                    </a:srgbClr>
                  </a:outerShdw>
                </a:effectLst>
              </a:rPr>
              <a:t/>
            </a:r>
            <a:br>
              <a:rPr lang="en-US" sz="3200" spc="50" dirty="0" smtClean="0">
                <a:ln w="11430"/>
                <a:solidFill>
                  <a:srgbClr val="8C4C64"/>
                </a:solidFill>
                <a:effectLst>
                  <a:outerShdw blurRad="76200" dist="50800" dir="5400000" algn="tl" rotWithShape="0">
                    <a:srgbClr val="000000">
                      <a:alpha val="65000"/>
                    </a:srgbClr>
                  </a:outerShdw>
                </a:effectLst>
              </a:rPr>
            </a:br>
            <a:endParaRPr lang="en-US" sz="40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aphicFrame>
        <p:nvGraphicFramePr>
          <p:cNvPr id="4" name="Table 3"/>
          <p:cNvGraphicFramePr>
            <a:graphicFrameLocks noGrp="1"/>
          </p:cNvGraphicFramePr>
          <p:nvPr>
            <p:extLst>
              <p:ext uri="{D42A27DB-BD31-4B8C-83A1-F6EECF244321}">
                <p14:modId xmlns:p14="http://schemas.microsoft.com/office/powerpoint/2010/main" val="2865819015"/>
              </p:ext>
            </p:extLst>
          </p:nvPr>
        </p:nvGraphicFramePr>
        <p:xfrm>
          <a:off x="457200" y="1917192"/>
          <a:ext cx="8229599" cy="1190719"/>
        </p:xfrm>
        <a:graphic>
          <a:graphicData uri="http://schemas.openxmlformats.org/drawingml/2006/table">
            <a:tbl>
              <a:tblPr firstRow="1" bandRow="1">
                <a:tableStyleId>{5C22544A-7EE6-4342-B048-85BDC9FD1C3A}</a:tableStyleId>
              </a:tblPr>
              <a:tblGrid>
                <a:gridCol w="1175657"/>
                <a:gridCol w="1175657"/>
                <a:gridCol w="1175657"/>
                <a:gridCol w="1175657"/>
                <a:gridCol w="1175657"/>
                <a:gridCol w="1175657"/>
                <a:gridCol w="1175657"/>
              </a:tblGrid>
              <a:tr h="398239">
                <a:tc>
                  <a:txBody>
                    <a:bodyPr/>
                    <a:lstStyle/>
                    <a:p>
                      <a:pPr algn="ctr"/>
                      <a:r>
                        <a:rPr lang="en-US" sz="1600" dirty="0" smtClean="0"/>
                        <a:t>1</a:t>
                      </a:r>
                      <a:r>
                        <a:rPr lang="en-US" sz="1600" baseline="30000" dirty="0" smtClean="0"/>
                        <a:t>st</a:t>
                      </a:r>
                      <a:r>
                        <a:rPr lang="en-US" sz="1600" dirty="0" smtClean="0"/>
                        <a:t> (Sun)</a:t>
                      </a:r>
                      <a:endParaRPr lang="en-US" sz="1600" dirty="0"/>
                    </a:p>
                  </a:txBody>
                  <a:tcPr>
                    <a:lnB w="38100" cmpd="sng">
                      <a:noFill/>
                    </a:lnB>
                    <a:cell3D prstMaterial="dkEdge">
                      <a:bevel w="77470" h="12700" prst="softRound"/>
                      <a:lightRig rig="flood" dir="t"/>
                    </a:cell3D>
                  </a:tcPr>
                </a:tc>
                <a:tc>
                  <a:txBody>
                    <a:bodyPr/>
                    <a:lstStyle/>
                    <a:p>
                      <a:pPr algn="ctr"/>
                      <a:r>
                        <a:rPr lang="en-US" sz="1600" dirty="0" smtClean="0"/>
                        <a:t>2</a:t>
                      </a:r>
                      <a:r>
                        <a:rPr lang="en-US" sz="1600" baseline="30000" dirty="0" smtClean="0"/>
                        <a:t>nd</a:t>
                      </a:r>
                      <a:r>
                        <a:rPr lang="en-US" sz="1600" dirty="0" smtClean="0"/>
                        <a:t> (Mon)</a:t>
                      </a:r>
                      <a:endParaRPr lang="en-US" sz="1600" dirty="0"/>
                    </a:p>
                  </a:txBody>
                  <a:tcPr>
                    <a:cell3D prstMaterial="dkEdge">
                      <a:bevel w="77470" h="12700" prst="softRound"/>
                      <a:lightRig rig="flood" dir="t"/>
                    </a:cell3D>
                  </a:tcPr>
                </a:tc>
                <a:tc>
                  <a:txBody>
                    <a:bodyPr/>
                    <a:lstStyle/>
                    <a:p>
                      <a:pPr algn="ctr"/>
                      <a:r>
                        <a:rPr lang="en-US" sz="1600" dirty="0" smtClean="0"/>
                        <a:t>3</a:t>
                      </a:r>
                      <a:r>
                        <a:rPr lang="en-US" sz="1600" baseline="30000" dirty="0" smtClean="0"/>
                        <a:t>rd</a:t>
                      </a:r>
                      <a:r>
                        <a:rPr lang="en-US" sz="1600" dirty="0" smtClean="0"/>
                        <a:t> (Tues)</a:t>
                      </a:r>
                      <a:endParaRPr lang="en-US" sz="1600" dirty="0"/>
                    </a:p>
                  </a:txBody>
                  <a:tcPr>
                    <a:cell3D prstMaterial="dkEdge">
                      <a:bevel w="77470" h="12700" prst="softRound"/>
                      <a:lightRig rig="flood" dir="t"/>
                    </a:cell3D>
                  </a:tcPr>
                </a:tc>
                <a:tc>
                  <a:txBody>
                    <a:bodyPr/>
                    <a:lstStyle/>
                    <a:p>
                      <a:pPr algn="ctr"/>
                      <a:r>
                        <a:rPr lang="en-US" sz="1600" dirty="0" smtClean="0"/>
                        <a:t>4</a:t>
                      </a:r>
                      <a:r>
                        <a:rPr lang="en-US" sz="1600" baseline="30000" dirty="0" smtClean="0"/>
                        <a:t>th</a:t>
                      </a:r>
                      <a:r>
                        <a:rPr lang="en-US" sz="1600" dirty="0" smtClean="0"/>
                        <a:t> (Wed)</a:t>
                      </a:r>
                      <a:endParaRPr lang="en-US" sz="1600" dirty="0"/>
                    </a:p>
                  </a:txBody>
                  <a:tcPr>
                    <a:cell3D prstMaterial="dkEdge">
                      <a:bevel w="77470" h="12700" prst="softRound"/>
                      <a:lightRig rig="flood" dir="t"/>
                    </a:cell3D>
                  </a:tcPr>
                </a:tc>
                <a:tc>
                  <a:txBody>
                    <a:bodyPr/>
                    <a:lstStyle/>
                    <a:p>
                      <a:pPr algn="ctr"/>
                      <a:r>
                        <a:rPr lang="en-US" sz="1600" dirty="0" smtClean="0"/>
                        <a:t>5</a:t>
                      </a:r>
                      <a:r>
                        <a:rPr lang="en-US" sz="1600" baseline="30000" dirty="0" smtClean="0"/>
                        <a:t>th</a:t>
                      </a:r>
                      <a:r>
                        <a:rPr lang="en-US" sz="1600" dirty="0" smtClean="0"/>
                        <a:t> (</a:t>
                      </a:r>
                      <a:r>
                        <a:rPr lang="en-US" sz="1600" dirty="0" err="1" smtClean="0"/>
                        <a:t>Thur</a:t>
                      </a:r>
                      <a:r>
                        <a:rPr lang="en-US" sz="1600" dirty="0" smtClean="0"/>
                        <a:t>)</a:t>
                      </a:r>
                      <a:endParaRPr lang="en-US" sz="1600" dirty="0"/>
                    </a:p>
                  </a:txBody>
                  <a:tcPr>
                    <a:cell3D prstMaterial="dkEdge">
                      <a:bevel w="77470" h="12700" prst="softRound"/>
                      <a:lightRig rig="flood" dir="t"/>
                    </a:cell3D>
                  </a:tcPr>
                </a:tc>
                <a:tc>
                  <a:txBody>
                    <a:bodyPr/>
                    <a:lstStyle/>
                    <a:p>
                      <a:pPr algn="ctr"/>
                      <a:r>
                        <a:rPr lang="en-US" sz="1600" dirty="0" smtClean="0"/>
                        <a:t>6</a:t>
                      </a:r>
                      <a:r>
                        <a:rPr lang="en-US" sz="1600" baseline="30000" dirty="0" smtClean="0"/>
                        <a:t>th</a:t>
                      </a:r>
                      <a:r>
                        <a:rPr lang="en-US" sz="1600" dirty="0" smtClean="0"/>
                        <a:t> (Fri)</a:t>
                      </a:r>
                      <a:endParaRPr lang="en-US" sz="1600" dirty="0"/>
                    </a:p>
                  </a:txBody>
                  <a:tcPr>
                    <a:cell3D prstMaterial="dkEdge">
                      <a:bevel w="77470" h="12700" prst="softRound"/>
                      <a:lightRig rig="flood" dir="t"/>
                    </a:cell3D>
                  </a:tcPr>
                </a:tc>
                <a:tc>
                  <a:txBody>
                    <a:bodyPr/>
                    <a:lstStyle/>
                    <a:p>
                      <a:pPr algn="ctr"/>
                      <a:r>
                        <a:rPr lang="en-US" sz="1600" dirty="0" smtClean="0"/>
                        <a:t>7</a:t>
                      </a:r>
                      <a:r>
                        <a:rPr lang="en-US" sz="1600" baseline="30000" dirty="0" smtClean="0"/>
                        <a:t>th</a:t>
                      </a:r>
                      <a:r>
                        <a:rPr lang="en-US" sz="1600" dirty="0" smtClean="0"/>
                        <a:t> (</a:t>
                      </a:r>
                      <a:r>
                        <a:rPr lang="en-US" sz="1600" dirty="0" err="1" smtClean="0"/>
                        <a:t>Sabb</a:t>
                      </a:r>
                      <a:r>
                        <a:rPr lang="en-US" sz="1600" dirty="0" smtClean="0"/>
                        <a:t>)</a:t>
                      </a:r>
                      <a:endParaRPr lang="en-US" sz="1600" dirty="0"/>
                    </a:p>
                  </a:txBody>
                  <a:tcPr>
                    <a:cell3D prstMaterial="dkEdge">
                      <a:bevel w="77470" h="12700" prst="softRound"/>
                      <a:lightRig rig="flood" dir="t"/>
                    </a:cell3D>
                  </a:tcPr>
                </a:tc>
              </a:tr>
              <a:tr h="372380">
                <a:tc>
                  <a:txBody>
                    <a:bodyPr/>
                    <a:lstStyle/>
                    <a:p>
                      <a:pPr algn="ctr"/>
                      <a:r>
                        <a:rPr lang="en-US" sz="2000" b="1" dirty="0" smtClean="0"/>
                        <a:t>Abib 1</a:t>
                      </a:r>
                      <a:endParaRPr lang="en-US" sz="2000" b="1"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cell3D prstMaterial="dkEdge">
                      <a:bevel w="77470" h="12700" prst="softRound"/>
                      <a:lightRig rig="flood" dir="t"/>
                    </a:cell3D>
                    <a:solidFill>
                      <a:srgbClr val="92D050"/>
                    </a:solidFill>
                  </a:tcPr>
                </a:tc>
                <a:tc>
                  <a:txBody>
                    <a:bodyPr/>
                    <a:lstStyle/>
                    <a:p>
                      <a:pPr algn="ctr"/>
                      <a:r>
                        <a:rPr lang="en-US" sz="1400" dirty="0" smtClean="0"/>
                        <a:t>2</a:t>
                      </a:r>
                      <a:endParaRPr lang="en-US" sz="1400" dirty="0"/>
                    </a:p>
                  </a:txBody>
                  <a:tcPr>
                    <a:lnL w="12700" cmpd="sng">
                      <a:noFill/>
                    </a:lnL>
                    <a:cell3D prstMaterial="dkEdge">
                      <a:bevel w="77470" h="12700" prst="softRound"/>
                      <a:lightRig rig="flood" dir="t"/>
                    </a:cell3D>
                  </a:tcPr>
                </a:tc>
                <a:tc>
                  <a:txBody>
                    <a:bodyPr/>
                    <a:lstStyle/>
                    <a:p>
                      <a:pPr algn="ctr"/>
                      <a:r>
                        <a:rPr lang="en-US" sz="1400" dirty="0" smtClean="0"/>
                        <a:t>3</a:t>
                      </a:r>
                      <a:endParaRPr lang="en-US" sz="1400" dirty="0"/>
                    </a:p>
                  </a:txBody>
                  <a:tcPr>
                    <a:cell3D prstMaterial="dkEdge">
                      <a:bevel w="77470" h="12700" prst="softRound"/>
                      <a:lightRig rig="flood" dir="t"/>
                    </a:cell3D>
                  </a:tcPr>
                </a:tc>
                <a:tc>
                  <a:txBody>
                    <a:bodyPr/>
                    <a:lstStyle/>
                    <a:p>
                      <a:pPr algn="ctr"/>
                      <a:r>
                        <a:rPr lang="en-US" sz="1400" dirty="0" smtClean="0"/>
                        <a:t>4</a:t>
                      </a:r>
                      <a:endParaRPr lang="en-US" sz="1400" dirty="0"/>
                    </a:p>
                  </a:txBody>
                  <a:tcPr>
                    <a:cell3D prstMaterial="dkEdge">
                      <a:bevel w="77470" h="12700" prst="softRound"/>
                      <a:lightRig rig="flood" dir="t"/>
                    </a:cell3D>
                  </a:tcPr>
                </a:tc>
                <a:tc>
                  <a:txBody>
                    <a:bodyPr/>
                    <a:lstStyle/>
                    <a:p>
                      <a:pPr algn="ctr"/>
                      <a:r>
                        <a:rPr lang="en-US" sz="1400" dirty="0" smtClean="0"/>
                        <a:t>5</a:t>
                      </a:r>
                      <a:endParaRPr lang="en-US" sz="1400" dirty="0"/>
                    </a:p>
                  </a:txBody>
                  <a:tcPr>
                    <a:cell3D prstMaterial="dkEdge">
                      <a:bevel w="77470" h="12700" prst="softRound"/>
                      <a:lightRig rig="flood" dir="t"/>
                    </a:cell3D>
                  </a:tcPr>
                </a:tc>
                <a:tc>
                  <a:txBody>
                    <a:bodyPr/>
                    <a:lstStyle/>
                    <a:p>
                      <a:pPr algn="ctr"/>
                      <a:r>
                        <a:rPr lang="en-US" sz="1400" dirty="0" smtClean="0"/>
                        <a:t>6</a:t>
                      </a:r>
                      <a:endParaRPr lang="en-US" sz="1400" dirty="0"/>
                    </a:p>
                  </a:txBody>
                  <a:tcPr>
                    <a:cell3D prstMaterial="dkEdge">
                      <a:bevel w="77470" h="12700" prst="softRound"/>
                      <a:lightRig rig="flood" dir="t"/>
                    </a:cell3D>
                  </a:tcPr>
                </a:tc>
                <a:tc>
                  <a:txBody>
                    <a:bodyPr/>
                    <a:lstStyle/>
                    <a:p>
                      <a:pPr algn="ctr"/>
                      <a:r>
                        <a:rPr lang="en-US" sz="1400" dirty="0" smtClean="0"/>
                        <a:t>7</a:t>
                      </a:r>
                      <a:endParaRPr lang="en-US" sz="1400" dirty="0"/>
                    </a:p>
                  </a:txBody>
                  <a:tcPr>
                    <a:cell3D prstMaterial="dkEdge">
                      <a:bevel w="77470" h="12700" prst="softRound"/>
                      <a:lightRig rig="flood" dir="t"/>
                    </a:cell3D>
                  </a:tcPr>
                </a:tc>
              </a:tr>
              <a:tr h="372380">
                <a:tc>
                  <a:txBody>
                    <a:bodyPr/>
                    <a:lstStyle/>
                    <a:p>
                      <a:pPr algn="ctr"/>
                      <a:r>
                        <a:rPr lang="en-US" sz="1400" dirty="0" smtClean="0"/>
                        <a:t>8</a:t>
                      </a:r>
                      <a:endParaRPr lang="en-US" sz="1400" dirty="0"/>
                    </a:p>
                  </a:txBody>
                  <a:tcPr>
                    <a:lnT w="12700" cmpd="sng">
                      <a:noFill/>
                    </a:lnT>
                    <a:cell3D prstMaterial="dkEdge">
                      <a:bevel w="77470" h="12700" prst="softRound"/>
                      <a:lightRig rig="flood" dir="t"/>
                    </a:cell3D>
                  </a:tcPr>
                </a:tc>
                <a:tc>
                  <a:txBody>
                    <a:bodyPr/>
                    <a:lstStyle/>
                    <a:p>
                      <a:pPr algn="ctr"/>
                      <a:r>
                        <a:rPr lang="en-US" sz="1400" dirty="0" smtClean="0"/>
                        <a:t>9</a:t>
                      </a:r>
                      <a:endParaRPr lang="en-US" sz="1400" dirty="0"/>
                    </a:p>
                  </a:txBody>
                  <a:tcPr>
                    <a:cell3D prstMaterial="dkEdge">
                      <a:bevel w="77470" h="12700" prst="softRound"/>
                      <a:lightRig rig="flood" dir="t"/>
                    </a:cell3D>
                  </a:tcPr>
                </a:tc>
                <a:tc>
                  <a:txBody>
                    <a:bodyPr/>
                    <a:lstStyle/>
                    <a:p>
                      <a:pPr algn="ctr"/>
                      <a:r>
                        <a:rPr lang="en-US" sz="2000" b="1" dirty="0" smtClean="0"/>
                        <a:t>10</a:t>
                      </a:r>
                      <a:endParaRPr lang="en-US" sz="1400" b="1" dirty="0"/>
                    </a:p>
                  </a:txBody>
                  <a:tcPr>
                    <a:cell3D prstMaterial="dkEdge">
                      <a:bevel w="77470" h="12700" prst="softRound"/>
                      <a:lightRig rig="flood" dir="t"/>
                    </a:cell3D>
                    <a:solidFill>
                      <a:srgbClr val="00FFFF"/>
                    </a:solidFill>
                  </a:tcPr>
                </a:tc>
                <a:tc>
                  <a:txBody>
                    <a:bodyPr/>
                    <a:lstStyle/>
                    <a:p>
                      <a:pPr algn="ctr"/>
                      <a:r>
                        <a:rPr lang="en-US" sz="1400" b="0" dirty="0" smtClean="0"/>
                        <a:t>11</a:t>
                      </a:r>
                      <a:endParaRPr lang="en-US" sz="1400" b="0" dirty="0"/>
                    </a:p>
                  </a:txBody>
                  <a:tcPr>
                    <a:cell3D prstMaterial="dkEdge">
                      <a:bevel w="77470" h="12700" prst="softRound"/>
                      <a:lightRig rig="flood" dir="t"/>
                    </a:cell3D>
                    <a:solidFill>
                      <a:srgbClr val="EFF3F7"/>
                    </a:solidFill>
                  </a:tcPr>
                </a:tc>
                <a:tc>
                  <a:txBody>
                    <a:bodyPr/>
                    <a:lstStyle/>
                    <a:p>
                      <a:pPr algn="ctr"/>
                      <a:r>
                        <a:rPr lang="en-US" sz="1400" dirty="0" smtClean="0"/>
                        <a:t>12</a:t>
                      </a:r>
                      <a:endParaRPr lang="en-US" sz="1400" dirty="0"/>
                    </a:p>
                  </a:txBody>
                  <a:tcPr>
                    <a:cell3D prstMaterial="dkEdge">
                      <a:bevel w="77470" h="12700" prst="softRound"/>
                      <a:lightRig rig="flood" dir="t"/>
                    </a:cell3D>
                  </a:tcPr>
                </a:tc>
                <a:tc>
                  <a:txBody>
                    <a:bodyPr/>
                    <a:lstStyle/>
                    <a:p>
                      <a:pPr algn="ctr"/>
                      <a:r>
                        <a:rPr lang="en-US" sz="1400" dirty="0" smtClean="0"/>
                        <a:t>13</a:t>
                      </a:r>
                      <a:endParaRPr lang="en-US" sz="1400" dirty="0"/>
                    </a:p>
                  </a:txBody>
                  <a:tcPr>
                    <a:cell3D prstMaterial="dkEdge">
                      <a:bevel w="77470" h="12700" prst="softRound"/>
                      <a:lightRig rig="flood" dir="t"/>
                    </a:cell3D>
                  </a:tcPr>
                </a:tc>
                <a:tc>
                  <a:txBody>
                    <a:bodyPr/>
                    <a:lstStyle/>
                    <a:p>
                      <a:pPr algn="ctr"/>
                      <a:r>
                        <a:rPr lang="en-US" sz="2000" b="1" dirty="0" smtClean="0"/>
                        <a:t>14</a:t>
                      </a:r>
                      <a:endParaRPr lang="en-US" sz="1400" b="1" dirty="0"/>
                    </a:p>
                  </a:txBody>
                  <a:tcPr>
                    <a:cell3D prstMaterial="dkEdge">
                      <a:bevel w="77470" h="12700" prst="softRound"/>
                      <a:lightRig rig="flood" dir="t"/>
                    </a:cell3D>
                    <a:solidFill>
                      <a:srgbClr val="66CCFF"/>
                    </a:solidFill>
                  </a:tcPr>
                </a:tc>
              </a:tr>
            </a:tbl>
          </a:graphicData>
        </a:graphic>
      </p:graphicFrame>
      <p:sp>
        <p:nvSpPr>
          <p:cNvPr id="6" name="Title 1"/>
          <p:cNvSpPr txBox="1">
            <a:spLocks/>
          </p:cNvSpPr>
          <p:nvPr/>
        </p:nvSpPr>
        <p:spPr>
          <a:xfrm>
            <a:off x="0" y="3352800"/>
            <a:ext cx="9144000" cy="35052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spc="50" dirty="0" smtClean="0">
                <a:ln w="11430"/>
                <a:solidFill>
                  <a:srgbClr val="8C4C64"/>
                </a:solidFill>
                <a:effectLst>
                  <a:outerShdw blurRad="76200" dist="50800" dir="5400000" algn="tl" rotWithShape="0">
                    <a:srgbClr val="000000">
                      <a:alpha val="65000"/>
                    </a:srgbClr>
                  </a:outerShdw>
                </a:effectLst>
              </a:rPr>
              <a:t>Therefore, by default, Abib 1 </a:t>
            </a:r>
            <a:br>
              <a:rPr lang="en-US" sz="4000" spc="50" dirty="0" smtClean="0">
                <a:ln w="11430"/>
                <a:solidFill>
                  <a:srgbClr val="8C4C64"/>
                </a:solidFill>
                <a:effectLst>
                  <a:outerShdw blurRad="76200" dist="50800" dir="5400000" algn="tl" rotWithShape="0">
                    <a:srgbClr val="000000">
                      <a:alpha val="65000"/>
                    </a:srgbClr>
                  </a:outerShdw>
                </a:effectLst>
              </a:rPr>
            </a:br>
            <a:r>
              <a:rPr lang="en-US" sz="4000" spc="50" dirty="0" smtClean="0">
                <a:ln w="11430"/>
                <a:solidFill>
                  <a:srgbClr val="8C4C64"/>
                </a:solidFill>
                <a:effectLst>
                  <a:outerShdw blurRad="76200" dist="50800" dir="5400000" algn="tl" rotWithShape="0">
                    <a:srgbClr val="000000">
                      <a:alpha val="65000"/>
                    </a:srgbClr>
                  </a:outerShdw>
                </a:effectLst>
              </a:rPr>
              <a:t>must be a 1</a:t>
            </a:r>
            <a:r>
              <a:rPr lang="en-US" sz="4000" spc="50" baseline="30000" dirty="0" smtClean="0">
                <a:ln w="11430"/>
                <a:solidFill>
                  <a:srgbClr val="8C4C64"/>
                </a:solidFill>
                <a:effectLst>
                  <a:outerShdw blurRad="76200" dist="50800" dir="5400000" algn="tl" rotWithShape="0">
                    <a:srgbClr val="000000">
                      <a:alpha val="65000"/>
                    </a:srgbClr>
                  </a:outerShdw>
                </a:effectLst>
              </a:rPr>
              <a:t>st</a:t>
            </a:r>
            <a:r>
              <a:rPr lang="en-US" sz="4000" spc="50" dirty="0" smtClean="0">
                <a:ln w="11430"/>
                <a:solidFill>
                  <a:srgbClr val="8C4C64"/>
                </a:solidFill>
                <a:effectLst>
                  <a:outerShdw blurRad="76200" dist="50800" dir="5400000" algn="tl" rotWithShape="0">
                    <a:srgbClr val="000000">
                      <a:alpha val="65000"/>
                    </a:srgbClr>
                  </a:outerShdw>
                </a:effectLst>
              </a:rPr>
              <a:t> cycle </a:t>
            </a:r>
            <a:r>
              <a:rPr lang="en-US" sz="2800" spc="50" dirty="0" smtClean="0">
                <a:ln w="11430"/>
                <a:solidFill>
                  <a:srgbClr val="8C4C64"/>
                </a:solidFill>
                <a:effectLst>
                  <a:outerShdw blurRad="76200" dist="50800" dir="5400000" algn="tl" rotWithShape="0">
                    <a:srgbClr val="000000">
                      <a:alpha val="65000"/>
                    </a:srgbClr>
                  </a:outerShdw>
                </a:effectLst>
              </a:rPr>
              <a:t>[Sun.] </a:t>
            </a:r>
            <a:r>
              <a:rPr lang="en-US" sz="3200" spc="50" dirty="0" smtClean="0">
                <a:ln w="11430"/>
                <a:solidFill>
                  <a:srgbClr val="8C4C64"/>
                </a:solidFill>
                <a:effectLst>
                  <a:outerShdw blurRad="76200" dist="50800" dir="5400000" algn="tl" rotWithShape="0">
                    <a:srgbClr val="000000">
                      <a:alpha val="65000"/>
                    </a:srgbClr>
                  </a:outerShdw>
                </a:effectLst>
              </a:rPr>
              <a:t>in the year </a:t>
            </a:r>
            <a:br>
              <a:rPr lang="en-US" sz="3200" spc="50" dirty="0" smtClean="0">
                <a:ln w="11430"/>
                <a:solidFill>
                  <a:srgbClr val="8C4C64"/>
                </a:solidFill>
                <a:effectLst>
                  <a:outerShdw blurRad="76200" dist="50800" dir="5400000" algn="tl" rotWithShape="0">
                    <a:srgbClr val="000000">
                      <a:alpha val="65000"/>
                    </a:srgbClr>
                  </a:outerShdw>
                </a:effectLst>
              </a:rPr>
            </a:br>
            <a:r>
              <a:rPr lang="en-US" sz="3200" spc="50" dirty="0" smtClean="0">
                <a:ln w="11430"/>
                <a:solidFill>
                  <a:srgbClr val="8C4C64"/>
                </a:solidFill>
                <a:effectLst>
                  <a:outerShdw blurRad="76200" dist="50800" dir="5400000" algn="tl" rotWithShape="0">
                    <a:srgbClr val="000000">
                      <a:alpha val="65000"/>
                    </a:srgbClr>
                  </a:outerShdw>
                </a:effectLst>
              </a:rPr>
              <a:t>when Israel “enters the land.”</a:t>
            </a:r>
            <a:br>
              <a:rPr lang="en-US" sz="3200" spc="50" dirty="0" smtClean="0">
                <a:ln w="11430"/>
                <a:solidFill>
                  <a:srgbClr val="8C4C64"/>
                </a:solidFill>
                <a:effectLst>
                  <a:outerShdw blurRad="76200" dist="50800" dir="5400000" algn="tl" rotWithShape="0">
                    <a:srgbClr val="000000">
                      <a:alpha val="65000"/>
                    </a:srgbClr>
                  </a:outerShdw>
                </a:effectLst>
              </a:rPr>
            </a:br>
            <a:r>
              <a:rPr lang="en-US" sz="3200" spc="50" dirty="0" smtClean="0">
                <a:ln w="11430"/>
                <a:solidFill>
                  <a:srgbClr val="8C4C64"/>
                </a:solidFill>
                <a:effectLst>
                  <a:outerShdw blurRad="76200" dist="50800" dir="5400000" algn="tl" rotWithShape="0">
                    <a:srgbClr val="000000">
                      <a:alpha val="65000"/>
                    </a:srgbClr>
                  </a:outerShdw>
                </a:effectLst>
              </a:rPr>
              <a:t/>
            </a:r>
            <a:br>
              <a:rPr lang="en-US" sz="3200" spc="50" dirty="0" smtClean="0">
                <a:ln w="11430"/>
                <a:solidFill>
                  <a:srgbClr val="8C4C64"/>
                </a:solidFill>
                <a:effectLst>
                  <a:outerShdw blurRad="76200" dist="50800" dir="5400000" algn="tl" rotWithShape="0">
                    <a:srgbClr val="000000">
                      <a:alpha val="65000"/>
                    </a:srgbClr>
                  </a:outerShdw>
                </a:effectLst>
              </a:rPr>
            </a:br>
            <a:r>
              <a:rPr lang="en-US" sz="3200" spc="50" dirty="0" smtClean="0">
                <a:ln w="11430"/>
                <a:solidFill>
                  <a:srgbClr val="8C4C64"/>
                </a:solidFill>
                <a:effectLst>
                  <a:outerShdw blurRad="76200" dist="50800" dir="5400000" algn="tl" rotWithShape="0">
                    <a:srgbClr val="000000">
                      <a:alpha val="65000"/>
                    </a:srgbClr>
                  </a:outerShdw>
                </a:effectLst>
              </a:rPr>
              <a:t>Abib 10 is a special “day &amp; date” as well.</a:t>
            </a:r>
            <a:br>
              <a:rPr lang="en-US" sz="3200" spc="50" dirty="0" smtClean="0">
                <a:ln w="11430"/>
                <a:solidFill>
                  <a:srgbClr val="8C4C64"/>
                </a:solidFill>
                <a:effectLst>
                  <a:outerShdw blurRad="76200" dist="50800" dir="5400000" algn="tl" rotWithShape="0">
                    <a:srgbClr val="000000">
                      <a:alpha val="65000"/>
                    </a:srgbClr>
                  </a:outerShdw>
                </a:effectLst>
              </a:rPr>
            </a:br>
            <a:endParaRPr lang="en-US" sz="40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8136011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C014052-953B-4273-8F47-BF25327D5B24}" type="slidenum">
              <a:rPr lang="en-US" smtClean="0"/>
              <a:t>15</a:t>
            </a:fld>
            <a:endParaRPr lang="en-US" dirty="0"/>
          </a:p>
        </p:txBody>
      </p:sp>
      <p:sp>
        <p:nvSpPr>
          <p:cNvPr id="5" name="Title 1"/>
          <p:cNvSpPr txBox="1">
            <a:spLocks/>
          </p:cNvSpPr>
          <p:nvPr/>
        </p:nvSpPr>
        <p:spPr>
          <a:xfrm>
            <a:off x="0" y="2057400"/>
            <a:ext cx="9144000" cy="5029200"/>
          </a:xfrm>
          <a:prstGeom prst="rect">
            <a:avLst/>
          </a:prstGeom>
        </p:spPr>
        <p:txBody>
          <a:bodyPr>
            <a:scene3d>
              <a:camera prst="orthographicFront"/>
              <a:lightRig rig="soft" dir="tl">
                <a:rot lat="0" lon="0" rev="0"/>
              </a:lightRig>
            </a:scene3d>
            <a:sp3d extrusionH="57150" contourW="25400" prstMaterial="matte">
              <a:bevelT w="25400" h="55880" prst="coolSlant"/>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dirty="0" smtClean="0">
                <a:ln w="10541" cmpd="sng">
                  <a:solidFill>
                    <a:schemeClr val="accent1">
                      <a:shade val="88000"/>
                      <a:satMod val="110000"/>
                    </a:schemeClr>
                  </a:solidFill>
                  <a:prstDash val="solid"/>
                </a:ln>
                <a:solidFill>
                  <a:srgbClr val="FF0000"/>
                </a:solidFill>
              </a:rPr>
              <a:t>#</a:t>
            </a:r>
            <a:r>
              <a:rPr lang="en-US" sz="4400" dirty="0" smtClean="0">
                <a:ln w="10541" cmpd="sng">
                  <a:solidFill>
                    <a:schemeClr val="accent1">
                      <a:shade val="88000"/>
                      <a:satMod val="110000"/>
                    </a:schemeClr>
                  </a:solidFill>
                  <a:prstDash val="solid"/>
                </a:ln>
                <a:solidFill>
                  <a:srgbClr val="FF0000"/>
                </a:solidFill>
                <a:effectLst>
                  <a:outerShdw blurRad="38100" dist="38100" dir="2700000" algn="tl">
                    <a:srgbClr val="000000">
                      <a:alpha val="43137"/>
                    </a:srgbClr>
                  </a:outerShdw>
                </a:effectLst>
              </a:rPr>
              <a:t>1a  Enoch Calendar Claims:</a:t>
            </a:r>
          </a:p>
          <a:p>
            <a:pPr marL="571500" indent="-571500">
              <a:buFont typeface="Arial" pitchFamily="34" charset="0"/>
              <a:buChar char="•"/>
            </a:pPr>
            <a:r>
              <a:rPr lang="en-US" sz="3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Abib 1 is always on the 4</a:t>
            </a:r>
            <a:r>
              <a:rPr lang="en-US" sz="3200" baseline="30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a:t>
            </a:r>
            <a:r>
              <a:rPr lang="en-US" sz="3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cycle </a:t>
            </a:r>
            <a:r>
              <a:rPr lang="en-US" sz="2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[Wed.]</a:t>
            </a:r>
            <a:r>
              <a:rPr lang="en-US" sz="3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en-US" sz="3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endParaRPr lang="en-US" sz="3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r>
              <a:rPr lang="en-US" sz="32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en-US" sz="32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endParaRPr lang="en-US" sz="3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marL="571500" indent="-571500">
              <a:buFont typeface="Arial" pitchFamily="34" charset="0"/>
              <a:buChar char="•"/>
            </a:pPr>
            <a:r>
              <a:rPr lang="en-US" sz="3200" dirty="0" smtClean="0">
                <a:ln w="1905"/>
                <a:solidFill>
                  <a:srgbClr val="006C31"/>
                </a:solidFill>
                <a:effectLst>
                  <a:innerShdw blurRad="69850" dist="43180" dir="5400000">
                    <a:srgbClr val="000000">
                      <a:alpha val="65000"/>
                    </a:srgbClr>
                  </a:innerShdw>
                </a:effectLst>
              </a:rPr>
              <a:t>Only in the Enoch months 3, 6, 9 &amp; 12 will the </a:t>
            </a:r>
            <a:br>
              <a:rPr lang="en-US" sz="3200" dirty="0" smtClean="0">
                <a:ln w="1905"/>
                <a:solidFill>
                  <a:srgbClr val="006C31"/>
                </a:solidFill>
                <a:effectLst>
                  <a:innerShdw blurRad="69850" dist="43180" dir="5400000">
                    <a:srgbClr val="000000">
                      <a:alpha val="65000"/>
                    </a:srgbClr>
                  </a:innerShdw>
                </a:effectLst>
              </a:rPr>
            </a:br>
            <a:r>
              <a:rPr lang="en-US" sz="3200" dirty="0" smtClean="0">
                <a:ln w="1905"/>
                <a:solidFill>
                  <a:srgbClr val="006C31"/>
                </a:solidFill>
                <a:effectLst>
                  <a:innerShdw blurRad="69850" dist="43180" dir="5400000">
                    <a:srgbClr val="000000">
                      <a:alpha val="65000"/>
                    </a:srgbClr>
                  </a:innerShdw>
                </a:effectLst>
              </a:rPr>
              <a:t>14</a:t>
            </a:r>
            <a:r>
              <a:rPr lang="en-US" sz="3200" baseline="30000" dirty="0" smtClean="0">
                <a:ln w="1905"/>
                <a:solidFill>
                  <a:srgbClr val="006C31"/>
                </a:solidFill>
                <a:effectLst>
                  <a:innerShdw blurRad="69850" dist="43180" dir="5400000">
                    <a:srgbClr val="000000">
                      <a:alpha val="65000"/>
                    </a:srgbClr>
                  </a:innerShdw>
                </a:effectLst>
              </a:rPr>
              <a:t>th</a:t>
            </a:r>
            <a:r>
              <a:rPr lang="en-US" sz="3200" dirty="0" smtClean="0">
                <a:ln w="1905"/>
                <a:solidFill>
                  <a:srgbClr val="006C31"/>
                </a:solidFill>
                <a:effectLst>
                  <a:innerShdw blurRad="69850" dist="43180" dir="5400000">
                    <a:srgbClr val="000000">
                      <a:alpha val="65000"/>
                    </a:srgbClr>
                  </a:innerShdw>
                </a:effectLst>
              </a:rPr>
              <a:t> day of the month align with the </a:t>
            </a:r>
            <a:br>
              <a:rPr lang="en-US" sz="3200" dirty="0" smtClean="0">
                <a:ln w="1905"/>
                <a:solidFill>
                  <a:srgbClr val="006C31"/>
                </a:solidFill>
                <a:effectLst>
                  <a:innerShdw blurRad="69850" dist="43180" dir="5400000">
                    <a:srgbClr val="000000">
                      <a:alpha val="65000"/>
                    </a:srgbClr>
                  </a:innerShdw>
                </a:effectLst>
              </a:rPr>
            </a:br>
            <a:r>
              <a:rPr lang="en-US" sz="3200" dirty="0" smtClean="0">
                <a:ln w="1905"/>
                <a:solidFill>
                  <a:srgbClr val="006C31"/>
                </a:solidFill>
                <a:effectLst>
                  <a:innerShdw blurRad="69850" dist="43180" dir="5400000">
                    <a:srgbClr val="000000">
                      <a:alpha val="65000"/>
                    </a:srgbClr>
                  </a:innerShdw>
                </a:effectLst>
              </a:rPr>
              <a:t>7</a:t>
            </a:r>
            <a:r>
              <a:rPr lang="en-US" sz="3200" baseline="30000" dirty="0" smtClean="0">
                <a:ln w="1905"/>
                <a:solidFill>
                  <a:srgbClr val="006C31"/>
                </a:solidFill>
                <a:effectLst>
                  <a:innerShdw blurRad="69850" dist="43180" dir="5400000">
                    <a:srgbClr val="000000">
                      <a:alpha val="65000"/>
                    </a:srgbClr>
                  </a:innerShdw>
                </a:effectLst>
              </a:rPr>
              <a:t>th</a:t>
            </a:r>
            <a:r>
              <a:rPr lang="en-US" sz="3200" dirty="0" smtClean="0">
                <a:ln w="1905"/>
                <a:solidFill>
                  <a:srgbClr val="006C31"/>
                </a:solidFill>
                <a:effectLst>
                  <a:innerShdw blurRad="69850" dist="43180" dir="5400000">
                    <a:srgbClr val="000000">
                      <a:alpha val="65000"/>
                    </a:srgbClr>
                  </a:innerShdw>
                </a:effectLst>
              </a:rPr>
              <a:t> day Sabbath of the week.</a:t>
            </a:r>
          </a:p>
          <a:p>
            <a:pPr marL="571500" indent="-571500">
              <a:buFont typeface="Arial" pitchFamily="34" charset="0"/>
              <a:buChar char="•"/>
            </a:pPr>
            <a:endParaRPr lang="en-US" sz="40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aphicFrame>
        <p:nvGraphicFramePr>
          <p:cNvPr id="6" name="Table 5"/>
          <p:cNvGraphicFramePr>
            <a:graphicFrameLocks noGrp="1"/>
          </p:cNvGraphicFramePr>
          <p:nvPr>
            <p:extLst>
              <p:ext uri="{D42A27DB-BD31-4B8C-83A1-F6EECF244321}">
                <p14:modId xmlns:p14="http://schemas.microsoft.com/office/powerpoint/2010/main" val="2105250138"/>
              </p:ext>
            </p:extLst>
          </p:nvPr>
        </p:nvGraphicFramePr>
        <p:xfrm>
          <a:off x="676841" y="3426310"/>
          <a:ext cx="8229599" cy="1127760"/>
        </p:xfrm>
        <a:graphic>
          <a:graphicData uri="http://schemas.openxmlformats.org/drawingml/2006/table">
            <a:tbl>
              <a:tblPr firstRow="1" bandRow="1">
                <a:tableStyleId>{21E4AEA4-8DFA-4A89-87EB-49C32662AFE0}</a:tableStyleId>
              </a:tblPr>
              <a:tblGrid>
                <a:gridCol w="1175657"/>
                <a:gridCol w="1175657"/>
                <a:gridCol w="1175657"/>
                <a:gridCol w="1175657"/>
                <a:gridCol w="1175657"/>
                <a:gridCol w="1175657"/>
                <a:gridCol w="1175657"/>
              </a:tblGrid>
              <a:tr h="330200">
                <a:tc>
                  <a:txBody>
                    <a:bodyPr/>
                    <a:lstStyle/>
                    <a:p>
                      <a:pPr algn="ctr"/>
                      <a:r>
                        <a:rPr lang="en-US" sz="1600" dirty="0" smtClean="0"/>
                        <a:t>1</a:t>
                      </a:r>
                      <a:r>
                        <a:rPr lang="en-US" sz="1600" baseline="30000" dirty="0" smtClean="0"/>
                        <a:t>st</a:t>
                      </a:r>
                      <a:r>
                        <a:rPr lang="en-US" sz="1600" dirty="0" smtClean="0"/>
                        <a:t> (Sun)</a:t>
                      </a:r>
                      <a:endParaRPr lang="en-US" sz="1600" dirty="0"/>
                    </a:p>
                  </a:txBody>
                  <a:tcPr>
                    <a:cell3D prstMaterial="dkEdge">
                      <a:bevel w="77470" h="12700" prst="softRound"/>
                      <a:lightRig rig="flood" dir="t"/>
                    </a:cell3D>
                  </a:tcPr>
                </a:tc>
                <a:tc>
                  <a:txBody>
                    <a:bodyPr/>
                    <a:lstStyle/>
                    <a:p>
                      <a:pPr algn="ctr"/>
                      <a:r>
                        <a:rPr lang="en-US" sz="1600" dirty="0" smtClean="0"/>
                        <a:t>2</a:t>
                      </a:r>
                      <a:r>
                        <a:rPr lang="en-US" sz="1600" baseline="30000" dirty="0" smtClean="0"/>
                        <a:t>nd</a:t>
                      </a:r>
                      <a:r>
                        <a:rPr lang="en-US" sz="1600" dirty="0" smtClean="0"/>
                        <a:t> (Mon)</a:t>
                      </a:r>
                      <a:endParaRPr lang="en-US" sz="1600" dirty="0"/>
                    </a:p>
                  </a:txBody>
                  <a:tcPr>
                    <a:cell3D prstMaterial="dkEdge">
                      <a:bevel w="77470" h="12700" prst="softRound"/>
                      <a:lightRig rig="flood" dir="t"/>
                    </a:cell3D>
                  </a:tcPr>
                </a:tc>
                <a:tc>
                  <a:txBody>
                    <a:bodyPr/>
                    <a:lstStyle/>
                    <a:p>
                      <a:pPr algn="ctr"/>
                      <a:r>
                        <a:rPr lang="en-US" sz="1600" dirty="0" smtClean="0"/>
                        <a:t>3</a:t>
                      </a:r>
                      <a:r>
                        <a:rPr lang="en-US" sz="1600" baseline="30000" dirty="0" smtClean="0"/>
                        <a:t>rd</a:t>
                      </a:r>
                      <a:r>
                        <a:rPr lang="en-US" sz="1600" dirty="0" smtClean="0"/>
                        <a:t> (Tues)</a:t>
                      </a:r>
                      <a:endParaRPr lang="en-US" sz="1600" dirty="0"/>
                    </a:p>
                  </a:txBody>
                  <a:tcPr>
                    <a:cell3D prstMaterial="dkEdge">
                      <a:bevel w="77470" h="12700" prst="softRound"/>
                      <a:lightRig rig="flood" dir="t"/>
                    </a:cell3D>
                  </a:tcPr>
                </a:tc>
                <a:tc>
                  <a:txBody>
                    <a:bodyPr/>
                    <a:lstStyle/>
                    <a:p>
                      <a:pPr algn="ctr"/>
                      <a:r>
                        <a:rPr lang="en-US" sz="1600" dirty="0" smtClean="0"/>
                        <a:t>4</a:t>
                      </a:r>
                      <a:r>
                        <a:rPr lang="en-US" sz="1600" baseline="30000" dirty="0" smtClean="0"/>
                        <a:t>th</a:t>
                      </a:r>
                      <a:r>
                        <a:rPr lang="en-US" sz="1600" dirty="0" smtClean="0"/>
                        <a:t> (Wed)</a:t>
                      </a:r>
                      <a:endParaRPr lang="en-US" sz="1600" dirty="0"/>
                    </a:p>
                  </a:txBody>
                  <a:tcPr>
                    <a:cell3D prstMaterial="dkEdge">
                      <a:bevel w="77470" h="12700" prst="softRound"/>
                      <a:lightRig rig="flood" dir="t"/>
                    </a:cell3D>
                  </a:tcPr>
                </a:tc>
                <a:tc>
                  <a:txBody>
                    <a:bodyPr/>
                    <a:lstStyle/>
                    <a:p>
                      <a:pPr algn="ctr"/>
                      <a:r>
                        <a:rPr lang="en-US" sz="1600" dirty="0" smtClean="0"/>
                        <a:t>5</a:t>
                      </a:r>
                      <a:r>
                        <a:rPr lang="en-US" sz="1600" baseline="30000" dirty="0" smtClean="0"/>
                        <a:t>th</a:t>
                      </a:r>
                      <a:r>
                        <a:rPr lang="en-US" sz="1600" dirty="0" smtClean="0"/>
                        <a:t> (</a:t>
                      </a:r>
                      <a:r>
                        <a:rPr lang="en-US" sz="1600" dirty="0" err="1" smtClean="0"/>
                        <a:t>Thur</a:t>
                      </a:r>
                      <a:r>
                        <a:rPr lang="en-US" sz="1600" dirty="0" smtClean="0"/>
                        <a:t>)</a:t>
                      </a:r>
                      <a:endParaRPr lang="en-US" sz="1600" dirty="0"/>
                    </a:p>
                  </a:txBody>
                  <a:tcPr>
                    <a:cell3D prstMaterial="dkEdge">
                      <a:bevel w="77470" h="12700" prst="softRound"/>
                      <a:lightRig rig="flood" dir="t"/>
                    </a:cell3D>
                  </a:tcPr>
                </a:tc>
                <a:tc>
                  <a:txBody>
                    <a:bodyPr/>
                    <a:lstStyle/>
                    <a:p>
                      <a:pPr algn="ctr"/>
                      <a:r>
                        <a:rPr lang="en-US" sz="1600" dirty="0" smtClean="0"/>
                        <a:t>6</a:t>
                      </a:r>
                      <a:r>
                        <a:rPr lang="en-US" sz="1600" baseline="30000" dirty="0" smtClean="0"/>
                        <a:t>th</a:t>
                      </a:r>
                      <a:r>
                        <a:rPr lang="en-US" sz="1600" dirty="0" smtClean="0"/>
                        <a:t> (Fri)</a:t>
                      </a:r>
                      <a:endParaRPr lang="en-US" sz="1600" dirty="0"/>
                    </a:p>
                  </a:txBody>
                  <a:tcPr>
                    <a:cell3D prstMaterial="dkEdge">
                      <a:bevel w="77470" h="12700" prst="softRound"/>
                      <a:lightRig rig="flood" dir="t"/>
                    </a:cell3D>
                  </a:tcPr>
                </a:tc>
                <a:tc>
                  <a:txBody>
                    <a:bodyPr/>
                    <a:lstStyle/>
                    <a:p>
                      <a:pPr algn="ctr"/>
                      <a:r>
                        <a:rPr lang="en-US" sz="1600" dirty="0" smtClean="0"/>
                        <a:t>7</a:t>
                      </a:r>
                      <a:r>
                        <a:rPr lang="en-US" sz="1600" baseline="30000" dirty="0" smtClean="0"/>
                        <a:t>th</a:t>
                      </a:r>
                      <a:r>
                        <a:rPr lang="en-US" sz="1600" dirty="0" smtClean="0"/>
                        <a:t> (</a:t>
                      </a:r>
                      <a:r>
                        <a:rPr lang="en-US" sz="1600" dirty="0" err="1" smtClean="0"/>
                        <a:t>Sabb</a:t>
                      </a:r>
                      <a:r>
                        <a:rPr lang="en-US" sz="1600" dirty="0" smtClean="0"/>
                        <a:t>)</a:t>
                      </a:r>
                      <a:endParaRPr lang="en-US" sz="1600" dirty="0"/>
                    </a:p>
                  </a:txBody>
                  <a:tcPr>
                    <a:cell3D prstMaterial="dkEdge">
                      <a:bevel w="77470" h="12700" prst="softRound"/>
                      <a:lightRig rig="flood" dir="t"/>
                    </a:cell3D>
                  </a:tcPr>
                </a:tc>
              </a:tr>
              <a:tr h="330200">
                <a:tc>
                  <a:txBody>
                    <a:bodyPr/>
                    <a:lstStyle/>
                    <a:p>
                      <a:pPr algn="ctr"/>
                      <a:endParaRPr lang="en-US" sz="1400" dirty="0"/>
                    </a:p>
                  </a:txBody>
                  <a:tcPr>
                    <a:cell3D prstMaterial="dkEdge">
                      <a:bevel w="77470" h="12700" prst="softRound"/>
                      <a:lightRig rig="flood" dir="t"/>
                    </a:cell3D>
                  </a:tcPr>
                </a:tc>
                <a:tc>
                  <a:txBody>
                    <a:bodyPr/>
                    <a:lstStyle/>
                    <a:p>
                      <a:pPr algn="ctr"/>
                      <a:endParaRPr lang="en-US" sz="1400" dirty="0"/>
                    </a:p>
                  </a:txBody>
                  <a:tcPr>
                    <a:cell3D prstMaterial="dkEdge">
                      <a:bevel w="77470" h="12700" prst="softRound"/>
                      <a:lightRig rig="flood" dir="t"/>
                    </a:cell3D>
                  </a:tcPr>
                </a:tc>
                <a:tc>
                  <a:txBody>
                    <a:bodyPr/>
                    <a:lstStyle/>
                    <a:p>
                      <a:pPr algn="ctr"/>
                      <a:endParaRPr lang="en-US" sz="1400" dirty="0"/>
                    </a:p>
                  </a:txBody>
                  <a:tcPr>
                    <a:cell3D prstMaterial="dkEdge">
                      <a:bevel w="77470" h="12700" prst="softRound"/>
                      <a:lightRig rig="flood" dir="t"/>
                    </a:cell3D>
                  </a:tcPr>
                </a:tc>
                <a:tc>
                  <a:txBody>
                    <a:bodyPr/>
                    <a:lstStyle/>
                    <a:p>
                      <a:pPr algn="ctr"/>
                      <a:r>
                        <a:rPr lang="en-US" sz="2000" b="1" dirty="0" smtClean="0"/>
                        <a:t>Abib 1</a:t>
                      </a:r>
                      <a:endParaRPr lang="en-US" sz="2000" b="1" dirty="0"/>
                    </a:p>
                  </a:txBody>
                  <a:tcPr>
                    <a:cell3D prstMaterial="dkEdge">
                      <a:bevel w="77470" h="12700" prst="softRound"/>
                      <a:lightRig rig="flood" dir="t"/>
                    </a:cell3D>
                    <a:solidFill>
                      <a:srgbClr val="92D050"/>
                    </a:solidFill>
                  </a:tcPr>
                </a:tc>
                <a:tc>
                  <a:txBody>
                    <a:bodyPr/>
                    <a:lstStyle/>
                    <a:p>
                      <a:pPr algn="ctr"/>
                      <a:r>
                        <a:rPr lang="en-US" sz="1400" dirty="0" smtClean="0"/>
                        <a:t>2</a:t>
                      </a:r>
                      <a:endParaRPr lang="en-US" sz="1400" dirty="0"/>
                    </a:p>
                  </a:txBody>
                  <a:tcPr>
                    <a:cell3D prstMaterial="dkEdge">
                      <a:bevel w="77470" h="12700" prst="softRound"/>
                      <a:lightRig rig="flood" dir="t"/>
                    </a:cell3D>
                  </a:tcPr>
                </a:tc>
                <a:tc>
                  <a:txBody>
                    <a:bodyPr/>
                    <a:lstStyle/>
                    <a:p>
                      <a:pPr algn="ctr"/>
                      <a:r>
                        <a:rPr lang="en-US" sz="1400" dirty="0" smtClean="0"/>
                        <a:t>3</a:t>
                      </a:r>
                      <a:endParaRPr lang="en-US" sz="1400" dirty="0"/>
                    </a:p>
                  </a:txBody>
                  <a:tcPr>
                    <a:cell3D prstMaterial="dkEdge">
                      <a:bevel w="77470" h="12700" prst="softRound"/>
                      <a:lightRig rig="flood" dir="t"/>
                    </a:cell3D>
                  </a:tcPr>
                </a:tc>
                <a:tc>
                  <a:txBody>
                    <a:bodyPr/>
                    <a:lstStyle/>
                    <a:p>
                      <a:pPr algn="ctr"/>
                      <a:r>
                        <a:rPr lang="en-US" sz="1400" dirty="0" smtClean="0"/>
                        <a:t>4</a:t>
                      </a:r>
                      <a:endParaRPr lang="en-US" sz="1400" dirty="0"/>
                    </a:p>
                  </a:txBody>
                  <a:tcPr>
                    <a:cell3D prstMaterial="dkEdge">
                      <a:bevel w="77470" h="12700" prst="softRound"/>
                      <a:lightRig rig="flood" dir="t"/>
                    </a:cell3D>
                  </a:tcPr>
                </a:tc>
              </a:tr>
              <a:tr h="330200">
                <a:tc>
                  <a:txBody>
                    <a:bodyPr/>
                    <a:lstStyle/>
                    <a:p>
                      <a:pPr algn="ctr"/>
                      <a:r>
                        <a:rPr lang="en-US" sz="1400" dirty="0" smtClean="0"/>
                        <a:t>5</a:t>
                      </a:r>
                      <a:endParaRPr lang="en-US" sz="1400" dirty="0"/>
                    </a:p>
                  </a:txBody>
                  <a:tcPr>
                    <a:cell3D prstMaterial="dkEdge">
                      <a:bevel w="77470" h="12700" prst="softRound"/>
                      <a:lightRig rig="flood" dir="t"/>
                    </a:cell3D>
                  </a:tcPr>
                </a:tc>
                <a:tc>
                  <a:txBody>
                    <a:bodyPr/>
                    <a:lstStyle/>
                    <a:p>
                      <a:pPr algn="ctr"/>
                      <a:r>
                        <a:rPr lang="en-US" sz="1400" dirty="0" smtClean="0"/>
                        <a:t>6</a:t>
                      </a:r>
                      <a:endParaRPr lang="en-US" sz="1400" dirty="0"/>
                    </a:p>
                  </a:txBody>
                  <a:tcPr>
                    <a:cell3D prstMaterial="dkEdge">
                      <a:bevel w="77470" h="12700" prst="softRound"/>
                      <a:lightRig rig="flood" dir="t"/>
                    </a:cell3D>
                  </a:tcPr>
                </a:tc>
                <a:tc>
                  <a:txBody>
                    <a:bodyPr/>
                    <a:lstStyle/>
                    <a:p>
                      <a:pPr algn="ctr"/>
                      <a:r>
                        <a:rPr lang="en-US" sz="1400" dirty="0" smtClean="0"/>
                        <a:t>7</a:t>
                      </a:r>
                      <a:endParaRPr lang="en-US" sz="1400" dirty="0"/>
                    </a:p>
                  </a:txBody>
                  <a:tcPr>
                    <a:cell3D prstMaterial="dkEdge">
                      <a:bevel w="77470" h="12700" prst="softRound"/>
                      <a:lightRig rig="flood" dir="t"/>
                    </a:cell3D>
                  </a:tcPr>
                </a:tc>
                <a:tc>
                  <a:txBody>
                    <a:bodyPr/>
                    <a:lstStyle/>
                    <a:p>
                      <a:pPr algn="ctr"/>
                      <a:r>
                        <a:rPr lang="en-US" sz="1400" dirty="0" smtClean="0"/>
                        <a:t>8</a:t>
                      </a:r>
                      <a:endParaRPr lang="en-US" sz="1400" dirty="0"/>
                    </a:p>
                  </a:txBody>
                  <a:tcPr>
                    <a:cell3D prstMaterial="dkEdge">
                      <a:bevel w="77470" h="12700" prst="softRound"/>
                      <a:lightRig rig="flood" dir="t"/>
                    </a:cell3D>
                  </a:tcPr>
                </a:tc>
                <a:tc>
                  <a:txBody>
                    <a:bodyPr/>
                    <a:lstStyle/>
                    <a:p>
                      <a:pPr algn="ctr"/>
                      <a:r>
                        <a:rPr lang="en-US" sz="1400" dirty="0" smtClean="0"/>
                        <a:t>9</a:t>
                      </a:r>
                      <a:endParaRPr lang="en-US" sz="1400" dirty="0"/>
                    </a:p>
                  </a:txBody>
                  <a:tcPr>
                    <a:cell3D prstMaterial="dkEdge">
                      <a:bevel w="77470" h="12700" prst="softRound"/>
                      <a:lightRig rig="flood" dir="t"/>
                    </a:cell3D>
                  </a:tcPr>
                </a:tc>
                <a:tc>
                  <a:txBody>
                    <a:bodyPr/>
                    <a:lstStyle/>
                    <a:p>
                      <a:pPr algn="ctr"/>
                      <a:r>
                        <a:rPr lang="en-US" sz="1400" dirty="0" smtClean="0"/>
                        <a:t>10</a:t>
                      </a:r>
                      <a:endParaRPr lang="en-US" sz="1400" dirty="0"/>
                    </a:p>
                  </a:txBody>
                  <a:tcPr>
                    <a:cell3D prstMaterial="dkEdge">
                      <a:bevel w="77470" h="12700" prst="softRound"/>
                      <a:lightRig rig="flood" dir="t"/>
                    </a:cell3D>
                  </a:tcPr>
                </a:tc>
                <a:tc>
                  <a:txBody>
                    <a:bodyPr/>
                    <a:lstStyle/>
                    <a:p>
                      <a:pPr algn="ctr"/>
                      <a:r>
                        <a:rPr lang="en-US" sz="2000" b="1" dirty="0" smtClean="0"/>
                        <a:t>11</a:t>
                      </a:r>
                      <a:endParaRPr lang="en-US" sz="1400" b="1" dirty="0"/>
                    </a:p>
                  </a:txBody>
                  <a:tcPr>
                    <a:cell3D prstMaterial="dkEdge">
                      <a:bevel w="77470" h="12700" prst="softRound"/>
                      <a:lightRig rig="flood" dir="t"/>
                    </a:cell3D>
                    <a:solidFill>
                      <a:srgbClr val="66CCFF"/>
                    </a:solidFill>
                  </a:tcPr>
                </a:tc>
              </a:tr>
            </a:tbl>
          </a:graphicData>
        </a:graphic>
      </p:graphicFrame>
      <p:sp>
        <p:nvSpPr>
          <p:cNvPr id="3" name="TextBox 2"/>
          <p:cNvSpPr txBox="1"/>
          <p:nvPr/>
        </p:nvSpPr>
        <p:spPr>
          <a:xfrm>
            <a:off x="685800" y="76200"/>
            <a:ext cx="8229600" cy="461665"/>
          </a:xfrm>
          <a:prstGeom prst="rect">
            <a:avLst/>
          </a:prstGeom>
          <a:noFill/>
        </p:spPr>
        <p:txBody>
          <a:bodyPr wrap="square" rtlCol="0">
            <a:spAutoFit/>
            <a:scene3d>
              <a:camera prst="orthographicFront"/>
              <a:lightRig rig="threePt" dir="t"/>
            </a:scene3d>
            <a:sp3d extrusionH="57150">
              <a:bevelT w="82550" h="38100" prst="coolSlant"/>
            </a:sp3d>
          </a:bodyPr>
          <a:lstStyle/>
          <a:p>
            <a:pPr algn="ctr"/>
            <a:r>
              <a:rPr lang="en-US" sz="2400" b="1" dirty="0">
                <a:ln w="1905"/>
                <a:solidFill>
                  <a:srgbClr val="009999"/>
                </a:solidFill>
                <a:effectLst>
                  <a:innerShdw blurRad="69850" dist="43180" dir="5400000">
                    <a:srgbClr val="000000">
                      <a:alpha val="65000"/>
                    </a:srgbClr>
                  </a:innerShdw>
                </a:effectLst>
              </a:rPr>
              <a:t>Joshua’s</a:t>
            </a:r>
            <a:r>
              <a:rPr lang="en-US" sz="2400" dirty="0">
                <a:ln w="1905"/>
                <a:solidFill>
                  <a:srgbClr val="009999"/>
                </a:solidFill>
                <a:effectLst>
                  <a:innerShdw blurRad="69850" dist="43180" dir="5400000">
                    <a:srgbClr val="000000">
                      <a:alpha val="65000"/>
                    </a:srgbClr>
                  </a:innerShdw>
                </a:effectLst>
              </a:rPr>
              <a:t> </a:t>
            </a:r>
            <a:r>
              <a:rPr lang="en-US" sz="2400" b="1" dirty="0">
                <a:ln w="1905"/>
                <a:solidFill>
                  <a:srgbClr val="009999"/>
                </a:solidFill>
                <a:effectLst>
                  <a:innerShdw blurRad="69850" dist="43180" dir="5400000">
                    <a:srgbClr val="000000">
                      <a:alpha val="65000"/>
                    </a:srgbClr>
                  </a:innerShdw>
                </a:effectLst>
              </a:rPr>
              <a:t>calendar year </a:t>
            </a:r>
            <a:r>
              <a:rPr lang="en-US" sz="2400" b="1" dirty="0" smtClean="0">
                <a:ln w="1905"/>
                <a:solidFill>
                  <a:srgbClr val="C00000"/>
                </a:solidFill>
                <a:effectLst>
                  <a:innerShdw blurRad="69850" dist="43180" dir="5400000">
                    <a:srgbClr val="000000">
                      <a:alpha val="65000"/>
                    </a:srgbClr>
                  </a:innerShdw>
                </a:effectLst>
              </a:rPr>
              <a:t>does not </a:t>
            </a:r>
            <a:r>
              <a:rPr lang="en-US" sz="2400" b="1" dirty="0" smtClean="0">
                <a:ln w="1905"/>
                <a:solidFill>
                  <a:srgbClr val="009999"/>
                </a:solidFill>
                <a:effectLst>
                  <a:innerShdw blurRad="69850" dist="43180" dir="5400000">
                    <a:srgbClr val="000000">
                      <a:alpha val="65000"/>
                    </a:srgbClr>
                  </a:innerShdw>
                </a:effectLst>
              </a:rPr>
              <a:t>follow the </a:t>
            </a:r>
            <a:r>
              <a:rPr lang="en-US" sz="2400" b="1" dirty="0">
                <a:ln w="1905"/>
                <a:solidFill>
                  <a:srgbClr val="009999"/>
                </a:solidFill>
                <a:effectLst>
                  <a:innerShdw blurRad="69850" dist="43180" dir="5400000">
                    <a:srgbClr val="000000">
                      <a:alpha val="65000"/>
                    </a:srgbClr>
                  </a:innerShdw>
                </a:effectLst>
              </a:rPr>
              <a:t>Enoch calendar.</a:t>
            </a:r>
          </a:p>
        </p:txBody>
      </p:sp>
      <p:sp>
        <p:nvSpPr>
          <p:cNvPr id="7" name="TextBox 29"/>
          <p:cNvSpPr txBox="1"/>
          <p:nvPr/>
        </p:nvSpPr>
        <p:spPr>
          <a:xfrm>
            <a:off x="152400" y="300616"/>
            <a:ext cx="436934" cy="1630382"/>
          </a:xfrm>
          <a:prstGeom prst="roundRect">
            <a:avLst/>
          </a:prstGeom>
          <a:solidFill>
            <a:srgbClr val="008080"/>
          </a:solidFill>
          <a:ln w="57150">
            <a:solidFill>
              <a:schemeClr val="accent2">
                <a:lumMod val="60000"/>
                <a:lumOff val="40000"/>
              </a:schemeClr>
            </a:solidFill>
          </a:ln>
          <a:scene3d>
            <a:camera prst="orthographicFront"/>
            <a:lightRig rig="soft" dir="t">
              <a:rot lat="0" lon="0" rev="10800000"/>
            </a:lightRig>
          </a:scene3d>
          <a:sp3d>
            <a:bevelT/>
          </a:sp3d>
        </p:spPr>
        <p:txBody>
          <a:bodyPr vert="horz" wrap="square" rtlCol="0">
            <a:spAutoFit/>
            <a:sp3d>
              <a:bevelT w="27940" h="12700"/>
              <a:contourClr>
                <a:srgbClr val="DDDDDD"/>
              </a:contourClr>
            </a:sp3d>
          </a:bodyPr>
          <a:ls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sz="1600" b="1" spc="150" dirty="0" smtClean="0">
                <a:ln w="11430"/>
                <a:solidFill>
                  <a:srgbClr val="F8F8F8"/>
                </a:solidFill>
                <a:effectLst>
                  <a:outerShdw blurRad="25400" algn="tl" rotWithShape="0">
                    <a:srgbClr val="000000">
                      <a:alpha val="43000"/>
                    </a:srgbClr>
                  </a:outerShdw>
                </a:effectLst>
              </a:rPr>
              <a:t>R</a:t>
            </a:r>
            <a:br>
              <a:rPr lang="en-US" sz="1600" b="1" spc="150" dirty="0" smtClean="0">
                <a:ln w="11430"/>
                <a:solidFill>
                  <a:srgbClr val="F8F8F8"/>
                </a:solidFill>
                <a:effectLst>
                  <a:outerShdw blurRad="25400" algn="tl" rotWithShape="0">
                    <a:srgbClr val="000000">
                      <a:alpha val="43000"/>
                    </a:srgbClr>
                  </a:outerShdw>
                </a:effectLst>
              </a:rPr>
            </a:br>
            <a:r>
              <a:rPr lang="en-US" sz="1600" b="1" spc="150" dirty="0" smtClean="0">
                <a:ln w="11430"/>
                <a:solidFill>
                  <a:srgbClr val="F8F8F8"/>
                </a:solidFill>
                <a:effectLst>
                  <a:outerShdw blurRad="25400" algn="tl" rotWithShape="0">
                    <a:srgbClr val="000000">
                      <a:alpha val="43000"/>
                    </a:srgbClr>
                  </a:outerShdw>
                </a:effectLst>
              </a:rPr>
              <a:t>E</a:t>
            </a:r>
            <a:br>
              <a:rPr lang="en-US" sz="1600" b="1" spc="150" dirty="0" smtClean="0">
                <a:ln w="11430"/>
                <a:solidFill>
                  <a:srgbClr val="F8F8F8"/>
                </a:solidFill>
                <a:effectLst>
                  <a:outerShdw blurRad="25400" algn="tl" rotWithShape="0">
                    <a:srgbClr val="000000">
                      <a:alpha val="43000"/>
                    </a:srgbClr>
                  </a:outerShdw>
                </a:effectLst>
              </a:rPr>
            </a:br>
            <a:r>
              <a:rPr lang="en-US" sz="1600" b="1" spc="150" dirty="0" smtClean="0">
                <a:ln w="11430"/>
                <a:solidFill>
                  <a:srgbClr val="F8F8F8"/>
                </a:solidFill>
                <a:effectLst>
                  <a:outerShdw blurRad="25400" algn="tl" rotWithShape="0">
                    <a:srgbClr val="000000">
                      <a:alpha val="43000"/>
                    </a:srgbClr>
                  </a:outerShdw>
                </a:effectLst>
              </a:rPr>
              <a:t>V</a:t>
            </a:r>
            <a:br>
              <a:rPr lang="en-US" sz="1600" b="1" spc="150" dirty="0" smtClean="0">
                <a:ln w="11430"/>
                <a:solidFill>
                  <a:srgbClr val="F8F8F8"/>
                </a:solidFill>
                <a:effectLst>
                  <a:outerShdw blurRad="25400" algn="tl" rotWithShape="0">
                    <a:srgbClr val="000000">
                      <a:alpha val="43000"/>
                    </a:srgbClr>
                  </a:outerShdw>
                </a:effectLst>
              </a:rPr>
            </a:br>
            <a:r>
              <a:rPr lang="en-US" sz="1600" b="1" spc="150" dirty="0" smtClean="0">
                <a:ln w="11430"/>
                <a:solidFill>
                  <a:srgbClr val="F8F8F8"/>
                </a:solidFill>
                <a:effectLst>
                  <a:outerShdw blurRad="25400" algn="tl" rotWithShape="0">
                    <a:srgbClr val="000000">
                      <a:alpha val="43000"/>
                    </a:srgbClr>
                  </a:outerShdw>
                </a:effectLst>
              </a:rPr>
              <a:t>I</a:t>
            </a:r>
            <a:br>
              <a:rPr lang="en-US" sz="1600" b="1" spc="150" dirty="0" smtClean="0">
                <a:ln w="11430"/>
                <a:solidFill>
                  <a:srgbClr val="F8F8F8"/>
                </a:solidFill>
                <a:effectLst>
                  <a:outerShdw blurRad="25400" algn="tl" rotWithShape="0">
                    <a:srgbClr val="000000">
                      <a:alpha val="43000"/>
                    </a:srgbClr>
                  </a:outerShdw>
                </a:effectLst>
              </a:rPr>
            </a:br>
            <a:r>
              <a:rPr lang="en-US" sz="1600" b="1" spc="150" dirty="0" smtClean="0">
                <a:ln w="11430"/>
                <a:solidFill>
                  <a:srgbClr val="F8F8F8"/>
                </a:solidFill>
                <a:effectLst>
                  <a:outerShdw blurRad="25400" algn="tl" rotWithShape="0">
                    <a:srgbClr val="000000">
                      <a:alpha val="43000"/>
                    </a:srgbClr>
                  </a:outerShdw>
                </a:effectLst>
              </a:rPr>
              <a:t>E</a:t>
            </a:r>
            <a:br>
              <a:rPr lang="en-US" sz="1600" b="1" spc="150" dirty="0" smtClean="0">
                <a:ln w="11430"/>
                <a:solidFill>
                  <a:srgbClr val="F8F8F8"/>
                </a:solidFill>
                <a:effectLst>
                  <a:outerShdw blurRad="25400" algn="tl" rotWithShape="0">
                    <a:srgbClr val="000000">
                      <a:alpha val="43000"/>
                    </a:srgbClr>
                  </a:outerShdw>
                </a:effectLst>
              </a:rPr>
            </a:br>
            <a:r>
              <a:rPr lang="en-US" sz="1600" b="1" spc="150" dirty="0" smtClean="0">
                <a:ln w="11430"/>
                <a:solidFill>
                  <a:srgbClr val="F8F8F8"/>
                </a:solidFill>
                <a:effectLst>
                  <a:outerShdw blurRad="25400" algn="tl" rotWithShape="0">
                    <a:srgbClr val="000000">
                      <a:alpha val="43000"/>
                    </a:srgbClr>
                  </a:outerShdw>
                </a:effectLst>
              </a:rPr>
              <a:t>W</a:t>
            </a:r>
            <a:endParaRPr lang="en-US" sz="1600" b="1" spc="150" dirty="0">
              <a:ln w="11430"/>
              <a:solidFill>
                <a:srgbClr val="F8F8F8"/>
              </a:solidFill>
              <a:effectLst>
                <a:outerShdw blurRad="25400" algn="tl" rotWithShape="0">
                  <a:srgbClr val="000000">
                    <a:alpha val="43000"/>
                  </a:srgbClr>
                </a:outerShdw>
              </a:effectLst>
            </a:endParaRPr>
          </a:p>
        </p:txBody>
      </p:sp>
      <p:graphicFrame>
        <p:nvGraphicFramePr>
          <p:cNvPr id="8" name="Table 7"/>
          <p:cNvGraphicFramePr>
            <a:graphicFrameLocks noGrp="1"/>
          </p:cNvGraphicFramePr>
          <p:nvPr>
            <p:extLst>
              <p:ext uri="{D42A27DB-BD31-4B8C-83A1-F6EECF244321}">
                <p14:modId xmlns:p14="http://schemas.microsoft.com/office/powerpoint/2010/main" val="3794189494"/>
              </p:ext>
            </p:extLst>
          </p:nvPr>
        </p:nvGraphicFramePr>
        <p:xfrm>
          <a:off x="762000" y="638081"/>
          <a:ext cx="8229599" cy="1190719"/>
        </p:xfrm>
        <a:graphic>
          <a:graphicData uri="http://schemas.openxmlformats.org/drawingml/2006/table">
            <a:tbl>
              <a:tblPr firstRow="1" bandRow="1">
                <a:tableStyleId>{5C22544A-7EE6-4342-B048-85BDC9FD1C3A}</a:tableStyleId>
              </a:tblPr>
              <a:tblGrid>
                <a:gridCol w="1175657"/>
                <a:gridCol w="1175657"/>
                <a:gridCol w="1175657"/>
                <a:gridCol w="1175657"/>
                <a:gridCol w="1175657"/>
                <a:gridCol w="1175657"/>
                <a:gridCol w="1175657"/>
              </a:tblGrid>
              <a:tr h="398239">
                <a:tc>
                  <a:txBody>
                    <a:bodyPr/>
                    <a:lstStyle/>
                    <a:p>
                      <a:pPr algn="ctr"/>
                      <a:r>
                        <a:rPr lang="en-US" sz="1600" dirty="0" smtClean="0"/>
                        <a:t>1</a:t>
                      </a:r>
                      <a:r>
                        <a:rPr lang="en-US" sz="1600" baseline="30000" dirty="0" smtClean="0"/>
                        <a:t>st</a:t>
                      </a:r>
                      <a:r>
                        <a:rPr lang="en-US" sz="1600" dirty="0" smtClean="0"/>
                        <a:t> (Sun)</a:t>
                      </a:r>
                      <a:endParaRPr lang="en-US" sz="1600" dirty="0"/>
                    </a:p>
                  </a:txBody>
                  <a:tcPr>
                    <a:lnB w="38100" cmpd="sng">
                      <a:noFill/>
                    </a:lnB>
                    <a:cell3D prstMaterial="dkEdge">
                      <a:bevel w="77470" h="12700" prst="softRound"/>
                      <a:lightRig rig="flood" dir="t"/>
                    </a:cell3D>
                  </a:tcPr>
                </a:tc>
                <a:tc>
                  <a:txBody>
                    <a:bodyPr/>
                    <a:lstStyle/>
                    <a:p>
                      <a:pPr algn="ctr"/>
                      <a:r>
                        <a:rPr lang="en-US" sz="1600" dirty="0" smtClean="0"/>
                        <a:t>2</a:t>
                      </a:r>
                      <a:r>
                        <a:rPr lang="en-US" sz="1600" baseline="30000" dirty="0" smtClean="0"/>
                        <a:t>nd</a:t>
                      </a:r>
                      <a:r>
                        <a:rPr lang="en-US" sz="1600" dirty="0" smtClean="0"/>
                        <a:t> (Mon)</a:t>
                      </a:r>
                      <a:endParaRPr lang="en-US" sz="1600" dirty="0"/>
                    </a:p>
                  </a:txBody>
                  <a:tcPr>
                    <a:cell3D prstMaterial="dkEdge">
                      <a:bevel w="77470" h="12700" prst="softRound"/>
                      <a:lightRig rig="flood" dir="t"/>
                    </a:cell3D>
                  </a:tcPr>
                </a:tc>
                <a:tc>
                  <a:txBody>
                    <a:bodyPr/>
                    <a:lstStyle/>
                    <a:p>
                      <a:pPr algn="ctr"/>
                      <a:r>
                        <a:rPr lang="en-US" sz="1600" dirty="0" smtClean="0"/>
                        <a:t>3</a:t>
                      </a:r>
                      <a:r>
                        <a:rPr lang="en-US" sz="1600" baseline="30000" dirty="0" smtClean="0"/>
                        <a:t>rd</a:t>
                      </a:r>
                      <a:r>
                        <a:rPr lang="en-US" sz="1600" dirty="0" smtClean="0"/>
                        <a:t> (Tues)</a:t>
                      </a:r>
                      <a:endParaRPr lang="en-US" sz="1600" dirty="0"/>
                    </a:p>
                  </a:txBody>
                  <a:tcPr>
                    <a:cell3D prstMaterial="dkEdge">
                      <a:bevel w="77470" h="12700" prst="softRound"/>
                      <a:lightRig rig="flood" dir="t"/>
                    </a:cell3D>
                  </a:tcPr>
                </a:tc>
                <a:tc>
                  <a:txBody>
                    <a:bodyPr/>
                    <a:lstStyle/>
                    <a:p>
                      <a:pPr algn="ctr"/>
                      <a:r>
                        <a:rPr lang="en-US" sz="1600" dirty="0" smtClean="0"/>
                        <a:t>4</a:t>
                      </a:r>
                      <a:r>
                        <a:rPr lang="en-US" sz="1600" baseline="30000" dirty="0" smtClean="0"/>
                        <a:t>th</a:t>
                      </a:r>
                      <a:r>
                        <a:rPr lang="en-US" sz="1600" dirty="0" smtClean="0"/>
                        <a:t> (Wed)</a:t>
                      </a:r>
                      <a:endParaRPr lang="en-US" sz="1600" dirty="0"/>
                    </a:p>
                  </a:txBody>
                  <a:tcPr>
                    <a:cell3D prstMaterial="dkEdge">
                      <a:bevel w="77470" h="12700" prst="softRound"/>
                      <a:lightRig rig="flood" dir="t"/>
                    </a:cell3D>
                  </a:tcPr>
                </a:tc>
                <a:tc>
                  <a:txBody>
                    <a:bodyPr/>
                    <a:lstStyle/>
                    <a:p>
                      <a:pPr algn="ctr"/>
                      <a:r>
                        <a:rPr lang="en-US" sz="1600" dirty="0" smtClean="0"/>
                        <a:t>5</a:t>
                      </a:r>
                      <a:r>
                        <a:rPr lang="en-US" sz="1600" baseline="30000" dirty="0" smtClean="0"/>
                        <a:t>th</a:t>
                      </a:r>
                      <a:r>
                        <a:rPr lang="en-US" sz="1600" dirty="0" smtClean="0"/>
                        <a:t> (</a:t>
                      </a:r>
                      <a:r>
                        <a:rPr lang="en-US" sz="1600" dirty="0" err="1" smtClean="0"/>
                        <a:t>Thur</a:t>
                      </a:r>
                      <a:r>
                        <a:rPr lang="en-US" sz="1600" dirty="0" smtClean="0"/>
                        <a:t>)</a:t>
                      </a:r>
                      <a:endParaRPr lang="en-US" sz="1600" dirty="0"/>
                    </a:p>
                  </a:txBody>
                  <a:tcPr>
                    <a:cell3D prstMaterial="dkEdge">
                      <a:bevel w="77470" h="12700" prst="softRound"/>
                      <a:lightRig rig="flood" dir="t"/>
                    </a:cell3D>
                  </a:tcPr>
                </a:tc>
                <a:tc>
                  <a:txBody>
                    <a:bodyPr/>
                    <a:lstStyle/>
                    <a:p>
                      <a:pPr algn="ctr"/>
                      <a:r>
                        <a:rPr lang="en-US" sz="1600" dirty="0" smtClean="0"/>
                        <a:t>6</a:t>
                      </a:r>
                      <a:r>
                        <a:rPr lang="en-US" sz="1600" baseline="30000" dirty="0" smtClean="0"/>
                        <a:t>th</a:t>
                      </a:r>
                      <a:r>
                        <a:rPr lang="en-US" sz="1600" dirty="0" smtClean="0"/>
                        <a:t> (Fri)</a:t>
                      </a:r>
                      <a:endParaRPr lang="en-US" sz="1600" dirty="0"/>
                    </a:p>
                  </a:txBody>
                  <a:tcPr>
                    <a:cell3D prstMaterial="dkEdge">
                      <a:bevel w="77470" h="12700" prst="softRound"/>
                      <a:lightRig rig="flood" dir="t"/>
                    </a:cell3D>
                  </a:tcPr>
                </a:tc>
                <a:tc>
                  <a:txBody>
                    <a:bodyPr/>
                    <a:lstStyle/>
                    <a:p>
                      <a:pPr algn="ctr"/>
                      <a:r>
                        <a:rPr lang="en-US" sz="1600" dirty="0" smtClean="0"/>
                        <a:t>7</a:t>
                      </a:r>
                      <a:r>
                        <a:rPr lang="en-US" sz="1600" baseline="30000" dirty="0" smtClean="0"/>
                        <a:t>th</a:t>
                      </a:r>
                      <a:r>
                        <a:rPr lang="en-US" sz="1600" dirty="0" smtClean="0"/>
                        <a:t> (</a:t>
                      </a:r>
                      <a:r>
                        <a:rPr lang="en-US" sz="1600" dirty="0" err="1" smtClean="0"/>
                        <a:t>Sabb</a:t>
                      </a:r>
                      <a:r>
                        <a:rPr lang="en-US" sz="1600" dirty="0" smtClean="0"/>
                        <a:t>)</a:t>
                      </a:r>
                      <a:endParaRPr lang="en-US" sz="1600" dirty="0"/>
                    </a:p>
                  </a:txBody>
                  <a:tcPr>
                    <a:cell3D prstMaterial="dkEdge">
                      <a:bevel w="77470" h="12700" prst="softRound"/>
                      <a:lightRig rig="flood" dir="t"/>
                    </a:cell3D>
                  </a:tcPr>
                </a:tc>
              </a:tr>
              <a:tr h="372380">
                <a:tc>
                  <a:txBody>
                    <a:bodyPr/>
                    <a:lstStyle/>
                    <a:p>
                      <a:pPr algn="ctr"/>
                      <a:r>
                        <a:rPr lang="en-US" sz="2000" b="1" dirty="0" smtClean="0"/>
                        <a:t>Abib 1</a:t>
                      </a:r>
                      <a:endParaRPr lang="en-US" sz="2000" b="1"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cell3D prstMaterial="dkEdge">
                      <a:bevel w="77470" h="12700" prst="softRound"/>
                      <a:lightRig rig="flood" dir="t"/>
                    </a:cell3D>
                    <a:solidFill>
                      <a:srgbClr val="92D050"/>
                    </a:solidFill>
                  </a:tcPr>
                </a:tc>
                <a:tc>
                  <a:txBody>
                    <a:bodyPr/>
                    <a:lstStyle/>
                    <a:p>
                      <a:pPr algn="ctr"/>
                      <a:r>
                        <a:rPr lang="en-US" sz="1400" dirty="0" smtClean="0"/>
                        <a:t>2</a:t>
                      </a:r>
                      <a:endParaRPr lang="en-US" sz="1400" dirty="0"/>
                    </a:p>
                  </a:txBody>
                  <a:tcPr>
                    <a:lnL w="12700" cmpd="sng">
                      <a:noFill/>
                    </a:lnL>
                    <a:cell3D prstMaterial="dkEdge">
                      <a:bevel w="77470" h="12700" prst="softRound"/>
                      <a:lightRig rig="flood" dir="t"/>
                    </a:cell3D>
                  </a:tcPr>
                </a:tc>
                <a:tc>
                  <a:txBody>
                    <a:bodyPr/>
                    <a:lstStyle/>
                    <a:p>
                      <a:pPr algn="ctr"/>
                      <a:r>
                        <a:rPr lang="en-US" sz="1400" dirty="0" smtClean="0"/>
                        <a:t>3</a:t>
                      </a:r>
                      <a:endParaRPr lang="en-US" sz="1400" dirty="0"/>
                    </a:p>
                  </a:txBody>
                  <a:tcPr>
                    <a:cell3D prstMaterial="dkEdge">
                      <a:bevel w="77470" h="12700" prst="softRound"/>
                      <a:lightRig rig="flood" dir="t"/>
                    </a:cell3D>
                  </a:tcPr>
                </a:tc>
                <a:tc>
                  <a:txBody>
                    <a:bodyPr/>
                    <a:lstStyle/>
                    <a:p>
                      <a:pPr algn="ctr"/>
                      <a:r>
                        <a:rPr lang="en-US" sz="1400" dirty="0" smtClean="0"/>
                        <a:t>4</a:t>
                      </a:r>
                      <a:endParaRPr lang="en-US" sz="1400" dirty="0"/>
                    </a:p>
                  </a:txBody>
                  <a:tcPr>
                    <a:cell3D prstMaterial="dkEdge">
                      <a:bevel w="77470" h="12700" prst="softRound"/>
                      <a:lightRig rig="flood" dir="t"/>
                    </a:cell3D>
                  </a:tcPr>
                </a:tc>
                <a:tc>
                  <a:txBody>
                    <a:bodyPr/>
                    <a:lstStyle/>
                    <a:p>
                      <a:pPr algn="ctr"/>
                      <a:r>
                        <a:rPr lang="en-US" sz="1400" dirty="0" smtClean="0"/>
                        <a:t>5</a:t>
                      </a:r>
                      <a:endParaRPr lang="en-US" sz="1400" dirty="0"/>
                    </a:p>
                  </a:txBody>
                  <a:tcPr>
                    <a:cell3D prstMaterial="dkEdge">
                      <a:bevel w="77470" h="12700" prst="softRound"/>
                      <a:lightRig rig="flood" dir="t"/>
                    </a:cell3D>
                  </a:tcPr>
                </a:tc>
                <a:tc>
                  <a:txBody>
                    <a:bodyPr/>
                    <a:lstStyle/>
                    <a:p>
                      <a:pPr algn="ctr"/>
                      <a:r>
                        <a:rPr lang="en-US" sz="1400" dirty="0" smtClean="0"/>
                        <a:t>6</a:t>
                      </a:r>
                      <a:endParaRPr lang="en-US" sz="1400" dirty="0"/>
                    </a:p>
                  </a:txBody>
                  <a:tcPr>
                    <a:cell3D prstMaterial="dkEdge">
                      <a:bevel w="77470" h="12700" prst="softRound"/>
                      <a:lightRig rig="flood" dir="t"/>
                    </a:cell3D>
                  </a:tcPr>
                </a:tc>
                <a:tc>
                  <a:txBody>
                    <a:bodyPr/>
                    <a:lstStyle/>
                    <a:p>
                      <a:pPr algn="ctr"/>
                      <a:r>
                        <a:rPr lang="en-US" sz="1400" dirty="0" smtClean="0"/>
                        <a:t>7</a:t>
                      </a:r>
                      <a:endParaRPr lang="en-US" sz="1400" dirty="0"/>
                    </a:p>
                  </a:txBody>
                  <a:tcPr>
                    <a:cell3D prstMaterial="dkEdge">
                      <a:bevel w="77470" h="12700" prst="softRound"/>
                      <a:lightRig rig="flood" dir="t"/>
                    </a:cell3D>
                  </a:tcPr>
                </a:tc>
              </a:tr>
              <a:tr h="372380">
                <a:tc>
                  <a:txBody>
                    <a:bodyPr/>
                    <a:lstStyle/>
                    <a:p>
                      <a:pPr algn="ctr"/>
                      <a:r>
                        <a:rPr lang="en-US" sz="1400" dirty="0" smtClean="0"/>
                        <a:t>8</a:t>
                      </a:r>
                      <a:endParaRPr lang="en-US" sz="1400" dirty="0"/>
                    </a:p>
                  </a:txBody>
                  <a:tcPr>
                    <a:lnT w="12700" cmpd="sng">
                      <a:noFill/>
                    </a:lnT>
                    <a:cell3D prstMaterial="dkEdge">
                      <a:bevel w="77470" h="12700" prst="softRound"/>
                      <a:lightRig rig="flood" dir="t"/>
                    </a:cell3D>
                  </a:tcPr>
                </a:tc>
                <a:tc>
                  <a:txBody>
                    <a:bodyPr/>
                    <a:lstStyle/>
                    <a:p>
                      <a:pPr algn="ctr"/>
                      <a:r>
                        <a:rPr lang="en-US" sz="1400" dirty="0" smtClean="0"/>
                        <a:t>9</a:t>
                      </a:r>
                      <a:endParaRPr lang="en-US" sz="1400" dirty="0"/>
                    </a:p>
                  </a:txBody>
                  <a:tcPr>
                    <a:cell3D prstMaterial="dkEdge">
                      <a:bevel w="77470" h="12700" prst="softRound"/>
                      <a:lightRig rig="flood" dir="t"/>
                    </a:cell3D>
                  </a:tcPr>
                </a:tc>
                <a:tc>
                  <a:txBody>
                    <a:bodyPr/>
                    <a:lstStyle/>
                    <a:p>
                      <a:pPr algn="ctr"/>
                      <a:r>
                        <a:rPr lang="en-US" sz="2000" b="1" dirty="0" smtClean="0"/>
                        <a:t>10</a:t>
                      </a:r>
                      <a:endParaRPr lang="en-US" sz="1400" b="1" dirty="0"/>
                    </a:p>
                  </a:txBody>
                  <a:tcPr>
                    <a:cell3D prstMaterial="dkEdge">
                      <a:bevel w="77470" h="12700" prst="softRound"/>
                      <a:lightRig rig="flood" dir="t"/>
                    </a:cell3D>
                    <a:solidFill>
                      <a:srgbClr val="00FFFF"/>
                    </a:solidFill>
                  </a:tcPr>
                </a:tc>
                <a:tc>
                  <a:txBody>
                    <a:bodyPr/>
                    <a:lstStyle/>
                    <a:p>
                      <a:pPr algn="ctr"/>
                      <a:r>
                        <a:rPr lang="en-US" sz="1400" b="0" dirty="0" smtClean="0"/>
                        <a:t>11</a:t>
                      </a:r>
                      <a:endParaRPr lang="en-US" sz="1400" b="0" dirty="0"/>
                    </a:p>
                  </a:txBody>
                  <a:tcPr>
                    <a:cell3D prstMaterial="dkEdge">
                      <a:bevel w="77470" h="12700" prst="softRound"/>
                      <a:lightRig rig="flood" dir="t"/>
                    </a:cell3D>
                    <a:solidFill>
                      <a:srgbClr val="EFF3F7"/>
                    </a:solidFill>
                  </a:tcPr>
                </a:tc>
                <a:tc>
                  <a:txBody>
                    <a:bodyPr/>
                    <a:lstStyle/>
                    <a:p>
                      <a:pPr algn="ctr"/>
                      <a:r>
                        <a:rPr lang="en-US" sz="1400" dirty="0" smtClean="0"/>
                        <a:t>12</a:t>
                      </a:r>
                      <a:endParaRPr lang="en-US" sz="1400" dirty="0"/>
                    </a:p>
                  </a:txBody>
                  <a:tcPr>
                    <a:cell3D prstMaterial="dkEdge">
                      <a:bevel w="77470" h="12700" prst="softRound"/>
                      <a:lightRig rig="flood" dir="t"/>
                    </a:cell3D>
                  </a:tcPr>
                </a:tc>
                <a:tc>
                  <a:txBody>
                    <a:bodyPr/>
                    <a:lstStyle/>
                    <a:p>
                      <a:pPr algn="ctr"/>
                      <a:r>
                        <a:rPr lang="en-US" sz="1400" dirty="0" smtClean="0"/>
                        <a:t>13</a:t>
                      </a:r>
                      <a:endParaRPr lang="en-US" sz="1400" dirty="0"/>
                    </a:p>
                  </a:txBody>
                  <a:tcPr>
                    <a:cell3D prstMaterial="dkEdge">
                      <a:bevel w="77470" h="12700" prst="softRound"/>
                      <a:lightRig rig="flood" dir="t"/>
                    </a:cell3D>
                  </a:tcPr>
                </a:tc>
                <a:tc>
                  <a:txBody>
                    <a:bodyPr/>
                    <a:lstStyle/>
                    <a:p>
                      <a:pPr algn="ctr"/>
                      <a:r>
                        <a:rPr lang="en-US" sz="2000" b="1" dirty="0" smtClean="0"/>
                        <a:t>14</a:t>
                      </a:r>
                      <a:endParaRPr lang="en-US" sz="1400" b="1" dirty="0"/>
                    </a:p>
                  </a:txBody>
                  <a:tcPr>
                    <a:cell3D prstMaterial="dkEdge">
                      <a:bevel w="77470" h="12700" prst="softRound"/>
                      <a:lightRig rig="flood" dir="t"/>
                    </a:cell3D>
                    <a:solidFill>
                      <a:srgbClr val="66CCFF"/>
                    </a:solidFill>
                  </a:tcPr>
                </a:tc>
              </a:tr>
            </a:tbl>
          </a:graphicData>
        </a:graphic>
      </p:graphicFrame>
    </p:spTree>
    <p:extLst>
      <p:ext uri="{BB962C8B-B14F-4D97-AF65-F5344CB8AC3E}">
        <p14:creationId xmlns:p14="http://schemas.microsoft.com/office/powerpoint/2010/main" val="11926717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75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750"/>
                                        <p:tgtEl>
                                          <p:spTgt spid="5">
                                            <p:txEl>
                                              <p:pRg st="1" end="1"/>
                                            </p:txEl>
                                          </p:spTgt>
                                        </p:tgtEl>
                                      </p:cBhvr>
                                    </p:animEffect>
                                  </p:childTnLst>
                                </p:cTn>
                              </p:par>
                            </p:childTnLst>
                          </p:cTn>
                        </p:par>
                        <p:par>
                          <p:cTn id="13" fill="hold">
                            <p:stCondLst>
                              <p:cond delay="175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175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wipe(left)">
                                      <p:cBhvr>
                                        <p:cTn id="21" dur="175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C014052-953B-4273-8F47-BF25327D5B24}" type="slidenum">
              <a:rPr lang="en-US" smtClean="0"/>
              <a:t>16</a:t>
            </a:fld>
            <a:endParaRPr lang="en-US"/>
          </a:p>
        </p:txBody>
      </p:sp>
      <p:pic>
        <p:nvPicPr>
          <p:cNvPr id="1026" name="Picture 2" descr="C:\Users\Rae\Desktop\Enoch Sabbaths.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 y="1066800"/>
            <a:ext cx="8511702" cy="53258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a:xfrm>
            <a:off x="152400" y="152400"/>
            <a:ext cx="8839200" cy="7620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400" spc="50" dirty="0" smtClean="0">
                <a:ln w="11430"/>
                <a:solidFill>
                  <a:srgbClr val="FF0000"/>
                </a:solidFill>
                <a:effectLst>
                  <a:outerShdw blurRad="76200" dist="50800" dir="5400000" algn="tl" rotWithShape="0">
                    <a:srgbClr val="000000">
                      <a:alpha val="65000"/>
                    </a:srgbClr>
                  </a:outerShdw>
                </a:effectLst>
              </a:rPr>
              <a:t>Enoch/</a:t>
            </a:r>
            <a:r>
              <a:rPr lang="en-US" sz="4400" spc="50" dirty="0" err="1" smtClean="0">
                <a:ln w="11430"/>
                <a:solidFill>
                  <a:srgbClr val="FF0000"/>
                </a:solidFill>
                <a:effectLst>
                  <a:outerShdw blurRad="76200" dist="50800" dir="5400000" algn="tl" rotWithShape="0">
                    <a:srgbClr val="000000">
                      <a:alpha val="65000"/>
                    </a:srgbClr>
                  </a:outerShdw>
                </a:effectLst>
              </a:rPr>
              <a:t>Zadok</a:t>
            </a:r>
            <a:r>
              <a:rPr lang="en-US" sz="4400" spc="50" dirty="0" smtClean="0">
                <a:ln w="11430"/>
                <a:solidFill>
                  <a:srgbClr val="FF0000"/>
                </a:solidFill>
                <a:effectLst>
                  <a:outerShdw blurRad="76200" dist="50800" dir="5400000" algn="tl" rotWithShape="0">
                    <a:srgbClr val="000000">
                      <a:alpha val="65000"/>
                    </a:srgbClr>
                  </a:outerShdw>
                </a:effectLst>
              </a:rPr>
              <a:t> Dated Sabbaths</a:t>
            </a:r>
            <a:endParaRPr lang="en-US" sz="4400" spc="50" dirty="0">
              <a:ln w="11430"/>
              <a:solidFill>
                <a:srgbClr val="FF0000"/>
              </a:solidFill>
              <a:effectLst>
                <a:outerShdw blurRad="76200" dist="50800" dir="5400000" algn="tl" rotWithShape="0">
                  <a:srgbClr val="000000">
                    <a:alpha val="65000"/>
                  </a:srgbClr>
                </a:outerShdw>
              </a:effectLst>
            </a:endParaRPr>
          </a:p>
        </p:txBody>
      </p:sp>
      <p:sp>
        <p:nvSpPr>
          <p:cNvPr id="4" name="Rectangle 3"/>
          <p:cNvSpPr/>
          <p:nvPr/>
        </p:nvSpPr>
        <p:spPr>
          <a:xfrm>
            <a:off x="2226966" y="3591891"/>
            <a:ext cx="1305133" cy="457200"/>
          </a:xfrm>
          <a:prstGeom prst="rect">
            <a:avLst/>
          </a:prstGeom>
          <a:noFill/>
          <a:ln w="38100">
            <a:solidFill>
              <a:srgbClr val="C0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txBox="1">
            <a:spLocks/>
          </p:cNvSpPr>
          <p:nvPr/>
        </p:nvSpPr>
        <p:spPr>
          <a:xfrm>
            <a:off x="533400" y="5334000"/>
            <a:ext cx="8839200" cy="1447800"/>
          </a:xfrm>
          <a:prstGeom prst="rect">
            <a:avLst/>
          </a:prstGeom>
          <a:effectLst/>
        </p:spPr>
        <p:txBody>
          <a:bodyPr vert="horz" lIns="91440" tIns="45720" rIns="91440" bIns="45720" rtlCol="0" anchor="t"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spc="300" dirty="0" smtClean="0">
                <a:ln w="11430"/>
                <a:solidFill>
                  <a:srgbClr val="FF0000"/>
                </a:solidFill>
                <a:effectLst>
                  <a:glow rad="127000">
                    <a:schemeClr val="tx1">
                      <a:alpha val="97000"/>
                    </a:schemeClr>
                  </a:glow>
                  <a:outerShdw blurRad="76200" dist="50800" dir="5400000" algn="tl" rotWithShape="0">
                    <a:srgbClr val="000000">
                      <a:alpha val="65000"/>
                    </a:srgbClr>
                  </a:outerShdw>
                </a:effectLst>
                <a:latin typeface="Trebuchet MS" pitchFamily="34" charset="0"/>
              </a:rPr>
              <a:t>No weekly </a:t>
            </a:r>
            <a:r>
              <a:rPr lang="en-US" sz="2800" spc="300" dirty="0" smtClean="0">
                <a:ln w="11430"/>
                <a:solidFill>
                  <a:srgbClr val="0070C0"/>
                </a:solidFill>
                <a:effectLst>
                  <a:glow rad="127000">
                    <a:schemeClr val="tx1">
                      <a:alpha val="97000"/>
                    </a:schemeClr>
                  </a:glow>
                  <a:outerShdw blurRad="76200" dist="50800" dir="5400000" algn="tl" rotWithShape="0">
                    <a:srgbClr val="000000">
                      <a:alpha val="65000"/>
                    </a:srgbClr>
                  </a:outerShdw>
                </a:effectLst>
                <a:latin typeface="Trebuchet MS" pitchFamily="34" charset="0"/>
              </a:rPr>
              <a:t>Sabbath</a:t>
            </a:r>
            <a:r>
              <a:rPr lang="en-US" sz="2800" spc="300" dirty="0" smtClean="0">
                <a:ln w="11430"/>
                <a:solidFill>
                  <a:srgbClr val="FF0000"/>
                </a:solidFill>
                <a:effectLst>
                  <a:glow rad="127000">
                    <a:schemeClr val="tx1">
                      <a:alpha val="97000"/>
                    </a:schemeClr>
                  </a:glow>
                  <a:outerShdw blurRad="76200" dist="50800" dir="5400000" algn="tl" rotWithShape="0">
                    <a:srgbClr val="000000">
                      <a:alpha val="65000"/>
                    </a:srgbClr>
                  </a:outerShdw>
                </a:effectLst>
                <a:latin typeface="Trebuchet MS" pitchFamily="34" charset="0"/>
              </a:rPr>
              <a:t> exists </a:t>
            </a:r>
            <a:br>
              <a:rPr lang="en-US" sz="2800" spc="300" dirty="0" smtClean="0">
                <a:ln w="11430"/>
                <a:solidFill>
                  <a:srgbClr val="FF0000"/>
                </a:solidFill>
                <a:effectLst>
                  <a:glow rad="127000">
                    <a:schemeClr val="tx1">
                      <a:alpha val="97000"/>
                    </a:schemeClr>
                  </a:glow>
                  <a:outerShdw blurRad="76200" dist="50800" dir="5400000" algn="tl" rotWithShape="0">
                    <a:srgbClr val="000000">
                      <a:alpha val="65000"/>
                    </a:srgbClr>
                  </a:outerShdw>
                </a:effectLst>
                <a:latin typeface="Trebuchet MS" pitchFamily="34" charset="0"/>
              </a:rPr>
            </a:br>
            <a:r>
              <a:rPr lang="en-US" sz="2800" spc="300" dirty="0" smtClean="0">
                <a:ln w="11430"/>
                <a:solidFill>
                  <a:srgbClr val="0070C0"/>
                </a:solidFill>
                <a:effectLst>
                  <a:glow rad="127000">
                    <a:schemeClr val="tx1">
                      <a:alpha val="97000"/>
                    </a:schemeClr>
                  </a:glow>
                  <a:outerShdw blurRad="76200" dist="50800" dir="5400000" algn="tl" rotWithShape="0">
                    <a:srgbClr val="000000">
                      <a:alpha val="65000"/>
                    </a:srgbClr>
                  </a:outerShdw>
                </a:effectLst>
                <a:latin typeface="Trebuchet MS" pitchFamily="34" charset="0"/>
              </a:rPr>
              <a:t>on the 14</a:t>
            </a:r>
            <a:r>
              <a:rPr lang="en-US" sz="2800" spc="300" baseline="30000" dirty="0" smtClean="0">
                <a:ln w="11430"/>
                <a:solidFill>
                  <a:srgbClr val="0070C0"/>
                </a:solidFill>
                <a:effectLst>
                  <a:glow rad="127000">
                    <a:schemeClr val="tx1">
                      <a:alpha val="97000"/>
                    </a:schemeClr>
                  </a:glow>
                  <a:outerShdw blurRad="76200" dist="50800" dir="5400000" algn="tl" rotWithShape="0">
                    <a:srgbClr val="000000">
                      <a:alpha val="65000"/>
                    </a:srgbClr>
                  </a:outerShdw>
                </a:effectLst>
                <a:latin typeface="Trebuchet MS" pitchFamily="34" charset="0"/>
              </a:rPr>
              <a:t>th</a:t>
            </a:r>
            <a:r>
              <a:rPr lang="en-US" sz="2800" spc="300" dirty="0" smtClean="0">
                <a:ln w="11430"/>
                <a:solidFill>
                  <a:srgbClr val="0070C0"/>
                </a:solidFill>
                <a:effectLst>
                  <a:glow rad="127000">
                    <a:schemeClr val="tx1">
                      <a:alpha val="97000"/>
                    </a:schemeClr>
                  </a:glow>
                  <a:outerShdw blurRad="76200" dist="50800" dir="5400000" algn="tl" rotWithShape="0">
                    <a:srgbClr val="000000">
                      <a:alpha val="65000"/>
                    </a:srgbClr>
                  </a:outerShdw>
                </a:effectLst>
                <a:latin typeface="Trebuchet MS" pitchFamily="34" charset="0"/>
              </a:rPr>
              <a:t> cycle in the </a:t>
            </a:r>
            <a:r>
              <a:rPr lang="en-US" sz="2800" spc="300" dirty="0" smtClean="0">
                <a:ln w="11430"/>
                <a:solidFill>
                  <a:srgbClr val="FF0000"/>
                </a:solidFill>
                <a:effectLst>
                  <a:glow rad="127000">
                    <a:schemeClr val="tx1">
                      <a:alpha val="97000"/>
                    </a:schemeClr>
                  </a:glow>
                  <a:outerShdw blurRad="76200" dist="50800" dir="5400000" algn="tl" rotWithShape="0">
                    <a:srgbClr val="000000">
                      <a:alpha val="65000"/>
                    </a:srgbClr>
                  </a:outerShdw>
                </a:effectLst>
                <a:latin typeface="Trebuchet MS" pitchFamily="34" charset="0"/>
              </a:rPr>
              <a:t/>
            </a:r>
            <a:br>
              <a:rPr lang="en-US" sz="2800" spc="300" dirty="0" smtClean="0">
                <a:ln w="11430"/>
                <a:solidFill>
                  <a:srgbClr val="FF0000"/>
                </a:solidFill>
                <a:effectLst>
                  <a:glow rad="127000">
                    <a:schemeClr val="tx1">
                      <a:alpha val="97000"/>
                    </a:schemeClr>
                  </a:glow>
                  <a:outerShdw blurRad="76200" dist="50800" dir="5400000" algn="tl" rotWithShape="0">
                    <a:srgbClr val="000000">
                      <a:alpha val="65000"/>
                    </a:srgbClr>
                  </a:outerShdw>
                </a:effectLst>
                <a:latin typeface="Trebuchet MS" pitchFamily="34" charset="0"/>
              </a:rPr>
            </a:br>
            <a:r>
              <a:rPr lang="en-US" sz="2800" spc="300" dirty="0" smtClean="0">
                <a:ln w="11430"/>
                <a:solidFill>
                  <a:srgbClr val="FF0000"/>
                </a:solidFill>
                <a:effectLst>
                  <a:glow rad="127000">
                    <a:schemeClr val="tx1">
                      <a:alpha val="97000"/>
                    </a:schemeClr>
                  </a:glow>
                  <a:outerShdw blurRad="76200" dist="50800" dir="5400000" algn="tl" rotWithShape="0">
                    <a:srgbClr val="000000">
                      <a:alpha val="65000"/>
                    </a:srgbClr>
                  </a:outerShdw>
                </a:effectLst>
                <a:latin typeface="Trebuchet MS" pitchFamily="34" charset="0"/>
              </a:rPr>
              <a:t>1</a:t>
            </a:r>
            <a:r>
              <a:rPr lang="en-US" sz="2800" spc="300" baseline="30000" dirty="0" smtClean="0">
                <a:ln w="11430"/>
                <a:solidFill>
                  <a:srgbClr val="FF0000"/>
                </a:solidFill>
                <a:effectLst>
                  <a:glow rad="127000">
                    <a:schemeClr val="tx1">
                      <a:alpha val="97000"/>
                    </a:schemeClr>
                  </a:glow>
                  <a:outerShdw blurRad="76200" dist="50800" dir="5400000" algn="tl" rotWithShape="0">
                    <a:srgbClr val="000000">
                      <a:alpha val="65000"/>
                    </a:srgbClr>
                  </a:outerShdw>
                </a:effectLst>
                <a:latin typeface="Trebuchet MS" pitchFamily="34" charset="0"/>
              </a:rPr>
              <a:t>st</a:t>
            </a:r>
            <a:r>
              <a:rPr lang="en-US" sz="2800" spc="300" dirty="0" smtClean="0">
                <a:ln w="11430"/>
                <a:solidFill>
                  <a:srgbClr val="FF0000"/>
                </a:solidFill>
                <a:effectLst>
                  <a:glow rad="127000">
                    <a:schemeClr val="tx1">
                      <a:alpha val="97000"/>
                    </a:schemeClr>
                  </a:glow>
                  <a:outerShdw blurRad="76200" dist="50800" dir="5400000" algn="tl" rotWithShape="0">
                    <a:srgbClr val="000000">
                      <a:alpha val="65000"/>
                    </a:srgbClr>
                  </a:outerShdw>
                </a:effectLst>
                <a:latin typeface="Trebuchet MS" pitchFamily="34" charset="0"/>
              </a:rPr>
              <a:t> </a:t>
            </a:r>
            <a:r>
              <a:rPr lang="en-US" sz="2800" u="sng" spc="300" dirty="0" smtClean="0">
                <a:ln w="11430"/>
                <a:solidFill>
                  <a:srgbClr val="FF0000"/>
                </a:solidFill>
                <a:effectLst>
                  <a:glow rad="127000">
                    <a:schemeClr val="tx1">
                      <a:alpha val="97000"/>
                    </a:schemeClr>
                  </a:glow>
                  <a:outerShdw blurRad="76200" dist="50800" dir="5400000" algn="tl" rotWithShape="0">
                    <a:srgbClr val="000000">
                      <a:alpha val="65000"/>
                    </a:srgbClr>
                  </a:outerShdw>
                </a:effectLst>
                <a:latin typeface="Trebuchet MS" pitchFamily="34" charset="0"/>
              </a:rPr>
              <a:t>or</a:t>
            </a:r>
            <a:r>
              <a:rPr lang="en-US" sz="2800" spc="300" dirty="0" smtClean="0">
                <a:ln w="11430"/>
                <a:solidFill>
                  <a:srgbClr val="FF0000"/>
                </a:solidFill>
                <a:effectLst>
                  <a:glow rad="127000">
                    <a:schemeClr val="tx1">
                      <a:alpha val="97000"/>
                    </a:schemeClr>
                  </a:glow>
                  <a:outerShdw blurRad="76200" dist="50800" dir="5400000" algn="tl" rotWithShape="0">
                    <a:srgbClr val="000000">
                      <a:alpha val="65000"/>
                    </a:srgbClr>
                  </a:outerShdw>
                </a:effectLst>
                <a:latin typeface="Trebuchet MS" pitchFamily="34" charset="0"/>
              </a:rPr>
              <a:t> </a:t>
            </a:r>
            <a:r>
              <a:rPr lang="en-US" sz="2800" spc="300" dirty="0" smtClean="0">
                <a:ln w="11430"/>
                <a:solidFill>
                  <a:srgbClr val="00B0F0"/>
                </a:solidFill>
                <a:effectLst>
                  <a:glow rad="127000">
                    <a:schemeClr val="tx1">
                      <a:alpha val="97000"/>
                    </a:schemeClr>
                  </a:glow>
                  <a:outerShdw blurRad="76200" dist="50800" dir="5400000" algn="tl" rotWithShape="0">
                    <a:srgbClr val="000000">
                      <a:alpha val="65000"/>
                    </a:srgbClr>
                  </a:outerShdw>
                </a:effectLst>
                <a:latin typeface="Trebuchet MS" pitchFamily="34" charset="0"/>
              </a:rPr>
              <a:t>2</a:t>
            </a:r>
            <a:r>
              <a:rPr lang="en-US" sz="2800" spc="300" baseline="30000" dirty="0" smtClean="0">
                <a:ln w="11430"/>
                <a:solidFill>
                  <a:srgbClr val="00B0F0"/>
                </a:solidFill>
                <a:effectLst>
                  <a:glow rad="127000">
                    <a:schemeClr val="tx1">
                      <a:alpha val="97000"/>
                    </a:schemeClr>
                  </a:glow>
                  <a:outerShdw blurRad="76200" dist="50800" dir="5400000" algn="tl" rotWithShape="0">
                    <a:srgbClr val="000000">
                      <a:alpha val="65000"/>
                    </a:srgbClr>
                  </a:outerShdw>
                </a:effectLst>
                <a:latin typeface="Trebuchet MS" pitchFamily="34" charset="0"/>
              </a:rPr>
              <a:t>nd</a:t>
            </a:r>
            <a:r>
              <a:rPr lang="en-US" sz="2800" spc="300" dirty="0" smtClean="0">
                <a:ln w="11430"/>
                <a:solidFill>
                  <a:srgbClr val="FF0000"/>
                </a:solidFill>
                <a:effectLst>
                  <a:glow rad="127000">
                    <a:schemeClr val="tx1">
                      <a:alpha val="97000"/>
                    </a:schemeClr>
                  </a:glow>
                  <a:outerShdw blurRad="76200" dist="50800" dir="5400000" algn="tl" rotWithShape="0">
                    <a:srgbClr val="000000">
                      <a:alpha val="65000"/>
                    </a:srgbClr>
                  </a:outerShdw>
                </a:effectLst>
                <a:latin typeface="Trebuchet MS" pitchFamily="34" charset="0"/>
              </a:rPr>
              <a:t> calendar months!</a:t>
            </a:r>
            <a:endParaRPr lang="en-US" sz="2800" spc="300" dirty="0">
              <a:ln w="11430"/>
              <a:solidFill>
                <a:srgbClr val="FF0000"/>
              </a:solidFill>
              <a:effectLst>
                <a:glow rad="127000">
                  <a:schemeClr val="tx1">
                    <a:alpha val="97000"/>
                  </a:schemeClr>
                </a:glow>
                <a:outerShdw blurRad="76200" dist="50800" dir="5400000" algn="tl" rotWithShape="0">
                  <a:srgbClr val="000000">
                    <a:alpha val="65000"/>
                  </a:srgbClr>
                </a:outerShdw>
              </a:effectLst>
              <a:latin typeface="Trebuchet MS" pitchFamily="34" charset="0"/>
            </a:endParaRPr>
          </a:p>
        </p:txBody>
      </p:sp>
      <p:sp>
        <p:nvSpPr>
          <p:cNvPr id="7" name="Rectangle 6"/>
          <p:cNvSpPr/>
          <p:nvPr/>
        </p:nvSpPr>
        <p:spPr>
          <a:xfrm>
            <a:off x="2226961" y="4058056"/>
            <a:ext cx="1305133" cy="361544"/>
          </a:xfrm>
          <a:prstGeom prst="rect">
            <a:avLst/>
          </a:prstGeom>
          <a:noFill/>
          <a:ln w="38100">
            <a:solidFill>
              <a:srgbClr val="0070C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12" descr="C:\Users\Rae\Desktop\Art on Desktop\white man clip art\yellow-blue smiley faces\Smiley Face  jpeg.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20000" y="2068188"/>
            <a:ext cx="1297825" cy="175633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086800" y="3609838"/>
            <a:ext cx="1123000"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solidFill>
                  <a:srgbClr val="C00000"/>
                </a:solidFill>
                <a:effectLst>
                  <a:outerShdw blurRad="76200" dist="50800" dir="5400000" algn="tl" rotWithShape="0">
                    <a:srgbClr val="000000">
                      <a:alpha val="65000"/>
                    </a:srgbClr>
                  </a:outerShdw>
                </a:effectLst>
              </a:rPr>
              <a:t>A 14</a:t>
            </a:r>
            <a:r>
              <a:rPr lang="en-US" sz="2400" b="1" cap="none" spc="50" baseline="30000" dirty="0" smtClean="0">
                <a:ln w="11430"/>
                <a:solidFill>
                  <a:srgbClr val="C00000"/>
                </a:solidFill>
                <a:effectLst>
                  <a:outerShdw blurRad="76200" dist="50800" dir="5400000" algn="tl" rotWithShape="0">
                    <a:srgbClr val="000000">
                      <a:alpha val="65000"/>
                    </a:srgbClr>
                  </a:outerShdw>
                </a:effectLst>
              </a:rPr>
              <a:t>th</a:t>
            </a:r>
            <a:r>
              <a:rPr lang="en-US" sz="2400" b="1" cap="none" spc="50" dirty="0" smtClean="0">
                <a:ln w="11430"/>
                <a:solidFill>
                  <a:srgbClr val="C00000"/>
                </a:solidFill>
                <a:effectLst>
                  <a:outerShdw blurRad="76200" dist="50800" dir="5400000" algn="tl" rotWithShape="0">
                    <a:srgbClr val="000000">
                      <a:alpha val="65000"/>
                    </a:srgbClr>
                  </a:outerShdw>
                </a:effectLst>
              </a:rPr>
              <a:t>? </a:t>
            </a:r>
            <a:endParaRPr lang="en-US" sz="2400" b="1" cap="none" spc="50" dirty="0">
              <a:ln w="11430"/>
              <a:solidFill>
                <a:srgbClr val="C00000"/>
              </a:solidFill>
              <a:effectLst>
                <a:outerShdw blurRad="76200" dist="50800" dir="5400000" algn="tl" rotWithShape="0">
                  <a:srgbClr val="000000">
                    <a:alpha val="65000"/>
                  </a:srgbClr>
                </a:outerShdw>
              </a:effectLst>
            </a:endParaRPr>
          </a:p>
        </p:txBody>
      </p:sp>
      <p:sp>
        <p:nvSpPr>
          <p:cNvPr id="10" name="Rectangle 9"/>
          <p:cNvSpPr/>
          <p:nvPr/>
        </p:nvSpPr>
        <p:spPr>
          <a:xfrm>
            <a:off x="997274" y="4012526"/>
            <a:ext cx="1206357"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solidFill>
                  <a:srgbClr val="0070C0"/>
                </a:solidFill>
                <a:effectLst>
                  <a:outerShdw blurRad="76200" dist="50800" dir="5400000" algn="tl" rotWithShape="0">
                    <a:srgbClr val="000000">
                      <a:alpha val="65000"/>
                    </a:srgbClr>
                  </a:outerShdw>
                </a:effectLst>
              </a:rPr>
              <a:t>No 14</a:t>
            </a:r>
            <a:r>
              <a:rPr lang="en-US" sz="2400" b="1" cap="none" spc="50" baseline="30000" dirty="0" smtClean="0">
                <a:ln w="11430"/>
                <a:solidFill>
                  <a:srgbClr val="0070C0"/>
                </a:solidFill>
                <a:effectLst>
                  <a:outerShdw blurRad="76200" dist="50800" dir="5400000" algn="tl" rotWithShape="0">
                    <a:srgbClr val="000000">
                      <a:alpha val="65000"/>
                    </a:srgbClr>
                  </a:outerShdw>
                </a:effectLst>
              </a:rPr>
              <a:t>th</a:t>
            </a:r>
            <a:r>
              <a:rPr lang="en-US" sz="2400" b="1" spc="50" dirty="0">
                <a:ln w="11430"/>
                <a:solidFill>
                  <a:srgbClr val="0070C0"/>
                </a:solidFill>
                <a:effectLst>
                  <a:outerShdw blurRad="76200" dist="50800" dir="5400000" algn="tl" rotWithShape="0">
                    <a:srgbClr val="000000">
                      <a:alpha val="65000"/>
                    </a:srgbClr>
                  </a:outerShdw>
                </a:effectLst>
              </a:rPr>
              <a:t>!</a:t>
            </a:r>
            <a:endParaRPr lang="en-US" sz="2400" b="1" cap="none" spc="50" dirty="0">
              <a:ln w="11430"/>
              <a:solidFill>
                <a:srgbClr val="0070C0"/>
              </a:solidFill>
              <a:effectLst>
                <a:outerShdw blurRad="76200" dist="50800" dir="5400000" algn="tl" rotWithShape="0">
                  <a:srgbClr val="000000">
                    <a:alpha val="65000"/>
                  </a:srgbClr>
                </a:outerShdw>
              </a:effectLst>
            </a:endParaRPr>
          </a:p>
        </p:txBody>
      </p:sp>
      <p:sp>
        <p:nvSpPr>
          <p:cNvPr id="11" name="Title 1"/>
          <p:cNvSpPr txBox="1">
            <a:spLocks/>
          </p:cNvSpPr>
          <p:nvPr/>
        </p:nvSpPr>
        <p:spPr>
          <a:xfrm>
            <a:off x="2226966" y="2577355"/>
            <a:ext cx="5164434" cy="656688"/>
          </a:xfrm>
          <a:prstGeom prst="rect">
            <a:avLst/>
          </a:prstGeom>
          <a:solidFill>
            <a:schemeClr val="accent2">
              <a:lumMod val="40000"/>
              <a:lumOff val="60000"/>
            </a:schemeClr>
          </a:solidFill>
          <a:effectLst/>
          <a:scene3d>
            <a:camera prst="orthographicFront"/>
            <a:lightRig rig="threePt" dir="t"/>
          </a:scene3d>
          <a:sp3d>
            <a:bevelT/>
          </a:sp3d>
        </p:spPr>
        <p:txBody>
          <a:bodyPr vert="horz" lIns="91440" tIns="45720" rIns="91440" bIns="45720" rtlCol="0" anchor="t" anchorCtr="0">
            <a:noAutofit/>
            <a:sp3d extrusionH="57150">
              <a:bevelT h="25400" prst="softRound"/>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800" dirty="0" smtClean="0">
                <a:ln w="12700">
                  <a:solidFill>
                    <a:schemeClr val="tx2">
                      <a:satMod val="155000"/>
                    </a:schemeClr>
                  </a:solidFill>
                  <a:prstDash val="solid"/>
                </a:ln>
                <a:solidFill>
                  <a:schemeClr val="bg2">
                    <a:lumMod val="25000"/>
                  </a:schemeClr>
                </a:solidFill>
                <a:latin typeface="Trebuchet MS" pitchFamily="34" charset="0"/>
              </a:rPr>
              <a:t>Let’s look for a </a:t>
            </a:r>
            <a:r>
              <a:rPr lang="en-US" sz="1800" dirty="0" smtClean="0">
                <a:ln w="12700">
                  <a:solidFill>
                    <a:srgbClr val="002060"/>
                  </a:solidFill>
                  <a:prstDash val="solid"/>
                </a:ln>
                <a:solidFill>
                  <a:srgbClr val="0070C0"/>
                </a:solidFill>
                <a:latin typeface="Trebuchet MS" pitchFamily="34" charset="0"/>
              </a:rPr>
              <a:t>Sabbath</a:t>
            </a:r>
            <a:r>
              <a:rPr lang="en-US" sz="1800" dirty="0" smtClean="0">
                <a:ln w="12700">
                  <a:solidFill>
                    <a:schemeClr val="tx2">
                      <a:satMod val="155000"/>
                    </a:schemeClr>
                  </a:solidFill>
                  <a:prstDash val="solid"/>
                </a:ln>
                <a:solidFill>
                  <a:schemeClr val="bg2">
                    <a:tint val="85000"/>
                    <a:satMod val="155000"/>
                  </a:schemeClr>
                </a:solidFill>
                <a:latin typeface="Trebuchet MS" pitchFamily="34" charset="0"/>
              </a:rPr>
              <a:t> </a:t>
            </a:r>
            <a:r>
              <a:rPr lang="en-US" sz="1800" dirty="0" smtClean="0">
                <a:ln w="12700">
                  <a:solidFill>
                    <a:schemeClr val="tx2">
                      <a:satMod val="155000"/>
                    </a:schemeClr>
                  </a:solidFill>
                  <a:prstDash val="solid"/>
                </a:ln>
                <a:solidFill>
                  <a:schemeClr val="bg2">
                    <a:lumMod val="25000"/>
                  </a:schemeClr>
                </a:solidFill>
                <a:latin typeface="Trebuchet MS" pitchFamily="34" charset="0"/>
              </a:rPr>
              <a:t>that exists on the 14</a:t>
            </a:r>
            <a:r>
              <a:rPr lang="en-US" sz="1800" baseline="30000" dirty="0" smtClean="0">
                <a:ln w="12700">
                  <a:solidFill>
                    <a:schemeClr val="tx2">
                      <a:satMod val="155000"/>
                    </a:schemeClr>
                  </a:solidFill>
                  <a:prstDash val="solid"/>
                </a:ln>
                <a:solidFill>
                  <a:schemeClr val="bg2">
                    <a:lumMod val="25000"/>
                  </a:schemeClr>
                </a:solidFill>
                <a:latin typeface="Trebuchet MS" pitchFamily="34" charset="0"/>
              </a:rPr>
              <a:t>th</a:t>
            </a:r>
            <a:r>
              <a:rPr lang="en-US" sz="1800" dirty="0" smtClean="0">
                <a:ln w="12700">
                  <a:solidFill>
                    <a:schemeClr val="tx2">
                      <a:satMod val="155000"/>
                    </a:schemeClr>
                  </a:solidFill>
                  <a:prstDash val="solid"/>
                </a:ln>
                <a:solidFill>
                  <a:schemeClr val="bg2">
                    <a:lumMod val="25000"/>
                  </a:schemeClr>
                </a:solidFill>
                <a:latin typeface="Trebuchet MS" pitchFamily="34" charset="0"/>
              </a:rPr>
              <a:t> cycle of the</a:t>
            </a:r>
            <a:r>
              <a:rPr lang="en-US" sz="1800" dirty="0" smtClean="0">
                <a:ln w="12700">
                  <a:solidFill>
                    <a:schemeClr val="tx2">
                      <a:satMod val="155000"/>
                    </a:schemeClr>
                  </a:solidFill>
                  <a:prstDash val="solid"/>
                </a:ln>
                <a:solidFill>
                  <a:schemeClr val="bg2">
                    <a:tint val="85000"/>
                    <a:satMod val="155000"/>
                  </a:schemeClr>
                </a:solidFill>
                <a:latin typeface="Trebuchet MS" pitchFamily="34" charset="0"/>
              </a:rPr>
              <a:t> </a:t>
            </a:r>
            <a:r>
              <a:rPr lang="en-US" sz="1800" dirty="0" smtClean="0">
                <a:ln w="12700">
                  <a:solidFill>
                    <a:srgbClr val="002060"/>
                  </a:solidFill>
                  <a:prstDash val="solid"/>
                </a:ln>
                <a:solidFill>
                  <a:srgbClr val="C00000"/>
                </a:solidFill>
                <a:latin typeface="Trebuchet MS" pitchFamily="34" charset="0"/>
              </a:rPr>
              <a:t>1</a:t>
            </a:r>
            <a:r>
              <a:rPr lang="en-US" sz="1800" baseline="30000" dirty="0" smtClean="0">
                <a:ln w="12700">
                  <a:solidFill>
                    <a:srgbClr val="002060"/>
                  </a:solidFill>
                  <a:prstDash val="solid"/>
                </a:ln>
                <a:solidFill>
                  <a:srgbClr val="C00000"/>
                </a:solidFill>
                <a:latin typeface="Trebuchet MS" pitchFamily="34" charset="0"/>
              </a:rPr>
              <a:t>st</a:t>
            </a:r>
            <a:r>
              <a:rPr lang="en-US" sz="1800" dirty="0" smtClean="0">
                <a:ln w="12700">
                  <a:solidFill>
                    <a:schemeClr val="tx2">
                      <a:satMod val="155000"/>
                    </a:schemeClr>
                  </a:solidFill>
                  <a:prstDash val="solid"/>
                </a:ln>
                <a:solidFill>
                  <a:schemeClr val="bg2">
                    <a:tint val="85000"/>
                    <a:satMod val="155000"/>
                  </a:schemeClr>
                </a:solidFill>
                <a:latin typeface="Trebuchet MS" pitchFamily="34" charset="0"/>
              </a:rPr>
              <a:t> </a:t>
            </a:r>
            <a:r>
              <a:rPr lang="en-US" sz="1800" u="sng" dirty="0" smtClean="0">
                <a:ln w="12700">
                  <a:solidFill>
                    <a:schemeClr val="tx2">
                      <a:satMod val="155000"/>
                    </a:schemeClr>
                  </a:solidFill>
                  <a:prstDash val="solid"/>
                </a:ln>
                <a:solidFill>
                  <a:schemeClr val="bg2">
                    <a:lumMod val="25000"/>
                  </a:schemeClr>
                </a:solidFill>
                <a:latin typeface="Trebuchet MS" pitchFamily="34" charset="0"/>
              </a:rPr>
              <a:t>or</a:t>
            </a:r>
            <a:r>
              <a:rPr lang="en-US" sz="1800" dirty="0" smtClean="0">
                <a:ln w="12700">
                  <a:solidFill>
                    <a:schemeClr val="tx2">
                      <a:satMod val="155000"/>
                    </a:schemeClr>
                  </a:solidFill>
                  <a:prstDash val="solid"/>
                </a:ln>
                <a:solidFill>
                  <a:schemeClr val="bg2">
                    <a:tint val="85000"/>
                    <a:satMod val="155000"/>
                  </a:schemeClr>
                </a:solidFill>
                <a:latin typeface="Trebuchet MS" pitchFamily="34" charset="0"/>
              </a:rPr>
              <a:t> </a:t>
            </a:r>
            <a:r>
              <a:rPr lang="en-US" sz="1800" dirty="0" smtClean="0">
                <a:ln w="12700">
                  <a:solidFill>
                    <a:srgbClr val="002060"/>
                  </a:solidFill>
                  <a:prstDash val="solid"/>
                </a:ln>
                <a:solidFill>
                  <a:srgbClr val="0070C0"/>
                </a:solidFill>
                <a:latin typeface="Trebuchet MS" pitchFamily="34" charset="0"/>
              </a:rPr>
              <a:t>2</a:t>
            </a:r>
            <a:r>
              <a:rPr lang="en-US" sz="1800" baseline="30000" dirty="0" smtClean="0">
                <a:ln w="12700">
                  <a:solidFill>
                    <a:srgbClr val="002060"/>
                  </a:solidFill>
                  <a:prstDash val="solid"/>
                </a:ln>
                <a:solidFill>
                  <a:srgbClr val="0070C0"/>
                </a:solidFill>
                <a:latin typeface="Trebuchet MS" pitchFamily="34" charset="0"/>
              </a:rPr>
              <a:t>nd</a:t>
            </a:r>
            <a:r>
              <a:rPr lang="en-US" sz="1800" dirty="0" smtClean="0">
                <a:ln w="12700">
                  <a:solidFill>
                    <a:schemeClr val="tx2">
                      <a:satMod val="155000"/>
                    </a:schemeClr>
                  </a:solidFill>
                  <a:prstDash val="solid"/>
                </a:ln>
                <a:solidFill>
                  <a:schemeClr val="bg2">
                    <a:tint val="85000"/>
                    <a:satMod val="155000"/>
                  </a:schemeClr>
                </a:solidFill>
                <a:latin typeface="Trebuchet MS" pitchFamily="34" charset="0"/>
              </a:rPr>
              <a:t> </a:t>
            </a:r>
            <a:r>
              <a:rPr lang="en-US" sz="1800" dirty="0" smtClean="0">
                <a:ln w="12700">
                  <a:solidFill>
                    <a:schemeClr val="tx2">
                      <a:satMod val="155000"/>
                    </a:schemeClr>
                  </a:solidFill>
                  <a:prstDash val="solid"/>
                </a:ln>
                <a:solidFill>
                  <a:schemeClr val="bg2">
                    <a:lumMod val="25000"/>
                  </a:schemeClr>
                </a:solidFill>
                <a:latin typeface="Trebuchet MS" pitchFamily="34" charset="0"/>
              </a:rPr>
              <a:t>month of </a:t>
            </a:r>
            <a:r>
              <a:rPr lang="en-US" sz="1800" dirty="0" smtClean="0">
                <a:ln w="12700">
                  <a:solidFill>
                    <a:srgbClr val="002060"/>
                  </a:solidFill>
                  <a:prstDash val="solid"/>
                </a:ln>
                <a:solidFill>
                  <a:srgbClr val="C00000"/>
                </a:solidFill>
                <a:latin typeface="Trebuchet MS" pitchFamily="34" charset="0"/>
              </a:rPr>
              <a:t>Enoch/</a:t>
            </a:r>
            <a:r>
              <a:rPr lang="en-US" sz="1800" dirty="0" err="1" smtClean="0">
                <a:ln w="12700">
                  <a:solidFill>
                    <a:srgbClr val="002060"/>
                  </a:solidFill>
                  <a:prstDash val="solid"/>
                </a:ln>
                <a:solidFill>
                  <a:srgbClr val="C00000"/>
                </a:solidFill>
                <a:latin typeface="Trebuchet MS" pitchFamily="34" charset="0"/>
              </a:rPr>
              <a:t>Zadok</a:t>
            </a:r>
            <a:r>
              <a:rPr lang="en-US" sz="1800" dirty="0" smtClean="0">
                <a:ln w="12700">
                  <a:solidFill>
                    <a:srgbClr val="002060"/>
                  </a:solidFill>
                  <a:prstDash val="solid"/>
                </a:ln>
                <a:solidFill>
                  <a:srgbClr val="C00000"/>
                </a:solidFill>
                <a:latin typeface="Trebuchet MS" pitchFamily="34" charset="0"/>
              </a:rPr>
              <a:t>!</a:t>
            </a:r>
            <a:endParaRPr lang="en-US" sz="1800" dirty="0">
              <a:ln w="12700">
                <a:solidFill>
                  <a:srgbClr val="002060"/>
                </a:solidFill>
                <a:prstDash val="solid"/>
              </a:ln>
              <a:solidFill>
                <a:srgbClr val="C00000"/>
              </a:solidFill>
              <a:latin typeface="Trebuchet MS" pitchFamily="34" charset="0"/>
            </a:endParaRPr>
          </a:p>
        </p:txBody>
      </p:sp>
    </p:spTree>
    <p:extLst>
      <p:ext uri="{BB962C8B-B14F-4D97-AF65-F5344CB8AC3E}">
        <p14:creationId xmlns:p14="http://schemas.microsoft.com/office/powerpoint/2010/main" val="8608435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up)">
                                      <p:cBhvr>
                                        <p:cTn id="7" dur="1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3000"/>
                                        <p:tgtEl>
                                          <p:spTgt spid="4"/>
                                        </p:tgtEl>
                                      </p:cBhvr>
                                    </p:animEffect>
                                  </p:childTnLst>
                                </p:cTn>
                              </p:par>
                            </p:childTnLst>
                          </p:cTn>
                        </p:par>
                        <p:par>
                          <p:cTn id="13" fill="hold">
                            <p:stCondLst>
                              <p:cond delay="3000"/>
                            </p:stCondLst>
                            <p:childTnLst>
                              <p:par>
                                <p:cTn id="14" presetID="26"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80">
                                          <p:stCondLst>
                                            <p:cond delay="0"/>
                                          </p:stCondLst>
                                        </p:cTn>
                                        <p:tgtEl>
                                          <p:spTgt spid="3"/>
                                        </p:tgtEl>
                                      </p:cBhvr>
                                    </p:animEffect>
                                    <p:anim calcmode="lin" valueType="num">
                                      <p:cBhvr>
                                        <p:cTn id="17"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2" dur="26">
                                          <p:stCondLst>
                                            <p:cond delay="650"/>
                                          </p:stCondLst>
                                        </p:cTn>
                                        <p:tgtEl>
                                          <p:spTgt spid="3"/>
                                        </p:tgtEl>
                                      </p:cBhvr>
                                      <p:to x="100000" y="60000"/>
                                    </p:animScale>
                                    <p:animScale>
                                      <p:cBhvr>
                                        <p:cTn id="23" dur="166" decel="50000">
                                          <p:stCondLst>
                                            <p:cond delay="676"/>
                                          </p:stCondLst>
                                        </p:cTn>
                                        <p:tgtEl>
                                          <p:spTgt spid="3"/>
                                        </p:tgtEl>
                                      </p:cBhvr>
                                      <p:to x="100000" y="100000"/>
                                    </p:animScale>
                                    <p:animScale>
                                      <p:cBhvr>
                                        <p:cTn id="24" dur="26">
                                          <p:stCondLst>
                                            <p:cond delay="1312"/>
                                          </p:stCondLst>
                                        </p:cTn>
                                        <p:tgtEl>
                                          <p:spTgt spid="3"/>
                                        </p:tgtEl>
                                      </p:cBhvr>
                                      <p:to x="100000" y="80000"/>
                                    </p:animScale>
                                    <p:animScale>
                                      <p:cBhvr>
                                        <p:cTn id="25" dur="166" decel="50000">
                                          <p:stCondLst>
                                            <p:cond delay="1338"/>
                                          </p:stCondLst>
                                        </p:cTn>
                                        <p:tgtEl>
                                          <p:spTgt spid="3"/>
                                        </p:tgtEl>
                                      </p:cBhvr>
                                      <p:to x="100000" y="100000"/>
                                    </p:animScale>
                                    <p:animScale>
                                      <p:cBhvr>
                                        <p:cTn id="26" dur="26">
                                          <p:stCondLst>
                                            <p:cond delay="1642"/>
                                          </p:stCondLst>
                                        </p:cTn>
                                        <p:tgtEl>
                                          <p:spTgt spid="3"/>
                                        </p:tgtEl>
                                      </p:cBhvr>
                                      <p:to x="100000" y="90000"/>
                                    </p:animScale>
                                    <p:animScale>
                                      <p:cBhvr>
                                        <p:cTn id="27" dur="166" decel="50000">
                                          <p:stCondLst>
                                            <p:cond delay="1668"/>
                                          </p:stCondLst>
                                        </p:cTn>
                                        <p:tgtEl>
                                          <p:spTgt spid="3"/>
                                        </p:tgtEl>
                                      </p:cBhvr>
                                      <p:to x="100000" y="100000"/>
                                    </p:animScale>
                                    <p:animScale>
                                      <p:cBhvr>
                                        <p:cTn id="28" dur="26">
                                          <p:stCondLst>
                                            <p:cond delay="1808"/>
                                          </p:stCondLst>
                                        </p:cTn>
                                        <p:tgtEl>
                                          <p:spTgt spid="3"/>
                                        </p:tgtEl>
                                      </p:cBhvr>
                                      <p:to x="100000" y="95000"/>
                                    </p:animScale>
                                    <p:animScale>
                                      <p:cBhvr>
                                        <p:cTn id="29" dur="166" decel="50000">
                                          <p:stCondLst>
                                            <p:cond delay="1834"/>
                                          </p:stCondLst>
                                        </p:cTn>
                                        <p:tgtEl>
                                          <p:spTgt spid="3"/>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heel(1)">
                                      <p:cBhvr>
                                        <p:cTn id="34" dur="3000"/>
                                        <p:tgtEl>
                                          <p:spTgt spid="7"/>
                                        </p:tgtEl>
                                      </p:cBhvr>
                                    </p:animEffect>
                                  </p:childTnLst>
                                </p:cTn>
                              </p:par>
                            </p:childTnLst>
                          </p:cTn>
                        </p:par>
                        <p:par>
                          <p:cTn id="35" fill="hold">
                            <p:stCondLst>
                              <p:cond delay="3000"/>
                            </p:stCondLst>
                            <p:childTnLst>
                              <p:par>
                                <p:cTn id="36" presetID="26" presetClass="entr" presetSubtype="0"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down)">
                                      <p:cBhvr>
                                        <p:cTn id="38" dur="580">
                                          <p:stCondLst>
                                            <p:cond delay="0"/>
                                          </p:stCondLst>
                                        </p:cTn>
                                        <p:tgtEl>
                                          <p:spTgt spid="10"/>
                                        </p:tgtEl>
                                      </p:cBhvr>
                                    </p:animEffect>
                                    <p:anim calcmode="lin" valueType="num">
                                      <p:cBhvr>
                                        <p:cTn id="3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4" dur="26">
                                          <p:stCondLst>
                                            <p:cond delay="650"/>
                                          </p:stCondLst>
                                        </p:cTn>
                                        <p:tgtEl>
                                          <p:spTgt spid="10"/>
                                        </p:tgtEl>
                                      </p:cBhvr>
                                      <p:to x="100000" y="60000"/>
                                    </p:animScale>
                                    <p:animScale>
                                      <p:cBhvr>
                                        <p:cTn id="45" dur="166" decel="50000">
                                          <p:stCondLst>
                                            <p:cond delay="676"/>
                                          </p:stCondLst>
                                        </p:cTn>
                                        <p:tgtEl>
                                          <p:spTgt spid="10"/>
                                        </p:tgtEl>
                                      </p:cBhvr>
                                      <p:to x="100000" y="100000"/>
                                    </p:animScale>
                                    <p:animScale>
                                      <p:cBhvr>
                                        <p:cTn id="46" dur="26">
                                          <p:stCondLst>
                                            <p:cond delay="1312"/>
                                          </p:stCondLst>
                                        </p:cTn>
                                        <p:tgtEl>
                                          <p:spTgt spid="10"/>
                                        </p:tgtEl>
                                      </p:cBhvr>
                                      <p:to x="100000" y="80000"/>
                                    </p:animScale>
                                    <p:animScale>
                                      <p:cBhvr>
                                        <p:cTn id="47" dur="166" decel="50000">
                                          <p:stCondLst>
                                            <p:cond delay="1338"/>
                                          </p:stCondLst>
                                        </p:cTn>
                                        <p:tgtEl>
                                          <p:spTgt spid="10"/>
                                        </p:tgtEl>
                                      </p:cBhvr>
                                      <p:to x="100000" y="100000"/>
                                    </p:animScale>
                                    <p:animScale>
                                      <p:cBhvr>
                                        <p:cTn id="48" dur="26">
                                          <p:stCondLst>
                                            <p:cond delay="1642"/>
                                          </p:stCondLst>
                                        </p:cTn>
                                        <p:tgtEl>
                                          <p:spTgt spid="10"/>
                                        </p:tgtEl>
                                      </p:cBhvr>
                                      <p:to x="100000" y="90000"/>
                                    </p:animScale>
                                    <p:animScale>
                                      <p:cBhvr>
                                        <p:cTn id="49" dur="166" decel="50000">
                                          <p:stCondLst>
                                            <p:cond delay="1668"/>
                                          </p:stCondLst>
                                        </p:cTn>
                                        <p:tgtEl>
                                          <p:spTgt spid="10"/>
                                        </p:tgtEl>
                                      </p:cBhvr>
                                      <p:to x="100000" y="100000"/>
                                    </p:animScale>
                                    <p:animScale>
                                      <p:cBhvr>
                                        <p:cTn id="50" dur="26">
                                          <p:stCondLst>
                                            <p:cond delay="1808"/>
                                          </p:stCondLst>
                                        </p:cTn>
                                        <p:tgtEl>
                                          <p:spTgt spid="10"/>
                                        </p:tgtEl>
                                      </p:cBhvr>
                                      <p:to x="100000" y="95000"/>
                                    </p:animScale>
                                    <p:animScale>
                                      <p:cBhvr>
                                        <p:cTn id="51" dur="166" decel="50000">
                                          <p:stCondLst>
                                            <p:cond delay="1834"/>
                                          </p:stCondLst>
                                        </p:cTn>
                                        <p:tgtEl>
                                          <p:spTgt spid="10"/>
                                        </p:tgtEl>
                                      </p:cBhvr>
                                      <p:to x="100000" y="100000"/>
                                    </p:animScale>
                                  </p:childTnLst>
                                </p:cTn>
                              </p:par>
                            </p:childTnLst>
                          </p:cTn>
                        </p:par>
                        <p:par>
                          <p:cTn id="52" fill="hold">
                            <p:stCondLst>
                              <p:cond delay="5000"/>
                            </p:stCondLst>
                            <p:childTnLst>
                              <p:par>
                                <p:cTn id="53" presetID="22" presetClass="entr" presetSubtype="1" fill="hold" nodeType="afterEffect">
                                  <p:stCondLst>
                                    <p:cond delay="0"/>
                                  </p:stCondLst>
                                  <p:childTnLst>
                                    <p:set>
                                      <p:cBhvr>
                                        <p:cTn id="54" dur="1" fill="hold">
                                          <p:stCondLst>
                                            <p:cond delay="0"/>
                                          </p:stCondLst>
                                        </p:cTn>
                                        <p:tgtEl>
                                          <p:spTgt spid="8">
                                            <p:txEl>
                                              <p:pRg st="0" end="0"/>
                                            </p:txEl>
                                          </p:spTgt>
                                        </p:tgtEl>
                                        <p:attrNameLst>
                                          <p:attrName>style.visibility</p:attrName>
                                        </p:attrNameLst>
                                      </p:cBhvr>
                                      <p:to>
                                        <p:strVal val="visible"/>
                                      </p:to>
                                    </p:set>
                                    <p:animEffect transition="in" filter="wipe(up)">
                                      <p:cBhvr>
                                        <p:cTn id="55" dur="1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3"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28600" y="76200"/>
            <a:ext cx="7421102" cy="7620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spc="50" dirty="0" smtClean="0">
                <a:ln w="11430"/>
                <a:solidFill>
                  <a:srgbClr val="8C4C64"/>
                </a:solidFill>
                <a:effectLst>
                  <a:outerShdw blurRad="76200" dist="50800" dir="5400000" algn="tl" rotWithShape="0">
                    <a:srgbClr val="000000">
                      <a:alpha val="65000"/>
                    </a:srgbClr>
                  </a:outerShdw>
                </a:effectLst>
              </a:rPr>
              <a:t>Joshua 2:  </a:t>
            </a:r>
            <a:r>
              <a:rPr lang="en-US" sz="4400" spc="50" dirty="0" smtClean="0">
                <a:ln w="11430"/>
                <a:solidFill>
                  <a:srgbClr val="FF3399"/>
                </a:solidFill>
                <a:effectLst>
                  <a:outerShdw blurRad="76200" dist="50800" dir="5400000" algn="tl" rotWithShape="0">
                    <a:srgbClr val="000000">
                      <a:alpha val="65000"/>
                    </a:srgbClr>
                  </a:outerShdw>
                </a:effectLst>
              </a:rPr>
              <a:t>Rahab</a:t>
            </a:r>
            <a:r>
              <a:rPr lang="en-US" sz="4400" spc="50" dirty="0" smtClean="0">
                <a:ln w="11430"/>
                <a:solidFill>
                  <a:srgbClr val="8C4C64"/>
                </a:solidFill>
                <a:effectLst>
                  <a:outerShdw blurRad="76200" dist="50800" dir="5400000" algn="tl" rotWithShape="0">
                    <a:srgbClr val="000000">
                      <a:alpha val="65000"/>
                    </a:srgbClr>
                  </a:outerShdw>
                </a:effectLst>
              </a:rPr>
              <a:t> &amp; the Spies</a:t>
            </a:r>
            <a:endParaRPr lang="en-US" sz="4400" spc="50" dirty="0">
              <a:ln w="11430"/>
              <a:solidFill>
                <a:srgbClr val="8C4C64"/>
              </a:solidFill>
              <a:effectLst>
                <a:outerShdw blurRad="76200" dist="50800" dir="5400000" algn="tl" rotWithShape="0">
                  <a:srgbClr val="000000">
                    <a:alpha val="65000"/>
                  </a:srgbClr>
                </a:outerShdw>
              </a:effectLst>
            </a:endParaRPr>
          </a:p>
        </p:txBody>
      </p:sp>
      <p:sp>
        <p:nvSpPr>
          <p:cNvPr id="11" name="TextBox 10"/>
          <p:cNvSpPr txBox="1"/>
          <p:nvPr/>
        </p:nvSpPr>
        <p:spPr>
          <a:xfrm>
            <a:off x="1573530" y="5968425"/>
            <a:ext cx="7211090" cy="584775"/>
          </a:xfrm>
          <a:prstGeom prst="rect">
            <a:avLst/>
          </a:prstGeom>
          <a:solidFill>
            <a:schemeClr val="accent2">
              <a:lumMod val="20000"/>
              <a:lumOff val="80000"/>
            </a:schemeClr>
          </a:solidFill>
          <a:ln w="28575">
            <a:solidFill>
              <a:schemeClr val="accent2">
                <a:lumMod val="75000"/>
              </a:schemeClr>
            </a:solidFill>
          </a:ln>
          <a:effectLst>
            <a:glow rad="101600">
              <a:schemeClr val="accent5">
                <a:satMod val="175000"/>
                <a:alpha val="40000"/>
              </a:schemeClr>
            </a:glow>
          </a:effectLst>
          <a:scene3d>
            <a:camera prst="orthographicFront"/>
            <a:lightRig rig="threePt" dir="t"/>
          </a:scene3d>
          <a:sp3d>
            <a:bevelT w="152400" h="50800" prst="softRound"/>
          </a:sp3d>
        </p:spPr>
        <p:txBody>
          <a:bodyPr wrap="square" rtlCol="0">
            <a:spAutoFit/>
            <a:sp3d extrusionH="57150">
              <a:bevelT w="82550" h="38100" prst="coolSlant"/>
            </a:sp3d>
          </a:bodyPr>
          <a:lstStyle/>
          <a:p>
            <a:pPr algn="ctr"/>
            <a:r>
              <a:rPr lang="en-US" sz="1600" b="1" dirty="0">
                <a:solidFill>
                  <a:srgbClr val="0070C0"/>
                </a:solidFill>
              </a:rPr>
              <a:t>Box 5 </a:t>
            </a:r>
            <a:r>
              <a:rPr lang="en-US" sz="1600" b="1" dirty="0" smtClean="0">
                <a:solidFill>
                  <a:srgbClr val="0070C0"/>
                </a:solidFill>
              </a:rPr>
              <a:t> </a:t>
            </a:r>
            <a:r>
              <a:rPr lang="en-US" sz="1600" b="1" dirty="0" smtClean="0">
                <a:solidFill>
                  <a:srgbClr val="990033"/>
                </a:solidFill>
              </a:rPr>
              <a:t>Rahab </a:t>
            </a:r>
            <a:r>
              <a:rPr lang="en-US" sz="1600" b="1" dirty="0">
                <a:solidFill>
                  <a:srgbClr val="990033"/>
                </a:solidFill>
              </a:rPr>
              <a:t>did not send them away until it was dark!  </a:t>
            </a:r>
            <a:r>
              <a:rPr lang="en-US" sz="1600" b="1" dirty="0">
                <a:solidFill>
                  <a:schemeClr val="tx1">
                    <a:lumMod val="75000"/>
                    <a:lumOff val="25000"/>
                  </a:schemeClr>
                </a:solidFill>
                <a:effectLst>
                  <a:outerShdw blurRad="38100" dist="38100" dir="2700000" algn="tl">
                    <a:srgbClr val="000000">
                      <a:alpha val="43137"/>
                    </a:srgbClr>
                  </a:outerShdw>
                </a:effectLst>
              </a:rPr>
              <a:t>The three days for the spies commenced</a:t>
            </a:r>
            <a:r>
              <a:rPr lang="en-US" sz="1600" b="1" dirty="0">
                <a:solidFill>
                  <a:schemeClr val="tx1">
                    <a:lumMod val="75000"/>
                    <a:lumOff val="25000"/>
                  </a:schemeClr>
                </a:solidFill>
              </a:rPr>
              <a:t> </a:t>
            </a:r>
            <a:r>
              <a:rPr lang="en-US" sz="1600" b="1" dirty="0">
                <a:solidFill>
                  <a:schemeClr val="tx1">
                    <a:lumMod val="75000"/>
                    <a:lumOff val="25000"/>
                  </a:schemeClr>
                </a:solidFill>
                <a:effectLst>
                  <a:outerShdw blurRad="38100" dist="38100" dir="2700000" algn="tl">
                    <a:srgbClr val="000000">
                      <a:alpha val="43137"/>
                    </a:srgbClr>
                  </a:outerShdw>
                </a:effectLst>
              </a:rPr>
              <a:t>from the time they fled to the mountains </a:t>
            </a:r>
            <a:r>
              <a:rPr lang="en-US" sz="1600" b="1" dirty="0">
                <a:solidFill>
                  <a:schemeClr val="tx1">
                    <a:lumMod val="75000"/>
                    <a:lumOff val="25000"/>
                  </a:schemeClr>
                </a:solidFill>
              </a:rPr>
              <a:t>– not from “dawn</a:t>
            </a:r>
            <a:r>
              <a:rPr lang="en-US" sz="1600" b="1" dirty="0" smtClean="0">
                <a:solidFill>
                  <a:schemeClr val="tx1">
                    <a:lumMod val="75000"/>
                    <a:lumOff val="25000"/>
                  </a:schemeClr>
                </a:solidFill>
              </a:rPr>
              <a:t>.”</a:t>
            </a:r>
            <a:endParaRPr lang="en-US" sz="1600" b="1" dirty="0">
              <a:solidFill>
                <a:schemeClr val="tx1">
                  <a:lumMod val="75000"/>
                  <a:lumOff val="25000"/>
                </a:schemeClr>
              </a:solidFill>
            </a:endParaRPr>
          </a:p>
        </p:txBody>
      </p:sp>
      <p:sp>
        <p:nvSpPr>
          <p:cNvPr id="12" name="Slide Number Placeholder 1"/>
          <p:cNvSpPr>
            <a:spLocks noGrp="1"/>
          </p:cNvSpPr>
          <p:nvPr>
            <p:ph type="sldNum" sz="quarter" idx="12"/>
          </p:nvPr>
        </p:nvSpPr>
        <p:spPr>
          <a:xfrm>
            <a:off x="7315200" y="6416675"/>
            <a:ext cx="1828800" cy="365125"/>
          </a:xfrm>
        </p:spPr>
        <p:txBody>
          <a:bodyPr/>
          <a:lstStyle/>
          <a:p>
            <a:fld id="{5C014052-953B-4273-8F47-BF25327D5B24}" type="slidenum">
              <a:rPr lang="en-US" smtClean="0"/>
              <a:t>17</a:t>
            </a:fld>
            <a:endParaRPr lang="en-US" dirty="0"/>
          </a:p>
        </p:txBody>
      </p:sp>
      <p:sp>
        <p:nvSpPr>
          <p:cNvPr id="13" name="TextBox 12"/>
          <p:cNvSpPr txBox="1"/>
          <p:nvPr/>
        </p:nvSpPr>
        <p:spPr>
          <a:xfrm>
            <a:off x="2831448" y="5331758"/>
            <a:ext cx="4014504" cy="531674"/>
          </a:xfrm>
          <a:prstGeom prst="frame">
            <a:avLst/>
          </a:prstGeom>
          <a:solidFill>
            <a:srgbClr val="FFCCCC"/>
          </a:solidFill>
          <a:ln w="28575">
            <a:solidFill>
              <a:srgbClr val="FF3399"/>
            </a:solidFill>
          </a:ln>
          <a:scene3d>
            <a:camera prst="orthographicFront"/>
            <a:lightRig rig="threePt" dir="t"/>
          </a:scene3d>
          <a:sp3d>
            <a:bevelT/>
          </a:sp3d>
        </p:spPr>
        <p:txBody>
          <a:bodyPr wrap="square" rtlCol="0">
            <a:spAutoFit/>
            <a:sp3d extrusionH="57150">
              <a:bevelT w="38100" h="38100"/>
            </a:sp3d>
          </a:bodyPr>
          <a:lstStyle/>
          <a:p>
            <a:pPr algn="ctr"/>
            <a:r>
              <a:rPr lang="en-US" sz="2000" dirty="0" smtClean="0">
                <a:solidFill>
                  <a:srgbClr val="FF3399"/>
                </a:solidFill>
                <a:latin typeface="Arial Rounded MT Bold" pitchFamily="34" charset="0"/>
              </a:rPr>
              <a:t>2</a:t>
            </a:r>
            <a:r>
              <a:rPr lang="en-US" sz="2000" baseline="30000" dirty="0" smtClean="0">
                <a:solidFill>
                  <a:srgbClr val="FF3399"/>
                </a:solidFill>
                <a:latin typeface="Arial Rounded MT Bold" pitchFamily="34" charset="0"/>
              </a:rPr>
              <a:t>nd</a:t>
            </a:r>
            <a:r>
              <a:rPr lang="en-US" sz="2000" dirty="0" smtClean="0">
                <a:solidFill>
                  <a:srgbClr val="FF3399"/>
                </a:solidFill>
                <a:latin typeface="Arial Rounded MT Bold" pitchFamily="34" charset="0"/>
              </a:rPr>
              <a:t> Set of “Counting to 3”</a:t>
            </a:r>
            <a:endParaRPr lang="en-US" sz="2000" dirty="0">
              <a:solidFill>
                <a:srgbClr val="FF3399"/>
              </a:solidFill>
              <a:latin typeface="Arial Rounded MT Bold" pitchFamily="34" charset="0"/>
            </a:endParaRPr>
          </a:p>
        </p:txBody>
      </p:sp>
      <p:graphicFrame>
        <p:nvGraphicFramePr>
          <p:cNvPr id="15" name="Table 14"/>
          <p:cNvGraphicFramePr>
            <a:graphicFrameLocks noGrp="1"/>
          </p:cNvGraphicFramePr>
          <p:nvPr>
            <p:extLst>
              <p:ext uri="{D42A27DB-BD31-4B8C-83A1-F6EECF244321}">
                <p14:modId xmlns:p14="http://schemas.microsoft.com/office/powerpoint/2010/main" val="3665779477"/>
              </p:ext>
            </p:extLst>
          </p:nvPr>
        </p:nvGraphicFramePr>
        <p:xfrm>
          <a:off x="191544" y="3668268"/>
          <a:ext cx="8769576" cy="571500"/>
        </p:xfrm>
        <a:graphic>
          <a:graphicData uri="http://schemas.openxmlformats.org/drawingml/2006/table">
            <a:tbl>
              <a:tblPr firstRow="1" bandRow="1">
                <a:tableStyleId>{5C22544A-7EE6-4342-B048-85BDC9FD1C3A}</a:tableStyleId>
              </a:tblPr>
              <a:tblGrid>
                <a:gridCol w="241174"/>
                <a:gridCol w="827556"/>
                <a:gridCol w="219736"/>
                <a:gridCol w="848994"/>
                <a:gridCol w="219736"/>
                <a:gridCol w="848994"/>
                <a:gridCol w="250630"/>
                <a:gridCol w="818100"/>
                <a:gridCol w="226986"/>
                <a:gridCol w="841744"/>
                <a:gridCol w="219736"/>
                <a:gridCol w="848994"/>
                <a:gridCol w="219736"/>
                <a:gridCol w="848994"/>
                <a:gridCol w="236442"/>
                <a:gridCol w="832288"/>
                <a:gridCol w="219736"/>
              </a:tblGrid>
              <a:tr h="370840">
                <a:tc>
                  <a:txBody>
                    <a:bodyPr/>
                    <a:lstStyle/>
                    <a:p>
                      <a:pPr algn="ctr"/>
                      <a:endParaRPr lang="en-US" sz="1400" dirty="0" smtClean="0"/>
                    </a:p>
                    <a:p>
                      <a:pPr algn="ctr"/>
                      <a:endParaRPr lang="en-US" sz="14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FFCCCC"/>
                    </a:solidFill>
                  </a:tcPr>
                </a:tc>
                <a:tc>
                  <a:txBody>
                    <a:bodyPr/>
                    <a:lstStyle/>
                    <a:p>
                      <a:pPr algn="ctr"/>
                      <a:r>
                        <a:rPr lang="en-US" sz="1050" dirty="0" smtClean="0">
                          <a:solidFill>
                            <a:srgbClr val="002060"/>
                          </a:solidFill>
                        </a:rPr>
                        <a:t>6</a:t>
                      </a:r>
                      <a:r>
                        <a:rPr lang="en-US" sz="1050" baseline="30000" dirty="0" smtClean="0">
                          <a:solidFill>
                            <a:srgbClr val="002060"/>
                          </a:solidFill>
                        </a:rPr>
                        <a:t>th</a:t>
                      </a:r>
                      <a:r>
                        <a:rPr lang="en-US" sz="1050" baseline="0" dirty="0" smtClean="0">
                          <a:solidFill>
                            <a:srgbClr val="002060"/>
                          </a:solidFill>
                        </a:rPr>
                        <a:t> Cycle</a:t>
                      </a:r>
                    </a:p>
                    <a:p>
                      <a:pPr algn="ctr"/>
                      <a:r>
                        <a:rPr lang="en-US" sz="1050" baseline="0" dirty="0" smtClean="0">
                          <a:solidFill>
                            <a:srgbClr val="002060"/>
                          </a:solidFill>
                        </a:rPr>
                        <a:t>Friday</a:t>
                      </a:r>
                    </a:p>
                    <a:p>
                      <a:pPr algn="ctr"/>
                      <a:r>
                        <a:rPr lang="en-US" sz="1050" baseline="0" dirty="0" smtClean="0">
                          <a:solidFill>
                            <a:srgbClr val="002060"/>
                          </a:solidFill>
                        </a:rPr>
                        <a:t>Abib 6</a:t>
                      </a:r>
                      <a:endParaRPr lang="en-US" sz="105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66CCFF"/>
                    </a:solidFill>
                  </a:tcPr>
                </a:tc>
                <a:tc>
                  <a:txBody>
                    <a:bodyPr/>
                    <a:lstStyle/>
                    <a:p>
                      <a:pPr algn="ct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chemeClr val="accent2">
                        <a:lumMod val="75000"/>
                      </a:schemeClr>
                    </a:solidFill>
                  </a:tcPr>
                </a:tc>
                <a:tc>
                  <a:txBody>
                    <a:bodyPr/>
                    <a:lstStyle/>
                    <a:p>
                      <a:pPr algn="ctr"/>
                      <a:r>
                        <a:rPr lang="en-US" sz="1050" dirty="0" smtClean="0"/>
                        <a:t>Abib</a:t>
                      </a:r>
                      <a:r>
                        <a:rPr lang="en-US" sz="1050" baseline="0" dirty="0" smtClean="0"/>
                        <a:t> 6</a:t>
                      </a:r>
                      <a:br>
                        <a:rPr lang="en-US" sz="1050" baseline="0" dirty="0" smtClean="0"/>
                      </a:br>
                      <a:r>
                        <a:rPr lang="en-US" sz="1050" baseline="0" dirty="0" smtClean="0"/>
                        <a:t>Night</a:t>
                      </a: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002060"/>
                    </a:solidFill>
                  </a:tcPr>
                </a:tc>
                <a:tc>
                  <a:txBody>
                    <a:bodyPr/>
                    <a:lstStyle/>
                    <a:p>
                      <a:pPr algn="ct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FFCCCC"/>
                    </a:solidFill>
                  </a:tcPr>
                </a:tc>
                <a:tc>
                  <a:txBody>
                    <a:bodyPr/>
                    <a:lstStyle/>
                    <a:p>
                      <a:pPr algn="ctr"/>
                      <a:r>
                        <a:rPr lang="en-US" sz="1050" baseline="0" dirty="0" smtClean="0">
                          <a:solidFill>
                            <a:srgbClr val="002060"/>
                          </a:solidFill>
                        </a:rPr>
                        <a:t>7</a:t>
                      </a:r>
                      <a:r>
                        <a:rPr lang="en-US" sz="1050" baseline="30000" dirty="0" smtClean="0">
                          <a:solidFill>
                            <a:srgbClr val="002060"/>
                          </a:solidFill>
                        </a:rPr>
                        <a:t>th</a:t>
                      </a:r>
                      <a:r>
                        <a:rPr lang="en-US" sz="1050" baseline="0" dirty="0" smtClean="0">
                          <a:solidFill>
                            <a:srgbClr val="002060"/>
                          </a:solidFill>
                        </a:rPr>
                        <a:t> Cycle</a:t>
                      </a:r>
                    </a:p>
                    <a:p>
                      <a:pPr algn="ctr"/>
                      <a:r>
                        <a:rPr lang="en-US" sz="1050" baseline="0" dirty="0" smtClean="0">
                          <a:solidFill>
                            <a:srgbClr val="002060"/>
                          </a:solidFill>
                        </a:rPr>
                        <a:t>Sabbath</a:t>
                      </a:r>
                    </a:p>
                    <a:p>
                      <a:pPr algn="ctr"/>
                      <a:r>
                        <a:rPr lang="en-US" sz="1050" baseline="0" dirty="0" smtClean="0">
                          <a:solidFill>
                            <a:srgbClr val="002060"/>
                          </a:solidFill>
                        </a:rPr>
                        <a:t>Abib 7</a:t>
                      </a:r>
                      <a:endParaRPr lang="en-US" sz="1050" dirty="0" smtClean="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66CCFF"/>
                    </a:solidFill>
                  </a:tcPr>
                </a:tc>
                <a:tc>
                  <a:txBody>
                    <a:bodyPr/>
                    <a:lstStyle/>
                    <a:p>
                      <a:pPr algn="ct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chemeClr val="accent2">
                        <a:lumMod val="75000"/>
                      </a:schemeClr>
                    </a:solidFill>
                  </a:tcPr>
                </a:tc>
                <a:tc>
                  <a:txBody>
                    <a:bodyPr/>
                    <a:lstStyle/>
                    <a:p>
                      <a:pPr algn="ctr"/>
                      <a:r>
                        <a:rPr lang="en-US" sz="1050" dirty="0" smtClean="0"/>
                        <a:t>Abib 7</a:t>
                      </a:r>
                      <a:br>
                        <a:rPr lang="en-US" sz="1050" dirty="0" smtClean="0"/>
                      </a:br>
                      <a:r>
                        <a:rPr lang="en-US" sz="1050" dirty="0" smtClean="0"/>
                        <a:t>Night</a:t>
                      </a: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002060"/>
                    </a:solidFill>
                  </a:tcPr>
                </a:tc>
                <a:tc>
                  <a:txBody>
                    <a:bodyPr/>
                    <a:lstStyle/>
                    <a:p>
                      <a:pPr algn="ct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FFCCCC"/>
                    </a:solidFill>
                  </a:tcPr>
                </a:tc>
                <a:tc>
                  <a:txBody>
                    <a:bodyPr/>
                    <a:lstStyle/>
                    <a:p>
                      <a:pPr algn="ctr"/>
                      <a:r>
                        <a:rPr lang="en-US" sz="1050" dirty="0" smtClean="0">
                          <a:solidFill>
                            <a:srgbClr val="002060"/>
                          </a:solidFill>
                        </a:rPr>
                        <a:t>8</a:t>
                      </a:r>
                      <a:r>
                        <a:rPr lang="en-US" sz="1050" baseline="30000" dirty="0" smtClean="0">
                          <a:solidFill>
                            <a:srgbClr val="002060"/>
                          </a:solidFill>
                        </a:rPr>
                        <a:t>th</a:t>
                      </a:r>
                      <a:r>
                        <a:rPr lang="en-US" sz="1050" baseline="0" dirty="0" smtClean="0">
                          <a:solidFill>
                            <a:srgbClr val="002060"/>
                          </a:solidFill>
                        </a:rPr>
                        <a:t> Cycle Sunday</a:t>
                      </a:r>
                    </a:p>
                    <a:p>
                      <a:pPr algn="ctr"/>
                      <a:r>
                        <a:rPr lang="en-US" sz="1050" baseline="0" dirty="0" smtClean="0">
                          <a:solidFill>
                            <a:srgbClr val="002060"/>
                          </a:solidFill>
                        </a:rPr>
                        <a:t>Abib 8</a:t>
                      </a:r>
                      <a:endParaRPr lang="en-US" sz="1050" dirty="0" smtClean="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66CCFF"/>
                    </a:solidFill>
                  </a:tcPr>
                </a:tc>
                <a:tc>
                  <a:txBody>
                    <a:bodyPr/>
                    <a:lstStyle/>
                    <a:p>
                      <a:pPr algn="ct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chemeClr val="accent2">
                        <a:lumMod val="75000"/>
                      </a:schemeClr>
                    </a:solidFill>
                  </a:tcPr>
                </a:tc>
                <a:tc>
                  <a:txBody>
                    <a:bodyPr/>
                    <a:lstStyle/>
                    <a:p>
                      <a:pPr algn="ctr"/>
                      <a:r>
                        <a:rPr lang="en-US" sz="1050" dirty="0" smtClean="0"/>
                        <a:t>Abib 8</a:t>
                      </a:r>
                      <a:br>
                        <a:rPr lang="en-US" sz="1050" dirty="0" smtClean="0"/>
                      </a:br>
                      <a:r>
                        <a:rPr lang="en-US" sz="1050" dirty="0" smtClean="0"/>
                        <a:t>Night</a:t>
                      </a: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002060"/>
                    </a:solidFill>
                  </a:tcPr>
                </a:tc>
                <a:tc>
                  <a:txBody>
                    <a:bodyPr/>
                    <a:lstStyle/>
                    <a:p>
                      <a:pPr algn="ct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FFCCCC"/>
                    </a:solidFill>
                  </a:tcPr>
                </a:tc>
                <a:tc>
                  <a:txBody>
                    <a:bodyPr/>
                    <a:lstStyle/>
                    <a:p>
                      <a:pPr algn="ctr"/>
                      <a:r>
                        <a:rPr lang="en-US" sz="1050" dirty="0" smtClean="0">
                          <a:solidFill>
                            <a:srgbClr val="002060"/>
                          </a:solidFill>
                        </a:rPr>
                        <a:t>9</a:t>
                      </a:r>
                      <a:r>
                        <a:rPr lang="en-US" sz="1050" baseline="30000" dirty="0" smtClean="0">
                          <a:solidFill>
                            <a:srgbClr val="002060"/>
                          </a:solidFill>
                        </a:rPr>
                        <a:t>th</a:t>
                      </a:r>
                      <a:r>
                        <a:rPr lang="en-US" sz="1050" baseline="0" dirty="0" smtClean="0">
                          <a:solidFill>
                            <a:srgbClr val="002060"/>
                          </a:solidFill>
                        </a:rPr>
                        <a:t> Cycle</a:t>
                      </a:r>
                    </a:p>
                    <a:p>
                      <a:pPr algn="ctr"/>
                      <a:r>
                        <a:rPr lang="en-US" sz="1050" baseline="0" dirty="0" smtClean="0">
                          <a:solidFill>
                            <a:srgbClr val="002060"/>
                          </a:solidFill>
                        </a:rPr>
                        <a:t>Monday</a:t>
                      </a:r>
                    </a:p>
                    <a:p>
                      <a:pPr algn="ctr"/>
                      <a:r>
                        <a:rPr lang="en-US" sz="1050" baseline="0" dirty="0" smtClean="0">
                          <a:solidFill>
                            <a:srgbClr val="002060"/>
                          </a:solidFill>
                        </a:rPr>
                        <a:t>Abib 9</a:t>
                      </a:r>
                      <a:endParaRPr lang="en-US" sz="1050" dirty="0" smtClean="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66CCFF"/>
                    </a:solidFill>
                  </a:tcPr>
                </a:tc>
                <a:tc>
                  <a:txBody>
                    <a:bodyPr/>
                    <a:lstStyle/>
                    <a:p>
                      <a:pPr algn="ct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chemeClr val="accent2">
                        <a:lumMod val="75000"/>
                      </a:schemeClr>
                    </a:solidFill>
                  </a:tcPr>
                </a:tc>
                <a:tc>
                  <a:txBody>
                    <a:bodyPr/>
                    <a:lstStyle/>
                    <a:p>
                      <a:pPr algn="ctr"/>
                      <a:r>
                        <a:rPr lang="en-US" sz="1050" dirty="0" smtClean="0"/>
                        <a:t>Abib 9</a:t>
                      </a:r>
                      <a:br>
                        <a:rPr lang="en-US" sz="1050" dirty="0" smtClean="0"/>
                      </a:br>
                      <a:r>
                        <a:rPr lang="en-US" sz="1050" dirty="0" smtClean="0"/>
                        <a:t>Night</a:t>
                      </a: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002060"/>
                    </a:solidFill>
                  </a:tcPr>
                </a:tc>
                <a:tc>
                  <a:txBody>
                    <a:bodyPr/>
                    <a:lstStyle/>
                    <a:p>
                      <a:pPr algn="ct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FFCCCC"/>
                    </a:solidFill>
                  </a:tcPr>
                </a:tc>
              </a:tr>
            </a:tbl>
          </a:graphicData>
        </a:graphic>
      </p:graphicFrame>
      <p:sp>
        <p:nvSpPr>
          <p:cNvPr id="16" name="Right Brace 15"/>
          <p:cNvSpPr/>
          <p:nvPr/>
        </p:nvSpPr>
        <p:spPr>
          <a:xfrm rot="5400000">
            <a:off x="2312050" y="3405996"/>
            <a:ext cx="441961" cy="2129820"/>
          </a:xfrm>
          <a:prstGeom prst="rightBrace">
            <a:avLst>
              <a:gd name="adj1" fmla="val 54310"/>
              <a:gd name="adj2" fmla="val 50000"/>
            </a:avLst>
          </a:prstGeom>
          <a:solidFill>
            <a:srgbClr val="FFCCCC"/>
          </a:solidFill>
          <a:ln w="28575">
            <a:solidFill>
              <a:srgbClr val="FF3399"/>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txBody>
          <a:bodyPr vert="vert270" rtlCol="0" anchor="ctr">
            <a:sp3d extrusionH="57150">
              <a:bevelT w="82550" h="38100" prst="coolSlant"/>
            </a:sp3d>
          </a:bodyPr>
          <a:lstStyle/>
          <a:p>
            <a:pPr algn="ctr"/>
            <a:r>
              <a:rPr lang="en-US" sz="1400" b="1" dirty="0" smtClean="0">
                <a:solidFill>
                  <a:srgbClr val="990033"/>
                </a:solidFill>
              </a:rPr>
              <a:t>1</a:t>
            </a:r>
            <a:r>
              <a:rPr lang="en-US" sz="1400" b="1" baseline="30000" dirty="0" smtClean="0">
                <a:solidFill>
                  <a:srgbClr val="990033"/>
                </a:solidFill>
              </a:rPr>
              <a:t>st</a:t>
            </a:r>
            <a:r>
              <a:rPr lang="en-US" sz="1400" b="1" dirty="0" smtClean="0">
                <a:solidFill>
                  <a:srgbClr val="990033"/>
                </a:solidFill>
              </a:rPr>
              <a:t> Day</a:t>
            </a:r>
            <a:endParaRPr lang="en-US" sz="700" dirty="0">
              <a:solidFill>
                <a:srgbClr val="990033"/>
              </a:solidFill>
            </a:endParaRPr>
          </a:p>
        </p:txBody>
      </p:sp>
      <p:sp>
        <p:nvSpPr>
          <p:cNvPr id="17" name="Right Brace 16"/>
          <p:cNvSpPr/>
          <p:nvPr/>
        </p:nvSpPr>
        <p:spPr>
          <a:xfrm rot="5400000">
            <a:off x="4460892" y="3409044"/>
            <a:ext cx="441959" cy="2129820"/>
          </a:xfrm>
          <a:prstGeom prst="rightBrace">
            <a:avLst>
              <a:gd name="adj1" fmla="val 49712"/>
              <a:gd name="adj2" fmla="val 50000"/>
            </a:avLst>
          </a:prstGeom>
          <a:solidFill>
            <a:srgbClr val="FFCCCC"/>
          </a:solidFill>
          <a:ln w="28575">
            <a:solidFill>
              <a:srgbClr val="FF3399"/>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txBody>
          <a:bodyPr vert="vert270" rtlCol="0" anchor="ctr">
            <a:sp3d extrusionH="57150">
              <a:bevelT w="82550" h="38100" prst="coolSlant"/>
            </a:sp3d>
          </a:bodyPr>
          <a:lstStyle/>
          <a:p>
            <a:pPr algn="ctr"/>
            <a:r>
              <a:rPr lang="en-US" sz="1400" b="1" dirty="0" smtClean="0">
                <a:solidFill>
                  <a:srgbClr val="990033"/>
                </a:solidFill>
              </a:rPr>
              <a:t>2</a:t>
            </a:r>
            <a:r>
              <a:rPr lang="en-US" sz="1400" b="1" baseline="30000" dirty="0" smtClean="0">
                <a:solidFill>
                  <a:srgbClr val="990033"/>
                </a:solidFill>
              </a:rPr>
              <a:t>nd</a:t>
            </a:r>
            <a:r>
              <a:rPr lang="en-US" sz="1400" b="1" dirty="0" smtClean="0">
                <a:solidFill>
                  <a:srgbClr val="990033"/>
                </a:solidFill>
              </a:rPr>
              <a:t> Day</a:t>
            </a:r>
            <a:endParaRPr lang="en-US" sz="700" dirty="0">
              <a:solidFill>
                <a:srgbClr val="990033"/>
              </a:solidFill>
            </a:endParaRPr>
          </a:p>
        </p:txBody>
      </p:sp>
      <p:sp>
        <p:nvSpPr>
          <p:cNvPr id="18" name="Right Brace 17"/>
          <p:cNvSpPr/>
          <p:nvPr/>
        </p:nvSpPr>
        <p:spPr>
          <a:xfrm rot="5400000">
            <a:off x="6624972" y="3409046"/>
            <a:ext cx="441960" cy="2129820"/>
          </a:xfrm>
          <a:prstGeom prst="rightBrace">
            <a:avLst>
              <a:gd name="adj1" fmla="val 40517"/>
              <a:gd name="adj2" fmla="val 50000"/>
            </a:avLst>
          </a:prstGeom>
          <a:solidFill>
            <a:srgbClr val="FFCCCC"/>
          </a:solidFill>
          <a:ln w="28575">
            <a:solidFill>
              <a:srgbClr val="FF3399"/>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txBody>
          <a:bodyPr vert="vert270" rtlCol="0" anchor="ctr">
            <a:sp3d extrusionH="57150">
              <a:bevelT w="82550" h="38100" prst="coolSlant"/>
            </a:sp3d>
          </a:bodyPr>
          <a:lstStyle/>
          <a:p>
            <a:pPr algn="ctr"/>
            <a:r>
              <a:rPr lang="en-US" sz="1400" b="1" dirty="0" smtClean="0">
                <a:solidFill>
                  <a:srgbClr val="990033"/>
                </a:solidFill>
              </a:rPr>
              <a:t>3</a:t>
            </a:r>
            <a:r>
              <a:rPr lang="en-US" sz="1400" b="1" baseline="30000" dirty="0" smtClean="0">
                <a:solidFill>
                  <a:srgbClr val="990033"/>
                </a:solidFill>
              </a:rPr>
              <a:t>rd</a:t>
            </a:r>
            <a:r>
              <a:rPr lang="en-US" sz="1400" b="1" dirty="0" smtClean="0">
                <a:solidFill>
                  <a:srgbClr val="990033"/>
                </a:solidFill>
              </a:rPr>
              <a:t> Day</a:t>
            </a:r>
            <a:endParaRPr lang="en-US" sz="700" dirty="0">
              <a:solidFill>
                <a:srgbClr val="990033"/>
              </a:solidFill>
            </a:endParaRPr>
          </a:p>
        </p:txBody>
      </p:sp>
      <p:sp>
        <p:nvSpPr>
          <p:cNvPr id="19" name="Rectangle 18"/>
          <p:cNvSpPr/>
          <p:nvPr/>
        </p:nvSpPr>
        <p:spPr>
          <a:xfrm>
            <a:off x="233680" y="2182368"/>
            <a:ext cx="952500" cy="963612"/>
          </a:xfrm>
          <a:prstGeom prst="rect">
            <a:avLst/>
          </a:prstGeom>
          <a:solidFill>
            <a:schemeClr val="bg1"/>
          </a:solidFill>
          <a:ln w="28575">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txBody>
          <a:bodyPr vert="horz" rtlCol="0" anchor="ctr">
            <a:sp3d extrusionH="57150">
              <a:bevelT w="82550" h="38100" prst="coolSlant"/>
            </a:sp3d>
          </a:bodyPr>
          <a:lstStyle/>
          <a:p>
            <a:pPr algn="ctr"/>
            <a:r>
              <a:rPr lang="en-US" sz="1400" b="1" dirty="0" smtClean="0">
                <a:solidFill>
                  <a:srgbClr val="0070C0"/>
                </a:solidFill>
              </a:rPr>
              <a:t>Box 2  </a:t>
            </a:r>
            <a:r>
              <a:rPr lang="en-US" sz="1400" b="1" dirty="0" smtClean="0">
                <a:solidFill>
                  <a:schemeClr val="tx1">
                    <a:lumMod val="75000"/>
                    <a:lumOff val="25000"/>
                  </a:schemeClr>
                </a:solidFill>
              </a:rPr>
              <a:t>Joshua sends out 2 spies.</a:t>
            </a:r>
            <a:endParaRPr lang="en-US" sz="700" b="1" dirty="0"/>
          </a:p>
        </p:txBody>
      </p:sp>
      <p:sp>
        <p:nvSpPr>
          <p:cNvPr id="20" name="Rectangle 19"/>
          <p:cNvSpPr/>
          <p:nvPr/>
        </p:nvSpPr>
        <p:spPr>
          <a:xfrm>
            <a:off x="7797149" y="2167128"/>
            <a:ext cx="1118251" cy="963612"/>
          </a:xfrm>
          <a:prstGeom prst="rect">
            <a:avLst/>
          </a:prstGeom>
          <a:solidFill>
            <a:schemeClr val="bg1"/>
          </a:solidFill>
          <a:ln w="28575">
            <a:solidFill>
              <a:srgbClr val="0070C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txBody>
          <a:bodyPr vert="horz" rtlCol="0" anchor="ctr">
            <a:sp3d extrusionH="57150">
              <a:bevelT w="82550" h="38100" prst="coolSlant"/>
            </a:sp3d>
          </a:bodyPr>
          <a:lstStyle/>
          <a:p>
            <a:pPr algn="ctr"/>
            <a:r>
              <a:rPr lang="en-US" sz="1400" b="1" dirty="0" smtClean="0">
                <a:solidFill>
                  <a:srgbClr val="0070C0"/>
                </a:solidFill>
              </a:rPr>
              <a:t>After the 3</a:t>
            </a:r>
            <a:r>
              <a:rPr lang="en-US" sz="1400" b="1" baseline="30000" dirty="0" smtClean="0">
                <a:solidFill>
                  <a:srgbClr val="0070C0"/>
                </a:solidFill>
              </a:rPr>
              <a:t>rd</a:t>
            </a:r>
            <a:r>
              <a:rPr lang="en-US" sz="1400" b="1" dirty="0" smtClean="0">
                <a:solidFill>
                  <a:srgbClr val="0070C0"/>
                </a:solidFill>
              </a:rPr>
              <a:t> day, Israel will cross the Jordan.</a:t>
            </a:r>
            <a:endParaRPr lang="en-US" sz="700" dirty="0">
              <a:solidFill>
                <a:srgbClr val="0070C0"/>
              </a:solidFill>
            </a:endParaRPr>
          </a:p>
        </p:txBody>
      </p:sp>
      <p:cxnSp>
        <p:nvCxnSpPr>
          <p:cNvPr id="21" name="Straight Arrow Connector 20"/>
          <p:cNvCxnSpPr/>
          <p:nvPr/>
        </p:nvCxnSpPr>
        <p:spPr>
          <a:xfrm>
            <a:off x="533400" y="3145980"/>
            <a:ext cx="0" cy="507051"/>
          </a:xfrm>
          <a:prstGeom prst="straightConnector1">
            <a:avLst/>
          </a:prstGeom>
          <a:ln w="38100">
            <a:solidFill>
              <a:srgbClr val="00B0F0"/>
            </a:solidFill>
            <a:tailEnd type="arrow"/>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5168" y="1066800"/>
            <a:ext cx="9260128" cy="381000"/>
          </a:xfrm>
          <a:prstGeom prst="rect">
            <a:avLst/>
          </a:prstGeom>
          <a:solidFill>
            <a:schemeClr val="accent2">
              <a:lumMod val="20000"/>
              <a:lumOff val="80000"/>
            </a:schemeClr>
          </a:solidFill>
          <a:ln w="3175">
            <a:solidFill>
              <a:srgbClr val="FFCCCC"/>
            </a:solidFill>
          </a:ln>
          <a:effectLst>
            <a:glow rad="127000">
              <a:srgbClr val="66CCFF">
                <a:alpha val="40000"/>
              </a:srgbClr>
            </a:glow>
          </a:effectLst>
          <a:scene3d>
            <a:camera prst="orthographicFront"/>
            <a:lightRig rig="threePt" dir="t"/>
          </a:scene3d>
          <a:sp3d>
            <a:bevelT/>
          </a:sp3d>
        </p:spPr>
        <p:txBody>
          <a:bodyPr wrap="square" rtlCol="0">
            <a:spAutoFit/>
            <a:sp3d extrusionH="57150">
              <a:bevelT w="82550" h="38100" prst="coolSlant"/>
            </a:sp3d>
          </a:bodyPr>
          <a:lstStyle/>
          <a:p>
            <a:pPr algn="ctr"/>
            <a:r>
              <a:rPr lang="en-US" b="1" dirty="0" smtClean="0">
                <a:solidFill>
                  <a:schemeClr val="tx1">
                    <a:lumMod val="75000"/>
                    <a:lumOff val="25000"/>
                  </a:schemeClr>
                </a:solidFill>
                <a:latin typeface="Comic Sans MS" pitchFamily="66" charset="0"/>
              </a:rPr>
              <a:t>Chart</a:t>
            </a:r>
            <a:r>
              <a:rPr lang="en-US" b="1" dirty="0" smtClean="0">
                <a:latin typeface="Comic Sans MS" pitchFamily="66" charset="0"/>
              </a:rPr>
              <a:t> </a:t>
            </a:r>
            <a:r>
              <a:rPr lang="en-US" b="1" dirty="0" smtClean="0">
                <a:solidFill>
                  <a:srgbClr val="990033"/>
                </a:solidFill>
                <a:latin typeface="Comic Sans MS" pitchFamily="66" charset="0"/>
              </a:rPr>
              <a:t>#2</a:t>
            </a:r>
            <a:r>
              <a:rPr lang="en-US" b="1" dirty="0" smtClean="0">
                <a:latin typeface="Comic Sans MS" pitchFamily="66" charset="0"/>
              </a:rPr>
              <a:t> </a:t>
            </a:r>
            <a:r>
              <a:rPr lang="en-US" b="1" dirty="0" smtClean="0">
                <a:solidFill>
                  <a:schemeClr val="tx1">
                    <a:lumMod val="75000"/>
                    <a:lumOff val="25000"/>
                  </a:schemeClr>
                </a:solidFill>
                <a:latin typeface="Comic Sans MS" pitchFamily="66" charset="0"/>
              </a:rPr>
              <a:t>of 7  </a:t>
            </a:r>
            <a:r>
              <a:rPr lang="en-US" b="1" dirty="0" smtClean="0">
                <a:solidFill>
                  <a:srgbClr val="8C4C64"/>
                </a:solidFill>
                <a:latin typeface="Comic Sans MS" pitchFamily="66" charset="0"/>
              </a:rPr>
              <a:t>(Spies receive instructions to hide 3 days in the mountains.)</a:t>
            </a:r>
            <a:endParaRPr lang="en-US" b="1" dirty="0">
              <a:solidFill>
                <a:srgbClr val="8C4C64"/>
              </a:solidFill>
              <a:latin typeface="Comic Sans MS" pitchFamily="66" charset="0"/>
            </a:endParaRPr>
          </a:p>
        </p:txBody>
      </p:sp>
      <p:cxnSp>
        <p:nvCxnSpPr>
          <p:cNvPr id="24" name="Straight Arrow Connector 23"/>
          <p:cNvCxnSpPr/>
          <p:nvPr/>
        </p:nvCxnSpPr>
        <p:spPr>
          <a:xfrm>
            <a:off x="1305560" y="3124200"/>
            <a:ext cx="0" cy="507051"/>
          </a:xfrm>
          <a:prstGeom prst="straightConnector1">
            <a:avLst/>
          </a:prstGeom>
          <a:ln w="38100">
            <a:solidFill>
              <a:srgbClr val="FF3399"/>
            </a:solidFill>
            <a:tailEnd type="arrow"/>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152400" y="4724400"/>
            <a:ext cx="1370330" cy="1524000"/>
          </a:xfrm>
          <a:prstGeom prst="rect">
            <a:avLst/>
          </a:prstGeom>
          <a:solidFill>
            <a:schemeClr val="accent2">
              <a:lumMod val="20000"/>
              <a:lumOff val="80000"/>
            </a:schemeClr>
          </a:solidFill>
          <a:ln w="28575">
            <a:solidFill>
              <a:schemeClr val="accent2">
                <a:lumMod val="50000"/>
              </a:schemeClr>
            </a:solidFill>
          </a:ln>
          <a:effectLst>
            <a:glow rad="76200">
              <a:schemeClr val="tx1">
                <a:lumMod val="75000"/>
                <a:lumOff val="25000"/>
              </a:schemeClr>
            </a:glow>
          </a:effectLst>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txBody>
          <a:bodyPr vert="horz" rtlCol="0" anchor="ctr">
            <a:sp3d extrusionH="57150">
              <a:bevelT w="82550" h="38100" prst="coolSlant"/>
            </a:sp3d>
          </a:bodyPr>
          <a:lstStyle/>
          <a:p>
            <a:pPr algn="ctr"/>
            <a:r>
              <a:rPr lang="en-US" sz="1400" b="1" dirty="0" smtClean="0">
                <a:solidFill>
                  <a:srgbClr val="0070C0"/>
                </a:solidFill>
              </a:rPr>
              <a:t>Box 4  </a:t>
            </a:r>
            <a:r>
              <a:rPr lang="en-US" sz="1400" b="1" dirty="0" smtClean="0">
                <a:solidFill>
                  <a:schemeClr val="accent2">
                    <a:lumMod val="50000"/>
                  </a:schemeClr>
                </a:solidFill>
              </a:rPr>
              <a:t>Jericho gates close when it is dark.  </a:t>
            </a:r>
            <a:r>
              <a:rPr lang="en-US" sz="1400" b="1" dirty="0" smtClean="0">
                <a:solidFill>
                  <a:srgbClr val="990033"/>
                </a:solidFill>
              </a:rPr>
              <a:t>Rahab declares the spies left before the gates closed.</a:t>
            </a:r>
            <a:endParaRPr lang="en-US" sz="700" b="1" dirty="0">
              <a:solidFill>
                <a:srgbClr val="990033"/>
              </a:solidFill>
            </a:endParaRPr>
          </a:p>
        </p:txBody>
      </p:sp>
      <p:sp>
        <p:nvSpPr>
          <p:cNvPr id="26" name="Rectangle 25"/>
          <p:cNvSpPr/>
          <p:nvPr/>
        </p:nvSpPr>
        <p:spPr>
          <a:xfrm>
            <a:off x="1293876" y="2191068"/>
            <a:ext cx="952500" cy="963612"/>
          </a:xfrm>
          <a:prstGeom prst="rect">
            <a:avLst/>
          </a:prstGeom>
          <a:solidFill>
            <a:schemeClr val="bg1"/>
          </a:solidFill>
          <a:ln w="28575">
            <a:solidFill>
              <a:srgbClr val="FF3399"/>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txBody>
          <a:bodyPr vert="horz" rtlCol="0" anchor="ctr">
            <a:sp3d extrusionH="57150">
              <a:bevelT w="82550" h="38100" prst="coolSlant"/>
            </a:sp3d>
          </a:bodyPr>
          <a:lstStyle/>
          <a:p>
            <a:pPr algn="ctr"/>
            <a:r>
              <a:rPr lang="en-US" sz="1400" b="1" dirty="0" smtClean="0">
                <a:solidFill>
                  <a:srgbClr val="0070C0"/>
                </a:solidFill>
              </a:rPr>
              <a:t>Box 3  </a:t>
            </a:r>
            <a:r>
              <a:rPr lang="en-US" sz="1400" b="1" dirty="0" smtClean="0">
                <a:solidFill>
                  <a:schemeClr val="tx1">
                    <a:lumMod val="75000"/>
                    <a:lumOff val="25000"/>
                  </a:schemeClr>
                </a:solidFill>
              </a:rPr>
              <a:t>Rahab hides the spies.</a:t>
            </a:r>
            <a:endParaRPr lang="en-US" sz="700" b="1" dirty="0"/>
          </a:p>
        </p:txBody>
      </p:sp>
      <p:sp>
        <p:nvSpPr>
          <p:cNvPr id="27" name="TextBox 26"/>
          <p:cNvSpPr txBox="1"/>
          <p:nvPr/>
        </p:nvSpPr>
        <p:spPr>
          <a:xfrm>
            <a:off x="2837830" y="1868737"/>
            <a:ext cx="4477370" cy="1323439"/>
          </a:xfrm>
          <a:prstGeom prst="rect">
            <a:avLst/>
          </a:prstGeom>
          <a:solidFill>
            <a:schemeClr val="accent2">
              <a:lumMod val="20000"/>
              <a:lumOff val="80000"/>
            </a:schemeClr>
          </a:solidFill>
          <a:effectLst>
            <a:glow rad="101600">
              <a:schemeClr val="accent5">
                <a:satMod val="175000"/>
                <a:alpha val="40000"/>
              </a:schemeClr>
            </a:glow>
          </a:effectLst>
          <a:scene3d>
            <a:camera prst="orthographicFront"/>
            <a:lightRig rig="threePt" dir="t"/>
          </a:scene3d>
          <a:sp3d>
            <a:bevelT w="114300" prst="artDeco"/>
          </a:sp3d>
        </p:spPr>
        <p:txBody>
          <a:bodyPr wrap="square" rtlCol="0">
            <a:spAutoFit/>
            <a:sp3d extrusionH="57150">
              <a:bevelT w="82550" h="38100" prst="coolSlant"/>
            </a:sp3d>
          </a:bodyPr>
          <a:lstStyle/>
          <a:p>
            <a:pPr algn="ctr"/>
            <a:r>
              <a:rPr lang="en-US" sz="1600" b="1" dirty="0">
                <a:solidFill>
                  <a:schemeClr val="tx2">
                    <a:lumMod val="50000"/>
                  </a:schemeClr>
                </a:solidFill>
              </a:rPr>
              <a:t>It appears that Joshua fully expected the spies to complete this assignment on the Day Season of Friday and be back to camp before Sabbath.  </a:t>
            </a:r>
            <a:r>
              <a:rPr lang="en-US" sz="1600" b="1" dirty="0" smtClean="0">
                <a:solidFill>
                  <a:schemeClr val="tx2">
                    <a:lumMod val="50000"/>
                  </a:schemeClr>
                </a:solidFill>
              </a:rPr>
              <a:t/>
            </a:r>
            <a:br>
              <a:rPr lang="en-US" sz="1600" b="1" dirty="0" smtClean="0">
                <a:solidFill>
                  <a:schemeClr val="tx2">
                    <a:lumMod val="50000"/>
                  </a:schemeClr>
                </a:solidFill>
              </a:rPr>
            </a:br>
            <a:r>
              <a:rPr lang="en-US" sz="1600" b="1" dirty="0" smtClean="0">
                <a:solidFill>
                  <a:srgbClr val="C00000"/>
                </a:solidFill>
              </a:rPr>
              <a:t>However</a:t>
            </a:r>
            <a:r>
              <a:rPr lang="en-US" sz="1600" b="1" dirty="0">
                <a:solidFill>
                  <a:srgbClr val="C00000"/>
                </a:solidFill>
              </a:rPr>
              <a:t>, the plans were delayed due to suspicions from residents in Jericho.  </a:t>
            </a:r>
          </a:p>
        </p:txBody>
      </p:sp>
      <p:cxnSp>
        <p:nvCxnSpPr>
          <p:cNvPr id="28" name="Straight Arrow Connector 27"/>
          <p:cNvCxnSpPr/>
          <p:nvPr/>
        </p:nvCxnSpPr>
        <p:spPr>
          <a:xfrm>
            <a:off x="1425575" y="3610931"/>
            <a:ext cx="0" cy="1180239"/>
          </a:xfrm>
          <a:prstGeom prst="straightConnector1">
            <a:avLst/>
          </a:prstGeom>
          <a:ln w="38100">
            <a:solidFill>
              <a:schemeClr val="bg1"/>
            </a:solidFill>
            <a:tailEnd type="arrow"/>
          </a:ln>
          <a:effectLst>
            <a:glow rad="63500">
              <a:schemeClr val="tx1"/>
            </a:glow>
          </a:effectLst>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sp>
        <p:nvSpPr>
          <p:cNvPr id="29" name="Left Brace 28"/>
          <p:cNvSpPr/>
          <p:nvPr/>
        </p:nvSpPr>
        <p:spPr>
          <a:xfrm rot="5400000">
            <a:off x="3175649" y="2361551"/>
            <a:ext cx="441961" cy="2129820"/>
          </a:xfrm>
          <a:prstGeom prst="leftBrace">
            <a:avLst>
              <a:gd name="adj1" fmla="val 56332"/>
              <a:gd name="adj2" fmla="val 50000"/>
            </a:avLst>
          </a:prstGeom>
          <a:solidFill>
            <a:schemeClr val="bg1"/>
          </a:solidFill>
          <a:ln w="28575">
            <a:solidFill>
              <a:srgbClr val="00B0F0"/>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txBody>
          <a:bodyPr vert="vert270" rtlCol="0" anchor="ctr">
            <a:sp3d extrusionH="57150">
              <a:bevelT w="82550" h="38100" prst="coolSlant"/>
            </a:sp3d>
          </a:bodyPr>
          <a:lstStyle/>
          <a:p>
            <a:pPr algn="ctr"/>
            <a:r>
              <a:rPr lang="en-US" sz="1400" b="1" dirty="0" smtClean="0">
                <a:solidFill>
                  <a:srgbClr val="0070C0"/>
                </a:solidFill>
              </a:rPr>
              <a:t>1</a:t>
            </a:r>
            <a:r>
              <a:rPr lang="en-US" sz="1400" b="1" baseline="30000" dirty="0" smtClean="0">
                <a:solidFill>
                  <a:srgbClr val="0070C0"/>
                </a:solidFill>
              </a:rPr>
              <a:t>st</a:t>
            </a:r>
            <a:r>
              <a:rPr lang="en-US" sz="1400" b="1" dirty="0" smtClean="0">
                <a:solidFill>
                  <a:srgbClr val="0070C0"/>
                </a:solidFill>
              </a:rPr>
              <a:t> Day</a:t>
            </a:r>
          </a:p>
          <a:p>
            <a:pPr algn="ctr"/>
            <a:endParaRPr lang="en-US" sz="700" dirty="0"/>
          </a:p>
        </p:txBody>
      </p:sp>
      <p:sp>
        <p:nvSpPr>
          <p:cNvPr id="30" name="Left Brace 29"/>
          <p:cNvSpPr/>
          <p:nvPr/>
        </p:nvSpPr>
        <p:spPr>
          <a:xfrm rot="5400000">
            <a:off x="5324491" y="2354439"/>
            <a:ext cx="441959" cy="2129820"/>
          </a:xfrm>
          <a:prstGeom prst="leftBrace">
            <a:avLst>
              <a:gd name="adj1" fmla="val 56332"/>
              <a:gd name="adj2" fmla="val 50000"/>
            </a:avLst>
          </a:prstGeom>
          <a:solidFill>
            <a:schemeClr val="bg1"/>
          </a:solidFill>
          <a:ln w="28575">
            <a:solidFill>
              <a:srgbClr val="00B0F0"/>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txBody>
          <a:bodyPr vert="vert270" rtlCol="0" anchor="ctr">
            <a:sp3d extrusionH="57150">
              <a:bevelT w="82550" h="38100" prst="coolSlant"/>
            </a:sp3d>
          </a:bodyPr>
          <a:lstStyle/>
          <a:p>
            <a:pPr algn="ctr"/>
            <a:r>
              <a:rPr lang="en-US" sz="1400" b="1" dirty="0" smtClean="0">
                <a:solidFill>
                  <a:srgbClr val="0070C0"/>
                </a:solidFill>
              </a:rPr>
              <a:t>2</a:t>
            </a:r>
            <a:r>
              <a:rPr lang="en-US" sz="1400" b="1" baseline="30000" dirty="0" smtClean="0">
                <a:solidFill>
                  <a:srgbClr val="0070C0"/>
                </a:solidFill>
              </a:rPr>
              <a:t>nd</a:t>
            </a:r>
            <a:r>
              <a:rPr lang="en-US" sz="1400" b="1" dirty="0" smtClean="0">
                <a:solidFill>
                  <a:srgbClr val="0070C0"/>
                </a:solidFill>
              </a:rPr>
              <a:t> Day</a:t>
            </a:r>
            <a:endParaRPr lang="en-US" sz="1400" b="1" dirty="0">
              <a:solidFill>
                <a:srgbClr val="0070C0"/>
              </a:solidFill>
            </a:endParaRPr>
          </a:p>
          <a:p>
            <a:pPr algn="ctr"/>
            <a:endParaRPr lang="en-US" sz="700" dirty="0"/>
          </a:p>
        </p:txBody>
      </p:sp>
      <p:sp>
        <p:nvSpPr>
          <p:cNvPr id="31" name="Left Brace 30"/>
          <p:cNvSpPr/>
          <p:nvPr/>
        </p:nvSpPr>
        <p:spPr>
          <a:xfrm rot="5400000">
            <a:off x="7488571" y="2354441"/>
            <a:ext cx="441960" cy="2129820"/>
          </a:xfrm>
          <a:prstGeom prst="leftBrace">
            <a:avLst>
              <a:gd name="adj1" fmla="val 56332"/>
              <a:gd name="adj2" fmla="val 50000"/>
            </a:avLst>
          </a:prstGeom>
          <a:solidFill>
            <a:schemeClr val="bg1"/>
          </a:solidFill>
          <a:ln w="28575">
            <a:solidFill>
              <a:srgbClr val="00B0F0"/>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txBody>
          <a:bodyPr vert="vert270" rtlCol="0" anchor="ctr">
            <a:sp3d extrusionH="57150">
              <a:bevelT w="82550" h="38100" prst="coolSlant"/>
            </a:sp3d>
          </a:bodyPr>
          <a:lstStyle/>
          <a:p>
            <a:pPr algn="ctr"/>
            <a:r>
              <a:rPr lang="en-US" sz="1400" b="1" dirty="0" smtClean="0">
                <a:solidFill>
                  <a:srgbClr val="0070C0"/>
                </a:solidFill>
              </a:rPr>
              <a:t>3</a:t>
            </a:r>
            <a:r>
              <a:rPr lang="en-US" sz="1400" b="1" baseline="30000" dirty="0" smtClean="0">
                <a:solidFill>
                  <a:srgbClr val="0070C0"/>
                </a:solidFill>
              </a:rPr>
              <a:t>rd</a:t>
            </a:r>
            <a:r>
              <a:rPr lang="en-US" sz="1400" b="1" dirty="0" smtClean="0">
                <a:solidFill>
                  <a:srgbClr val="0070C0"/>
                </a:solidFill>
              </a:rPr>
              <a:t> Day</a:t>
            </a:r>
            <a:endParaRPr lang="en-US" sz="1400" b="1" dirty="0">
              <a:solidFill>
                <a:srgbClr val="0070C0"/>
              </a:solidFill>
            </a:endParaRPr>
          </a:p>
          <a:p>
            <a:pPr algn="ctr"/>
            <a:endParaRPr lang="en-US" sz="700" dirty="0"/>
          </a:p>
        </p:txBody>
      </p:sp>
      <p:sp>
        <p:nvSpPr>
          <p:cNvPr id="32" name="Freeform 31"/>
          <p:cNvSpPr/>
          <p:nvPr/>
        </p:nvSpPr>
        <p:spPr>
          <a:xfrm flipH="1" flipV="1">
            <a:off x="8702688" y="3145980"/>
            <a:ext cx="81932" cy="1197420"/>
          </a:xfrm>
          <a:custGeom>
            <a:avLst/>
            <a:gdLst>
              <a:gd name="connsiteX0" fmla="*/ 15240 w 91440"/>
              <a:gd name="connsiteY0" fmla="*/ 0 h 678180"/>
              <a:gd name="connsiteX1" fmla="*/ 38100 w 91440"/>
              <a:gd name="connsiteY1" fmla="*/ 38100 h 678180"/>
              <a:gd name="connsiteX2" fmla="*/ 60960 w 91440"/>
              <a:gd name="connsiteY2" fmla="*/ 53340 h 678180"/>
              <a:gd name="connsiteX3" fmla="*/ 30480 w 91440"/>
              <a:gd name="connsiteY3" fmla="*/ 106680 h 678180"/>
              <a:gd name="connsiteX4" fmla="*/ 15240 w 91440"/>
              <a:gd name="connsiteY4" fmla="*/ 129540 h 678180"/>
              <a:gd name="connsiteX5" fmla="*/ 22860 w 91440"/>
              <a:gd name="connsiteY5" fmla="*/ 175260 h 678180"/>
              <a:gd name="connsiteX6" fmla="*/ 30480 w 91440"/>
              <a:gd name="connsiteY6" fmla="*/ 251460 h 678180"/>
              <a:gd name="connsiteX7" fmla="*/ 76200 w 91440"/>
              <a:gd name="connsiteY7" fmla="*/ 281940 h 678180"/>
              <a:gd name="connsiteX8" fmla="*/ 91440 w 91440"/>
              <a:gd name="connsiteY8" fmla="*/ 304800 h 678180"/>
              <a:gd name="connsiteX9" fmla="*/ 60960 w 91440"/>
              <a:gd name="connsiteY9" fmla="*/ 373380 h 678180"/>
              <a:gd name="connsiteX10" fmla="*/ 38100 w 91440"/>
              <a:gd name="connsiteY10" fmla="*/ 388620 h 678180"/>
              <a:gd name="connsiteX11" fmla="*/ 22860 w 91440"/>
              <a:gd name="connsiteY11" fmla="*/ 518160 h 678180"/>
              <a:gd name="connsiteX12" fmla="*/ 15240 w 91440"/>
              <a:gd name="connsiteY12" fmla="*/ 548640 h 678180"/>
              <a:gd name="connsiteX13" fmla="*/ 0 w 91440"/>
              <a:gd name="connsiteY13" fmla="*/ 571500 h 678180"/>
              <a:gd name="connsiteX14" fmla="*/ 7620 w 91440"/>
              <a:gd name="connsiteY14" fmla="*/ 617220 h 678180"/>
              <a:gd name="connsiteX15" fmla="*/ 22860 w 91440"/>
              <a:gd name="connsiteY15" fmla="*/ 640080 h 678180"/>
              <a:gd name="connsiteX16" fmla="*/ 22860 w 91440"/>
              <a:gd name="connsiteY16" fmla="*/ 678180 h 678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1440" h="678180">
                <a:moveTo>
                  <a:pt x="15240" y="0"/>
                </a:moveTo>
                <a:cubicBezTo>
                  <a:pt x="22860" y="12700"/>
                  <a:pt x="28461" y="26855"/>
                  <a:pt x="38100" y="38100"/>
                </a:cubicBezTo>
                <a:cubicBezTo>
                  <a:pt x="44060" y="45053"/>
                  <a:pt x="58064" y="44652"/>
                  <a:pt x="60960" y="53340"/>
                </a:cubicBezTo>
                <a:cubicBezTo>
                  <a:pt x="69183" y="78009"/>
                  <a:pt x="41754" y="93152"/>
                  <a:pt x="30480" y="106680"/>
                </a:cubicBezTo>
                <a:cubicBezTo>
                  <a:pt x="24617" y="113715"/>
                  <a:pt x="20320" y="121920"/>
                  <a:pt x="15240" y="129540"/>
                </a:cubicBezTo>
                <a:cubicBezTo>
                  <a:pt x="17780" y="144780"/>
                  <a:pt x="20944" y="159929"/>
                  <a:pt x="22860" y="175260"/>
                </a:cubicBezTo>
                <a:cubicBezTo>
                  <a:pt x="26026" y="200590"/>
                  <a:pt x="19064" y="228628"/>
                  <a:pt x="30480" y="251460"/>
                </a:cubicBezTo>
                <a:cubicBezTo>
                  <a:pt x="38671" y="267843"/>
                  <a:pt x="76200" y="281940"/>
                  <a:pt x="76200" y="281940"/>
                </a:cubicBezTo>
                <a:cubicBezTo>
                  <a:pt x="81280" y="289560"/>
                  <a:pt x="91440" y="295642"/>
                  <a:pt x="91440" y="304800"/>
                </a:cubicBezTo>
                <a:cubicBezTo>
                  <a:pt x="91440" y="319890"/>
                  <a:pt x="74772" y="359568"/>
                  <a:pt x="60960" y="373380"/>
                </a:cubicBezTo>
                <a:cubicBezTo>
                  <a:pt x="54484" y="379856"/>
                  <a:pt x="45720" y="383540"/>
                  <a:pt x="38100" y="388620"/>
                </a:cubicBezTo>
                <a:cubicBezTo>
                  <a:pt x="25914" y="559218"/>
                  <a:pt x="42653" y="448883"/>
                  <a:pt x="22860" y="518160"/>
                </a:cubicBezTo>
                <a:cubicBezTo>
                  <a:pt x="19983" y="528230"/>
                  <a:pt x="19365" y="539014"/>
                  <a:pt x="15240" y="548640"/>
                </a:cubicBezTo>
                <a:cubicBezTo>
                  <a:pt x="11632" y="557058"/>
                  <a:pt x="5080" y="563880"/>
                  <a:pt x="0" y="571500"/>
                </a:cubicBezTo>
                <a:cubicBezTo>
                  <a:pt x="2540" y="586740"/>
                  <a:pt x="2734" y="602563"/>
                  <a:pt x="7620" y="617220"/>
                </a:cubicBezTo>
                <a:cubicBezTo>
                  <a:pt x="10516" y="625908"/>
                  <a:pt x="20639" y="631195"/>
                  <a:pt x="22860" y="640080"/>
                </a:cubicBezTo>
                <a:cubicBezTo>
                  <a:pt x="25940" y="652401"/>
                  <a:pt x="22860" y="665480"/>
                  <a:pt x="22860" y="678180"/>
                </a:cubicBezTo>
              </a:path>
            </a:pathLst>
          </a:custGeom>
          <a:ln w="76200">
            <a:solidFill>
              <a:srgbClr val="0070C0"/>
            </a:solidFill>
            <a:headEnd type="diamond" w="med" len="med"/>
            <a:tailEnd type="triangle" w="med" len="med"/>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Rectangle 32"/>
          <p:cNvSpPr/>
          <p:nvPr/>
        </p:nvSpPr>
        <p:spPr>
          <a:xfrm>
            <a:off x="1573530" y="4790440"/>
            <a:ext cx="6388133" cy="452120"/>
          </a:xfrm>
          <a:prstGeom prst="rect">
            <a:avLst/>
          </a:prstGeom>
          <a:solidFill>
            <a:srgbClr val="FFCCCC"/>
          </a:solidFill>
          <a:ln w="28575">
            <a:solidFill>
              <a:srgbClr val="FF3399"/>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txBody>
          <a:bodyPr vert="horz" rtlCol="0" anchor="ctr">
            <a:sp3d extrusionH="57150">
              <a:bevelT w="82550" h="38100" prst="coolSlant"/>
            </a:sp3d>
          </a:bodyPr>
          <a:lstStyle/>
          <a:p>
            <a:pPr algn="ctr"/>
            <a:r>
              <a:rPr lang="en-US" sz="1400" b="1" dirty="0" smtClean="0">
                <a:solidFill>
                  <a:srgbClr val="0070C0"/>
                </a:solidFill>
              </a:rPr>
              <a:t>Box 6  </a:t>
            </a:r>
            <a:r>
              <a:rPr lang="en-US" sz="1400" b="1" dirty="0" smtClean="0">
                <a:solidFill>
                  <a:srgbClr val="990033"/>
                </a:solidFill>
              </a:rPr>
              <a:t>Spies are to hide 3 days in the mountains to the Night of Abib 9.</a:t>
            </a:r>
            <a:endParaRPr lang="en-US" sz="700" b="1" dirty="0">
              <a:solidFill>
                <a:srgbClr val="990033"/>
              </a:solidFill>
            </a:endParaRPr>
          </a:p>
        </p:txBody>
      </p:sp>
      <p:sp>
        <p:nvSpPr>
          <p:cNvPr id="34" name="Oval 33"/>
          <p:cNvSpPr/>
          <p:nvPr/>
        </p:nvSpPr>
        <p:spPr>
          <a:xfrm>
            <a:off x="1450340" y="5982285"/>
            <a:ext cx="228600" cy="253425"/>
          </a:xfrm>
          <a:prstGeom prst="ellipse">
            <a:avLst/>
          </a:prstGeom>
          <a:solidFill>
            <a:schemeClr val="accent2">
              <a:lumMod val="50000"/>
            </a:schemeClr>
          </a:solidFill>
          <a:ln>
            <a:solidFill>
              <a:schemeClr val="accent2">
                <a:lumMod val="75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7" descr="C:\Users\Rae\Desktop\Rahab.jpg"/>
          <p:cNvPicPr>
            <a:picLocks noChangeAspect="1" noChangeArrowheads="1"/>
          </p:cNvPicPr>
          <p:nvPr/>
        </p:nvPicPr>
        <p:blipFill>
          <a:blip r:embed="rId2" cstate="email">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a:ext>
            </a:extLst>
          </a:blip>
          <a:srcRect/>
          <a:stretch>
            <a:fillRect/>
          </a:stretch>
        </p:blipFill>
        <p:spPr bwMode="auto">
          <a:xfrm>
            <a:off x="7649702" y="76200"/>
            <a:ext cx="1117362" cy="1117362"/>
          </a:xfrm>
          <a:prstGeom prst="ellipse">
            <a:avLst/>
          </a:prstGeom>
          <a:ln>
            <a:noFill/>
          </a:ln>
          <a:effectLst>
            <a:glow rad="12700">
              <a:schemeClr val="accent2">
                <a:satMod val="175000"/>
                <a:alpha val="25000"/>
              </a:schemeClr>
            </a:glow>
            <a:softEdge rad="762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300176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wipe(up)">
                                      <p:cBhvr>
                                        <p:cTn id="7" dur="3000"/>
                                        <p:tgtEl>
                                          <p:spTgt spid="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6">
                                            <p:txEl>
                                              <p:pRg st="0" end="0"/>
                                            </p:txEl>
                                          </p:spTgt>
                                        </p:tgtEl>
                                        <p:attrNameLst>
                                          <p:attrName>style.visibility</p:attrName>
                                        </p:attrNameLst>
                                      </p:cBhvr>
                                      <p:to>
                                        <p:strVal val="visible"/>
                                      </p:to>
                                    </p:set>
                                    <p:animEffect transition="in" filter="barn(inVertical)">
                                      <p:cBhvr>
                                        <p:cTn id="12" dur="1000"/>
                                        <p:tgtEl>
                                          <p:spTgt spid="2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up)">
                                      <p:cBhvr>
                                        <p:cTn id="17" dur="1500"/>
                                        <p:tgtEl>
                                          <p:spTgt spid="28"/>
                                        </p:tgtEl>
                                      </p:cBhvr>
                                    </p:animEffect>
                                  </p:childTnLst>
                                </p:cTn>
                              </p:par>
                            </p:childTnLst>
                          </p:cTn>
                        </p:par>
                        <p:par>
                          <p:cTn id="18" fill="hold">
                            <p:stCondLst>
                              <p:cond delay="1500"/>
                            </p:stCondLst>
                            <p:childTnLst>
                              <p:par>
                                <p:cTn id="19" presetID="22" presetClass="entr" presetSubtype="1" fill="hold" nodeType="afterEffect">
                                  <p:stCondLst>
                                    <p:cond delay="0"/>
                                  </p:stCondLst>
                                  <p:childTnLst>
                                    <p:set>
                                      <p:cBhvr>
                                        <p:cTn id="20" dur="1" fill="hold">
                                          <p:stCondLst>
                                            <p:cond delay="0"/>
                                          </p:stCondLst>
                                        </p:cTn>
                                        <p:tgtEl>
                                          <p:spTgt spid="25">
                                            <p:txEl>
                                              <p:pRg st="0" end="0"/>
                                            </p:txEl>
                                          </p:spTgt>
                                        </p:tgtEl>
                                        <p:attrNameLst>
                                          <p:attrName>style.visibility</p:attrName>
                                        </p:attrNameLst>
                                      </p:cBhvr>
                                      <p:to>
                                        <p:strVal val="visible"/>
                                      </p:to>
                                    </p:set>
                                    <p:animEffect transition="in" filter="wipe(up)">
                                      <p:cBhvr>
                                        <p:cTn id="21" dur="1750"/>
                                        <p:tgtEl>
                                          <p:spTgt spid="25">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1">
                                            <p:txEl>
                                              <p:pRg st="0" end="0"/>
                                            </p:txEl>
                                          </p:spTgt>
                                        </p:tgtEl>
                                        <p:attrNameLst>
                                          <p:attrName>style.visibility</p:attrName>
                                        </p:attrNameLst>
                                      </p:cBhvr>
                                      <p:to>
                                        <p:strVal val="visible"/>
                                      </p:to>
                                    </p:set>
                                    <p:animEffect transition="in" filter="wipe(left)">
                                      <p:cBhvr>
                                        <p:cTn id="26" dur="1500"/>
                                        <p:tgtEl>
                                          <p:spTgt spid="11">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33">
                                            <p:txEl>
                                              <p:pRg st="0" end="0"/>
                                            </p:txEl>
                                          </p:spTgt>
                                        </p:tgtEl>
                                        <p:attrNameLst>
                                          <p:attrName>style.visibility</p:attrName>
                                        </p:attrNameLst>
                                      </p:cBhvr>
                                      <p:to>
                                        <p:strVal val="visible"/>
                                      </p:to>
                                    </p:set>
                                    <p:animEffect transition="in" filter="wipe(left)">
                                      <p:cBhvr>
                                        <p:cTn id="31" dur="1500"/>
                                        <p:tgtEl>
                                          <p:spTgt spid="33">
                                            <p:txEl>
                                              <p:pRg st="0" end="0"/>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left)">
                                      <p:cBhvr>
                                        <p:cTn id="34" dur="1500"/>
                                        <p:tgtEl>
                                          <p:spTgt spid="16"/>
                                        </p:tgtEl>
                                      </p:cBhvr>
                                    </p:animEffect>
                                  </p:childTnLst>
                                </p:cTn>
                              </p:par>
                            </p:childTnLst>
                          </p:cTn>
                        </p:par>
                        <p:par>
                          <p:cTn id="35" fill="hold">
                            <p:stCondLst>
                              <p:cond delay="1500"/>
                            </p:stCondLst>
                            <p:childTnLst>
                              <p:par>
                                <p:cTn id="36" presetID="22" presetClass="entr" presetSubtype="8"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left)">
                                      <p:cBhvr>
                                        <p:cTn id="38" dur="1500"/>
                                        <p:tgtEl>
                                          <p:spTgt spid="17"/>
                                        </p:tgtEl>
                                      </p:cBhvr>
                                    </p:animEffect>
                                  </p:childTnLst>
                                </p:cTn>
                              </p:par>
                            </p:childTnLst>
                          </p:cTn>
                        </p:par>
                        <p:par>
                          <p:cTn id="39" fill="hold">
                            <p:stCondLst>
                              <p:cond delay="3000"/>
                            </p:stCondLst>
                            <p:childTnLst>
                              <p:par>
                                <p:cTn id="40" presetID="22" presetClass="entr" presetSubtype="8" fill="hold" grpId="0" nodeType="after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left)">
                                      <p:cBhvr>
                                        <p:cTn id="42" dur="1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3">
                                            <p:txEl>
                                              <p:pRg st="0" end="0"/>
                                            </p:txEl>
                                          </p:spTgt>
                                        </p:tgtEl>
                                        <p:attrNameLst>
                                          <p:attrName>style.visibility</p:attrName>
                                        </p:attrNameLst>
                                      </p:cBhvr>
                                      <p:to>
                                        <p:strVal val="visible"/>
                                      </p:to>
                                    </p:set>
                                    <p:animEffect transition="in" filter="barn(inVertical)">
                                      <p:cBhvr>
                                        <p:cTn id="47" dur="1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160000"/>
                <a:lumMod val="160000"/>
              </a:schemeClr>
            </a:gs>
            <a:gs pos="33000">
              <a:schemeClr val="bg2">
                <a:tint val="94000"/>
                <a:shade val="94000"/>
                <a:satMod val="160000"/>
                <a:lumMod val="130000"/>
              </a:schemeClr>
            </a:gs>
            <a:gs pos="100000">
              <a:schemeClr val="bg2">
                <a:tint val="97000"/>
                <a:shade val="94000"/>
                <a:satMod val="180000"/>
                <a:lumMod val="84000"/>
              </a:schemeClr>
            </a:gs>
          </a:gsLst>
          <a:path path="circle">
            <a:fillToRect l="24000" t="44000" r="24000" b="12000"/>
          </a:path>
        </a:gradFill>
        <a:effectLst/>
      </p:bgPr>
    </p:bg>
    <p:spTree>
      <p:nvGrpSpPr>
        <p:cNvPr id="1" name=""/>
        <p:cNvGrpSpPr/>
        <p:nvPr/>
      </p:nvGrpSpPr>
      <p:grpSpPr>
        <a:xfrm>
          <a:off x="0" y="0"/>
          <a:ext cx="0" cy="0"/>
          <a:chOff x="0" y="0"/>
          <a:chExt cx="0" cy="0"/>
        </a:xfrm>
      </p:grpSpPr>
      <p:sp>
        <p:nvSpPr>
          <p:cNvPr id="12" name="Text Placeholder 2"/>
          <p:cNvSpPr>
            <a:spLocks noGrp="1"/>
          </p:cNvSpPr>
          <p:nvPr>
            <p:ph type="body" sz="half" idx="2"/>
          </p:nvPr>
        </p:nvSpPr>
        <p:spPr>
          <a:xfrm>
            <a:off x="304801" y="914400"/>
            <a:ext cx="4114800" cy="3962399"/>
          </a:xfrm>
        </p:spPr>
        <p:txBody>
          <a:bodyPr>
            <a:normAutofit lnSpcReduction="10000"/>
            <a:scene3d>
              <a:camera prst="orthographicFront"/>
              <a:lightRig rig="threePt" dir="t"/>
            </a:scene3d>
            <a:sp3d extrusionH="57150">
              <a:bevelT w="38100" h="38100"/>
            </a:sp3d>
          </a:bodyPr>
          <a:lstStyle/>
          <a:p>
            <a:pPr marL="0" indent="0">
              <a:buNone/>
            </a:pPr>
            <a:r>
              <a:rPr lang="en-US" sz="2400" b="1" dirty="0" smtClean="0">
                <a:solidFill>
                  <a:srgbClr val="8C4C64"/>
                </a:solidFill>
              </a:rPr>
              <a:t>The Spies Return </a:t>
            </a:r>
            <a:br>
              <a:rPr lang="en-US" sz="2400" b="1" dirty="0" smtClean="0">
                <a:solidFill>
                  <a:srgbClr val="8C4C64"/>
                </a:solidFill>
              </a:rPr>
            </a:br>
            <a:r>
              <a:rPr lang="en-US" sz="2400" b="1" dirty="0" smtClean="0">
                <a:solidFill>
                  <a:srgbClr val="8C4C64"/>
                </a:solidFill>
              </a:rPr>
              <a:t>Abib 9 </a:t>
            </a:r>
            <a:r>
              <a:rPr lang="en-US" sz="2000" b="1" dirty="0" smtClean="0">
                <a:solidFill>
                  <a:srgbClr val="8C4C64"/>
                </a:solidFill>
              </a:rPr>
              <a:t>[Mon] </a:t>
            </a:r>
            <a:r>
              <a:rPr lang="en-US" sz="2400" b="1" dirty="0" smtClean="0">
                <a:solidFill>
                  <a:schemeClr val="accent2">
                    <a:lumMod val="75000"/>
                  </a:schemeClr>
                </a:solidFill>
              </a:rPr>
              <a:t>Evening</a:t>
            </a:r>
            <a:r>
              <a:rPr lang="en-US" sz="2400" b="1" dirty="0" smtClean="0">
                <a:solidFill>
                  <a:schemeClr val="tx1">
                    <a:lumMod val="65000"/>
                    <a:lumOff val="35000"/>
                  </a:schemeClr>
                </a:solidFill>
              </a:rPr>
              <a:t>/</a:t>
            </a:r>
            <a:r>
              <a:rPr lang="en-US" sz="2400" b="1" dirty="0" smtClean="0">
                <a:solidFill>
                  <a:srgbClr val="002060"/>
                </a:solidFill>
              </a:rPr>
              <a:t>Night</a:t>
            </a:r>
            <a:endParaRPr lang="en-US" sz="2400" b="1" dirty="0" smtClean="0">
              <a:solidFill>
                <a:schemeClr val="accent2">
                  <a:lumMod val="75000"/>
                </a:schemeClr>
              </a:solidFill>
            </a:endParaRPr>
          </a:p>
          <a:p>
            <a:pPr marL="0" indent="0">
              <a:buNone/>
            </a:pPr>
            <a:r>
              <a:rPr lang="en-US" sz="2200" b="1" dirty="0" smtClean="0">
                <a:solidFill>
                  <a:schemeClr val="accent5">
                    <a:lumMod val="75000"/>
                  </a:schemeClr>
                </a:solidFill>
              </a:rPr>
              <a:t>Joshua 3:2</a:t>
            </a:r>
            <a:r>
              <a:rPr lang="en-US" sz="2200" dirty="0"/>
              <a:t> </a:t>
            </a:r>
            <a:r>
              <a:rPr lang="en-US" sz="2200" dirty="0" smtClean="0"/>
              <a:t> </a:t>
            </a:r>
            <a:r>
              <a:rPr lang="en-US" sz="1900" dirty="0" smtClean="0"/>
              <a:t>And </a:t>
            </a:r>
            <a:r>
              <a:rPr lang="en-US" sz="1900" dirty="0"/>
              <a:t>it came to </a:t>
            </a:r>
            <a:r>
              <a:rPr lang="en-US" sz="1900" dirty="0" smtClean="0"/>
              <a:t>be, </a:t>
            </a:r>
            <a:br>
              <a:rPr lang="en-US" sz="1900" dirty="0" smtClean="0"/>
            </a:br>
            <a:r>
              <a:rPr lang="en-US" sz="1900" b="1" i="1" dirty="0" smtClean="0">
                <a:solidFill>
                  <a:srgbClr val="8C4C64"/>
                </a:solidFill>
              </a:rPr>
              <a:t>after </a:t>
            </a:r>
            <a:r>
              <a:rPr lang="en-US" sz="1900" b="1" i="1" dirty="0">
                <a:solidFill>
                  <a:srgbClr val="8C4C64"/>
                </a:solidFill>
              </a:rPr>
              <a:t>three days,</a:t>
            </a:r>
            <a:r>
              <a:rPr lang="en-US" sz="1900" dirty="0">
                <a:solidFill>
                  <a:srgbClr val="8C4C64"/>
                </a:solidFill>
              </a:rPr>
              <a:t> </a:t>
            </a:r>
            <a:r>
              <a:rPr lang="en-US" sz="1900" dirty="0"/>
              <a:t>that the officers </a:t>
            </a:r>
            <a:r>
              <a:rPr lang="en-US" sz="1900" dirty="0" smtClean="0"/>
              <a:t/>
            </a:r>
            <a:br>
              <a:rPr lang="en-US" sz="1900" dirty="0" smtClean="0"/>
            </a:br>
            <a:r>
              <a:rPr lang="en-US" sz="1900" dirty="0" smtClean="0"/>
              <a:t>went </a:t>
            </a:r>
            <a:r>
              <a:rPr lang="en-US" sz="1900" dirty="0"/>
              <a:t>into the midst of the camp</a:t>
            </a:r>
            <a:r>
              <a:rPr lang="en-US" sz="1900" dirty="0" smtClean="0"/>
              <a:t>,</a:t>
            </a:r>
          </a:p>
          <a:p>
            <a:pPr marL="0" indent="0">
              <a:buNone/>
            </a:pPr>
            <a:r>
              <a:rPr lang="en-US" sz="2400" b="1" dirty="0" smtClean="0">
                <a:solidFill>
                  <a:srgbClr val="8C4C64"/>
                </a:solidFill>
              </a:rPr>
              <a:t>Busy </a:t>
            </a:r>
            <a:r>
              <a:rPr lang="en-US" sz="2400" b="1" dirty="0">
                <a:solidFill>
                  <a:srgbClr val="8C4C64"/>
                </a:solidFill>
              </a:rPr>
              <a:t>Abib 9 </a:t>
            </a:r>
            <a:r>
              <a:rPr lang="en-US" sz="2000" b="1" dirty="0" smtClean="0">
                <a:solidFill>
                  <a:srgbClr val="8C4C64"/>
                </a:solidFill>
              </a:rPr>
              <a:t>[Mon] </a:t>
            </a:r>
            <a:r>
              <a:rPr lang="en-US" sz="2400" b="1" dirty="0" smtClean="0">
                <a:solidFill>
                  <a:srgbClr val="002060"/>
                </a:solidFill>
              </a:rPr>
              <a:t>Night</a:t>
            </a:r>
            <a:endParaRPr lang="en-US" sz="2400" dirty="0">
              <a:solidFill>
                <a:srgbClr val="002060"/>
              </a:solidFill>
            </a:endParaRPr>
          </a:p>
          <a:p>
            <a:pPr marL="0" indent="0">
              <a:buNone/>
            </a:pPr>
            <a:r>
              <a:rPr lang="en-US" sz="2200" b="1" dirty="0" smtClean="0">
                <a:solidFill>
                  <a:schemeClr val="accent5">
                    <a:lumMod val="75000"/>
                  </a:schemeClr>
                </a:solidFill>
              </a:rPr>
              <a:t>Joshua 3:3</a:t>
            </a:r>
            <a:r>
              <a:rPr lang="en-US" sz="2200" dirty="0"/>
              <a:t> </a:t>
            </a:r>
            <a:r>
              <a:rPr lang="en-US" sz="2200" dirty="0" smtClean="0"/>
              <a:t> </a:t>
            </a:r>
            <a:r>
              <a:rPr lang="en-US" sz="1900" dirty="0" smtClean="0"/>
              <a:t>and </a:t>
            </a:r>
            <a:r>
              <a:rPr lang="en-US" sz="1900" dirty="0"/>
              <a:t>they commanded </a:t>
            </a:r>
            <a:r>
              <a:rPr lang="en-US" sz="1900" dirty="0" smtClean="0"/>
              <a:t/>
            </a:r>
            <a:br>
              <a:rPr lang="en-US" sz="1900" dirty="0" smtClean="0"/>
            </a:br>
            <a:r>
              <a:rPr lang="en-US" sz="1900" dirty="0" smtClean="0"/>
              <a:t>the </a:t>
            </a:r>
            <a:r>
              <a:rPr lang="en-US" sz="1900" dirty="0"/>
              <a:t>people, saying, “When you see </a:t>
            </a:r>
            <a:r>
              <a:rPr lang="en-US" sz="1900" dirty="0" smtClean="0"/>
              <a:t/>
            </a:r>
            <a:br>
              <a:rPr lang="en-US" sz="1900" dirty="0" smtClean="0"/>
            </a:br>
            <a:r>
              <a:rPr lang="en-US" sz="1900" dirty="0" smtClean="0"/>
              <a:t>the </a:t>
            </a:r>
            <a:r>
              <a:rPr lang="en-US" sz="1900" dirty="0"/>
              <a:t>ark of the covenant </a:t>
            </a:r>
            <a:r>
              <a:rPr lang="en-US" sz="1900" dirty="0" smtClean="0"/>
              <a:t>of [</a:t>
            </a:r>
            <a:r>
              <a:rPr lang="en-US" sz="1900" b="1" dirty="0" smtClean="0">
                <a:solidFill>
                  <a:srgbClr val="0070C0"/>
                </a:solidFill>
              </a:rPr>
              <a:t>Yahuah</a:t>
            </a:r>
            <a:r>
              <a:rPr lang="en-US" sz="1900" dirty="0" smtClean="0"/>
              <a:t> </a:t>
            </a:r>
            <a:br>
              <a:rPr lang="en-US" sz="1900" dirty="0" smtClean="0"/>
            </a:br>
            <a:r>
              <a:rPr lang="en-US" sz="1900" dirty="0" smtClean="0"/>
              <a:t>your </a:t>
            </a:r>
            <a:r>
              <a:rPr lang="en-US" sz="1900" b="1" dirty="0" smtClean="0">
                <a:solidFill>
                  <a:srgbClr val="0070C0"/>
                </a:solidFill>
              </a:rPr>
              <a:t>Elohim</a:t>
            </a:r>
            <a:r>
              <a:rPr lang="en-US" sz="1900" dirty="0" smtClean="0"/>
              <a:t>], </a:t>
            </a:r>
            <a:r>
              <a:rPr lang="en-US" sz="1900" dirty="0"/>
              <a:t>and the priests, </a:t>
            </a:r>
            <a:r>
              <a:rPr lang="en-US" sz="1900" dirty="0" smtClean="0"/>
              <a:t>the </a:t>
            </a:r>
            <a:br>
              <a:rPr lang="en-US" sz="1900" dirty="0" smtClean="0"/>
            </a:br>
            <a:r>
              <a:rPr lang="en-US" sz="1900" dirty="0" smtClean="0"/>
              <a:t>Levites, </a:t>
            </a:r>
            <a:r>
              <a:rPr lang="en-US" sz="1900" dirty="0"/>
              <a:t>bearing it, then you </a:t>
            </a:r>
            <a:r>
              <a:rPr lang="en-US" sz="1900" dirty="0" smtClean="0"/>
              <a:t>shall set </a:t>
            </a:r>
            <a:br>
              <a:rPr lang="en-US" sz="1900" dirty="0" smtClean="0"/>
            </a:br>
            <a:r>
              <a:rPr lang="en-US" sz="1900" dirty="0" smtClean="0"/>
              <a:t>out </a:t>
            </a:r>
            <a:r>
              <a:rPr lang="en-US" sz="1900" dirty="0"/>
              <a:t>from your place and follow it</a:t>
            </a:r>
            <a:r>
              <a:rPr lang="en-US" sz="1900" dirty="0" smtClean="0"/>
              <a:t>.</a:t>
            </a:r>
            <a:endParaRPr lang="en-US" dirty="0"/>
          </a:p>
        </p:txBody>
      </p:sp>
      <p:sp>
        <p:nvSpPr>
          <p:cNvPr id="13" name="Slide Number Placeholder 3"/>
          <p:cNvSpPr>
            <a:spLocks noGrp="1"/>
          </p:cNvSpPr>
          <p:nvPr>
            <p:ph type="sldNum" sz="quarter" idx="12"/>
          </p:nvPr>
        </p:nvSpPr>
        <p:spPr>
          <a:xfrm>
            <a:off x="7284720" y="6492875"/>
            <a:ext cx="1828800" cy="365125"/>
          </a:xfrm>
        </p:spPr>
        <p:txBody>
          <a:bodyPr/>
          <a:lstStyle/>
          <a:p>
            <a:fld id="{5C014052-953B-4273-8F47-BF25327D5B24}" type="slidenum">
              <a:rPr lang="en-US" smtClean="0"/>
              <a:pPr/>
              <a:t>18</a:t>
            </a:fld>
            <a:endParaRPr lang="en-US" dirty="0"/>
          </a:p>
        </p:txBody>
      </p:sp>
      <p:sp>
        <p:nvSpPr>
          <p:cNvPr id="14" name="Title 1"/>
          <p:cNvSpPr txBox="1">
            <a:spLocks/>
          </p:cNvSpPr>
          <p:nvPr/>
        </p:nvSpPr>
        <p:spPr>
          <a:xfrm>
            <a:off x="152400" y="152400"/>
            <a:ext cx="8839200" cy="6096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spc="50" dirty="0" smtClean="0">
                <a:ln w="11430"/>
                <a:solidFill>
                  <a:srgbClr val="8C4C64"/>
                </a:solidFill>
                <a:effectLst>
                  <a:outerShdw blurRad="76200" dist="50800" dir="5400000" algn="tl" rotWithShape="0">
                    <a:srgbClr val="000000">
                      <a:alpha val="65000"/>
                    </a:srgbClr>
                  </a:outerShdw>
                </a:effectLst>
              </a:rPr>
              <a:t>Joshua 3:  Prepare to Cross Jordan</a:t>
            </a:r>
            <a:endParaRPr lang="en-US" sz="4400" spc="50" dirty="0">
              <a:ln w="11430"/>
              <a:solidFill>
                <a:srgbClr val="8C4C64"/>
              </a:solidFill>
              <a:effectLst>
                <a:outerShdw blurRad="76200" dist="50800" dir="5400000" algn="tl" rotWithShape="0">
                  <a:srgbClr val="000000">
                    <a:alpha val="65000"/>
                  </a:srgbClr>
                </a:outerShdw>
              </a:effectLst>
            </a:endParaRPr>
          </a:p>
        </p:txBody>
      </p:sp>
      <p:sp>
        <p:nvSpPr>
          <p:cNvPr id="15" name="TextBox 14"/>
          <p:cNvSpPr txBox="1"/>
          <p:nvPr/>
        </p:nvSpPr>
        <p:spPr>
          <a:xfrm>
            <a:off x="4572000" y="2895600"/>
            <a:ext cx="4419600" cy="2039020"/>
          </a:xfrm>
          <a:prstGeom prst="rect">
            <a:avLst/>
          </a:prstGeom>
          <a:noFill/>
        </p:spPr>
        <p:txBody>
          <a:bodyPr wrap="square" rtlCol="0">
            <a:spAutoFit/>
            <a:scene3d>
              <a:camera prst="orthographicFront"/>
              <a:lightRig rig="threePt" dir="t"/>
            </a:scene3d>
            <a:sp3d extrusionH="57150">
              <a:bevelT w="38100" h="38100"/>
            </a:sp3d>
          </a:bodyPr>
          <a:lstStyle/>
          <a:p>
            <a:r>
              <a:rPr lang="en-US" sz="2400" b="1" dirty="0" smtClean="0">
                <a:solidFill>
                  <a:srgbClr val="8C4C64"/>
                </a:solidFill>
              </a:rPr>
              <a:t>Early on Abib 10 </a:t>
            </a:r>
            <a:r>
              <a:rPr lang="en-US" sz="2000" b="1" dirty="0" smtClean="0">
                <a:solidFill>
                  <a:srgbClr val="8C4C64"/>
                </a:solidFill>
              </a:rPr>
              <a:t>[Tues] </a:t>
            </a:r>
            <a:r>
              <a:rPr lang="en-US" sz="2400" b="1" dirty="0" smtClean="0">
                <a:solidFill>
                  <a:srgbClr val="FF3399"/>
                </a:solidFill>
              </a:rPr>
              <a:t>Morning</a:t>
            </a:r>
          </a:p>
          <a:p>
            <a:endParaRPr lang="en-US" sz="700" dirty="0">
              <a:solidFill>
                <a:srgbClr val="8C4C64"/>
              </a:solidFill>
            </a:endParaRPr>
          </a:p>
          <a:p>
            <a:r>
              <a:rPr lang="en-US" sz="2000" b="1" dirty="0" smtClean="0">
                <a:solidFill>
                  <a:schemeClr val="accent5">
                    <a:lumMod val="75000"/>
                  </a:schemeClr>
                </a:solidFill>
              </a:rPr>
              <a:t>Joshua </a:t>
            </a:r>
            <a:r>
              <a:rPr lang="en-US" sz="2000" b="1" dirty="0">
                <a:solidFill>
                  <a:schemeClr val="accent5">
                    <a:lumMod val="75000"/>
                  </a:schemeClr>
                </a:solidFill>
              </a:rPr>
              <a:t>3:1</a:t>
            </a:r>
            <a:r>
              <a:rPr lang="en-US" sz="2000" dirty="0"/>
              <a:t>  </a:t>
            </a:r>
            <a:r>
              <a:rPr lang="en-US" dirty="0"/>
              <a:t>And Joshua rose </a:t>
            </a:r>
            <a:r>
              <a:rPr lang="en-US" b="1" dirty="0">
                <a:solidFill>
                  <a:srgbClr val="FF3399"/>
                </a:solidFill>
              </a:rPr>
              <a:t>early in </a:t>
            </a:r>
            <a:r>
              <a:rPr lang="en-US" b="1" dirty="0" smtClean="0">
                <a:solidFill>
                  <a:srgbClr val="FF3399"/>
                </a:solidFill>
              </a:rPr>
              <a:t/>
            </a:r>
            <a:br>
              <a:rPr lang="en-US" b="1" dirty="0" smtClean="0">
                <a:solidFill>
                  <a:srgbClr val="FF3399"/>
                </a:solidFill>
              </a:rPr>
            </a:br>
            <a:r>
              <a:rPr lang="en-US" b="1" dirty="0" smtClean="0">
                <a:solidFill>
                  <a:srgbClr val="FF3399"/>
                </a:solidFill>
              </a:rPr>
              <a:t>the morning</a:t>
            </a:r>
            <a:r>
              <a:rPr lang="en-US" dirty="0" smtClean="0">
                <a:solidFill>
                  <a:srgbClr val="FF3399"/>
                </a:solidFill>
              </a:rPr>
              <a:t>,</a:t>
            </a:r>
            <a:r>
              <a:rPr lang="en-US" b="1" dirty="0" smtClean="0">
                <a:solidFill>
                  <a:srgbClr val="FF3399"/>
                </a:solidFill>
              </a:rPr>
              <a:t> </a:t>
            </a:r>
            <a:r>
              <a:rPr lang="en-US" dirty="0"/>
              <a:t>and they set out from </a:t>
            </a:r>
            <a:r>
              <a:rPr lang="en-US" dirty="0" smtClean="0"/>
              <a:t/>
            </a:r>
            <a:br>
              <a:rPr lang="en-US" dirty="0" smtClean="0"/>
            </a:br>
            <a:r>
              <a:rPr lang="en-US" dirty="0" err="1" smtClean="0"/>
              <a:t>Shittim</a:t>
            </a:r>
            <a:r>
              <a:rPr lang="en-US" dirty="0" smtClean="0"/>
              <a:t> </a:t>
            </a:r>
            <a:r>
              <a:rPr lang="en-US" b="1" i="1" dirty="0" smtClean="0"/>
              <a:t>and </a:t>
            </a:r>
            <a:r>
              <a:rPr lang="en-US" b="1" i="1" dirty="0"/>
              <a:t>came to the Jordan,</a:t>
            </a:r>
            <a:r>
              <a:rPr lang="en-US" dirty="0"/>
              <a:t> he </a:t>
            </a:r>
            <a:r>
              <a:rPr lang="en-US" dirty="0" smtClean="0"/>
              <a:t>and</a:t>
            </a:r>
            <a:br>
              <a:rPr lang="en-US" dirty="0" smtClean="0"/>
            </a:br>
            <a:r>
              <a:rPr lang="en-US" dirty="0" smtClean="0"/>
              <a:t>all </a:t>
            </a:r>
            <a:r>
              <a:rPr lang="en-US" dirty="0"/>
              <a:t>the children of Israel, and stayed </a:t>
            </a:r>
            <a:r>
              <a:rPr lang="en-US" dirty="0" smtClean="0"/>
              <a:t/>
            </a:r>
            <a:br>
              <a:rPr lang="en-US" dirty="0" smtClean="0"/>
            </a:br>
            <a:r>
              <a:rPr lang="en-US" dirty="0" smtClean="0"/>
              <a:t>there before they </a:t>
            </a:r>
            <a:r>
              <a:rPr lang="en-US" dirty="0"/>
              <a:t>passed over. </a:t>
            </a:r>
          </a:p>
        </p:txBody>
      </p:sp>
      <p:pic>
        <p:nvPicPr>
          <p:cNvPr id="16" name="Picture 2" descr="D:\A. Astleford Jan 5 2016\Dawn Studies\6 - Joshua 5 Passover &amp; FF in Canaan\Art\joshua title 2.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00600" y="914400"/>
            <a:ext cx="3418418" cy="1905001"/>
          </a:xfrm>
          <a:prstGeom prst="rect">
            <a:avLst/>
          </a:prstGeom>
          <a:ln>
            <a:noFill/>
          </a:ln>
          <a:effectLst>
            <a:outerShdw blurRad="292100" dist="139700" dir="2700000" algn="tl" rotWithShape="0">
              <a:srgbClr val="333333">
                <a:alpha val="65000"/>
              </a:srgbClr>
            </a:outerShdw>
            <a:softEdge rad="127000"/>
          </a:effectLst>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3124200" y="6436082"/>
            <a:ext cx="5650261" cy="369332"/>
          </a:xfrm>
          <a:prstGeom prst="rect">
            <a:avLst/>
          </a:prstGeom>
          <a:noFill/>
        </p:spPr>
        <p:txBody>
          <a:bodyPr wrap="square" rtlCol="0">
            <a:spAutoFit/>
            <a:scene3d>
              <a:camera prst="orthographicFront"/>
              <a:lightRig rig="threePt" dir="t"/>
            </a:scene3d>
            <a:sp3d extrusionH="57150">
              <a:bevelT w="38100" h="38100"/>
            </a:sp3d>
          </a:bodyPr>
          <a:lstStyle/>
          <a:p>
            <a:pPr algn="ctr"/>
            <a:r>
              <a:rPr lang="en-US" b="1" dirty="0" smtClean="0">
                <a:solidFill>
                  <a:srgbClr val="8C4C64"/>
                </a:solidFill>
              </a:rPr>
              <a:t>The </a:t>
            </a:r>
            <a:r>
              <a:rPr lang="en-US" b="1" dirty="0">
                <a:solidFill>
                  <a:srgbClr val="8C4C64"/>
                </a:solidFill>
              </a:rPr>
              <a:t>next chart picks up </a:t>
            </a:r>
            <a:r>
              <a:rPr lang="en-US" b="1" dirty="0" smtClean="0">
                <a:solidFill>
                  <a:srgbClr val="8C4C64"/>
                </a:solidFill>
              </a:rPr>
              <a:t>from </a:t>
            </a:r>
            <a:r>
              <a:rPr lang="en-US" sz="1600" b="1" dirty="0" smtClean="0">
                <a:solidFill>
                  <a:srgbClr val="8C4C64"/>
                </a:solidFill>
              </a:rPr>
              <a:t>[Monday] </a:t>
            </a:r>
            <a:r>
              <a:rPr lang="en-US" b="1" dirty="0">
                <a:solidFill>
                  <a:srgbClr val="8C4C64"/>
                </a:solidFill>
              </a:rPr>
              <a:t>Abib 9. </a:t>
            </a:r>
          </a:p>
        </p:txBody>
      </p:sp>
      <p:graphicFrame>
        <p:nvGraphicFramePr>
          <p:cNvPr id="19" name="Table 18"/>
          <p:cNvGraphicFramePr>
            <a:graphicFrameLocks noGrp="1"/>
          </p:cNvGraphicFramePr>
          <p:nvPr>
            <p:extLst>
              <p:ext uri="{D42A27DB-BD31-4B8C-83A1-F6EECF244321}">
                <p14:modId xmlns:p14="http://schemas.microsoft.com/office/powerpoint/2010/main" val="356357139"/>
              </p:ext>
            </p:extLst>
          </p:nvPr>
        </p:nvGraphicFramePr>
        <p:xfrm>
          <a:off x="191544" y="5399088"/>
          <a:ext cx="8769576" cy="571500"/>
        </p:xfrm>
        <a:graphic>
          <a:graphicData uri="http://schemas.openxmlformats.org/drawingml/2006/table">
            <a:tbl>
              <a:tblPr firstRow="1" bandRow="1">
                <a:tableStyleId>{5C22544A-7EE6-4342-B048-85BDC9FD1C3A}</a:tableStyleId>
              </a:tblPr>
              <a:tblGrid>
                <a:gridCol w="241174"/>
                <a:gridCol w="827556"/>
                <a:gridCol w="219736"/>
                <a:gridCol w="848994"/>
                <a:gridCol w="219736"/>
                <a:gridCol w="848994"/>
                <a:gridCol w="250630"/>
                <a:gridCol w="818100"/>
                <a:gridCol w="226986"/>
                <a:gridCol w="841744"/>
                <a:gridCol w="219736"/>
                <a:gridCol w="848994"/>
                <a:gridCol w="219736"/>
                <a:gridCol w="848994"/>
                <a:gridCol w="236442"/>
                <a:gridCol w="832288"/>
                <a:gridCol w="219736"/>
              </a:tblGrid>
              <a:tr h="370840">
                <a:tc>
                  <a:txBody>
                    <a:bodyPr/>
                    <a:lstStyle/>
                    <a:p>
                      <a:pPr algn="ctr"/>
                      <a:endParaRPr lang="en-US" sz="1400" dirty="0" smtClean="0"/>
                    </a:p>
                    <a:p>
                      <a:pPr algn="ctr"/>
                      <a:endParaRPr lang="en-US" sz="14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FFCCCC"/>
                    </a:solidFill>
                  </a:tcPr>
                </a:tc>
                <a:tc>
                  <a:txBody>
                    <a:bodyPr/>
                    <a:lstStyle/>
                    <a:p>
                      <a:pPr algn="ctr"/>
                      <a:r>
                        <a:rPr lang="en-US" sz="1050" dirty="0" smtClean="0">
                          <a:solidFill>
                            <a:srgbClr val="002060"/>
                          </a:solidFill>
                        </a:rPr>
                        <a:t>6</a:t>
                      </a:r>
                      <a:r>
                        <a:rPr lang="en-US" sz="1050" baseline="30000" dirty="0" smtClean="0">
                          <a:solidFill>
                            <a:srgbClr val="002060"/>
                          </a:solidFill>
                        </a:rPr>
                        <a:t>th</a:t>
                      </a:r>
                      <a:r>
                        <a:rPr lang="en-US" sz="1050" baseline="0" dirty="0" smtClean="0">
                          <a:solidFill>
                            <a:srgbClr val="002060"/>
                          </a:solidFill>
                        </a:rPr>
                        <a:t> Cycle</a:t>
                      </a:r>
                    </a:p>
                    <a:p>
                      <a:pPr algn="ctr"/>
                      <a:r>
                        <a:rPr lang="en-US" sz="1050" baseline="0" dirty="0" smtClean="0">
                          <a:solidFill>
                            <a:srgbClr val="002060"/>
                          </a:solidFill>
                        </a:rPr>
                        <a:t>Friday</a:t>
                      </a:r>
                    </a:p>
                    <a:p>
                      <a:pPr algn="ctr"/>
                      <a:r>
                        <a:rPr lang="en-US" sz="1050" baseline="0" dirty="0" smtClean="0">
                          <a:solidFill>
                            <a:srgbClr val="002060"/>
                          </a:solidFill>
                        </a:rPr>
                        <a:t>Abib 6</a:t>
                      </a:r>
                      <a:endParaRPr lang="en-US" sz="105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66CCFF"/>
                    </a:solidFill>
                  </a:tcPr>
                </a:tc>
                <a:tc>
                  <a:txBody>
                    <a:bodyPr/>
                    <a:lstStyle/>
                    <a:p>
                      <a:pPr algn="ct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chemeClr val="accent2">
                        <a:lumMod val="75000"/>
                      </a:schemeClr>
                    </a:solidFill>
                  </a:tcPr>
                </a:tc>
                <a:tc>
                  <a:txBody>
                    <a:bodyPr/>
                    <a:lstStyle/>
                    <a:p>
                      <a:pPr algn="ctr"/>
                      <a:r>
                        <a:rPr lang="en-US" sz="1050" dirty="0" smtClean="0"/>
                        <a:t>Abib</a:t>
                      </a:r>
                      <a:r>
                        <a:rPr lang="en-US" sz="1050" baseline="0" dirty="0" smtClean="0"/>
                        <a:t> 6</a:t>
                      </a:r>
                      <a:br>
                        <a:rPr lang="en-US" sz="1050" baseline="0" dirty="0" smtClean="0"/>
                      </a:br>
                      <a:r>
                        <a:rPr lang="en-US" sz="1050" baseline="0" dirty="0" smtClean="0"/>
                        <a:t>Night</a:t>
                      </a: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002060"/>
                    </a:solidFill>
                  </a:tcPr>
                </a:tc>
                <a:tc>
                  <a:txBody>
                    <a:bodyPr/>
                    <a:lstStyle/>
                    <a:p>
                      <a:pPr algn="ct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FFCCCC"/>
                    </a:solidFill>
                  </a:tcPr>
                </a:tc>
                <a:tc>
                  <a:txBody>
                    <a:bodyPr/>
                    <a:lstStyle/>
                    <a:p>
                      <a:pPr algn="ctr"/>
                      <a:r>
                        <a:rPr lang="en-US" sz="1050" baseline="0" dirty="0" smtClean="0">
                          <a:solidFill>
                            <a:srgbClr val="002060"/>
                          </a:solidFill>
                        </a:rPr>
                        <a:t>7th Cycle</a:t>
                      </a:r>
                    </a:p>
                    <a:p>
                      <a:pPr algn="ctr"/>
                      <a:r>
                        <a:rPr lang="en-US" sz="1050" baseline="0" dirty="0" smtClean="0">
                          <a:solidFill>
                            <a:srgbClr val="002060"/>
                          </a:solidFill>
                        </a:rPr>
                        <a:t>Sabbath</a:t>
                      </a:r>
                    </a:p>
                    <a:p>
                      <a:pPr algn="ctr"/>
                      <a:r>
                        <a:rPr lang="en-US" sz="1050" baseline="0" dirty="0" smtClean="0">
                          <a:solidFill>
                            <a:srgbClr val="002060"/>
                          </a:solidFill>
                        </a:rPr>
                        <a:t>Abib 7</a:t>
                      </a:r>
                      <a:endParaRPr lang="en-US" sz="1050" dirty="0" smtClean="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66CCFF"/>
                    </a:solidFill>
                  </a:tcPr>
                </a:tc>
                <a:tc>
                  <a:txBody>
                    <a:bodyPr/>
                    <a:lstStyle/>
                    <a:p>
                      <a:pPr algn="ct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chemeClr val="accent2">
                        <a:lumMod val="75000"/>
                      </a:schemeClr>
                    </a:solidFill>
                  </a:tcPr>
                </a:tc>
                <a:tc>
                  <a:txBody>
                    <a:bodyPr/>
                    <a:lstStyle/>
                    <a:p>
                      <a:pPr algn="ctr"/>
                      <a:r>
                        <a:rPr lang="en-US" sz="1050" dirty="0" smtClean="0"/>
                        <a:t>Abib 7</a:t>
                      </a:r>
                      <a:br>
                        <a:rPr lang="en-US" sz="1050" dirty="0" smtClean="0"/>
                      </a:br>
                      <a:r>
                        <a:rPr lang="en-US" sz="1050" dirty="0" smtClean="0"/>
                        <a:t>Night</a:t>
                      </a: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002060"/>
                    </a:solidFill>
                  </a:tcPr>
                </a:tc>
                <a:tc>
                  <a:txBody>
                    <a:bodyPr/>
                    <a:lstStyle/>
                    <a:p>
                      <a:pPr algn="ct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FFCCCC"/>
                    </a:solidFill>
                  </a:tcPr>
                </a:tc>
                <a:tc>
                  <a:txBody>
                    <a:bodyPr/>
                    <a:lstStyle/>
                    <a:p>
                      <a:pPr algn="ctr"/>
                      <a:r>
                        <a:rPr lang="en-US" sz="1050" dirty="0" smtClean="0">
                          <a:solidFill>
                            <a:srgbClr val="002060"/>
                          </a:solidFill>
                        </a:rPr>
                        <a:t>8</a:t>
                      </a:r>
                      <a:r>
                        <a:rPr lang="en-US" sz="1050" baseline="30000" dirty="0" smtClean="0">
                          <a:solidFill>
                            <a:srgbClr val="002060"/>
                          </a:solidFill>
                        </a:rPr>
                        <a:t>th</a:t>
                      </a:r>
                      <a:r>
                        <a:rPr lang="en-US" sz="1050" baseline="0" dirty="0" smtClean="0">
                          <a:solidFill>
                            <a:srgbClr val="002060"/>
                          </a:solidFill>
                        </a:rPr>
                        <a:t> Cycle Sunday</a:t>
                      </a:r>
                    </a:p>
                    <a:p>
                      <a:pPr algn="ctr"/>
                      <a:r>
                        <a:rPr lang="en-US" sz="1050" baseline="0" dirty="0" smtClean="0">
                          <a:solidFill>
                            <a:srgbClr val="002060"/>
                          </a:solidFill>
                        </a:rPr>
                        <a:t>Abib 8</a:t>
                      </a:r>
                      <a:endParaRPr lang="en-US" sz="1050" dirty="0" smtClean="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66CCFF"/>
                    </a:solidFill>
                  </a:tcPr>
                </a:tc>
                <a:tc>
                  <a:txBody>
                    <a:bodyPr/>
                    <a:lstStyle/>
                    <a:p>
                      <a:pPr algn="ct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chemeClr val="accent2">
                        <a:lumMod val="75000"/>
                      </a:schemeClr>
                    </a:solidFill>
                  </a:tcPr>
                </a:tc>
                <a:tc>
                  <a:txBody>
                    <a:bodyPr/>
                    <a:lstStyle/>
                    <a:p>
                      <a:pPr algn="ctr"/>
                      <a:r>
                        <a:rPr lang="en-US" sz="1050" dirty="0" smtClean="0"/>
                        <a:t>Abib 8</a:t>
                      </a:r>
                      <a:br>
                        <a:rPr lang="en-US" sz="1050" dirty="0" smtClean="0"/>
                      </a:br>
                      <a:r>
                        <a:rPr lang="en-US" sz="1050" dirty="0" smtClean="0"/>
                        <a:t>Night</a:t>
                      </a: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002060"/>
                    </a:solidFill>
                  </a:tcPr>
                </a:tc>
                <a:tc>
                  <a:txBody>
                    <a:bodyPr/>
                    <a:lstStyle/>
                    <a:p>
                      <a:pPr algn="ct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FFCCCC"/>
                    </a:solidFill>
                  </a:tcPr>
                </a:tc>
                <a:tc>
                  <a:txBody>
                    <a:bodyPr/>
                    <a:lstStyle/>
                    <a:p>
                      <a:pPr algn="ctr"/>
                      <a:r>
                        <a:rPr lang="en-US" sz="1050" dirty="0" smtClean="0">
                          <a:solidFill>
                            <a:srgbClr val="002060"/>
                          </a:solidFill>
                        </a:rPr>
                        <a:t>9</a:t>
                      </a:r>
                      <a:r>
                        <a:rPr lang="en-US" sz="1050" baseline="30000" dirty="0" smtClean="0">
                          <a:solidFill>
                            <a:srgbClr val="002060"/>
                          </a:solidFill>
                        </a:rPr>
                        <a:t>th</a:t>
                      </a:r>
                      <a:r>
                        <a:rPr lang="en-US" sz="1050" baseline="0" dirty="0" smtClean="0">
                          <a:solidFill>
                            <a:srgbClr val="002060"/>
                          </a:solidFill>
                        </a:rPr>
                        <a:t> Cycle</a:t>
                      </a:r>
                    </a:p>
                    <a:p>
                      <a:pPr algn="ctr"/>
                      <a:r>
                        <a:rPr lang="en-US" sz="1050" baseline="0" dirty="0" smtClean="0">
                          <a:solidFill>
                            <a:srgbClr val="002060"/>
                          </a:solidFill>
                        </a:rPr>
                        <a:t>Monday</a:t>
                      </a:r>
                    </a:p>
                    <a:p>
                      <a:pPr algn="ctr"/>
                      <a:r>
                        <a:rPr lang="en-US" sz="1050" baseline="0" dirty="0" smtClean="0">
                          <a:solidFill>
                            <a:srgbClr val="002060"/>
                          </a:solidFill>
                        </a:rPr>
                        <a:t>Abib 9</a:t>
                      </a:r>
                      <a:endParaRPr lang="en-US" sz="1050" dirty="0" smtClean="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66CCFF"/>
                    </a:solidFill>
                  </a:tcPr>
                </a:tc>
                <a:tc>
                  <a:txBody>
                    <a:bodyPr/>
                    <a:lstStyle/>
                    <a:p>
                      <a:pPr algn="ct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chemeClr val="accent2">
                        <a:lumMod val="75000"/>
                      </a:schemeClr>
                    </a:solidFill>
                  </a:tcPr>
                </a:tc>
                <a:tc>
                  <a:txBody>
                    <a:bodyPr/>
                    <a:lstStyle/>
                    <a:p>
                      <a:pPr algn="ctr"/>
                      <a:r>
                        <a:rPr lang="en-US" sz="1050" dirty="0" smtClean="0"/>
                        <a:t>Abib 9</a:t>
                      </a:r>
                      <a:br>
                        <a:rPr lang="en-US" sz="1050" dirty="0" smtClean="0"/>
                      </a:br>
                      <a:r>
                        <a:rPr lang="en-US" sz="1050" dirty="0" smtClean="0"/>
                        <a:t>Night</a:t>
                      </a: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002060"/>
                    </a:solidFill>
                  </a:tcPr>
                </a:tc>
                <a:tc>
                  <a:txBody>
                    <a:bodyPr/>
                    <a:lstStyle/>
                    <a:p>
                      <a:pPr algn="ct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FFCCCC"/>
                    </a:solidFill>
                  </a:tcPr>
                </a:tc>
              </a:tr>
            </a:tbl>
          </a:graphicData>
        </a:graphic>
      </p:graphicFrame>
      <p:sp>
        <p:nvSpPr>
          <p:cNvPr id="20" name="Right Brace 19"/>
          <p:cNvSpPr/>
          <p:nvPr/>
        </p:nvSpPr>
        <p:spPr>
          <a:xfrm rot="5400000">
            <a:off x="2312050" y="5145960"/>
            <a:ext cx="441961" cy="2129820"/>
          </a:xfrm>
          <a:prstGeom prst="rightBrace">
            <a:avLst>
              <a:gd name="adj1" fmla="val 54310"/>
              <a:gd name="adj2" fmla="val 50000"/>
            </a:avLst>
          </a:prstGeom>
          <a:solidFill>
            <a:srgbClr val="FFCCCC"/>
          </a:solidFill>
          <a:ln w="28575">
            <a:solidFill>
              <a:srgbClr val="FF3399"/>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txBody>
          <a:bodyPr vert="vert270" rtlCol="0" anchor="ctr">
            <a:sp3d extrusionH="57150">
              <a:bevelT w="82550" h="38100" prst="coolSlant"/>
            </a:sp3d>
          </a:bodyPr>
          <a:lstStyle/>
          <a:p>
            <a:pPr algn="ctr"/>
            <a:r>
              <a:rPr lang="en-US" sz="1400" b="1" dirty="0" smtClean="0">
                <a:solidFill>
                  <a:srgbClr val="990033"/>
                </a:solidFill>
              </a:rPr>
              <a:t>1</a:t>
            </a:r>
            <a:r>
              <a:rPr lang="en-US" sz="1400" b="1" baseline="30000" dirty="0" smtClean="0">
                <a:solidFill>
                  <a:srgbClr val="990033"/>
                </a:solidFill>
              </a:rPr>
              <a:t>st</a:t>
            </a:r>
            <a:r>
              <a:rPr lang="en-US" sz="1400" b="1" dirty="0" smtClean="0">
                <a:solidFill>
                  <a:srgbClr val="990033"/>
                </a:solidFill>
              </a:rPr>
              <a:t> Day</a:t>
            </a:r>
            <a:endParaRPr lang="en-US" sz="700" dirty="0">
              <a:solidFill>
                <a:srgbClr val="990033"/>
              </a:solidFill>
            </a:endParaRPr>
          </a:p>
        </p:txBody>
      </p:sp>
      <p:sp>
        <p:nvSpPr>
          <p:cNvPr id="21" name="Right Brace 20"/>
          <p:cNvSpPr/>
          <p:nvPr/>
        </p:nvSpPr>
        <p:spPr>
          <a:xfrm rot="5400000">
            <a:off x="4460892" y="5149008"/>
            <a:ext cx="441959" cy="2129820"/>
          </a:xfrm>
          <a:prstGeom prst="rightBrace">
            <a:avLst>
              <a:gd name="adj1" fmla="val 49712"/>
              <a:gd name="adj2" fmla="val 50000"/>
            </a:avLst>
          </a:prstGeom>
          <a:solidFill>
            <a:srgbClr val="FFCCCC"/>
          </a:solidFill>
          <a:ln w="28575">
            <a:solidFill>
              <a:srgbClr val="FF3399"/>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txBody>
          <a:bodyPr vert="vert270" rtlCol="0" anchor="ctr">
            <a:sp3d extrusionH="57150">
              <a:bevelT w="82550" h="38100" prst="coolSlant"/>
            </a:sp3d>
          </a:bodyPr>
          <a:lstStyle/>
          <a:p>
            <a:pPr algn="ctr"/>
            <a:r>
              <a:rPr lang="en-US" sz="1400" b="1" dirty="0" smtClean="0">
                <a:solidFill>
                  <a:srgbClr val="990033"/>
                </a:solidFill>
              </a:rPr>
              <a:t>2</a:t>
            </a:r>
            <a:r>
              <a:rPr lang="en-US" sz="1400" b="1" baseline="30000" dirty="0" smtClean="0">
                <a:solidFill>
                  <a:srgbClr val="990033"/>
                </a:solidFill>
              </a:rPr>
              <a:t>nd</a:t>
            </a:r>
            <a:r>
              <a:rPr lang="en-US" sz="1400" b="1" dirty="0" smtClean="0">
                <a:solidFill>
                  <a:srgbClr val="990033"/>
                </a:solidFill>
              </a:rPr>
              <a:t> Day</a:t>
            </a:r>
            <a:endParaRPr lang="en-US" sz="700" dirty="0">
              <a:solidFill>
                <a:srgbClr val="990033"/>
              </a:solidFill>
            </a:endParaRPr>
          </a:p>
        </p:txBody>
      </p:sp>
      <p:sp>
        <p:nvSpPr>
          <p:cNvPr id="22" name="Right Brace 21"/>
          <p:cNvSpPr/>
          <p:nvPr/>
        </p:nvSpPr>
        <p:spPr>
          <a:xfrm rot="5400000">
            <a:off x="6624972" y="5149010"/>
            <a:ext cx="441960" cy="2129820"/>
          </a:xfrm>
          <a:prstGeom prst="rightBrace">
            <a:avLst>
              <a:gd name="adj1" fmla="val 40517"/>
              <a:gd name="adj2" fmla="val 50000"/>
            </a:avLst>
          </a:prstGeom>
          <a:solidFill>
            <a:srgbClr val="FFCCCC"/>
          </a:solidFill>
          <a:ln w="28575">
            <a:solidFill>
              <a:srgbClr val="FF3399"/>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txBody>
          <a:bodyPr vert="vert270" rtlCol="0" anchor="ctr">
            <a:sp3d extrusionH="57150">
              <a:bevelT w="82550" h="38100" prst="coolSlant"/>
            </a:sp3d>
          </a:bodyPr>
          <a:lstStyle/>
          <a:p>
            <a:pPr algn="ctr"/>
            <a:r>
              <a:rPr lang="en-US" sz="1400" b="1" dirty="0" smtClean="0">
                <a:solidFill>
                  <a:srgbClr val="990033"/>
                </a:solidFill>
              </a:rPr>
              <a:t>3</a:t>
            </a:r>
            <a:r>
              <a:rPr lang="en-US" sz="1400" b="1" baseline="30000" dirty="0" smtClean="0">
                <a:solidFill>
                  <a:srgbClr val="990033"/>
                </a:solidFill>
              </a:rPr>
              <a:t>rd</a:t>
            </a:r>
            <a:r>
              <a:rPr lang="en-US" sz="1400" b="1" dirty="0" smtClean="0">
                <a:solidFill>
                  <a:srgbClr val="990033"/>
                </a:solidFill>
              </a:rPr>
              <a:t> Day</a:t>
            </a:r>
            <a:endParaRPr lang="en-US" sz="700" dirty="0">
              <a:solidFill>
                <a:srgbClr val="990033"/>
              </a:solidFill>
            </a:endParaRPr>
          </a:p>
        </p:txBody>
      </p:sp>
      <p:sp>
        <p:nvSpPr>
          <p:cNvPr id="23" name="Left Brace 22"/>
          <p:cNvSpPr/>
          <p:nvPr/>
        </p:nvSpPr>
        <p:spPr>
          <a:xfrm rot="5400000">
            <a:off x="3175649" y="4092371"/>
            <a:ext cx="441961" cy="2129820"/>
          </a:xfrm>
          <a:prstGeom prst="leftBrace">
            <a:avLst>
              <a:gd name="adj1" fmla="val 56332"/>
              <a:gd name="adj2" fmla="val 50000"/>
            </a:avLst>
          </a:prstGeom>
          <a:solidFill>
            <a:schemeClr val="bg1"/>
          </a:solidFill>
          <a:ln w="28575">
            <a:solidFill>
              <a:srgbClr val="00B0F0"/>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txBody>
          <a:bodyPr vert="vert270" rtlCol="0" anchor="ctr">
            <a:sp3d extrusionH="57150">
              <a:bevelT w="82550" h="38100" prst="coolSlant"/>
            </a:sp3d>
          </a:bodyPr>
          <a:lstStyle/>
          <a:p>
            <a:pPr algn="ctr"/>
            <a:r>
              <a:rPr lang="en-US" sz="1400" b="1" dirty="0" smtClean="0">
                <a:solidFill>
                  <a:srgbClr val="0070C0"/>
                </a:solidFill>
              </a:rPr>
              <a:t>1</a:t>
            </a:r>
            <a:r>
              <a:rPr lang="en-US" sz="1400" b="1" baseline="30000" dirty="0" smtClean="0">
                <a:solidFill>
                  <a:srgbClr val="0070C0"/>
                </a:solidFill>
              </a:rPr>
              <a:t>st</a:t>
            </a:r>
            <a:r>
              <a:rPr lang="en-US" sz="1400" b="1" dirty="0" smtClean="0">
                <a:solidFill>
                  <a:srgbClr val="0070C0"/>
                </a:solidFill>
              </a:rPr>
              <a:t> Day</a:t>
            </a:r>
          </a:p>
          <a:p>
            <a:pPr algn="ctr"/>
            <a:endParaRPr lang="en-US" sz="700" dirty="0"/>
          </a:p>
        </p:txBody>
      </p:sp>
      <p:sp>
        <p:nvSpPr>
          <p:cNvPr id="24" name="Left Brace 23"/>
          <p:cNvSpPr/>
          <p:nvPr/>
        </p:nvSpPr>
        <p:spPr>
          <a:xfrm rot="5400000">
            <a:off x="5324491" y="4085259"/>
            <a:ext cx="441959" cy="2129820"/>
          </a:xfrm>
          <a:prstGeom prst="leftBrace">
            <a:avLst>
              <a:gd name="adj1" fmla="val 56332"/>
              <a:gd name="adj2" fmla="val 50000"/>
            </a:avLst>
          </a:prstGeom>
          <a:solidFill>
            <a:schemeClr val="bg1"/>
          </a:solidFill>
          <a:ln w="28575">
            <a:solidFill>
              <a:srgbClr val="00B0F0"/>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txBody>
          <a:bodyPr vert="vert270" rtlCol="0" anchor="ctr">
            <a:sp3d extrusionH="57150">
              <a:bevelT w="82550" h="38100" prst="coolSlant"/>
            </a:sp3d>
          </a:bodyPr>
          <a:lstStyle/>
          <a:p>
            <a:pPr algn="ctr"/>
            <a:r>
              <a:rPr lang="en-US" sz="1400" b="1" dirty="0" smtClean="0">
                <a:solidFill>
                  <a:srgbClr val="0070C0"/>
                </a:solidFill>
              </a:rPr>
              <a:t>2</a:t>
            </a:r>
            <a:r>
              <a:rPr lang="en-US" sz="1400" b="1" baseline="30000" dirty="0" smtClean="0">
                <a:solidFill>
                  <a:srgbClr val="0070C0"/>
                </a:solidFill>
              </a:rPr>
              <a:t>nd</a:t>
            </a:r>
            <a:r>
              <a:rPr lang="en-US" sz="1400" b="1" dirty="0" smtClean="0">
                <a:solidFill>
                  <a:srgbClr val="0070C0"/>
                </a:solidFill>
              </a:rPr>
              <a:t> Day</a:t>
            </a:r>
            <a:endParaRPr lang="en-US" sz="1400" b="1" dirty="0">
              <a:solidFill>
                <a:srgbClr val="0070C0"/>
              </a:solidFill>
            </a:endParaRPr>
          </a:p>
          <a:p>
            <a:pPr algn="ctr"/>
            <a:endParaRPr lang="en-US" sz="700" dirty="0"/>
          </a:p>
        </p:txBody>
      </p:sp>
      <p:sp>
        <p:nvSpPr>
          <p:cNvPr id="25" name="Left Brace 24"/>
          <p:cNvSpPr/>
          <p:nvPr/>
        </p:nvSpPr>
        <p:spPr>
          <a:xfrm rot="5400000">
            <a:off x="7488571" y="4085261"/>
            <a:ext cx="441960" cy="2129820"/>
          </a:xfrm>
          <a:prstGeom prst="leftBrace">
            <a:avLst>
              <a:gd name="adj1" fmla="val 56332"/>
              <a:gd name="adj2" fmla="val 50000"/>
            </a:avLst>
          </a:prstGeom>
          <a:solidFill>
            <a:schemeClr val="bg1"/>
          </a:solidFill>
          <a:ln w="28575">
            <a:solidFill>
              <a:srgbClr val="00B0F0"/>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txBody>
          <a:bodyPr vert="vert270" rtlCol="0" anchor="ctr">
            <a:sp3d extrusionH="57150">
              <a:bevelT w="82550" h="38100" prst="coolSlant"/>
            </a:sp3d>
          </a:bodyPr>
          <a:lstStyle/>
          <a:p>
            <a:pPr algn="ctr"/>
            <a:r>
              <a:rPr lang="en-US" sz="1400" b="1" dirty="0" smtClean="0">
                <a:solidFill>
                  <a:srgbClr val="0070C0"/>
                </a:solidFill>
              </a:rPr>
              <a:t>3</a:t>
            </a:r>
            <a:r>
              <a:rPr lang="en-US" sz="1400" b="1" baseline="30000" dirty="0" smtClean="0">
                <a:solidFill>
                  <a:srgbClr val="0070C0"/>
                </a:solidFill>
              </a:rPr>
              <a:t>rd</a:t>
            </a:r>
            <a:r>
              <a:rPr lang="en-US" sz="1400" b="1" dirty="0" smtClean="0">
                <a:solidFill>
                  <a:srgbClr val="0070C0"/>
                </a:solidFill>
              </a:rPr>
              <a:t> Day</a:t>
            </a:r>
            <a:endParaRPr lang="en-US" sz="1400" b="1" dirty="0">
              <a:solidFill>
                <a:srgbClr val="0070C0"/>
              </a:solidFill>
            </a:endParaRPr>
          </a:p>
          <a:p>
            <a:pPr algn="ctr"/>
            <a:endParaRPr lang="en-US" sz="700" dirty="0"/>
          </a:p>
        </p:txBody>
      </p:sp>
      <p:sp>
        <p:nvSpPr>
          <p:cNvPr id="26" name="Freeform 25"/>
          <p:cNvSpPr/>
          <p:nvPr/>
        </p:nvSpPr>
        <p:spPr>
          <a:xfrm flipH="1" flipV="1">
            <a:off x="8702688" y="4876800"/>
            <a:ext cx="81932" cy="1197420"/>
          </a:xfrm>
          <a:custGeom>
            <a:avLst/>
            <a:gdLst>
              <a:gd name="connsiteX0" fmla="*/ 15240 w 91440"/>
              <a:gd name="connsiteY0" fmla="*/ 0 h 678180"/>
              <a:gd name="connsiteX1" fmla="*/ 38100 w 91440"/>
              <a:gd name="connsiteY1" fmla="*/ 38100 h 678180"/>
              <a:gd name="connsiteX2" fmla="*/ 60960 w 91440"/>
              <a:gd name="connsiteY2" fmla="*/ 53340 h 678180"/>
              <a:gd name="connsiteX3" fmla="*/ 30480 w 91440"/>
              <a:gd name="connsiteY3" fmla="*/ 106680 h 678180"/>
              <a:gd name="connsiteX4" fmla="*/ 15240 w 91440"/>
              <a:gd name="connsiteY4" fmla="*/ 129540 h 678180"/>
              <a:gd name="connsiteX5" fmla="*/ 22860 w 91440"/>
              <a:gd name="connsiteY5" fmla="*/ 175260 h 678180"/>
              <a:gd name="connsiteX6" fmla="*/ 30480 w 91440"/>
              <a:gd name="connsiteY6" fmla="*/ 251460 h 678180"/>
              <a:gd name="connsiteX7" fmla="*/ 76200 w 91440"/>
              <a:gd name="connsiteY7" fmla="*/ 281940 h 678180"/>
              <a:gd name="connsiteX8" fmla="*/ 91440 w 91440"/>
              <a:gd name="connsiteY8" fmla="*/ 304800 h 678180"/>
              <a:gd name="connsiteX9" fmla="*/ 60960 w 91440"/>
              <a:gd name="connsiteY9" fmla="*/ 373380 h 678180"/>
              <a:gd name="connsiteX10" fmla="*/ 38100 w 91440"/>
              <a:gd name="connsiteY10" fmla="*/ 388620 h 678180"/>
              <a:gd name="connsiteX11" fmla="*/ 22860 w 91440"/>
              <a:gd name="connsiteY11" fmla="*/ 518160 h 678180"/>
              <a:gd name="connsiteX12" fmla="*/ 15240 w 91440"/>
              <a:gd name="connsiteY12" fmla="*/ 548640 h 678180"/>
              <a:gd name="connsiteX13" fmla="*/ 0 w 91440"/>
              <a:gd name="connsiteY13" fmla="*/ 571500 h 678180"/>
              <a:gd name="connsiteX14" fmla="*/ 7620 w 91440"/>
              <a:gd name="connsiteY14" fmla="*/ 617220 h 678180"/>
              <a:gd name="connsiteX15" fmla="*/ 22860 w 91440"/>
              <a:gd name="connsiteY15" fmla="*/ 640080 h 678180"/>
              <a:gd name="connsiteX16" fmla="*/ 22860 w 91440"/>
              <a:gd name="connsiteY16" fmla="*/ 678180 h 678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1440" h="678180">
                <a:moveTo>
                  <a:pt x="15240" y="0"/>
                </a:moveTo>
                <a:cubicBezTo>
                  <a:pt x="22860" y="12700"/>
                  <a:pt x="28461" y="26855"/>
                  <a:pt x="38100" y="38100"/>
                </a:cubicBezTo>
                <a:cubicBezTo>
                  <a:pt x="44060" y="45053"/>
                  <a:pt x="58064" y="44652"/>
                  <a:pt x="60960" y="53340"/>
                </a:cubicBezTo>
                <a:cubicBezTo>
                  <a:pt x="69183" y="78009"/>
                  <a:pt x="41754" y="93152"/>
                  <a:pt x="30480" y="106680"/>
                </a:cubicBezTo>
                <a:cubicBezTo>
                  <a:pt x="24617" y="113715"/>
                  <a:pt x="20320" y="121920"/>
                  <a:pt x="15240" y="129540"/>
                </a:cubicBezTo>
                <a:cubicBezTo>
                  <a:pt x="17780" y="144780"/>
                  <a:pt x="20944" y="159929"/>
                  <a:pt x="22860" y="175260"/>
                </a:cubicBezTo>
                <a:cubicBezTo>
                  <a:pt x="26026" y="200590"/>
                  <a:pt x="19064" y="228628"/>
                  <a:pt x="30480" y="251460"/>
                </a:cubicBezTo>
                <a:cubicBezTo>
                  <a:pt x="38671" y="267843"/>
                  <a:pt x="76200" y="281940"/>
                  <a:pt x="76200" y="281940"/>
                </a:cubicBezTo>
                <a:cubicBezTo>
                  <a:pt x="81280" y="289560"/>
                  <a:pt x="91440" y="295642"/>
                  <a:pt x="91440" y="304800"/>
                </a:cubicBezTo>
                <a:cubicBezTo>
                  <a:pt x="91440" y="319890"/>
                  <a:pt x="74772" y="359568"/>
                  <a:pt x="60960" y="373380"/>
                </a:cubicBezTo>
                <a:cubicBezTo>
                  <a:pt x="54484" y="379856"/>
                  <a:pt x="45720" y="383540"/>
                  <a:pt x="38100" y="388620"/>
                </a:cubicBezTo>
                <a:cubicBezTo>
                  <a:pt x="25914" y="559218"/>
                  <a:pt x="42653" y="448883"/>
                  <a:pt x="22860" y="518160"/>
                </a:cubicBezTo>
                <a:cubicBezTo>
                  <a:pt x="19983" y="528230"/>
                  <a:pt x="19365" y="539014"/>
                  <a:pt x="15240" y="548640"/>
                </a:cubicBezTo>
                <a:cubicBezTo>
                  <a:pt x="11632" y="557058"/>
                  <a:pt x="5080" y="563880"/>
                  <a:pt x="0" y="571500"/>
                </a:cubicBezTo>
                <a:cubicBezTo>
                  <a:pt x="2540" y="586740"/>
                  <a:pt x="2734" y="602563"/>
                  <a:pt x="7620" y="617220"/>
                </a:cubicBezTo>
                <a:cubicBezTo>
                  <a:pt x="10516" y="625908"/>
                  <a:pt x="20639" y="631195"/>
                  <a:pt x="22860" y="640080"/>
                </a:cubicBezTo>
                <a:cubicBezTo>
                  <a:pt x="25940" y="652401"/>
                  <a:pt x="22860" y="665480"/>
                  <a:pt x="22860" y="678180"/>
                </a:cubicBezTo>
              </a:path>
            </a:pathLst>
          </a:custGeom>
          <a:ln w="76200">
            <a:solidFill>
              <a:srgbClr val="0070C0"/>
            </a:solidFill>
            <a:headEnd type="diamond" w="med" len="med"/>
            <a:tailEnd type="triangle" w="med" len="med"/>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5805172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barn(inVertical)">
                                      <p:cBhvr>
                                        <p:cTn id="14"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52400" y="76200"/>
            <a:ext cx="8839200" cy="6096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spc="50" dirty="0" smtClean="0">
                <a:ln w="11430"/>
                <a:solidFill>
                  <a:srgbClr val="8C4C64"/>
                </a:solidFill>
                <a:effectLst>
                  <a:outerShdw blurRad="76200" dist="50800" dir="5400000" algn="tl" rotWithShape="0">
                    <a:srgbClr val="000000">
                      <a:alpha val="65000"/>
                    </a:srgbClr>
                  </a:outerShdw>
                </a:effectLst>
              </a:rPr>
              <a:t>Joshua 3:  Crossing the Jordan</a:t>
            </a:r>
            <a:endParaRPr lang="en-US" sz="4400" spc="50" dirty="0">
              <a:ln w="11430"/>
              <a:solidFill>
                <a:srgbClr val="8C4C64"/>
              </a:solidFill>
              <a:effectLst>
                <a:outerShdw blurRad="76200" dist="50800" dir="5400000" algn="tl" rotWithShape="0">
                  <a:srgbClr val="000000">
                    <a:alpha val="65000"/>
                  </a:srgbClr>
                </a:outerShdw>
              </a:effectLst>
            </a:endParaRPr>
          </a:p>
        </p:txBody>
      </p:sp>
      <p:sp>
        <p:nvSpPr>
          <p:cNvPr id="8" name="Slide Number Placeholder 1"/>
          <p:cNvSpPr>
            <a:spLocks noGrp="1"/>
          </p:cNvSpPr>
          <p:nvPr>
            <p:ph type="sldNum" sz="quarter" idx="12"/>
          </p:nvPr>
        </p:nvSpPr>
        <p:spPr>
          <a:xfrm>
            <a:off x="7244080" y="6385413"/>
            <a:ext cx="1828800" cy="365125"/>
          </a:xfrm>
        </p:spPr>
        <p:txBody>
          <a:bodyPr/>
          <a:lstStyle/>
          <a:p>
            <a:fld id="{5C014052-953B-4273-8F47-BF25327D5B24}" type="slidenum">
              <a:rPr lang="en-US" smtClean="0"/>
              <a:t>19</a:t>
            </a:fld>
            <a:endParaRPr lang="en-US" dirty="0"/>
          </a:p>
        </p:txBody>
      </p:sp>
      <p:sp>
        <p:nvSpPr>
          <p:cNvPr id="10" name="TextBox 9"/>
          <p:cNvSpPr txBox="1"/>
          <p:nvPr/>
        </p:nvSpPr>
        <p:spPr>
          <a:xfrm>
            <a:off x="-55168" y="985518"/>
            <a:ext cx="9260128" cy="381000"/>
          </a:xfrm>
          <a:prstGeom prst="rect">
            <a:avLst/>
          </a:prstGeom>
          <a:solidFill>
            <a:schemeClr val="accent2">
              <a:lumMod val="20000"/>
              <a:lumOff val="80000"/>
            </a:schemeClr>
          </a:solidFill>
          <a:ln w="3175">
            <a:solidFill>
              <a:srgbClr val="FFCCCC"/>
            </a:solidFill>
          </a:ln>
          <a:effectLst>
            <a:glow rad="127000">
              <a:srgbClr val="66CCFF">
                <a:alpha val="40000"/>
              </a:srgbClr>
            </a:glow>
          </a:effectLst>
          <a:scene3d>
            <a:camera prst="orthographicFront"/>
            <a:lightRig rig="threePt" dir="t"/>
          </a:scene3d>
          <a:sp3d>
            <a:bevelT/>
          </a:sp3d>
        </p:spPr>
        <p:txBody>
          <a:bodyPr wrap="square" rtlCol="0">
            <a:spAutoFit/>
            <a:sp3d extrusionH="57150">
              <a:bevelT w="82550" h="38100" prst="coolSlant"/>
            </a:sp3d>
          </a:bodyPr>
          <a:lstStyle/>
          <a:p>
            <a:r>
              <a:rPr lang="en-US" b="1" dirty="0" smtClean="0">
                <a:solidFill>
                  <a:schemeClr val="tx1">
                    <a:lumMod val="75000"/>
                    <a:lumOff val="25000"/>
                  </a:schemeClr>
                </a:solidFill>
                <a:latin typeface="Comic Sans MS" pitchFamily="66" charset="0"/>
              </a:rPr>
              <a:t>            Chart</a:t>
            </a:r>
            <a:r>
              <a:rPr lang="en-US" b="1" dirty="0" smtClean="0">
                <a:latin typeface="Comic Sans MS" pitchFamily="66" charset="0"/>
              </a:rPr>
              <a:t> </a:t>
            </a:r>
            <a:r>
              <a:rPr lang="en-US" b="1" dirty="0" smtClean="0">
                <a:solidFill>
                  <a:srgbClr val="990033"/>
                </a:solidFill>
                <a:latin typeface="Comic Sans MS" pitchFamily="66" charset="0"/>
              </a:rPr>
              <a:t>#3</a:t>
            </a:r>
            <a:r>
              <a:rPr lang="en-US" b="1" dirty="0" smtClean="0">
                <a:latin typeface="Comic Sans MS" pitchFamily="66" charset="0"/>
              </a:rPr>
              <a:t> </a:t>
            </a:r>
            <a:r>
              <a:rPr lang="en-US" b="1" dirty="0" smtClean="0">
                <a:solidFill>
                  <a:schemeClr val="tx1">
                    <a:lumMod val="75000"/>
                    <a:lumOff val="25000"/>
                  </a:schemeClr>
                </a:solidFill>
                <a:latin typeface="Comic Sans MS" pitchFamily="66" charset="0"/>
              </a:rPr>
              <a:t>of 7  </a:t>
            </a:r>
            <a:r>
              <a:rPr lang="en-US" b="1" dirty="0" smtClean="0">
                <a:solidFill>
                  <a:srgbClr val="8C4C64"/>
                </a:solidFill>
                <a:latin typeface="Comic Sans MS" pitchFamily="66" charset="0"/>
              </a:rPr>
              <a:t>(A very memorable day.)  </a:t>
            </a:r>
            <a:endParaRPr lang="en-US" b="1" dirty="0">
              <a:solidFill>
                <a:srgbClr val="8C4C64"/>
              </a:solidFill>
              <a:latin typeface="Comic Sans MS" pitchFamily="66" charset="0"/>
            </a:endParaRPr>
          </a:p>
        </p:txBody>
      </p:sp>
      <p:pic>
        <p:nvPicPr>
          <p:cNvPr id="11" name="Picture 3" descr="C:\Users\Rae\Desktop\priests cros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44145" y="1219200"/>
            <a:ext cx="1981200" cy="1464365"/>
          </a:xfrm>
          <a:prstGeom prst="rect">
            <a:avLst/>
          </a:prstGeom>
          <a:ln w="38100">
            <a:solidFill>
              <a:srgbClr val="009999"/>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aphicFrame>
        <p:nvGraphicFramePr>
          <p:cNvPr id="12" name="Table 11"/>
          <p:cNvGraphicFramePr>
            <a:graphicFrameLocks noGrp="1"/>
          </p:cNvGraphicFramePr>
          <p:nvPr>
            <p:extLst>
              <p:ext uri="{D42A27DB-BD31-4B8C-83A1-F6EECF244321}">
                <p14:modId xmlns:p14="http://schemas.microsoft.com/office/powerpoint/2010/main" val="2150527777"/>
              </p:ext>
            </p:extLst>
          </p:nvPr>
        </p:nvGraphicFramePr>
        <p:xfrm>
          <a:off x="309019" y="2997200"/>
          <a:ext cx="8334130" cy="518160"/>
        </p:xfrm>
        <a:graphic>
          <a:graphicData uri="http://schemas.openxmlformats.org/drawingml/2006/table">
            <a:tbl>
              <a:tblPr firstRow="1" bandRow="1">
                <a:effectLst>
                  <a:outerShdw blurRad="76200" dist="12700" dir="2700000" sy="-23000" kx="-800400" algn="bl" rotWithShape="0">
                    <a:prstClr val="black">
                      <a:alpha val="20000"/>
                    </a:prstClr>
                  </a:outerShdw>
                </a:effectLst>
                <a:tableStyleId>{5C22544A-7EE6-4342-B048-85BDC9FD1C3A}</a:tableStyleId>
              </a:tblPr>
              <a:tblGrid>
                <a:gridCol w="255493"/>
                <a:gridCol w="1676400"/>
                <a:gridCol w="228600"/>
                <a:gridCol w="1828800"/>
                <a:gridCol w="304800"/>
                <a:gridCol w="1828800"/>
                <a:gridCol w="228600"/>
                <a:gridCol w="1698140"/>
                <a:gridCol w="284497"/>
              </a:tblGrid>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FFCCCC"/>
                    </a:solidFill>
                  </a:tcPr>
                </a:tc>
                <a:tc>
                  <a:txBody>
                    <a:bodyPr/>
                    <a:lstStyle/>
                    <a:p>
                      <a:pPr algn="ctr"/>
                      <a:r>
                        <a:rPr lang="en-US" sz="1400" dirty="0" smtClean="0">
                          <a:solidFill>
                            <a:srgbClr val="002060"/>
                          </a:solidFill>
                          <a:latin typeface="Arial Rounded MT Bold" pitchFamily="34" charset="0"/>
                        </a:rPr>
                        <a:t>2</a:t>
                      </a:r>
                      <a:r>
                        <a:rPr lang="en-US" sz="1400" baseline="30000" dirty="0" smtClean="0">
                          <a:solidFill>
                            <a:srgbClr val="002060"/>
                          </a:solidFill>
                          <a:latin typeface="Arial Rounded MT Bold" pitchFamily="34" charset="0"/>
                        </a:rPr>
                        <a:t>nd</a:t>
                      </a:r>
                      <a:r>
                        <a:rPr lang="en-US" sz="1400" dirty="0" smtClean="0">
                          <a:solidFill>
                            <a:srgbClr val="002060"/>
                          </a:solidFill>
                          <a:latin typeface="Arial Rounded MT Bold" pitchFamily="34" charset="0"/>
                        </a:rPr>
                        <a:t> Cycle  Abib 9</a:t>
                      </a:r>
                      <a:br>
                        <a:rPr lang="en-US" sz="1400" dirty="0" smtClean="0">
                          <a:solidFill>
                            <a:srgbClr val="002060"/>
                          </a:solidFill>
                          <a:latin typeface="Arial Rounded MT Bold" pitchFamily="34" charset="0"/>
                        </a:rPr>
                      </a:br>
                      <a:r>
                        <a:rPr lang="en-US" sz="1400" dirty="0" smtClean="0">
                          <a:solidFill>
                            <a:srgbClr val="002060"/>
                          </a:solidFill>
                          <a:latin typeface="Arial Rounded MT Bold" pitchFamily="34" charset="0"/>
                        </a:rPr>
                        <a:t>Monday</a:t>
                      </a:r>
                      <a:endParaRPr lang="en-US" sz="1400" dirty="0">
                        <a:solidFill>
                          <a:srgbClr val="002060"/>
                        </a:solidFill>
                        <a:latin typeface="Arial Rounded MT Bold"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66CCFF"/>
                    </a:solidFill>
                  </a:tcPr>
                </a:tc>
                <a:tc>
                  <a:txBody>
                    <a:bodyPr/>
                    <a:lstStyle/>
                    <a:p>
                      <a:pPr algn="ctr"/>
                      <a:endParaRPr lang="en-US" sz="1400" dirty="0">
                        <a:latin typeface="Arial Rounded MT Bold"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accent2">
                        <a:lumMod val="75000"/>
                      </a:schemeClr>
                    </a:solidFill>
                  </a:tcPr>
                </a:tc>
                <a:tc>
                  <a:txBody>
                    <a:bodyPr/>
                    <a:lstStyle/>
                    <a:p>
                      <a:pPr algn="ctr"/>
                      <a:r>
                        <a:rPr lang="en-US" sz="1400" dirty="0" smtClean="0">
                          <a:latin typeface="Arial Rounded MT Bold" pitchFamily="34" charset="0"/>
                        </a:rPr>
                        <a:t>Abib 9 </a:t>
                      </a:r>
                      <a:br>
                        <a:rPr lang="en-US" sz="1400" dirty="0" smtClean="0">
                          <a:latin typeface="Arial Rounded MT Bold" pitchFamily="34" charset="0"/>
                        </a:rPr>
                      </a:br>
                      <a:r>
                        <a:rPr lang="en-US" sz="1400" dirty="0" smtClean="0">
                          <a:latin typeface="Arial Rounded MT Bold" pitchFamily="34" charset="0"/>
                        </a:rPr>
                        <a:t>Night</a:t>
                      </a:r>
                      <a:endParaRPr lang="en-US" sz="1400" dirty="0">
                        <a:latin typeface="Arial Rounded MT Bold"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002060"/>
                    </a:solidFill>
                  </a:tcPr>
                </a:tc>
                <a:tc>
                  <a:txBody>
                    <a:bodyPr/>
                    <a:lstStyle/>
                    <a:p>
                      <a:pPr algn="ctr"/>
                      <a:endParaRPr lang="en-US" sz="1400" dirty="0">
                        <a:latin typeface="Arial Rounded MT Bold"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FFCCCC"/>
                    </a:solidFill>
                  </a:tcPr>
                </a:tc>
                <a:tc>
                  <a:txBody>
                    <a:bodyPr/>
                    <a:lstStyle/>
                    <a:p>
                      <a:pPr algn="ctr"/>
                      <a:r>
                        <a:rPr lang="en-US" sz="1400" dirty="0" smtClean="0">
                          <a:solidFill>
                            <a:srgbClr val="002060"/>
                          </a:solidFill>
                          <a:latin typeface="Arial Rounded MT Bold" pitchFamily="34" charset="0"/>
                        </a:rPr>
                        <a:t>3</a:t>
                      </a:r>
                      <a:r>
                        <a:rPr lang="en-US" sz="1400" baseline="30000" dirty="0" smtClean="0">
                          <a:solidFill>
                            <a:srgbClr val="002060"/>
                          </a:solidFill>
                          <a:latin typeface="Arial Rounded MT Bold" pitchFamily="34" charset="0"/>
                        </a:rPr>
                        <a:t>rd</a:t>
                      </a:r>
                      <a:r>
                        <a:rPr lang="en-US" sz="1400" dirty="0" smtClean="0">
                          <a:solidFill>
                            <a:srgbClr val="002060"/>
                          </a:solidFill>
                          <a:latin typeface="Arial Rounded MT Bold" pitchFamily="34" charset="0"/>
                        </a:rPr>
                        <a:t> Cycle  Abib 10</a:t>
                      </a:r>
                      <a:br>
                        <a:rPr lang="en-US" sz="1400" dirty="0" smtClean="0">
                          <a:solidFill>
                            <a:srgbClr val="002060"/>
                          </a:solidFill>
                          <a:latin typeface="Arial Rounded MT Bold" pitchFamily="34" charset="0"/>
                        </a:rPr>
                      </a:br>
                      <a:r>
                        <a:rPr lang="en-US" sz="1400" dirty="0" smtClean="0">
                          <a:solidFill>
                            <a:srgbClr val="002060"/>
                          </a:solidFill>
                          <a:latin typeface="Arial Rounded MT Bold" pitchFamily="34" charset="0"/>
                        </a:rPr>
                        <a:t>Tuesday</a:t>
                      </a:r>
                      <a:endParaRPr lang="en-US" sz="1400" dirty="0">
                        <a:solidFill>
                          <a:srgbClr val="002060"/>
                        </a:solidFill>
                        <a:latin typeface="Arial Rounded MT Bold"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66CCFF"/>
                    </a:solidFill>
                  </a:tcPr>
                </a:tc>
                <a:tc>
                  <a:txBody>
                    <a:bodyPr/>
                    <a:lstStyle/>
                    <a:p>
                      <a:pPr algn="ctr"/>
                      <a:endParaRPr lang="en-US" sz="1400" dirty="0">
                        <a:latin typeface="Arial Rounded MT Bold"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accent2">
                        <a:lumMod val="75000"/>
                      </a:schemeClr>
                    </a:solidFill>
                  </a:tcPr>
                </a:tc>
                <a:tc>
                  <a:txBody>
                    <a:bodyPr/>
                    <a:lstStyle/>
                    <a:p>
                      <a:pPr algn="ctr"/>
                      <a:r>
                        <a:rPr lang="en-US" sz="1400" dirty="0" smtClean="0">
                          <a:latin typeface="Arial Rounded MT Bold" pitchFamily="34" charset="0"/>
                        </a:rPr>
                        <a:t>Abib 10</a:t>
                      </a:r>
                      <a:br>
                        <a:rPr lang="en-US" sz="1400" dirty="0" smtClean="0">
                          <a:latin typeface="Arial Rounded MT Bold" pitchFamily="34" charset="0"/>
                        </a:rPr>
                      </a:br>
                      <a:r>
                        <a:rPr lang="en-US" sz="1400" dirty="0" smtClean="0">
                          <a:latin typeface="Arial Rounded MT Bold" pitchFamily="34" charset="0"/>
                        </a:rPr>
                        <a:t>Night</a:t>
                      </a:r>
                      <a:endParaRPr lang="en-US" sz="1400" dirty="0">
                        <a:latin typeface="Arial Rounded MT Bold"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002060"/>
                    </a:solidFill>
                  </a:tcPr>
                </a:tc>
                <a:tc>
                  <a:txBody>
                    <a:bodyPr/>
                    <a:lstStyle/>
                    <a:p>
                      <a:pPr algn="ctr"/>
                      <a:endParaRPr lang="en-US" sz="1400" dirty="0">
                        <a:latin typeface="Arial Rounded MT Bold"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FFCCCC"/>
                    </a:solidFill>
                  </a:tcPr>
                </a:tc>
              </a:tr>
            </a:tbl>
          </a:graphicData>
        </a:graphic>
      </p:graphicFrame>
      <p:sp>
        <p:nvSpPr>
          <p:cNvPr id="13" name="Left Brace 12"/>
          <p:cNvSpPr/>
          <p:nvPr/>
        </p:nvSpPr>
        <p:spPr>
          <a:xfrm rot="5400000">
            <a:off x="1992759" y="669163"/>
            <a:ext cx="617594" cy="3993512"/>
          </a:xfrm>
          <a:prstGeom prst="leftBrace">
            <a:avLst>
              <a:gd name="adj1" fmla="val 140232"/>
              <a:gd name="adj2" fmla="val 49481"/>
            </a:avLst>
          </a:prstGeom>
          <a:solidFill>
            <a:schemeClr val="bg1"/>
          </a:solidFill>
          <a:ln w="28575">
            <a:solidFill>
              <a:srgbClr val="00B0F0"/>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txBody>
          <a:bodyPr vert="vert270" rtlCol="0" anchor="ctr">
            <a:sp3d extrusionH="57150">
              <a:bevelT w="82550" h="38100" prst="coolSlant"/>
            </a:sp3d>
          </a:bodyPr>
          <a:lstStyle/>
          <a:p>
            <a:pPr algn="ctr"/>
            <a:r>
              <a:rPr lang="en-US" sz="1400" b="1" dirty="0" smtClean="0">
                <a:solidFill>
                  <a:srgbClr val="0070C0"/>
                </a:solidFill>
              </a:rPr>
              <a:t>3</a:t>
            </a:r>
            <a:r>
              <a:rPr lang="en-US" sz="1400" b="1" baseline="30000" dirty="0" smtClean="0">
                <a:solidFill>
                  <a:srgbClr val="0070C0"/>
                </a:solidFill>
              </a:rPr>
              <a:t>rd</a:t>
            </a:r>
            <a:r>
              <a:rPr lang="en-US" sz="1400" b="1" dirty="0" smtClean="0">
                <a:solidFill>
                  <a:srgbClr val="0070C0"/>
                </a:solidFill>
              </a:rPr>
              <a:t> Day </a:t>
            </a:r>
            <a:r>
              <a:rPr lang="en-US" sz="1400" b="1" dirty="0">
                <a:solidFill>
                  <a:srgbClr val="0070C0"/>
                </a:solidFill>
              </a:rPr>
              <a:t>B</a:t>
            </a:r>
            <a:r>
              <a:rPr lang="en-US" sz="1400" b="1" dirty="0" smtClean="0">
                <a:solidFill>
                  <a:srgbClr val="0070C0"/>
                </a:solidFill>
              </a:rPr>
              <a:t>efore Crossing the Jordan</a:t>
            </a:r>
            <a:endParaRPr lang="en-US" sz="1400" b="1" dirty="0">
              <a:solidFill>
                <a:srgbClr val="0070C0"/>
              </a:solidFill>
            </a:endParaRPr>
          </a:p>
          <a:p>
            <a:pPr algn="ctr"/>
            <a:endParaRPr lang="en-US" sz="700" dirty="0"/>
          </a:p>
        </p:txBody>
      </p:sp>
      <p:sp>
        <p:nvSpPr>
          <p:cNvPr id="14" name="Right Brace 13"/>
          <p:cNvSpPr/>
          <p:nvPr/>
        </p:nvSpPr>
        <p:spPr>
          <a:xfrm rot="5400000">
            <a:off x="1035622" y="2799778"/>
            <a:ext cx="668178" cy="2129821"/>
          </a:xfrm>
          <a:prstGeom prst="rightBrace">
            <a:avLst>
              <a:gd name="adj1" fmla="val 40517"/>
              <a:gd name="adj2" fmla="val 50000"/>
            </a:avLst>
          </a:prstGeom>
          <a:solidFill>
            <a:srgbClr val="FFCCCC"/>
          </a:solidFill>
          <a:ln w="28575">
            <a:solidFill>
              <a:srgbClr val="FF3399"/>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txBody>
          <a:bodyPr vert="vert270" rtlCol="0" anchor="ctr">
            <a:sp3d extrusionH="57150">
              <a:bevelT w="82550" h="38100" prst="coolSlant"/>
            </a:sp3d>
          </a:bodyPr>
          <a:lstStyle/>
          <a:p>
            <a:pPr algn="ctr"/>
            <a:r>
              <a:rPr lang="en-US" sz="1400" b="1" dirty="0" smtClean="0">
                <a:solidFill>
                  <a:srgbClr val="990033"/>
                </a:solidFill>
              </a:rPr>
              <a:t>3</a:t>
            </a:r>
            <a:r>
              <a:rPr lang="en-US" sz="1400" b="1" baseline="30000" dirty="0" smtClean="0">
                <a:solidFill>
                  <a:srgbClr val="990033"/>
                </a:solidFill>
              </a:rPr>
              <a:t>rd</a:t>
            </a:r>
            <a:r>
              <a:rPr lang="en-US" sz="1400" b="1" dirty="0" smtClean="0">
                <a:solidFill>
                  <a:srgbClr val="990033"/>
                </a:solidFill>
              </a:rPr>
              <a:t> Day ~ Spies Return</a:t>
            </a:r>
            <a:endParaRPr lang="en-US" sz="700" dirty="0">
              <a:solidFill>
                <a:srgbClr val="990033"/>
              </a:solidFill>
            </a:endParaRPr>
          </a:p>
        </p:txBody>
      </p:sp>
      <p:sp>
        <p:nvSpPr>
          <p:cNvPr id="15" name="Circular Arrow 14"/>
          <p:cNvSpPr/>
          <p:nvPr/>
        </p:nvSpPr>
        <p:spPr>
          <a:xfrm>
            <a:off x="3993512" y="2143760"/>
            <a:ext cx="2514600" cy="1696720"/>
          </a:xfrm>
          <a:prstGeom prst="circularArrow">
            <a:avLst>
              <a:gd name="adj1" fmla="val 12500"/>
              <a:gd name="adj2" fmla="val 1035652"/>
              <a:gd name="adj3" fmla="val 20457681"/>
              <a:gd name="adj4" fmla="val 10800000"/>
              <a:gd name="adj5" fmla="val 22811"/>
            </a:avLst>
          </a:prstGeom>
          <a:solidFill>
            <a:srgbClr val="00B0F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15"/>
          <p:cNvSpPr/>
          <p:nvPr/>
        </p:nvSpPr>
        <p:spPr>
          <a:xfrm flipH="1" flipV="1">
            <a:off x="4547232" y="2661920"/>
            <a:ext cx="81932" cy="1197420"/>
          </a:xfrm>
          <a:custGeom>
            <a:avLst/>
            <a:gdLst>
              <a:gd name="connsiteX0" fmla="*/ 15240 w 91440"/>
              <a:gd name="connsiteY0" fmla="*/ 0 h 678180"/>
              <a:gd name="connsiteX1" fmla="*/ 38100 w 91440"/>
              <a:gd name="connsiteY1" fmla="*/ 38100 h 678180"/>
              <a:gd name="connsiteX2" fmla="*/ 60960 w 91440"/>
              <a:gd name="connsiteY2" fmla="*/ 53340 h 678180"/>
              <a:gd name="connsiteX3" fmla="*/ 30480 w 91440"/>
              <a:gd name="connsiteY3" fmla="*/ 106680 h 678180"/>
              <a:gd name="connsiteX4" fmla="*/ 15240 w 91440"/>
              <a:gd name="connsiteY4" fmla="*/ 129540 h 678180"/>
              <a:gd name="connsiteX5" fmla="*/ 22860 w 91440"/>
              <a:gd name="connsiteY5" fmla="*/ 175260 h 678180"/>
              <a:gd name="connsiteX6" fmla="*/ 30480 w 91440"/>
              <a:gd name="connsiteY6" fmla="*/ 251460 h 678180"/>
              <a:gd name="connsiteX7" fmla="*/ 76200 w 91440"/>
              <a:gd name="connsiteY7" fmla="*/ 281940 h 678180"/>
              <a:gd name="connsiteX8" fmla="*/ 91440 w 91440"/>
              <a:gd name="connsiteY8" fmla="*/ 304800 h 678180"/>
              <a:gd name="connsiteX9" fmla="*/ 60960 w 91440"/>
              <a:gd name="connsiteY9" fmla="*/ 373380 h 678180"/>
              <a:gd name="connsiteX10" fmla="*/ 38100 w 91440"/>
              <a:gd name="connsiteY10" fmla="*/ 388620 h 678180"/>
              <a:gd name="connsiteX11" fmla="*/ 22860 w 91440"/>
              <a:gd name="connsiteY11" fmla="*/ 518160 h 678180"/>
              <a:gd name="connsiteX12" fmla="*/ 15240 w 91440"/>
              <a:gd name="connsiteY12" fmla="*/ 548640 h 678180"/>
              <a:gd name="connsiteX13" fmla="*/ 0 w 91440"/>
              <a:gd name="connsiteY13" fmla="*/ 571500 h 678180"/>
              <a:gd name="connsiteX14" fmla="*/ 7620 w 91440"/>
              <a:gd name="connsiteY14" fmla="*/ 617220 h 678180"/>
              <a:gd name="connsiteX15" fmla="*/ 22860 w 91440"/>
              <a:gd name="connsiteY15" fmla="*/ 640080 h 678180"/>
              <a:gd name="connsiteX16" fmla="*/ 22860 w 91440"/>
              <a:gd name="connsiteY16" fmla="*/ 678180 h 678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1440" h="678180">
                <a:moveTo>
                  <a:pt x="15240" y="0"/>
                </a:moveTo>
                <a:cubicBezTo>
                  <a:pt x="22860" y="12700"/>
                  <a:pt x="28461" y="26855"/>
                  <a:pt x="38100" y="38100"/>
                </a:cubicBezTo>
                <a:cubicBezTo>
                  <a:pt x="44060" y="45053"/>
                  <a:pt x="58064" y="44652"/>
                  <a:pt x="60960" y="53340"/>
                </a:cubicBezTo>
                <a:cubicBezTo>
                  <a:pt x="69183" y="78009"/>
                  <a:pt x="41754" y="93152"/>
                  <a:pt x="30480" y="106680"/>
                </a:cubicBezTo>
                <a:cubicBezTo>
                  <a:pt x="24617" y="113715"/>
                  <a:pt x="20320" y="121920"/>
                  <a:pt x="15240" y="129540"/>
                </a:cubicBezTo>
                <a:cubicBezTo>
                  <a:pt x="17780" y="144780"/>
                  <a:pt x="20944" y="159929"/>
                  <a:pt x="22860" y="175260"/>
                </a:cubicBezTo>
                <a:cubicBezTo>
                  <a:pt x="26026" y="200590"/>
                  <a:pt x="19064" y="228628"/>
                  <a:pt x="30480" y="251460"/>
                </a:cubicBezTo>
                <a:cubicBezTo>
                  <a:pt x="38671" y="267843"/>
                  <a:pt x="76200" y="281940"/>
                  <a:pt x="76200" y="281940"/>
                </a:cubicBezTo>
                <a:cubicBezTo>
                  <a:pt x="81280" y="289560"/>
                  <a:pt x="91440" y="295642"/>
                  <a:pt x="91440" y="304800"/>
                </a:cubicBezTo>
                <a:cubicBezTo>
                  <a:pt x="91440" y="319890"/>
                  <a:pt x="74772" y="359568"/>
                  <a:pt x="60960" y="373380"/>
                </a:cubicBezTo>
                <a:cubicBezTo>
                  <a:pt x="54484" y="379856"/>
                  <a:pt x="45720" y="383540"/>
                  <a:pt x="38100" y="388620"/>
                </a:cubicBezTo>
                <a:cubicBezTo>
                  <a:pt x="25914" y="559218"/>
                  <a:pt x="42653" y="448883"/>
                  <a:pt x="22860" y="518160"/>
                </a:cubicBezTo>
                <a:cubicBezTo>
                  <a:pt x="19983" y="528230"/>
                  <a:pt x="19365" y="539014"/>
                  <a:pt x="15240" y="548640"/>
                </a:cubicBezTo>
                <a:cubicBezTo>
                  <a:pt x="11632" y="557058"/>
                  <a:pt x="5080" y="563880"/>
                  <a:pt x="0" y="571500"/>
                </a:cubicBezTo>
                <a:cubicBezTo>
                  <a:pt x="2540" y="586740"/>
                  <a:pt x="2734" y="602563"/>
                  <a:pt x="7620" y="617220"/>
                </a:cubicBezTo>
                <a:cubicBezTo>
                  <a:pt x="10516" y="625908"/>
                  <a:pt x="20639" y="631195"/>
                  <a:pt x="22860" y="640080"/>
                </a:cubicBezTo>
                <a:cubicBezTo>
                  <a:pt x="25940" y="652401"/>
                  <a:pt x="22860" y="665480"/>
                  <a:pt x="22860" y="678180"/>
                </a:cubicBezTo>
              </a:path>
            </a:pathLst>
          </a:custGeom>
          <a:ln w="76200">
            <a:solidFill>
              <a:srgbClr val="0070C0"/>
            </a:solidFill>
            <a:headEnd type="diamond" w="med" len="med"/>
            <a:tailEnd type="triangle" w="med" len="med"/>
          </a:ln>
          <a:effectLst>
            <a:glow rad="139700">
              <a:schemeClr val="accent2">
                <a:satMod val="175000"/>
                <a:alpha val="40000"/>
              </a:schemeClr>
            </a:glow>
          </a:effectLst>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Rectangle 17"/>
          <p:cNvSpPr/>
          <p:nvPr/>
        </p:nvSpPr>
        <p:spPr>
          <a:xfrm>
            <a:off x="1847900" y="5557520"/>
            <a:ext cx="1998962" cy="990600"/>
          </a:xfrm>
          <a:prstGeom prst="rect">
            <a:avLst/>
          </a:prstGeom>
          <a:solidFill>
            <a:schemeClr val="bg1"/>
          </a:solidFill>
          <a:ln w="28575">
            <a:solidFill>
              <a:srgbClr val="00B05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txBody>
          <a:bodyPr vert="horz" rtlCol="0" anchor="ctr">
            <a:sp3d extrusionH="57150">
              <a:bevelT w="82550" h="38100" prst="coolSlant"/>
            </a:sp3d>
          </a:bodyPr>
          <a:lstStyle/>
          <a:p>
            <a:pPr algn="ctr"/>
            <a:r>
              <a:rPr lang="en-US" sz="1400" b="1" dirty="0" smtClean="0">
                <a:solidFill>
                  <a:srgbClr val="0070C0"/>
                </a:solidFill>
              </a:rPr>
              <a:t>Box 9  </a:t>
            </a:r>
            <a:r>
              <a:rPr lang="en-US" sz="1400" b="1" dirty="0" smtClean="0">
                <a:solidFill>
                  <a:schemeClr val="tx1">
                    <a:lumMod val="75000"/>
                    <a:lumOff val="25000"/>
                  </a:schemeClr>
                </a:solidFill>
              </a:rPr>
              <a:t>People are to sanctify themselves, for </a:t>
            </a:r>
            <a:r>
              <a:rPr lang="en-US" sz="1400" b="1" u="sng" dirty="0" smtClean="0">
                <a:solidFill>
                  <a:srgbClr val="990033"/>
                </a:solidFill>
              </a:rPr>
              <a:t>tomorrow</a:t>
            </a:r>
            <a:r>
              <a:rPr lang="en-US" sz="1400" b="1" dirty="0" smtClean="0">
                <a:solidFill>
                  <a:schemeClr val="tx1">
                    <a:lumMod val="75000"/>
                    <a:lumOff val="25000"/>
                  </a:schemeClr>
                </a:solidFill>
              </a:rPr>
              <a:t> (10</a:t>
            </a:r>
            <a:r>
              <a:rPr lang="en-US" sz="1400" b="1" baseline="30000" dirty="0" smtClean="0">
                <a:solidFill>
                  <a:schemeClr val="tx1">
                    <a:lumMod val="75000"/>
                    <a:lumOff val="25000"/>
                  </a:schemeClr>
                </a:solidFill>
              </a:rPr>
              <a:t>th</a:t>
            </a:r>
            <a:r>
              <a:rPr lang="en-US" sz="1400" b="1" dirty="0" smtClean="0">
                <a:solidFill>
                  <a:schemeClr val="tx1">
                    <a:lumMod val="75000"/>
                    <a:lumOff val="25000"/>
                  </a:schemeClr>
                </a:solidFill>
              </a:rPr>
              <a:t> day) there will be wonders.</a:t>
            </a:r>
            <a:endParaRPr lang="en-US" sz="700" b="1" dirty="0"/>
          </a:p>
        </p:txBody>
      </p:sp>
      <p:sp>
        <p:nvSpPr>
          <p:cNvPr id="19" name="Rectangle 18"/>
          <p:cNvSpPr/>
          <p:nvPr/>
        </p:nvSpPr>
        <p:spPr>
          <a:xfrm>
            <a:off x="3993512" y="5590378"/>
            <a:ext cx="2133600" cy="957742"/>
          </a:xfrm>
          <a:prstGeom prst="rect">
            <a:avLst/>
          </a:prstGeom>
          <a:solidFill>
            <a:schemeClr val="accent1">
              <a:lumMod val="40000"/>
              <a:lumOff val="60000"/>
            </a:schemeClr>
          </a:solidFill>
          <a:ln w="28575">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txBody>
          <a:bodyPr vert="horz" rtlCol="0" anchor="ctr">
            <a:sp3d extrusionH="57150">
              <a:bevelT w="82550" h="38100" prst="coolSlant"/>
            </a:sp3d>
          </a:bodyPr>
          <a:lstStyle/>
          <a:p>
            <a:pPr algn="ctr"/>
            <a:r>
              <a:rPr lang="en-US" sz="1400" b="1" dirty="0" smtClean="0">
                <a:solidFill>
                  <a:srgbClr val="0070C0"/>
                </a:solidFill>
              </a:rPr>
              <a:t>Box 11    </a:t>
            </a:r>
            <a:r>
              <a:rPr lang="en-US" sz="1400" b="1" dirty="0" smtClean="0">
                <a:solidFill>
                  <a:schemeClr val="tx1">
                    <a:lumMod val="75000"/>
                    <a:lumOff val="25000"/>
                  </a:schemeClr>
                </a:solidFill>
              </a:rPr>
              <a:t>The priests </a:t>
            </a:r>
            <a:br>
              <a:rPr lang="en-US" sz="1400" b="1" dirty="0" smtClean="0">
                <a:solidFill>
                  <a:schemeClr val="tx1">
                    <a:lumMod val="75000"/>
                    <a:lumOff val="25000"/>
                  </a:schemeClr>
                </a:solidFill>
              </a:rPr>
            </a:br>
            <a:r>
              <a:rPr lang="en-US" sz="1400" b="1" dirty="0" smtClean="0">
                <a:solidFill>
                  <a:schemeClr val="tx1">
                    <a:lumMod val="75000"/>
                    <a:lumOff val="25000"/>
                  </a:schemeClr>
                </a:solidFill>
              </a:rPr>
              <a:t>take up the Ark of the Covenant and cross over before the people.</a:t>
            </a:r>
            <a:endParaRPr lang="en-US" sz="700" b="1" dirty="0"/>
          </a:p>
        </p:txBody>
      </p:sp>
      <p:sp>
        <p:nvSpPr>
          <p:cNvPr id="20" name="TextBox 19"/>
          <p:cNvSpPr txBox="1"/>
          <p:nvPr/>
        </p:nvSpPr>
        <p:spPr>
          <a:xfrm>
            <a:off x="6279512" y="5594013"/>
            <a:ext cx="2362200" cy="954107"/>
          </a:xfrm>
          <a:prstGeom prst="rect">
            <a:avLst/>
          </a:prstGeom>
          <a:solidFill>
            <a:schemeClr val="accent2">
              <a:lumMod val="20000"/>
              <a:lumOff val="80000"/>
            </a:schemeClr>
          </a:solidFill>
          <a:ln w="28575">
            <a:solidFill>
              <a:srgbClr val="7030A0"/>
            </a:solidFill>
          </a:ln>
          <a:effectLst>
            <a:glow rad="101600">
              <a:schemeClr val="accent5">
                <a:satMod val="175000"/>
                <a:alpha val="40000"/>
              </a:schemeClr>
            </a:glow>
          </a:effectLst>
          <a:scene3d>
            <a:camera prst="orthographicFront"/>
            <a:lightRig rig="threePt" dir="t"/>
          </a:scene3d>
          <a:sp3d>
            <a:bevelT w="152400" h="50800" prst="softRound"/>
          </a:sp3d>
        </p:spPr>
        <p:txBody>
          <a:bodyPr wrap="square" rtlCol="0">
            <a:spAutoFit/>
          </a:bodyPr>
          <a:lstStyle/>
          <a:p>
            <a:pPr algn="ctr"/>
            <a:r>
              <a:rPr lang="en-US" sz="1400" b="1" dirty="0">
                <a:solidFill>
                  <a:srgbClr val="0070C0"/>
                </a:solidFill>
              </a:rPr>
              <a:t>Box </a:t>
            </a:r>
            <a:r>
              <a:rPr lang="en-US" sz="1400" b="1" dirty="0" smtClean="0">
                <a:solidFill>
                  <a:srgbClr val="0070C0"/>
                </a:solidFill>
              </a:rPr>
              <a:t>13  </a:t>
            </a:r>
            <a:r>
              <a:rPr lang="en-US" sz="1400" b="1" dirty="0" smtClean="0">
                <a:solidFill>
                  <a:schemeClr val="tx1">
                    <a:lumMod val="75000"/>
                    <a:lumOff val="25000"/>
                  </a:schemeClr>
                </a:solidFill>
              </a:rPr>
              <a:t> About</a:t>
            </a:r>
            <a:br>
              <a:rPr lang="en-US" sz="1400" b="1" dirty="0" smtClean="0">
                <a:solidFill>
                  <a:schemeClr val="tx1">
                    <a:lumMod val="75000"/>
                    <a:lumOff val="25000"/>
                  </a:schemeClr>
                </a:solidFill>
              </a:rPr>
            </a:br>
            <a:r>
              <a:rPr lang="en-US" sz="1400" b="1" dirty="0" smtClean="0">
                <a:solidFill>
                  <a:schemeClr val="tx1">
                    <a:lumMod val="75000"/>
                    <a:lumOff val="25000"/>
                  </a:schemeClr>
                </a:solidFill>
              </a:rPr>
              <a:t> 40,000 crossed over Jordan on the </a:t>
            </a:r>
            <a:r>
              <a:rPr lang="en-US" sz="1400" b="1" u="sng" dirty="0" smtClean="0">
                <a:solidFill>
                  <a:srgbClr val="990033"/>
                </a:solidFill>
              </a:rPr>
              <a:t>tenth</a:t>
            </a:r>
            <a:r>
              <a:rPr lang="en-US" sz="1400" b="1" dirty="0" smtClean="0">
                <a:solidFill>
                  <a:srgbClr val="990033"/>
                </a:solidFill>
              </a:rPr>
              <a:t> </a:t>
            </a:r>
            <a:r>
              <a:rPr lang="en-US" sz="1400" b="1" u="sng" dirty="0" smtClean="0">
                <a:solidFill>
                  <a:srgbClr val="990033"/>
                </a:solidFill>
              </a:rPr>
              <a:t>day</a:t>
            </a:r>
            <a:r>
              <a:rPr lang="en-US" sz="1400" b="1" dirty="0" smtClean="0">
                <a:solidFill>
                  <a:srgbClr val="990033"/>
                </a:solidFill>
              </a:rPr>
              <a:t> of </a:t>
            </a:r>
            <a:br>
              <a:rPr lang="en-US" sz="1400" b="1" dirty="0" smtClean="0">
                <a:solidFill>
                  <a:srgbClr val="990033"/>
                </a:solidFill>
              </a:rPr>
            </a:br>
            <a:r>
              <a:rPr lang="en-US" sz="1400" b="1" dirty="0" smtClean="0">
                <a:solidFill>
                  <a:srgbClr val="990033"/>
                </a:solidFill>
              </a:rPr>
              <a:t>the </a:t>
            </a:r>
            <a:r>
              <a:rPr lang="en-US" sz="1400" b="1" u="sng" dirty="0" smtClean="0">
                <a:solidFill>
                  <a:srgbClr val="990033"/>
                </a:solidFill>
              </a:rPr>
              <a:t>first</a:t>
            </a:r>
            <a:r>
              <a:rPr lang="en-US" sz="1400" b="1" dirty="0" smtClean="0">
                <a:solidFill>
                  <a:srgbClr val="990033"/>
                </a:solidFill>
              </a:rPr>
              <a:t> </a:t>
            </a:r>
            <a:r>
              <a:rPr lang="en-US" sz="1400" b="1" u="sng" dirty="0" smtClean="0">
                <a:solidFill>
                  <a:srgbClr val="990033"/>
                </a:solidFill>
              </a:rPr>
              <a:t>month</a:t>
            </a:r>
            <a:r>
              <a:rPr lang="en-US" sz="1400" b="1" dirty="0" smtClean="0">
                <a:solidFill>
                  <a:srgbClr val="990033"/>
                </a:solidFill>
              </a:rPr>
              <a:t>.</a:t>
            </a:r>
            <a:endParaRPr lang="en-US" sz="1400" b="1" dirty="0">
              <a:solidFill>
                <a:schemeClr val="tx1">
                  <a:lumMod val="75000"/>
                  <a:lumOff val="25000"/>
                </a:schemeClr>
              </a:solidFill>
            </a:endParaRPr>
          </a:p>
        </p:txBody>
      </p:sp>
      <p:cxnSp>
        <p:nvCxnSpPr>
          <p:cNvPr id="22" name="Straight Arrow Connector 21"/>
          <p:cNvCxnSpPr/>
          <p:nvPr/>
        </p:nvCxnSpPr>
        <p:spPr>
          <a:xfrm>
            <a:off x="3002912" y="4505499"/>
            <a:ext cx="0" cy="1052021"/>
          </a:xfrm>
          <a:prstGeom prst="straightConnector1">
            <a:avLst/>
          </a:prstGeom>
          <a:ln w="38100">
            <a:solidFill>
              <a:srgbClr val="00B0F0"/>
            </a:solidFill>
            <a:tailEnd type="arrow"/>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2576192" y="4218778"/>
            <a:ext cx="1295400" cy="1110142"/>
          </a:xfrm>
          <a:prstGeom prst="rect">
            <a:avLst/>
          </a:prstGeom>
          <a:solidFill>
            <a:schemeClr val="bg1"/>
          </a:solidFill>
          <a:ln w="28575">
            <a:solidFill>
              <a:schemeClr val="bg2">
                <a:lumMod val="50000"/>
              </a:schemeClr>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txBody>
          <a:bodyPr vert="horz" rtlCol="0" anchor="ctr">
            <a:sp3d extrusionH="57150">
              <a:bevelT w="82550" h="38100" prst="coolSlant"/>
            </a:sp3d>
          </a:bodyPr>
          <a:lstStyle/>
          <a:p>
            <a:pPr algn="ctr"/>
            <a:r>
              <a:rPr lang="en-US" sz="1400" b="1" dirty="0" smtClean="0">
                <a:solidFill>
                  <a:srgbClr val="0070C0"/>
                </a:solidFill>
              </a:rPr>
              <a:t>Box 8  </a:t>
            </a:r>
            <a:r>
              <a:rPr lang="en-US" sz="1400" b="1" dirty="0" smtClean="0">
                <a:solidFill>
                  <a:schemeClr val="tx1">
                    <a:lumMod val="75000"/>
                    <a:lumOff val="25000"/>
                  </a:schemeClr>
                </a:solidFill>
              </a:rPr>
              <a:t>Officers give commands for the Ark of the Covenant.</a:t>
            </a:r>
            <a:endParaRPr lang="en-US" sz="700" b="1" dirty="0"/>
          </a:p>
        </p:txBody>
      </p:sp>
      <p:cxnSp>
        <p:nvCxnSpPr>
          <p:cNvPr id="25" name="Straight Arrow Connector 24"/>
          <p:cNvCxnSpPr/>
          <p:nvPr/>
        </p:nvCxnSpPr>
        <p:spPr>
          <a:xfrm>
            <a:off x="4831712" y="4538357"/>
            <a:ext cx="0" cy="1052021"/>
          </a:xfrm>
          <a:prstGeom prst="straightConnector1">
            <a:avLst/>
          </a:prstGeom>
          <a:ln w="38100">
            <a:solidFill>
              <a:srgbClr val="00B0F0"/>
            </a:solidFill>
            <a:tailEnd type="arrow"/>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7041512" y="4541992"/>
            <a:ext cx="0" cy="1052021"/>
          </a:xfrm>
          <a:prstGeom prst="straightConnector1">
            <a:avLst/>
          </a:prstGeom>
          <a:ln w="38100">
            <a:solidFill>
              <a:srgbClr val="7030A0"/>
            </a:solidFill>
            <a:tailEnd type="arrow"/>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279512" y="4226560"/>
            <a:ext cx="2362200" cy="1077218"/>
          </a:xfrm>
          <a:prstGeom prst="rect">
            <a:avLst/>
          </a:prstGeom>
          <a:solidFill>
            <a:schemeClr val="accent2">
              <a:lumMod val="20000"/>
              <a:lumOff val="80000"/>
            </a:schemeClr>
          </a:solidFill>
          <a:ln w="28575">
            <a:solidFill>
              <a:srgbClr val="7030A0"/>
            </a:solidFill>
          </a:ln>
          <a:effectLst>
            <a:glow rad="101600">
              <a:schemeClr val="accent5">
                <a:satMod val="175000"/>
                <a:alpha val="40000"/>
              </a:schemeClr>
            </a:glow>
          </a:effectLst>
          <a:scene3d>
            <a:camera prst="orthographicFront"/>
            <a:lightRig rig="threePt" dir="t"/>
          </a:scene3d>
          <a:sp3d>
            <a:bevelT w="152400" h="50800" prst="softRound"/>
          </a:sp3d>
        </p:spPr>
        <p:txBody>
          <a:bodyPr wrap="square" rtlCol="0">
            <a:spAutoFit/>
          </a:bodyPr>
          <a:lstStyle/>
          <a:p>
            <a:pPr algn="ctr"/>
            <a:r>
              <a:rPr lang="en-US" sz="1600" b="1" dirty="0" smtClean="0">
                <a:solidFill>
                  <a:srgbClr val="0070C0"/>
                </a:solidFill>
              </a:rPr>
              <a:t>  Box 12   </a:t>
            </a:r>
            <a:r>
              <a:rPr lang="en-US" sz="1600" b="1" dirty="0" smtClean="0">
                <a:solidFill>
                  <a:srgbClr val="002060"/>
                </a:solidFill>
              </a:rPr>
              <a:t>Yahuah said to Joshua, </a:t>
            </a:r>
            <a:r>
              <a:rPr lang="en-US" sz="1600" b="1" dirty="0" smtClean="0">
                <a:solidFill>
                  <a:schemeClr val="tx1">
                    <a:lumMod val="75000"/>
                    <a:lumOff val="25000"/>
                  </a:schemeClr>
                </a:solidFill>
              </a:rPr>
              <a:t>“</a:t>
            </a:r>
            <a:r>
              <a:rPr lang="en-US" sz="1600" b="1" u="sng" dirty="0" smtClean="0">
                <a:solidFill>
                  <a:srgbClr val="990033"/>
                </a:solidFill>
              </a:rPr>
              <a:t>This da</a:t>
            </a:r>
            <a:r>
              <a:rPr lang="en-US" sz="1600" b="1" dirty="0" smtClean="0">
                <a:solidFill>
                  <a:srgbClr val="990033"/>
                </a:solidFill>
              </a:rPr>
              <a:t>y </a:t>
            </a:r>
            <a:r>
              <a:rPr lang="en-US" sz="1600" b="1" dirty="0" smtClean="0">
                <a:solidFill>
                  <a:schemeClr val="tx1">
                    <a:lumMod val="75000"/>
                    <a:lumOff val="25000"/>
                  </a:schemeClr>
                </a:solidFill>
              </a:rPr>
              <a:t>[10</a:t>
            </a:r>
            <a:r>
              <a:rPr lang="en-US" sz="1600" b="1" baseline="30000" dirty="0" smtClean="0">
                <a:solidFill>
                  <a:schemeClr val="tx1">
                    <a:lumMod val="75000"/>
                    <a:lumOff val="25000"/>
                  </a:schemeClr>
                </a:solidFill>
              </a:rPr>
              <a:t>th</a:t>
            </a:r>
            <a:r>
              <a:rPr lang="en-US" sz="1600" b="1" dirty="0" smtClean="0">
                <a:solidFill>
                  <a:schemeClr val="tx1">
                    <a:lumMod val="75000"/>
                    <a:lumOff val="25000"/>
                  </a:schemeClr>
                </a:solidFill>
              </a:rPr>
              <a:t>] </a:t>
            </a:r>
            <a:br>
              <a:rPr lang="en-US" sz="1600" b="1" dirty="0" smtClean="0">
                <a:solidFill>
                  <a:schemeClr val="tx1">
                    <a:lumMod val="75000"/>
                    <a:lumOff val="25000"/>
                  </a:schemeClr>
                </a:solidFill>
              </a:rPr>
            </a:br>
            <a:r>
              <a:rPr lang="en-US" sz="1600" b="1" dirty="0" smtClean="0">
                <a:solidFill>
                  <a:schemeClr val="tx1">
                    <a:lumMod val="75000"/>
                    <a:lumOff val="25000"/>
                  </a:schemeClr>
                </a:solidFill>
              </a:rPr>
              <a:t>I will begin to exalt you in the sight of all Israel.”</a:t>
            </a:r>
            <a:endParaRPr lang="en-US" sz="1600" b="1" dirty="0">
              <a:solidFill>
                <a:schemeClr val="tx1">
                  <a:lumMod val="75000"/>
                  <a:lumOff val="25000"/>
                </a:schemeClr>
              </a:solidFill>
            </a:endParaRPr>
          </a:p>
        </p:txBody>
      </p:sp>
      <p:cxnSp>
        <p:nvCxnSpPr>
          <p:cNvPr id="29" name="Straight Arrow Connector 28"/>
          <p:cNvCxnSpPr/>
          <p:nvPr/>
        </p:nvCxnSpPr>
        <p:spPr>
          <a:xfrm flipV="1">
            <a:off x="2429541" y="3530601"/>
            <a:ext cx="0" cy="729598"/>
          </a:xfrm>
          <a:prstGeom prst="straightConnector1">
            <a:avLst/>
          </a:prstGeom>
          <a:ln w="38100">
            <a:solidFill>
              <a:srgbClr val="FF3399"/>
            </a:solidFill>
            <a:tailEnd type="arrow"/>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1225618" y="4198778"/>
            <a:ext cx="1244563" cy="1130142"/>
          </a:xfrm>
          <a:prstGeom prst="rect">
            <a:avLst/>
          </a:prstGeom>
          <a:solidFill>
            <a:schemeClr val="bg1"/>
          </a:solidFill>
          <a:ln w="28575">
            <a:solidFill>
              <a:srgbClr val="FF3399"/>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txBody>
          <a:bodyPr vert="horz" rtlCol="0" anchor="ctr">
            <a:sp3d extrusionH="57150">
              <a:bevelT w="82550" h="38100" prst="coolSlant"/>
            </a:sp3d>
          </a:bodyPr>
          <a:lstStyle/>
          <a:p>
            <a:pPr algn="ctr"/>
            <a:r>
              <a:rPr lang="en-US" sz="1400" b="1" dirty="0" smtClean="0">
                <a:solidFill>
                  <a:srgbClr val="0070C0"/>
                </a:solidFill>
              </a:rPr>
              <a:t>Box 7  </a:t>
            </a:r>
            <a:br>
              <a:rPr lang="en-US" sz="1400" b="1" dirty="0" smtClean="0">
                <a:solidFill>
                  <a:srgbClr val="0070C0"/>
                </a:solidFill>
              </a:rPr>
            </a:br>
            <a:r>
              <a:rPr lang="en-US" sz="1400" b="1" dirty="0" smtClean="0">
                <a:solidFill>
                  <a:schemeClr val="tx1">
                    <a:lumMod val="75000"/>
                    <a:lumOff val="25000"/>
                  </a:schemeClr>
                </a:solidFill>
              </a:rPr>
              <a:t>Spies return Abib 9 after hiding 3 days.</a:t>
            </a:r>
          </a:p>
          <a:p>
            <a:pPr algn="ctr"/>
            <a:endParaRPr lang="en-US" sz="1400" b="1" dirty="0">
              <a:solidFill>
                <a:schemeClr val="tx1">
                  <a:lumMod val="75000"/>
                  <a:lumOff val="25000"/>
                </a:schemeClr>
              </a:solidFill>
            </a:endParaRPr>
          </a:p>
        </p:txBody>
      </p:sp>
      <p:sp>
        <p:nvSpPr>
          <p:cNvPr id="31" name="TextBox 30"/>
          <p:cNvSpPr txBox="1"/>
          <p:nvPr/>
        </p:nvSpPr>
        <p:spPr>
          <a:xfrm>
            <a:off x="4298312" y="1710789"/>
            <a:ext cx="2079060" cy="646331"/>
          </a:xfrm>
          <a:prstGeom prst="rect">
            <a:avLst/>
          </a:prstGeom>
          <a:noFill/>
        </p:spPr>
        <p:txBody>
          <a:bodyPr wrap="square" rtlCol="0">
            <a:spAutoFit/>
            <a:scene3d>
              <a:camera prst="orthographicFront"/>
              <a:lightRig rig="threePt" dir="t"/>
            </a:scene3d>
            <a:sp3d extrusionH="57150">
              <a:bevelT w="82550" h="38100" prst="coolSlant"/>
            </a:sp3d>
          </a:bodyPr>
          <a:lstStyle/>
          <a:p>
            <a:pPr algn="ctr"/>
            <a:r>
              <a:rPr lang="en-US" b="1" dirty="0" smtClean="0">
                <a:solidFill>
                  <a:srgbClr val="8C4C64"/>
                </a:solidFill>
              </a:rPr>
              <a:t>The DAY of CROSSING OVER!</a:t>
            </a:r>
            <a:endParaRPr lang="en-US" b="1" dirty="0">
              <a:solidFill>
                <a:srgbClr val="8C4C64"/>
              </a:solidFill>
            </a:endParaRPr>
          </a:p>
        </p:txBody>
      </p:sp>
      <p:sp>
        <p:nvSpPr>
          <p:cNvPr id="26" name="Rectangle 25"/>
          <p:cNvSpPr/>
          <p:nvPr/>
        </p:nvSpPr>
        <p:spPr>
          <a:xfrm>
            <a:off x="3993512" y="4218778"/>
            <a:ext cx="2133600" cy="1110142"/>
          </a:xfrm>
          <a:prstGeom prst="rect">
            <a:avLst/>
          </a:prstGeom>
          <a:solidFill>
            <a:schemeClr val="accent1">
              <a:lumMod val="40000"/>
              <a:lumOff val="60000"/>
            </a:schemeClr>
          </a:solidFill>
          <a:ln w="28575">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txBody>
          <a:bodyPr vert="horz" rtlCol="0" anchor="ctr">
            <a:sp3d extrusionH="57150">
              <a:bevelT w="82550" h="38100" prst="coolSlant"/>
            </a:sp3d>
          </a:bodyPr>
          <a:lstStyle/>
          <a:p>
            <a:pPr algn="ctr"/>
            <a:r>
              <a:rPr lang="en-US" sz="1400" b="1" dirty="0" smtClean="0">
                <a:solidFill>
                  <a:srgbClr val="0070C0"/>
                </a:solidFill>
              </a:rPr>
              <a:t>Box 10   </a:t>
            </a:r>
            <a:r>
              <a:rPr lang="en-US" sz="1400" b="1" dirty="0" smtClean="0">
                <a:solidFill>
                  <a:schemeClr val="tx1">
                    <a:lumMod val="75000"/>
                    <a:lumOff val="25000"/>
                  </a:schemeClr>
                </a:solidFill>
              </a:rPr>
              <a:t>Joshua rose </a:t>
            </a:r>
            <a:r>
              <a:rPr lang="en-US" sz="1400" b="1" u="sng" dirty="0" smtClean="0">
                <a:solidFill>
                  <a:schemeClr val="tx1">
                    <a:lumMod val="75000"/>
                    <a:lumOff val="25000"/>
                  </a:schemeClr>
                </a:solidFill>
              </a:rPr>
              <a:t>early </a:t>
            </a:r>
            <a:r>
              <a:rPr lang="en-US" sz="1400" b="1" u="sng" dirty="0" smtClean="0">
                <a:solidFill>
                  <a:srgbClr val="990033"/>
                </a:solidFill>
              </a:rPr>
              <a:t>in the mornin</a:t>
            </a:r>
            <a:r>
              <a:rPr lang="en-US" sz="1400" b="1" dirty="0" smtClean="0">
                <a:solidFill>
                  <a:srgbClr val="990033"/>
                </a:solidFill>
              </a:rPr>
              <a:t>g </a:t>
            </a:r>
            <a:r>
              <a:rPr lang="en-US" sz="1400" b="1" dirty="0" smtClean="0">
                <a:solidFill>
                  <a:schemeClr val="tx1">
                    <a:lumMod val="75000"/>
                    <a:lumOff val="25000"/>
                  </a:schemeClr>
                </a:solidFill>
              </a:rPr>
              <a:t>(10</a:t>
            </a:r>
            <a:r>
              <a:rPr lang="en-US" sz="1400" b="1" baseline="30000" dirty="0" smtClean="0">
                <a:solidFill>
                  <a:schemeClr val="tx1">
                    <a:lumMod val="75000"/>
                    <a:lumOff val="25000"/>
                  </a:schemeClr>
                </a:solidFill>
              </a:rPr>
              <a:t>th</a:t>
            </a:r>
            <a:r>
              <a:rPr lang="en-US" sz="1400" b="1" dirty="0" smtClean="0">
                <a:solidFill>
                  <a:schemeClr val="tx1">
                    <a:lumMod val="75000"/>
                    <a:lumOff val="25000"/>
                  </a:schemeClr>
                </a:solidFill>
              </a:rPr>
              <a:t> day) and he set out for the Jordan with Israel.</a:t>
            </a:r>
            <a:endParaRPr lang="en-US" sz="700" b="1" dirty="0"/>
          </a:p>
        </p:txBody>
      </p:sp>
      <p:cxnSp>
        <p:nvCxnSpPr>
          <p:cNvPr id="34" name="Straight Arrow Connector 33"/>
          <p:cNvCxnSpPr/>
          <p:nvPr/>
        </p:nvCxnSpPr>
        <p:spPr>
          <a:xfrm flipV="1">
            <a:off x="4266590" y="3530601"/>
            <a:ext cx="0" cy="757408"/>
          </a:xfrm>
          <a:prstGeom prst="straightConnector1">
            <a:avLst/>
          </a:prstGeom>
          <a:ln w="57150">
            <a:solidFill>
              <a:srgbClr val="00B0F0"/>
            </a:solidFill>
            <a:headEnd type="oval" w="med" len="med"/>
            <a:tailEnd type="triangle" w="med" len="med"/>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2545712" y="3530600"/>
            <a:ext cx="228600" cy="757408"/>
          </a:xfrm>
          <a:prstGeom prst="straightConnector1">
            <a:avLst/>
          </a:prstGeom>
          <a:ln w="57150">
            <a:solidFill>
              <a:schemeClr val="bg2">
                <a:lumMod val="75000"/>
              </a:schemeClr>
            </a:solidFill>
            <a:headEnd type="oval" w="med" len="med"/>
            <a:tailEnd type="triangle" w="med" len="med"/>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6330312" y="3499121"/>
            <a:ext cx="0" cy="761078"/>
          </a:xfrm>
          <a:prstGeom prst="straightConnector1">
            <a:avLst/>
          </a:prstGeom>
          <a:ln w="57150">
            <a:solidFill>
              <a:srgbClr val="7030A0"/>
            </a:solidFill>
            <a:headEnd type="oval" w="med" len="med"/>
            <a:tailEnd type="triangle" w="med" len="med"/>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239915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750"/>
                                        <p:tgtEl>
                                          <p:spTgt spid="13"/>
                                        </p:tgtEl>
                                      </p:cBhvr>
                                    </p:animEffect>
                                  </p:childTnLst>
                                </p:cTn>
                              </p:par>
                            </p:childTnLst>
                          </p:cTn>
                        </p:par>
                        <p:par>
                          <p:cTn id="8" fill="hold">
                            <p:stCondLst>
                              <p:cond delay="1750"/>
                            </p:stCondLst>
                            <p:childTnLst>
                              <p:par>
                                <p:cTn id="9" presetID="22" presetClass="entr" presetSubtype="4" fill="hold" grpId="0" nodeType="afterEffect">
                                  <p:stCondLst>
                                    <p:cond delay="750"/>
                                  </p:stCondLst>
                                  <p:childTnLst>
                                    <p:set>
                                      <p:cBhvr>
                                        <p:cTn id="10" dur="1" fill="hold">
                                          <p:stCondLst>
                                            <p:cond delay="0"/>
                                          </p:stCondLst>
                                        </p:cTn>
                                        <p:tgtEl>
                                          <p:spTgt spid="16"/>
                                        </p:tgtEl>
                                        <p:attrNameLst>
                                          <p:attrName>style.visibility</p:attrName>
                                        </p:attrNameLst>
                                      </p:cBhvr>
                                      <p:to>
                                        <p:strVal val="visible"/>
                                      </p:to>
                                    </p:set>
                                    <p:animEffect transition="in" filter="wipe(down)">
                                      <p:cBhvr>
                                        <p:cTn id="11" dur="175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30">
                                            <p:txEl>
                                              <p:pRg st="0" end="0"/>
                                            </p:txEl>
                                          </p:spTgt>
                                        </p:tgtEl>
                                        <p:attrNameLst>
                                          <p:attrName>style.visibility</p:attrName>
                                        </p:attrNameLst>
                                      </p:cBhvr>
                                      <p:to>
                                        <p:strVal val="visible"/>
                                      </p:to>
                                    </p:set>
                                    <p:animEffect transition="in" filter="barn(inVertical)">
                                      <p:cBhvr>
                                        <p:cTn id="16" dur="1000"/>
                                        <p:tgtEl>
                                          <p:spTgt spid="30">
                                            <p:txEl>
                                              <p:pRg st="0" end="0"/>
                                            </p:txEl>
                                          </p:spTgt>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1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3">
                                            <p:txEl>
                                              <p:pRg st="0" end="0"/>
                                            </p:txEl>
                                          </p:spTgt>
                                        </p:tgtEl>
                                        <p:attrNameLst>
                                          <p:attrName>style.visibility</p:attrName>
                                        </p:attrNameLst>
                                      </p:cBhvr>
                                      <p:to>
                                        <p:strVal val="visible"/>
                                      </p:to>
                                    </p:set>
                                    <p:animEffect transition="in" filter="barn(inVertical)">
                                      <p:cBhvr>
                                        <p:cTn id="25" dur="1000"/>
                                        <p:tgtEl>
                                          <p:spTgt spid="23">
                                            <p:txEl>
                                              <p:pRg st="0" end="0"/>
                                            </p:txEl>
                                          </p:spTgt>
                                        </p:tgtEl>
                                      </p:cBhvr>
                                    </p:animEffect>
                                  </p:childTnLst>
                                </p:cTn>
                              </p:par>
                            </p:childTnLst>
                          </p:cTn>
                        </p:par>
                        <p:par>
                          <p:cTn id="26" fill="hold">
                            <p:stCondLst>
                              <p:cond delay="1000"/>
                            </p:stCondLst>
                            <p:childTnLst>
                              <p:par>
                                <p:cTn id="27" presetID="22" presetClass="entr" presetSubtype="4" fill="hold"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down)">
                                      <p:cBhvr>
                                        <p:cTn id="29" dur="1500"/>
                                        <p:tgtEl>
                                          <p:spTgt spid="17"/>
                                        </p:tgtEl>
                                      </p:cBhvr>
                                    </p:animEffect>
                                  </p:childTnLst>
                                </p:cTn>
                              </p:par>
                            </p:childTnLst>
                          </p:cTn>
                        </p:par>
                        <p:par>
                          <p:cTn id="30" fill="hold">
                            <p:stCondLst>
                              <p:cond delay="2500"/>
                            </p:stCondLst>
                            <p:childTnLst>
                              <p:par>
                                <p:cTn id="31" presetID="16" presetClass="entr" presetSubtype="26" fill="hold" nodeType="afterEffect">
                                  <p:stCondLst>
                                    <p:cond delay="1500"/>
                                  </p:stCondLst>
                                  <p:childTnLst>
                                    <p:set>
                                      <p:cBhvr>
                                        <p:cTn id="32" dur="1" fill="hold">
                                          <p:stCondLst>
                                            <p:cond delay="0"/>
                                          </p:stCondLst>
                                        </p:cTn>
                                        <p:tgtEl>
                                          <p:spTgt spid="18">
                                            <p:txEl>
                                              <p:pRg st="0" end="0"/>
                                            </p:txEl>
                                          </p:spTgt>
                                        </p:tgtEl>
                                        <p:attrNameLst>
                                          <p:attrName>style.visibility</p:attrName>
                                        </p:attrNameLst>
                                      </p:cBhvr>
                                      <p:to>
                                        <p:strVal val="visible"/>
                                      </p:to>
                                    </p:set>
                                    <p:animEffect transition="in" filter="barn(inHorizontal)">
                                      <p:cBhvr>
                                        <p:cTn id="33" dur="1250"/>
                                        <p:tgtEl>
                                          <p:spTgt spid="18">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6" fill="hold" nodeType="clickEffect">
                                  <p:stCondLst>
                                    <p:cond delay="0"/>
                                  </p:stCondLst>
                                  <p:childTnLst>
                                    <p:set>
                                      <p:cBhvr>
                                        <p:cTn id="37" dur="1" fill="hold">
                                          <p:stCondLst>
                                            <p:cond delay="0"/>
                                          </p:stCondLst>
                                        </p:cTn>
                                        <p:tgtEl>
                                          <p:spTgt spid="26">
                                            <p:txEl>
                                              <p:pRg st="0" end="0"/>
                                            </p:txEl>
                                          </p:spTgt>
                                        </p:tgtEl>
                                        <p:attrNameLst>
                                          <p:attrName>style.visibility</p:attrName>
                                        </p:attrNameLst>
                                      </p:cBhvr>
                                      <p:to>
                                        <p:strVal val="visible"/>
                                      </p:to>
                                    </p:set>
                                    <p:animEffect transition="in" filter="barn(inHorizontal)">
                                      <p:cBhvr>
                                        <p:cTn id="38" dur="1250"/>
                                        <p:tgtEl>
                                          <p:spTgt spid="26">
                                            <p:txEl>
                                              <p:pRg st="0" end="0"/>
                                            </p:txEl>
                                          </p:spTgt>
                                        </p:tgtEl>
                                      </p:cBhvr>
                                    </p:animEffect>
                                  </p:childTnLst>
                                </p:cTn>
                              </p:par>
                            </p:childTnLst>
                          </p:cTn>
                        </p:par>
                        <p:par>
                          <p:cTn id="39" fill="hold">
                            <p:stCondLst>
                              <p:cond delay="1250"/>
                            </p:stCondLst>
                            <p:childTnLst>
                              <p:par>
                                <p:cTn id="40" presetID="22" presetClass="entr" presetSubtype="4"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wipe(down)">
                                      <p:cBhvr>
                                        <p:cTn id="42" dur="1000"/>
                                        <p:tgtEl>
                                          <p:spTgt spid="34"/>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6" fill="hold" nodeType="clickEffect">
                                  <p:stCondLst>
                                    <p:cond delay="0"/>
                                  </p:stCondLst>
                                  <p:childTnLst>
                                    <p:set>
                                      <p:cBhvr>
                                        <p:cTn id="46" dur="1" fill="hold">
                                          <p:stCondLst>
                                            <p:cond delay="0"/>
                                          </p:stCondLst>
                                        </p:cTn>
                                        <p:tgtEl>
                                          <p:spTgt spid="19">
                                            <p:txEl>
                                              <p:pRg st="0" end="0"/>
                                            </p:txEl>
                                          </p:spTgt>
                                        </p:tgtEl>
                                        <p:attrNameLst>
                                          <p:attrName>style.visibility</p:attrName>
                                        </p:attrNameLst>
                                      </p:cBhvr>
                                      <p:to>
                                        <p:strVal val="visible"/>
                                      </p:to>
                                    </p:set>
                                    <p:animEffect transition="in" filter="barn(inHorizontal)">
                                      <p:cBhvr>
                                        <p:cTn id="47" dur="1000"/>
                                        <p:tgtEl>
                                          <p:spTgt spid="19">
                                            <p:txEl>
                                              <p:pRg st="0" end="0"/>
                                            </p:txEl>
                                          </p:spTgt>
                                        </p:tgtEl>
                                      </p:cBhvr>
                                    </p:animEffect>
                                  </p:childTnLst>
                                </p:cTn>
                              </p:par>
                            </p:childTnLst>
                          </p:cTn>
                        </p:par>
                        <p:par>
                          <p:cTn id="48" fill="hold">
                            <p:stCondLst>
                              <p:cond delay="1000"/>
                            </p:stCondLst>
                            <p:childTnLst>
                              <p:par>
                                <p:cTn id="49" presetID="22" presetClass="entr" presetSubtype="8"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wipe(left)">
                                      <p:cBhvr>
                                        <p:cTn id="51" dur="2500"/>
                                        <p:tgtEl>
                                          <p:spTgt spid="15"/>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barn(inVertical)">
                                      <p:cBhvr>
                                        <p:cTn id="54" dur="1000"/>
                                        <p:tgtEl>
                                          <p:spTgt spid="31"/>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nodeType="clickEffect">
                                  <p:stCondLst>
                                    <p:cond delay="0"/>
                                  </p:stCondLst>
                                  <p:childTnLst>
                                    <p:set>
                                      <p:cBhvr>
                                        <p:cTn id="58" dur="1" fill="hold">
                                          <p:stCondLst>
                                            <p:cond delay="0"/>
                                          </p:stCondLst>
                                        </p:cTn>
                                        <p:tgtEl>
                                          <p:spTgt spid="28">
                                            <p:txEl>
                                              <p:pRg st="0" end="0"/>
                                            </p:txEl>
                                          </p:spTgt>
                                        </p:tgtEl>
                                        <p:attrNameLst>
                                          <p:attrName>style.visibility</p:attrName>
                                        </p:attrNameLst>
                                      </p:cBhvr>
                                      <p:to>
                                        <p:strVal val="visible"/>
                                      </p:to>
                                    </p:set>
                                    <p:animEffect transition="in" filter="wipe(up)">
                                      <p:cBhvr>
                                        <p:cTn id="59" dur="1500"/>
                                        <p:tgtEl>
                                          <p:spTgt spid="28">
                                            <p:txEl>
                                              <p:pRg st="0" end="0"/>
                                            </p:txEl>
                                          </p:spTgt>
                                        </p:tgtEl>
                                      </p:cBhvr>
                                    </p:animEffect>
                                  </p:childTnLst>
                                </p:cTn>
                              </p:par>
                            </p:childTnLst>
                          </p:cTn>
                        </p:par>
                        <p:par>
                          <p:cTn id="60" fill="hold">
                            <p:stCondLst>
                              <p:cond delay="1500"/>
                            </p:stCondLst>
                            <p:childTnLst>
                              <p:par>
                                <p:cTn id="61" presetID="22" presetClass="entr" presetSubtype="4" fill="hold"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1500"/>
                                        <p:tgtEl>
                                          <p:spTgt spid="24"/>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nodeType="clickEffect">
                                  <p:stCondLst>
                                    <p:cond delay="0"/>
                                  </p:stCondLst>
                                  <p:childTnLst>
                                    <p:set>
                                      <p:cBhvr>
                                        <p:cTn id="67" dur="1" fill="hold">
                                          <p:stCondLst>
                                            <p:cond delay="0"/>
                                          </p:stCondLst>
                                        </p:cTn>
                                        <p:tgtEl>
                                          <p:spTgt spid="20">
                                            <p:txEl>
                                              <p:pRg st="0" end="0"/>
                                            </p:txEl>
                                          </p:spTgt>
                                        </p:tgtEl>
                                        <p:attrNameLst>
                                          <p:attrName>style.visibility</p:attrName>
                                        </p:attrNameLst>
                                      </p:cBhvr>
                                      <p:to>
                                        <p:strVal val="visible"/>
                                      </p:to>
                                    </p:set>
                                    <p:animEffect transition="in" filter="wipe(left)">
                                      <p:cBhvr>
                                        <p:cTn id="68" dur="1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31"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tile tx="0" ty="0" sx="100000" sy="100000" flip="none" algn="tl"/>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620000" y="6858000"/>
            <a:ext cx="1828800" cy="365125"/>
          </a:xfrm>
        </p:spPr>
        <p:txBody>
          <a:bodyPr/>
          <a:lstStyle/>
          <a:p>
            <a:fld id="{5C014052-953B-4273-8F47-BF25327D5B24}" type="slidenum">
              <a:rPr lang="en-US" smtClean="0"/>
              <a:t>2</a:t>
            </a:fld>
            <a:endParaRPr lang="en-US" dirty="0"/>
          </a:p>
        </p:txBody>
      </p:sp>
      <p:sp>
        <p:nvSpPr>
          <p:cNvPr id="7" name="Rectangle 6"/>
          <p:cNvSpPr/>
          <p:nvPr/>
        </p:nvSpPr>
        <p:spPr>
          <a:xfrm>
            <a:off x="1905000" y="4549914"/>
            <a:ext cx="1922321"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smtClean="0">
                <a:ln w="11430">
                  <a:solidFill>
                    <a:srgbClr val="002060"/>
                  </a:solidFill>
                </a:ln>
                <a:solidFill>
                  <a:srgbClr val="0070C0"/>
                </a:solidFill>
                <a:effectLst>
                  <a:outerShdw blurRad="50800" dist="39000" dir="5460000" algn="tl">
                    <a:srgbClr val="000000">
                      <a:alpha val="38000"/>
                    </a:srgbClr>
                  </a:outerShdw>
                </a:effectLst>
                <a:latin typeface="Segoe Print" pitchFamily="2" charset="0"/>
              </a:rPr>
              <a:t>Part 1</a:t>
            </a:r>
            <a:endParaRPr lang="en-US" sz="4000" b="1" cap="none" spc="0" dirty="0">
              <a:ln w="11430">
                <a:solidFill>
                  <a:srgbClr val="002060"/>
                </a:solidFill>
              </a:ln>
              <a:solidFill>
                <a:srgbClr val="0070C0"/>
              </a:solidFill>
              <a:effectLst>
                <a:outerShdw blurRad="50800" dist="39000" dir="5460000" algn="tl">
                  <a:srgbClr val="000000">
                    <a:alpha val="38000"/>
                  </a:srgbClr>
                </a:outerShdw>
              </a:effectLst>
              <a:latin typeface="Segoe Print" pitchFamily="2" charset="0"/>
            </a:endParaRPr>
          </a:p>
        </p:txBody>
      </p:sp>
      <p:sp>
        <p:nvSpPr>
          <p:cNvPr id="4" name="TextBox 3"/>
          <p:cNvSpPr txBox="1"/>
          <p:nvPr/>
        </p:nvSpPr>
        <p:spPr>
          <a:xfrm>
            <a:off x="-2362200" y="381000"/>
            <a:ext cx="2286000" cy="3416320"/>
          </a:xfrm>
          <a:prstGeom prst="rect">
            <a:avLst/>
          </a:prstGeom>
          <a:noFill/>
        </p:spPr>
        <p:txBody>
          <a:bodyPr wrap="square" rtlCol="0">
            <a:spAutoFit/>
          </a:bodyPr>
          <a:lstStyle/>
          <a:p>
            <a:r>
              <a:rPr lang="en-US" dirty="0" smtClean="0"/>
              <a:t>Dec 24/20 </a:t>
            </a:r>
            <a:r>
              <a:rPr lang="en-US" dirty="0" err="1" smtClean="0"/>
              <a:t>Daud</a:t>
            </a:r>
            <a:r>
              <a:rPr lang="en-US" dirty="0" smtClean="0"/>
              <a:t>: </a:t>
            </a:r>
          </a:p>
          <a:p>
            <a:r>
              <a:rPr lang="en-US" dirty="0" smtClean="0"/>
              <a:t>Charts 13, 17 &amp; 18 needed </a:t>
            </a:r>
            <a:r>
              <a:rPr lang="en-US" dirty="0" err="1" smtClean="0"/>
              <a:t>abib</a:t>
            </a:r>
            <a:r>
              <a:rPr lang="en-US" dirty="0" smtClean="0"/>
              <a:t> 6 changed on all the dates of the week. </a:t>
            </a:r>
          </a:p>
          <a:p>
            <a:r>
              <a:rPr lang="en-US" dirty="0" smtClean="0"/>
              <a:t>Changed the email at the end to just “questions”</a:t>
            </a:r>
          </a:p>
          <a:p>
            <a:endParaRPr lang="en-US" dirty="0"/>
          </a:p>
          <a:p>
            <a:r>
              <a:rPr lang="en-US" dirty="0" smtClean="0"/>
              <a:t>Mar 30/21:  revised for </a:t>
            </a:r>
            <a:r>
              <a:rPr lang="en-US" dirty="0" err="1" smtClean="0"/>
              <a:t>passover</a:t>
            </a:r>
            <a:r>
              <a:rPr lang="en-US" dirty="0" smtClean="0"/>
              <a:t> 2021 </a:t>
            </a:r>
          </a:p>
          <a:p>
            <a:r>
              <a:rPr lang="en-US" dirty="0" smtClean="0"/>
              <a:t>730 AM to </a:t>
            </a:r>
            <a:endParaRPr lang="en-US" dirty="0"/>
          </a:p>
        </p:txBody>
      </p:sp>
      <p:pic>
        <p:nvPicPr>
          <p:cNvPr id="6" name="Picture 2" descr="C:\Users\Rae\Documents\A CF Desktop Feb 2021\Daisy CCC website\English SM YCC title slides  4-30-20\YCC sm dk green-logo color.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3400" y="593560"/>
            <a:ext cx="8077200" cy="606704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3899043" y="6206619"/>
            <a:ext cx="4448654" cy="461665"/>
          </a:xfrm>
          <a:prstGeom prst="rect">
            <a:avLst/>
          </a:prstGeom>
          <a:noFill/>
        </p:spPr>
        <p:txBody>
          <a:bodyPr wrap="none" lIns="91440" tIns="45720" rIns="91440" bIns="45720">
            <a:spAutoFit/>
            <a:scene3d>
              <a:camera prst="orthographicFront"/>
              <a:lightRig rig="threePt" dir="t"/>
            </a:scene3d>
            <a:sp3d extrusionH="57150">
              <a:bevelT w="38100" h="38100"/>
            </a:sp3d>
          </a:bodyPr>
          <a:lstStyle/>
          <a:p>
            <a:pPr algn="ctr"/>
            <a:r>
              <a:rPr lang="en-US" sz="2400" b="1" cap="none" spc="0" dirty="0" smtClean="0">
                <a:ln w="1905"/>
                <a:solidFill>
                  <a:schemeClr val="accent2">
                    <a:lumMod val="40000"/>
                    <a:lumOff val="60000"/>
                  </a:schemeClr>
                </a:solidFill>
                <a:effectLst>
                  <a:innerShdw blurRad="69850" dist="43180" dir="5400000">
                    <a:srgbClr val="000000">
                      <a:alpha val="65000"/>
                    </a:srgbClr>
                  </a:innerShdw>
                </a:effectLst>
                <a:latin typeface="Segoe Print" pitchFamily="2" charset="0"/>
              </a:rPr>
              <a:t>Visit: studythecalendar.com</a:t>
            </a:r>
            <a:endParaRPr lang="en-US" sz="3200" b="1" cap="none" spc="0" dirty="0">
              <a:ln w="1905"/>
              <a:solidFill>
                <a:schemeClr val="accent2">
                  <a:lumMod val="40000"/>
                  <a:lumOff val="60000"/>
                </a:schemeClr>
              </a:solidFill>
              <a:effectLst>
                <a:innerShdw blurRad="69850" dist="43180" dir="5400000">
                  <a:srgbClr val="000000">
                    <a:alpha val="65000"/>
                  </a:srgbClr>
                </a:innerShdw>
              </a:effectLst>
              <a:latin typeface="Segoe Print" pitchFamily="2" charset="0"/>
            </a:endParaRPr>
          </a:p>
        </p:txBody>
      </p:sp>
      <p:pic>
        <p:nvPicPr>
          <p:cNvPr id="13" name="Picture 2" descr="C:\Users\Rae\Desktop\wave sheaf golden.png"/>
          <p:cNvPicPr>
            <a:picLocks noChangeAspect="1" noChangeArrowheads="1"/>
          </p:cNvPicPr>
          <p:nvPr/>
        </p:nvPicPr>
        <p:blipFill>
          <a:blip r:embed="rId5">
            <a:duotone>
              <a:prstClr val="black"/>
              <a:schemeClr val="accent5">
                <a:lumMod val="40000"/>
                <a:lumOff val="60000"/>
                <a:tint val="45000"/>
                <a:satMod val="400000"/>
              </a:schemeClr>
            </a:duotone>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a:ext>
            </a:extLst>
          </a:blip>
          <a:srcRect/>
          <a:stretch>
            <a:fillRect/>
          </a:stretch>
        </p:blipFill>
        <p:spPr bwMode="auto">
          <a:xfrm flipH="1">
            <a:off x="7694662" y="2667000"/>
            <a:ext cx="1373138" cy="2752725"/>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pic>
        <p:nvPicPr>
          <p:cNvPr id="1028" name="Picture 4" descr="C:\Users\Rae\Desktop\joshuas 2 spies edit.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173054" y="738560"/>
            <a:ext cx="1524590" cy="1521491"/>
          </a:xfrm>
          <a:prstGeom prst="ellipse">
            <a:avLst/>
          </a:prstGeom>
          <a:ln>
            <a:noFill/>
          </a:ln>
          <a:effectLst>
            <a:glow rad="50800">
              <a:srgbClr val="6AB7A6">
                <a:alpha val="27000"/>
              </a:srgbClr>
            </a:glow>
            <a:softEdge rad="112500"/>
          </a:effectLst>
          <a:extLst>
            <a:ext uri="{909E8E84-426E-40DD-AFC4-6F175D3DCCD1}">
              <a14:hiddenFill xmlns:a14="http://schemas.microsoft.com/office/drawing/2010/main">
                <a:solidFill>
                  <a:srgbClr val="FFFFFF"/>
                </a:solidFill>
              </a14:hiddenFill>
            </a:ext>
          </a:extLst>
        </p:spPr>
      </p:pic>
      <p:pic>
        <p:nvPicPr>
          <p:cNvPr id="1030" name="Picture 6" descr="C:\Users\Rae\Desktop\joshua crossing jordan1.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178400" y="4503800"/>
            <a:ext cx="2241124" cy="1733136"/>
          </a:xfrm>
          <a:prstGeom prst="ellipse">
            <a:avLst/>
          </a:prstGeom>
          <a:ln>
            <a:noFill/>
          </a:ln>
          <a:effectLst>
            <a:glow rad="50800">
              <a:srgbClr val="6AB7A6">
                <a:alpha val="27000"/>
              </a:srgbClr>
            </a:glow>
            <a:softEdge rad="112500"/>
          </a:effectLst>
          <a:extLst>
            <a:ext uri="{909E8E84-426E-40DD-AFC4-6F175D3DCCD1}">
              <a14:hiddenFill xmlns:a14="http://schemas.microsoft.com/office/drawing/2010/main">
                <a:solidFill>
                  <a:srgbClr val="FFFFFF"/>
                </a:solidFill>
              </a14:hiddenFill>
            </a:ext>
          </a:extLst>
        </p:spPr>
      </p:pic>
      <p:pic>
        <p:nvPicPr>
          <p:cNvPr id="1031" name="Picture 7" descr="C:\Users\Rae\Desktop\Rahab.jp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884588" y="1012083"/>
            <a:ext cx="1553079" cy="1553079"/>
          </a:xfrm>
          <a:prstGeom prst="ellipse">
            <a:avLst/>
          </a:prstGeom>
          <a:ln>
            <a:noFill/>
          </a:ln>
          <a:effectLst>
            <a:glow rad="50800">
              <a:srgbClr val="6AB7A6">
                <a:alpha val="27000"/>
              </a:srgbClr>
            </a:glow>
            <a:softEdge rad="112500"/>
          </a:effectLst>
          <a:extLst>
            <a:ext uri="{909E8E84-426E-40DD-AFC4-6F175D3DCCD1}">
              <a14:hiddenFill xmlns:a14="http://schemas.microsoft.com/office/drawing/2010/main">
                <a:solidFill>
                  <a:srgbClr val="FFFFFF"/>
                </a:solidFill>
              </a14:hiddenFill>
            </a:ext>
          </a:extLst>
        </p:spPr>
      </p:pic>
      <p:sp>
        <p:nvSpPr>
          <p:cNvPr id="10" name="Rectangle 9"/>
          <p:cNvSpPr/>
          <p:nvPr/>
        </p:nvSpPr>
        <p:spPr>
          <a:xfrm>
            <a:off x="518225" y="143417"/>
            <a:ext cx="8083830" cy="461665"/>
          </a:xfrm>
          <a:prstGeom prst="rect">
            <a:avLst/>
          </a:prstGeom>
          <a:solidFill>
            <a:srgbClr val="002060"/>
          </a:solidFill>
          <a:scene3d>
            <a:camera prst="orthographicFront"/>
            <a:lightRig rig="threePt" dir="t"/>
          </a:scene3d>
          <a:sp3d>
            <a:bevelT w="152400" h="50800" prst="softRound"/>
          </a:sp3d>
        </p:spPr>
        <p:txBody>
          <a:bodyPr wrap="square" lIns="91440" tIns="45720" rIns="91440" bIns="45720">
            <a:spAutoFit/>
            <a:sp3d extrusionH="57150">
              <a:bevelT w="38100" h="38100"/>
            </a:sp3d>
          </a:bodyPr>
          <a:lstStyle/>
          <a:p>
            <a:pPr algn="ctr"/>
            <a:r>
              <a:rPr lang="en-US" sz="2400" b="1" cap="none" spc="0" dirty="0" smtClean="0">
                <a:ln w="1905"/>
                <a:solidFill>
                  <a:schemeClr val="accent2">
                    <a:lumMod val="40000"/>
                    <a:lumOff val="60000"/>
                  </a:schemeClr>
                </a:solidFill>
                <a:effectLst>
                  <a:innerShdw blurRad="69850" dist="43180" dir="5400000">
                    <a:srgbClr val="000000">
                      <a:alpha val="65000"/>
                    </a:srgbClr>
                  </a:innerShdw>
                </a:effectLst>
                <a:latin typeface="Segoe Print" pitchFamily="2" charset="0"/>
              </a:rPr>
              <a:t>A teaching approx. 1451 BC just after Moses died.</a:t>
            </a:r>
            <a:endParaRPr lang="en-US" sz="2400" b="1" cap="none" spc="0" dirty="0">
              <a:ln w="1905"/>
              <a:solidFill>
                <a:schemeClr val="accent2">
                  <a:lumMod val="40000"/>
                  <a:lumOff val="60000"/>
                </a:schemeClr>
              </a:solidFill>
              <a:effectLst>
                <a:innerShdw blurRad="69850" dist="43180" dir="5400000">
                  <a:srgbClr val="000000">
                    <a:alpha val="65000"/>
                  </a:srgbClr>
                </a:innerShdw>
              </a:effectLst>
              <a:latin typeface="Segoe Print" pitchFamily="2" charset="0"/>
            </a:endParaRPr>
          </a:p>
        </p:txBody>
      </p:sp>
      <p:pic>
        <p:nvPicPr>
          <p:cNvPr id="12" name="Picture 2" descr="C:\Users\Rae\Desktop\wave sheaf golden.png"/>
          <p:cNvPicPr>
            <a:picLocks noChangeAspect="1" noChangeArrowheads="1"/>
          </p:cNvPicPr>
          <p:nvPr/>
        </p:nvPicPr>
        <p:blipFill>
          <a:blip r:embed="rId10" cstate="email">
            <a:duotone>
              <a:prstClr val="black"/>
              <a:schemeClr val="accent5">
                <a:lumMod val="40000"/>
                <a:lumOff val="60000"/>
                <a:tint val="45000"/>
                <a:satMod val="400000"/>
              </a:schemeClr>
            </a:duotone>
            <a:extLst>
              <a:ext uri="{BEBA8EAE-BF5A-486C-A8C5-ECC9F3942E4B}">
                <a14:imgProps xmlns:a14="http://schemas.microsoft.com/office/drawing/2010/main">
                  <a14:imgLayer r:embed="rId11">
                    <a14:imgEffect>
                      <a14:backgroundRemoval t="0" b="100000" l="0" r="100000"/>
                    </a14:imgEffect>
                  </a14:imgLayer>
                </a14:imgProps>
              </a:ext>
              <a:ext uri="{28A0092B-C50C-407E-A947-70E740481C1C}">
                <a14:useLocalDpi xmlns:a14="http://schemas.microsoft.com/office/drawing/2010/main"/>
              </a:ext>
            </a:extLst>
          </a:blip>
          <a:srcRect/>
          <a:stretch>
            <a:fillRect/>
          </a:stretch>
        </p:blipFill>
        <p:spPr bwMode="auto">
          <a:xfrm>
            <a:off x="-23963" y="128528"/>
            <a:ext cx="1047153" cy="2584929"/>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12914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00601" y="1143000"/>
            <a:ext cx="3810000" cy="5123330"/>
          </a:xfrm>
          <a:solidFill>
            <a:schemeClr val="accent5">
              <a:lumMod val="50000"/>
            </a:schemeClr>
          </a:solidFill>
          <a:ln w="57150">
            <a:solidFill>
              <a:schemeClr val="accent2">
                <a:lumMod val="75000"/>
              </a:schemeClr>
            </a:solidFill>
          </a:ln>
          <a:scene3d>
            <a:camera prst="orthographicFront"/>
            <a:lightRig rig="threePt" dir="t"/>
          </a:scene3d>
          <a:sp3d>
            <a:bevelT w="114300" prst="artDeco"/>
          </a:sp3d>
        </p:spPr>
        <p:txBody>
          <a:bodyPr/>
          <a:lstStyle/>
          <a:p>
            <a:endParaRPr lang="en-US" dirty="0"/>
          </a:p>
        </p:txBody>
      </p:sp>
      <p:sp>
        <p:nvSpPr>
          <p:cNvPr id="4" name="Text Placeholder 3"/>
          <p:cNvSpPr>
            <a:spLocks noGrp="1"/>
          </p:cNvSpPr>
          <p:nvPr>
            <p:ph type="body" sz="half" idx="2"/>
          </p:nvPr>
        </p:nvSpPr>
        <p:spPr>
          <a:xfrm>
            <a:off x="228600" y="1143000"/>
            <a:ext cx="4495800" cy="5334000"/>
          </a:xfrm>
        </p:spPr>
        <p:txBody>
          <a:bodyPr>
            <a:normAutofit/>
            <a:scene3d>
              <a:camera prst="orthographicFront"/>
              <a:lightRig rig="threePt" dir="t"/>
            </a:scene3d>
            <a:sp3d extrusionH="57150">
              <a:bevelT w="38100" h="38100"/>
            </a:sp3d>
          </a:bodyPr>
          <a:lstStyle/>
          <a:p>
            <a:r>
              <a:rPr lang="en-US" sz="2400" b="1" dirty="0">
                <a:solidFill>
                  <a:schemeClr val="accent5">
                    <a:lumMod val="75000"/>
                  </a:schemeClr>
                </a:solidFill>
              </a:rPr>
              <a:t>When all of the people had completely crossed over the Jordan, the next Divine Command to Joshua was </a:t>
            </a:r>
            <a:r>
              <a:rPr lang="en-US" sz="2400" b="1" dirty="0" smtClean="0">
                <a:solidFill>
                  <a:schemeClr val="accent5">
                    <a:lumMod val="75000"/>
                  </a:schemeClr>
                </a:solidFill>
              </a:rPr>
              <a:t/>
            </a:r>
            <a:br>
              <a:rPr lang="en-US" sz="2400" b="1" dirty="0" smtClean="0">
                <a:solidFill>
                  <a:schemeClr val="accent5">
                    <a:lumMod val="75000"/>
                  </a:schemeClr>
                </a:solidFill>
              </a:rPr>
            </a:br>
            <a:r>
              <a:rPr lang="en-US" sz="2400" b="1" dirty="0" smtClean="0">
                <a:solidFill>
                  <a:schemeClr val="accent5">
                    <a:lumMod val="75000"/>
                  </a:schemeClr>
                </a:solidFill>
              </a:rPr>
              <a:t>to </a:t>
            </a: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select twelve </a:t>
            </a: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men</a:t>
            </a:r>
            <a:r>
              <a:rPr lang="en-US" sz="2400" b="1" dirty="0" smtClean="0">
                <a:solidFill>
                  <a:schemeClr val="accent5">
                    <a:lumMod val="75000"/>
                  </a:schemeClr>
                </a:solidFill>
              </a:rPr>
              <a:t> </a:t>
            </a:r>
            <a:br>
              <a:rPr lang="en-US" sz="2400" b="1" dirty="0" smtClean="0">
                <a:solidFill>
                  <a:schemeClr val="accent5">
                    <a:lumMod val="75000"/>
                  </a:schemeClr>
                </a:solidFill>
              </a:rPr>
            </a:br>
            <a:r>
              <a:rPr lang="en-US" sz="2400" b="1" dirty="0" smtClean="0">
                <a:solidFill>
                  <a:schemeClr val="accent5">
                    <a:lumMod val="75000"/>
                  </a:schemeClr>
                </a:solidFill>
              </a:rPr>
              <a:t>to represent </a:t>
            </a:r>
            <a:r>
              <a:rPr lang="en-US" sz="2400" b="1" dirty="0">
                <a:solidFill>
                  <a:schemeClr val="accent5">
                    <a:lumMod val="75000"/>
                  </a:schemeClr>
                </a:solidFill>
              </a:rPr>
              <a:t>every tribe. </a:t>
            </a:r>
            <a:endParaRPr lang="en-US" sz="2400" b="1" dirty="0" smtClean="0">
              <a:solidFill>
                <a:schemeClr val="accent5">
                  <a:lumMod val="75000"/>
                </a:schemeClr>
              </a:solidFill>
            </a:endParaRPr>
          </a:p>
          <a:p>
            <a:r>
              <a:rPr lang="en-US" sz="1100" b="1" dirty="0" smtClean="0">
                <a:solidFill>
                  <a:schemeClr val="accent5">
                    <a:lumMod val="75000"/>
                  </a:schemeClr>
                </a:solidFill>
              </a:rPr>
              <a:t> </a:t>
            </a:r>
            <a:r>
              <a:rPr lang="en-US" sz="2400" b="1" dirty="0" smtClean="0">
                <a:solidFill>
                  <a:schemeClr val="accent5">
                    <a:lumMod val="75000"/>
                  </a:schemeClr>
                </a:solidFill>
              </a:rPr>
              <a:t/>
            </a:r>
            <a:br>
              <a:rPr lang="en-US" sz="2400" b="1" dirty="0" smtClean="0">
                <a:solidFill>
                  <a:schemeClr val="accent5">
                    <a:lumMod val="75000"/>
                  </a:schemeClr>
                </a:solidFill>
              </a:rPr>
            </a:br>
            <a:r>
              <a:rPr lang="en-US" sz="2400" b="1" dirty="0" smtClean="0">
                <a:solidFill>
                  <a:schemeClr val="accent5">
                    <a:lumMod val="75000"/>
                  </a:schemeClr>
                </a:solidFill>
              </a:rPr>
              <a:t>They were </a:t>
            </a: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to </a:t>
            </a: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bring </a:t>
            </a: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memorial </a:t>
            </a: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stones back from the </a:t>
            </a: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river bed</a:t>
            </a:r>
            <a:r>
              <a:rPr lang="en-US" sz="2400" b="1" dirty="0" smtClean="0">
                <a:solidFill>
                  <a:schemeClr val="accent5">
                    <a:lumMod val="75000"/>
                  </a:schemeClr>
                </a:solidFill>
              </a:rPr>
              <a:t> </a:t>
            </a:r>
            <a:r>
              <a:rPr lang="en-US" sz="2400" b="1" dirty="0">
                <a:solidFill>
                  <a:schemeClr val="accent5">
                    <a:lumMod val="75000"/>
                  </a:schemeClr>
                </a:solidFill>
              </a:rPr>
              <a:t>of the </a:t>
            </a:r>
            <a:r>
              <a:rPr lang="en-US" sz="24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jordan</a:t>
            </a:r>
            <a:r>
              <a:rPr lang="en-US" sz="2400" b="1" dirty="0" smtClean="0">
                <a:solidFill>
                  <a:schemeClr val="accent5">
                    <a:lumMod val="75000"/>
                  </a:schemeClr>
                </a:solidFill>
              </a:rPr>
              <a:t> </a:t>
            </a:r>
            <a:r>
              <a:rPr lang="en-US" sz="2400" b="1" dirty="0">
                <a:solidFill>
                  <a:schemeClr val="accent5">
                    <a:lumMod val="75000"/>
                  </a:schemeClr>
                </a:solidFill>
              </a:rPr>
              <a:t>to erect as an altar for a permanent sign of the “crossing of the Jordan” on the 10</a:t>
            </a:r>
            <a:r>
              <a:rPr lang="en-US" sz="2400" b="1" cap="small" baseline="30000" dirty="0">
                <a:solidFill>
                  <a:schemeClr val="accent5">
                    <a:lumMod val="75000"/>
                  </a:schemeClr>
                </a:solidFill>
              </a:rPr>
              <a:t>th</a:t>
            </a:r>
            <a:r>
              <a:rPr lang="en-US" sz="2400" b="1" dirty="0">
                <a:solidFill>
                  <a:schemeClr val="accent5">
                    <a:lumMod val="75000"/>
                  </a:schemeClr>
                </a:solidFill>
              </a:rPr>
              <a:t> </a:t>
            </a:r>
            <a:r>
              <a:rPr lang="en-US" sz="2400" b="1" dirty="0" smtClean="0">
                <a:solidFill>
                  <a:schemeClr val="accent5">
                    <a:lumMod val="75000"/>
                  </a:schemeClr>
                </a:solidFill>
              </a:rPr>
              <a:t>day </a:t>
            </a:r>
            <a:r>
              <a:rPr lang="en-US" sz="2400" b="1" dirty="0">
                <a:solidFill>
                  <a:schemeClr val="accent5">
                    <a:lumMod val="75000"/>
                  </a:schemeClr>
                </a:solidFill>
              </a:rPr>
              <a:t>of the 1</a:t>
            </a:r>
            <a:r>
              <a:rPr lang="en-US" sz="2400" b="1" cap="small" baseline="30000" dirty="0">
                <a:solidFill>
                  <a:schemeClr val="accent5">
                    <a:lumMod val="75000"/>
                  </a:schemeClr>
                </a:solidFill>
              </a:rPr>
              <a:t>st</a:t>
            </a:r>
            <a:r>
              <a:rPr lang="en-US" sz="2400" b="1" dirty="0">
                <a:solidFill>
                  <a:schemeClr val="accent5">
                    <a:lumMod val="75000"/>
                  </a:schemeClr>
                </a:solidFill>
              </a:rPr>
              <a:t> month.</a:t>
            </a:r>
            <a:r>
              <a:rPr lang="en-US" sz="2400" b="1" dirty="0">
                <a:solidFill>
                  <a:schemeClr val="accent5">
                    <a:lumMod val="75000"/>
                  </a:schemeClr>
                </a:solidFill>
                <a:effectLst>
                  <a:outerShdw blurRad="69850" dist="43180" dir="5400000" sx="0" sy="0">
                    <a:srgbClr val="000000">
                      <a:alpha val="65000"/>
                    </a:srgbClr>
                  </a:outerShdw>
                </a:effectLst>
              </a:rPr>
              <a:t> </a:t>
            </a:r>
            <a:endParaRPr lang="en-US" sz="2400" b="1" dirty="0">
              <a:solidFill>
                <a:schemeClr val="accent5">
                  <a:lumMod val="75000"/>
                </a:schemeClr>
              </a:solidFill>
            </a:endParaRPr>
          </a:p>
        </p:txBody>
      </p:sp>
      <p:sp>
        <p:nvSpPr>
          <p:cNvPr id="5" name="Slide Number Placeholder 4"/>
          <p:cNvSpPr>
            <a:spLocks noGrp="1"/>
          </p:cNvSpPr>
          <p:nvPr>
            <p:ph type="sldNum" sz="quarter" idx="12"/>
          </p:nvPr>
        </p:nvSpPr>
        <p:spPr/>
        <p:txBody>
          <a:bodyPr/>
          <a:lstStyle/>
          <a:p>
            <a:fld id="{5C014052-953B-4273-8F47-BF25327D5B24}" type="slidenum">
              <a:rPr lang="en-US" smtClean="0"/>
              <a:pPr/>
              <a:t>20</a:t>
            </a:fld>
            <a:endParaRPr lang="en-US" dirty="0"/>
          </a:p>
        </p:txBody>
      </p:sp>
      <p:sp>
        <p:nvSpPr>
          <p:cNvPr id="6" name="Title 1"/>
          <p:cNvSpPr txBox="1">
            <a:spLocks/>
          </p:cNvSpPr>
          <p:nvPr/>
        </p:nvSpPr>
        <p:spPr>
          <a:xfrm>
            <a:off x="152400" y="76200"/>
            <a:ext cx="8839200" cy="6096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spc="50" dirty="0" smtClean="0">
                <a:ln w="11430"/>
                <a:solidFill>
                  <a:srgbClr val="8C4C64"/>
                </a:solidFill>
                <a:effectLst>
                  <a:outerShdw blurRad="76200" dist="50800" dir="5400000" algn="tl" rotWithShape="0">
                    <a:srgbClr val="000000">
                      <a:alpha val="65000"/>
                    </a:srgbClr>
                  </a:outerShdw>
                </a:effectLst>
              </a:rPr>
              <a:t>Joshua 4:  Jordan Memorial Stones</a:t>
            </a:r>
            <a:endParaRPr lang="en-US" sz="4400" spc="50" dirty="0">
              <a:ln w="11430"/>
              <a:solidFill>
                <a:srgbClr val="8C4C64"/>
              </a:solidFill>
              <a:effectLst>
                <a:outerShdw blurRad="76200" dist="50800" dir="5400000" algn="tl" rotWithShape="0">
                  <a:srgbClr val="000000">
                    <a:alpha val="65000"/>
                  </a:srgbClr>
                </a:outerShdw>
              </a:effectLst>
            </a:endParaRPr>
          </a:p>
        </p:txBody>
      </p:sp>
      <p:pic>
        <p:nvPicPr>
          <p:cNvPr id="9219" name="Picture 3" descr="C:\Users\Rae\Desktop\josh &amp; stones.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164138" y="1447799"/>
            <a:ext cx="3065462" cy="4499735"/>
          </a:xfrm>
          <a:prstGeom prst="rect">
            <a:avLst/>
          </a:prstGeom>
          <a:noFill/>
          <a:ln w="38100">
            <a:solidFill>
              <a:schemeClr val="accent2">
                <a:lumMod val="75000"/>
              </a:schemeClr>
            </a:solidFill>
          </a:ln>
          <a:scene3d>
            <a:camera prst="orthographicFront"/>
            <a:lightRig rig="threePt" dir="t"/>
          </a:scene3d>
          <a:sp3d>
            <a:bevelT w="114300" prst="artDeco"/>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45650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a:spLocks noGrp="1"/>
          </p:cNvSpPr>
          <p:nvPr>
            <p:ph idx="1"/>
          </p:nvPr>
        </p:nvSpPr>
        <p:spPr>
          <a:xfrm>
            <a:off x="4800600" y="3505200"/>
            <a:ext cx="4267200" cy="1685925"/>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45720" indent="0" algn="ctr">
              <a:buNone/>
            </a:pPr>
            <a:r>
              <a:rPr lang="en-US" sz="3200" b="1" spc="50" dirty="0" smtClean="0">
                <a:ln w="11430"/>
                <a:solidFill>
                  <a:srgbClr val="8C4C64"/>
                </a:solidFill>
                <a:effectLst>
                  <a:outerShdw blurRad="76200" dist="50800" dir="5400000" algn="tl" rotWithShape="0">
                    <a:srgbClr val="000000">
                      <a:alpha val="65000"/>
                    </a:srgbClr>
                  </a:outerShdw>
                </a:effectLst>
              </a:rPr>
              <a:t>At this point the Scriptures bring the events to Abib 13.</a:t>
            </a:r>
            <a:endParaRPr lang="en-US" sz="3200" b="1" spc="50" dirty="0">
              <a:ln w="11430"/>
              <a:solidFill>
                <a:srgbClr val="8C4C64"/>
              </a:solidFill>
              <a:effectLst>
                <a:outerShdw blurRad="76200" dist="50800" dir="5400000" algn="tl" rotWithShape="0">
                  <a:srgbClr val="000000">
                    <a:alpha val="65000"/>
                  </a:srgbClr>
                </a:outerShdw>
              </a:effectLst>
            </a:endParaRPr>
          </a:p>
        </p:txBody>
      </p:sp>
      <p:sp>
        <p:nvSpPr>
          <p:cNvPr id="13" name="Text Placeholder 3"/>
          <p:cNvSpPr>
            <a:spLocks noGrp="1"/>
          </p:cNvSpPr>
          <p:nvPr>
            <p:ph type="body" sz="half" idx="2"/>
          </p:nvPr>
        </p:nvSpPr>
        <p:spPr>
          <a:xfrm>
            <a:off x="381000" y="838200"/>
            <a:ext cx="4876800" cy="4724400"/>
          </a:xfrm>
        </p:spPr>
        <p:txBody>
          <a:bodyPr>
            <a:normAutofit/>
            <a:scene3d>
              <a:camera prst="orthographicFront"/>
              <a:lightRig rig="threePt" dir="t"/>
            </a:scene3d>
            <a:sp3d extrusionH="57150">
              <a:bevelT w="38100" h="38100"/>
            </a:sp3d>
          </a:bodyPr>
          <a:lstStyle/>
          <a:p>
            <a:r>
              <a:rPr lang="en-US" sz="2400" b="1" dirty="0">
                <a:solidFill>
                  <a:schemeClr val="accent5">
                    <a:lumMod val="75000"/>
                  </a:schemeClr>
                </a:solidFill>
              </a:rPr>
              <a:t>Josh </a:t>
            </a:r>
            <a:r>
              <a:rPr lang="en-US" sz="2400" b="1" dirty="0" smtClean="0">
                <a:solidFill>
                  <a:schemeClr val="accent5">
                    <a:lumMod val="75000"/>
                  </a:schemeClr>
                </a:solidFill>
              </a:rPr>
              <a:t>5:2-3, 8-9</a:t>
            </a:r>
            <a:endParaRPr lang="en-US" sz="2400" b="1" dirty="0">
              <a:solidFill>
                <a:schemeClr val="accent5">
                  <a:lumMod val="75000"/>
                </a:schemeClr>
              </a:solidFill>
            </a:endParaRPr>
          </a:p>
          <a:p>
            <a:r>
              <a:rPr lang="en-US" sz="1800" b="1" dirty="0" smtClean="0">
                <a:solidFill>
                  <a:schemeClr val="accent5">
                    <a:lumMod val="75000"/>
                  </a:schemeClr>
                </a:solidFill>
              </a:rPr>
              <a:t>2</a:t>
            </a:r>
            <a:r>
              <a:rPr lang="en-US" sz="1800" dirty="0" smtClean="0"/>
              <a:t>  At </a:t>
            </a:r>
            <a:r>
              <a:rPr lang="en-US" sz="1800" dirty="0"/>
              <a:t>that time </a:t>
            </a:r>
            <a:r>
              <a:rPr lang="en-US" sz="1800" dirty="0" smtClean="0"/>
              <a:t>[</a:t>
            </a:r>
            <a:r>
              <a:rPr lang="en-US" sz="1800" b="1" dirty="0" smtClean="0">
                <a:solidFill>
                  <a:srgbClr val="0070C0"/>
                </a:solidFill>
              </a:rPr>
              <a:t>Yahuah</a:t>
            </a:r>
            <a:r>
              <a:rPr lang="en-US" sz="1800" dirty="0" smtClean="0"/>
              <a:t>] </a:t>
            </a:r>
            <a:r>
              <a:rPr lang="en-US" sz="1800" dirty="0"/>
              <a:t>said unto Joshua, </a:t>
            </a:r>
            <a:r>
              <a:rPr lang="en-US" sz="1800" dirty="0" smtClean="0"/>
              <a:t/>
            </a:r>
            <a:br>
              <a:rPr lang="en-US" sz="1800" dirty="0" smtClean="0"/>
            </a:br>
            <a:r>
              <a:rPr lang="en-US" sz="1800" dirty="0" smtClean="0"/>
              <a:t>Make </a:t>
            </a:r>
            <a:r>
              <a:rPr lang="en-US" sz="1800" dirty="0"/>
              <a:t>thee sharp knives, </a:t>
            </a:r>
            <a:r>
              <a:rPr lang="en-US" sz="1800" dirty="0" smtClean="0"/>
              <a:t>and </a:t>
            </a:r>
            <a:r>
              <a:rPr lang="en-US" sz="1800" dirty="0"/>
              <a:t>circumcise </a:t>
            </a:r>
            <a:r>
              <a:rPr lang="en-US" sz="1800" dirty="0" smtClean="0"/>
              <a:t/>
            </a:r>
            <a:br>
              <a:rPr lang="en-US" sz="1800" dirty="0" smtClean="0"/>
            </a:br>
            <a:r>
              <a:rPr lang="en-US" sz="1800" dirty="0" smtClean="0"/>
              <a:t>again </a:t>
            </a:r>
            <a:r>
              <a:rPr lang="en-US" sz="1800" dirty="0"/>
              <a:t>the </a:t>
            </a:r>
            <a:r>
              <a:rPr lang="en-US" sz="1800" dirty="0" smtClean="0"/>
              <a:t>children of </a:t>
            </a:r>
            <a:r>
              <a:rPr lang="en-US" sz="1800" dirty="0"/>
              <a:t>Israel the second time.</a:t>
            </a:r>
          </a:p>
          <a:p>
            <a:r>
              <a:rPr lang="en-US" sz="1800" b="1" dirty="0" smtClean="0">
                <a:solidFill>
                  <a:schemeClr val="accent5">
                    <a:lumMod val="75000"/>
                  </a:schemeClr>
                </a:solidFill>
              </a:rPr>
              <a:t>3 </a:t>
            </a:r>
            <a:r>
              <a:rPr lang="en-US" sz="1800" dirty="0" smtClean="0"/>
              <a:t> </a:t>
            </a:r>
            <a:r>
              <a:rPr lang="en-US" sz="1800" dirty="0"/>
              <a:t>And Joshua made him sharp knives, and circumcised the children of Israel </a:t>
            </a:r>
            <a:r>
              <a:rPr lang="en-US" sz="1800" dirty="0" smtClean="0"/>
              <a:t>at </a:t>
            </a:r>
            <a:r>
              <a:rPr lang="en-US" sz="1800" dirty="0"/>
              <a:t>the hill </a:t>
            </a:r>
            <a:r>
              <a:rPr lang="en-US" sz="1800" dirty="0" smtClean="0"/>
              <a:t/>
            </a:r>
            <a:br>
              <a:rPr lang="en-US" sz="1800" dirty="0" smtClean="0"/>
            </a:br>
            <a:r>
              <a:rPr lang="en-US" sz="1800" dirty="0" smtClean="0"/>
              <a:t>of </a:t>
            </a:r>
            <a:r>
              <a:rPr lang="en-US" sz="1800" dirty="0"/>
              <a:t>the foreskins.</a:t>
            </a:r>
          </a:p>
          <a:p>
            <a:r>
              <a:rPr lang="en-US" sz="1800" b="1" dirty="0" smtClean="0">
                <a:solidFill>
                  <a:schemeClr val="accent5">
                    <a:lumMod val="75000"/>
                  </a:schemeClr>
                </a:solidFill>
              </a:rPr>
              <a:t>8 </a:t>
            </a:r>
            <a:r>
              <a:rPr lang="en-US" sz="1800" dirty="0" smtClean="0"/>
              <a:t> </a:t>
            </a:r>
            <a:r>
              <a:rPr lang="en-US" sz="1800" dirty="0"/>
              <a:t>And it came to pass, when they had done circumcising all the people, that they abode in their places in the camp, </a:t>
            </a:r>
            <a:r>
              <a:rPr lang="en-US" sz="1800" b="1" u="sng" dirty="0">
                <a:solidFill>
                  <a:srgbClr val="8C4C64"/>
                </a:solidFill>
              </a:rPr>
              <a:t>till the</a:t>
            </a:r>
            <a:r>
              <a:rPr lang="en-US" sz="1800" b="1" dirty="0">
                <a:solidFill>
                  <a:srgbClr val="8C4C64"/>
                </a:solidFill>
              </a:rPr>
              <a:t>y</a:t>
            </a:r>
            <a:r>
              <a:rPr lang="en-US" sz="1800" b="1" u="sng" dirty="0">
                <a:solidFill>
                  <a:srgbClr val="8C4C64"/>
                </a:solidFill>
              </a:rPr>
              <a:t> were whole</a:t>
            </a:r>
            <a:r>
              <a:rPr lang="en-US" sz="1800" dirty="0">
                <a:solidFill>
                  <a:srgbClr val="8C4C64"/>
                </a:solidFill>
              </a:rPr>
              <a:t>.</a:t>
            </a:r>
          </a:p>
          <a:p>
            <a:r>
              <a:rPr lang="en-US" sz="1800" b="1" dirty="0" smtClean="0">
                <a:solidFill>
                  <a:schemeClr val="accent5">
                    <a:lumMod val="75000"/>
                  </a:schemeClr>
                </a:solidFill>
              </a:rPr>
              <a:t>9 </a:t>
            </a:r>
            <a:r>
              <a:rPr lang="en-US" sz="1800" dirty="0" smtClean="0"/>
              <a:t> </a:t>
            </a:r>
            <a:r>
              <a:rPr lang="en-US" sz="1800" dirty="0"/>
              <a:t>And </a:t>
            </a:r>
            <a:r>
              <a:rPr lang="en-US" sz="1800" dirty="0" smtClean="0"/>
              <a:t>[</a:t>
            </a:r>
            <a:r>
              <a:rPr lang="en-US" sz="1800" b="1" dirty="0" smtClean="0">
                <a:solidFill>
                  <a:srgbClr val="0070C0"/>
                </a:solidFill>
              </a:rPr>
              <a:t>Yahuah</a:t>
            </a:r>
            <a:r>
              <a:rPr lang="en-US" sz="1800" dirty="0" smtClean="0"/>
              <a:t>] said </a:t>
            </a:r>
            <a:r>
              <a:rPr lang="en-US" sz="1800" dirty="0"/>
              <a:t>unto Joshua, </a:t>
            </a:r>
            <a:r>
              <a:rPr lang="en-US" sz="1800" dirty="0" smtClean="0"/>
              <a:t>This </a:t>
            </a:r>
            <a:r>
              <a:rPr lang="en-US" sz="1800" dirty="0"/>
              <a:t>day </a:t>
            </a:r>
            <a:r>
              <a:rPr lang="en-US" sz="1800" dirty="0" smtClean="0"/>
              <a:t/>
            </a:r>
            <a:br>
              <a:rPr lang="en-US" sz="1800" dirty="0" smtClean="0"/>
            </a:br>
            <a:r>
              <a:rPr lang="en-US" sz="1800" dirty="0" smtClean="0"/>
              <a:t>have </a:t>
            </a:r>
            <a:r>
              <a:rPr lang="en-US" sz="1800" dirty="0"/>
              <a:t>I </a:t>
            </a:r>
            <a:r>
              <a:rPr lang="en-US" sz="1800" b="1" u="sng" dirty="0"/>
              <a:t>rolled</a:t>
            </a:r>
            <a:r>
              <a:rPr lang="en-US" sz="1800" u="sng" dirty="0"/>
              <a:t> </a:t>
            </a:r>
            <a:r>
              <a:rPr lang="en-US" sz="1800" b="1" u="sng" dirty="0"/>
              <a:t>awa</a:t>
            </a:r>
            <a:r>
              <a:rPr lang="en-US" sz="1800" b="1" dirty="0"/>
              <a:t>y</a:t>
            </a:r>
            <a:r>
              <a:rPr lang="en-US" sz="1800" dirty="0"/>
              <a:t> the reproach of Egypt </a:t>
            </a:r>
            <a:r>
              <a:rPr lang="en-US" sz="1800" dirty="0" smtClean="0"/>
              <a:t/>
            </a:r>
            <a:br>
              <a:rPr lang="en-US" sz="1800" dirty="0" smtClean="0"/>
            </a:br>
            <a:r>
              <a:rPr lang="en-US" sz="1800" dirty="0" smtClean="0"/>
              <a:t>from </a:t>
            </a:r>
            <a:r>
              <a:rPr lang="en-US" sz="1800" dirty="0"/>
              <a:t>off you. </a:t>
            </a:r>
            <a:r>
              <a:rPr lang="en-US" sz="1800" dirty="0" smtClean="0"/>
              <a:t> Wherefore </a:t>
            </a:r>
            <a:r>
              <a:rPr lang="en-US" sz="1800" dirty="0"/>
              <a:t>the name of the </a:t>
            </a:r>
            <a:r>
              <a:rPr lang="en-US" sz="1800" dirty="0" smtClean="0"/>
              <a:t/>
            </a:r>
            <a:br>
              <a:rPr lang="en-US" sz="1800" dirty="0" smtClean="0"/>
            </a:br>
            <a:r>
              <a:rPr lang="en-US" sz="1800" dirty="0" smtClean="0"/>
              <a:t>place is </a:t>
            </a:r>
            <a:r>
              <a:rPr lang="en-US" sz="1800" dirty="0"/>
              <a:t>called </a:t>
            </a:r>
            <a:r>
              <a:rPr lang="en-US" sz="1800" b="1" u="sng" dirty="0" err="1"/>
              <a:t>Gil</a:t>
            </a:r>
            <a:r>
              <a:rPr lang="en-US" sz="1800" b="1" dirty="0" err="1"/>
              <a:t>g</a:t>
            </a:r>
            <a:r>
              <a:rPr lang="en-US" sz="1800" b="1" u="sng" dirty="0" err="1"/>
              <a:t>al</a:t>
            </a:r>
            <a:r>
              <a:rPr lang="en-US" sz="1800" dirty="0"/>
              <a:t> unto this day</a:t>
            </a:r>
            <a:r>
              <a:rPr lang="en-US" sz="1800" dirty="0" smtClean="0"/>
              <a:t>.   </a:t>
            </a:r>
            <a:r>
              <a:rPr lang="en-US" sz="1600" i="1" dirty="0" smtClean="0"/>
              <a:t>KJV</a:t>
            </a:r>
            <a:endParaRPr lang="en-US" dirty="0"/>
          </a:p>
        </p:txBody>
      </p:sp>
      <p:sp>
        <p:nvSpPr>
          <p:cNvPr id="14" name="Slide Number Placeholder 4"/>
          <p:cNvSpPr>
            <a:spLocks noGrp="1"/>
          </p:cNvSpPr>
          <p:nvPr>
            <p:ph type="sldNum" sz="quarter" idx="12"/>
          </p:nvPr>
        </p:nvSpPr>
        <p:spPr>
          <a:xfrm>
            <a:off x="7315200" y="6492875"/>
            <a:ext cx="1828800" cy="365125"/>
          </a:xfrm>
        </p:spPr>
        <p:txBody>
          <a:bodyPr/>
          <a:lstStyle/>
          <a:p>
            <a:fld id="{5C014052-953B-4273-8F47-BF25327D5B24}" type="slidenum">
              <a:rPr lang="en-US" smtClean="0"/>
              <a:pPr/>
              <a:t>21</a:t>
            </a:fld>
            <a:endParaRPr lang="en-US" dirty="0"/>
          </a:p>
        </p:txBody>
      </p:sp>
      <p:sp>
        <p:nvSpPr>
          <p:cNvPr id="15" name="Title 1"/>
          <p:cNvSpPr txBox="1">
            <a:spLocks/>
          </p:cNvSpPr>
          <p:nvPr/>
        </p:nvSpPr>
        <p:spPr>
          <a:xfrm>
            <a:off x="152400" y="76200"/>
            <a:ext cx="8839200" cy="6096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spc="50" dirty="0" smtClean="0">
                <a:ln w="11430"/>
                <a:solidFill>
                  <a:srgbClr val="8C4C64"/>
                </a:solidFill>
                <a:effectLst>
                  <a:outerShdw blurRad="76200" dist="50800" dir="5400000" algn="tl" rotWithShape="0">
                    <a:srgbClr val="000000">
                      <a:alpha val="65000"/>
                    </a:srgbClr>
                  </a:outerShdw>
                </a:effectLst>
              </a:rPr>
              <a:t>Joshua 5:  Men Circumcised</a:t>
            </a:r>
            <a:endParaRPr lang="en-US" sz="4400" spc="50" dirty="0">
              <a:ln w="11430"/>
              <a:solidFill>
                <a:srgbClr val="8C4C64"/>
              </a:solidFill>
              <a:effectLst>
                <a:outerShdw blurRad="76200" dist="50800" dir="5400000" algn="tl" rotWithShape="0">
                  <a:srgbClr val="000000">
                    <a:alpha val="65000"/>
                  </a:srgbClr>
                </a:outerShdw>
              </a:effectLst>
            </a:endParaRPr>
          </a:p>
        </p:txBody>
      </p:sp>
      <p:pic>
        <p:nvPicPr>
          <p:cNvPr id="16" name="Picture 2" descr="C:\Users\Rae\Desktop\circumcision knife.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431715" y="914400"/>
            <a:ext cx="3333750" cy="2505075"/>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graphicFrame>
        <p:nvGraphicFramePr>
          <p:cNvPr id="17" name="Table 16"/>
          <p:cNvGraphicFramePr>
            <a:graphicFrameLocks noGrp="1"/>
          </p:cNvGraphicFramePr>
          <p:nvPr>
            <p:extLst>
              <p:ext uri="{D42A27DB-BD31-4B8C-83A1-F6EECF244321}">
                <p14:modId xmlns:p14="http://schemas.microsoft.com/office/powerpoint/2010/main" val="2842914822"/>
              </p:ext>
            </p:extLst>
          </p:nvPr>
        </p:nvGraphicFramePr>
        <p:xfrm>
          <a:off x="191544" y="5593588"/>
          <a:ext cx="8769576" cy="571500"/>
        </p:xfrm>
        <a:graphic>
          <a:graphicData uri="http://schemas.openxmlformats.org/drawingml/2006/table">
            <a:tbl>
              <a:tblPr firstRow="1" bandRow="1">
                <a:tableStyleId>{5C22544A-7EE6-4342-B048-85BDC9FD1C3A}</a:tableStyleId>
              </a:tblPr>
              <a:tblGrid>
                <a:gridCol w="241174"/>
                <a:gridCol w="827556"/>
                <a:gridCol w="219736"/>
                <a:gridCol w="848994"/>
                <a:gridCol w="219736"/>
                <a:gridCol w="848994"/>
                <a:gridCol w="250630"/>
                <a:gridCol w="818100"/>
                <a:gridCol w="226986"/>
                <a:gridCol w="841744"/>
                <a:gridCol w="219736"/>
                <a:gridCol w="848994"/>
                <a:gridCol w="219736"/>
                <a:gridCol w="848994"/>
                <a:gridCol w="236442"/>
                <a:gridCol w="832288"/>
                <a:gridCol w="219736"/>
              </a:tblGrid>
              <a:tr h="370840">
                <a:tc>
                  <a:txBody>
                    <a:bodyPr/>
                    <a:lstStyle/>
                    <a:p>
                      <a:pPr algn="ctr"/>
                      <a:endParaRPr lang="en-US" sz="1400" dirty="0" smtClean="0"/>
                    </a:p>
                    <a:p>
                      <a:pPr algn="ctr"/>
                      <a:endParaRPr lang="en-US" sz="14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FFCCCC"/>
                    </a:solidFill>
                  </a:tcPr>
                </a:tc>
                <a:tc>
                  <a:txBody>
                    <a:bodyPr/>
                    <a:lstStyle/>
                    <a:p>
                      <a:pPr algn="ctr"/>
                      <a:r>
                        <a:rPr lang="en-US" sz="1050" dirty="0" smtClean="0">
                          <a:solidFill>
                            <a:srgbClr val="002060"/>
                          </a:solidFill>
                        </a:rPr>
                        <a:t>3</a:t>
                      </a:r>
                      <a:r>
                        <a:rPr lang="en-US" sz="1050" baseline="30000" dirty="0" smtClean="0">
                          <a:solidFill>
                            <a:srgbClr val="002060"/>
                          </a:solidFill>
                        </a:rPr>
                        <a:t>rd</a:t>
                      </a:r>
                      <a:r>
                        <a:rPr lang="en-US" sz="1050" dirty="0" smtClean="0">
                          <a:solidFill>
                            <a:srgbClr val="002060"/>
                          </a:solidFill>
                        </a:rPr>
                        <a:t> </a:t>
                      </a:r>
                      <a:r>
                        <a:rPr lang="en-US" sz="1050" baseline="0" dirty="0" smtClean="0">
                          <a:solidFill>
                            <a:srgbClr val="002060"/>
                          </a:solidFill>
                        </a:rPr>
                        <a:t>Cycle</a:t>
                      </a:r>
                    </a:p>
                    <a:p>
                      <a:pPr algn="ctr"/>
                      <a:r>
                        <a:rPr lang="en-US" sz="1050" baseline="0" dirty="0" smtClean="0">
                          <a:solidFill>
                            <a:srgbClr val="002060"/>
                          </a:solidFill>
                        </a:rPr>
                        <a:t>Tuesday</a:t>
                      </a:r>
                    </a:p>
                    <a:p>
                      <a:pPr algn="ctr"/>
                      <a:r>
                        <a:rPr lang="en-US" sz="1050" baseline="0" dirty="0" smtClean="0">
                          <a:solidFill>
                            <a:srgbClr val="002060"/>
                          </a:solidFill>
                        </a:rPr>
                        <a:t>Abib 10</a:t>
                      </a:r>
                      <a:endParaRPr lang="en-US" sz="105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66CCFF"/>
                    </a:solidFill>
                  </a:tcPr>
                </a:tc>
                <a:tc>
                  <a:txBody>
                    <a:bodyPr/>
                    <a:lstStyle/>
                    <a:p>
                      <a:pPr algn="ct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chemeClr val="accent2">
                        <a:lumMod val="75000"/>
                      </a:schemeClr>
                    </a:solidFill>
                  </a:tcPr>
                </a:tc>
                <a:tc>
                  <a:txBody>
                    <a:bodyPr/>
                    <a:lstStyle/>
                    <a:p>
                      <a:pPr algn="ctr"/>
                      <a:r>
                        <a:rPr lang="en-US" sz="1050" dirty="0" smtClean="0"/>
                        <a:t>Abib</a:t>
                      </a:r>
                      <a:r>
                        <a:rPr lang="en-US" sz="1050" baseline="0" dirty="0" smtClean="0"/>
                        <a:t> 10</a:t>
                      </a:r>
                      <a:br>
                        <a:rPr lang="en-US" sz="1050" baseline="0" dirty="0" smtClean="0"/>
                      </a:br>
                      <a:r>
                        <a:rPr lang="en-US" sz="1050" baseline="0" dirty="0" smtClean="0"/>
                        <a:t>Night</a:t>
                      </a: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002060"/>
                    </a:solidFill>
                  </a:tcPr>
                </a:tc>
                <a:tc>
                  <a:txBody>
                    <a:bodyPr/>
                    <a:lstStyle/>
                    <a:p>
                      <a:pPr algn="ct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FFCCCC"/>
                    </a:solidFill>
                  </a:tcPr>
                </a:tc>
                <a:tc>
                  <a:txBody>
                    <a:bodyPr/>
                    <a:lstStyle/>
                    <a:p>
                      <a:pPr algn="ctr"/>
                      <a:r>
                        <a:rPr lang="en-US" sz="1050" baseline="0" dirty="0" smtClean="0">
                          <a:solidFill>
                            <a:srgbClr val="002060"/>
                          </a:solidFill>
                        </a:rPr>
                        <a:t>4</a:t>
                      </a:r>
                      <a:r>
                        <a:rPr lang="en-US" sz="1050" baseline="30000" dirty="0" smtClean="0">
                          <a:solidFill>
                            <a:srgbClr val="002060"/>
                          </a:solidFill>
                        </a:rPr>
                        <a:t>th</a:t>
                      </a:r>
                      <a:r>
                        <a:rPr lang="en-US" sz="1050" baseline="0" dirty="0" smtClean="0">
                          <a:solidFill>
                            <a:srgbClr val="002060"/>
                          </a:solidFill>
                        </a:rPr>
                        <a:t> Cycle </a:t>
                      </a:r>
                      <a:br>
                        <a:rPr lang="en-US" sz="1050" baseline="0" dirty="0" smtClean="0">
                          <a:solidFill>
                            <a:srgbClr val="002060"/>
                          </a:solidFill>
                        </a:rPr>
                      </a:br>
                      <a:r>
                        <a:rPr lang="en-US" sz="1050" baseline="0" dirty="0" smtClean="0">
                          <a:solidFill>
                            <a:srgbClr val="002060"/>
                          </a:solidFill>
                        </a:rPr>
                        <a:t>Wednesday</a:t>
                      </a:r>
                    </a:p>
                    <a:p>
                      <a:pPr algn="ctr"/>
                      <a:r>
                        <a:rPr lang="en-US" sz="1050" baseline="0" dirty="0" smtClean="0">
                          <a:solidFill>
                            <a:srgbClr val="002060"/>
                          </a:solidFill>
                        </a:rPr>
                        <a:t>Abib 11</a:t>
                      </a:r>
                      <a:endParaRPr lang="en-US" sz="1050" dirty="0" smtClean="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66CCFF"/>
                    </a:solidFill>
                  </a:tcPr>
                </a:tc>
                <a:tc>
                  <a:txBody>
                    <a:bodyPr/>
                    <a:lstStyle/>
                    <a:p>
                      <a:pPr algn="ct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chemeClr val="accent2">
                        <a:lumMod val="75000"/>
                      </a:schemeClr>
                    </a:solidFill>
                  </a:tcPr>
                </a:tc>
                <a:tc>
                  <a:txBody>
                    <a:bodyPr/>
                    <a:lstStyle/>
                    <a:p>
                      <a:pPr algn="ctr"/>
                      <a:r>
                        <a:rPr lang="en-US" sz="1050" dirty="0" smtClean="0"/>
                        <a:t>Abib 11</a:t>
                      </a:r>
                      <a:br>
                        <a:rPr lang="en-US" sz="1050" dirty="0" smtClean="0"/>
                      </a:br>
                      <a:r>
                        <a:rPr lang="en-US" sz="1050" dirty="0" smtClean="0"/>
                        <a:t>Night</a:t>
                      </a: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002060"/>
                    </a:solidFill>
                  </a:tcPr>
                </a:tc>
                <a:tc>
                  <a:txBody>
                    <a:bodyPr/>
                    <a:lstStyle/>
                    <a:p>
                      <a:pPr algn="ct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FFCCCC"/>
                    </a:solidFill>
                  </a:tcPr>
                </a:tc>
                <a:tc>
                  <a:txBody>
                    <a:bodyPr/>
                    <a:lstStyle/>
                    <a:p>
                      <a:pPr algn="ctr"/>
                      <a:r>
                        <a:rPr lang="en-US" sz="1050" baseline="0" dirty="0" smtClean="0">
                          <a:solidFill>
                            <a:srgbClr val="002060"/>
                          </a:solidFill>
                        </a:rPr>
                        <a:t>5</a:t>
                      </a:r>
                      <a:r>
                        <a:rPr lang="en-US" sz="1050" baseline="30000" dirty="0" smtClean="0">
                          <a:solidFill>
                            <a:srgbClr val="002060"/>
                          </a:solidFill>
                        </a:rPr>
                        <a:t>th</a:t>
                      </a:r>
                      <a:r>
                        <a:rPr lang="en-US" sz="1050" baseline="0" dirty="0" smtClean="0">
                          <a:solidFill>
                            <a:srgbClr val="002060"/>
                          </a:solidFill>
                        </a:rPr>
                        <a:t> Cycle Thursday</a:t>
                      </a:r>
                    </a:p>
                    <a:p>
                      <a:pPr algn="ctr"/>
                      <a:r>
                        <a:rPr lang="en-US" sz="1050" baseline="0" dirty="0" smtClean="0">
                          <a:solidFill>
                            <a:srgbClr val="002060"/>
                          </a:solidFill>
                        </a:rPr>
                        <a:t>Abib 12</a:t>
                      </a:r>
                      <a:endParaRPr lang="en-US" sz="1050" dirty="0" smtClean="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66CCFF"/>
                    </a:solidFill>
                  </a:tcPr>
                </a:tc>
                <a:tc>
                  <a:txBody>
                    <a:bodyPr/>
                    <a:lstStyle/>
                    <a:p>
                      <a:pPr algn="ct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chemeClr val="accent2">
                        <a:lumMod val="75000"/>
                      </a:schemeClr>
                    </a:solidFill>
                  </a:tcPr>
                </a:tc>
                <a:tc>
                  <a:txBody>
                    <a:bodyPr/>
                    <a:lstStyle/>
                    <a:p>
                      <a:pPr algn="ctr"/>
                      <a:r>
                        <a:rPr lang="en-US" sz="1050" dirty="0" smtClean="0"/>
                        <a:t>Abib 12</a:t>
                      </a:r>
                      <a:br>
                        <a:rPr lang="en-US" sz="1050" dirty="0" smtClean="0"/>
                      </a:br>
                      <a:r>
                        <a:rPr lang="en-US" sz="1050" dirty="0" smtClean="0"/>
                        <a:t>Night</a:t>
                      </a: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002060"/>
                    </a:solidFill>
                  </a:tcPr>
                </a:tc>
                <a:tc>
                  <a:txBody>
                    <a:bodyPr/>
                    <a:lstStyle/>
                    <a:p>
                      <a:pPr algn="ct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FFCCCC"/>
                    </a:solidFill>
                  </a:tcPr>
                </a:tc>
                <a:tc>
                  <a:txBody>
                    <a:bodyPr/>
                    <a:lstStyle/>
                    <a:p>
                      <a:pPr algn="ctr"/>
                      <a:r>
                        <a:rPr lang="en-US" sz="1050" baseline="0" dirty="0" smtClean="0">
                          <a:solidFill>
                            <a:srgbClr val="002060"/>
                          </a:solidFill>
                        </a:rPr>
                        <a:t>6</a:t>
                      </a:r>
                      <a:r>
                        <a:rPr lang="en-US" sz="1050" baseline="30000" dirty="0" smtClean="0">
                          <a:solidFill>
                            <a:srgbClr val="002060"/>
                          </a:solidFill>
                        </a:rPr>
                        <a:t>th</a:t>
                      </a:r>
                      <a:r>
                        <a:rPr lang="en-US" sz="1050" baseline="0" dirty="0" smtClean="0">
                          <a:solidFill>
                            <a:srgbClr val="002060"/>
                          </a:solidFill>
                        </a:rPr>
                        <a:t> Cycle</a:t>
                      </a:r>
                    </a:p>
                    <a:p>
                      <a:pPr algn="ctr"/>
                      <a:r>
                        <a:rPr lang="en-US" sz="1050" baseline="0" dirty="0" smtClean="0">
                          <a:solidFill>
                            <a:srgbClr val="002060"/>
                          </a:solidFill>
                        </a:rPr>
                        <a:t>Friday</a:t>
                      </a:r>
                    </a:p>
                    <a:p>
                      <a:pPr algn="ctr"/>
                      <a:r>
                        <a:rPr lang="en-US" sz="1050" baseline="0" dirty="0" smtClean="0">
                          <a:solidFill>
                            <a:srgbClr val="002060"/>
                          </a:solidFill>
                        </a:rPr>
                        <a:t>Abib 13</a:t>
                      </a:r>
                      <a:endParaRPr lang="en-US" sz="1050" dirty="0" smtClean="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66CCFF"/>
                    </a:solidFill>
                  </a:tcPr>
                </a:tc>
                <a:tc>
                  <a:txBody>
                    <a:bodyPr/>
                    <a:lstStyle/>
                    <a:p>
                      <a:pPr algn="ct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chemeClr val="accent2">
                        <a:lumMod val="75000"/>
                      </a:schemeClr>
                    </a:solidFill>
                  </a:tcPr>
                </a:tc>
                <a:tc>
                  <a:txBody>
                    <a:bodyPr/>
                    <a:lstStyle/>
                    <a:p>
                      <a:pPr algn="ctr"/>
                      <a:r>
                        <a:rPr lang="en-US" sz="1050" dirty="0" smtClean="0"/>
                        <a:t>Abib 13</a:t>
                      </a:r>
                      <a:br>
                        <a:rPr lang="en-US" sz="1050" dirty="0" smtClean="0"/>
                      </a:br>
                      <a:r>
                        <a:rPr lang="en-US" sz="1050" dirty="0" smtClean="0"/>
                        <a:t>Night</a:t>
                      </a: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002060"/>
                    </a:solidFill>
                  </a:tcPr>
                </a:tc>
                <a:tc>
                  <a:txBody>
                    <a:bodyPr/>
                    <a:lstStyle/>
                    <a:p>
                      <a:pPr algn="ct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FFCCCC"/>
                    </a:solidFill>
                  </a:tcPr>
                </a:tc>
              </a:tr>
            </a:tbl>
          </a:graphicData>
        </a:graphic>
      </p:graphicFrame>
      <p:sp>
        <p:nvSpPr>
          <p:cNvPr id="18" name="Right Brace 17"/>
          <p:cNvSpPr/>
          <p:nvPr/>
        </p:nvSpPr>
        <p:spPr>
          <a:xfrm rot="5400000">
            <a:off x="3169268" y="5340460"/>
            <a:ext cx="441961" cy="2129820"/>
          </a:xfrm>
          <a:prstGeom prst="rightBrace">
            <a:avLst>
              <a:gd name="adj1" fmla="val 54310"/>
              <a:gd name="adj2" fmla="val 50000"/>
            </a:avLst>
          </a:prstGeom>
          <a:solidFill>
            <a:schemeClr val="bg2">
              <a:lumMod val="90000"/>
            </a:schemeClr>
          </a:solidFill>
          <a:ln w="28575">
            <a:solidFill>
              <a:schemeClr val="accent2">
                <a:lumMod val="75000"/>
              </a:schemeClr>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txBody>
          <a:bodyPr vert="vert270" rtlCol="0" anchor="ctr">
            <a:sp3d extrusionH="57150">
              <a:bevelT w="82550" h="38100" prst="coolSlant"/>
            </a:sp3d>
          </a:bodyPr>
          <a:lstStyle/>
          <a:p>
            <a:pPr algn="ctr"/>
            <a:r>
              <a:rPr lang="en-US" sz="1400" b="1" dirty="0" smtClean="0">
                <a:solidFill>
                  <a:schemeClr val="tx2">
                    <a:lumMod val="50000"/>
                  </a:schemeClr>
                </a:solidFill>
              </a:rPr>
              <a:t>1</a:t>
            </a:r>
            <a:r>
              <a:rPr lang="en-US" sz="1400" b="1" baseline="30000" dirty="0" smtClean="0">
                <a:solidFill>
                  <a:schemeClr val="tx2">
                    <a:lumMod val="50000"/>
                  </a:schemeClr>
                </a:solidFill>
              </a:rPr>
              <a:t>st</a:t>
            </a:r>
            <a:r>
              <a:rPr lang="en-US" sz="1400" b="1" dirty="0" smtClean="0">
                <a:solidFill>
                  <a:schemeClr val="tx2">
                    <a:lumMod val="50000"/>
                  </a:schemeClr>
                </a:solidFill>
              </a:rPr>
              <a:t> Day</a:t>
            </a:r>
            <a:endParaRPr lang="en-US" sz="700" dirty="0">
              <a:solidFill>
                <a:schemeClr val="tx2">
                  <a:lumMod val="50000"/>
                </a:schemeClr>
              </a:solidFill>
            </a:endParaRPr>
          </a:p>
        </p:txBody>
      </p:sp>
      <p:sp>
        <p:nvSpPr>
          <p:cNvPr id="19" name="Right Brace 18"/>
          <p:cNvSpPr/>
          <p:nvPr/>
        </p:nvSpPr>
        <p:spPr>
          <a:xfrm rot="5400000">
            <a:off x="5318110" y="5343508"/>
            <a:ext cx="441959" cy="2129820"/>
          </a:xfrm>
          <a:prstGeom prst="rightBrace">
            <a:avLst>
              <a:gd name="adj1" fmla="val 49712"/>
              <a:gd name="adj2" fmla="val 50000"/>
            </a:avLst>
          </a:prstGeom>
          <a:solidFill>
            <a:schemeClr val="bg2">
              <a:lumMod val="90000"/>
            </a:schemeClr>
          </a:solidFill>
          <a:ln w="28575">
            <a:solidFill>
              <a:schemeClr val="accent2">
                <a:lumMod val="75000"/>
              </a:schemeClr>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txBody>
          <a:bodyPr vert="vert270" rtlCol="0" anchor="ctr">
            <a:sp3d extrusionH="57150">
              <a:bevelT w="82550" h="38100" prst="coolSlant"/>
            </a:sp3d>
          </a:bodyPr>
          <a:lstStyle/>
          <a:p>
            <a:pPr algn="ctr"/>
            <a:r>
              <a:rPr lang="en-US" sz="1400" b="1" dirty="0" smtClean="0">
                <a:solidFill>
                  <a:schemeClr val="tx2">
                    <a:lumMod val="50000"/>
                  </a:schemeClr>
                </a:solidFill>
              </a:rPr>
              <a:t>2</a:t>
            </a:r>
            <a:r>
              <a:rPr lang="en-US" sz="1400" b="1" baseline="30000" dirty="0" smtClean="0">
                <a:solidFill>
                  <a:schemeClr val="tx2">
                    <a:lumMod val="50000"/>
                  </a:schemeClr>
                </a:solidFill>
              </a:rPr>
              <a:t>nd</a:t>
            </a:r>
            <a:r>
              <a:rPr lang="en-US" sz="1400" b="1" dirty="0" smtClean="0">
                <a:solidFill>
                  <a:schemeClr val="tx2">
                    <a:lumMod val="50000"/>
                  </a:schemeClr>
                </a:solidFill>
              </a:rPr>
              <a:t> Day</a:t>
            </a:r>
            <a:endParaRPr lang="en-US" sz="700" dirty="0">
              <a:solidFill>
                <a:schemeClr val="tx2">
                  <a:lumMod val="50000"/>
                </a:schemeClr>
              </a:solidFill>
            </a:endParaRPr>
          </a:p>
        </p:txBody>
      </p:sp>
      <p:sp>
        <p:nvSpPr>
          <p:cNvPr id="20" name="Right Brace 19"/>
          <p:cNvSpPr/>
          <p:nvPr/>
        </p:nvSpPr>
        <p:spPr>
          <a:xfrm rot="5400000">
            <a:off x="7482190" y="5343510"/>
            <a:ext cx="441960" cy="2129820"/>
          </a:xfrm>
          <a:prstGeom prst="rightBrace">
            <a:avLst>
              <a:gd name="adj1" fmla="val 40517"/>
              <a:gd name="adj2" fmla="val 50000"/>
            </a:avLst>
          </a:prstGeom>
          <a:solidFill>
            <a:schemeClr val="bg2">
              <a:lumMod val="90000"/>
            </a:schemeClr>
          </a:solidFill>
          <a:ln w="28575">
            <a:solidFill>
              <a:schemeClr val="accent2">
                <a:lumMod val="75000"/>
              </a:schemeClr>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txBody>
          <a:bodyPr vert="vert270" rtlCol="0" anchor="ctr">
            <a:sp3d extrusionH="57150">
              <a:bevelT w="82550" h="38100" prst="coolSlant"/>
            </a:sp3d>
          </a:bodyPr>
          <a:lstStyle/>
          <a:p>
            <a:pPr algn="ctr"/>
            <a:r>
              <a:rPr lang="en-US" sz="1400" b="1" dirty="0" smtClean="0">
                <a:solidFill>
                  <a:schemeClr val="tx2">
                    <a:lumMod val="50000"/>
                  </a:schemeClr>
                </a:solidFill>
              </a:rPr>
              <a:t>3</a:t>
            </a:r>
            <a:r>
              <a:rPr lang="en-US" sz="1400" b="1" baseline="30000" dirty="0" smtClean="0">
                <a:solidFill>
                  <a:schemeClr val="tx2">
                    <a:lumMod val="50000"/>
                  </a:schemeClr>
                </a:solidFill>
              </a:rPr>
              <a:t>rd</a:t>
            </a:r>
            <a:r>
              <a:rPr lang="en-US" sz="1400" b="1" dirty="0" smtClean="0">
                <a:solidFill>
                  <a:schemeClr val="tx2">
                    <a:lumMod val="50000"/>
                  </a:schemeClr>
                </a:solidFill>
              </a:rPr>
              <a:t> Day</a:t>
            </a:r>
            <a:endParaRPr lang="en-US" sz="700" dirty="0">
              <a:solidFill>
                <a:schemeClr val="tx2">
                  <a:lumMod val="50000"/>
                </a:schemeClr>
              </a:solidFill>
            </a:endParaRPr>
          </a:p>
        </p:txBody>
      </p:sp>
      <p:sp>
        <p:nvSpPr>
          <p:cNvPr id="21" name="Freeform 20"/>
          <p:cNvSpPr/>
          <p:nvPr/>
        </p:nvSpPr>
        <p:spPr>
          <a:xfrm flipH="1" flipV="1">
            <a:off x="159945" y="5211000"/>
            <a:ext cx="81932" cy="1197420"/>
          </a:xfrm>
          <a:custGeom>
            <a:avLst/>
            <a:gdLst>
              <a:gd name="connsiteX0" fmla="*/ 15240 w 91440"/>
              <a:gd name="connsiteY0" fmla="*/ 0 h 678180"/>
              <a:gd name="connsiteX1" fmla="*/ 38100 w 91440"/>
              <a:gd name="connsiteY1" fmla="*/ 38100 h 678180"/>
              <a:gd name="connsiteX2" fmla="*/ 60960 w 91440"/>
              <a:gd name="connsiteY2" fmla="*/ 53340 h 678180"/>
              <a:gd name="connsiteX3" fmla="*/ 30480 w 91440"/>
              <a:gd name="connsiteY3" fmla="*/ 106680 h 678180"/>
              <a:gd name="connsiteX4" fmla="*/ 15240 w 91440"/>
              <a:gd name="connsiteY4" fmla="*/ 129540 h 678180"/>
              <a:gd name="connsiteX5" fmla="*/ 22860 w 91440"/>
              <a:gd name="connsiteY5" fmla="*/ 175260 h 678180"/>
              <a:gd name="connsiteX6" fmla="*/ 30480 w 91440"/>
              <a:gd name="connsiteY6" fmla="*/ 251460 h 678180"/>
              <a:gd name="connsiteX7" fmla="*/ 76200 w 91440"/>
              <a:gd name="connsiteY7" fmla="*/ 281940 h 678180"/>
              <a:gd name="connsiteX8" fmla="*/ 91440 w 91440"/>
              <a:gd name="connsiteY8" fmla="*/ 304800 h 678180"/>
              <a:gd name="connsiteX9" fmla="*/ 60960 w 91440"/>
              <a:gd name="connsiteY9" fmla="*/ 373380 h 678180"/>
              <a:gd name="connsiteX10" fmla="*/ 38100 w 91440"/>
              <a:gd name="connsiteY10" fmla="*/ 388620 h 678180"/>
              <a:gd name="connsiteX11" fmla="*/ 22860 w 91440"/>
              <a:gd name="connsiteY11" fmla="*/ 518160 h 678180"/>
              <a:gd name="connsiteX12" fmla="*/ 15240 w 91440"/>
              <a:gd name="connsiteY12" fmla="*/ 548640 h 678180"/>
              <a:gd name="connsiteX13" fmla="*/ 0 w 91440"/>
              <a:gd name="connsiteY13" fmla="*/ 571500 h 678180"/>
              <a:gd name="connsiteX14" fmla="*/ 7620 w 91440"/>
              <a:gd name="connsiteY14" fmla="*/ 617220 h 678180"/>
              <a:gd name="connsiteX15" fmla="*/ 22860 w 91440"/>
              <a:gd name="connsiteY15" fmla="*/ 640080 h 678180"/>
              <a:gd name="connsiteX16" fmla="*/ 22860 w 91440"/>
              <a:gd name="connsiteY16" fmla="*/ 678180 h 678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1440" h="678180">
                <a:moveTo>
                  <a:pt x="15240" y="0"/>
                </a:moveTo>
                <a:cubicBezTo>
                  <a:pt x="22860" y="12700"/>
                  <a:pt x="28461" y="26855"/>
                  <a:pt x="38100" y="38100"/>
                </a:cubicBezTo>
                <a:cubicBezTo>
                  <a:pt x="44060" y="45053"/>
                  <a:pt x="58064" y="44652"/>
                  <a:pt x="60960" y="53340"/>
                </a:cubicBezTo>
                <a:cubicBezTo>
                  <a:pt x="69183" y="78009"/>
                  <a:pt x="41754" y="93152"/>
                  <a:pt x="30480" y="106680"/>
                </a:cubicBezTo>
                <a:cubicBezTo>
                  <a:pt x="24617" y="113715"/>
                  <a:pt x="20320" y="121920"/>
                  <a:pt x="15240" y="129540"/>
                </a:cubicBezTo>
                <a:cubicBezTo>
                  <a:pt x="17780" y="144780"/>
                  <a:pt x="20944" y="159929"/>
                  <a:pt x="22860" y="175260"/>
                </a:cubicBezTo>
                <a:cubicBezTo>
                  <a:pt x="26026" y="200590"/>
                  <a:pt x="19064" y="228628"/>
                  <a:pt x="30480" y="251460"/>
                </a:cubicBezTo>
                <a:cubicBezTo>
                  <a:pt x="38671" y="267843"/>
                  <a:pt x="76200" y="281940"/>
                  <a:pt x="76200" y="281940"/>
                </a:cubicBezTo>
                <a:cubicBezTo>
                  <a:pt x="81280" y="289560"/>
                  <a:pt x="91440" y="295642"/>
                  <a:pt x="91440" y="304800"/>
                </a:cubicBezTo>
                <a:cubicBezTo>
                  <a:pt x="91440" y="319890"/>
                  <a:pt x="74772" y="359568"/>
                  <a:pt x="60960" y="373380"/>
                </a:cubicBezTo>
                <a:cubicBezTo>
                  <a:pt x="54484" y="379856"/>
                  <a:pt x="45720" y="383540"/>
                  <a:pt x="38100" y="388620"/>
                </a:cubicBezTo>
                <a:cubicBezTo>
                  <a:pt x="25914" y="559218"/>
                  <a:pt x="42653" y="448883"/>
                  <a:pt x="22860" y="518160"/>
                </a:cubicBezTo>
                <a:cubicBezTo>
                  <a:pt x="19983" y="528230"/>
                  <a:pt x="19365" y="539014"/>
                  <a:pt x="15240" y="548640"/>
                </a:cubicBezTo>
                <a:cubicBezTo>
                  <a:pt x="11632" y="557058"/>
                  <a:pt x="5080" y="563880"/>
                  <a:pt x="0" y="571500"/>
                </a:cubicBezTo>
                <a:cubicBezTo>
                  <a:pt x="2540" y="586740"/>
                  <a:pt x="2734" y="602563"/>
                  <a:pt x="7620" y="617220"/>
                </a:cubicBezTo>
                <a:cubicBezTo>
                  <a:pt x="10516" y="625908"/>
                  <a:pt x="20639" y="631195"/>
                  <a:pt x="22860" y="640080"/>
                </a:cubicBezTo>
                <a:cubicBezTo>
                  <a:pt x="25940" y="652401"/>
                  <a:pt x="22860" y="665480"/>
                  <a:pt x="22860" y="678180"/>
                </a:cubicBezTo>
              </a:path>
            </a:pathLst>
          </a:custGeom>
          <a:ln w="76200">
            <a:solidFill>
              <a:srgbClr val="0070C0"/>
            </a:solidFill>
            <a:headEnd type="diamond" w="med" len="med"/>
            <a:tailEnd type="triangle" w="med" len="med"/>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82655506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266975" y="6522775"/>
            <a:ext cx="1828800" cy="365125"/>
          </a:xfrm>
        </p:spPr>
        <p:txBody>
          <a:bodyPr/>
          <a:lstStyle/>
          <a:p>
            <a:fld id="{5C014052-953B-4273-8F47-BF25327D5B24}" type="slidenum">
              <a:rPr lang="en-US" smtClean="0"/>
              <a:t>22</a:t>
            </a:fld>
            <a:endParaRPr lang="en-US" dirty="0"/>
          </a:p>
        </p:txBody>
      </p:sp>
      <p:sp>
        <p:nvSpPr>
          <p:cNvPr id="9" name="Title 1"/>
          <p:cNvSpPr txBox="1">
            <a:spLocks/>
          </p:cNvSpPr>
          <p:nvPr/>
        </p:nvSpPr>
        <p:spPr>
          <a:xfrm>
            <a:off x="152400" y="76200"/>
            <a:ext cx="8839200" cy="6096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spc="50" dirty="0" smtClean="0">
                <a:ln w="11430"/>
                <a:solidFill>
                  <a:srgbClr val="8C4C64"/>
                </a:solidFill>
                <a:effectLst>
                  <a:outerShdw blurRad="76200" dist="50800" dir="5400000" algn="tl" rotWithShape="0">
                    <a:srgbClr val="000000">
                      <a:alpha val="65000"/>
                    </a:srgbClr>
                  </a:outerShdw>
                </a:effectLst>
              </a:rPr>
              <a:t>Joshua 5:2-9  Men Circumcised</a:t>
            </a:r>
            <a:endParaRPr lang="en-US" sz="4400" spc="50" dirty="0">
              <a:ln w="11430"/>
              <a:solidFill>
                <a:srgbClr val="8C4C64"/>
              </a:solidFill>
              <a:effectLst>
                <a:outerShdw blurRad="76200" dist="50800" dir="5400000" algn="tl" rotWithShape="0">
                  <a:srgbClr val="000000">
                    <a:alpha val="65000"/>
                  </a:srgbClr>
                </a:outerShdw>
              </a:effectLst>
            </a:endParaRPr>
          </a:p>
        </p:txBody>
      </p:sp>
      <p:sp>
        <p:nvSpPr>
          <p:cNvPr id="11" name="TextBox 10"/>
          <p:cNvSpPr txBox="1"/>
          <p:nvPr/>
        </p:nvSpPr>
        <p:spPr>
          <a:xfrm>
            <a:off x="-55168" y="1067580"/>
            <a:ext cx="9260128" cy="381000"/>
          </a:xfrm>
          <a:prstGeom prst="rect">
            <a:avLst/>
          </a:prstGeom>
          <a:solidFill>
            <a:schemeClr val="accent2">
              <a:lumMod val="20000"/>
              <a:lumOff val="80000"/>
            </a:schemeClr>
          </a:solidFill>
          <a:ln w="3175">
            <a:solidFill>
              <a:srgbClr val="FFCCCC"/>
            </a:solidFill>
          </a:ln>
          <a:effectLst>
            <a:glow rad="127000">
              <a:srgbClr val="66CCFF">
                <a:alpha val="40000"/>
              </a:srgbClr>
            </a:glow>
          </a:effectLst>
          <a:scene3d>
            <a:camera prst="orthographicFront"/>
            <a:lightRig rig="threePt" dir="t"/>
          </a:scene3d>
          <a:sp3d>
            <a:bevelT/>
          </a:sp3d>
        </p:spPr>
        <p:txBody>
          <a:bodyPr wrap="square" rtlCol="0">
            <a:spAutoFit/>
            <a:sp3d extrusionH="57150">
              <a:bevelT w="82550" h="38100" prst="coolSlant"/>
            </a:sp3d>
          </a:bodyPr>
          <a:lstStyle/>
          <a:p>
            <a:pPr algn="ctr"/>
            <a:r>
              <a:rPr lang="en-US" b="1" dirty="0" smtClean="0">
                <a:solidFill>
                  <a:schemeClr val="tx1">
                    <a:lumMod val="75000"/>
                    <a:lumOff val="25000"/>
                  </a:schemeClr>
                </a:solidFill>
                <a:latin typeface="Comic Sans MS" pitchFamily="66" charset="0"/>
              </a:rPr>
              <a:t>Chart</a:t>
            </a:r>
            <a:r>
              <a:rPr lang="en-US" b="1" dirty="0" smtClean="0">
                <a:latin typeface="Comic Sans MS" pitchFamily="66" charset="0"/>
              </a:rPr>
              <a:t> </a:t>
            </a:r>
            <a:r>
              <a:rPr lang="en-US" b="1" dirty="0" smtClean="0">
                <a:solidFill>
                  <a:srgbClr val="990033"/>
                </a:solidFill>
                <a:latin typeface="Comic Sans MS" pitchFamily="66" charset="0"/>
              </a:rPr>
              <a:t>#4</a:t>
            </a:r>
            <a:r>
              <a:rPr lang="en-US" b="1" dirty="0" smtClean="0">
                <a:latin typeface="Comic Sans MS" pitchFamily="66" charset="0"/>
              </a:rPr>
              <a:t> </a:t>
            </a:r>
            <a:r>
              <a:rPr lang="en-US" b="1" dirty="0" smtClean="0">
                <a:solidFill>
                  <a:schemeClr val="tx1">
                    <a:lumMod val="75000"/>
                    <a:lumOff val="25000"/>
                  </a:schemeClr>
                </a:solidFill>
                <a:latin typeface="Comic Sans MS" pitchFamily="66" charset="0"/>
              </a:rPr>
              <a:t>of 7  </a:t>
            </a:r>
            <a:r>
              <a:rPr lang="en-US" b="1" dirty="0" smtClean="0">
                <a:solidFill>
                  <a:srgbClr val="8C4C64"/>
                </a:solidFill>
                <a:latin typeface="Comic Sans MS" pitchFamily="66" charset="0"/>
              </a:rPr>
              <a:t>(This event reaches to the day before Passover.)</a:t>
            </a:r>
            <a:endParaRPr lang="en-US" b="1" dirty="0">
              <a:solidFill>
                <a:srgbClr val="8C4C64"/>
              </a:solidFill>
              <a:latin typeface="Comic Sans MS" pitchFamily="66"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1793762072"/>
              </p:ext>
            </p:extLst>
          </p:nvPr>
        </p:nvGraphicFramePr>
        <p:xfrm>
          <a:off x="191544" y="3135315"/>
          <a:ext cx="8769576" cy="571500"/>
        </p:xfrm>
        <a:graphic>
          <a:graphicData uri="http://schemas.openxmlformats.org/drawingml/2006/table">
            <a:tbl>
              <a:tblPr firstRow="1" bandRow="1">
                <a:tableStyleId>{5C22544A-7EE6-4342-B048-85BDC9FD1C3A}</a:tableStyleId>
              </a:tblPr>
              <a:tblGrid>
                <a:gridCol w="241174"/>
                <a:gridCol w="827556"/>
                <a:gridCol w="219736"/>
                <a:gridCol w="848994"/>
                <a:gridCol w="219736"/>
                <a:gridCol w="848994"/>
                <a:gridCol w="250630"/>
                <a:gridCol w="818100"/>
                <a:gridCol w="226986"/>
                <a:gridCol w="841744"/>
                <a:gridCol w="219736"/>
                <a:gridCol w="848994"/>
                <a:gridCol w="219736"/>
                <a:gridCol w="848994"/>
                <a:gridCol w="236442"/>
                <a:gridCol w="832288"/>
                <a:gridCol w="219736"/>
              </a:tblGrid>
              <a:tr h="370840">
                <a:tc>
                  <a:txBody>
                    <a:bodyPr/>
                    <a:lstStyle/>
                    <a:p>
                      <a:pPr algn="ctr"/>
                      <a:endParaRPr lang="en-US" sz="1400" dirty="0" smtClean="0"/>
                    </a:p>
                    <a:p>
                      <a:pPr algn="ctr"/>
                      <a:endParaRPr lang="en-US" sz="14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FFCCCC"/>
                    </a:solidFill>
                  </a:tcPr>
                </a:tc>
                <a:tc>
                  <a:txBody>
                    <a:bodyPr/>
                    <a:lstStyle/>
                    <a:p>
                      <a:pPr algn="ctr"/>
                      <a:r>
                        <a:rPr lang="en-US" sz="1050" dirty="0" smtClean="0">
                          <a:solidFill>
                            <a:srgbClr val="002060"/>
                          </a:solidFill>
                        </a:rPr>
                        <a:t>3</a:t>
                      </a:r>
                      <a:r>
                        <a:rPr lang="en-US" sz="1050" baseline="30000" dirty="0" smtClean="0">
                          <a:solidFill>
                            <a:srgbClr val="002060"/>
                          </a:solidFill>
                        </a:rPr>
                        <a:t>rd</a:t>
                      </a:r>
                      <a:r>
                        <a:rPr lang="en-US" sz="1050" dirty="0" smtClean="0">
                          <a:solidFill>
                            <a:srgbClr val="002060"/>
                          </a:solidFill>
                        </a:rPr>
                        <a:t> </a:t>
                      </a:r>
                      <a:r>
                        <a:rPr lang="en-US" sz="1050" baseline="0" dirty="0" smtClean="0">
                          <a:solidFill>
                            <a:srgbClr val="002060"/>
                          </a:solidFill>
                        </a:rPr>
                        <a:t>Cycle</a:t>
                      </a:r>
                    </a:p>
                    <a:p>
                      <a:pPr algn="ctr"/>
                      <a:r>
                        <a:rPr lang="en-US" sz="1050" baseline="0" dirty="0" smtClean="0">
                          <a:solidFill>
                            <a:srgbClr val="002060"/>
                          </a:solidFill>
                        </a:rPr>
                        <a:t>Tuesday</a:t>
                      </a:r>
                    </a:p>
                    <a:p>
                      <a:pPr algn="ctr"/>
                      <a:r>
                        <a:rPr lang="en-US" sz="1050" baseline="0" dirty="0" smtClean="0">
                          <a:solidFill>
                            <a:srgbClr val="002060"/>
                          </a:solidFill>
                        </a:rPr>
                        <a:t>Abib 10</a:t>
                      </a:r>
                      <a:endParaRPr lang="en-US" sz="105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66CCFF"/>
                    </a:solidFill>
                  </a:tcPr>
                </a:tc>
                <a:tc>
                  <a:txBody>
                    <a:bodyPr/>
                    <a:lstStyle/>
                    <a:p>
                      <a:pPr algn="ct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chemeClr val="accent2">
                        <a:lumMod val="75000"/>
                      </a:schemeClr>
                    </a:solidFill>
                  </a:tcPr>
                </a:tc>
                <a:tc>
                  <a:txBody>
                    <a:bodyPr/>
                    <a:lstStyle/>
                    <a:p>
                      <a:pPr algn="ctr"/>
                      <a:r>
                        <a:rPr lang="en-US" sz="1050" dirty="0" smtClean="0"/>
                        <a:t>Abib</a:t>
                      </a:r>
                      <a:r>
                        <a:rPr lang="en-US" sz="1050" baseline="0" dirty="0" smtClean="0"/>
                        <a:t> 10</a:t>
                      </a:r>
                      <a:br>
                        <a:rPr lang="en-US" sz="1050" baseline="0" dirty="0" smtClean="0"/>
                      </a:br>
                      <a:r>
                        <a:rPr lang="en-US" sz="1050" baseline="0" dirty="0" smtClean="0"/>
                        <a:t>Night</a:t>
                      </a: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002060"/>
                    </a:solidFill>
                  </a:tcPr>
                </a:tc>
                <a:tc>
                  <a:txBody>
                    <a:bodyPr/>
                    <a:lstStyle/>
                    <a:p>
                      <a:pPr algn="ct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FFCCCC"/>
                    </a:solidFill>
                  </a:tcPr>
                </a:tc>
                <a:tc>
                  <a:txBody>
                    <a:bodyPr/>
                    <a:lstStyle/>
                    <a:p>
                      <a:pPr algn="ctr"/>
                      <a:r>
                        <a:rPr lang="en-US" sz="1050" baseline="0" dirty="0" smtClean="0">
                          <a:solidFill>
                            <a:srgbClr val="002060"/>
                          </a:solidFill>
                        </a:rPr>
                        <a:t>4</a:t>
                      </a:r>
                      <a:r>
                        <a:rPr lang="en-US" sz="1050" baseline="30000" dirty="0" smtClean="0">
                          <a:solidFill>
                            <a:srgbClr val="002060"/>
                          </a:solidFill>
                        </a:rPr>
                        <a:t>th</a:t>
                      </a:r>
                      <a:r>
                        <a:rPr lang="en-US" sz="1050" baseline="0" dirty="0" smtClean="0">
                          <a:solidFill>
                            <a:srgbClr val="002060"/>
                          </a:solidFill>
                        </a:rPr>
                        <a:t> Cycle </a:t>
                      </a:r>
                      <a:br>
                        <a:rPr lang="en-US" sz="1050" baseline="0" dirty="0" smtClean="0">
                          <a:solidFill>
                            <a:srgbClr val="002060"/>
                          </a:solidFill>
                        </a:rPr>
                      </a:br>
                      <a:r>
                        <a:rPr lang="en-US" sz="1050" baseline="0" dirty="0" smtClean="0">
                          <a:solidFill>
                            <a:srgbClr val="002060"/>
                          </a:solidFill>
                        </a:rPr>
                        <a:t>Wednesday</a:t>
                      </a:r>
                    </a:p>
                    <a:p>
                      <a:pPr algn="ctr"/>
                      <a:r>
                        <a:rPr lang="en-US" sz="1050" baseline="0" dirty="0" smtClean="0">
                          <a:solidFill>
                            <a:srgbClr val="002060"/>
                          </a:solidFill>
                        </a:rPr>
                        <a:t>Abib 11</a:t>
                      </a:r>
                      <a:endParaRPr lang="en-US" sz="1050" dirty="0" smtClean="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66CCFF"/>
                    </a:solidFill>
                  </a:tcPr>
                </a:tc>
                <a:tc>
                  <a:txBody>
                    <a:bodyPr/>
                    <a:lstStyle/>
                    <a:p>
                      <a:pPr algn="ct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chemeClr val="accent2">
                        <a:lumMod val="75000"/>
                      </a:schemeClr>
                    </a:solidFill>
                  </a:tcPr>
                </a:tc>
                <a:tc>
                  <a:txBody>
                    <a:bodyPr/>
                    <a:lstStyle/>
                    <a:p>
                      <a:pPr algn="ctr"/>
                      <a:r>
                        <a:rPr lang="en-US" sz="1050" dirty="0" smtClean="0"/>
                        <a:t>Abib 11</a:t>
                      </a:r>
                      <a:br>
                        <a:rPr lang="en-US" sz="1050" dirty="0" smtClean="0"/>
                      </a:br>
                      <a:r>
                        <a:rPr lang="en-US" sz="1050" dirty="0" smtClean="0"/>
                        <a:t>Night</a:t>
                      </a: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002060"/>
                    </a:solidFill>
                  </a:tcPr>
                </a:tc>
                <a:tc>
                  <a:txBody>
                    <a:bodyPr/>
                    <a:lstStyle/>
                    <a:p>
                      <a:pPr algn="ct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FFCCCC"/>
                    </a:solidFill>
                  </a:tcPr>
                </a:tc>
                <a:tc>
                  <a:txBody>
                    <a:bodyPr/>
                    <a:lstStyle/>
                    <a:p>
                      <a:pPr algn="ctr"/>
                      <a:r>
                        <a:rPr lang="en-US" sz="1050" baseline="0" dirty="0" smtClean="0">
                          <a:solidFill>
                            <a:srgbClr val="002060"/>
                          </a:solidFill>
                        </a:rPr>
                        <a:t>5</a:t>
                      </a:r>
                      <a:r>
                        <a:rPr lang="en-US" sz="1050" baseline="30000" dirty="0" smtClean="0">
                          <a:solidFill>
                            <a:srgbClr val="002060"/>
                          </a:solidFill>
                        </a:rPr>
                        <a:t>th</a:t>
                      </a:r>
                      <a:r>
                        <a:rPr lang="en-US" sz="1050" baseline="0" dirty="0" smtClean="0">
                          <a:solidFill>
                            <a:srgbClr val="002060"/>
                          </a:solidFill>
                        </a:rPr>
                        <a:t> Cycle Thursday</a:t>
                      </a:r>
                    </a:p>
                    <a:p>
                      <a:pPr algn="ctr"/>
                      <a:r>
                        <a:rPr lang="en-US" sz="1050" baseline="0" dirty="0" smtClean="0">
                          <a:solidFill>
                            <a:srgbClr val="002060"/>
                          </a:solidFill>
                        </a:rPr>
                        <a:t>Abib 12</a:t>
                      </a:r>
                      <a:endParaRPr lang="en-US" sz="1050" dirty="0" smtClean="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66CCFF"/>
                    </a:solidFill>
                  </a:tcPr>
                </a:tc>
                <a:tc>
                  <a:txBody>
                    <a:bodyPr/>
                    <a:lstStyle/>
                    <a:p>
                      <a:pPr algn="ct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chemeClr val="accent2">
                        <a:lumMod val="75000"/>
                      </a:schemeClr>
                    </a:solidFill>
                  </a:tcPr>
                </a:tc>
                <a:tc>
                  <a:txBody>
                    <a:bodyPr/>
                    <a:lstStyle/>
                    <a:p>
                      <a:pPr algn="ctr"/>
                      <a:r>
                        <a:rPr lang="en-US" sz="1050" dirty="0" smtClean="0"/>
                        <a:t>Abib 12</a:t>
                      </a:r>
                      <a:br>
                        <a:rPr lang="en-US" sz="1050" dirty="0" smtClean="0"/>
                      </a:br>
                      <a:r>
                        <a:rPr lang="en-US" sz="1050" dirty="0" smtClean="0"/>
                        <a:t>Night</a:t>
                      </a: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002060"/>
                    </a:solidFill>
                  </a:tcPr>
                </a:tc>
                <a:tc>
                  <a:txBody>
                    <a:bodyPr/>
                    <a:lstStyle/>
                    <a:p>
                      <a:pPr algn="ct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FFCCCC"/>
                    </a:solidFill>
                  </a:tcPr>
                </a:tc>
                <a:tc>
                  <a:txBody>
                    <a:bodyPr/>
                    <a:lstStyle/>
                    <a:p>
                      <a:pPr algn="ctr"/>
                      <a:r>
                        <a:rPr lang="en-US" sz="1050" baseline="0" dirty="0" smtClean="0">
                          <a:solidFill>
                            <a:srgbClr val="002060"/>
                          </a:solidFill>
                        </a:rPr>
                        <a:t>6</a:t>
                      </a:r>
                      <a:r>
                        <a:rPr lang="en-US" sz="1050" baseline="30000" dirty="0" smtClean="0">
                          <a:solidFill>
                            <a:srgbClr val="002060"/>
                          </a:solidFill>
                        </a:rPr>
                        <a:t>th</a:t>
                      </a:r>
                      <a:r>
                        <a:rPr lang="en-US" sz="1050" baseline="0" dirty="0" smtClean="0">
                          <a:solidFill>
                            <a:srgbClr val="002060"/>
                          </a:solidFill>
                        </a:rPr>
                        <a:t> Cycle</a:t>
                      </a:r>
                    </a:p>
                    <a:p>
                      <a:pPr algn="ctr"/>
                      <a:r>
                        <a:rPr lang="en-US" sz="1050" baseline="0" dirty="0" smtClean="0">
                          <a:solidFill>
                            <a:srgbClr val="002060"/>
                          </a:solidFill>
                        </a:rPr>
                        <a:t>Friday</a:t>
                      </a:r>
                    </a:p>
                    <a:p>
                      <a:pPr algn="ctr"/>
                      <a:r>
                        <a:rPr lang="en-US" sz="1050" baseline="0" dirty="0" smtClean="0">
                          <a:solidFill>
                            <a:srgbClr val="002060"/>
                          </a:solidFill>
                        </a:rPr>
                        <a:t>Abib 13</a:t>
                      </a:r>
                      <a:endParaRPr lang="en-US" sz="1050" dirty="0" smtClean="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66CCFF"/>
                    </a:solidFill>
                  </a:tcPr>
                </a:tc>
                <a:tc>
                  <a:txBody>
                    <a:bodyPr/>
                    <a:lstStyle/>
                    <a:p>
                      <a:pPr algn="ct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chemeClr val="accent2">
                        <a:lumMod val="75000"/>
                      </a:schemeClr>
                    </a:solidFill>
                  </a:tcPr>
                </a:tc>
                <a:tc>
                  <a:txBody>
                    <a:bodyPr/>
                    <a:lstStyle/>
                    <a:p>
                      <a:pPr algn="ctr"/>
                      <a:r>
                        <a:rPr lang="en-US" sz="1050" dirty="0" smtClean="0"/>
                        <a:t>Abib 13</a:t>
                      </a:r>
                      <a:br>
                        <a:rPr lang="en-US" sz="1050" dirty="0" smtClean="0"/>
                      </a:br>
                      <a:r>
                        <a:rPr lang="en-US" sz="1050" dirty="0" smtClean="0"/>
                        <a:t>Night</a:t>
                      </a: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002060"/>
                    </a:solidFill>
                  </a:tcPr>
                </a:tc>
                <a:tc>
                  <a:txBody>
                    <a:bodyPr/>
                    <a:lstStyle/>
                    <a:p>
                      <a:pPr algn="ct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FFCCCC"/>
                    </a:solidFill>
                  </a:tcPr>
                </a:tc>
              </a:tr>
            </a:tbl>
          </a:graphicData>
        </a:graphic>
      </p:graphicFrame>
      <p:sp>
        <p:nvSpPr>
          <p:cNvPr id="13" name="Right Brace 12"/>
          <p:cNvSpPr/>
          <p:nvPr/>
        </p:nvSpPr>
        <p:spPr>
          <a:xfrm rot="5400000">
            <a:off x="3169268" y="2866947"/>
            <a:ext cx="441961" cy="2129820"/>
          </a:xfrm>
          <a:prstGeom prst="rightBrace">
            <a:avLst>
              <a:gd name="adj1" fmla="val 54310"/>
              <a:gd name="adj2" fmla="val 50000"/>
            </a:avLst>
          </a:prstGeom>
          <a:solidFill>
            <a:schemeClr val="bg2">
              <a:lumMod val="90000"/>
            </a:schemeClr>
          </a:solidFill>
          <a:ln w="28575">
            <a:solidFill>
              <a:schemeClr val="accent2">
                <a:lumMod val="75000"/>
              </a:schemeClr>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txBody>
          <a:bodyPr vert="vert270" rtlCol="0" anchor="ctr">
            <a:sp3d extrusionH="57150">
              <a:bevelT w="82550" h="38100" prst="coolSlant"/>
            </a:sp3d>
          </a:bodyPr>
          <a:lstStyle/>
          <a:p>
            <a:pPr algn="ctr"/>
            <a:r>
              <a:rPr lang="en-US" sz="1400" b="1" dirty="0" smtClean="0">
                <a:solidFill>
                  <a:schemeClr val="tx2">
                    <a:lumMod val="50000"/>
                  </a:schemeClr>
                </a:solidFill>
              </a:rPr>
              <a:t>1</a:t>
            </a:r>
            <a:r>
              <a:rPr lang="en-US" sz="1400" b="1" baseline="30000" dirty="0" smtClean="0">
                <a:solidFill>
                  <a:schemeClr val="tx2">
                    <a:lumMod val="50000"/>
                  </a:schemeClr>
                </a:solidFill>
              </a:rPr>
              <a:t>st</a:t>
            </a:r>
            <a:r>
              <a:rPr lang="en-US" sz="1400" b="1" dirty="0" smtClean="0">
                <a:solidFill>
                  <a:schemeClr val="tx2">
                    <a:lumMod val="50000"/>
                  </a:schemeClr>
                </a:solidFill>
              </a:rPr>
              <a:t> Day</a:t>
            </a:r>
            <a:endParaRPr lang="en-US" sz="700" dirty="0">
              <a:solidFill>
                <a:schemeClr val="tx2">
                  <a:lumMod val="50000"/>
                </a:schemeClr>
              </a:solidFill>
            </a:endParaRPr>
          </a:p>
        </p:txBody>
      </p:sp>
      <p:sp>
        <p:nvSpPr>
          <p:cNvPr id="14" name="Right Brace 13"/>
          <p:cNvSpPr/>
          <p:nvPr/>
        </p:nvSpPr>
        <p:spPr>
          <a:xfrm rot="5400000">
            <a:off x="5318110" y="2869995"/>
            <a:ext cx="441959" cy="2129820"/>
          </a:xfrm>
          <a:prstGeom prst="rightBrace">
            <a:avLst>
              <a:gd name="adj1" fmla="val 49712"/>
              <a:gd name="adj2" fmla="val 50000"/>
            </a:avLst>
          </a:prstGeom>
          <a:solidFill>
            <a:schemeClr val="bg2">
              <a:lumMod val="90000"/>
            </a:schemeClr>
          </a:solidFill>
          <a:ln w="28575">
            <a:solidFill>
              <a:schemeClr val="accent2">
                <a:lumMod val="75000"/>
              </a:schemeClr>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txBody>
          <a:bodyPr vert="vert270" rtlCol="0" anchor="ctr">
            <a:sp3d extrusionH="57150">
              <a:bevelT w="82550" h="38100" prst="coolSlant"/>
            </a:sp3d>
          </a:bodyPr>
          <a:lstStyle/>
          <a:p>
            <a:pPr algn="ctr"/>
            <a:r>
              <a:rPr lang="en-US" sz="1400" b="1" dirty="0" smtClean="0">
                <a:solidFill>
                  <a:schemeClr val="tx2">
                    <a:lumMod val="50000"/>
                  </a:schemeClr>
                </a:solidFill>
              </a:rPr>
              <a:t>2</a:t>
            </a:r>
            <a:r>
              <a:rPr lang="en-US" sz="1400" b="1" baseline="30000" dirty="0" smtClean="0">
                <a:solidFill>
                  <a:schemeClr val="tx2">
                    <a:lumMod val="50000"/>
                  </a:schemeClr>
                </a:solidFill>
              </a:rPr>
              <a:t>nd</a:t>
            </a:r>
            <a:r>
              <a:rPr lang="en-US" sz="1400" b="1" dirty="0" smtClean="0">
                <a:solidFill>
                  <a:schemeClr val="tx2">
                    <a:lumMod val="50000"/>
                  </a:schemeClr>
                </a:solidFill>
              </a:rPr>
              <a:t> Day</a:t>
            </a:r>
            <a:endParaRPr lang="en-US" sz="700" dirty="0">
              <a:solidFill>
                <a:schemeClr val="tx2">
                  <a:lumMod val="50000"/>
                </a:schemeClr>
              </a:solidFill>
            </a:endParaRPr>
          </a:p>
        </p:txBody>
      </p:sp>
      <p:sp>
        <p:nvSpPr>
          <p:cNvPr id="15" name="Right Brace 14"/>
          <p:cNvSpPr/>
          <p:nvPr/>
        </p:nvSpPr>
        <p:spPr>
          <a:xfrm rot="5400000">
            <a:off x="7482190" y="2869997"/>
            <a:ext cx="441960" cy="2129820"/>
          </a:xfrm>
          <a:prstGeom prst="rightBrace">
            <a:avLst>
              <a:gd name="adj1" fmla="val 40517"/>
              <a:gd name="adj2" fmla="val 50000"/>
            </a:avLst>
          </a:prstGeom>
          <a:solidFill>
            <a:schemeClr val="bg2">
              <a:lumMod val="90000"/>
            </a:schemeClr>
          </a:solidFill>
          <a:ln w="28575">
            <a:solidFill>
              <a:schemeClr val="accent2">
                <a:lumMod val="75000"/>
              </a:schemeClr>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txBody>
          <a:bodyPr vert="vert270" rtlCol="0" anchor="ctr">
            <a:sp3d extrusionH="57150">
              <a:bevelT w="82550" h="38100" prst="coolSlant"/>
            </a:sp3d>
          </a:bodyPr>
          <a:lstStyle/>
          <a:p>
            <a:pPr algn="ctr"/>
            <a:r>
              <a:rPr lang="en-US" sz="1400" b="1" dirty="0" smtClean="0">
                <a:solidFill>
                  <a:schemeClr val="tx2">
                    <a:lumMod val="50000"/>
                  </a:schemeClr>
                </a:solidFill>
              </a:rPr>
              <a:t>3</a:t>
            </a:r>
            <a:r>
              <a:rPr lang="en-US" sz="1400" b="1" baseline="30000" dirty="0" smtClean="0">
                <a:solidFill>
                  <a:schemeClr val="tx2">
                    <a:lumMod val="50000"/>
                  </a:schemeClr>
                </a:solidFill>
              </a:rPr>
              <a:t>rd</a:t>
            </a:r>
            <a:r>
              <a:rPr lang="en-US" sz="1400" b="1" dirty="0" smtClean="0">
                <a:solidFill>
                  <a:schemeClr val="tx2">
                    <a:lumMod val="50000"/>
                  </a:schemeClr>
                </a:solidFill>
              </a:rPr>
              <a:t> Day</a:t>
            </a:r>
            <a:endParaRPr lang="en-US" sz="700" dirty="0">
              <a:solidFill>
                <a:schemeClr val="tx2">
                  <a:lumMod val="50000"/>
                </a:schemeClr>
              </a:solidFill>
            </a:endParaRPr>
          </a:p>
        </p:txBody>
      </p:sp>
      <p:sp>
        <p:nvSpPr>
          <p:cNvPr id="16" name="Freeform 15"/>
          <p:cNvSpPr/>
          <p:nvPr/>
        </p:nvSpPr>
        <p:spPr>
          <a:xfrm flipH="1" flipV="1">
            <a:off x="159945" y="2752727"/>
            <a:ext cx="81932" cy="1197420"/>
          </a:xfrm>
          <a:custGeom>
            <a:avLst/>
            <a:gdLst>
              <a:gd name="connsiteX0" fmla="*/ 15240 w 91440"/>
              <a:gd name="connsiteY0" fmla="*/ 0 h 678180"/>
              <a:gd name="connsiteX1" fmla="*/ 38100 w 91440"/>
              <a:gd name="connsiteY1" fmla="*/ 38100 h 678180"/>
              <a:gd name="connsiteX2" fmla="*/ 60960 w 91440"/>
              <a:gd name="connsiteY2" fmla="*/ 53340 h 678180"/>
              <a:gd name="connsiteX3" fmla="*/ 30480 w 91440"/>
              <a:gd name="connsiteY3" fmla="*/ 106680 h 678180"/>
              <a:gd name="connsiteX4" fmla="*/ 15240 w 91440"/>
              <a:gd name="connsiteY4" fmla="*/ 129540 h 678180"/>
              <a:gd name="connsiteX5" fmla="*/ 22860 w 91440"/>
              <a:gd name="connsiteY5" fmla="*/ 175260 h 678180"/>
              <a:gd name="connsiteX6" fmla="*/ 30480 w 91440"/>
              <a:gd name="connsiteY6" fmla="*/ 251460 h 678180"/>
              <a:gd name="connsiteX7" fmla="*/ 76200 w 91440"/>
              <a:gd name="connsiteY7" fmla="*/ 281940 h 678180"/>
              <a:gd name="connsiteX8" fmla="*/ 91440 w 91440"/>
              <a:gd name="connsiteY8" fmla="*/ 304800 h 678180"/>
              <a:gd name="connsiteX9" fmla="*/ 60960 w 91440"/>
              <a:gd name="connsiteY9" fmla="*/ 373380 h 678180"/>
              <a:gd name="connsiteX10" fmla="*/ 38100 w 91440"/>
              <a:gd name="connsiteY10" fmla="*/ 388620 h 678180"/>
              <a:gd name="connsiteX11" fmla="*/ 22860 w 91440"/>
              <a:gd name="connsiteY11" fmla="*/ 518160 h 678180"/>
              <a:gd name="connsiteX12" fmla="*/ 15240 w 91440"/>
              <a:gd name="connsiteY12" fmla="*/ 548640 h 678180"/>
              <a:gd name="connsiteX13" fmla="*/ 0 w 91440"/>
              <a:gd name="connsiteY13" fmla="*/ 571500 h 678180"/>
              <a:gd name="connsiteX14" fmla="*/ 7620 w 91440"/>
              <a:gd name="connsiteY14" fmla="*/ 617220 h 678180"/>
              <a:gd name="connsiteX15" fmla="*/ 22860 w 91440"/>
              <a:gd name="connsiteY15" fmla="*/ 640080 h 678180"/>
              <a:gd name="connsiteX16" fmla="*/ 22860 w 91440"/>
              <a:gd name="connsiteY16" fmla="*/ 678180 h 678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1440" h="678180">
                <a:moveTo>
                  <a:pt x="15240" y="0"/>
                </a:moveTo>
                <a:cubicBezTo>
                  <a:pt x="22860" y="12700"/>
                  <a:pt x="28461" y="26855"/>
                  <a:pt x="38100" y="38100"/>
                </a:cubicBezTo>
                <a:cubicBezTo>
                  <a:pt x="44060" y="45053"/>
                  <a:pt x="58064" y="44652"/>
                  <a:pt x="60960" y="53340"/>
                </a:cubicBezTo>
                <a:cubicBezTo>
                  <a:pt x="69183" y="78009"/>
                  <a:pt x="41754" y="93152"/>
                  <a:pt x="30480" y="106680"/>
                </a:cubicBezTo>
                <a:cubicBezTo>
                  <a:pt x="24617" y="113715"/>
                  <a:pt x="20320" y="121920"/>
                  <a:pt x="15240" y="129540"/>
                </a:cubicBezTo>
                <a:cubicBezTo>
                  <a:pt x="17780" y="144780"/>
                  <a:pt x="20944" y="159929"/>
                  <a:pt x="22860" y="175260"/>
                </a:cubicBezTo>
                <a:cubicBezTo>
                  <a:pt x="26026" y="200590"/>
                  <a:pt x="19064" y="228628"/>
                  <a:pt x="30480" y="251460"/>
                </a:cubicBezTo>
                <a:cubicBezTo>
                  <a:pt x="38671" y="267843"/>
                  <a:pt x="76200" y="281940"/>
                  <a:pt x="76200" y="281940"/>
                </a:cubicBezTo>
                <a:cubicBezTo>
                  <a:pt x="81280" y="289560"/>
                  <a:pt x="91440" y="295642"/>
                  <a:pt x="91440" y="304800"/>
                </a:cubicBezTo>
                <a:cubicBezTo>
                  <a:pt x="91440" y="319890"/>
                  <a:pt x="74772" y="359568"/>
                  <a:pt x="60960" y="373380"/>
                </a:cubicBezTo>
                <a:cubicBezTo>
                  <a:pt x="54484" y="379856"/>
                  <a:pt x="45720" y="383540"/>
                  <a:pt x="38100" y="388620"/>
                </a:cubicBezTo>
                <a:cubicBezTo>
                  <a:pt x="25914" y="559218"/>
                  <a:pt x="42653" y="448883"/>
                  <a:pt x="22860" y="518160"/>
                </a:cubicBezTo>
                <a:cubicBezTo>
                  <a:pt x="19983" y="528230"/>
                  <a:pt x="19365" y="539014"/>
                  <a:pt x="15240" y="548640"/>
                </a:cubicBezTo>
                <a:cubicBezTo>
                  <a:pt x="11632" y="557058"/>
                  <a:pt x="5080" y="563880"/>
                  <a:pt x="0" y="571500"/>
                </a:cubicBezTo>
                <a:cubicBezTo>
                  <a:pt x="2540" y="586740"/>
                  <a:pt x="2734" y="602563"/>
                  <a:pt x="7620" y="617220"/>
                </a:cubicBezTo>
                <a:cubicBezTo>
                  <a:pt x="10516" y="625908"/>
                  <a:pt x="20639" y="631195"/>
                  <a:pt x="22860" y="640080"/>
                </a:cubicBezTo>
                <a:cubicBezTo>
                  <a:pt x="25940" y="652401"/>
                  <a:pt x="22860" y="665480"/>
                  <a:pt x="22860" y="678180"/>
                </a:cubicBezTo>
              </a:path>
            </a:pathLst>
          </a:custGeom>
          <a:ln w="76200">
            <a:solidFill>
              <a:srgbClr val="0070C0"/>
            </a:solidFill>
            <a:headEnd type="diamond" w="med" len="med"/>
            <a:tailEnd type="triangle" w="med" len="med"/>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Rectangle 16"/>
          <p:cNvSpPr/>
          <p:nvPr/>
        </p:nvSpPr>
        <p:spPr>
          <a:xfrm>
            <a:off x="146669" y="1789115"/>
            <a:ext cx="1301131" cy="963612"/>
          </a:xfrm>
          <a:prstGeom prst="rect">
            <a:avLst/>
          </a:prstGeom>
          <a:solidFill>
            <a:schemeClr val="bg1"/>
          </a:solidFill>
          <a:ln w="28575">
            <a:solidFill>
              <a:srgbClr val="0070C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txBody>
          <a:bodyPr vert="horz" rtlCol="0" anchor="ctr">
            <a:sp3d extrusionH="57150">
              <a:bevelT w="82550" h="38100" prst="coolSlant"/>
            </a:sp3d>
          </a:bodyPr>
          <a:lstStyle/>
          <a:p>
            <a:pPr algn="ctr"/>
            <a:r>
              <a:rPr lang="en-US" sz="1400" b="1" dirty="0" smtClean="0">
                <a:solidFill>
                  <a:srgbClr val="0070C0"/>
                </a:solidFill>
              </a:rPr>
              <a:t>Jordan was crossed on </a:t>
            </a:r>
            <a:br>
              <a:rPr lang="en-US" sz="1400" b="1" dirty="0" smtClean="0">
                <a:solidFill>
                  <a:srgbClr val="0070C0"/>
                </a:solidFill>
              </a:rPr>
            </a:br>
            <a:r>
              <a:rPr lang="en-US" sz="1400" b="1" dirty="0" smtClean="0">
                <a:solidFill>
                  <a:srgbClr val="0070C0"/>
                </a:solidFill>
              </a:rPr>
              <a:t>the 10</a:t>
            </a:r>
            <a:r>
              <a:rPr lang="en-US" sz="1400" b="1" baseline="30000" dirty="0" smtClean="0">
                <a:solidFill>
                  <a:srgbClr val="0070C0"/>
                </a:solidFill>
              </a:rPr>
              <a:t>th</a:t>
            </a:r>
            <a:r>
              <a:rPr lang="en-US" sz="1400" b="1" dirty="0" smtClean="0">
                <a:solidFill>
                  <a:srgbClr val="0070C0"/>
                </a:solidFill>
              </a:rPr>
              <a:t> day of the 1</a:t>
            </a:r>
            <a:r>
              <a:rPr lang="en-US" sz="1400" b="1" baseline="30000" dirty="0" smtClean="0">
                <a:solidFill>
                  <a:srgbClr val="0070C0"/>
                </a:solidFill>
              </a:rPr>
              <a:t>st</a:t>
            </a:r>
            <a:r>
              <a:rPr lang="en-US" sz="1400" b="1" dirty="0" smtClean="0">
                <a:solidFill>
                  <a:srgbClr val="0070C0"/>
                </a:solidFill>
              </a:rPr>
              <a:t> month.</a:t>
            </a:r>
            <a:endParaRPr lang="en-US" sz="700" dirty="0">
              <a:solidFill>
                <a:srgbClr val="0070C0"/>
              </a:solidFill>
            </a:endParaRPr>
          </a:p>
        </p:txBody>
      </p:sp>
      <p:sp>
        <p:nvSpPr>
          <p:cNvPr id="18" name="Rectangle 17"/>
          <p:cNvSpPr/>
          <p:nvPr/>
        </p:nvSpPr>
        <p:spPr>
          <a:xfrm>
            <a:off x="1725980" y="1789115"/>
            <a:ext cx="3790900" cy="1176972"/>
          </a:xfrm>
          <a:prstGeom prst="rect">
            <a:avLst/>
          </a:prstGeom>
          <a:solidFill>
            <a:schemeClr val="bg1"/>
          </a:solidFill>
          <a:ln w="28575">
            <a:solidFill>
              <a:srgbClr val="00B05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txBody>
          <a:bodyPr vert="horz" rtlCol="0" anchor="ctr">
            <a:sp3d extrusionH="57150">
              <a:bevelT w="82550" h="38100" prst="coolSlant"/>
            </a:sp3d>
          </a:bodyPr>
          <a:lstStyle/>
          <a:p>
            <a:pPr marL="342900" indent="-342900">
              <a:buAutoNum type="arabicPeriod"/>
            </a:pPr>
            <a:r>
              <a:rPr lang="en-US" sz="1400" b="1" dirty="0" smtClean="0">
                <a:solidFill>
                  <a:srgbClr val="C00000"/>
                </a:solidFill>
              </a:rPr>
              <a:t>All men were circumcised before the Passover and leaving Egypt.</a:t>
            </a:r>
          </a:p>
          <a:p>
            <a:pPr marL="342900" indent="-342900">
              <a:buAutoNum type="arabicPeriod"/>
            </a:pPr>
            <a:r>
              <a:rPr lang="en-US" sz="1400" b="1" dirty="0" smtClean="0">
                <a:solidFill>
                  <a:schemeClr val="tx1">
                    <a:lumMod val="75000"/>
                    <a:lumOff val="25000"/>
                  </a:schemeClr>
                </a:solidFill>
              </a:rPr>
              <a:t>No circumcisions done in the wilderness.</a:t>
            </a:r>
          </a:p>
          <a:p>
            <a:pPr marL="342900" indent="-342900">
              <a:buAutoNum type="arabicPeriod"/>
            </a:pPr>
            <a:r>
              <a:rPr lang="en-US" sz="1400" b="1" dirty="0" smtClean="0">
                <a:solidFill>
                  <a:srgbClr val="00B050"/>
                </a:solidFill>
              </a:rPr>
              <a:t>The rest must be circumcised before celebrating Passover in Canaan.</a:t>
            </a:r>
          </a:p>
          <a:p>
            <a:pPr marL="228600" indent="-228600">
              <a:buAutoNum type="arabicPeriod"/>
            </a:pPr>
            <a:endParaRPr lang="en-US" sz="700" b="1" dirty="0"/>
          </a:p>
        </p:txBody>
      </p:sp>
      <p:sp>
        <p:nvSpPr>
          <p:cNvPr id="19" name="TextBox 18"/>
          <p:cNvSpPr txBox="1"/>
          <p:nvPr/>
        </p:nvSpPr>
        <p:spPr>
          <a:xfrm>
            <a:off x="1143000" y="4261487"/>
            <a:ext cx="1600200" cy="954107"/>
          </a:xfrm>
          <a:prstGeom prst="rect">
            <a:avLst/>
          </a:prstGeom>
          <a:solidFill>
            <a:schemeClr val="accent2">
              <a:lumMod val="20000"/>
              <a:lumOff val="80000"/>
            </a:schemeClr>
          </a:solidFill>
          <a:ln w="28575">
            <a:solidFill>
              <a:srgbClr val="7030A0"/>
            </a:solidFill>
          </a:ln>
          <a:effectLst>
            <a:glow rad="101600">
              <a:schemeClr val="accent5">
                <a:satMod val="175000"/>
                <a:alpha val="40000"/>
              </a:schemeClr>
            </a:glow>
          </a:effectLst>
          <a:scene3d>
            <a:camera prst="orthographicFront"/>
            <a:lightRig rig="threePt" dir="t"/>
          </a:scene3d>
          <a:sp3d>
            <a:bevelT w="152400" h="50800" prst="softRound"/>
          </a:sp3d>
        </p:spPr>
        <p:txBody>
          <a:bodyPr wrap="square" rtlCol="0">
            <a:spAutoFit/>
          </a:bodyPr>
          <a:lstStyle/>
          <a:p>
            <a:pPr algn="ctr"/>
            <a:r>
              <a:rPr lang="en-US" sz="1400" b="1" dirty="0">
                <a:solidFill>
                  <a:srgbClr val="0070C0"/>
                </a:solidFill>
              </a:rPr>
              <a:t>Box </a:t>
            </a:r>
            <a:r>
              <a:rPr lang="en-US" sz="1400" b="1" dirty="0" smtClean="0">
                <a:solidFill>
                  <a:srgbClr val="0070C0"/>
                </a:solidFill>
              </a:rPr>
              <a:t>14  </a:t>
            </a:r>
            <a:r>
              <a:rPr lang="en-US" sz="1400" b="1" dirty="0" smtClean="0">
                <a:solidFill>
                  <a:schemeClr val="tx1">
                    <a:lumMod val="75000"/>
                    <a:lumOff val="25000"/>
                  </a:schemeClr>
                </a:solidFill>
              </a:rPr>
              <a:t> Flint knives were made to circumcise the sons of Israel. </a:t>
            </a:r>
            <a:endParaRPr lang="en-US" sz="1400" b="1" dirty="0">
              <a:solidFill>
                <a:schemeClr val="tx1">
                  <a:lumMod val="75000"/>
                  <a:lumOff val="25000"/>
                </a:schemeClr>
              </a:solidFill>
            </a:endParaRPr>
          </a:p>
        </p:txBody>
      </p:sp>
      <p:sp>
        <p:nvSpPr>
          <p:cNvPr id="20" name="Rectangle 19"/>
          <p:cNvSpPr/>
          <p:nvPr/>
        </p:nvSpPr>
        <p:spPr>
          <a:xfrm>
            <a:off x="655320" y="5518860"/>
            <a:ext cx="2504418" cy="1176972"/>
          </a:xfrm>
          <a:prstGeom prst="rect">
            <a:avLst/>
          </a:prstGeom>
          <a:solidFill>
            <a:schemeClr val="bg1"/>
          </a:solidFill>
          <a:ln w="28575">
            <a:solidFill>
              <a:srgbClr val="00B05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txBody>
          <a:bodyPr vert="horz" rtlCol="0" anchor="ctr">
            <a:sp3d extrusionH="57150">
              <a:bevelT w="82550" h="38100" prst="coolSlant"/>
            </a:sp3d>
          </a:bodyPr>
          <a:lstStyle/>
          <a:p>
            <a:pPr algn="ctr"/>
            <a:r>
              <a:rPr lang="en-US" sz="1400" b="1" dirty="0">
                <a:solidFill>
                  <a:srgbClr val="0070C0"/>
                </a:solidFill>
              </a:rPr>
              <a:t>Box </a:t>
            </a:r>
            <a:r>
              <a:rPr lang="en-US" sz="1400" b="1" dirty="0" smtClean="0">
                <a:solidFill>
                  <a:srgbClr val="0070C0"/>
                </a:solidFill>
              </a:rPr>
              <a:t>15  </a:t>
            </a:r>
            <a:r>
              <a:rPr lang="en-US" sz="1400" b="1" dirty="0" smtClean="0">
                <a:solidFill>
                  <a:schemeClr val="tx1">
                    <a:lumMod val="75000"/>
                    <a:lumOff val="25000"/>
                  </a:schemeClr>
                </a:solidFill>
              </a:rPr>
              <a:t> After circumcising, </a:t>
            </a:r>
            <a:br>
              <a:rPr lang="en-US" sz="1400" b="1" dirty="0" smtClean="0">
                <a:solidFill>
                  <a:schemeClr val="tx1">
                    <a:lumMod val="75000"/>
                    <a:lumOff val="25000"/>
                  </a:schemeClr>
                </a:solidFill>
              </a:rPr>
            </a:br>
            <a:r>
              <a:rPr lang="en-US" sz="1400" b="1" dirty="0" smtClean="0">
                <a:solidFill>
                  <a:schemeClr val="tx1">
                    <a:lumMod val="75000"/>
                    <a:lumOff val="25000"/>
                  </a:schemeClr>
                </a:solidFill>
              </a:rPr>
              <a:t>the men stayed in their camp places till they were healed.  </a:t>
            </a:r>
            <a:br>
              <a:rPr lang="en-US" sz="1400" b="1" dirty="0" smtClean="0">
                <a:solidFill>
                  <a:schemeClr val="tx1">
                    <a:lumMod val="75000"/>
                    <a:lumOff val="25000"/>
                  </a:schemeClr>
                </a:solidFill>
              </a:rPr>
            </a:br>
            <a:r>
              <a:rPr lang="en-US" sz="1400" b="1" u="sng" dirty="0" smtClean="0">
                <a:solidFill>
                  <a:srgbClr val="C00000"/>
                </a:solidFill>
              </a:rPr>
              <a:t>Question</a:t>
            </a:r>
            <a:r>
              <a:rPr lang="en-US" sz="1400" b="1" dirty="0" smtClean="0">
                <a:solidFill>
                  <a:srgbClr val="C00000"/>
                </a:solidFill>
              </a:rPr>
              <a:t>:  How long would it be till they were healed?</a:t>
            </a:r>
            <a:endParaRPr lang="en-US" sz="1400" b="1" dirty="0">
              <a:solidFill>
                <a:srgbClr val="C00000"/>
              </a:solidFill>
            </a:endParaRPr>
          </a:p>
        </p:txBody>
      </p:sp>
      <p:sp>
        <p:nvSpPr>
          <p:cNvPr id="22" name="Rectangle 21"/>
          <p:cNvSpPr/>
          <p:nvPr/>
        </p:nvSpPr>
        <p:spPr>
          <a:xfrm>
            <a:off x="3818857" y="5535414"/>
            <a:ext cx="4944143" cy="1160418"/>
          </a:xfrm>
          <a:prstGeom prst="rect">
            <a:avLst/>
          </a:prstGeom>
          <a:solidFill>
            <a:schemeClr val="accent1">
              <a:lumMod val="20000"/>
              <a:lumOff val="80000"/>
            </a:schemeClr>
          </a:solidFill>
          <a:ln w="28575">
            <a:solidFill>
              <a:srgbClr val="00206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txBody>
          <a:bodyPr vert="horz" rtlCol="0" anchor="ctr">
            <a:sp3d extrusionH="57150">
              <a:bevelT w="82550" h="38100" prst="coolSlant"/>
            </a:sp3d>
          </a:bodyPr>
          <a:lstStyle/>
          <a:p>
            <a:pPr algn="ctr"/>
            <a:r>
              <a:rPr lang="en-US" sz="1400" b="1" dirty="0" smtClean="0">
                <a:solidFill>
                  <a:srgbClr val="0070C0"/>
                </a:solidFill>
              </a:rPr>
              <a:t>Box 16   </a:t>
            </a:r>
            <a:r>
              <a:rPr lang="en-US" sz="1400" b="1" dirty="0" smtClean="0">
                <a:solidFill>
                  <a:srgbClr val="002060"/>
                </a:solidFill>
              </a:rPr>
              <a:t>Gen 34:24-25 </a:t>
            </a:r>
            <a:r>
              <a:rPr lang="en-US" sz="1400" b="1" dirty="0" smtClean="0">
                <a:solidFill>
                  <a:schemeClr val="accent2">
                    <a:lumMod val="50000"/>
                  </a:schemeClr>
                </a:solidFill>
              </a:rPr>
              <a:t>has some clues for the healing process. </a:t>
            </a:r>
            <a:r>
              <a:rPr lang="en-US" sz="1400" b="1" dirty="0" smtClean="0">
                <a:solidFill>
                  <a:srgbClr val="006600"/>
                </a:solidFill>
              </a:rPr>
              <a:t> [Story of Simeon, Levi, {Dinah}, </a:t>
            </a:r>
            <a:r>
              <a:rPr lang="en-US" sz="1400" b="1" dirty="0" err="1" smtClean="0">
                <a:solidFill>
                  <a:srgbClr val="006600"/>
                </a:solidFill>
              </a:rPr>
              <a:t>Hamor</a:t>
            </a:r>
            <a:r>
              <a:rPr lang="en-US" sz="1400" b="1" dirty="0" smtClean="0">
                <a:solidFill>
                  <a:srgbClr val="006600"/>
                </a:solidFill>
              </a:rPr>
              <a:t> &amp; </a:t>
            </a:r>
            <a:br>
              <a:rPr lang="en-US" sz="1400" b="1" dirty="0" smtClean="0">
                <a:solidFill>
                  <a:srgbClr val="006600"/>
                </a:solidFill>
              </a:rPr>
            </a:br>
            <a:r>
              <a:rPr lang="en-US" sz="1400" b="1" dirty="0" smtClean="0">
                <a:solidFill>
                  <a:srgbClr val="006600"/>
                </a:solidFill>
              </a:rPr>
              <a:t>the slaying of the </a:t>
            </a:r>
            <a:r>
              <a:rPr lang="en-US" sz="1400" b="1" dirty="0" err="1" smtClean="0">
                <a:solidFill>
                  <a:srgbClr val="006600"/>
                </a:solidFill>
              </a:rPr>
              <a:t>Shechemites</a:t>
            </a:r>
            <a:r>
              <a:rPr lang="en-US" sz="1400" b="1" dirty="0" smtClean="0">
                <a:solidFill>
                  <a:srgbClr val="006600"/>
                </a:solidFill>
              </a:rPr>
              <a:t>.] </a:t>
            </a:r>
            <a:r>
              <a:rPr lang="en-US" sz="1400" b="1" dirty="0" smtClean="0">
                <a:solidFill>
                  <a:schemeClr val="accent2">
                    <a:lumMod val="50000"/>
                  </a:schemeClr>
                </a:solidFill>
              </a:rPr>
              <a:t>   </a:t>
            </a:r>
            <a:br>
              <a:rPr lang="en-US" sz="1400" b="1" dirty="0" smtClean="0">
                <a:solidFill>
                  <a:schemeClr val="accent2">
                    <a:lumMod val="50000"/>
                  </a:schemeClr>
                </a:solidFill>
              </a:rPr>
            </a:br>
            <a:r>
              <a:rPr lang="en-US" sz="1400" b="1" dirty="0" smtClean="0">
                <a:solidFill>
                  <a:schemeClr val="accent2">
                    <a:lumMod val="50000"/>
                  </a:schemeClr>
                </a:solidFill>
              </a:rPr>
              <a:t>24 </a:t>
            </a:r>
            <a:r>
              <a:rPr lang="en-US" sz="1400" b="1" dirty="0" smtClean="0">
                <a:solidFill>
                  <a:srgbClr val="002060"/>
                </a:solidFill>
              </a:rPr>
              <a:t>… every male was circumcised, who went out of the gate;  </a:t>
            </a:r>
            <a:r>
              <a:rPr lang="en-US" sz="1400" b="1" dirty="0" smtClean="0">
                <a:solidFill>
                  <a:schemeClr val="accent2">
                    <a:lumMod val="50000"/>
                  </a:schemeClr>
                </a:solidFill>
              </a:rPr>
              <a:t>25 </a:t>
            </a:r>
            <a:r>
              <a:rPr lang="en-US" sz="1400" b="1" dirty="0" smtClean="0">
                <a:solidFill>
                  <a:srgbClr val="002060"/>
                </a:solidFill>
              </a:rPr>
              <a:t>… on the third day, when they were in pain …</a:t>
            </a:r>
            <a:endParaRPr lang="en-US" sz="700" b="1" dirty="0">
              <a:solidFill>
                <a:srgbClr val="002060"/>
              </a:solidFill>
            </a:endParaRPr>
          </a:p>
        </p:txBody>
      </p:sp>
      <p:sp>
        <p:nvSpPr>
          <p:cNvPr id="23" name="Rectangle 22"/>
          <p:cNvSpPr/>
          <p:nvPr/>
        </p:nvSpPr>
        <p:spPr>
          <a:xfrm>
            <a:off x="3048000" y="4261487"/>
            <a:ext cx="5715000" cy="954107"/>
          </a:xfrm>
          <a:prstGeom prst="rect">
            <a:avLst/>
          </a:prstGeom>
          <a:solidFill>
            <a:schemeClr val="bg2">
              <a:lumMod val="90000"/>
            </a:schemeClr>
          </a:solidFill>
          <a:ln w="28575">
            <a:solidFill>
              <a:schemeClr val="accent2">
                <a:lumMod val="50000"/>
              </a:schemeClr>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txBody>
          <a:bodyPr vert="horz" rtlCol="0" anchor="ctr">
            <a:sp3d extrusionH="57150">
              <a:bevelT w="82550" h="38100" prst="coolSlant"/>
            </a:sp3d>
          </a:bodyPr>
          <a:lstStyle/>
          <a:p>
            <a:pPr algn="ctr"/>
            <a:r>
              <a:rPr lang="en-US" sz="1400" b="1" dirty="0" smtClean="0">
                <a:solidFill>
                  <a:srgbClr val="0070C0"/>
                </a:solidFill>
              </a:rPr>
              <a:t>Box 17   </a:t>
            </a:r>
            <a:r>
              <a:rPr lang="en-US" sz="1400" b="1" dirty="0" smtClean="0">
                <a:solidFill>
                  <a:srgbClr val="002060"/>
                </a:solidFill>
              </a:rPr>
              <a:t> </a:t>
            </a:r>
            <a:r>
              <a:rPr lang="en-US" sz="1400" b="1" dirty="0" smtClean="0">
                <a:solidFill>
                  <a:schemeClr val="accent2">
                    <a:lumMod val="50000"/>
                  </a:schemeClr>
                </a:solidFill>
              </a:rPr>
              <a:t>Following the pattern in </a:t>
            </a:r>
            <a:r>
              <a:rPr lang="en-US" sz="1400" b="1" dirty="0" smtClean="0">
                <a:solidFill>
                  <a:srgbClr val="002060"/>
                </a:solidFill>
              </a:rPr>
              <a:t>Gen 34,</a:t>
            </a:r>
            <a:r>
              <a:rPr lang="en-US" sz="1400" b="1" dirty="0" smtClean="0">
                <a:solidFill>
                  <a:schemeClr val="accent2">
                    <a:lumMod val="50000"/>
                  </a:schemeClr>
                </a:solidFill>
              </a:rPr>
              <a:t> it can be expected the men </a:t>
            </a:r>
            <a:br>
              <a:rPr lang="en-US" sz="1400" b="1" dirty="0" smtClean="0">
                <a:solidFill>
                  <a:schemeClr val="accent2">
                    <a:lumMod val="50000"/>
                  </a:schemeClr>
                </a:solidFill>
              </a:rPr>
            </a:br>
            <a:r>
              <a:rPr lang="en-US" sz="1400" b="1" dirty="0" smtClean="0">
                <a:solidFill>
                  <a:schemeClr val="accent2">
                    <a:lumMod val="50000"/>
                  </a:schemeClr>
                </a:solidFill>
              </a:rPr>
              <a:t>will </a:t>
            </a:r>
            <a:r>
              <a:rPr lang="en-US" sz="1400" b="1" u="sng" dirty="0" smtClean="0">
                <a:solidFill>
                  <a:schemeClr val="accent2">
                    <a:lumMod val="50000"/>
                  </a:schemeClr>
                </a:solidFill>
              </a:rPr>
              <a:t>need at least 3 days of healin</a:t>
            </a:r>
            <a:r>
              <a:rPr lang="en-US" sz="1400" b="1" dirty="0" smtClean="0">
                <a:solidFill>
                  <a:schemeClr val="accent2">
                    <a:lumMod val="50000"/>
                  </a:schemeClr>
                </a:solidFill>
              </a:rPr>
              <a:t>g</a:t>
            </a:r>
            <a:r>
              <a:rPr lang="en-US" sz="1400" b="1" dirty="0">
                <a:solidFill>
                  <a:schemeClr val="accent2">
                    <a:lumMod val="50000"/>
                  </a:schemeClr>
                </a:solidFill>
              </a:rPr>
              <a:t> </a:t>
            </a:r>
            <a:r>
              <a:rPr lang="en-US" sz="1400" b="1" dirty="0" smtClean="0">
                <a:solidFill>
                  <a:srgbClr val="C00000"/>
                </a:solidFill>
              </a:rPr>
              <a:t>hampering any desire to harvest </a:t>
            </a:r>
            <a:br>
              <a:rPr lang="en-US" sz="1400" b="1" dirty="0" smtClean="0">
                <a:solidFill>
                  <a:srgbClr val="C00000"/>
                </a:solidFill>
              </a:rPr>
            </a:br>
            <a:r>
              <a:rPr lang="en-US" sz="1400" b="1" dirty="0" smtClean="0">
                <a:solidFill>
                  <a:srgbClr val="C00000"/>
                </a:solidFill>
              </a:rPr>
              <a:t>“old or new grain” of the land!  </a:t>
            </a:r>
            <a:r>
              <a:rPr lang="en-US" sz="1400" b="1" dirty="0" smtClean="0">
                <a:solidFill>
                  <a:srgbClr val="002060"/>
                </a:solidFill>
              </a:rPr>
              <a:t>On the 4</a:t>
            </a:r>
            <a:r>
              <a:rPr lang="en-US" sz="1400" b="1" baseline="30000" dirty="0" smtClean="0">
                <a:solidFill>
                  <a:srgbClr val="002060"/>
                </a:solidFill>
              </a:rPr>
              <a:t>th</a:t>
            </a:r>
            <a:r>
              <a:rPr lang="en-US" sz="1400" b="1" dirty="0" smtClean="0">
                <a:solidFill>
                  <a:srgbClr val="002060"/>
                </a:solidFill>
              </a:rPr>
              <a:t> day they should be </a:t>
            </a:r>
            <a:r>
              <a:rPr lang="en-US" sz="1400" b="1" dirty="0">
                <a:solidFill>
                  <a:srgbClr val="002060"/>
                </a:solidFill>
              </a:rPr>
              <a:t/>
            </a:r>
            <a:br>
              <a:rPr lang="en-US" sz="1400" b="1" dirty="0">
                <a:solidFill>
                  <a:srgbClr val="002060"/>
                </a:solidFill>
              </a:rPr>
            </a:br>
            <a:r>
              <a:rPr lang="en-US" sz="1400" b="1" dirty="0" smtClean="0">
                <a:solidFill>
                  <a:srgbClr val="002060"/>
                </a:solidFill>
              </a:rPr>
              <a:t>feeling better just in time for Passover on Abib 14, the next day. </a:t>
            </a:r>
            <a:endParaRPr lang="en-US" sz="700" b="1" dirty="0">
              <a:solidFill>
                <a:srgbClr val="002060"/>
              </a:solidFill>
            </a:endParaRPr>
          </a:p>
        </p:txBody>
      </p:sp>
      <p:sp>
        <p:nvSpPr>
          <p:cNvPr id="24" name="TextBox 23"/>
          <p:cNvSpPr txBox="1"/>
          <p:nvPr/>
        </p:nvSpPr>
        <p:spPr>
          <a:xfrm>
            <a:off x="5861160" y="2504017"/>
            <a:ext cx="2819400" cy="449878"/>
          </a:xfrm>
          <a:prstGeom prst="frame">
            <a:avLst/>
          </a:prstGeom>
          <a:solidFill>
            <a:schemeClr val="bg2">
              <a:lumMod val="75000"/>
            </a:schemeClr>
          </a:solidFill>
          <a:ln w="28575">
            <a:solidFill>
              <a:srgbClr val="8C4C64"/>
            </a:solidFill>
          </a:ln>
          <a:scene3d>
            <a:camera prst="orthographicFront"/>
            <a:lightRig rig="threePt" dir="t"/>
          </a:scene3d>
          <a:sp3d>
            <a:bevelT/>
          </a:sp3d>
        </p:spPr>
        <p:txBody>
          <a:bodyPr wrap="square" rtlCol="0">
            <a:spAutoFit/>
            <a:sp3d extrusionH="57150">
              <a:bevelT w="38100" h="38100"/>
            </a:sp3d>
          </a:bodyPr>
          <a:lstStyle/>
          <a:p>
            <a:pPr algn="ctr"/>
            <a:r>
              <a:rPr lang="en-US" sz="1600" dirty="0" smtClean="0">
                <a:solidFill>
                  <a:srgbClr val="8C4C64"/>
                </a:solidFill>
                <a:latin typeface="Arial Rounded MT Bold" pitchFamily="34" charset="0"/>
              </a:rPr>
              <a:t>3</a:t>
            </a:r>
            <a:r>
              <a:rPr lang="en-US" sz="1600" baseline="30000" dirty="0" smtClean="0">
                <a:solidFill>
                  <a:srgbClr val="8C4C64"/>
                </a:solidFill>
                <a:latin typeface="Arial Rounded MT Bold" pitchFamily="34" charset="0"/>
              </a:rPr>
              <a:t>rd</a:t>
            </a:r>
            <a:r>
              <a:rPr lang="en-US" sz="1600" dirty="0" smtClean="0">
                <a:solidFill>
                  <a:srgbClr val="8C4C64"/>
                </a:solidFill>
                <a:latin typeface="Arial Rounded MT Bold" pitchFamily="34" charset="0"/>
              </a:rPr>
              <a:t> Set of “Counting to 3”</a:t>
            </a:r>
            <a:endParaRPr lang="en-US" sz="1600" dirty="0">
              <a:solidFill>
                <a:srgbClr val="8C4C64"/>
              </a:solidFill>
              <a:latin typeface="Arial Rounded MT Bold" pitchFamily="34" charset="0"/>
            </a:endParaRPr>
          </a:p>
        </p:txBody>
      </p:sp>
      <p:cxnSp>
        <p:nvCxnSpPr>
          <p:cNvPr id="25" name="Straight Arrow Connector 24"/>
          <p:cNvCxnSpPr/>
          <p:nvPr/>
        </p:nvCxnSpPr>
        <p:spPr>
          <a:xfrm>
            <a:off x="2567940" y="2953895"/>
            <a:ext cx="0" cy="1307592"/>
          </a:xfrm>
          <a:prstGeom prst="straightConnector1">
            <a:avLst/>
          </a:prstGeom>
          <a:ln w="57150">
            <a:solidFill>
              <a:srgbClr val="7030A0"/>
            </a:solidFill>
            <a:headEnd type="oval" w="med" len="med"/>
            <a:tailEnd type="triangle" w="med" len="med"/>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3093720" y="5791200"/>
            <a:ext cx="847750" cy="0"/>
          </a:xfrm>
          <a:prstGeom prst="straightConnector1">
            <a:avLst/>
          </a:prstGeom>
          <a:ln w="57150">
            <a:solidFill>
              <a:srgbClr val="002060"/>
            </a:solidFill>
            <a:headEnd type="oval" w="med" len="med"/>
            <a:tailEnd type="triangle" w="med" len="med"/>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2590800" y="5155825"/>
            <a:ext cx="0" cy="446782"/>
          </a:xfrm>
          <a:prstGeom prst="straightConnector1">
            <a:avLst/>
          </a:prstGeom>
          <a:ln w="57150">
            <a:solidFill>
              <a:srgbClr val="00B050"/>
            </a:solidFill>
            <a:headEnd type="oval" w="med" len="med"/>
            <a:tailEnd type="triangle" w="med" len="med"/>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3826720" y="5137794"/>
            <a:ext cx="0" cy="492041"/>
          </a:xfrm>
          <a:prstGeom prst="straightConnector1">
            <a:avLst/>
          </a:prstGeom>
          <a:ln w="57150">
            <a:solidFill>
              <a:schemeClr val="accent2">
                <a:lumMod val="50000"/>
              </a:schemeClr>
            </a:solidFill>
            <a:headEnd type="oval" w="med" len="med"/>
            <a:tailEnd type="triangle" w="med" len="med"/>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09352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wipe(left)">
                                      <p:cBhvr>
                                        <p:cTn id="12" dur="1500"/>
                                        <p:tgtEl>
                                          <p:spTgt spid="1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8">
                                            <p:txEl>
                                              <p:pRg st="1" end="1"/>
                                            </p:txEl>
                                          </p:spTgt>
                                        </p:tgtEl>
                                        <p:attrNameLst>
                                          <p:attrName>style.visibility</p:attrName>
                                        </p:attrNameLst>
                                      </p:cBhvr>
                                      <p:to>
                                        <p:strVal val="visible"/>
                                      </p:to>
                                    </p:set>
                                    <p:animEffect transition="in" filter="wipe(left)">
                                      <p:cBhvr>
                                        <p:cTn id="17" dur="1500"/>
                                        <p:tgtEl>
                                          <p:spTgt spid="1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8">
                                            <p:txEl>
                                              <p:pRg st="2" end="2"/>
                                            </p:txEl>
                                          </p:spTgt>
                                        </p:tgtEl>
                                        <p:attrNameLst>
                                          <p:attrName>style.visibility</p:attrName>
                                        </p:attrNameLst>
                                      </p:cBhvr>
                                      <p:to>
                                        <p:strVal val="visible"/>
                                      </p:to>
                                    </p:set>
                                    <p:animEffect transition="in" filter="wipe(left)">
                                      <p:cBhvr>
                                        <p:cTn id="22" dur="1500"/>
                                        <p:tgtEl>
                                          <p:spTgt spid="18">
                                            <p:txEl>
                                              <p:pRg st="2" end="2"/>
                                            </p:txEl>
                                          </p:spTgt>
                                        </p:tgtEl>
                                      </p:cBhvr>
                                    </p:animEffect>
                                  </p:childTnLst>
                                </p:cTn>
                              </p:par>
                            </p:childTnLst>
                          </p:cTn>
                        </p:par>
                        <p:par>
                          <p:cTn id="23" fill="hold">
                            <p:stCondLst>
                              <p:cond delay="1500"/>
                            </p:stCondLst>
                            <p:childTnLst>
                              <p:par>
                                <p:cTn id="24" presetID="22" presetClass="entr" presetSubtype="1" fill="hold"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1500"/>
                                        <p:tgtEl>
                                          <p:spTgt spid="25"/>
                                        </p:tgtEl>
                                      </p:cBhvr>
                                    </p:animEffect>
                                  </p:childTnLst>
                                </p:cTn>
                              </p:par>
                            </p:childTnLst>
                          </p:cTn>
                        </p:par>
                        <p:par>
                          <p:cTn id="27" fill="hold">
                            <p:stCondLst>
                              <p:cond delay="3000"/>
                            </p:stCondLst>
                            <p:childTnLst>
                              <p:par>
                                <p:cTn id="28" presetID="22" presetClass="entr" presetSubtype="1" fill="hold" grpId="0" nodeType="after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up)">
                                      <p:cBhvr>
                                        <p:cTn id="30" dur="3000"/>
                                        <p:tgtEl>
                                          <p:spTgt spid="19"/>
                                        </p:tgtEl>
                                      </p:cBhvr>
                                    </p:animEffect>
                                  </p:childTnLst>
                                </p:cTn>
                              </p:par>
                            </p:childTnLst>
                          </p:cTn>
                        </p:par>
                        <p:par>
                          <p:cTn id="31" fill="hold">
                            <p:stCondLst>
                              <p:cond delay="6000"/>
                            </p:stCondLst>
                            <p:childTnLst>
                              <p:par>
                                <p:cTn id="32" presetID="22" presetClass="entr" presetSubtype="1" fill="hold" nodeType="after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wipe(up)">
                                      <p:cBhvr>
                                        <p:cTn id="34" dur="1500"/>
                                        <p:tgtEl>
                                          <p:spTgt spid="2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up)">
                                      <p:cBhvr>
                                        <p:cTn id="39" dur="2000"/>
                                        <p:tgtEl>
                                          <p:spTgt spid="20"/>
                                        </p:tgtEl>
                                      </p:cBhvr>
                                    </p:animEffect>
                                  </p:childTnLst>
                                </p:cTn>
                              </p:par>
                            </p:childTnLst>
                          </p:cTn>
                        </p:par>
                        <p:par>
                          <p:cTn id="40" fill="hold">
                            <p:stCondLst>
                              <p:cond delay="2000"/>
                            </p:stCondLst>
                            <p:childTnLst>
                              <p:par>
                                <p:cTn id="41" presetID="22" presetClass="entr" presetSubtype="8" fill="hold"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left)">
                                      <p:cBhvr>
                                        <p:cTn id="43" dur="1500"/>
                                        <p:tgtEl>
                                          <p:spTgt spid="26"/>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wipe(left)">
                                      <p:cBhvr>
                                        <p:cTn id="48" dur="2000"/>
                                        <p:tgtEl>
                                          <p:spTgt spid="22"/>
                                        </p:tgtEl>
                                      </p:cBhvr>
                                    </p:animEffect>
                                  </p:childTnLst>
                                </p:cTn>
                              </p:par>
                            </p:childTnLst>
                          </p:cTn>
                        </p:par>
                        <p:par>
                          <p:cTn id="49" fill="hold">
                            <p:stCondLst>
                              <p:cond delay="2000"/>
                            </p:stCondLst>
                            <p:childTnLst>
                              <p:par>
                                <p:cTn id="50" presetID="22" presetClass="entr" presetSubtype="4" fill="hold" nodeType="afterEffect">
                                  <p:stCondLst>
                                    <p:cond delay="1750"/>
                                  </p:stCondLst>
                                  <p:childTnLst>
                                    <p:set>
                                      <p:cBhvr>
                                        <p:cTn id="51" dur="1" fill="hold">
                                          <p:stCondLst>
                                            <p:cond delay="0"/>
                                          </p:stCondLst>
                                        </p:cTn>
                                        <p:tgtEl>
                                          <p:spTgt spid="28"/>
                                        </p:tgtEl>
                                        <p:attrNameLst>
                                          <p:attrName>style.visibility</p:attrName>
                                        </p:attrNameLst>
                                      </p:cBhvr>
                                      <p:to>
                                        <p:strVal val="visible"/>
                                      </p:to>
                                    </p:set>
                                    <p:animEffect transition="in" filter="wipe(down)">
                                      <p:cBhvr>
                                        <p:cTn id="52" dur="1500"/>
                                        <p:tgtEl>
                                          <p:spTgt spid="28"/>
                                        </p:tgtEl>
                                      </p:cBhvr>
                                    </p:animEffect>
                                  </p:childTnLst>
                                </p:cTn>
                              </p:par>
                            </p:childTnLst>
                          </p:cTn>
                        </p:par>
                      </p:childTnLst>
                    </p:cTn>
                  </p:par>
                  <p:par>
                    <p:cTn id="53" fill="hold">
                      <p:stCondLst>
                        <p:cond delay="indefinite"/>
                      </p:stCondLst>
                      <p:childTnLst>
                        <p:par>
                          <p:cTn id="54" fill="hold">
                            <p:stCondLst>
                              <p:cond delay="0"/>
                            </p:stCondLst>
                            <p:childTnLst>
                              <p:par>
                                <p:cTn id="55" presetID="21" presetClass="entr" presetSubtype="4" fill="hold" grpId="0" nodeType="click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heel(4)">
                                      <p:cBhvr>
                                        <p:cTn id="57" dur="2000"/>
                                        <p:tgtEl>
                                          <p:spTgt spid="23"/>
                                        </p:tgtEl>
                                      </p:cBhvr>
                                    </p:animEffect>
                                  </p:childTnLst>
                                </p:cTn>
                              </p:par>
                            </p:childTnLst>
                          </p:cTn>
                        </p:par>
                        <p:par>
                          <p:cTn id="58" fill="hold">
                            <p:stCondLst>
                              <p:cond delay="2000"/>
                            </p:stCondLst>
                            <p:childTnLst>
                              <p:par>
                                <p:cTn id="59" presetID="22" presetClass="entr" presetSubtype="8" fill="hold" grpId="0" nodeType="afterEffect">
                                  <p:stCondLst>
                                    <p:cond delay="1000"/>
                                  </p:stCondLst>
                                  <p:childTnLst>
                                    <p:set>
                                      <p:cBhvr>
                                        <p:cTn id="60" dur="1" fill="hold">
                                          <p:stCondLst>
                                            <p:cond delay="0"/>
                                          </p:stCondLst>
                                        </p:cTn>
                                        <p:tgtEl>
                                          <p:spTgt spid="13"/>
                                        </p:tgtEl>
                                        <p:attrNameLst>
                                          <p:attrName>style.visibility</p:attrName>
                                        </p:attrNameLst>
                                      </p:cBhvr>
                                      <p:to>
                                        <p:strVal val="visible"/>
                                      </p:to>
                                    </p:set>
                                    <p:animEffect transition="in" filter="wipe(left)">
                                      <p:cBhvr>
                                        <p:cTn id="61" dur="2000"/>
                                        <p:tgtEl>
                                          <p:spTgt spid="13"/>
                                        </p:tgtEl>
                                      </p:cBhvr>
                                    </p:animEffect>
                                  </p:childTnLst>
                                </p:cTn>
                              </p:par>
                            </p:childTnLst>
                          </p:cTn>
                        </p:par>
                        <p:par>
                          <p:cTn id="62" fill="hold">
                            <p:stCondLst>
                              <p:cond delay="5000"/>
                            </p:stCondLst>
                            <p:childTnLst>
                              <p:par>
                                <p:cTn id="63" presetID="22"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ipe(left)">
                                      <p:cBhvr>
                                        <p:cTn id="65" dur="2000"/>
                                        <p:tgtEl>
                                          <p:spTgt spid="1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2000"/>
                                        <p:tgtEl>
                                          <p:spTgt spid="15"/>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nodeType="clickEffect">
                                  <p:stCondLst>
                                    <p:cond delay="0"/>
                                  </p:stCondLst>
                                  <p:childTnLst>
                                    <p:set>
                                      <p:cBhvr>
                                        <p:cTn id="73" dur="1" fill="hold">
                                          <p:stCondLst>
                                            <p:cond delay="0"/>
                                          </p:stCondLst>
                                        </p:cTn>
                                        <p:tgtEl>
                                          <p:spTgt spid="24">
                                            <p:txEl>
                                              <p:pRg st="0" end="0"/>
                                            </p:txEl>
                                          </p:spTgt>
                                        </p:tgtEl>
                                        <p:attrNameLst>
                                          <p:attrName>style.visibility</p:attrName>
                                        </p:attrNameLst>
                                      </p:cBhvr>
                                      <p:to>
                                        <p:strVal val="visible"/>
                                      </p:to>
                                    </p:set>
                                    <p:animEffect transition="in" filter="barn(inVertical)">
                                      <p:cBhvr>
                                        <p:cTn id="74" dur="1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9" grpId="0" animBg="1"/>
      <p:bldP spid="20" grpId="0" animBg="1"/>
      <p:bldP spid="22" grpId="0" animBg="1"/>
      <p:bldP spid="23"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315200" y="6492875"/>
            <a:ext cx="1828800" cy="365125"/>
          </a:xfrm>
        </p:spPr>
        <p:txBody>
          <a:bodyPr/>
          <a:lstStyle/>
          <a:p>
            <a:fld id="{5C014052-953B-4273-8F47-BF25327D5B24}" type="slidenum">
              <a:rPr lang="en-US" smtClean="0"/>
              <a:t>23</a:t>
            </a:fld>
            <a:endParaRPr lang="en-US" dirty="0"/>
          </a:p>
        </p:txBody>
      </p:sp>
      <p:sp>
        <p:nvSpPr>
          <p:cNvPr id="5" name="Title 1"/>
          <p:cNvSpPr txBox="1">
            <a:spLocks/>
          </p:cNvSpPr>
          <p:nvPr/>
        </p:nvSpPr>
        <p:spPr>
          <a:xfrm>
            <a:off x="-76200" y="0"/>
            <a:ext cx="9220200" cy="67818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spc="50" dirty="0" smtClean="0">
                <a:ln w="11430"/>
                <a:solidFill>
                  <a:srgbClr val="8C4C64"/>
                </a:solidFill>
                <a:effectLst>
                  <a:outerShdw blurRad="76200" dist="50800" dir="5400000" algn="tl" rotWithShape="0">
                    <a:srgbClr val="000000">
                      <a:alpha val="65000"/>
                    </a:srgbClr>
                  </a:outerShdw>
                </a:effectLst>
              </a:rPr>
              <a:t>#2  Joshua Will Confirm:</a:t>
            </a:r>
          </a:p>
          <a:p>
            <a:pPr marL="571500" indent="-571500">
              <a:buFont typeface="Arial" pitchFamily="34" charset="0"/>
              <a:buChar char="•"/>
            </a:pPr>
            <a:r>
              <a:rPr lang="en-US" sz="4000" spc="50" dirty="0" smtClean="0">
                <a:ln w="11430"/>
                <a:solidFill>
                  <a:srgbClr val="8C4C64"/>
                </a:solidFill>
                <a:effectLst>
                  <a:outerShdw blurRad="76200" dist="50800" dir="5400000" algn="tl" rotWithShape="0">
                    <a:srgbClr val="000000">
                      <a:alpha val="65000"/>
                    </a:srgbClr>
                  </a:outerShdw>
                </a:effectLst>
              </a:rPr>
              <a:t> </a:t>
            </a:r>
            <a:r>
              <a:rPr lang="en-US" sz="3200" spc="50" dirty="0" smtClean="0">
                <a:ln w="11430"/>
                <a:solidFill>
                  <a:srgbClr val="8C4C64"/>
                </a:solidFill>
                <a:effectLst>
                  <a:outerShdw blurRad="76200" dist="50800" dir="5400000" algn="tl" rotWithShape="0">
                    <a:srgbClr val="000000">
                      <a:alpha val="65000"/>
                    </a:srgbClr>
                  </a:outerShdw>
                </a:effectLst>
              </a:rPr>
              <a:t>Abib 11 was the 4</a:t>
            </a:r>
            <a:r>
              <a:rPr lang="en-US" sz="3200" spc="50" baseline="30000" dirty="0" smtClean="0">
                <a:ln w="11430"/>
                <a:solidFill>
                  <a:srgbClr val="8C4C64"/>
                </a:solidFill>
                <a:effectLst>
                  <a:outerShdw blurRad="76200" dist="50800" dir="5400000" algn="tl" rotWithShape="0">
                    <a:srgbClr val="000000">
                      <a:alpha val="65000"/>
                    </a:srgbClr>
                  </a:outerShdw>
                </a:effectLst>
              </a:rPr>
              <a:t>th</a:t>
            </a:r>
            <a:r>
              <a:rPr lang="en-US" sz="3200" spc="50" dirty="0" smtClean="0">
                <a:ln w="11430"/>
                <a:solidFill>
                  <a:srgbClr val="8C4C64"/>
                </a:solidFill>
                <a:effectLst>
                  <a:outerShdw blurRad="76200" dist="50800" dir="5400000" algn="tl" rotWithShape="0">
                    <a:srgbClr val="000000">
                      <a:alpha val="65000"/>
                    </a:srgbClr>
                  </a:outerShdw>
                </a:effectLst>
              </a:rPr>
              <a:t> cycle of the week </a:t>
            </a:r>
            <a:r>
              <a:rPr lang="en-US" sz="2400" spc="50" dirty="0" smtClean="0">
                <a:ln w="11430"/>
                <a:solidFill>
                  <a:srgbClr val="8C4C64"/>
                </a:solidFill>
                <a:effectLst>
                  <a:outerShdw blurRad="76200" dist="50800" dir="5400000" algn="tl" rotWithShape="0">
                    <a:srgbClr val="000000">
                      <a:alpha val="65000"/>
                    </a:srgbClr>
                  </a:outerShdw>
                </a:effectLst>
              </a:rPr>
              <a:t>[Wed.] </a:t>
            </a:r>
            <a:r>
              <a:rPr lang="en-US" sz="3200" spc="50" dirty="0" smtClean="0">
                <a:ln w="11430"/>
                <a:solidFill>
                  <a:srgbClr val="8C4C64"/>
                </a:solidFill>
                <a:effectLst>
                  <a:outerShdw blurRad="76200" dist="50800" dir="5400000" algn="tl" rotWithShape="0">
                    <a:srgbClr val="000000">
                      <a:alpha val="65000"/>
                    </a:srgbClr>
                  </a:outerShdw>
                </a:effectLst>
              </a:rPr>
              <a:t>(when the circumcising began).</a:t>
            </a:r>
            <a:endParaRPr lang="en-US" sz="2400" spc="50" dirty="0" smtClean="0">
              <a:ln w="11430"/>
              <a:solidFill>
                <a:srgbClr val="8C4C64"/>
              </a:solidFill>
              <a:effectLst>
                <a:outerShdw blurRad="76200" dist="50800" dir="5400000" algn="tl" rotWithShape="0">
                  <a:srgbClr val="000000">
                    <a:alpha val="65000"/>
                  </a:srgbClr>
                </a:outerShdw>
              </a:effectLst>
            </a:endParaRPr>
          </a:p>
          <a:p>
            <a:r>
              <a:rPr lang="en-US" sz="3200" spc="50" dirty="0" smtClean="0">
                <a:ln w="11430"/>
                <a:solidFill>
                  <a:srgbClr val="8C4C64"/>
                </a:solidFill>
                <a:effectLst>
                  <a:outerShdw blurRad="76200" dist="50800" dir="5400000" algn="tl" rotWithShape="0">
                    <a:srgbClr val="000000">
                      <a:alpha val="65000"/>
                    </a:srgbClr>
                  </a:outerShdw>
                </a:effectLst>
              </a:rPr>
              <a:t/>
            </a:r>
            <a:br>
              <a:rPr lang="en-US" sz="3200" spc="50" dirty="0" smtClean="0">
                <a:ln w="11430"/>
                <a:solidFill>
                  <a:srgbClr val="8C4C64"/>
                </a:solidFill>
                <a:effectLst>
                  <a:outerShdw blurRad="76200" dist="50800" dir="5400000" algn="tl" rotWithShape="0">
                    <a:srgbClr val="000000">
                      <a:alpha val="65000"/>
                    </a:srgbClr>
                  </a:outerShdw>
                </a:effectLst>
              </a:rPr>
            </a:br>
            <a:endParaRPr lang="en-US" sz="3200" spc="50" dirty="0" smtClean="0">
              <a:ln w="11430"/>
              <a:solidFill>
                <a:srgbClr val="8C4C64"/>
              </a:solidFill>
              <a:effectLst>
                <a:outerShdw blurRad="76200" dist="50800" dir="5400000" algn="tl" rotWithShape="0">
                  <a:srgbClr val="000000">
                    <a:alpha val="65000"/>
                  </a:srgbClr>
                </a:outerShdw>
              </a:effectLst>
            </a:endParaRPr>
          </a:p>
          <a:p>
            <a:endParaRPr lang="en-US" sz="3200" spc="50" dirty="0" smtClean="0">
              <a:ln w="11430"/>
              <a:solidFill>
                <a:srgbClr val="8C4C64"/>
              </a:solidFill>
              <a:effectLst>
                <a:outerShdw blurRad="76200" dist="50800" dir="5400000" algn="tl" rotWithShape="0">
                  <a:srgbClr val="000000">
                    <a:alpha val="65000"/>
                  </a:srgbClr>
                </a:outerShdw>
              </a:effectLst>
            </a:endParaRPr>
          </a:p>
          <a:p>
            <a:r>
              <a:rPr lang="en-US" sz="4000" dirty="0" smtClean="0">
                <a:ln w="10541" cmpd="sng">
                  <a:solidFill>
                    <a:schemeClr val="accent1">
                      <a:shade val="88000"/>
                      <a:satMod val="110000"/>
                    </a:schemeClr>
                  </a:solidFill>
                  <a:prstDash val="solid"/>
                </a:ln>
                <a:solidFill>
                  <a:srgbClr val="FF0000"/>
                </a:solidFill>
                <a:effectLst>
                  <a:outerShdw blurRad="38100" dist="38100" dir="2700000" algn="tl">
                    <a:srgbClr val="000000">
                      <a:alpha val="43137"/>
                    </a:srgbClr>
                  </a:outerShdw>
                </a:effectLst>
              </a:rPr>
              <a:t>#2a  Enoch Calendar Claims:</a:t>
            </a:r>
          </a:p>
          <a:p>
            <a:pPr marL="571500" indent="-571500">
              <a:buFont typeface="Arial" pitchFamily="34" charset="0"/>
              <a:buChar char="•"/>
            </a:pPr>
            <a:r>
              <a:rPr lang="en-US" sz="28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Abib 1 is always placed on the 4</a:t>
            </a:r>
            <a:r>
              <a:rPr lang="en-US" sz="2800" baseline="30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a:t>
            </a:r>
            <a:r>
              <a:rPr lang="en-US" sz="28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cycle </a:t>
            </a:r>
            <a:r>
              <a:rPr lang="en-US" sz="2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[Wed.]</a:t>
            </a:r>
          </a:p>
          <a:p>
            <a:pPr marL="571500" indent="-571500">
              <a:buFont typeface="Arial" pitchFamily="34" charset="0"/>
              <a:buChar char="•"/>
            </a:pPr>
            <a:r>
              <a:rPr lang="en-US" sz="2800" dirty="0" smtClean="0">
                <a:ln w="1905"/>
                <a:solidFill>
                  <a:schemeClr val="accent2">
                    <a:lumMod val="50000"/>
                  </a:schemeClr>
                </a:solidFill>
                <a:effectLst>
                  <a:innerShdw blurRad="69850" dist="43180" dir="5400000">
                    <a:srgbClr val="000000">
                      <a:alpha val="65000"/>
                    </a:srgbClr>
                  </a:innerShdw>
                </a:effectLst>
              </a:rPr>
              <a:t>On Enoch’s calendar, Abib 11</a:t>
            </a:r>
            <a:br>
              <a:rPr lang="en-US" sz="2800" dirty="0" smtClean="0">
                <a:ln w="1905"/>
                <a:solidFill>
                  <a:schemeClr val="accent2">
                    <a:lumMod val="50000"/>
                  </a:schemeClr>
                </a:solidFill>
                <a:effectLst>
                  <a:innerShdw blurRad="69850" dist="43180" dir="5400000">
                    <a:srgbClr val="000000">
                      <a:alpha val="65000"/>
                    </a:srgbClr>
                  </a:innerShdw>
                </a:effectLst>
              </a:rPr>
            </a:br>
            <a:r>
              <a:rPr lang="en-US" sz="2800" dirty="0" smtClean="0">
                <a:ln w="1905"/>
                <a:solidFill>
                  <a:schemeClr val="accent2">
                    <a:lumMod val="50000"/>
                  </a:schemeClr>
                </a:solidFill>
                <a:effectLst>
                  <a:innerShdw blurRad="69850" dist="43180" dir="5400000">
                    <a:srgbClr val="000000">
                      <a:alpha val="65000"/>
                    </a:srgbClr>
                  </a:innerShdw>
                </a:effectLst>
              </a:rPr>
              <a:t>always claims a weekly Sabbath.</a:t>
            </a:r>
          </a:p>
          <a:p>
            <a:pPr marL="571500" indent="-571500">
              <a:buFont typeface="Arial" pitchFamily="34" charset="0"/>
              <a:buChar char="•"/>
            </a:pPr>
            <a:r>
              <a:rPr lang="en-US" sz="2800" dirty="0" smtClean="0">
                <a:ln w="1905"/>
                <a:solidFill>
                  <a:srgbClr val="8C4C64"/>
                </a:solidFill>
                <a:effectLst>
                  <a:innerShdw blurRad="69850" dist="43180" dir="5400000">
                    <a:srgbClr val="000000">
                      <a:alpha val="65000"/>
                    </a:srgbClr>
                  </a:innerShdw>
                </a:effectLst>
              </a:rPr>
              <a:t>Joshua</a:t>
            </a:r>
            <a:r>
              <a:rPr lang="en-US" sz="2800" dirty="0" smtClean="0">
                <a:ln w="1905"/>
                <a:solidFill>
                  <a:srgbClr val="FF0000"/>
                </a:solidFill>
                <a:effectLst>
                  <a:innerShdw blurRad="69850" dist="43180" dir="5400000">
                    <a:srgbClr val="000000">
                      <a:alpha val="65000"/>
                    </a:srgbClr>
                  </a:innerShdw>
                </a:effectLst>
              </a:rPr>
              <a:t> does not agree with Enoch’s reckoning.</a:t>
            </a:r>
          </a:p>
        </p:txBody>
      </p:sp>
      <p:graphicFrame>
        <p:nvGraphicFramePr>
          <p:cNvPr id="3" name="Table 2"/>
          <p:cNvGraphicFramePr>
            <a:graphicFrameLocks noGrp="1"/>
          </p:cNvGraphicFramePr>
          <p:nvPr>
            <p:extLst>
              <p:ext uri="{D42A27DB-BD31-4B8C-83A1-F6EECF244321}">
                <p14:modId xmlns:p14="http://schemas.microsoft.com/office/powerpoint/2010/main" val="512098875"/>
              </p:ext>
            </p:extLst>
          </p:nvPr>
        </p:nvGraphicFramePr>
        <p:xfrm>
          <a:off x="533400" y="1905000"/>
          <a:ext cx="8229599" cy="1312639"/>
        </p:xfrm>
        <a:graphic>
          <a:graphicData uri="http://schemas.openxmlformats.org/drawingml/2006/table">
            <a:tbl>
              <a:tblPr firstRow="1" bandRow="1">
                <a:tableStyleId>{5C22544A-7EE6-4342-B048-85BDC9FD1C3A}</a:tableStyleId>
              </a:tblPr>
              <a:tblGrid>
                <a:gridCol w="1175657"/>
                <a:gridCol w="1175657"/>
                <a:gridCol w="1175657"/>
                <a:gridCol w="1175657"/>
                <a:gridCol w="1175657"/>
                <a:gridCol w="1175657"/>
                <a:gridCol w="1175657"/>
              </a:tblGrid>
              <a:tr h="398239">
                <a:tc>
                  <a:txBody>
                    <a:bodyPr/>
                    <a:lstStyle/>
                    <a:p>
                      <a:pPr algn="ctr"/>
                      <a:r>
                        <a:rPr lang="en-US" sz="1600" dirty="0" smtClean="0"/>
                        <a:t>1</a:t>
                      </a:r>
                      <a:r>
                        <a:rPr lang="en-US" sz="1600" baseline="30000" dirty="0" smtClean="0"/>
                        <a:t>st</a:t>
                      </a:r>
                      <a:r>
                        <a:rPr lang="en-US" sz="1600" dirty="0" smtClean="0"/>
                        <a:t> (Sun)</a:t>
                      </a:r>
                      <a:endParaRPr lang="en-US" sz="1600" dirty="0"/>
                    </a:p>
                  </a:txBody>
                  <a:tcPr>
                    <a:lnB w="38100" cmpd="sng">
                      <a:noFill/>
                    </a:lnB>
                    <a:cell3D prstMaterial="dkEdge">
                      <a:bevel w="77470" h="12700" prst="softRound"/>
                      <a:lightRig rig="flood" dir="t"/>
                    </a:cell3D>
                  </a:tcPr>
                </a:tc>
                <a:tc>
                  <a:txBody>
                    <a:bodyPr/>
                    <a:lstStyle/>
                    <a:p>
                      <a:pPr algn="ctr"/>
                      <a:r>
                        <a:rPr lang="en-US" sz="1600" dirty="0" smtClean="0"/>
                        <a:t>2</a:t>
                      </a:r>
                      <a:r>
                        <a:rPr lang="en-US" sz="1600" baseline="30000" dirty="0" smtClean="0"/>
                        <a:t>nd</a:t>
                      </a:r>
                      <a:r>
                        <a:rPr lang="en-US" sz="1600" dirty="0" smtClean="0"/>
                        <a:t> (Mon)</a:t>
                      </a:r>
                      <a:endParaRPr lang="en-US" sz="1600" dirty="0"/>
                    </a:p>
                  </a:txBody>
                  <a:tcPr>
                    <a:cell3D prstMaterial="dkEdge">
                      <a:bevel w="77470" h="12700" prst="softRound"/>
                      <a:lightRig rig="flood" dir="t"/>
                    </a:cell3D>
                  </a:tcPr>
                </a:tc>
                <a:tc>
                  <a:txBody>
                    <a:bodyPr/>
                    <a:lstStyle/>
                    <a:p>
                      <a:pPr algn="ctr"/>
                      <a:r>
                        <a:rPr lang="en-US" sz="1600" dirty="0" smtClean="0"/>
                        <a:t>3</a:t>
                      </a:r>
                      <a:r>
                        <a:rPr lang="en-US" sz="1600" baseline="30000" dirty="0" smtClean="0"/>
                        <a:t>rd</a:t>
                      </a:r>
                      <a:r>
                        <a:rPr lang="en-US" sz="1600" dirty="0" smtClean="0"/>
                        <a:t> (Tues)</a:t>
                      </a:r>
                      <a:endParaRPr lang="en-US" sz="1600" dirty="0"/>
                    </a:p>
                  </a:txBody>
                  <a:tcPr>
                    <a:cell3D prstMaterial="dkEdge">
                      <a:bevel w="77470" h="12700" prst="softRound"/>
                      <a:lightRig rig="flood" dir="t"/>
                    </a:cell3D>
                  </a:tcPr>
                </a:tc>
                <a:tc>
                  <a:txBody>
                    <a:bodyPr/>
                    <a:lstStyle/>
                    <a:p>
                      <a:pPr algn="ctr"/>
                      <a:r>
                        <a:rPr lang="en-US" sz="1600" dirty="0" smtClean="0"/>
                        <a:t>4</a:t>
                      </a:r>
                      <a:r>
                        <a:rPr lang="en-US" sz="1600" baseline="30000" dirty="0" smtClean="0"/>
                        <a:t>th</a:t>
                      </a:r>
                      <a:r>
                        <a:rPr lang="en-US" sz="1600" dirty="0" smtClean="0"/>
                        <a:t> (Wed)</a:t>
                      </a:r>
                      <a:endParaRPr lang="en-US" sz="1600" dirty="0"/>
                    </a:p>
                  </a:txBody>
                  <a:tcPr>
                    <a:cell3D prstMaterial="dkEdge">
                      <a:bevel w="77470" h="12700" prst="softRound"/>
                      <a:lightRig rig="flood" dir="t"/>
                    </a:cell3D>
                  </a:tcPr>
                </a:tc>
                <a:tc>
                  <a:txBody>
                    <a:bodyPr/>
                    <a:lstStyle/>
                    <a:p>
                      <a:pPr algn="ctr"/>
                      <a:r>
                        <a:rPr lang="en-US" sz="1600" dirty="0" smtClean="0"/>
                        <a:t>5</a:t>
                      </a:r>
                      <a:r>
                        <a:rPr lang="en-US" sz="1600" baseline="30000" dirty="0" smtClean="0"/>
                        <a:t>th</a:t>
                      </a:r>
                      <a:r>
                        <a:rPr lang="en-US" sz="1600" dirty="0" smtClean="0"/>
                        <a:t> (</a:t>
                      </a:r>
                      <a:r>
                        <a:rPr lang="en-US" sz="1600" dirty="0" err="1" smtClean="0"/>
                        <a:t>Thur</a:t>
                      </a:r>
                      <a:r>
                        <a:rPr lang="en-US" sz="1600" dirty="0" smtClean="0"/>
                        <a:t>)</a:t>
                      </a:r>
                      <a:endParaRPr lang="en-US" sz="1600" dirty="0"/>
                    </a:p>
                  </a:txBody>
                  <a:tcPr>
                    <a:cell3D prstMaterial="dkEdge">
                      <a:bevel w="77470" h="12700" prst="softRound"/>
                      <a:lightRig rig="flood" dir="t"/>
                    </a:cell3D>
                  </a:tcPr>
                </a:tc>
                <a:tc>
                  <a:txBody>
                    <a:bodyPr/>
                    <a:lstStyle/>
                    <a:p>
                      <a:pPr algn="ctr"/>
                      <a:r>
                        <a:rPr lang="en-US" sz="1600" dirty="0" smtClean="0"/>
                        <a:t>6</a:t>
                      </a:r>
                      <a:r>
                        <a:rPr lang="en-US" sz="1600" baseline="30000" dirty="0" smtClean="0"/>
                        <a:t>th</a:t>
                      </a:r>
                      <a:r>
                        <a:rPr lang="en-US" sz="1600" dirty="0" smtClean="0"/>
                        <a:t> (Fri)</a:t>
                      </a:r>
                      <a:endParaRPr lang="en-US" sz="1600" dirty="0"/>
                    </a:p>
                  </a:txBody>
                  <a:tcPr>
                    <a:cell3D prstMaterial="dkEdge">
                      <a:bevel w="77470" h="12700" prst="softRound"/>
                      <a:lightRig rig="flood" dir="t"/>
                    </a:cell3D>
                  </a:tcPr>
                </a:tc>
                <a:tc>
                  <a:txBody>
                    <a:bodyPr/>
                    <a:lstStyle/>
                    <a:p>
                      <a:pPr algn="ctr"/>
                      <a:r>
                        <a:rPr lang="en-US" sz="1600" dirty="0" smtClean="0"/>
                        <a:t>7</a:t>
                      </a:r>
                      <a:r>
                        <a:rPr lang="en-US" sz="1600" baseline="30000" dirty="0" smtClean="0"/>
                        <a:t>th</a:t>
                      </a:r>
                      <a:r>
                        <a:rPr lang="en-US" sz="1600" dirty="0" smtClean="0"/>
                        <a:t> (</a:t>
                      </a:r>
                      <a:r>
                        <a:rPr lang="en-US" sz="1600" dirty="0" err="1" smtClean="0"/>
                        <a:t>Sabb</a:t>
                      </a:r>
                      <a:r>
                        <a:rPr lang="en-US" sz="1600" dirty="0" smtClean="0"/>
                        <a:t>)</a:t>
                      </a:r>
                      <a:endParaRPr lang="en-US" sz="1600" dirty="0"/>
                    </a:p>
                  </a:txBody>
                  <a:tcPr>
                    <a:cell3D prstMaterial="dkEdge">
                      <a:bevel w="77470" h="12700" prst="softRound"/>
                      <a:lightRig rig="flood" dir="t"/>
                    </a:cell3D>
                  </a:tcPr>
                </a:tc>
              </a:tr>
              <a:tr h="372380">
                <a:tc>
                  <a:txBody>
                    <a:bodyPr/>
                    <a:lstStyle/>
                    <a:p>
                      <a:pPr algn="ctr"/>
                      <a:r>
                        <a:rPr lang="en-US" sz="2000" b="1" dirty="0" smtClean="0"/>
                        <a:t>Abib 1</a:t>
                      </a:r>
                      <a:endParaRPr lang="en-US" sz="2000" b="1"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cell3D prstMaterial="dkEdge">
                      <a:bevel w="77470" h="12700" prst="softRound"/>
                      <a:lightRig rig="flood" dir="t"/>
                    </a:cell3D>
                    <a:solidFill>
                      <a:srgbClr val="92D050"/>
                    </a:solidFill>
                  </a:tcPr>
                </a:tc>
                <a:tc>
                  <a:txBody>
                    <a:bodyPr/>
                    <a:lstStyle/>
                    <a:p>
                      <a:pPr algn="ctr"/>
                      <a:r>
                        <a:rPr lang="en-US" sz="1400" dirty="0" smtClean="0"/>
                        <a:t>2</a:t>
                      </a:r>
                      <a:endParaRPr lang="en-US" sz="1400" dirty="0"/>
                    </a:p>
                  </a:txBody>
                  <a:tcPr>
                    <a:lnL w="12700" cmpd="sng">
                      <a:noFill/>
                    </a:lnL>
                    <a:cell3D prstMaterial="dkEdge">
                      <a:bevel w="77470" h="12700" prst="softRound"/>
                      <a:lightRig rig="flood" dir="t"/>
                    </a:cell3D>
                  </a:tcPr>
                </a:tc>
                <a:tc>
                  <a:txBody>
                    <a:bodyPr/>
                    <a:lstStyle/>
                    <a:p>
                      <a:pPr algn="ctr"/>
                      <a:r>
                        <a:rPr lang="en-US" sz="1400" dirty="0" smtClean="0"/>
                        <a:t>3</a:t>
                      </a:r>
                      <a:endParaRPr lang="en-US" sz="1400" dirty="0"/>
                    </a:p>
                  </a:txBody>
                  <a:tcPr>
                    <a:cell3D prstMaterial="dkEdge">
                      <a:bevel w="77470" h="12700" prst="softRound"/>
                      <a:lightRig rig="flood" dir="t"/>
                    </a:cell3D>
                  </a:tcPr>
                </a:tc>
                <a:tc>
                  <a:txBody>
                    <a:bodyPr/>
                    <a:lstStyle/>
                    <a:p>
                      <a:pPr algn="ctr"/>
                      <a:r>
                        <a:rPr lang="en-US" sz="1400" dirty="0" smtClean="0"/>
                        <a:t>4</a:t>
                      </a:r>
                      <a:endParaRPr lang="en-US" sz="1400" dirty="0"/>
                    </a:p>
                  </a:txBody>
                  <a:tcPr>
                    <a:cell3D prstMaterial="dkEdge">
                      <a:bevel w="77470" h="12700" prst="softRound"/>
                      <a:lightRig rig="flood" dir="t"/>
                    </a:cell3D>
                  </a:tcPr>
                </a:tc>
                <a:tc>
                  <a:txBody>
                    <a:bodyPr/>
                    <a:lstStyle/>
                    <a:p>
                      <a:pPr algn="ctr"/>
                      <a:r>
                        <a:rPr lang="en-US" sz="1400" dirty="0" smtClean="0"/>
                        <a:t>5</a:t>
                      </a:r>
                      <a:endParaRPr lang="en-US" sz="1400" dirty="0"/>
                    </a:p>
                  </a:txBody>
                  <a:tcPr>
                    <a:cell3D prstMaterial="dkEdge">
                      <a:bevel w="77470" h="12700" prst="softRound"/>
                      <a:lightRig rig="flood" dir="t"/>
                    </a:cell3D>
                  </a:tcPr>
                </a:tc>
                <a:tc>
                  <a:txBody>
                    <a:bodyPr/>
                    <a:lstStyle/>
                    <a:p>
                      <a:pPr algn="ctr"/>
                      <a:r>
                        <a:rPr lang="en-US" sz="1400" dirty="0" smtClean="0"/>
                        <a:t>6</a:t>
                      </a:r>
                      <a:endParaRPr lang="en-US" sz="1400" dirty="0"/>
                    </a:p>
                  </a:txBody>
                  <a:tcPr>
                    <a:cell3D prstMaterial="dkEdge">
                      <a:bevel w="77470" h="12700" prst="softRound"/>
                      <a:lightRig rig="flood" dir="t"/>
                    </a:cell3D>
                  </a:tcPr>
                </a:tc>
                <a:tc>
                  <a:txBody>
                    <a:bodyPr/>
                    <a:lstStyle/>
                    <a:p>
                      <a:pPr algn="ctr"/>
                      <a:r>
                        <a:rPr lang="en-US" sz="1400" dirty="0" smtClean="0"/>
                        <a:t>7</a:t>
                      </a:r>
                      <a:endParaRPr lang="en-US" sz="1400" dirty="0"/>
                    </a:p>
                  </a:txBody>
                  <a:tcPr>
                    <a:cell3D prstMaterial="dkEdge">
                      <a:bevel w="77470" h="12700" prst="softRound"/>
                      <a:lightRig rig="flood" dir="t"/>
                    </a:cell3D>
                  </a:tcPr>
                </a:tc>
              </a:tr>
              <a:tr h="372380">
                <a:tc>
                  <a:txBody>
                    <a:bodyPr/>
                    <a:lstStyle/>
                    <a:p>
                      <a:pPr algn="ctr"/>
                      <a:r>
                        <a:rPr lang="en-US" sz="1400" dirty="0" smtClean="0"/>
                        <a:t>8</a:t>
                      </a:r>
                      <a:endParaRPr lang="en-US" sz="1400" dirty="0"/>
                    </a:p>
                  </a:txBody>
                  <a:tcPr>
                    <a:lnT w="12700" cmpd="sng">
                      <a:noFill/>
                    </a:lnT>
                    <a:cell3D prstMaterial="dkEdge">
                      <a:bevel w="77470" h="12700" prst="softRound"/>
                      <a:lightRig rig="flood" dir="t"/>
                    </a:cell3D>
                  </a:tcPr>
                </a:tc>
                <a:tc>
                  <a:txBody>
                    <a:bodyPr/>
                    <a:lstStyle/>
                    <a:p>
                      <a:pPr algn="ctr"/>
                      <a:r>
                        <a:rPr lang="en-US" sz="1400" dirty="0" smtClean="0"/>
                        <a:t>9</a:t>
                      </a:r>
                      <a:endParaRPr lang="en-US" sz="1400" dirty="0"/>
                    </a:p>
                  </a:txBody>
                  <a:tcPr>
                    <a:cell3D prstMaterial="dkEdge">
                      <a:bevel w="77470" h="12700" prst="softRound"/>
                      <a:lightRig rig="flood" dir="t"/>
                    </a:cell3D>
                  </a:tcPr>
                </a:tc>
                <a:tc>
                  <a:txBody>
                    <a:bodyPr/>
                    <a:lstStyle/>
                    <a:p>
                      <a:pPr algn="ctr"/>
                      <a:r>
                        <a:rPr lang="en-US" sz="1400" dirty="0" smtClean="0">
                          <a:solidFill>
                            <a:schemeClr val="bg1"/>
                          </a:solidFill>
                        </a:rPr>
                        <a:t>10  Crossing</a:t>
                      </a:r>
                      <a:r>
                        <a:rPr lang="en-US" sz="1400" baseline="0" dirty="0" smtClean="0">
                          <a:solidFill>
                            <a:schemeClr val="bg1"/>
                          </a:solidFill>
                        </a:rPr>
                        <a:t> the Jordan</a:t>
                      </a:r>
                      <a:endParaRPr lang="en-US" sz="1400" dirty="0">
                        <a:solidFill>
                          <a:schemeClr val="bg1"/>
                        </a:solidFill>
                      </a:endParaRPr>
                    </a:p>
                  </a:txBody>
                  <a:tcPr>
                    <a:cell3D prstMaterial="dkEdge">
                      <a:bevel w="77470" h="12700" prst="softRound"/>
                      <a:lightRig rig="flood" dir="t"/>
                    </a:cell3D>
                    <a:solidFill>
                      <a:schemeClr val="accent1">
                        <a:lumMod val="50000"/>
                      </a:schemeClr>
                    </a:solidFill>
                  </a:tcPr>
                </a:tc>
                <a:tc>
                  <a:txBody>
                    <a:bodyPr/>
                    <a:lstStyle/>
                    <a:p>
                      <a:pPr algn="ctr"/>
                      <a:r>
                        <a:rPr lang="en-US" sz="2000" b="1" dirty="0" smtClean="0"/>
                        <a:t>11</a:t>
                      </a:r>
                      <a:endParaRPr lang="en-US" sz="1400" b="1" dirty="0"/>
                    </a:p>
                  </a:txBody>
                  <a:tcPr>
                    <a:cell3D prstMaterial="dkEdge">
                      <a:bevel w="77470" h="12700" prst="softRound"/>
                      <a:lightRig rig="flood" dir="t"/>
                    </a:cell3D>
                    <a:solidFill>
                      <a:srgbClr val="FF0000"/>
                    </a:solidFill>
                  </a:tcPr>
                </a:tc>
                <a:tc>
                  <a:txBody>
                    <a:bodyPr/>
                    <a:lstStyle/>
                    <a:p>
                      <a:pPr algn="ctr"/>
                      <a:r>
                        <a:rPr lang="en-US" sz="1400" dirty="0" smtClean="0"/>
                        <a:t>12</a:t>
                      </a:r>
                      <a:endParaRPr lang="en-US" sz="1400" dirty="0"/>
                    </a:p>
                  </a:txBody>
                  <a:tcPr>
                    <a:cell3D prstMaterial="dkEdge">
                      <a:bevel w="77470" h="12700" prst="softRound"/>
                      <a:lightRig rig="flood" dir="t"/>
                    </a:cell3D>
                  </a:tcPr>
                </a:tc>
                <a:tc>
                  <a:txBody>
                    <a:bodyPr/>
                    <a:lstStyle/>
                    <a:p>
                      <a:pPr algn="ctr"/>
                      <a:r>
                        <a:rPr lang="en-US" sz="1400" dirty="0" smtClean="0"/>
                        <a:t>13</a:t>
                      </a:r>
                      <a:endParaRPr lang="en-US" sz="1400" dirty="0"/>
                    </a:p>
                  </a:txBody>
                  <a:tcPr>
                    <a:cell3D prstMaterial="dkEdge">
                      <a:bevel w="77470" h="12700" prst="softRound"/>
                      <a:lightRig rig="flood" dir="t"/>
                    </a:cell3D>
                  </a:tcPr>
                </a:tc>
                <a:tc>
                  <a:txBody>
                    <a:bodyPr/>
                    <a:lstStyle/>
                    <a:p>
                      <a:pPr algn="ctr"/>
                      <a:r>
                        <a:rPr lang="en-US" sz="2000" b="1" dirty="0" smtClean="0"/>
                        <a:t>14</a:t>
                      </a:r>
                      <a:endParaRPr lang="en-US" sz="1400" b="1" dirty="0"/>
                    </a:p>
                  </a:txBody>
                  <a:tcPr>
                    <a:cell3D prstMaterial="dkEdge">
                      <a:bevel w="77470" h="12700" prst="softRound"/>
                      <a:lightRig rig="flood" dir="t"/>
                    </a:cell3D>
                    <a:solidFill>
                      <a:srgbClr val="66CCFF"/>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931997378"/>
              </p:ext>
            </p:extLst>
          </p:nvPr>
        </p:nvGraphicFramePr>
        <p:xfrm>
          <a:off x="533401" y="5562600"/>
          <a:ext cx="8229599" cy="1127760"/>
        </p:xfrm>
        <a:graphic>
          <a:graphicData uri="http://schemas.openxmlformats.org/drawingml/2006/table">
            <a:tbl>
              <a:tblPr firstRow="1" bandRow="1">
                <a:tableStyleId>{21E4AEA4-8DFA-4A89-87EB-49C32662AFE0}</a:tableStyleId>
              </a:tblPr>
              <a:tblGrid>
                <a:gridCol w="1175657"/>
                <a:gridCol w="1175657"/>
                <a:gridCol w="1175657"/>
                <a:gridCol w="1175657"/>
                <a:gridCol w="1175657"/>
                <a:gridCol w="1175657"/>
                <a:gridCol w="1175657"/>
              </a:tblGrid>
              <a:tr h="330200">
                <a:tc>
                  <a:txBody>
                    <a:bodyPr/>
                    <a:lstStyle/>
                    <a:p>
                      <a:pPr algn="ctr"/>
                      <a:r>
                        <a:rPr lang="en-US" sz="1600" dirty="0" smtClean="0"/>
                        <a:t>1</a:t>
                      </a:r>
                      <a:r>
                        <a:rPr lang="en-US" sz="1600" baseline="30000" dirty="0" smtClean="0"/>
                        <a:t>st</a:t>
                      </a:r>
                      <a:r>
                        <a:rPr lang="en-US" sz="1600" dirty="0" smtClean="0"/>
                        <a:t> (Sun)</a:t>
                      </a:r>
                      <a:endParaRPr lang="en-US" sz="1600" dirty="0"/>
                    </a:p>
                  </a:txBody>
                  <a:tcPr>
                    <a:cell3D prstMaterial="dkEdge">
                      <a:bevel w="77470" h="12700" prst="softRound"/>
                      <a:lightRig rig="flood" dir="t"/>
                    </a:cell3D>
                  </a:tcPr>
                </a:tc>
                <a:tc>
                  <a:txBody>
                    <a:bodyPr/>
                    <a:lstStyle/>
                    <a:p>
                      <a:pPr algn="ctr"/>
                      <a:r>
                        <a:rPr lang="en-US" sz="1600" dirty="0" smtClean="0"/>
                        <a:t>2</a:t>
                      </a:r>
                      <a:r>
                        <a:rPr lang="en-US" sz="1600" baseline="30000" dirty="0" smtClean="0"/>
                        <a:t>nd</a:t>
                      </a:r>
                      <a:r>
                        <a:rPr lang="en-US" sz="1600" dirty="0" smtClean="0"/>
                        <a:t> (Mon)</a:t>
                      </a:r>
                      <a:endParaRPr lang="en-US" sz="1600" dirty="0"/>
                    </a:p>
                  </a:txBody>
                  <a:tcPr>
                    <a:cell3D prstMaterial="dkEdge">
                      <a:bevel w="77470" h="12700" prst="softRound"/>
                      <a:lightRig rig="flood" dir="t"/>
                    </a:cell3D>
                  </a:tcPr>
                </a:tc>
                <a:tc>
                  <a:txBody>
                    <a:bodyPr/>
                    <a:lstStyle/>
                    <a:p>
                      <a:pPr algn="ctr"/>
                      <a:r>
                        <a:rPr lang="en-US" sz="1600" dirty="0" smtClean="0"/>
                        <a:t>3</a:t>
                      </a:r>
                      <a:r>
                        <a:rPr lang="en-US" sz="1600" baseline="30000" dirty="0" smtClean="0"/>
                        <a:t>rd</a:t>
                      </a:r>
                      <a:r>
                        <a:rPr lang="en-US" sz="1600" dirty="0" smtClean="0"/>
                        <a:t> (Tues)</a:t>
                      </a:r>
                      <a:endParaRPr lang="en-US" sz="1600" dirty="0"/>
                    </a:p>
                  </a:txBody>
                  <a:tcPr>
                    <a:cell3D prstMaterial="dkEdge">
                      <a:bevel w="77470" h="12700" prst="softRound"/>
                      <a:lightRig rig="flood" dir="t"/>
                    </a:cell3D>
                  </a:tcPr>
                </a:tc>
                <a:tc>
                  <a:txBody>
                    <a:bodyPr/>
                    <a:lstStyle/>
                    <a:p>
                      <a:pPr algn="ctr"/>
                      <a:r>
                        <a:rPr lang="en-US" sz="1600" dirty="0" smtClean="0"/>
                        <a:t>4</a:t>
                      </a:r>
                      <a:r>
                        <a:rPr lang="en-US" sz="1600" baseline="30000" dirty="0" smtClean="0"/>
                        <a:t>th</a:t>
                      </a:r>
                      <a:r>
                        <a:rPr lang="en-US" sz="1600" dirty="0" smtClean="0"/>
                        <a:t> (Wed)</a:t>
                      </a:r>
                      <a:endParaRPr lang="en-US" sz="1600" dirty="0"/>
                    </a:p>
                  </a:txBody>
                  <a:tcPr>
                    <a:cell3D prstMaterial="dkEdge">
                      <a:bevel w="77470" h="12700" prst="softRound"/>
                      <a:lightRig rig="flood" dir="t"/>
                    </a:cell3D>
                  </a:tcPr>
                </a:tc>
                <a:tc>
                  <a:txBody>
                    <a:bodyPr/>
                    <a:lstStyle/>
                    <a:p>
                      <a:pPr algn="ctr"/>
                      <a:r>
                        <a:rPr lang="en-US" sz="1600" dirty="0" smtClean="0"/>
                        <a:t>5</a:t>
                      </a:r>
                      <a:r>
                        <a:rPr lang="en-US" sz="1600" baseline="30000" dirty="0" smtClean="0"/>
                        <a:t>th</a:t>
                      </a:r>
                      <a:r>
                        <a:rPr lang="en-US" sz="1600" dirty="0" smtClean="0"/>
                        <a:t> (</a:t>
                      </a:r>
                      <a:r>
                        <a:rPr lang="en-US" sz="1600" dirty="0" err="1" smtClean="0"/>
                        <a:t>Thur</a:t>
                      </a:r>
                      <a:r>
                        <a:rPr lang="en-US" sz="1600" dirty="0" smtClean="0"/>
                        <a:t>)</a:t>
                      </a:r>
                      <a:endParaRPr lang="en-US" sz="1600" dirty="0"/>
                    </a:p>
                  </a:txBody>
                  <a:tcPr>
                    <a:cell3D prstMaterial="dkEdge">
                      <a:bevel w="77470" h="12700" prst="softRound"/>
                      <a:lightRig rig="flood" dir="t"/>
                    </a:cell3D>
                  </a:tcPr>
                </a:tc>
                <a:tc>
                  <a:txBody>
                    <a:bodyPr/>
                    <a:lstStyle/>
                    <a:p>
                      <a:pPr algn="ctr"/>
                      <a:r>
                        <a:rPr lang="en-US" sz="1600" dirty="0" smtClean="0"/>
                        <a:t>6</a:t>
                      </a:r>
                      <a:r>
                        <a:rPr lang="en-US" sz="1600" baseline="30000" dirty="0" smtClean="0"/>
                        <a:t>th</a:t>
                      </a:r>
                      <a:r>
                        <a:rPr lang="en-US" sz="1600" dirty="0" smtClean="0"/>
                        <a:t> (Fri)</a:t>
                      </a:r>
                      <a:endParaRPr lang="en-US" sz="1600" dirty="0"/>
                    </a:p>
                  </a:txBody>
                  <a:tcPr>
                    <a:cell3D prstMaterial="dkEdge">
                      <a:bevel w="77470" h="12700" prst="softRound"/>
                      <a:lightRig rig="flood" dir="t"/>
                    </a:cell3D>
                  </a:tcPr>
                </a:tc>
                <a:tc>
                  <a:txBody>
                    <a:bodyPr/>
                    <a:lstStyle/>
                    <a:p>
                      <a:pPr algn="ctr"/>
                      <a:r>
                        <a:rPr lang="en-US" sz="1600" dirty="0" smtClean="0"/>
                        <a:t>7</a:t>
                      </a:r>
                      <a:r>
                        <a:rPr lang="en-US" sz="1600" baseline="30000" dirty="0" smtClean="0"/>
                        <a:t>th</a:t>
                      </a:r>
                      <a:r>
                        <a:rPr lang="en-US" sz="1600" dirty="0" smtClean="0"/>
                        <a:t> (</a:t>
                      </a:r>
                      <a:r>
                        <a:rPr lang="en-US" sz="1600" dirty="0" err="1" smtClean="0"/>
                        <a:t>Sabb</a:t>
                      </a:r>
                      <a:r>
                        <a:rPr lang="en-US" sz="1600" dirty="0" smtClean="0"/>
                        <a:t>)</a:t>
                      </a:r>
                      <a:endParaRPr lang="en-US" sz="1600" dirty="0"/>
                    </a:p>
                  </a:txBody>
                  <a:tcPr>
                    <a:cell3D prstMaterial="dkEdge">
                      <a:bevel w="77470" h="12700" prst="softRound"/>
                      <a:lightRig rig="flood" dir="t"/>
                    </a:cell3D>
                  </a:tcPr>
                </a:tc>
              </a:tr>
              <a:tr h="330200">
                <a:tc>
                  <a:txBody>
                    <a:bodyPr/>
                    <a:lstStyle/>
                    <a:p>
                      <a:pPr algn="ctr"/>
                      <a:endParaRPr lang="en-US" sz="1400" dirty="0"/>
                    </a:p>
                  </a:txBody>
                  <a:tcPr>
                    <a:cell3D prstMaterial="dkEdge">
                      <a:bevel w="77470" h="12700" prst="softRound"/>
                      <a:lightRig rig="flood" dir="t"/>
                    </a:cell3D>
                  </a:tcPr>
                </a:tc>
                <a:tc>
                  <a:txBody>
                    <a:bodyPr/>
                    <a:lstStyle/>
                    <a:p>
                      <a:pPr algn="ctr"/>
                      <a:endParaRPr lang="en-US" sz="1400" dirty="0"/>
                    </a:p>
                  </a:txBody>
                  <a:tcPr>
                    <a:cell3D prstMaterial="dkEdge">
                      <a:bevel w="77470" h="12700" prst="softRound"/>
                      <a:lightRig rig="flood" dir="t"/>
                    </a:cell3D>
                  </a:tcPr>
                </a:tc>
                <a:tc>
                  <a:txBody>
                    <a:bodyPr/>
                    <a:lstStyle/>
                    <a:p>
                      <a:pPr algn="ctr"/>
                      <a:endParaRPr lang="en-US" sz="1400" dirty="0"/>
                    </a:p>
                  </a:txBody>
                  <a:tcPr>
                    <a:cell3D prstMaterial="dkEdge">
                      <a:bevel w="77470" h="12700" prst="softRound"/>
                      <a:lightRig rig="flood" dir="t"/>
                    </a:cell3D>
                  </a:tcPr>
                </a:tc>
                <a:tc>
                  <a:txBody>
                    <a:bodyPr/>
                    <a:lstStyle/>
                    <a:p>
                      <a:pPr algn="ctr"/>
                      <a:r>
                        <a:rPr lang="en-US" sz="2000" b="1" dirty="0" smtClean="0"/>
                        <a:t>Abib 1</a:t>
                      </a:r>
                      <a:endParaRPr lang="en-US" sz="2000" b="1" dirty="0"/>
                    </a:p>
                  </a:txBody>
                  <a:tcPr>
                    <a:cell3D prstMaterial="dkEdge">
                      <a:bevel w="77470" h="12700" prst="softRound"/>
                      <a:lightRig rig="flood" dir="t"/>
                    </a:cell3D>
                    <a:solidFill>
                      <a:srgbClr val="92D050"/>
                    </a:solidFill>
                  </a:tcPr>
                </a:tc>
                <a:tc>
                  <a:txBody>
                    <a:bodyPr/>
                    <a:lstStyle/>
                    <a:p>
                      <a:pPr algn="ctr"/>
                      <a:r>
                        <a:rPr lang="en-US" sz="1400" dirty="0" smtClean="0"/>
                        <a:t>2</a:t>
                      </a:r>
                      <a:endParaRPr lang="en-US" sz="1400" dirty="0"/>
                    </a:p>
                  </a:txBody>
                  <a:tcPr>
                    <a:cell3D prstMaterial="dkEdge">
                      <a:bevel w="77470" h="12700" prst="softRound"/>
                      <a:lightRig rig="flood" dir="t"/>
                    </a:cell3D>
                  </a:tcPr>
                </a:tc>
                <a:tc>
                  <a:txBody>
                    <a:bodyPr/>
                    <a:lstStyle/>
                    <a:p>
                      <a:pPr algn="ctr"/>
                      <a:r>
                        <a:rPr lang="en-US" sz="1400" dirty="0" smtClean="0"/>
                        <a:t>3</a:t>
                      </a:r>
                      <a:endParaRPr lang="en-US" sz="1400" dirty="0"/>
                    </a:p>
                  </a:txBody>
                  <a:tcPr>
                    <a:cell3D prstMaterial="dkEdge">
                      <a:bevel w="77470" h="12700" prst="softRound"/>
                      <a:lightRig rig="flood" dir="t"/>
                    </a:cell3D>
                  </a:tcPr>
                </a:tc>
                <a:tc>
                  <a:txBody>
                    <a:bodyPr/>
                    <a:lstStyle/>
                    <a:p>
                      <a:pPr algn="ctr"/>
                      <a:r>
                        <a:rPr lang="en-US" sz="1400" dirty="0" smtClean="0"/>
                        <a:t>4</a:t>
                      </a:r>
                      <a:endParaRPr lang="en-US" sz="1400" dirty="0"/>
                    </a:p>
                  </a:txBody>
                  <a:tcPr>
                    <a:cell3D prstMaterial="dkEdge">
                      <a:bevel w="77470" h="12700" prst="softRound"/>
                      <a:lightRig rig="flood" dir="t"/>
                    </a:cell3D>
                  </a:tcPr>
                </a:tc>
              </a:tr>
              <a:tr h="330200">
                <a:tc>
                  <a:txBody>
                    <a:bodyPr/>
                    <a:lstStyle/>
                    <a:p>
                      <a:pPr algn="ctr"/>
                      <a:r>
                        <a:rPr lang="en-US" sz="1400" dirty="0" smtClean="0"/>
                        <a:t>5</a:t>
                      </a:r>
                      <a:endParaRPr lang="en-US" sz="1400" dirty="0"/>
                    </a:p>
                  </a:txBody>
                  <a:tcPr>
                    <a:cell3D prstMaterial="dkEdge">
                      <a:bevel w="77470" h="12700" prst="softRound"/>
                      <a:lightRig rig="flood" dir="t"/>
                    </a:cell3D>
                  </a:tcPr>
                </a:tc>
                <a:tc>
                  <a:txBody>
                    <a:bodyPr/>
                    <a:lstStyle/>
                    <a:p>
                      <a:pPr algn="ctr"/>
                      <a:r>
                        <a:rPr lang="en-US" sz="1400" dirty="0" smtClean="0"/>
                        <a:t>6</a:t>
                      </a:r>
                      <a:endParaRPr lang="en-US" sz="1400" dirty="0"/>
                    </a:p>
                  </a:txBody>
                  <a:tcPr>
                    <a:cell3D prstMaterial="dkEdge">
                      <a:bevel w="77470" h="12700" prst="softRound"/>
                      <a:lightRig rig="flood" dir="t"/>
                    </a:cell3D>
                  </a:tcPr>
                </a:tc>
                <a:tc>
                  <a:txBody>
                    <a:bodyPr/>
                    <a:lstStyle/>
                    <a:p>
                      <a:pPr algn="ctr"/>
                      <a:r>
                        <a:rPr lang="en-US" sz="1400" dirty="0" smtClean="0"/>
                        <a:t>7</a:t>
                      </a:r>
                      <a:endParaRPr lang="en-US" sz="1400" dirty="0"/>
                    </a:p>
                  </a:txBody>
                  <a:tcPr>
                    <a:cell3D prstMaterial="dkEdge">
                      <a:bevel w="77470" h="12700" prst="softRound"/>
                      <a:lightRig rig="flood" dir="t"/>
                    </a:cell3D>
                  </a:tcPr>
                </a:tc>
                <a:tc>
                  <a:txBody>
                    <a:bodyPr/>
                    <a:lstStyle/>
                    <a:p>
                      <a:pPr algn="ctr"/>
                      <a:r>
                        <a:rPr lang="en-US" sz="1400" dirty="0" smtClean="0"/>
                        <a:t>8</a:t>
                      </a:r>
                      <a:endParaRPr lang="en-US" sz="1400" dirty="0"/>
                    </a:p>
                  </a:txBody>
                  <a:tcPr>
                    <a:cell3D prstMaterial="dkEdge">
                      <a:bevel w="77470" h="12700" prst="softRound"/>
                      <a:lightRig rig="flood" dir="t"/>
                    </a:cell3D>
                  </a:tcPr>
                </a:tc>
                <a:tc>
                  <a:txBody>
                    <a:bodyPr/>
                    <a:lstStyle/>
                    <a:p>
                      <a:pPr algn="ctr"/>
                      <a:r>
                        <a:rPr lang="en-US" sz="1400" dirty="0" smtClean="0"/>
                        <a:t>9</a:t>
                      </a:r>
                      <a:endParaRPr lang="en-US" sz="1400" dirty="0"/>
                    </a:p>
                  </a:txBody>
                  <a:tcPr>
                    <a:cell3D prstMaterial="dkEdge">
                      <a:bevel w="77470" h="12700" prst="softRound"/>
                      <a:lightRig rig="flood" dir="t"/>
                    </a:cell3D>
                  </a:tcPr>
                </a:tc>
                <a:tc>
                  <a:txBody>
                    <a:bodyPr/>
                    <a:lstStyle/>
                    <a:p>
                      <a:pPr algn="ctr"/>
                      <a:r>
                        <a:rPr lang="en-US" sz="1400" dirty="0" smtClean="0"/>
                        <a:t>10</a:t>
                      </a:r>
                      <a:endParaRPr lang="en-US" sz="1400" dirty="0"/>
                    </a:p>
                  </a:txBody>
                  <a:tcPr>
                    <a:cell3D prstMaterial="dkEdge">
                      <a:bevel w="77470" h="12700" prst="softRound"/>
                      <a:lightRig rig="flood" dir="t"/>
                    </a:cell3D>
                  </a:tcPr>
                </a:tc>
                <a:tc>
                  <a:txBody>
                    <a:bodyPr/>
                    <a:lstStyle/>
                    <a:p>
                      <a:pPr algn="ctr"/>
                      <a:r>
                        <a:rPr lang="en-US" sz="2000" b="1" dirty="0" smtClean="0"/>
                        <a:t>11</a:t>
                      </a:r>
                      <a:endParaRPr lang="en-US" sz="1400" b="1" dirty="0"/>
                    </a:p>
                  </a:txBody>
                  <a:tcPr>
                    <a:cell3D prstMaterial="dkEdge">
                      <a:bevel w="77470" h="12700" prst="softRound"/>
                      <a:lightRig rig="flood" dir="t"/>
                    </a:cell3D>
                    <a:solidFill>
                      <a:srgbClr val="66CCFF"/>
                    </a:solidFill>
                  </a:tcPr>
                </a:tc>
              </a:tr>
            </a:tbl>
          </a:graphicData>
        </a:graphic>
      </p:graphicFrame>
    </p:spTree>
    <p:extLst>
      <p:ext uri="{BB962C8B-B14F-4D97-AF65-F5344CB8AC3E}">
        <p14:creationId xmlns:p14="http://schemas.microsoft.com/office/powerpoint/2010/main" val="7681384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animEffect transition="in" filter="wipe(left)">
                                      <p:cBhvr>
                                        <p:cTn id="7" dur="1750"/>
                                        <p:tgtEl>
                                          <p:spTgt spid="5">
                                            <p:txEl>
                                              <p:pRg st="5" end="5"/>
                                            </p:txEl>
                                          </p:spTgt>
                                        </p:tgtEl>
                                      </p:cBhvr>
                                    </p:animEffect>
                                  </p:childTnLst>
                                </p:cTn>
                              </p:par>
                            </p:childTnLst>
                          </p:cTn>
                        </p:par>
                        <p:par>
                          <p:cTn id="8" fill="hold">
                            <p:stCondLst>
                              <p:cond delay="1750"/>
                            </p:stCondLst>
                            <p:childTnLst>
                              <p:par>
                                <p:cTn id="9" presetID="2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75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5">
                                            <p:txEl>
                                              <p:pRg st="6" end="6"/>
                                            </p:txEl>
                                          </p:spTgt>
                                        </p:tgtEl>
                                        <p:attrNameLst>
                                          <p:attrName>style.visibility</p:attrName>
                                        </p:attrNameLst>
                                      </p:cBhvr>
                                      <p:to>
                                        <p:strVal val="visible"/>
                                      </p:to>
                                    </p:set>
                                    <p:animEffect transition="in" filter="wipe(left)">
                                      <p:cBhvr>
                                        <p:cTn id="16" dur="1750"/>
                                        <p:tgtEl>
                                          <p:spTgt spid="5">
                                            <p:txEl>
                                              <p:pRg st="6" end="6"/>
                                            </p:txEl>
                                          </p:spTgt>
                                        </p:tgtEl>
                                      </p:cBhvr>
                                    </p:animEffect>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5">
                                            <p:txEl>
                                              <p:pRg st="7" end="7"/>
                                            </p:txEl>
                                          </p:spTgt>
                                        </p:tgtEl>
                                        <p:attrNameLst>
                                          <p:attrName>style.visibility</p:attrName>
                                        </p:attrNameLst>
                                      </p:cBhvr>
                                      <p:to>
                                        <p:strVal val="visible"/>
                                      </p:to>
                                    </p:set>
                                    <p:animEffect transition="in" filter="wipe(left)">
                                      <p:cBhvr>
                                        <p:cTn id="20" dur="175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315200" y="6416675"/>
            <a:ext cx="1676400" cy="365125"/>
          </a:xfrm>
        </p:spPr>
        <p:txBody>
          <a:bodyPr/>
          <a:lstStyle/>
          <a:p>
            <a:fld id="{5C014052-953B-4273-8F47-BF25327D5B24}" type="slidenum">
              <a:rPr lang="en-US" smtClean="0"/>
              <a:t>24</a:t>
            </a:fld>
            <a:endParaRPr lang="en-US" dirty="0"/>
          </a:p>
        </p:txBody>
      </p:sp>
      <p:sp>
        <p:nvSpPr>
          <p:cNvPr id="4" name="Title 1"/>
          <p:cNvSpPr txBox="1">
            <a:spLocks/>
          </p:cNvSpPr>
          <p:nvPr/>
        </p:nvSpPr>
        <p:spPr>
          <a:xfrm>
            <a:off x="152400" y="0"/>
            <a:ext cx="8839200" cy="6096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spc="50" dirty="0" smtClean="0">
                <a:ln w="11430"/>
                <a:solidFill>
                  <a:srgbClr val="FF0000"/>
                </a:solidFill>
                <a:effectLst>
                  <a:outerShdw blurRad="76200" dist="50800" dir="5400000" algn="tl" rotWithShape="0">
                    <a:srgbClr val="000000">
                      <a:alpha val="65000"/>
                    </a:srgbClr>
                  </a:outerShdw>
                </a:effectLst>
              </a:rPr>
              <a:t>1</a:t>
            </a:r>
            <a:r>
              <a:rPr lang="en-US" sz="4400" spc="50" baseline="30000" dirty="0" smtClean="0">
                <a:ln w="11430"/>
                <a:solidFill>
                  <a:srgbClr val="FF0000"/>
                </a:solidFill>
                <a:effectLst>
                  <a:outerShdw blurRad="76200" dist="50800" dir="5400000" algn="tl" rotWithShape="0">
                    <a:srgbClr val="000000">
                      <a:alpha val="65000"/>
                    </a:srgbClr>
                  </a:outerShdw>
                </a:effectLst>
              </a:rPr>
              <a:t>st</a:t>
            </a:r>
            <a:r>
              <a:rPr lang="en-US" sz="4400" spc="50" dirty="0" smtClean="0">
                <a:ln w="11430"/>
                <a:solidFill>
                  <a:srgbClr val="FF0000"/>
                </a:solidFill>
                <a:effectLst>
                  <a:outerShdw blurRad="76200" dist="50800" dir="5400000" algn="tl" rotWithShape="0">
                    <a:srgbClr val="000000">
                      <a:alpha val="65000"/>
                    </a:srgbClr>
                  </a:outerShdw>
                </a:effectLst>
              </a:rPr>
              <a:t> Passover </a:t>
            </a:r>
            <a:r>
              <a:rPr lang="en-US" sz="4400" spc="50" dirty="0" smtClean="0">
                <a:ln w="11430"/>
                <a:solidFill>
                  <a:srgbClr val="8C4C64"/>
                </a:solidFill>
                <a:effectLst>
                  <a:outerShdw blurRad="76200" dist="50800" dir="5400000" algn="tl" rotWithShape="0">
                    <a:srgbClr val="000000">
                      <a:alpha val="65000"/>
                    </a:srgbClr>
                  </a:outerShdw>
                </a:effectLst>
              </a:rPr>
              <a:t>Celebrated in </a:t>
            </a:r>
            <a:r>
              <a:rPr lang="en-US" sz="4400" spc="50" dirty="0" smtClean="0">
                <a:ln w="11430"/>
                <a:solidFill>
                  <a:srgbClr val="00B050"/>
                </a:solidFill>
                <a:effectLst>
                  <a:outerShdw blurRad="76200" dist="50800" dir="5400000" algn="tl" rotWithShape="0">
                    <a:srgbClr val="000000">
                      <a:alpha val="65000"/>
                    </a:srgbClr>
                  </a:outerShdw>
                </a:effectLst>
              </a:rPr>
              <a:t>Canaan</a:t>
            </a:r>
            <a:endParaRPr lang="en-US" sz="4400" spc="50" dirty="0">
              <a:ln w="11430"/>
              <a:solidFill>
                <a:srgbClr val="00B050"/>
              </a:solidFill>
              <a:effectLst>
                <a:outerShdw blurRad="76200" dist="50800" dir="5400000" algn="tl" rotWithShape="0">
                  <a:srgbClr val="000000">
                    <a:alpha val="65000"/>
                  </a:srgbClr>
                </a:outerShdw>
              </a:effectLst>
            </a:endParaRPr>
          </a:p>
        </p:txBody>
      </p:sp>
      <p:sp>
        <p:nvSpPr>
          <p:cNvPr id="7" name="TextBox 6"/>
          <p:cNvSpPr txBox="1"/>
          <p:nvPr/>
        </p:nvSpPr>
        <p:spPr>
          <a:xfrm>
            <a:off x="213360" y="838200"/>
            <a:ext cx="4648200" cy="6032421"/>
          </a:xfrm>
          <a:prstGeom prst="rect">
            <a:avLst/>
          </a:prstGeom>
          <a:noFill/>
        </p:spPr>
        <p:txBody>
          <a:bodyPr wrap="square" rtlCol="0">
            <a:spAutoFit/>
            <a:scene3d>
              <a:camera prst="orthographicFront"/>
              <a:lightRig rig="threePt" dir="t"/>
            </a:scene3d>
            <a:sp3d extrusionH="57150">
              <a:bevelT w="38100" h="38100"/>
            </a:sp3d>
          </a:bodyPr>
          <a:lstStyle/>
          <a:p>
            <a:r>
              <a:rPr lang="en-US" sz="2400" b="1" dirty="0" smtClean="0">
                <a:solidFill>
                  <a:schemeClr val="accent5">
                    <a:lumMod val="75000"/>
                  </a:schemeClr>
                </a:solidFill>
              </a:rPr>
              <a:t>Josh 5:10  </a:t>
            </a:r>
            <a:r>
              <a:rPr lang="en-US" b="1" dirty="0" smtClean="0">
                <a:solidFill>
                  <a:srgbClr val="8C4C64"/>
                </a:solidFill>
              </a:rPr>
              <a:t>And </a:t>
            </a:r>
            <a:r>
              <a:rPr lang="en-US" b="1" dirty="0">
                <a:solidFill>
                  <a:srgbClr val="8C4C64"/>
                </a:solidFill>
              </a:rPr>
              <a:t>the children of Israel encamped in </a:t>
            </a:r>
            <a:r>
              <a:rPr lang="en-US" b="1" dirty="0" err="1">
                <a:solidFill>
                  <a:srgbClr val="FF0000"/>
                </a:solidFill>
              </a:rPr>
              <a:t>Gilgal</a:t>
            </a:r>
            <a:r>
              <a:rPr lang="en-US" b="1" dirty="0">
                <a:solidFill>
                  <a:srgbClr val="FF0000"/>
                </a:solidFill>
              </a:rPr>
              <a:t>,</a:t>
            </a:r>
            <a:r>
              <a:rPr lang="en-US" b="1" dirty="0">
                <a:solidFill>
                  <a:srgbClr val="8C4C64"/>
                </a:solidFill>
              </a:rPr>
              <a:t> and kept the </a:t>
            </a:r>
            <a:r>
              <a:rPr lang="en-US" b="1" dirty="0" smtClean="0">
                <a:solidFill>
                  <a:srgbClr val="8C4C64"/>
                </a:solidFill>
              </a:rPr>
              <a:t>Passover </a:t>
            </a:r>
            <a:br>
              <a:rPr lang="en-US" b="1" dirty="0" smtClean="0">
                <a:solidFill>
                  <a:srgbClr val="8C4C64"/>
                </a:solidFill>
              </a:rPr>
            </a:br>
            <a:r>
              <a:rPr lang="en-US" b="1" dirty="0" smtClean="0">
                <a:solidFill>
                  <a:srgbClr val="8C4C64"/>
                </a:solidFill>
              </a:rPr>
              <a:t>on </a:t>
            </a:r>
            <a:r>
              <a:rPr lang="en-US" b="1" dirty="0">
                <a:solidFill>
                  <a:srgbClr val="8C4C64"/>
                </a:solidFill>
              </a:rPr>
              <a:t>the fourteenth day of the month </a:t>
            </a:r>
            <a:r>
              <a:rPr lang="en-US" b="1" dirty="0" smtClean="0">
                <a:solidFill>
                  <a:srgbClr val="8C4C64"/>
                </a:solidFill>
              </a:rPr>
              <a:t>at</a:t>
            </a:r>
            <a:br>
              <a:rPr lang="en-US" b="1" dirty="0" smtClean="0">
                <a:solidFill>
                  <a:srgbClr val="8C4C64"/>
                </a:solidFill>
              </a:rPr>
            </a:br>
            <a:r>
              <a:rPr lang="en-US" b="1" dirty="0" smtClean="0">
                <a:solidFill>
                  <a:srgbClr val="8C4C64"/>
                </a:solidFill>
              </a:rPr>
              <a:t>even in </a:t>
            </a:r>
            <a:r>
              <a:rPr lang="en-US" b="1" dirty="0">
                <a:solidFill>
                  <a:srgbClr val="8C4C64"/>
                </a:solidFill>
              </a:rPr>
              <a:t>the plains of Jericho</a:t>
            </a:r>
            <a:r>
              <a:rPr lang="en-US" b="1" dirty="0" smtClean="0">
                <a:solidFill>
                  <a:srgbClr val="8C4C64"/>
                </a:solidFill>
              </a:rPr>
              <a:t>.  </a:t>
            </a:r>
            <a:r>
              <a:rPr lang="en-US" sz="1400" i="1" dirty="0" smtClean="0"/>
              <a:t>KJV</a:t>
            </a:r>
          </a:p>
          <a:p>
            <a:endParaRPr lang="en-US" sz="1400" i="1" dirty="0" smtClean="0"/>
          </a:p>
          <a:p>
            <a:endParaRPr lang="en-US" sz="1400" i="1" dirty="0"/>
          </a:p>
          <a:p>
            <a:endParaRPr lang="en-US" sz="1400" i="1" dirty="0" smtClean="0"/>
          </a:p>
          <a:p>
            <a:endParaRPr lang="en-US" sz="1400" i="1" dirty="0"/>
          </a:p>
          <a:p>
            <a:endParaRPr lang="en-US" sz="1400" i="1" dirty="0" smtClean="0"/>
          </a:p>
          <a:p>
            <a:endParaRPr lang="en-US" sz="1400" i="1" dirty="0"/>
          </a:p>
          <a:p>
            <a:endParaRPr lang="en-US" sz="1400" i="1" dirty="0" smtClean="0"/>
          </a:p>
          <a:p>
            <a:endParaRPr lang="en-US" sz="1400" i="1" dirty="0"/>
          </a:p>
          <a:p>
            <a:endParaRPr lang="en-US" sz="1400" i="1" dirty="0" smtClean="0"/>
          </a:p>
          <a:p>
            <a:endParaRPr lang="en-US" sz="1400" i="1" dirty="0"/>
          </a:p>
          <a:p>
            <a:endParaRPr lang="en-US" sz="1400" i="1" dirty="0" smtClean="0"/>
          </a:p>
          <a:p>
            <a:endParaRPr lang="en-US" sz="1400" i="1" dirty="0"/>
          </a:p>
          <a:p>
            <a:pPr algn="ctr"/>
            <a:r>
              <a:rPr lang="en-US"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Can the </a:t>
            </a:r>
            <a:r>
              <a:rPr lang="en-US" sz="28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Passover</a:t>
            </a:r>
            <a:r>
              <a:rPr lang="en-US"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and </a:t>
            </a:r>
            <a:br>
              <a:rPr lang="en-US"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en-US"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the weekly </a:t>
            </a:r>
            <a:r>
              <a:rPr lang="en-US" sz="2800" b="1" cap="all" dirty="0" smtClean="0">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rPr>
              <a:t>Sabbath</a:t>
            </a:r>
            <a:r>
              <a:rPr lang="en-US"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share the same “day” without Scriptural conflict?</a:t>
            </a:r>
            <a:endParaRPr lang="en-US" sz="14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5123" name="Picture 3" descr="C:\Users\Rae\Desktop\jericho map.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894616" y="1304925"/>
            <a:ext cx="3829051" cy="2724150"/>
          </a:xfrm>
          <a:prstGeom prst="rect">
            <a:avLst/>
          </a:prstGeom>
          <a:ln w="57150">
            <a:solidFill>
              <a:srgbClr val="00B050"/>
            </a:solidFill>
          </a:ln>
          <a:effectLst>
            <a:outerShdw blurRad="292100" dist="139700" dir="2700000" algn="tl" rotWithShape="0">
              <a:srgbClr val="333333">
                <a:alpha val="65000"/>
              </a:srgbClr>
            </a:outerShdw>
          </a:effectLst>
          <a:scene3d>
            <a:camera prst="orthographicFront"/>
            <a:lightRig rig="threePt" dir="t"/>
          </a:scene3d>
          <a:sp3d>
            <a:bevelT w="114300" prst="artDeco"/>
          </a:sp3d>
          <a:extLst>
            <a:ext uri="{909E8E84-426E-40DD-AFC4-6F175D3DCCD1}">
              <a14:hiddenFill xmlns:a14="http://schemas.microsoft.com/office/drawing/2010/main">
                <a:solidFill>
                  <a:srgbClr val="FFFFFF"/>
                </a:solidFill>
              </a14:hiddenFill>
            </a:ext>
          </a:extLst>
        </p:spPr>
      </p:pic>
      <p:sp>
        <p:nvSpPr>
          <p:cNvPr id="9" name="Content Placeholder 2"/>
          <p:cNvSpPr txBox="1">
            <a:spLocks/>
          </p:cNvSpPr>
          <p:nvPr/>
        </p:nvSpPr>
        <p:spPr>
          <a:xfrm>
            <a:off x="478715" y="2268070"/>
            <a:ext cx="4017085" cy="2227730"/>
          </a:xfrm>
          <a:prstGeom prst="rect">
            <a:avLst/>
          </a:prstGeom>
          <a:solidFill>
            <a:schemeClr val="accent2">
              <a:lumMod val="20000"/>
              <a:lumOff val="80000"/>
            </a:schemeClr>
          </a:solidFill>
          <a:ln w="38100">
            <a:solidFill>
              <a:schemeClr val="accent2">
                <a:lumMod val="75000"/>
              </a:schemeClr>
            </a:solidFill>
          </a:ln>
          <a:scene3d>
            <a:camera prst="orthographicFront"/>
            <a:lightRig rig="soft" dir="tl">
              <a:rot lat="0" lon="0" rev="0"/>
            </a:lightRig>
          </a:scene3d>
          <a:sp3d>
            <a:bevelT w="114300" prst="artDeco"/>
          </a:sp3d>
        </p:spPr>
        <p:txBody>
          <a:bodyPr>
            <a:normAutofit fontScale="92500"/>
            <a:sp3d contourW="25400" prstMaterial="matte">
              <a:bevelT w="25400" h="55880" prst="artDeco"/>
              <a:contourClr>
                <a:schemeClr val="accent2">
                  <a:tint val="20000"/>
                </a:schemeClr>
              </a:contourClr>
            </a:sp3d>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ctr">
              <a:buFont typeface="Georgia" pitchFamily="18" charset="0"/>
              <a:buNone/>
            </a:pPr>
            <a:r>
              <a:rPr lang="en-US" sz="2800" b="1" spc="50" dirty="0" smtClean="0">
                <a:ln w="11430"/>
                <a:solidFill>
                  <a:srgbClr val="8C4C64"/>
                </a:solidFill>
                <a:effectLst>
                  <a:outerShdw blurRad="76200" dist="50800" dir="5400000" algn="tl" rotWithShape="0">
                    <a:srgbClr val="000000">
                      <a:alpha val="65000"/>
                    </a:srgbClr>
                  </a:outerShdw>
                </a:effectLst>
              </a:rPr>
              <a:t>We are still </a:t>
            </a:r>
            <a:r>
              <a:rPr lang="en-US" sz="2800" b="1" spc="50" dirty="0" smtClean="0">
                <a:ln w="11430"/>
                <a:solidFill>
                  <a:srgbClr val="FF0000"/>
                </a:solidFill>
                <a:effectLst>
                  <a:outerShdw blurRad="76200" dist="50800" dir="5400000" algn="tl" rotWithShape="0">
                    <a:srgbClr val="000000">
                      <a:alpha val="65000"/>
                    </a:srgbClr>
                  </a:outerShdw>
                </a:effectLst>
              </a:rPr>
              <a:t>assuming Passover </a:t>
            </a:r>
            <a:r>
              <a:rPr lang="en-US" sz="2800" b="1" spc="50" dirty="0" smtClean="0">
                <a:ln w="11430"/>
                <a:solidFill>
                  <a:srgbClr val="8C4C64"/>
                </a:solidFill>
                <a:effectLst>
                  <a:outerShdw blurRad="76200" dist="50800" dir="5400000" algn="tl" rotWithShape="0">
                    <a:srgbClr val="000000">
                      <a:alpha val="65000"/>
                    </a:srgbClr>
                  </a:outerShdw>
                </a:effectLst>
              </a:rPr>
              <a:t>will be on </a:t>
            </a:r>
            <a:br>
              <a:rPr lang="en-US" sz="2800" b="1" spc="50" dirty="0" smtClean="0">
                <a:ln w="11430"/>
                <a:solidFill>
                  <a:srgbClr val="8C4C64"/>
                </a:solidFill>
                <a:effectLst>
                  <a:outerShdw blurRad="76200" dist="50800" dir="5400000" algn="tl" rotWithShape="0">
                    <a:srgbClr val="000000">
                      <a:alpha val="65000"/>
                    </a:srgbClr>
                  </a:outerShdw>
                </a:effectLst>
              </a:rPr>
            </a:br>
            <a:r>
              <a:rPr lang="en-US" sz="2800" b="1" spc="50" dirty="0" smtClean="0">
                <a:ln w="11430"/>
                <a:solidFill>
                  <a:srgbClr val="00B0F0"/>
                </a:solidFill>
                <a:effectLst>
                  <a:outerShdw blurRad="76200" dist="50800" dir="5400000" algn="tl" rotWithShape="0">
                    <a:srgbClr val="000000">
                      <a:alpha val="65000"/>
                    </a:srgbClr>
                  </a:outerShdw>
                </a:effectLst>
              </a:rPr>
              <a:t>Sabbath</a:t>
            </a:r>
            <a:r>
              <a:rPr lang="en-US" sz="2800" b="1" spc="50" dirty="0" smtClean="0">
                <a:ln w="11430"/>
                <a:solidFill>
                  <a:schemeClr val="accent5">
                    <a:lumMod val="75000"/>
                  </a:schemeClr>
                </a:solidFill>
                <a:effectLst>
                  <a:outerShdw blurRad="76200" dist="50800" dir="5400000" algn="tl" rotWithShape="0">
                    <a:srgbClr val="000000">
                      <a:alpha val="65000"/>
                    </a:srgbClr>
                  </a:outerShdw>
                </a:effectLst>
              </a:rPr>
              <a:t> </a:t>
            </a:r>
            <a:r>
              <a:rPr lang="en-US" sz="2800" b="1" spc="50" dirty="0" smtClean="0">
                <a:ln w="11430"/>
                <a:solidFill>
                  <a:srgbClr val="8C4C64"/>
                </a:solidFill>
                <a:effectLst>
                  <a:outerShdw blurRad="76200" dist="50800" dir="5400000" algn="tl" rotWithShape="0">
                    <a:srgbClr val="000000">
                      <a:alpha val="65000"/>
                    </a:srgbClr>
                  </a:outerShdw>
                </a:effectLst>
              </a:rPr>
              <a:t>Abib 14.</a:t>
            </a:r>
          </a:p>
          <a:p>
            <a:pPr marL="45720" indent="0" algn="ctr">
              <a:buFont typeface="Georgia" pitchFamily="18" charset="0"/>
              <a:buNone/>
            </a:pPr>
            <a:r>
              <a:rPr lang="en-US" sz="2800" b="1" spc="50" dirty="0" smtClean="0">
                <a:ln w="11430"/>
                <a:solidFill>
                  <a:srgbClr val="8C4C64"/>
                </a:solidFill>
                <a:effectLst>
                  <a:outerShdw blurRad="76200" dist="50800" dir="5400000" algn="tl" rotWithShape="0">
                    <a:srgbClr val="000000">
                      <a:alpha val="65000"/>
                    </a:srgbClr>
                  </a:outerShdw>
                </a:effectLst>
              </a:rPr>
              <a:t>It will be exposed solidly later in the study. </a:t>
            </a:r>
            <a:endParaRPr lang="en-US" sz="2800" b="1" spc="50" dirty="0">
              <a:ln w="11430"/>
              <a:solidFill>
                <a:srgbClr val="8C4C64"/>
              </a:solidFill>
              <a:effectLst>
                <a:outerShdw blurRad="76200" dist="50800" dir="5400000" algn="tl" rotWithShape="0">
                  <a:srgbClr val="000000">
                    <a:alpha val="65000"/>
                  </a:srgbClr>
                </a:outerShdw>
              </a:effectLst>
            </a:endParaRPr>
          </a:p>
        </p:txBody>
      </p:sp>
      <p:sp>
        <p:nvSpPr>
          <p:cNvPr id="10" name="TextBox 9"/>
          <p:cNvSpPr txBox="1"/>
          <p:nvPr/>
        </p:nvSpPr>
        <p:spPr>
          <a:xfrm>
            <a:off x="5233370" y="4382869"/>
            <a:ext cx="3151542" cy="646331"/>
          </a:xfrm>
          <a:prstGeom prst="rect">
            <a:avLst/>
          </a:prstGeom>
          <a:solidFill>
            <a:schemeClr val="accent2">
              <a:lumMod val="20000"/>
              <a:lumOff val="80000"/>
            </a:schemeClr>
          </a:solidFill>
          <a:ln w="57150">
            <a:solidFill>
              <a:srgbClr val="00B050"/>
            </a:solidFill>
          </a:ln>
          <a:scene3d>
            <a:camera prst="orthographicFront"/>
            <a:lightRig rig="threePt" dir="t"/>
          </a:scene3d>
          <a:sp3d>
            <a:bevelT w="114300" prst="artDeco"/>
          </a:sp3d>
        </p:spPr>
        <p:txBody>
          <a:bodyPr wrap="square" rtlCol="0">
            <a:spAutoFit/>
          </a:bodyPr>
          <a:lstStyle/>
          <a:p>
            <a:pPr algn="ctr"/>
            <a:r>
              <a:rPr lang="en-US" b="1" dirty="0" smtClean="0">
                <a:solidFill>
                  <a:schemeClr val="accent3">
                    <a:lumMod val="50000"/>
                  </a:schemeClr>
                </a:solidFill>
              </a:rPr>
              <a:t>Remember:  </a:t>
            </a:r>
            <a:br>
              <a:rPr lang="en-US" b="1" dirty="0" smtClean="0">
                <a:solidFill>
                  <a:schemeClr val="accent3">
                    <a:lumMod val="50000"/>
                  </a:schemeClr>
                </a:solidFill>
              </a:rPr>
            </a:br>
            <a:r>
              <a:rPr lang="en-US" b="1" dirty="0" smtClean="0">
                <a:solidFill>
                  <a:schemeClr val="accent3">
                    <a:lumMod val="50000"/>
                  </a:schemeClr>
                </a:solidFill>
              </a:rPr>
              <a:t>No manna is sent on Sabbath</a:t>
            </a:r>
            <a:r>
              <a:rPr lang="en-US" dirty="0" smtClean="0">
                <a:solidFill>
                  <a:schemeClr val="accent3">
                    <a:lumMod val="50000"/>
                  </a:schemeClr>
                </a:solidFill>
              </a:rPr>
              <a:t>.</a:t>
            </a:r>
            <a:endParaRPr lang="en-US" b="1" dirty="0">
              <a:solidFill>
                <a:schemeClr val="accent3">
                  <a:lumMod val="50000"/>
                </a:schemeClr>
              </a:solidFill>
            </a:endParaRPr>
          </a:p>
        </p:txBody>
      </p:sp>
      <p:sp>
        <p:nvSpPr>
          <p:cNvPr id="6" name="Oval 5"/>
          <p:cNvSpPr/>
          <p:nvPr/>
        </p:nvSpPr>
        <p:spPr>
          <a:xfrm>
            <a:off x="6719789" y="2947459"/>
            <a:ext cx="582258" cy="381000"/>
          </a:xfrm>
          <a:prstGeom prst="ellipse">
            <a:avLst/>
          </a:prstGeom>
          <a:noFill/>
          <a:ln w="57150">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7" descr="C:\Users\Rae\Desktop\Art on Desktop\white man clip art\3d white people\png\ques mark man 2 png.png"/>
          <p:cNvPicPr>
            <a:picLocks noChangeAspect="1" noChangeArrowheads="1"/>
          </p:cNvPicPr>
          <p:nvPr/>
        </p:nvPicPr>
        <p:blipFill>
          <a:blip r:embed="rId3" cstate="email">
            <a:extLst>
              <a:ext uri="{BEBA8EAE-BF5A-486C-A8C5-ECC9F3942E4B}">
                <a14:imgProps xmlns:a14="http://schemas.microsoft.com/office/drawing/2010/main">
                  <a14:imgLayer r:embed="rId4">
                    <a14:imgEffect>
                      <a14:colorTemperature colorTemp="7200"/>
                    </a14:imgEffect>
                  </a14:imgLayer>
                </a14:imgProps>
              </a:ext>
              <a:ext uri="{28A0092B-C50C-407E-A947-70E740481C1C}">
                <a14:useLocalDpi xmlns:a14="http://schemas.microsoft.com/office/drawing/2010/main"/>
              </a:ext>
            </a:extLst>
          </a:blip>
          <a:srcRect/>
          <a:stretch>
            <a:fillRect/>
          </a:stretch>
        </p:blipFill>
        <p:spPr bwMode="auto">
          <a:xfrm>
            <a:off x="4669075" y="5238696"/>
            <a:ext cx="1274525" cy="1497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267732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stCondLst>
                                    <p:cond delay="1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0-#ppt_w/2"/>
                                          </p:val>
                                        </p:tav>
                                        <p:tav tm="100000">
                                          <p:val>
                                            <p:strVal val="#ppt_x"/>
                                          </p:val>
                                        </p:tav>
                                      </p:tavLst>
                                    </p:anim>
                                    <p:anim calcmode="lin" valueType="num">
                                      <p:cBhvr additive="base">
                                        <p:cTn id="8" dur="20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3500"/>
                            </p:stCondLst>
                            <p:childTnLst>
                              <p:par>
                                <p:cTn id="10" presetID="16" presetClass="entr" presetSubtype="21" fill="hold" nodeType="afterEffect">
                                  <p:stCondLst>
                                    <p:cond delay="100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barn(inVertical)">
                                      <p:cBhvr>
                                        <p:cTn id="12" dur="10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7">
                                            <p:txEl>
                                              <p:pRg st="13" end="13"/>
                                            </p:txEl>
                                          </p:spTgt>
                                        </p:tgtEl>
                                        <p:attrNameLst>
                                          <p:attrName>style.visibility</p:attrName>
                                        </p:attrNameLst>
                                      </p:cBhvr>
                                      <p:to>
                                        <p:strVal val="visible"/>
                                      </p:to>
                                    </p:set>
                                    <p:animEffect transition="in" filter="wipe(up)">
                                      <p:cBhvr>
                                        <p:cTn id="24" dur="1750"/>
                                        <p:tgtEl>
                                          <p:spTgt spid="7">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239000" y="6416675"/>
            <a:ext cx="1828800" cy="365125"/>
          </a:xfrm>
        </p:spPr>
        <p:txBody>
          <a:bodyPr/>
          <a:lstStyle/>
          <a:p>
            <a:fld id="{5C014052-953B-4273-8F47-BF25327D5B24}" type="slidenum">
              <a:rPr lang="en-US" smtClean="0"/>
              <a:t>25</a:t>
            </a:fld>
            <a:endParaRPr lang="en-US" dirty="0"/>
          </a:p>
        </p:txBody>
      </p:sp>
      <p:sp>
        <p:nvSpPr>
          <p:cNvPr id="5" name="Title 1"/>
          <p:cNvSpPr txBox="1">
            <a:spLocks/>
          </p:cNvSpPr>
          <p:nvPr/>
        </p:nvSpPr>
        <p:spPr>
          <a:xfrm>
            <a:off x="152400" y="0"/>
            <a:ext cx="8839200" cy="6096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spc="50" dirty="0" smtClean="0">
                <a:ln w="11430"/>
                <a:solidFill>
                  <a:srgbClr val="C00000"/>
                </a:solidFill>
                <a:effectLst>
                  <a:outerShdw blurRad="76200" dist="50800" dir="5400000" algn="tl" rotWithShape="0">
                    <a:srgbClr val="000000">
                      <a:alpha val="65000"/>
                    </a:srgbClr>
                  </a:outerShdw>
                </a:effectLst>
              </a:rPr>
              <a:t>Passover</a:t>
            </a:r>
            <a:r>
              <a:rPr lang="en-US" sz="4400" spc="50" dirty="0" smtClean="0">
                <a:ln w="11430"/>
                <a:solidFill>
                  <a:schemeClr val="accent5"/>
                </a:solidFill>
                <a:effectLst>
                  <a:outerShdw blurRad="76200" dist="50800" dir="5400000" algn="tl" rotWithShape="0">
                    <a:srgbClr val="000000">
                      <a:alpha val="65000"/>
                    </a:srgbClr>
                  </a:outerShdw>
                </a:effectLst>
              </a:rPr>
              <a:t> </a:t>
            </a:r>
            <a:r>
              <a:rPr lang="en-US" sz="4400" spc="50" dirty="0" smtClean="0">
                <a:ln w="11430"/>
                <a:solidFill>
                  <a:srgbClr val="8C4C64"/>
                </a:solidFill>
                <a:effectLst>
                  <a:outerShdw blurRad="76200" dist="50800" dir="5400000" algn="tl" rotWithShape="0">
                    <a:srgbClr val="000000">
                      <a:alpha val="65000"/>
                    </a:srgbClr>
                  </a:outerShdw>
                </a:effectLst>
              </a:rPr>
              <a:t>on a</a:t>
            </a:r>
            <a:r>
              <a:rPr lang="en-US" sz="4400" spc="50" dirty="0" smtClean="0">
                <a:ln w="11430"/>
                <a:solidFill>
                  <a:schemeClr val="accent5"/>
                </a:solidFill>
                <a:effectLst>
                  <a:outerShdw blurRad="76200" dist="50800" dir="5400000" algn="tl" rotWithShape="0">
                    <a:srgbClr val="000000">
                      <a:alpha val="65000"/>
                    </a:srgbClr>
                  </a:outerShdw>
                </a:effectLst>
              </a:rPr>
              <a:t> </a:t>
            </a:r>
            <a:r>
              <a:rPr lang="en-US" sz="4400" spc="50" dirty="0" smtClean="0">
                <a:ln w="11430"/>
                <a:solidFill>
                  <a:srgbClr val="00B0F0"/>
                </a:solidFill>
                <a:effectLst>
                  <a:outerShdw blurRad="76200" dist="50800" dir="5400000" algn="tl" rotWithShape="0">
                    <a:srgbClr val="000000">
                      <a:alpha val="65000"/>
                    </a:srgbClr>
                  </a:outerShdw>
                </a:effectLst>
              </a:rPr>
              <a:t>7</a:t>
            </a:r>
            <a:r>
              <a:rPr lang="en-US" sz="4400" spc="50" baseline="30000" dirty="0" smtClean="0">
                <a:ln w="11430"/>
                <a:solidFill>
                  <a:srgbClr val="00B0F0"/>
                </a:solidFill>
                <a:effectLst>
                  <a:outerShdw blurRad="76200" dist="50800" dir="5400000" algn="tl" rotWithShape="0">
                    <a:srgbClr val="000000">
                      <a:alpha val="65000"/>
                    </a:srgbClr>
                  </a:outerShdw>
                </a:effectLst>
              </a:rPr>
              <a:t>th</a:t>
            </a:r>
            <a:r>
              <a:rPr lang="en-US" sz="4400" spc="50" dirty="0" smtClean="0">
                <a:ln w="11430"/>
                <a:solidFill>
                  <a:srgbClr val="00B0F0"/>
                </a:solidFill>
                <a:effectLst>
                  <a:outerShdw blurRad="76200" dist="50800" dir="5400000" algn="tl" rotWithShape="0">
                    <a:srgbClr val="000000">
                      <a:alpha val="65000"/>
                    </a:srgbClr>
                  </a:outerShdw>
                </a:effectLst>
              </a:rPr>
              <a:t> Day Sabbath?</a:t>
            </a:r>
            <a:endParaRPr lang="en-US" sz="4400" spc="50" dirty="0">
              <a:ln w="11430"/>
              <a:solidFill>
                <a:srgbClr val="00B0F0"/>
              </a:solidFill>
              <a:effectLst>
                <a:outerShdw blurRad="76200" dist="50800" dir="5400000" algn="tl" rotWithShape="0">
                  <a:srgbClr val="000000">
                    <a:alpha val="65000"/>
                  </a:srgbClr>
                </a:outerShdw>
              </a:effectLst>
            </a:endParaRPr>
          </a:p>
        </p:txBody>
      </p:sp>
      <p:sp>
        <p:nvSpPr>
          <p:cNvPr id="3" name="TextBox 2"/>
          <p:cNvSpPr txBox="1"/>
          <p:nvPr/>
        </p:nvSpPr>
        <p:spPr>
          <a:xfrm>
            <a:off x="421340" y="726440"/>
            <a:ext cx="8534400" cy="2031325"/>
          </a:xfrm>
          <a:prstGeom prst="rect">
            <a:avLst/>
          </a:prstGeom>
          <a:noFill/>
        </p:spPr>
        <p:txBody>
          <a:bodyPr wrap="square" rtlCol="0">
            <a:spAutoFit/>
            <a:scene3d>
              <a:camera prst="orthographicFront"/>
              <a:lightRig rig="threePt" dir="t"/>
            </a:scene3d>
            <a:sp3d extrusionH="57150">
              <a:bevelT w="82550" h="38100" prst="coolSlant"/>
            </a:sp3d>
          </a:bodyPr>
          <a:lstStyle/>
          <a:p>
            <a:pPr marL="342900" indent="-342900">
              <a:buFont typeface="+mj-lt"/>
              <a:buAutoNum type="arabicPeriod"/>
            </a:pPr>
            <a:r>
              <a:rPr lang="en-US" b="1" dirty="0" smtClean="0">
                <a:solidFill>
                  <a:srgbClr val="C00000"/>
                </a:solidFill>
              </a:rPr>
              <a:t>Can Passover really occur on the weekly Sabbath?  </a:t>
            </a:r>
          </a:p>
          <a:p>
            <a:pPr marL="342900" indent="-342900">
              <a:buFont typeface="+mj-lt"/>
              <a:buAutoNum type="arabicPeriod"/>
            </a:pPr>
            <a:r>
              <a:rPr lang="en-US" b="1" dirty="0" smtClean="0">
                <a:solidFill>
                  <a:schemeClr val="accent4">
                    <a:lumMod val="50000"/>
                  </a:schemeClr>
                </a:solidFill>
              </a:rPr>
              <a:t>Should Passover ever be celebrated on the weekly Sabbath?  </a:t>
            </a:r>
            <a:r>
              <a:rPr lang="en-US" b="1" dirty="0" smtClean="0">
                <a:solidFill>
                  <a:srgbClr val="00B050"/>
                </a:solidFill>
              </a:rPr>
              <a:t>Or … </a:t>
            </a:r>
          </a:p>
          <a:p>
            <a:pPr marL="342900" indent="-342900">
              <a:buFont typeface="+mj-lt"/>
              <a:buAutoNum type="arabicPeriod"/>
            </a:pPr>
            <a:r>
              <a:rPr lang="en-US" b="1" dirty="0" smtClean="0">
                <a:solidFill>
                  <a:srgbClr val="00B050"/>
                </a:solidFill>
              </a:rPr>
              <a:t>Should the Festal Calendar be adjusted so Passover never falls on the </a:t>
            </a:r>
            <a:br>
              <a:rPr lang="en-US" b="1" dirty="0" smtClean="0">
                <a:solidFill>
                  <a:srgbClr val="00B050"/>
                </a:solidFill>
              </a:rPr>
            </a:br>
            <a:r>
              <a:rPr lang="en-US" b="1" dirty="0" smtClean="0">
                <a:solidFill>
                  <a:srgbClr val="00B050"/>
                </a:solidFill>
              </a:rPr>
              <a:t>weekly Sabbath? </a:t>
            </a:r>
            <a:r>
              <a:rPr lang="en-US" b="1" dirty="0" smtClean="0">
                <a:solidFill>
                  <a:schemeClr val="tx2"/>
                </a:solidFill>
              </a:rPr>
              <a:t> These are important questions.  </a:t>
            </a:r>
          </a:p>
          <a:p>
            <a:r>
              <a:rPr lang="en-US" b="1" dirty="0" smtClean="0">
                <a:solidFill>
                  <a:schemeClr val="tx2"/>
                </a:solidFill>
              </a:rPr>
              <a:t>Below are 2 calendars for </a:t>
            </a:r>
            <a:r>
              <a:rPr lang="en-US" b="1" dirty="0" smtClean="0">
                <a:solidFill>
                  <a:srgbClr val="C00000"/>
                </a:solidFill>
              </a:rPr>
              <a:t>2015</a:t>
            </a:r>
            <a:r>
              <a:rPr lang="en-US" b="1" dirty="0" smtClean="0">
                <a:solidFill>
                  <a:schemeClr val="tx2"/>
                </a:solidFill>
              </a:rPr>
              <a:t> and </a:t>
            </a:r>
            <a:r>
              <a:rPr lang="en-US" b="1" dirty="0" smtClean="0">
                <a:solidFill>
                  <a:srgbClr val="0070C0"/>
                </a:solidFill>
              </a:rPr>
              <a:t>2016</a:t>
            </a:r>
            <a:r>
              <a:rPr lang="en-US" b="1" dirty="0" smtClean="0">
                <a:solidFill>
                  <a:schemeClr val="tx2"/>
                </a:solidFill>
              </a:rPr>
              <a:t> – the first is a </a:t>
            </a:r>
            <a:r>
              <a:rPr lang="en-US" b="1" dirty="0" smtClean="0">
                <a:solidFill>
                  <a:srgbClr val="C00000"/>
                </a:solidFill>
              </a:rPr>
              <a:t>2015</a:t>
            </a:r>
            <a:r>
              <a:rPr lang="en-US" b="1" dirty="0" smtClean="0">
                <a:solidFill>
                  <a:schemeClr val="tx2"/>
                </a:solidFill>
              </a:rPr>
              <a:t> </a:t>
            </a:r>
            <a:r>
              <a:rPr lang="en-US" b="1" dirty="0" err="1" smtClean="0">
                <a:solidFill>
                  <a:srgbClr val="C00000"/>
                </a:solidFill>
              </a:rPr>
              <a:t>Luni</a:t>
            </a:r>
            <a:r>
              <a:rPr lang="en-US" b="1" dirty="0" smtClean="0">
                <a:solidFill>
                  <a:srgbClr val="C00000"/>
                </a:solidFill>
              </a:rPr>
              <a:t>-Solar</a:t>
            </a:r>
            <a:r>
              <a:rPr lang="en-US" b="1" dirty="0" smtClean="0">
                <a:solidFill>
                  <a:schemeClr val="tx2"/>
                </a:solidFill>
              </a:rPr>
              <a:t> Feast Calendar; the next a </a:t>
            </a:r>
            <a:r>
              <a:rPr lang="en-US" b="1" dirty="0" smtClean="0">
                <a:solidFill>
                  <a:srgbClr val="0070C0"/>
                </a:solidFill>
              </a:rPr>
              <a:t>2016</a:t>
            </a:r>
            <a:r>
              <a:rPr lang="en-US" b="1" dirty="0" smtClean="0">
                <a:solidFill>
                  <a:schemeClr val="tx2"/>
                </a:solidFill>
              </a:rPr>
              <a:t> </a:t>
            </a:r>
            <a:r>
              <a:rPr lang="en-US" b="1" dirty="0" smtClean="0">
                <a:solidFill>
                  <a:srgbClr val="0070C0"/>
                </a:solidFill>
              </a:rPr>
              <a:t>Covenant</a:t>
            </a:r>
            <a:r>
              <a:rPr lang="en-US" b="1" dirty="0" smtClean="0">
                <a:solidFill>
                  <a:schemeClr val="tx2"/>
                </a:solidFill>
              </a:rPr>
              <a:t> Feast Calendar … </a:t>
            </a:r>
            <a:r>
              <a:rPr lang="en-US" b="1" dirty="0" smtClean="0">
                <a:solidFill>
                  <a:srgbClr val="FF0000"/>
                </a:solidFill>
              </a:rPr>
              <a:t>both demonstrating the yearly Passover falling on the weekly Sabbath.  </a:t>
            </a:r>
            <a:r>
              <a:rPr lang="en-US" b="1" dirty="0" smtClean="0">
                <a:solidFill>
                  <a:schemeClr val="tx2"/>
                </a:solidFill>
              </a:rPr>
              <a:t>     (Wondering about a Jewish Calendar?)</a:t>
            </a:r>
            <a:endParaRPr lang="en-US" b="1" dirty="0">
              <a:solidFill>
                <a:schemeClr val="tx2"/>
              </a:solidFill>
            </a:endParaRPr>
          </a:p>
        </p:txBody>
      </p:sp>
      <p:grpSp>
        <p:nvGrpSpPr>
          <p:cNvPr id="4" name="Group 3"/>
          <p:cNvGrpSpPr/>
          <p:nvPr/>
        </p:nvGrpSpPr>
        <p:grpSpPr>
          <a:xfrm>
            <a:off x="4267200" y="2959100"/>
            <a:ext cx="4314928" cy="1765300"/>
            <a:chOff x="533400" y="2971800"/>
            <a:chExt cx="4314928" cy="1765300"/>
          </a:xfrm>
          <a:effectLst>
            <a:glow rad="228600">
              <a:schemeClr val="accent2">
                <a:satMod val="175000"/>
                <a:alpha val="40000"/>
              </a:schemeClr>
            </a:glow>
          </a:effectLst>
        </p:grpSpPr>
        <p:pic>
          <p:nvPicPr>
            <p:cNvPr id="9218" name="Picture 2" descr="C:\Users\Rae\Desktop\LWM 2015 color code.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67382" y="2971800"/>
              <a:ext cx="2680946" cy="1765300"/>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9219" name="Picture 3" descr="C:\Users\Rae\Desktop\LWM Apr 2015.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3400" y="2971800"/>
              <a:ext cx="1606550" cy="1765300"/>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grpSp>
      <p:grpSp>
        <p:nvGrpSpPr>
          <p:cNvPr id="6" name="Group 5"/>
          <p:cNvGrpSpPr/>
          <p:nvPr/>
        </p:nvGrpSpPr>
        <p:grpSpPr>
          <a:xfrm>
            <a:off x="4252455" y="5233670"/>
            <a:ext cx="4358145" cy="1319530"/>
            <a:chOff x="4161015" y="4953000"/>
            <a:chExt cx="4358145" cy="1319530"/>
          </a:xfrm>
          <a:effectLst>
            <a:glow rad="228600">
              <a:schemeClr val="accent1">
                <a:satMod val="175000"/>
                <a:alpha val="40000"/>
              </a:schemeClr>
            </a:glow>
          </a:effectLst>
        </p:grpSpPr>
        <p:pic>
          <p:nvPicPr>
            <p:cNvPr id="9223" name="Picture 7" descr="C:\Users\Rae\Desktop\2016 april ccc.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161015" y="4984750"/>
              <a:ext cx="2236235" cy="1263650"/>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9224" name="Picture 8" descr="C:\Users\Rae\Desktop\2016 key ccc.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384041" y="4953000"/>
              <a:ext cx="2135119" cy="1319530"/>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TextBox 6"/>
          <p:cNvSpPr txBox="1"/>
          <p:nvPr/>
        </p:nvSpPr>
        <p:spPr>
          <a:xfrm>
            <a:off x="396240" y="2895600"/>
            <a:ext cx="3657600" cy="1800493"/>
          </a:xfrm>
          <a:prstGeom prst="rect">
            <a:avLst/>
          </a:prstGeom>
          <a:noFill/>
        </p:spPr>
        <p:txBody>
          <a:bodyPr wrap="square" rtlCol="0">
            <a:spAutoFit/>
            <a:scene3d>
              <a:camera prst="orthographicFront"/>
              <a:lightRig rig="threePt" dir="t"/>
            </a:scene3d>
            <a:sp3d extrusionH="57150">
              <a:bevelT w="82550" h="38100" prst="coolSlant"/>
            </a:sp3d>
          </a:bodyPr>
          <a:lstStyle/>
          <a:p>
            <a:pPr algn="ctr">
              <a:lnSpc>
                <a:spcPct val="150000"/>
              </a:lnSpc>
            </a:pPr>
            <a:r>
              <a:rPr lang="en-US" sz="2000" b="1" dirty="0" smtClean="0">
                <a:solidFill>
                  <a:srgbClr val="C00000"/>
                </a:solidFill>
              </a:rPr>
              <a:t>2015</a:t>
            </a:r>
            <a:r>
              <a:rPr lang="en-US" sz="2000" b="1" dirty="0" smtClean="0"/>
              <a:t> </a:t>
            </a:r>
            <a:r>
              <a:rPr lang="en-US" sz="2000" b="1" u="sng" dirty="0" err="1" smtClean="0">
                <a:solidFill>
                  <a:srgbClr val="C00000"/>
                </a:solidFill>
              </a:rPr>
              <a:t>Luni</a:t>
            </a:r>
            <a:r>
              <a:rPr lang="en-US" sz="2000" b="1" u="sng" dirty="0" smtClean="0">
                <a:solidFill>
                  <a:srgbClr val="C00000"/>
                </a:solidFill>
              </a:rPr>
              <a:t>-Solar</a:t>
            </a:r>
            <a:r>
              <a:rPr lang="en-US" sz="2000" b="1" dirty="0" smtClean="0"/>
              <a:t> </a:t>
            </a:r>
            <a:r>
              <a:rPr lang="en-US" sz="2000" b="1" dirty="0" smtClean="0">
                <a:solidFill>
                  <a:schemeClr val="tx1">
                    <a:lumMod val="75000"/>
                    <a:lumOff val="25000"/>
                  </a:schemeClr>
                </a:solidFill>
              </a:rPr>
              <a:t>Feast Calendar</a:t>
            </a:r>
          </a:p>
          <a:p>
            <a:pPr>
              <a:lnSpc>
                <a:spcPct val="150000"/>
              </a:lnSpc>
            </a:pPr>
            <a:r>
              <a:rPr lang="en-US" b="1" dirty="0" smtClean="0">
                <a:solidFill>
                  <a:schemeClr val="tx1">
                    <a:lumMod val="75000"/>
                    <a:lumOff val="25000"/>
                  </a:schemeClr>
                </a:solidFill>
              </a:rPr>
              <a:t>April 4 (</a:t>
            </a:r>
            <a:r>
              <a:rPr lang="en-US" b="1" dirty="0" smtClean="0">
                <a:solidFill>
                  <a:srgbClr val="0070C0"/>
                </a:solidFill>
              </a:rPr>
              <a:t>Sabbath</a:t>
            </a:r>
            <a:r>
              <a:rPr lang="en-US" b="1" dirty="0" smtClean="0">
                <a:solidFill>
                  <a:schemeClr val="tx1">
                    <a:lumMod val="75000"/>
                    <a:lumOff val="25000"/>
                  </a:schemeClr>
                </a:solidFill>
              </a:rPr>
              <a:t>):</a:t>
            </a:r>
            <a:r>
              <a:rPr lang="en-US" b="1" dirty="0" smtClean="0"/>
              <a:t>  </a:t>
            </a:r>
            <a:r>
              <a:rPr lang="en-US" b="1" dirty="0" smtClean="0">
                <a:solidFill>
                  <a:srgbClr val="FF0000"/>
                </a:solidFill>
              </a:rPr>
              <a:t>Passover</a:t>
            </a:r>
          </a:p>
          <a:p>
            <a:pPr>
              <a:lnSpc>
                <a:spcPct val="150000"/>
              </a:lnSpc>
            </a:pPr>
            <a:r>
              <a:rPr lang="en-US" b="1" dirty="0" smtClean="0">
                <a:solidFill>
                  <a:schemeClr val="tx1">
                    <a:lumMod val="75000"/>
                    <a:lumOff val="25000"/>
                  </a:schemeClr>
                </a:solidFill>
              </a:rPr>
              <a:t>April 5 (Sunday):  </a:t>
            </a:r>
            <a:r>
              <a:rPr lang="en-US" b="1" dirty="0" smtClean="0">
                <a:solidFill>
                  <a:schemeClr val="accent2">
                    <a:lumMod val="50000"/>
                  </a:schemeClr>
                </a:solidFill>
              </a:rPr>
              <a:t>Unleavened  </a:t>
            </a:r>
            <a:br>
              <a:rPr lang="en-US" b="1" dirty="0" smtClean="0">
                <a:solidFill>
                  <a:schemeClr val="accent2">
                    <a:lumMod val="50000"/>
                  </a:schemeClr>
                </a:solidFill>
              </a:rPr>
            </a:br>
            <a:r>
              <a:rPr lang="en-US" b="1" dirty="0" smtClean="0">
                <a:solidFill>
                  <a:schemeClr val="accent2">
                    <a:lumMod val="50000"/>
                  </a:schemeClr>
                </a:solidFill>
              </a:rPr>
              <a:t>                    Bread Feast</a:t>
            </a:r>
            <a:r>
              <a:rPr lang="en-US" b="1" dirty="0" smtClean="0"/>
              <a:t> </a:t>
            </a:r>
            <a:r>
              <a:rPr lang="en-US" b="1" dirty="0" smtClean="0">
                <a:solidFill>
                  <a:schemeClr val="tx1">
                    <a:lumMod val="75000"/>
                    <a:lumOff val="25000"/>
                  </a:schemeClr>
                </a:solidFill>
              </a:rPr>
              <a:t>&amp;</a:t>
            </a:r>
            <a:r>
              <a:rPr lang="en-US" b="1" dirty="0" smtClean="0"/>
              <a:t> </a:t>
            </a:r>
            <a:r>
              <a:rPr lang="en-US" b="1" dirty="0" smtClean="0">
                <a:solidFill>
                  <a:srgbClr val="7030A0"/>
                </a:solidFill>
              </a:rPr>
              <a:t>First Fruits</a:t>
            </a:r>
            <a:endParaRPr lang="en-US" b="1" dirty="0">
              <a:solidFill>
                <a:srgbClr val="7030A0"/>
              </a:solidFill>
            </a:endParaRPr>
          </a:p>
        </p:txBody>
      </p:sp>
      <p:sp>
        <p:nvSpPr>
          <p:cNvPr id="21" name="TextBox 20"/>
          <p:cNvSpPr txBox="1"/>
          <p:nvPr/>
        </p:nvSpPr>
        <p:spPr>
          <a:xfrm>
            <a:off x="396240" y="4951274"/>
            <a:ext cx="3657600" cy="1800493"/>
          </a:xfrm>
          <a:prstGeom prst="rect">
            <a:avLst/>
          </a:prstGeom>
          <a:noFill/>
        </p:spPr>
        <p:txBody>
          <a:bodyPr wrap="square" rtlCol="0">
            <a:spAutoFit/>
            <a:scene3d>
              <a:camera prst="orthographicFront"/>
              <a:lightRig rig="threePt" dir="t"/>
            </a:scene3d>
            <a:sp3d extrusionH="57150">
              <a:bevelT w="82550" h="38100" prst="coolSlant"/>
            </a:sp3d>
          </a:bodyPr>
          <a:lstStyle/>
          <a:p>
            <a:pPr algn="ctr">
              <a:lnSpc>
                <a:spcPct val="150000"/>
              </a:lnSpc>
            </a:pPr>
            <a:r>
              <a:rPr lang="en-US" sz="2000" b="1" dirty="0" smtClean="0">
                <a:solidFill>
                  <a:srgbClr val="0070C0"/>
                </a:solidFill>
              </a:rPr>
              <a:t>2016</a:t>
            </a:r>
            <a:r>
              <a:rPr lang="en-US" sz="2000" b="1" dirty="0" smtClean="0"/>
              <a:t> </a:t>
            </a:r>
            <a:r>
              <a:rPr lang="en-US" sz="2000" b="1" u="sng" dirty="0" smtClean="0">
                <a:solidFill>
                  <a:srgbClr val="0070C0"/>
                </a:solidFill>
              </a:rPr>
              <a:t>Covenant</a:t>
            </a:r>
            <a:r>
              <a:rPr lang="en-US" sz="2000" b="1" dirty="0" smtClean="0">
                <a:solidFill>
                  <a:srgbClr val="0070C0"/>
                </a:solidFill>
              </a:rPr>
              <a:t> </a:t>
            </a:r>
            <a:r>
              <a:rPr lang="en-US" sz="2000" b="1" dirty="0" smtClean="0">
                <a:solidFill>
                  <a:schemeClr val="tx1">
                    <a:lumMod val="75000"/>
                    <a:lumOff val="25000"/>
                  </a:schemeClr>
                </a:solidFill>
              </a:rPr>
              <a:t>Feast Calendar</a:t>
            </a:r>
          </a:p>
          <a:p>
            <a:pPr>
              <a:lnSpc>
                <a:spcPct val="150000"/>
              </a:lnSpc>
            </a:pPr>
            <a:r>
              <a:rPr lang="en-US" b="1" dirty="0" smtClean="0">
                <a:solidFill>
                  <a:schemeClr val="tx1">
                    <a:lumMod val="75000"/>
                    <a:lumOff val="25000"/>
                  </a:schemeClr>
                </a:solidFill>
              </a:rPr>
              <a:t>April 2 (</a:t>
            </a:r>
            <a:r>
              <a:rPr lang="en-US" b="1" dirty="0" smtClean="0">
                <a:solidFill>
                  <a:srgbClr val="0070C0"/>
                </a:solidFill>
              </a:rPr>
              <a:t>Sabbath</a:t>
            </a:r>
            <a:r>
              <a:rPr lang="en-US" b="1" dirty="0" smtClean="0">
                <a:solidFill>
                  <a:schemeClr val="tx1">
                    <a:lumMod val="75000"/>
                    <a:lumOff val="25000"/>
                  </a:schemeClr>
                </a:solidFill>
              </a:rPr>
              <a:t>):</a:t>
            </a:r>
            <a:r>
              <a:rPr lang="en-US" b="1" dirty="0" smtClean="0"/>
              <a:t>  </a:t>
            </a:r>
            <a:r>
              <a:rPr lang="en-US" b="1" dirty="0" smtClean="0">
                <a:solidFill>
                  <a:srgbClr val="FF0000"/>
                </a:solidFill>
              </a:rPr>
              <a:t>Passover</a:t>
            </a:r>
          </a:p>
          <a:p>
            <a:pPr>
              <a:lnSpc>
                <a:spcPct val="150000"/>
              </a:lnSpc>
            </a:pPr>
            <a:r>
              <a:rPr lang="en-US" b="1" dirty="0" smtClean="0">
                <a:solidFill>
                  <a:schemeClr val="tx1">
                    <a:lumMod val="75000"/>
                    <a:lumOff val="25000"/>
                  </a:schemeClr>
                </a:solidFill>
              </a:rPr>
              <a:t>April 3 (Sunday):  </a:t>
            </a:r>
            <a:r>
              <a:rPr lang="en-US" b="1" dirty="0" smtClean="0">
                <a:solidFill>
                  <a:schemeClr val="accent2">
                    <a:lumMod val="50000"/>
                  </a:schemeClr>
                </a:solidFill>
              </a:rPr>
              <a:t>Unleavened </a:t>
            </a:r>
            <a:br>
              <a:rPr lang="en-US" b="1" dirty="0" smtClean="0">
                <a:solidFill>
                  <a:schemeClr val="accent2">
                    <a:lumMod val="50000"/>
                  </a:schemeClr>
                </a:solidFill>
              </a:rPr>
            </a:br>
            <a:r>
              <a:rPr lang="en-US" b="1" dirty="0" smtClean="0">
                <a:solidFill>
                  <a:schemeClr val="accent2">
                    <a:lumMod val="50000"/>
                  </a:schemeClr>
                </a:solidFill>
              </a:rPr>
              <a:t>                  Bread Feast</a:t>
            </a:r>
            <a:r>
              <a:rPr lang="en-US" b="1" dirty="0" smtClean="0"/>
              <a:t> </a:t>
            </a:r>
            <a:r>
              <a:rPr lang="en-US" b="1" dirty="0" smtClean="0">
                <a:solidFill>
                  <a:schemeClr val="tx1">
                    <a:lumMod val="75000"/>
                    <a:lumOff val="25000"/>
                  </a:schemeClr>
                </a:solidFill>
              </a:rPr>
              <a:t>&amp;</a:t>
            </a:r>
            <a:r>
              <a:rPr lang="en-US" b="1" dirty="0" smtClean="0"/>
              <a:t> </a:t>
            </a:r>
            <a:r>
              <a:rPr lang="en-US" b="1" dirty="0" smtClean="0">
                <a:solidFill>
                  <a:srgbClr val="7030A0"/>
                </a:solidFill>
              </a:rPr>
              <a:t>Wave Sheaf</a:t>
            </a:r>
            <a:endParaRPr lang="en-US" b="1" dirty="0">
              <a:solidFill>
                <a:srgbClr val="7030A0"/>
              </a:solidFill>
            </a:endParaRPr>
          </a:p>
        </p:txBody>
      </p:sp>
      <p:cxnSp>
        <p:nvCxnSpPr>
          <p:cNvPr id="22" name="Straight Arrow Connector 21"/>
          <p:cNvCxnSpPr/>
          <p:nvPr/>
        </p:nvCxnSpPr>
        <p:spPr>
          <a:xfrm>
            <a:off x="228600" y="4958080"/>
            <a:ext cx="8722360" cy="0"/>
          </a:xfrm>
          <a:prstGeom prst="straightConnector1">
            <a:avLst/>
          </a:prstGeom>
          <a:ln w="76200">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10800000" scaled="1"/>
              <a:tileRect/>
            </a:gradFill>
            <a:headEnd type="diamond" w="med" len="med"/>
            <a:tailEnd type="diamond" w="med" len="med"/>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7457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1750"/>
                                        <p:tgtEl>
                                          <p:spTgt spid="4"/>
                                        </p:tgtEl>
                                      </p:cBhvr>
                                    </p:animEffect>
                                  </p:childTnLst>
                                </p:cTn>
                              </p:par>
                            </p:childTnLst>
                          </p:cTn>
                        </p:par>
                        <p:par>
                          <p:cTn id="8" fill="hold">
                            <p:stCondLst>
                              <p:cond delay="1750"/>
                            </p:stCondLst>
                            <p:childTnLst>
                              <p:par>
                                <p:cTn id="9" presetID="22" presetClass="entr" presetSubtype="1" fill="hold"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wipe(up)">
                                      <p:cBhvr>
                                        <p:cTn id="11" dur="1500"/>
                                        <p:tgtEl>
                                          <p:spTgt spid="7">
                                            <p:txEl>
                                              <p:pRg st="1" end="1"/>
                                            </p:txEl>
                                          </p:spTgt>
                                        </p:tgtEl>
                                      </p:cBhvr>
                                    </p:animEffect>
                                  </p:childTnLst>
                                </p:cTn>
                              </p:par>
                            </p:childTnLst>
                          </p:cTn>
                        </p:par>
                        <p:par>
                          <p:cTn id="12" fill="hold">
                            <p:stCondLst>
                              <p:cond delay="3250"/>
                            </p:stCondLst>
                            <p:childTnLst>
                              <p:par>
                                <p:cTn id="13" presetID="22" presetClass="entr" presetSubtype="1" fill="hold" nodeType="after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wipe(up)">
                                      <p:cBhvr>
                                        <p:cTn id="15" dur="1500"/>
                                        <p:tgtEl>
                                          <p:spTgt spid="7">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1750"/>
                                        <p:tgtEl>
                                          <p:spTgt spid="6"/>
                                        </p:tgtEl>
                                      </p:cBhvr>
                                    </p:animEffect>
                                  </p:childTnLst>
                                </p:cTn>
                              </p:par>
                            </p:childTnLst>
                          </p:cTn>
                        </p:par>
                        <p:par>
                          <p:cTn id="21" fill="hold">
                            <p:stCondLst>
                              <p:cond delay="1750"/>
                            </p:stCondLst>
                            <p:childTnLst>
                              <p:par>
                                <p:cTn id="22" presetID="22" presetClass="entr" presetSubtype="1" fill="hold" nodeType="afterEffect">
                                  <p:stCondLst>
                                    <p:cond delay="0"/>
                                  </p:stCondLst>
                                  <p:childTnLst>
                                    <p:set>
                                      <p:cBhvr>
                                        <p:cTn id="23" dur="1" fill="hold">
                                          <p:stCondLst>
                                            <p:cond delay="0"/>
                                          </p:stCondLst>
                                        </p:cTn>
                                        <p:tgtEl>
                                          <p:spTgt spid="21">
                                            <p:txEl>
                                              <p:pRg st="1" end="1"/>
                                            </p:txEl>
                                          </p:spTgt>
                                        </p:tgtEl>
                                        <p:attrNameLst>
                                          <p:attrName>style.visibility</p:attrName>
                                        </p:attrNameLst>
                                      </p:cBhvr>
                                      <p:to>
                                        <p:strVal val="visible"/>
                                      </p:to>
                                    </p:set>
                                    <p:animEffect transition="in" filter="wipe(up)">
                                      <p:cBhvr>
                                        <p:cTn id="24" dur="1500"/>
                                        <p:tgtEl>
                                          <p:spTgt spid="21">
                                            <p:txEl>
                                              <p:pRg st="1" end="1"/>
                                            </p:txEl>
                                          </p:spTgt>
                                        </p:tgtEl>
                                      </p:cBhvr>
                                    </p:animEffect>
                                  </p:childTnLst>
                                </p:cTn>
                              </p:par>
                            </p:childTnLst>
                          </p:cTn>
                        </p:par>
                        <p:par>
                          <p:cTn id="25" fill="hold">
                            <p:stCondLst>
                              <p:cond delay="3250"/>
                            </p:stCondLst>
                            <p:childTnLst>
                              <p:par>
                                <p:cTn id="26" presetID="22" presetClass="entr" presetSubtype="1" fill="hold" nodeType="afterEffect">
                                  <p:stCondLst>
                                    <p:cond delay="0"/>
                                  </p:stCondLst>
                                  <p:childTnLst>
                                    <p:set>
                                      <p:cBhvr>
                                        <p:cTn id="27" dur="1" fill="hold">
                                          <p:stCondLst>
                                            <p:cond delay="0"/>
                                          </p:stCondLst>
                                        </p:cTn>
                                        <p:tgtEl>
                                          <p:spTgt spid="21">
                                            <p:txEl>
                                              <p:pRg st="2" end="2"/>
                                            </p:txEl>
                                          </p:spTgt>
                                        </p:tgtEl>
                                        <p:attrNameLst>
                                          <p:attrName>style.visibility</p:attrName>
                                        </p:attrNameLst>
                                      </p:cBhvr>
                                      <p:to>
                                        <p:strVal val="visible"/>
                                      </p:to>
                                    </p:set>
                                    <p:animEffect transition="in" filter="wipe(up)">
                                      <p:cBhvr>
                                        <p:cTn id="28" dur="1500"/>
                                        <p:tgtEl>
                                          <p:spTgt spid="2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C014052-953B-4273-8F47-BF25327D5B24}" type="slidenum">
              <a:rPr lang="en-US" smtClean="0"/>
              <a:t>26</a:t>
            </a:fld>
            <a:endParaRPr lang="en-US"/>
          </a:p>
        </p:txBody>
      </p:sp>
      <p:sp>
        <p:nvSpPr>
          <p:cNvPr id="5" name="Title 1"/>
          <p:cNvSpPr txBox="1">
            <a:spLocks/>
          </p:cNvSpPr>
          <p:nvPr/>
        </p:nvSpPr>
        <p:spPr>
          <a:xfrm>
            <a:off x="-76200" y="0"/>
            <a:ext cx="9296400" cy="68580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spc="50" dirty="0" smtClean="0">
                <a:ln w="11430"/>
                <a:solidFill>
                  <a:srgbClr val="8C4C64"/>
                </a:solidFill>
                <a:effectLst>
                  <a:outerShdw blurRad="76200" dist="50800" dir="5400000" algn="tl" rotWithShape="0">
                    <a:srgbClr val="000000">
                      <a:alpha val="65000"/>
                    </a:srgbClr>
                  </a:outerShdw>
                </a:effectLst>
              </a:rPr>
              <a:t>#3  Joshua will be celebrating Abib </a:t>
            </a:r>
            <a:br>
              <a:rPr lang="en-US" sz="4400" spc="50" dirty="0" smtClean="0">
                <a:ln w="11430"/>
                <a:solidFill>
                  <a:srgbClr val="8C4C64"/>
                </a:solidFill>
                <a:effectLst>
                  <a:outerShdw blurRad="76200" dist="50800" dir="5400000" algn="tl" rotWithShape="0">
                    <a:srgbClr val="000000">
                      <a:alpha val="65000"/>
                    </a:srgbClr>
                  </a:outerShdw>
                </a:effectLst>
              </a:rPr>
            </a:br>
            <a:r>
              <a:rPr lang="en-US" sz="4400" spc="50" dirty="0" smtClean="0">
                <a:ln w="11430"/>
                <a:solidFill>
                  <a:srgbClr val="8C4C64"/>
                </a:solidFill>
                <a:effectLst>
                  <a:outerShdw blurRad="76200" dist="50800" dir="5400000" algn="tl" rotWithShape="0">
                    <a:srgbClr val="000000">
                      <a:alpha val="65000"/>
                    </a:srgbClr>
                  </a:outerShdw>
                </a:effectLst>
              </a:rPr>
              <a:t>14 Passover on the </a:t>
            </a:r>
            <a:r>
              <a:rPr lang="en-US" sz="4400" spc="50" dirty="0" smtClean="0">
                <a:ln w="11430"/>
                <a:solidFill>
                  <a:srgbClr val="00B0F0"/>
                </a:solidFill>
                <a:effectLst>
                  <a:outerShdw blurRad="76200" dist="50800" dir="5400000" algn="tl" rotWithShape="0">
                    <a:srgbClr val="000000">
                      <a:alpha val="65000"/>
                    </a:srgbClr>
                  </a:outerShdw>
                </a:effectLst>
              </a:rPr>
              <a:t>weekly Sabbath.  </a:t>
            </a:r>
            <a:r>
              <a:rPr lang="en-US" sz="4400" spc="50" dirty="0" smtClean="0">
                <a:ln w="11430"/>
                <a:solidFill>
                  <a:srgbClr val="8C4C64"/>
                </a:solidFill>
                <a:effectLst>
                  <a:outerShdw blurRad="76200" dist="50800" dir="5400000" algn="tl" rotWithShape="0">
                    <a:srgbClr val="000000">
                      <a:alpha val="65000"/>
                    </a:srgbClr>
                  </a:outerShdw>
                </a:effectLst>
              </a:rPr>
              <a:t>There is no need to adjust the date.</a:t>
            </a:r>
          </a:p>
          <a:p>
            <a:endParaRPr lang="en-US" sz="2400" spc="50" dirty="0">
              <a:ln w="11430"/>
              <a:solidFill>
                <a:srgbClr val="8C4C64"/>
              </a:solidFill>
              <a:effectLst>
                <a:outerShdw blurRad="76200" dist="50800" dir="5400000" algn="tl" rotWithShape="0">
                  <a:srgbClr val="000000">
                    <a:alpha val="65000"/>
                  </a:srgbClr>
                </a:outerShdw>
              </a:effectLst>
            </a:endParaRPr>
          </a:p>
          <a:p>
            <a:r>
              <a:rPr lang="en-US" sz="4400" spc="50" dirty="0" smtClean="0">
                <a:ln w="11430"/>
                <a:solidFill>
                  <a:srgbClr val="C00000"/>
                </a:solidFill>
                <a:effectLst>
                  <a:outerShdw blurRad="76200" dist="50800" dir="5400000" algn="tl" rotWithShape="0">
                    <a:srgbClr val="000000">
                      <a:alpha val="65000"/>
                    </a:srgbClr>
                  </a:outerShdw>
                </a:effectLst>
              </a:rPr>
              <a:t>#3a  Many Jewish calendars are: </a:t>
            </a:r>
            <a:br>
              <a:rPr lang="en-US" sz="4400" spc="50" dirty="0" smtClean="0">
                <a:ln w="11430"/>
                <a:solidFill>
                  <a:srgbClr val="C00000"/>
                </a:solidFill>
                <a:effectLst>
                  <a:outerShdw blurRad="76200" dist="50800" dir="5400000" algn="tl" rotWithShape="0">
                    <a:srgbClr val="000000">
                      <a:alpha val="65000"/>
                    </a:srgbClr>
                  </a:outerShdw>
                </a:effectLst>
              </a:rPr>
            </a:br>
            <a:r>
              <a:rPr lang="en-US" sz="4400" spc="50" dirty="0" smtClean="0">
                <a:ln w="11430"/>
                <a:solidFill>
                  <a:srgbClr val="C00000"/>
                </a:solidFill>
                <a:effectLst>
                  <a:outerShdw blurRad="76200" dist="50800" dir="5400000" algn="tl" rotWithShape="0">
                    <a:srgbClr val="000000">
                      <a:alpha val="65000"/>
                    </a:srgbClr>
                  </a:outerShdw>
                </a:effectLst>
              </a:rPr>
              <a:t>adjusted to avoid the celebration </a:t>
            </a:r>
            <a:br>
              <a:rPr lang="en-US" sz="4400" spc="50" dirty="0" smtClean="0">
                <a:ln w="11430"/>
                <a:solidFill>
                  <a:srgbClr val="C00000"/>
                </a:solidFill>
                <a:effectLst>
                  <a:outerShdw blurRad="76200" dist="50800" dir="5400000" algn="tl" rotWithShape="0">
                    <a:srgbClr val="000000">
                      <a:alpha val="65000"/>
                    </a:srgbClr>
                  </a:outerShdw>
                </a:effectLst>
              </a:rPr>
            </a:br>
            <a:r>
              <a:rPr lang="en-US" sz="4400" spc="50" dirty="0" smtClean="0">
                <a:ln w="11430"/>
                <a:solidFill>
                  <a:srgbClr val="C00000"/>
                </a:solidFill>
                <a:effectLst>
                  <a:outerShdw blurRad="76200" dist="50800" dir="5400000" algn="tl" rotWithShape="0">
                    <a:srgbClr val="000000">
                      <a:alpha val="65000"/>
                    </a:srgbClr>
                  </a:outerShdw>
                </a:effectLst>
              </a:rPr>
              <a:t>of certain feasts on </a:t>
            </a:r>
            <a:br>
              <a:rPr lang="en-US" sz="4400" spc="50" dirty="0" smtClean="0">
                <a:ln w="11430"/>
                <a:solidFill>
                  <a:srgbClr val="C00000"/>
                </a:solidFill>
                <a:effectLst>
                  <a:outerShdw blurRad="76200" dist="50800" dir="5400000" algn="tl" rotWithShape="0">
                    <a:srgbClr val="000000">
                      <a:alpha val="65000"/>
                    </a:srgbClr>
                  </a:outerShdw>
                </a:effectLst>
              </a:rPr>
            </a:br>
            <a:r>
              <a:rPr lang="en-US" sz="4400" spc="50" dirty="0" smtClean="0">
                <a:ln w="11430"/>
                <a:solidFill>
                  <a:srgbClr val="C00000"/>
                </a:solidFill>
                <a:effectLst>
                  <a:outerShdw blurRad="76200" dist="50800" dir="5400000" algn="tl" rotWithShape="0">
                    <a:srgbClr val="000000">
                      <a:alpha val="65000"/>
                    </a:srgbClr>
                  </a:outerShdw>
                </a:effectLst>
              </a:rPr>
              <a:t>the </a:t>
            </a:r>
            <a:r>
              <a:rPr lang="en-US" sz="4400" spc="50" dirty="0" smtClean="0">
                <a:ln w="11430"/>
                <a:solidFill>
                  <a:srgbClr val="00B0F0"/>
                </a:solidFill>
                <a:effectLst>
                  <a:outerShdw blurRad="76200" dist="50800" dir="5400000" algn="tl" rotWithShape="0">
                    <a:srgbClr val="000000">
                      <a:alpha val="65000"/>
                    </a:srgbClr>
                  </a:outerShdw>
                </a:effectLst>
              </a:rPr>
              <a:t>weekly Sabbath. </a:t>
            </a:r>
          </a:p>
          <a:p>
            <a:pPr marL="571500" indent="-571500">
              <a:buFont typeface="Arial" pitchFamily="34" charset="0"/>
              <a:buChar char="•"/>
            </a:pPr>
            <a:r>
              <a:rPr lang="en-US" sz="4400" spc="50" dirty="0" smtClean="0">
                <a:ln w="11430"/>
                <a:solidFill>
                  <a:srgbClr val="FF0000"/>
                </a:solidFill>
                <a:effectLst>
                  <a:outerShdw blurRad="76200" dist="50800" dir="5400000" algn="tl" rotWithShape="0">
                    <a:srgbClr val="000000">
                      <a:alpha val="65000"/>
                    </a:srgbClr>
                  </a:outerShdw>
                </a:effectLst>
              </a:rPr>
              <a:t>Passover</a:t>
            </a:r>
            <a:r>
              <a:rPr lang="en-US" sz="4400" spc="50" dirty="0" smtClean="0">
                <a:ln w="11430"/>
                <a:solidFill>
                  <a:srgbClr val="8C4C64"/>
                </a:solidFill>
                <a:effectLst>
                  <a:outerShdw blurRad="76200" dist="50800" dir="5400000" algn="tl" rotWithShape="0">
                    <a:srgbClr val="000000">
                      <a:alpha val="65000"/>
                    </a:srgbClr>
                  </a:outerShdw>
                </a:effectLst>
              </a:rPr>
              <a:t> </a:t>
            </a:r>
            <a:r>
              <a:rPr lang="en-US" sz="4400" spc="50" dirty="0" smtClean="0">
                <a:ln w="11430"/>
                <a:solidFill>
                  <a:schemeClr val="tx1">
                    <a:lumMod val="65000"/>
                    <a:lumOff val="35000"/>
                  </a:schemeClr>
                </a:solidFill>
                <a:effectLst>
                  <a:outerShdw blurRad="76200" dist="50800" dir="5400000" algn="tl" rotWithShape="0">
                    <a:srgbClr val="000000">
                      <a:alpha val="65000"/>
                    </a:srgbClr>
                  </a:outerShdw>
                </a:effectLst>
              </a:rPr>
              <a:t>&amp;</a:t>
            </a:r>
            <a:r>
              <a:rPr lang="en-US" sz="4400" spc="50" dirty="0" smtClean="0">
                <a:ln w="11430"/>
                <a:solidFill>
                  <a:srgbClr val="8C4C64"/>
                </a:solidFill>
                <a:effectLst>
                  <a:outerShdw blurRad="76200" dist="50800" dir="5400000" algn="tl" rotWithShape="0">
                    <a:srgbClr val="000000">
                      <a:alpha val="65000"/>
                    </a:srgbClr>
                  </a:outerShdw>
                </a:effectLst>
              </a:rPr>
              <a:t> Day of Atonement </a:t>
            </a:r>
            <a:br>
              <a:rPr lang="en-US" sz="4400" spc="50" dirty="0" smtClean="0">
                <a:ln w="11430"/>
                <a:solidFill>
                  <a:srgbClr val="8C4C64"/>
                </a:solidFill>
                <a:effectLst>
                  <a:outerShdw blurRad="76200" dist="50800" dir="5400000" algn="tl" rotWithShape="0">
                    <a:srgbClr val="000000">
                      <a:alpha val="65000"/>
                    </a:srgbClr>
                  </a:outerShdw>
                </a:effectLst>
              </a:rPr>
            </a:br>
            <a:r>
              <a:rPr lang="en-US" sz="4400" spc="50" dirty="0" smtClean="0">
                <a:ln w="11430"/>
                <a:solidFill>
                  <a:srgbClr val="8C4C64"/>
                </a:solidFill>
                <a:effectLst>
                  <a:outerShdw blurRad="76200" dist="50800" dir="5400000" algn="tl" rotWithShape="0">
                    <a:srgbClr val="000000">
                      <a:alpha val="65000"/>
                    </a:srgbClr>
                  </a:outerShdw>
                </a:effectLst>
              </a:rPr>
              <a:t>are two of these feasts.</a:t>
            </a:r>
            <a:endParaRPr lang="en-US" sz="2400" spc="50" dirty="0">
              <a:ln w="11430"/>
              <a:solidFill>
                <a:srgbClr val="8C4C64"/>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6800588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1000"/>
                                        <p:tgtEl>
                                          <p:spTgt spid="5">
                                            <p:txEl>
                                              <p:pRg st="2" end="2"/>
                                            </p:txEl>
                                          </p:spTgt>
                                        </p:tgtEl>
                                      </p:cBhvr>
                                    </p:animEffect>
                                    <p:anim calcmode="lin" valueType="num">
                                      <p:cBhvr>
                                        <p:cTn id="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2000"/>
                                  </p:stCondLst>
                                  <p:childTnLst>
                                    <p:set>
                                      <p:cBhvr>
                                        <p:cTn id="12" dur="1" fill="hold">
                                          <p:stCondLst>
                                            <p:cond delay="0"/>
                                          </p:stCondLst>
                                        </p:cTn>
                                        <p:tgtEl>
                                          <p:spTgt spid="5">
                                            <p:txEl>
                                              <p:pRg st="3" end="3"/>
                                            </p:txEl>
                                          </p:spTgt>
                                        </p:tgtEl>
                                        <p:attrNameLst>
                                          <p:attrName>style.visibility</p:attrName>
                                        </p:attrNameLst>
                                      </p:cBhvr>
                                      <p:to>
                                        <p:strVal val="visible"/>
                                      </p:to>
                                    </p:set>
                                    <p:animEffect transition="in" filter="fade">
                                      <p:cBhvr>
                                        <p:cTn id="13" dur="1000"/>
                                        <p:tgtEl>
                                          <p:spTgt spid="5">
                                            <p:txEl>
                                              <p:pRg st="3" end="3"/>
                                            </p:txEl>
                                          </p:spTgt>
                                        </p:tgtEl>
                                      </p:cBhvr>
                                    </p:animEffect>
                                    <p:anim calcmode="lin" valueType="num">
                                      <p:cBhvr>
                                        <p:cTn id="14"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52400" y="152400"/>
            <a:ext cx="8839200" cy="14478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spc="50" dirty="0" smtClean="0">
                <a:ln w="11430"/>
                <a:solidFill>
                  <a:srgbClr val="8C4C64"/>
                </a:solidFill>
                <a:effectLst>
                  <a:outerShdw blurRad="76200" dist="50800" dir="5400000" algn="tl" rotWithShape="0">
                    <a:srgbClr val="000000">
                      <a:alpha val="65000"/>
                    </a:srgbClr>
                  </a:outerShdw>
                </a:effectLst>
              </a:rPr>
              <a:t>Does a </a:t>
            </a:r>
            <a:r>
              <a:rPr lang="en-US" sz="4400" spc="50" dirty="0" smtClean="0">
                <a:ln w="11430"/>
                <a:solidFill>
                  <a:srgbClr val="00B0F0"/>
                </a:solidFill>
                <a:effectLst>
                  <a:outerShdw blurRad="76200" dist="50800" dir="5400000" algn="tl" rotWithShape="0">
                    <a:srgbClr val="000000">
                      <a:alpha val="65000"/>
                    </a:srgbClr>
                  </a:outerShdw>
                </a:effectLst>
              </a:rPr>
              <a:t>Sabbath</a:t>
            </a:r>
            <a:r>
              <a:rPr lang="en-US" sz="4400" spc="50" dirty="0" smtClean="0">
                <a:ln w="11430"/>
                <a:solidFill>
                  <a:srgbClr val="8C4C64"/>
                </a:solidFill>
                <a:effectLst>
                  <a:outerShdw blurRad="76200" dist="50800" dir="5400000" algn="tl" rotWithShape="0">
                    <a:srgbClr val="000000">
                      <a:alpha val="65000"/>
                    </a:srgbClr>
                  </a:outerShdw>
                </a:effectLst>
              </a:rPr>
              <a:t> </a:t>
            </a:r>
            <a:r>
              <a:rPr lang="en-US" sz="4400" spc="50" dirty="0" smtClean="0">
                <a:ln w="11430"/>
                <a:solidFill>
                  <a:srgbClr val="C00000"/>
                </a:solidFill>
                <a:effectLst>
                  <a:outerShdw blurRad="76200" dist="50800" dir="5400000" algn="tl" rotWithShape="0">
                    <a:srgbClr val="000000">
                      <a:alpha val="65000"/>
                    </a:srgbClr>
                  </a:outerShdw>
                </a:effectLst>
              </a:rPr>
              <a:t>Passover</a:t>
            </a:r>
            <a:r>
              <a:rPr lang="en-US" sz="4400" spc="50" dirty="0" smtClean="0">
                <a:ln w="11430"/>
                <a:solidFill>
                  <a:srgbClr val="8C4C64"/>
                </a:solidFill>
                <a:effectLst>
                  <a:outerShdw blurRad="76200" dist="50800" dir="5400000" algn="tl" rotWithShape="0">
                    <a:srgbClr val="000000">
                      <a:alpha val="65000"/>
                    </a:srgbClr>
                  </a:outerShdw>
                </a:effectLst>
              </a:rPr>
              <a:t> </a:t>
            </a:r>
            <a:br>
              <a:rPr lang="en-US" sz="4400" spc="50" dirty="0" smtClean="0">
                <a:ln w="11430"/>
                <a:solidFill>
                  <a:srgbClr val="8C4C64"/>
                </a:solidFill>
                <a:effectLst>
                  <a:outerShdw blurRad="76200" dist="50800" dir="5400000" algn="tl" rotWithShape="0">
                    <a:srgbClr val="000000">
                      <a:alpha val="65000"/>
                    </a:srgbClr>
                  </a:outerShdw>
                </a:effectLst>
              </a:rPr>
            </a:br>
            <a:r>
              <a:rPr lang="en-US" sz="4400" spc="50" dirty="0" smtClean="0">
                <a:ln w="11430"/>
                <a:solidFill>
                  <a:srgbClr val="8C4C64"/>
                </a:solidFill>
                <a:effectLst>
                  <a:outerShdw blurRad="76200" dist="50800" dir="5400000" algn="tl" rotWithShape="0">
                    <a:srgbClr val="000000">
                      <a:alpha val="65000"/>
                    </a:srgbClr>
                  </a:outerShdw>
                </a:effectLst>
              </a:rPr>
              <a:t>Demand Servile Work?</a:t>
            </a:r>
            <a:endParaRPr lang="en-US" sz="4400" spc="50" dirty="0">
              <a:ln w="11430"/>
              <a:solidFill>
                <a:srgbClr val="8C4C64"/>
              </a:solidFill>
              <a:effectLst>
                <a:outerShdw blurRad="76200" dist="50800" dir="5400000" algn="tl" rotWithShape="0">
                  <a:srgbClr val="000000">
                    <a:alpha val="65000"/>
                  </a:srgbClr>
                </a:outerShdw>
              </a:effectLst>
            </a:endParaRPr>
          </a:p>
        </p:txBody>
      </p:sp>
      <p:sp>
        <p:nvSpPr>
          <p:cNvPr id="3" name="TextBox 2"/>
          <p:cNvSpPr txBox="1"/>
          <p:nvPr/>
        </p:nvSpPr>
        <p:spPr>
          <a:xfrm>
            <a:off x="350043" y="1686341"/>
            <a:ext cx="8641557" cy="4885953"/>
          </a:xfrm>
          <a:prstGeom prst="rect">
            <a:avLst/>
          </a:prstGeom>
          <a:noFill/>
        </p:spPr>
        <p:txBody>
          <a:bodyPr wrap="square" rtlCol="0">
            <a:spAutoFit/>
            <a:scene3d>
              <a:camera prst="orthographicFront"/>
              <a:lightRig rig="threePt" dir="t"/>
            </a:scene3d>
            <a:sp3d extrusionH="57150">
              <a:bevelT w="38100" h="38100"/>
            </a:sp3d>
          </a:bodyPr>
          <a:lstStyle/>
          <a:p>
            <a:r>
              <a:rPr lang="en-US" b="1" dirty="0" smtClean="0">
                <a:solidFill>
                  <a:srgbClr val="8C4C64"/>
                </a:solidFill>
              </a:rPr>
              <a:t>Some </a:t>
            </a:r>
            <a:r>
              <a:rPr lang="en-US" b="1" dirty="0">
                <a:solidFill>
                  <a:srgbClr val="8C4C64"/>
                </a:solidFill>
              </a:rPr>
              <a:t>feel if </a:t>
            </a:r>
            <a:r>
              <a:rPr lang="en-US" b="1" dirty="0" smtClean="0">
                <a:solidFill>
                  <a:srgbClr val="8C4C64"/>
                </a:solidFill>
              </a:rPr>
              <a:t>[Abib 14] Passover falls </a:t>
            </a:r>
            <a:r>
              <a:rPr lang="en-US" b="1" dirty="0">
                <a:solidFill>
                  <a:srgbClr val="8C4C64"/>
                </a:solidFill>
              </a:rPr>
              <a:t>on </a:t>
            </a:r>
            <a:r>
              <a:rPr lang="en-US" b="1" dirty="0" smtClean="0">
                <a:solidFill>
                  <a:srgbClr val="8C4C64"/>
                </a:solidFill>
              </a:rPr>
              <a:t>the weekly </a:t>
            </a:r>
            <a:r>
              <a:rPr lang="en-US" b="1" dirty="0">
                <a:solidFill>
                  <a:srgbClr val="8C4C64"/>
                </a:solidFill>
              </a:rPr>
              <a:t>Sabbath, </a:t>
            </a:r>
            <a:r>
              <a:rPr lang="en-US" b="1" dirty="0" smtClean="0">
                <a:solidFill>
                  <a:srgbClr val="8C4C64"/>
                </a:solidFill>
              </a:rPr>
              <a:t>then Passover </a:t>
            </a:r>
            <a:r>
              <a:rPr lang="en-US" b="1" dirty="0">
                <a:solidFill>
                  <a:srgbClr val="8C4C64"/>
                </a:solidFill>
              </a:rPr>
              <a:t>should be moved to Abib 15 so the commands of both the </a:t>
            </a:r>
            <a:r>
              <a:rPr lang="en-US" b="1" dirty="0" smtClean="0">
                <a:solidFill>
                  <a:srgbClr val="8C4C64"/>
                </a:solidFill>
              </a:rPr>
              <a:t>7</a:t>
            </a:r>
            <a:r>
              <a:rPr lang="en-US" b="1" baseline="30000" dirty="0" smtClean="0">
                <a:solidFill>
                  <a:srgbClr val="8C4C64"/>
                </a:solidFill>
              </a:rPr>
              <a:t>TH</a:t>
            </a:r>
            <a:r>
              <a:rPr lang="en-US" b="1" dirty="0" smtClean="0">
                <a:solidFill>
                  <a:srgbClr val="8C4C64"/>
                </a:solidFill>
              </a:rPr>
              <a:t> </a:t>
            </a:r>
            <a:r>
              <a:rPr lang="en-US" b="1" dirty="0">
                <a:solidFill>
                  <a:srgbClr val="8C4C64"/>
                </a:solidFill>
              </a:rPr>
              <a:t>Day Sabbath and Passover can be honoured without conflict.  </a:t>
            </a:r>
            <a:endParaRPr lang="en-US" b="1" dirty="0" smtClean="0">
              <a:solidFill>
                <a:srgbClr val="8C4C64"/>
              </a:solidFill>
            </a:endParaRPr>
          </a:p>
          <a:p>
            <a:endParaRPr lang="en-US" sz="1050" dirty="0" smtClean="0"/>
          </a:p>
          <a:p>
            <a:r>
              <a:rPr lang="en-US" b="1" dirty="0" smtClean="0">
                <a:solidFill>
                  <a:srgbClr val="00B050"/>
                </a:solidFill>
              </a:rPr>
              <a:t>Even </a:t>
            </a:r>
            <a:r>
              <a:rPr lang="en-US" b="1" dirty="0">
                <a:solidFill>
                  <a:srgbClr val="00B050"/>
                </a:solidFill>
              </a:rPr>
              <a:t>today </a:t>
            </a:r>
            <a:r>
              <a:rPr lang="en-US" b="1" dirty="0" smtClean="0">
                <a:solidFill>
                  <a:srgbClr val="00B050"/>
                </a:solidFill>
              </a:rPr>
              <a:t>some of the </a:t>
            </a:r>
            <a:r>
              <a:rPr lang="en-US" b="1" dirty="0">
                <a:solidFill>
                  <a:srgbClr val="00B050"/>
                </a:solidFill>
              </a:rPr>
              <a:t>Jews’ calculations for Jewish festivals are arbitrary and </a:t>
            </a:r>
            <a:r>
              <a:rPr lang="en-US" b="1" dirty="0" smtClean="0">
                <a:solidFill>
                  <a:srgbClr val="00B050"/>
                </a:solidFill>
              </a:rPr>
              <a:t/>
            </a:r>
            <a:br>
              <a:rPr lang="en-US" b="1" dirty="0" smtClean="0">
                <a:solidFill>
                  <a:srgbClr val="00B050"/>
                </a:solidFill>
              </a:rPr>
            </a:br>
            <a:r>
              <a:rPr lang="en-US" b="1" dirty="0" smtClean="0">
                <a:solidFill>
                  <a:srgbClr val="00B050"/>
                </a:solidFill>
              </a:rPr>
              <a:t>set </a:t>
            </a:r>
            <a:r>
              <a:rPr lang="en-US" b="1" dirty="0">
                <a:solidFill>
                  <a:srgbClr val="00B050"/>
                </a:solidFill>
              </a:rPr>
              <a:t>by men, not Scripture.  </a:t>
            </a:r>
            <a:endParaRPr lang="en-US" b="1" dirty="0" smtClean="0">
              <a:solidFill>
                <a:srgbClr val="00B050"/>
              </a:solidFill>
            </a:endParaRPr>
          </a:p>
          <a:p>
            <a:endParaRPr lang="en-US" sz="1050" dirty="0" smtClean="0"/>
          </a:p>
          <a:p>
            <a:r>
              <a:rPr lang="en-US" b="1" dirty="0" smtClean="0">
                <a:solidFill>
                  <a:srgbClr val="8C4C64"/>
                </a:solidFill>
              </a:rPr>
              <a:t>Their </a:t>
            </a:r>
            <a:r>
              <a:rPr lang="en-US" b="1" dirty="0">
                <a:solidFill>
                  <a:srgbClr val="8C4C64"/>
                </a:solidFill>
              </a:rPr>
              <a:t>annual festivals can be off as much as two days from the original day ordained </a:t>
            </a:r>
            <a:r>
              <a:rPr lang="en-US" b="1" u="sng" dirty="0">
                <a:solidFill>
                  <a:srgbClr val="C00000"/>
                </a:solidFill>
              </a:rPr>
              <a:t>b</a:t>
            </a:r>
            <a:r>
              <a:rPr lang="en-US" b="1" dirty="0">
                <a:solidFill>
                  <a:srgbClr val="C00000"/>
                </a:solidFill>
              </a:rPr>
              <a:t>y</a:t>
            </a:r>
            <a:r>
              <a:rPr lang="en-US" b="1" u="sng" dirty="0">
                <a:solidFill>
                  <a:srgbClr val="C00000"/>
                </a:solidFill>
              </a:rPr>
              <a:t> </a:t>
            </a:r>
            <a:r>
              <a:rPr lang="en-US" b="1" u="sng" dirty="0" smtClean="0">
                <a:solidFill>
                  <a:srgbClr val="C00000"/>
                </a:solidFill>
              </a:rPr>
              <a:t>THEIR Jewish calendar </a:t>
            </a:r>
            <a:r>
              <a:rPr lang="en-US" b="1" u="sng" dirty="0">
                <a:solidFill>
                  <a:srgbClr val="C00000"/>
                </a:solidFill>
              </a:rPr>
              <a:t>commands</a:t>
            </a:r>
            <a:r>
              <a:rPr lang="en-US" b="1" dirty="0">
                <a:solidFill>
                  <a:srgbClr val="C00000"/>
                </a:solidFill>
              </a:rPr>
              <a:t> </a:t>
            </a:r>
            <a:r>
              <a:rPr lang="en-US" b="1" dirty="0">
                <a:solidFill>
                  <a:srgbClr val="8C4C64"/>
                </a:solidFill>
              </a:rPr>
              <a:t>especially IF the </a:t>
            </a:r>
            <a:r>
              <a:rPr lang="en-US" b="1" dirty="0" smtClean="0">
                <a:solidFill>
                  <a:srgbClr val="8C4C64"/>
                </a:solidFill>
              </a:rPr>
              <a:t>annual </a:t>
            </a:r>
            <a:r>
              <a:rPr lang="en-US" b="1" dirty="0">
                <a:solidFill>
                  <a:srgbClr val="8C4C64"/>
                </a:solidFill>
              </a:rPr>
              <a:t>feasts occur on, or close to</a:t>
            </a:r>
            <a:r>
              <a:rPr lang="en-US" b="1" dirty="0" smtClean="0">
                <a:solidFill>
                  <a:srgbClr val="8C4C64"/>
                </a:solidFill>
              </a:rPr>
              <a:t>, the </a:t>
            </a:r>
            <a:r>
              <a:rPr lang="en-US" b="1" dirty="0">
                <a:solidFill>
                  <a:srgbClr val="8C4C64"/>
                </a:solidFill>
              </a:rPr>
              <a:t>weekly Sabbath.  There is no </a:t>
            </a:r>
            <a:r>
              <a:rPr lang="en-US" b="1" dirty="0" smtClean="0">
                <a:solidFill>
                  <a:srgbClr val="8C4C64"/>
                </a:solidFill>
              </a:rPr>
              <a:t>Scriptural </a:t>
            </a:r>
            <a:r>
              <a:rPr lang="en-US" b="1" dirty="0">
                <a:solidFill>
                  <a:srgbClr val="8C4C64"/>
                </a:solidFill>
              </a:rPr>
              <a:t>command to exempt Passover </a:t>
            </a:r>
            <a:r>
              <a:rPr lang="en-US" b="1" dirty="0" smtClean="0">
                <a:solidFill>
                  <a:srgbClr val="8C4C64"/>
                </a:solidFill>
              </a:rPr>
              <a:t>from </a:t>
            </a:r>
            <a:r>
              <a:rPr lang="en-US" b="1" dirty="0">
                <a:solidFill>
                  <a:srgbClr val="8C4C64"/>
                </a:solidFill>
              </a:rPr>
              <a:t>falling </a:t>
            </a:r>
            <a:r>
              <a:rPr lang="en-US" b="1" dirty="0" smtClean="0">
                <a:solidFill>
                  <a:srgbClr val="8C4C64"/>
                </a:solidFill>
              </a:rPr>
              <a:t>on the weekly Sabbath</a:t>
            </a:r>
            <a:r>
              <a:rPr lang="en-US" b="1" dirty="0">
                <a:solidFill>
                  <a:srgbClr val="8C4C64"/>
                </a:solidFill>
              </a:rPr>
              <a:t>.  </a:t>
            </a:r>
            <a:endParaRPr lang="en-US" b="1" dirty="0" smtClean="0">
              <a:solidFill>
                <a:srgbClr val="8C4C64"/>
              </a:solidFill>
            </a:endParaRPr>
          </a:p>
          <a:p>
            <a:endParaRPr lang="en-US" sz="1050" dirty="0" smtClean="0"/>
          </a:p>
          <a:p>
            <a:r>
              <a:rPr lang="en-US" b="1" dirty="0" smtClean="0">
                <a:solidFill>
                  <a:srgbClr val="FF0000"/>
                </a:solidFill>
              </a:rPr>
              <a:t>As </a:t>
            </a:r>
            <a:r>
              <a:rPr lang="en-US" b="1" dirty="0">
                <a:solidFill>
                  <a:srgbClr val="FF0000"/>
                </a:solidFill>
              </a:rPr>
              <a:t>has been noted, the preparations for </a:t>
            </a:r>
            <a:r>
              <a:rPr lang="en-US" b="1" dirty="0" smtClean="0">
                <a:solidFill>
                  <a:srgbClr val="FF0000"/>
                </a:solidFill>
              </a:rPr>
              <a:t/>
            </a:r>
            <a:br>
              <a:rPr lang="en-US" b="1" dirty="0" smtClean="0">
                <a:solidFill>
                  <a:srgbClr val="FF0000"/>
                </a:solidFill>
              </a:rPr>
            </a:br>
            <a:r>
              <a:rPr lang="en-US" b="1" dirty="0" smtClean="0">
                <a:solidFill>
                  <a:srgbClr val="FF0000"/>
                </a:solidFill>
              </a:rPr>
              <a:t>Passover </a:t>
            </a:r>
            <a:r>
              <a:rPr lang="en-US" b="1" dirty="0">
                <a:solidFill>
                  <a:srgbClr val="FF0000"/>
                </a:solidFill>
              </a:rPr>
              <a:t>can be done on the Preparation </a:t>
            </a:r>
            <a:r>
              <a:rPr lang="en-US" b="1" dirty="0" smtClean="0">
                <a:solidFill>
                  <a:srgbClr val="FF0000"/>
                </a:solidFill>
              </a:rPr>
              <a:t/>
            </a:r>
            <a:br>
              <a:rPr lang="en-US" b="1" dirty="0" smtClean="0">
                <a:solidFill>
                  <a:srgbClr val="FF0000"/>
                </a:solidFill>
              </a:rPr>
            </a:br>
            <a:r>
              <a:rPr lang="en-US" b="1" dirty="0" smtClean="0">
                <a:solidFill>
                  <a:srgbClr val="FF0000"/>
                </a:solidFill>
              </a:rPr>
              <a:t>day</a:t>
            </a:r>
            <a:r>
              <a:rPr lang="en-US" b="1" dirty="0">
                <a:solidFill>
                  <a:srgbClr val="FF0000"/>
                </a:solidFill>
              </a:rPr>
              <a:t>.  The extra Passover sacrifice was not </a:t>
            </a:r>
            <a:r>
              <a:rPr lang="en-US" b="1" dirty="0" smtClean="0">
                <a:solidFill>
                  <a:srgbClr val="FF0000"/>
                </a:solidFill>
              </a:rPr>
              <a:t/>
            </a:r>
            <a:br>
              <a:rPr lang="en-US" b="1" dirty="0" smtClean="0">
                <a:solidFill>
                  <a:srgbClr val="FF0000"/>
                </a:solidFill>
              </a:rPr>
            </a:br>
            <a:r>
              <a:rPr lang="en-US" b="1" dirty="0" smtClean="0">
                <a:solidFill>
                  <a:srgbClr val="FF0000"/>
                </a:solidFill>
              </a:rPr>
              <a:t>a </a:t>
            </a:r>
            <a:r>
              <a:rPr lang="en-US" b="1" dirty="0">
                <a:solidFill>
                  <a:srgbClr val="FF0000"/>
                </a:solidFill>
              </a:rPr>
              <a:t>Sabbath violation according to </a:t>
            </a:r>
            <a:r>
              <a:rPr lang="en-US" b="1" dirty="0" smtClean="0">
                <a:solidFill>
                  <a:srgbClr val="FF0000"/>
                </a:solidFill>
              </a:rPr>
              <a:t>Scripture.</a:t>
            </a:r>
          </a:p>
          <a:p>
            <a:endParaRPr lang="en-US" b="1" dirty="0">
              <a:solidFill>
                <a:srgbClr val="FF0000"/>
              </a:solidFill>
            </a:endParaRPr>
          </a:p>
          <a:p>
            <a:r>
              <a:rPr lang="en-US" sz="2800" b="1" dirty="0" smtClean="0">
                <a:solidFill>
                  <a:srgbClr val="006C31"/>
                </a:solidFill>
              </a:rPr>
              <a:t>No!</a:t>
            </a:r>
            <a:r>
              <a:rPr lang="en-US" b="1" dirty="0" smtClean="0">
                <a:solidFill>
                  <a:srgbClr val="FF0000"/>
                </a:solidFill>
              </a:rPr>
              <a:t>  Passover does not need to be moved.  </a:t>
            </a:r>
            <a:endParaRPr lang="en-US" b="1" dirty="0">
              <a:solidFill>
                <a:srgbClr val="FF0000"/>
              </a:solidFill>
            </a:endParaRPr>
          </a:p>
        </p:txBody>
      </p:sp>
      <p:pic>
        <p:nvPicPr>
          <p:cNvPr id="4098" name="Picture 2" descr="C:\Users\Rae\Desktop\passover blocks.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10100" y="4219575"/>
            <a:ext cx="4533900" cy="2867025"/>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5C014052-953B-4273-8F47-BF25327D5B24}" type="slidenum">
              <a:rPr lang="en-US" smtClean="0"/>
              <a:t>27</a:t>
            </a:fld>
            <a:endParaRPr lang="en-US" dirty="0"/>
          </a:p>
        </p:txBody>
      </p:sp>
    </p:spTree>
    <p:extLst>
      <p:ext uri="{BB962C8B-B14F-4D97-AF65-F5344CB8AC3E}">
        <p14:creationId xmlns:p14="http://schemas.microsoft.com/office/powerpoint/2010/main" val="27179223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175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wipe(left)">
                                      <p:cBhvr>
                                        <p:cTn id="12" dur="175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wipe(left)">
                                      <p:cBhvr>
                                        <p:cTn id="17" dur="175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wipe(left)">
                                      <p:cBhvr>
                                        <p:cTn id="22" dur="175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C014052-953B-4273-8F47-BF25327D5B24}" type="slidenum">
              <a:rPr lang="en-US" smtClean="0"/>
              <a:t>28</a:t>
            </a:fld>
            <a:endParaRPr lang="en-US" dirty="0"/>
          </a:p>
        </p:txBody>
      </p:sp>
      <p:sp>
        <p:nvSpPr>
          <p:cNvPr id="3" name="Title 1"/>
          <p:cNvSpPr txBox="1">
            <a:spLocks/>
          </p:cNvSpPr>
          <p:nvPr/>
        </p:nvSpPr>
        <p:spPr>
          <a:xfrm>
            <a:off x="-76200" y="0"/>
            <a:ext cx="9296400" cy="6096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spc="50" dirty="0" smtClean="0">
                <a:ln w="11430"/>
                <a:solidFill>
                  <a:srgbClr val="8C4C64"/>
                </a:solidFill>
                <a:effectLst>
                  <a:outerShdw blurRad="76200" dist="50800" dir="5400000" algn="tl" rotWithShape="0">
                    <a:srgbClr val="000000">
                      <a:alpha val="65000"/>
                    </a:srgbClr>
                  </a:outerShdw>
                </a:effectLst>
              </a:rPr>
              <a:t>The Unleavened Bread for </a:t>
            </a:r>
            <a:br>
              <a:rPr lang="en-US" sz="4400" spc="50" dirty="0" smtClean="0">
                <a:ln w="11430"/>
                <a:solidFill>
                  <a:srgbClr val="8C4C64"/>
                </a:solidFill>
                <a:effectLst>
                  <a:outerShdw blurRad="76200" dist="50800" dir="5400000" algn="tl" rotWithShape="0">
                    <a:srgbClr val="000000">
                      <a:alpha val="65000"/>
                    </a:srgbClr>
                  </a:outerShdw>
                </a:effectLst>
              </a:rPr>
            </a:br>
            <a:r>
              <a:rPr lang="en-US" sz="4400" spc="50" dirty="0" smtClean="0">
                <a:ln w="11430"/>
                <a:solidFill>
                  <a:srgbClr val="FF0000"/>
                </a:solidFill>
                <a:effectLst>
                  <a:outerShdw blurRad="76200" dist="50800" dir="5400000" algn="tl" rotWithShape="0">
                    <a:srgbClr val="000000">
                      <a:alpha val="65000"/>
                    </a:srgbClr>
                  </a:outerShdw>
                </a:effectLst>
              </a:rPr>
              <a:t>1</a:t>
            </a:r>
            <a:r>
              <a:rPr lang="en-US" sz="4400" spc="50" baseline="30000" dirty="0" smtClean="0">
                <a:ln w="11430"/>
                <a:solidFill>
                  <a:srgbClr val="FF0000"/>
                </a:solidFill>
                <a:effectLst>
                  <a:outerShdw blurRad="76200" dist="50800" dir="5400000" algn="tl" rotWithShape="0">
                    <a:srgbClr val="000000">
                      <a:alpha val="65000"/>
                    </a:srgbClr>
                  </a:outerShdw>
                </a:effectLst>
              </a:rPr>
              <a:t>st</a:t>
            </a:r>
            <a:r>
              <a:rPr lang="en-US" sz="4400" spc="50" dirty="0" smtClean="0">
                <a:ln w="11430"/>
                <a:solidFill>
                  <a:srgbClr val="FF0000"/>
                </a:solidFill>
                <a:effectLst>
                  <a:outerShdw blurRad="76200" dist="50800" dir="5400000" algn="tl" rotWithShape="0">
                    <a:srgbClr val="000000">
                      <a:alpha val="65000"/>
                    </a:srgbClr>
                  </a:outerShdw>
                </a:effectLst>
              </a:rPr>
              <a:t> Passover </a:t>
            </a:r>
            <a:r>
              <a:rPr lang="en-US" sz="4400" spc="50" dirty="0" smtClean="0">
                <a:ln w="11430"/>
                <a:solidFill>
                  <a:srgbClr val="8C4C64"/>
                </a:solidFill>
                <a:effectLst>
                  <a:outerShdw blurRad="76200" dist="50800" dir="5400000" algn="tl" rotWithShape="0">
                    <a:srgbClr val="000000">
                      <a:alpha val="65000"/>
                    </a:srgbClr>
                  </a:outerShdw>
                </a:effectLst>
              </a:rPr>
              <a:t>in</a:t>
            </a:r>
            <a:r>
              <a:rPr lang="en-US" sz="4400" spc="50" dirty="0" smtClean="0">
                <a:ln w="11430"/>
                <a:solidFill>
                  <a:srgbClr val="FF0000"/>
                </a:solidFill>
                <a:effectLst>
                  <a:outerShdw blurRad="76200" dist="50800" dir="5400000" algn="tl" rotWithShape="0">
                    <a:srgbClr val="000000">
                      <a:alpha val="65000"/>
                    </a:srgbClr>
                  </a:outerShdw>
                </a:effectLst>
              </a:rPr>
              <a:t> </a:t>
            </a:r>
            <a:r>
              <a:rPr lang="en-US" sz="4400" spc="50" dirty="0" smtClean="0">
                <a:ln w="11430"/>
                <a:solidFill>
                  <a:srgbClr val="00B050"/>
                </a:solidFill>
                <a:effectLst>
                  <a:outerShdw blurRad="76200" dist="50800" dir="5400000" algn="tl" rotWithShape="0">
                    <a:srgbClr val="000000">
                      <a:alpha val="65000"/>
                    </a:srgbClr>
                  </a:outerShdw>
                </a:effectLst>
              </a:rPr>
              <a:t>Canaan</a:t>
            </a:r>
            <a:r>
              <a:rPr lang="en-US" sz="4400" spc="50" dirty="0" smtClean="0">
                <a:ln w="11430"/>
                <a:solidFill>
                  <a:schemeClr val="accent5"/>
                </a:solidFill>
                <a:effectLst>
                  <a:outerShdw blurRad="76200" dist="50800" dir="5400000" algn="tl" rotWithShape="0">
                    <a:srgbClr val="000000">
                      <a:alpha val="65000"/>
                    </a:srgbClr>
                  </a:outerShdw>
                </a:effectLst>
              </a:rPr>
              <a:t> </a:t>
            </a:r>
            <a:endParaRPr lang="en-US" sz="2400" spc="50" dirty="0">
              <a:ln w="11430"/>
              <a:solidFill>
                <a:schemeClr val="accent5"/>
              </a:solidFill>
              <a:effectLst>
                <a:outerShdw blurRad="76200" dist="50800" dir="5400000" algn="tl" rotWithShape="0">
                  <a:srgbClr val="000000">
                    <a:alpha val="65000"/>
                  </a:srgbClr>
                </a:outerShdw>
              </a:effectLst>
            </a:endParaRPr>
          </a:p>
        </p:txBody>
      </p:sp>
      <p:sp>
        <p:nvSpPr>
          <p:cNvPr id="4" name="TextBox 3"/>
          <p:cNvSpPr txBox="1"/>
          <p:nvPr/>
        </p:nvSpPr>
        <p:spPr>
          <a:xfrm>
            <a:off x="342899" y="1488440"/>
            <a:ext cx="4844631" cy="2100575"/>
          </a:xfrm>
          <a:prstGeom prst="rect">
            <a:avLst/>
          </a:prstGeom>
          <a:noFill/>
        </p:spPr>
        <p:txBody>
          <a:bodyPr wrap="square" rtlCol="0">
            <a:spAutoFit/>
            <a:scene3d>
              <a:camera prst="orthographicFront"/>
              <a:lightRig rig="threePt" dir="t"/>
            </a:scene3d>
            <a:sp3d extrusionH="57150">
              <a:bevelT w="38100" h="38100"/>
            </a:sp3d>
          </a:bodyPr>
          <a:lstStyle/>
          <a:p>
            <a:r>
              <a:rPr lang="en-US" b="1" dirty="0">
                <a:solidFill>
                  <a:schemeClr val="accent2">
                    <a:lumMod val="50000"/>
                  </a:schemeClr>
                </a:solidFill>
              </a:rPr>
              <a:t>Even though Israel was in the land of Canaan with grain </a:t>
            </a:r>
            <a:r>
              <a:rPr lang="en-US" b="1" dirty="0" smtClean="0">
                <a:solidFill>
                  <a:schemeClr val="accent2">
                    <a:lumMod val="50000"/>
                  </a:schemeClr>
                </a:solidFill>
              </a:rPr>
              <a:t>all </a:t>
            </a:r>
            <a:r>
              <a:rPr lang="en-US" b="1" dirty="0">
                <a:solidFill>
                  <a:schemeClr val="accent2">
                    <a:lumMod val="50000"/>
                  </a:schemeClr>
                </a:solidFill>
              </a:rPr>
              <a:t>around </a:t>
            </a:r>
            <a:r>
              <a:rPr lang="en-US" b="1" dirty="0" smtClean="0">
                <a:solidFill>
                  <a:schemeClr val="accent2">
                    <a:lumMod val="50000"/>
                  </a:schemeClr>
                </a:solidFill>
              </a:rPr>
              <a:t>them, </a:t>
            </a: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the scriptural command was firm:  </a:t>
            </a:r>
            <a:r>
              <a:rPr lang="en-US"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Israel was not allowed to touch any of the </a:t>
            </a:r>
            <a:r>
              <a:rPr lang="en-US" sz="24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Old or New</a:t>
            </a:r>
            <a:r>
              <a:rPr lang="en-US"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 </a:t>
            </a:r>
            <a:r>
              <a:rPr lang="en-US" sz="24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grain </a:t>
            </a: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for their unleavened </a:t>
            </a:r>
            <a:r>
              <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bread </a:t>
            </a: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t>
            </a:r>
            <a:r>
              <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the </a:t>
            </a: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Passover meal </a:t>
            </a:r>
            <a:r>
              <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on Abib </a:t>
            </a: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14.  </a:t>
            </a:r>
            <a:r>
              <a:rPr lang="en-US" b="1" dirty="0" smtClean="0">
                <a:solidFill>
                  <a:schemeClr val="accent2">
                    <a:lumMod val="50000"/>
                  </a:schemeClr>
                </a:solidFill>
              </a:rPr>
              <a:t> </a:t>
            </a:r>
            <a:endParaRPr lang="en-US" sz="1050" b="1" i="1" dirty="0">
              <a:solidFill>
                <a:schemeClr val="accent2">
                  <a:lumMod val="50000"/>
                </a:schemeClr>
              </a:solidFill>
            </a:endParaRPr>
          </a:p>
          <a:p>
            <a:endParaRPr lang="en-US" sz="1050" b="1" dirty="0">
              <a:solidFill>
                <a:schemeClr val="tx2">
                  <a:lumMod val="75000"/>
                </a:schemeClr>
              </a:solidFill>
            </a:endParaRPr>
          </a:p>
        </p:txBody>
      </p:sp>
      <p:sp>
        <p:nvSpPr>
          <p:cNvPr id="8" name="Content Placeholder 2"/>
          <p:cNvSpPr txBox="1">
            <a:spLocks/>
          </p:cNvSpPr>
          <p:nvPr/>
        </p:nvSpPr>
        <p:spPr>
          <a:xfrm>
            <a:off x="474129" y="3462902"/>
            <a:ext cx="4305301" cy="1662342"/>
          </a:xfrm>
          <a:prstGeom prst="rect">
            <a:avLst/>
          </a:prstGeom>
          <a:solidFill>
            <a:schemeClr val="accent2">
              <a:lumMod val="20000"/>
              <a:lumOff val="80000"/>
            </a:schemeClr>
          </a:solidFill>
          <a:ln w="38100">
            <a:solidFill>
              <a:schemeClr val="accent2">
                <a:lumMod val="75000"/>
              </a:schemeClr>
            </a:solidFill>
          </a:ln>
          <a:scene3d>
            <a:camera prst="orthographicFront"/>
            <a:lightRig rig="soft" dir="tl">
              <a:rot lat="0" lon="0" rev="0"/>
            </a:lightRig>
          </a:scene3d>
          <a:sp3d>
            <a:bevelT w="114300" prst="artDeco"/>
          </a:sp3d>
        </p:spPr>
        <p:txBody>
          <a:bodyPr>
            <a:normAutofit/>
            <a:sp3d contourW="25400" prstMaterial="matte">
              <a:bevelT w="25400" h="55880" prst="artDeco"/>
              <a:contourClr>
                <a:schemeClr val="accent2">
                  <a:tint val="20000"/>
                </a:schemeClr>
              </a:contourClr>
            </a:sp3d>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ctr">
              <a:buFont typeface="Georgia" pitchFamily="18" charset="0"/>
              <a:buNone/>
            </a:pPr>
            <a:r>
              <a:rPr lang="en-US" sz="3200" b="1" spc="50" dirty="0" smtClean="0">
                <a:ln w="11430"/>
                <a:solidFill>
                  <a:srgbClr val="8C4C64"/>
                </a:solidFill>
                <a:effectLst>
                  <a:outerShdw blurRad="76200" dist="50800" dir="5400000" algn="tl" rotWithShape="0">
                    <a:srgbClr val="000000">
                      <a:alpha val="65000"/>
                    </a:srgbClr>
                  </a:outerShdw>
                </a:effectLst>
              </a:rPr>
              <a:t>We are still </a:t>
            </a:r>
            <a:r>
              <a:rPr lang="en-US" sz="3200" b="1" spc="50" dirty="0" smtClean="0">
                <a:ln w="11430"/>
                <a:solidFill>
                  <a:srgbClr val="C00000"/>
                </a:solidFill>
                <a:effectLst>
                  <a:outerShdw blurRad="76200" dist="50800" dir="5400000" algn="tl" rotWithShape="0">
                    <a:srgbClr val="000000">
                      <a:alpha val="65000"/>
                    </a:srgbClr>
                  </a:outerShdw>
                </a:effectLst>
              </a:rPr>
              <a:t>assuming</a:t>
            </a:r>
            <a:r>
              <a:rPr lang="en-US" sz="3200" b="1" spc="50" dirty="0" smtClean="0">
                <a:ln w="11430"/>
                <a:solidFill>
                  <a:schemeClr val="accent5">
                    <a:lumMod val="75000"/>
                  </a:schemeClr>
                </a:solidFill>
                <a:effectLst>
                  <a:outerShdw blurRad="76200" dist="50800" dir="5400000" algn="tl" rotWithShape="0">
                    <a:srgbClr val="000000">
                      <a:alpha val="65000"/>
                    </a:srgbClr>
                  </a:outerShdw>
                </a:effectLst>
              </a:rPr>
              <a:t> </a:t>
            </a:r>
            <a:br>
              <a:rPr lang="en-US" sz="3200" b="1" spc="50" dirty="0" smtClean="0">
                <a:ln w="11430"/>
                <a:solidFill>
                  <a:schemeClr val="accent5">
                    <a:lumMod val="75000"/>
                  </a:schemeClr>
                </a:solidFill>
                <a:effectLst>
                  <a:outerShdw blurRad="76200" dist="50800" dir="5400000" algn="tl" rotWithShape="0">
                    <a:srgbClr val="000000">
                      <a:alpha val="65000"/>
                    </a:srgbClr>
                  </a:outerShdw>
                </a:effectLst>
              </a:rPr>
            </a:br>
            <a:r>
              <a:rPr lang="en-US" sz="3200" b="1" spc="50" dirty="0" smtClean="0">
                <a:ln w="11430"/>
                <a:solidFill>
                  <a:srgbClr val="C00000"/>
                </a:solidFill>
                <a:effectLst>
                  <a:outerShdw blurRad="76200" dist="50800" dir="5400000" algn="tl" rotWithShape="0">
                    <a:srgbClr val="000000">
                      <a:alpha val="65000"/>
                    </a:srgbClr>
                  </a:outerShdw>
                </a:effectLst>
              </a:rPr>
              <a:t>Passover</a:t>
            </a:r>
            <a:r>
              <a:rPr lang="en-US" sz="3200" b="1" spc="50" dirty="0" smtClean="0">
                <a:ln w="11430"/>
                <a:solidFill>
                  <a:schemeClr val="accent5">
                    <a:lumMod val="75000"/>
                  </a:schemeClr>
                </a:solidFill>
                <a:effectLst>
                  <a:outerShdw blurRad="76200" dist="50800" dir="5400000" algn="tl" rotWithShape="0">
                    <a:srgbClr val="000000">
                      <a:alpha val="65000"/>
                    </a:srgbClr>
                  </a:outerShdw>
                </a:effectLst>
              </a:rPr>
              <a:t> </a:t>
            </a:r>
            <a:r>
              <a:rPr lang="en-US" sz="3200" b="1" spc="50" dirty="0" smtClean="0">
                <a:ln w="11430"/>
                <a:solidFill>
                  <a:srgbClr val="8C4C64"/>
                </a:solidFill>
                <a:effectLst>
                  <a:outerShdw blurRad="76200" dist="50800" dir="5400000" algn="tl" rotWithShape="0">
                    <a:srgbClr val="000000">
                      <a:alpha val="65000"/>
                    </a:srgbClr>
                  </a:outerShdw>
                </a:effectLst>
              </a:rPr>
              <a:t>is on the </a:t>
            </a:r>
            <a:br>
              <a:rPr lang="en-US" sz="3200" b="1" spc="50" dirty="0" smtClean="0">
                <a:ln w="11430"/>
                <a:solidFill>
                  <a:srgbClr val="8C4C64"/>
                </a:solidFill>
                <a:effectLst>
                  <a:outerShdw blurRad="76200" dist="50800" dir="5400000" algn="tl" rotWithShape="0">
                    <a:srgbClr val="000000">
                      <a:alpha val="65000"/>
                    </a:srgbClr>
                  </a:outerShdw>
                </a:effectLst>
              </a:rPr>
            </a:br>
            <a:r>
              <a:rPr lang="en-US" sz="3200" b="1" spc="50" dirty="0" smtClean="0">
                <a:ln w="11430"/>
                <a:solidFill>
                  <a:srgbClr val="00B0F0"/>
                </a:solidFill>
                <a:effectLst>
                  <a:outerShdw blurRad="76200" dist="50800" dir="5400000" algn="tl" rotWithShape="0">
                    <a:srgbClr val="000000">
                      <a:alpha val="65000"/>
                    </a:srgbClr>
                  </a:outerShdw>
                </a:effectLst>
              </a:rPr>
              <a:t>7</a:t>
            </a:r>
            <a:r>
              <a:rPr lang="en-US" sz="3200" b="1" spc="50" baseline="30000" dirty="0" smtClean="0">
                <a:ln w="11430"/>
                <a:solidFill>
                  <a:srgbClr val="00B0F0"/>
                </a:solidFill>
                <a:effectLst>
                  <a:outerShdw blurRad="76200" dist="50800" dir="5400000" algn="tl" rotWithShape="0">
                    <a:srgbClr val="000000">
                      <a:alpha val="65000"/>
                    </a:srgbClr>
                  </a:outerShdw>
                </a:effectLst>
              </a:rPr>
              <a:t>th</a:t>
            </a:r>
            <a:r>
              <a:rPr lang="en-US" sz="3200" b="1" spc="50" dirty="0" smtClean="0">
                <a:ln w="11430"/>
                <a:solidFill>
                  <a:srgbClr val="00B0F0"/>
                </a:solidFill>
                <a:effectLst>
                  <a:outerShdw blurRad="76200" dist="50800" dir="5400000" algn="tl" rotWithShape="0">
                    <a:srgbClr val="000000">
                      <a:alpha val="65000"/>
                    </a:srgbClr>
                  </a:outerShdw>
                </a:effectLst>
              </a:rPr>
              <a:t> Day Sabbath.</a:t>
            </a:r>
            <a:endParaRPr lang="en-US" sz="3200" b="1" spc="50" dirty="0">
              <a:ln w="11430"/>
              <a:solidFill>
                <a:srgbClr val="00B0F0"/>
              </a:solidFill>
              <a:effectLst>
                <a:outerShdw blurRad="76200" dist="50800" dir="5400000" algn="tl" rotWithShape="0">
                  <a:srgbClr val="000000">
                    <a:alpha val="65000"/>
                  </a:srgbClr>
                </a:outerShdw>
              </a:effectLst>
            </a:endParaRPr>
          </a:p>
        </p:txBody>
      </p:sp>
      <p:pic>
        <p:nvPicPr>
          <p:cNvPr id="9" name="Picture 2" descr="D:\1. Prophecy Song Jan 5 2016\#2 Art JPEG &amp; 27 folders June 9\Feasts etc\Passover\Passover bread 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39931" y="1587490"/>
            <a:ext cx="3194469" cy="3009900"/>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5318760" y="4678968"/>
            <a:ext cx="3276600" cy="892552"/>
          </a:xfrm>
          <a:prstGeom prst="rect">
            <a:avLst/>
          </a:prstGeom>
          <a:solidFill>
            <a:schemeClr val="accent2">
              <a:lumMod val="20000"/>
              <a:lumOff val="80000"/>
            </a:schemeClr>
          </a:solidFill>
          <a:ln w="28575">
            <a:solidFill>
              <a:schemeClr val="accent2">
                <a:lumMod val="75000"/>
              </a:schemeClr>
            </a:solidFill>
          </a:ln>
          <a:scene3d>
            <a:camera prst="orthographicFront"/>
            <a:lightRig rig="threePt" dir="t"/>
          </a:scene3d>
          <a:sp3d>
            <a:bevelT w="114300" prst="artDeco"/>
          </a:sp3d>
        </p:spPr>
        <p:txBody>
          <a:bodyPr wrap="square" rtlCol="0">
            <a:spAutoFit/>
            <a:sp3d extrusionH="57150">
              <a:bevelT w="38100" h="38100"/>
            </a:sp3d>
          </a:bodyPr>
          <a:lstStyle/>
          <a:p>
            <a:pPr algn="just"/>
            <a:r>
              <a:rPr lang="en-US" b="1" dirty="0">
                <a:solidFill>
                  <a:schemeClr val="accent5">
                    <a:lumMod val="75000"/>
                  </a:schemeClr>
                </a:solidFill>
              </a:rPr>
              <a:t>Lev </a:t>
            </a:r>
            <a:r>
              <a:rPr lang="en-US" b="1" dirty="0" smtClean="0">
                <a:solidFill>
                  <a:schemeClr val="accent5">
                    <a:lumMod val="75000"/>
                  </a:schemeClr>
                </a:solidFill>
              </a:rPr>
              <a:t>23:6  </a:t>
            </a:r>
            <a:r>
              <a:rPr lang="en-US" sz="1600" b="1" dirty="0" smtClean="0">
                <a:solidFill>
                  <a:srgbClr val="8C4C64"/>
                </a:solidFill>
              </a:rPr>
              <a:t>And </a:t>
            </a:r>
            <a:r>
              <a:rPr lang="en-US" sz="1600" b="1" dirty="0">
                <a:solidFill>
                  <a:srgbClr val="8C4C64"/>
                </a:solidFill>
              </a:rPr>
              <a:t>on the fifteenth day </a:t>
            </a:r>
            <a:r>
              <a:rPr lang="en-US" sz="1600" b="1" dirty="0" smtClean="0">
                <a:solidFill>
                  <a:srgbClr val="8C4C64"/>
                </a:solidFill>
              </a:rPr>
              <a:t/>
            </a:r>
            <a:br>
              <a:rPr lang="en-US" sz="1600" b="1" dirty="0" smtClean="0">
                <a:solidFill>
                  <a:srgbClr val="8C4C64"/>
                </a:solidFill>
              </a:rPr>
            </a:br>
            <a:r>
              <a:rPr lang="en-US" sz="1600" b="1" dirty="0" smtClean="0">
                <a:solidFill>
                  <a:srgbClr val="8C4C64"/>
                </a:solidFill>
              </a:rPr>
              <a:t>of </a:t>
            </a:r>
            <a:r>
              <a:rPr lang="en-US" sz="1600" b="1" dirty="0">
                <a:solidFill>
                  <a:srgbClr val="8C4C64"/>
                </a:solidFill>
              </a:rPr>
              <a:t>the same month is the feast of </a:t>
            </a:r>
            <a:r>
              <a:rPr lang="en-US" sz="1600" b="1" dirty="0" smtClean="0">
                <a:solidFill>
                  <a:srgbClr val="8C4C64"/>
                </a:solidFill>
              </a:rPr>
              <a:t>unleavened bread </a:t>
            </a:r>
            <a:r>
              <a:rPr lang="en-US" sz="1600" b="1" dirty="0">
                <a:solidFill>
                  <a:srgbClr val="8C4C64"/>
                </a:solidFill>
              </a:rPr>
              <a:t>unto </a:t>
            </a:r>
            <a:r>
              <a:rPr lang="en-US" sz="1600" b="1" dirty="0" smtClean="0">
                <a:solidFill>
                  <a:srgbClr val="8C4C64"/>
                </a:solidFill>
              </a:rPr>
              <a:t>[Yahuah].</a:t>
            </a:r>
            <a:endParaRPr lang="en-US" b="1" dirty="0">
              <a:solidFill>
                <a:schemeClr val="accent3">
                  <a:lumMod val="50000"/>
                </a:schemeClr>
              </a:solidFill>
            </a:endParaRPr>
          </a:p>
        </p:txBody>
      </p:sp>
      <p:sp>
        <p:nvSpPr>
          <p:cNvPr id="5" name="TextBox 4"/>
          <p:cNvSpPr txBox="1"/>
          <p:nvPr/>
        </p:nvSpPr>
        <p:spPr>
          <a:xfrm>
            <a:off x="5369985" y="5638833"/>
            <a:ext cx="3235535" cy="923330"/>
          </a:xfrm>
          <a:prstGeom prst="rect">
            <a:avLst/>
          </a:prstGeom>
          <a:noFill/>
        </p:spPr>
        <p:txBody>
          <a:bodyPr wrap="square" rtlCol="0">
            <a:spAutoFit/>
            <a:scene3d>
              <a:camera prst="orthographicFront"/>
              <a:lightRig rig="threePt" dir="t"/>
            </a:scene3d>
            <a:sp3d extrusionH="57150">
              <a:bevelT w="38100" h="38100"/>
            </a:sp3d>
          </a:bodyPr>
          <a:lstStyle/>
          <a:p>
            <a:pPr algn="ctr"/>
            <a:r>
              <a:rPr lang="en-US" dirty="0" smtClean="0"/>
              <a:t>Let’s place the </a:t>
            </a:r>
            <a:r>
              <a:rPr lang="en-US" b="1" cap="small" dirty="0">
                <a:solidFill>
                  <a:schemeClr val="tx2">
                    <a:lumMod val="75000"/>
                  </a:schemeClr>
                </a:solidFill>
              </a:rPr>
              <a:t>1</a:t>
            </a:r>
            <a:r>
              <a:rPr lang="en-US" b="1" cap="small" baseline="30000" dirty="0">
                <a:solidFill>
                  <a:schemeClr val="tx2">
                    <a:lumMod val="75000"/>
                  </a:schemeClr>
                </a:solidFill>
              </a:rPr>
              <a:t>st</a:t>
            </a:r>
            <a:r>
              <a:rPr lang="en-US" b="1" dirty="0">
                <a:solidFill>
                  <a:schemeClr val="tx2">
                    <a:lumMod val="75000"/>
                  </a:schemeClr>
                </a:solidFill>
              </a:rPr>
              <a:t> Sabbath of Unleavened Bread </a:t>
            </a:r>
            <a:r>
              <a:rPr lang="en-US" b="1" dirty="0" smtClean="0">
                <a:solidFill>
                  <a:schemeClr val="tx2">
                    <a:lumMod val="75000"/>
                  </a:schemeClr>
                </a:solidFill>
              </a:rPr>
              <a:t/>
            </a:r>
            <a:br>
              <a:rPr lang="en-US" b="1" dirty="0" smtClean="0">
                <a:solidFill>
                  <a:schemeClr val="tx2">
                    <a:lumMod val="75000"/>
                  </a:schemeClr>
                </a:solidFill>
              </a:rPr>
            </a:br>
            <a:r>
              <a:rPr lang="en-US" b="1" dirty="0" smtClean="0">
                <a:solidFill>
                  <a:schemeClr val="tx2">
                    <a:lumMod val="75000"/>
                  </a:schemeClr>
                </a:solidFill>
              </a:rPr>
              <a:t>(Abib 15) </a:t>
            </a:r>
            <a:r>
              <a:rPr lang="en-US" dirty="0" smtClean="0">
                <a:solidFill>
                  <a:schemeClr val="tx2">
                    <a:lumMod val="75000"/>
                  </a:schemeClr>
                </a:solidFill>
              </a:rPr>
              <a:t>on the chart.</a:t>
            </a:r>
            <a:endParaRPr lang="en-US" b="1" dirty="0">
              <a:solidFill>
                <a:schemeClr val="tx2">
                  <a:lumMod val="75000"/>
                </a:schemeClr>
              </a:solidFill>
            </a:endParaRPr>
          </a:p>
        </p:txBody>
      </p:sp>
      <p:sp>
        <p:nvSpPr>
          <p:cNvPr id="10" name="TextBox 9"/>
          <p:cNvSpPr txBox="1"/>
          <p:nvPr/>
        </p:nvSpPr>
        <p:spPr>
          <a:xfrm>
            <a:off x="304800" y="5257800"/>
            <a:ext cx="4844631" cy="1523494"/>
          </a:xfrm>
          <a:prstGeom prst="rect">
            <a:avLst/>
          </a:prstGeom>
          <a:noFill/>
        </p:spPr>
        <p:txBody>
          <a:bodyPr wrap="square" rtlCol="0">
            <a:spAutoFit/>
            <a:scene3d>
              <a:camera prst="orthographicFront"/>
              <a:lightRig rig="threePt" dir="t"/>
            </a:scene3d>
            <a:sp3d extrusionH="57150">
              <a:bevelT w="38100" h="38100"/>
            </a:sp3d>
          </a:bodyPr>
          <a:lstStyle/>
          <a:p>
            <a:pPr algn="ctr"/>
            <a:r>
              <a:rPr lang="en-US" b="1" cap="all" dirty="0" smtClean="0">
                <a:ln w="9000" cmpd="sng">
                  <a:solidFill>
                    <a:schemeClr val="accent4">
                      <a:shade val="50000"/>
                      <a:satMod val="120000"/>
                    </a:schemeClr>
                  </a:solidFill>
                  <a:prstDash val="solid"/>
                </a:ln>
                <a:solidFill>
                  <a:srgbClr val="8C4C64"/>
                </a:solidFill>
                <a:effectLst>
                  <a:reflection blurRad="12700" stA="28000" endPos="45000" dist="1000" dir="5400000" sy="-100000" algn="bl" rotWithShape="0"/>
                </a:effectLst>
              </a:rPr>
              <a:t>The first partaking </a:t>
            </a:r>
            <a:r>
              <a:rPr lang="en-US" b="1" cap="all" dirty="0">
                <a:ln w="9000" cmpd="sng">
                  <a:solidFill>
                    <a:schemeClr val="accent4">
                      <a:shade val="50000"/>
                      <a:satMod val="120000"/>
                    </a:schemeClr>
                  </a:solidFill>
                  <a:prstDash val="solid"/>
                </a:ln>
                <a:solidFill>
                  <a:srgbClr val="8C4C64"/>
                </a:solidFill>
                <a:effectLst>
                  <a:reflection blurRad="12700" stA="28000" endPos="45000" dist="1000" dir="5400000" sy="-100000" algn="bl" rotWithShape="0"/>
                </a:effectLst>
              </a:rPr>
              <a:t>of unleavened </a:t>
            </a:r>
            <a:r>
              <a:rPr lang="en-US" b="1" cap="all" dirty="0" smtClean="0">
                <a:ln w="9000" cmpd="sng">
                  <a:solidFill>
                    <a:schemeClr val="accent4">
                      <a:shade val="50000"/>
                      <a:satMod val="120000"/>
                    </a:schemeClr>
                  </a:solidFill>
                  <a:prstDash val="solid"/>
                </a:ln>
                <a:solidFill>
                  <a:srgbClr val="8C4C64"/>
                </a:solidFill>
                <a:effectLst>
                  <a:reflection blurRad="12700" stA="28000" endPos="45000" dist="1000" dir="5400000" sy="-100000" algn="bl" rotWithShape="0"/>
                </a:effectLst>
              </a:rPr>
              <a:t>bread (from grain) </a:t>
            </a:r>
            <a:r>
              <a:rPr lang="en-US" b="1" cap="all" dirty="0">
                <a:ln w="9000" cmpd="sng">
                  <a:solidFill>
                    <a:schemeClr val="accent4">
                      <a:shade val="50000"/>
                      <a:satMod val="120000"/>
                    </a:schemeClr>
                  </a:solidFill>
                  <a:prstDash val="solid"/>
                </a:ln>
                <a:solidFill>
                  <a:srgbClr val="8C4C64"/>
                </a:solidFill>
                <a:effectLst>
                  <a:reflection blurRad="12700" stA="28000" endPos="45000" dist="1000" dir="5400000" sy="-100000" algn="bl" rotWithShape="0"/>
                </a:effectLst>
              </a:rPr>
              <a:t>became part of the festival on Abib 15 </a:t>
            </a:r>
            <a:r>
              <a:rPr lang="en-US"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after</a:t>
            </a:r>
            <a:r>
              <a:rPr lang="en-US" b="1" cap="all" dirty="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rPr>
              <a:t> </a:t>
            </a:r>
            <a:r>
              <a:rPr lang="en-US" b="1" cap="all" dirty="0" smtClean="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rPr>
              <a:t>the Wave Sheaf ceremony was completed.</a:t>
            </a:r>
          </a:p>
          <a:p>
            <a:endParaRPr lang="en-US" sz="1050" b="1" i="1" dirty="0">
              <a:solidFill>
                <a:schemeClr val="accent2">
                  <a:lumMod val="50000"/>
                </a:schemeClr>
              </a:solidFill>
            </a:endParaRPr>
          </a:p>
          <a:p>
            <a:endParaRPr lang="en-US" sz="1050" b="1" dirty="0">
              <a:solidFill>
                <a:schemeClr val="tx2">
                  <a:lumMod val="75000"/>
                </a:schemeClr>
              </a:solidFill>
            </a:endParaRPr>
          </a:p>
        </p:txBody>
      </p:sp>
    </p:spTree>
    <p:extLst>
      <p:ext uri="{BB962C8B-B14F-4D97-AF65-F5344CB8AC3E}">
        <p14:creationId xmlns:p14="http://schemas.microsoft.com/office/powerpoint/2010/main" val="17184048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animEffect transition="in" filter="fade">
                                      <p:cBhvr>
                                        <p:cTn id="14" dur="1000"/>
                                        <p:tgtEl>
                                          <p:spTgt spid="10">
                                            <p:txEl>
                                              <p:pRg st="0" end="0"/>
                                            </p:txEl>
                                          </p:spTgt>
                                        </p:tgtEl>
                                      </p:cBhvr>
                                    </p:animEffect>
                                    <p:anim calcmode="lin" valueType="num">
                                      <p:cBhvr>
                                        <p:cTn id="15"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574896" y="5300028"/>
            <a:ext cx="3578504" cy="1405572"/>
          </a:xfrm>
          <a:prstGeom prst="rect">
            <a:avLst/>
          </a:prstGeom>
          <a:solidFill>
            <a:schemeClr val="bg1"/>
          </a:solidFill>
          <a:ln w="28575">
            <a:solidFill>
              <a:schemeClr val="accent2">
                <a:lumMod val="50000"/>
              </a:schemeClr>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txBody>
          <a:bodyPr vert="horz" rtlCol="0" anchor="ctr">
            <a:sp3d extrusionH="57150">
              <a:bevelT w="82550" h="38100" prst="coolSlant"/>
            </a:sp3d>
          </a:bodyPr>
          <a:lstStyle/>
          <a:p>
            <a:pPr algn="ctr"/>
            <a:r>
              <a:rPr lang="en-US" sz="1600" b="1" dirty="0">
                <a:solidFill>
                  <a:srgbClr val="0070C0"/>
                </a:solidFill>
              </a:rPr>
              <a:t>Box </a:t>
            </a:r>
            <a:r>
              <a:rPr lang="en-US" sz="1600" b="1" dirty="0" smtClean="0">
                <a:solidFill>
                  <a:srgbClr val="0070C0"/>
                </a:solidFill>
              </a:rPr>
              <a:t>20  </a:t>
            </a:r>
            <a:br>
              <a:rPr lang="en-US" sz="1600" b="1" dirty="0" smtClean="0">
                <a:solidFill>
                  <a:srgbClr val="0070C0"/>
                </a:solidFill>
              </a:rPr>
            </a:br>
            <a:r>
              <a:rPr lang="en-US" sz="1600" b="1" dirty="0" smtClean="0">
                <a:solidFill>
                  <a:schemeClr val="accent2">
                    <a:lumMod val="50000"/>
                  </a:schemeClr>
                </a:solidFill>
              </a:rPr>
              <a:t>Abib 15</a:t>
            </a:r>
            <a:r>
              <a:rPr lang="en-US" sz="1600" b="1" baseline="30000" dirty="0" smtClean="0">
                <a:solidFill>
                  <a:schemeClr val="accent2">
                    <a:lumMod val="50000"/>
                  </a:schemeClr>
                </a:solidFill>
              </a:rPr>
              <a:t>th </a:t>
            </a:r>
            <a:r>
              <a:rPr lang="en-US" sz="1600" b="1" dirty="0" smtClean="0">
                <a:solidFill>
                  <a:schemeClr val="accent2">
                    <a:lumMod val="50000"/>
                  </a:schemeClr>
                </a:solidFill>
              </a:rPr>
              <a:t> [1</a:t>
            </a:r>
            <a:r>
              <a:rPr lang="en-US" sz="1600" b="1" baseline="30000" dirty="0" smtClean="0">
                <a:solidFill>
                  <a:schemeClr val="accent2">
                    <a:lumMod val="50000"/>
                  </a:schemeClr>
                </a:solidFill>
              </a:rPr>
              <a:t>st</a:t>
            </a:r>
            <a:r>
              <a:rPr lang="en-US" sz="1600" b="1" dirty="0" smtClean="0">
                <a:solidFill>
                  <a:schemeClr val="accent2">
                    <a:lumMod val="50000"/>
                  </a:schemeClr>
                </a:solidFill>
              </a:rPr>
              <a:t> ULB Sabbath]</a:t>
            </a:r>
            <a:r>
              <a:rPr lang="en-US" sz="1600" b="1" dirty="0" smtClean="0">
                <a:solidFill>
                  <a:srgbClr val="0070C0"/>
                </a:solidFill>
              </a:rPr>
              <a:t/>
            </a:r>
            <a:br>
              <a:rPr lang="en-US" sz="1600" b="1" dirty="0" smtClean="0">
                <a:solidFill>
                  <a:srgbClr val="0070C0"/>
                </a:solidFill>
              </a:rPr>
            </a:br>
            <a:r>
              <a:rPr lang="en-US" sz="1600" b="1" dirty="0" smtClean="0">
                <a:solidFill>
                  <a:srgbClr val="0070C0"/>
                </a:solidFill>
              </a:rPr>
              <a:t>Lev 23:6  </a:t>
            </a:r>
            <a:r>
              <a:rPr lang="en-US" sz="1600" b="1" dirty="0" smtClean="0">
                <a:solidFill>
                  <a:schemeClr val="tx1">
                    <a:lumMod val="75000"/>
                    <a:lumOff val="25000"/>
                  </a:schemeClr>
                </a:solidFill>
              </a:rPr>
              <a:t>And on the </a:t>
            </a:r>
            <a:r>
              <a:rPr lang="en-US" sz="1600" b="1" u="sng" dirty="0" smtClean="0">
                <a:solidFill>
                  <a:schemeClr val="accent2">
                    <a:lumMod val="50000"/>
                  </a:schemeClr>
                </a:solidFill>
              </a:rPr>
              <a:t>fifteenth</a:t>
            </a:r>
            <a:r>
              <a:rPr lang="en-US" sz="1600" b="1" dirty="0" smtClean="0">
                <a:solidFill>
                  <a:schemeClr val="tx1">
                    <a:lumMod val="75000"/>
                    <a:lumOff val="25000"/>
                  </a:schemeClr>
                </a:solidFill>
              </a:rPr>
              <a:t> day of the same month is the </a:t>
            </a:r>
            <a:r>
              <a:rPr lang="en-US" sz="1600" b="1" u="sng" dirty="0" smtClean="0">
                <a:solidFill>
                  <a:schemeClr val="accent2">
                    <a:lumMod val="50000"/>
                  </a:schemeClr>
                </a:solidFill>
              </a:rPr>
              <a:t>feast of unleavened bread</a:t>
            </a:r>
            <a:r>
              <a:rPr lang="en-US" sz="1600" b="1" dirty="0" smtClean="0">
                <a:solidFill>
                  <a:schemeClr val="tx1">
                    <a:lumMod val="75000"/>
                    <a:lumOff val="25000"/>
                  </a:schemeClr>
                </a:solidFill>
              </a:rPr>
              <a:t> unto </a:t>
            </a:r>
            <a:r>
              <a:rPr lang="en-US" sz="1600" b="1" dirty="0" smtClean="0">
                <a:solidFill>
                  <a:srgbClr val="0070C0"/>
                </a:solidFill>
              </a:rPr>
              <a:t>Yahuah.</a:t>
            </a:r>
            <a:endParaRPr lang="en-US" sz="1600" b="1" dirty="0">
              <a:solidFill>
                <a:srgbClr val="0070C0"/>
              </a:solidFill>
            </a:endParaRPr>
          </a:p>
        </p:txBody>
      </p:sp>
      <p:sp>
        <p:nvSpPr>
          <p:cNvPr id="9" name="Rectangle 8"/>
          <p:cNvSpPr/>
          <p:nvPr/>
        </p:nvSpPr>
        <p:spPr>
          <a:xfrm>
            <a:off x="3810001" y="1752600"/>
            <a:ext cx="4926106" cy="1655333"/>
          </a:xfrm>
          <a:prstGeom prst="rect">
            <a:avLst/>
          </a:prstGeom>
          <a:solidFill>
            <a:schemeClr val="accent2">
              <a:lumMod val="20000"/>
              <a:lumOff val="80000"/>
            </a:schemeClr>
          </a:solidFill>
          <a:ln w="28575">
            <a:solidFill>
              <a:schemeClr val="accent2">
                <a:lumMod val="50000"/>
              </a:schemeClr>
            </a:solidFill>
          </a:ln>
          <a:effectLst>
            <a:glow rad="76200">
              <a:schemeClr val="tx1">
                <a:lumMod val="75000"/>
                <a:lumOff val="25000"/>
              </a:schemeClr>
            </a:glow>
          </a:effectLst>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txBody>
          <a:bodyPr vert="horz" rtlCol="0" anchor="ctr">
            <a:sp3d extrusionH="57150">
              <a:bevelT w="82550" h="38100" prst="coolSlant"/>
            </a:sp3d>
          </a:bodyPr>
          <a:lstStyle/>
          <a:p>
            <a:pPr algn="ctr"/>
            <a:r>
              <a:rPr lang="en-US" b="1" dirty="0" smtClean="0">
                <a:solidFill>
                  <a:srgbClr val="0070C0"/>
                </a:solidFill>
              </a:rPr>
              <a:t>Box 19  </a:t>
            </a:r>
            <a:r>
              <a:rPr lang="en-US" sz="1400" b="1" dirty="0" smtClean="0">
                <a:solidFill>
                  <a:srgbClr val="0070C0"/>
                </a:solidFill>
              </a:rPr>
              <a:t/>
            </a:r>
            <a:br>
              <a:rPr lang="en-US" sz="1400" b="1" dirty="0" smtClean="0">
                <a:solidFill>
                  <a:srgbClr val="0070C0"/>
                </a:solidFill>
              </a:rPr>
            </a:br>
            <a:r>
              <a:rPr lang="en-US" sz="1600" b="1" dirty="0" smtClean="0">
                <a:solidFill>
                  <a:srgbClr val="C00000"/>
                </a:solidFill>
              </a:rPr>
              <a:t>Remember the Original Passover Commands: </a:t>
            </a:r>
            <a:r>
              <a:rPr lang="en-US" sz="1400" b="1" dirty="0" smtClean="0">
                <a:solidFill>
                  <a:srgbClr val="C00000"/>
                </a:solidFill>
              </a:rPr>
              <a:t/>
            </a:r>
            <a:br>
              <a:rPr lang="en-US" sz="1400" b="1" dirty="0" smtClean="0">
                <a:solidFill>
                  <a:srgbClr val="C00000"/>
                </a:solidFill>
              </a:rPr>
            </a:br>
            <a:r>
              <a:rPr lang="en-US" sz="1600" b="1" dirty="0" err="1" smtClean="0">
                <a:solidFill>
                  <a:srgbClr val="0070C0"/>
                </a:solidFill>
              </a:rPr>
              <a:t>Exo</a:t>
            </a:r>
            <a:r>
              <a:rPr lang="en-US" sz="1600" b="1" dirty="0" smtClean="0">
                <a:solidFill>
                  <a:srgbClr val="0070C0"/>
                </a:solidFill>
              </a:rPr>
              <a:t> 12:8, 10  </a:t>
            </a:r>
            <a:r>
              <a:rPr lang="en-US" sz="1600" b="1" dirty="0" smtClean="0">
                <a:solidFill>
                  <a:srgbClr val="00B050"/>
                </a:solidFill>
              </a:rPr>
              <a:t>They shall eat the flesh on </a:t>
            </a:r>
            <a:r>
              <a:rPr lang="en-US" sz="1600" b="1" u="sng" dirty="0" smtClean="0"/>
              <a:t>that ni</a:t>
            </a:r>
            <a:r>
              <a:rPr lang="en-US" sz="1600" b="1" dirty="0" smtClean="0"/>
              <a:t>g</a:t>
            </a:r>
            <a:r>
              <a:rPr lang="en-US" sz="1600" b="1" u="sng" dirty="0" smtClean="0"/>
              <a:t>ht</a:t>
            </a:r>
            <a:r>
              <a:rPr lang="en-US" sz="1600" b="1" dirty="0" smtClean="0"/>
              <a:t> … </a:t>
            </a:r>
            <a:r>
              <a:rPr lang="en-US" sz="1600" b="1" dirty="0" smtClean="0">
                <a:solidFill>
                  <a:srgbClr val="00B050"/>
                </a:solidFill>
              </a:rPr>
              <a:t>any of it that is left until </a:t>
            </a:r>
            <a:r>
              <a:rPr lang="en-US" sz="1600" b="1" u="sng" dirty="0" smtClean="0">
                <a:solidFill>
                  <a:srgbClr val="FF3399"/>
                </a:solidFill>
              </a:rPr>
              <a:t>mornin</a:t>
            </a:r>
            <a:r>
              <a:rPr lang="en-US" sz="1600" b="1" dirty="0" smtClean="0">
                <a:solidFill>
                  <a:srgbClr val="FF3399"/>
                </a:solidFill>
              </a:rPr>
              <a:t>g</a:t>
            </a:r>
            <a:r>
              <a:rPr lang="en-US" sz="1600" b="1" dirty="0" smtClean="0"/>
              <a:t> </a:t>
            </a:r>
            <a:r>
              <a:rPr lang="en-US" sz="1600" b="1" dirty="0" smtClean="0">
                <a:solidFill>
                  <a:srgbClr val="00B050"/>
                </a:solidFill>
              </a:rPr>
              <a:t>you shall burn with fire.  You shall not leave any of it until </a:t>
            </a:r>
            <a:r>
              <a:rPr lang="en-US" sz="1600" b="1" dirty="0" smtClean="0">
                <a:solidFill>
                  <a:srgbClr val="FF3399"/>
                </a:solidFill>
              </a:rPr>
              <a:t>morning;</a:t>
            </a:r>
            <a:r>
              <a:rPr lang="en-US" sz="1600" b="1" dirty="0" smtClean="0">
                <a:solidFill>
                  <a:srgbClr val="00B050"/>
                </a:solidFill>
              </a:rPr>
              <a:t> any of it that is left until </a:t>
            </a:r>
            <a:r>
              <a:rPr lang="en-US" sz="1600" b="1" dirty="0" smtClean="0">
                <a:solidFill>
                  <a:srgbClr val="FF3399"/>
                </a:solidFill>
              </a:rPr>
              <a:t>morning</a:t>
            </a:r>
            <a:r>
              <a:rPr lang="en-US" sz="1600" b="1" dirty="0" smtClean="0">
                <a:solidFill>
                  <a:srgbClr val="00B050"/>
                </a:solidFill>
              </a:rPr>
              <a:t> you shall burn in the fire.</a:t>
            </a:r>
            <a:endParaRPr lang="en-US" sz="800" b="1" dirty="0">
              <a:solidFill>
                <a:srgbClr val="00B050"/>
              </a:solidFill>
            </a:endParaRPr>
          </a:p>
        </p:txBody>
      </p:sp>
      <p:sp>
        <p:nvSpPr>
          <p:cNvPr id="10" name="Slide Number Placeholder 1"/>
          <p:cNvSpPr>
            <a:spLocks noGrp="1"/>
          </p:cNvSpPr>
          <p:nvPr>
            <p:ph type="sldNum" sz="quarter" idx="12"/>
          </p:nvPr>
        </p:nvSpPr>
        <p:spPr>
          <a:xfrm>
            <a:off x="7315200" y="6416675"/>
            <a:ext cx="1828800" cy="365125"/>
          </a:xfrm>
        </p:spPr>
        <p:txBody>
          <a:bodyPr/>
          <a:lstStyle/>
          <a:p>
            <a:fld id="{5C014052-953B-4273-8F47-BF25327D5B24}" type="slidenum">
              <a:rPr lang="en-US" smtClean="0"/>
              <a:t>29</a:t>
            </a:fld>
            <a:endParaRPr lang="en-US" dirty="0"/>
          </a:p>
        </p:txBody>
      </p:sp>
      <p:sp>
        <p:nvSpPr>
          <p:cNvPr id="11" name="Title 1"/>
          <p:cNvSpPr txBox="1">
            <a:spLocks/>
          </p:cNvSpPr>
          <p:nvPr/>
        </p:nvSpPr>
        <p:spPr>
          <a:xfrm>
            <a:off x="-76200" y="0"/>
            <a:ext cx="9220200" cy="6096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spc="50" dirty="0" smtClean="0">
                <a:ln w="11430"/>
                <a:solidFill>
                  <a:srgbClr val="FF0000"/>
                </a:solidFill>
                <a:effectLst>
                  <a:outerShdw blurRad="76200" dist="50800" dir="5400000" algn="tl" rotWithShape="0">
                    <a:srgbClr val="000000">
                      <a:alpha val="65000"/>
                    </a:srgbClr>
                  </a:outerShdw>
                </a:effectLst>
              </a:rPr>
              <a:t> Passover</a:t>
            </a:r>
            <a:r>
              <a:rPr lang="en-US" sz="4400" spc="50" dirty="0" smtClean="0">
                <a:ln w="11430"/>
                <a:solidFill>
                  <a:schemeClr val="accent5"/>
                </a:solidFill>
                <a:effectLst>
                  <a:outerShdw blurRad="76200" dist="50800" dir="5400000" algn="tl" rotWithShape="0">
                    <a:srgbClr val="000000">
                      <a:alpha val="65000"/>
                    </a:srgbClr>
                  </a:outerShdw>
                </a:effectLst>
              </a:rPr>
              <a:t> </a:t>
            </a:r>
            <a:r>
              <a:rPr lang="en-US" sz="2400" spc="50" dirty="0" smtClean="0">
                <a:ln w="11430"/>
                <a:solidFill>
                  <a:srgbClr val="8C4C64"/>
                </a:solidFill>
                <a:effectLst>
                  <a:outerShdw blurRad="76200" dist="50800" dir="5400000" algn="tl" rotWithShape="0">
                    <a:srgbClr val="000000">
                      <a:alpha val="65000"/>
                    </a:srgbClr>
                  </a:outerShdw>
                </a:effectLst>
              </a:rPr>
              <a:t>(14</a:t>
            </a:r>
            <a:r>
              <a:rPr lang="en-US" sz="2400" spc="50" baseline="30000" dirty="0" smtClean="0">
                <a:ln w="11430"/>
                <a:solidFill>
                  <a:srgbClr val="8C4C64"/>
                </a:solidFill>
                <a:effectLst>
                  <a:outerShdw blurRad="76200" dist="50800" dir="5400000" algn="tl" rotWithShape="0">
                    <a:srgbClr val="000000">
                      <a:alpha val="65000"/>
                    </a:srgbClr>
                  </a:outerShdw>
                </a:effectLst>
              </a:rPr>
              <a:t>th</a:t>
            </a:r>
            <a:r>
              <a:rPr lang="en-US" sz="2400" spc="50" dirty="0" smtClean="0">
                <a:ln w="11430"/>
                <a:solidFill>
                  <a:srgbClr val="8C4C64"/>
                </a:solidFill>
                <a:effectLst>
                  <a:outerShdw blurRad="76200" dist="50800" dir="5400000" algn="tl" rotWithShape="0">
                    <a:srgbClr val="000000">
                      <a:alpha val="65000"/>
                    </a:srgbClr>
                  </a:outerShdw>
                </a:effectLst>
              </a:rPr>
              <a:t>)</a:t>
            </a:r>
            <a:r>
              <a:rPr lang="en-US" sz="4400" spc="50" dirty="0" smtClean="0">
                <a:ln w="11430"/>
                <a:solidFill>
                  <a:srgbClr val="8C4C64"/>
                </a:solidFill>
                <a:effectLst>
                  <a:outerShdw blurRad="76200" dist="50800" dir="5400000" algn="tl" rotWithShape="0">
                    <a:srgbClr val="000000">
                      <a:alpha val="65000"/>
                    </a:srgbClr>
                  </a:outerShdw>
                </a:effectLst>
              </a:rPr>
              <a:t>  Unleavened Bread </a:t>
            </a:r>
            <a:r>
              <a:rPr lang="en-US" sz="2400" spc="50" dirty="0">
                <a:ln w="11430"/>
                <a:solidFill>
                  <a:srgbClr val="8C4C64"/>
                </a:solidFill>
                <a:effectLst>
                  <a:outerShdw blurRad="76200" dist="50800" dir="5400000" algn="tl" rotWithShape="0">
                    <a:srgbClr val="000000">
                      <a:alpha val="65000"/>
                    </a:srgbClr>
                  </a:outerShdw>
                </a:effectLst>
              </a:rPr>
              <a:t>(15</a:t>
            </a:r>
            <a:r>
              <a:rPr lang="en-US" sz="2400" spc="50" baseline="30000" dirty="0">
                <a:ln w="11430"/>
                <a:solidFill>
                  <a:srgbClr val="8C4C64"/>
                </a:solidFill>
                <a:effectLst>
                  <a:outerShdw blurRad="76200" dist="50800" dir="5400000" algn="tl" rotWithShape="0">
                    <a:srgbClr val="000000">
                      <a:alpha val="65000"/>
                    </a:srgbClr>
                  </a:outerShdw>
                </a:effectLst>
              </a:rPr>
              <a:t>th</a:t>
            </a:r>
            <a:r>
              <a:rPr lang="en-US" sz="2400" spc="50" dirty="0">
                <a:ln w="11430"/>
                <a:solidFill>
                  <a:srgbClr val="8C4C64"/>
                </a:solidFill>
                <a:effectLst>
                  <a:outerShdw blurRad="76200" dist="50800" dir="5400000" algn="tl" rotWithShape="0">
                    <a:srgbClr val="000000">
                      <a:alpha val="65000"/>
                    </a:srgbClr>
                  </a:outerShdw>
                </a:effectLst>
              </a:rPr>
              <a:t>)</a:t>
            </a:r>
          </a:p>
        </p:txBody>
      </p:sp>
      <p:sp>
        <p:nvSpPr>
          <p:cNvPr id="12" name="Content Placeholder 2"/>
          <p:cNvSpPr txBox="1">
            <a:spLocks/>
          </p:cNvSpPr>
          <p:nvPr/>
        </p:nvSpPr>
        <p:spPr>
          <a:xfrm>
            <a:off x="76200" y="5257800"/>
            <a:ext cx="4428910" cy="1447800"/>
          </a:xfrm>
          <a:prstGeom prst="rect">
            <a:avLst/>
          </a:prstGeo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ctr">
              <a:buFont typeface="Georgia" pitchFamily="18" charset="0"/>
              <a:buNone/>
            </a:pPr>
            <a:r>
              <a:rPr lang="en-US" sz="3200" b="1" spc="50" dirty="0" smtClean="0">
                <a:ln w="11430"/>
                <a:solidFill>
                  <a:srgbClr val="8C4C64"/>
                </a:solidFill>
                <a:effectLst>
                  <a:outerShdw blurRad="76200" dist="50800" dir="5400000" algn="tl" rotWithShape="0">
                    <a:srgbClr val="000000">
                      <a:alpha val="65000"/>
                    </a:srgbClr>
                  </a:outerShdw>
                </a:effectLst>
              </a:rPr>
              <a:t>We are still </a:t>
            </a:r>
            <a:br>
              <a:rPr lang="en-US" sz="3200" b="1" spc="50" dirty="0" smtClean="0">
                <a:ln w="11430"/>
                <a:solidFill>
                  <a:srgbClr val="8C4C64"/>
                </a:solidFill>
                <a:effectLst>
                  <a:outerShdw blurRad="76200" dist="50800" dir="5400000" algn="tl" rotWithShape="0">
                    <a:srgbClr val="000000">
                      <a:alpha val="65000"/>
                    </a:srgbClr>
                  </a:outerShdw>
                </a:effectLst>
              </a:rPr>
            </a:br>
            <a:r>
              <a:rPr lang="en-US" sz="3200" b="1" spc="50" dirty="0" smtClean="0">
                <a:ln w="11430"/>
                <a:solidFill>
                  <a:srgbClr val="C00000"/>
                </a:solidFill>
                <a:effectLst>
                  <a:outerShdw blurRad="76200" dist="50800" dir="5400000" algn="tl" rotWithShape="0">
                    <a:srgbClr val="000000">
                      <a:alpha val="65000"/>
                    </a:srgbClr>
                  </a:outerShdw>
                </a:effectLst>
              </a:rPr>
              <a:t>assuming</a:t>
            </a:r>
            <a:r>
              <a:rPr lang="en-US" sz="3200" b="1" spc="50" dirty="0" smtClean="0">
                <a:ln w="11430"/>
                <a:solidFill>
                  <a:schemeClr val="accent5">
                    <a:lumMod val="75000"/>
                  </a:schemeClr>
                </a:solidFill>
                <a:effectLst>
                  <a:outerShdw blurRad="76200" dist="50800" dir="5400000" algn="tl" rotWithShape="0">
                    <a:srgbClr val="000000">
                      <a:alpha val="65000"/>
                    </a:srgbClr>
                  </a:outerShdw>
                </a:effectLst>
              </a:rPr>
              <a:t> </a:t>
            </a:r>
            <a:r>
              <a:rPr lang="en-US" sz="3200" b="1" spc="50" dirty="0" smtClean="0">
                <a:ln w="11430"/>
                <a:solidFill>
                  <a:srgbClr val="C00000"/>
                </a:solidFill>
                <a:effectLst>
                  <a:outerShdw blurRad="76200" dist="50800" dir="5400000" algn="tl" rotWithShape="0">
                    <a:srgbClr val="000000">
                      <a:alpha val="65000"/>
                    </a:srgbClr>
                  </a:outerShdw>
                </a:effectLst>
              </a:rPr>
              <a:t>Passover</a:t>
            </a:r>
            <a:r>
              <a:rPr lang="en-US" sz="3200" b="1" spc="50" dirty="0" smtClean="0">
                <a:ln w="11430"/>
                <a:solidFill>
                  <a:schemeClr val="accent5">
                    <a:lumMod val="75000"/>
                  </a:schemeClr>
                </a:solidFill>
                <a:effectLst>
                  <a:outerShdw blurRad="76200" dist="50800" dir="5400000" algn="tl" rotWithShape="0">
                    <a:srgbClr val="000000">
                      <a:alpha val="65000"/>
                    </a:srgbClr>
                  </a:outerShdw>
                </a:effectLst>
              </a:rPr>
              <a:t> </a:t>
            </a:r>
            <a:br>
              <a:rPr lang="en-US" sz="3200" b="1" spc="50" dirty="0" smtClean="0">
                <a:ln w="11430"/>
                <a:solidFill>
                  <a:schemeClr val="accent5">
                    <a:lumMod val="75000"/>
                  </a:schemeClr>
                </a:solidFill>
                <a:effectLst>
                  <a:outerShdw blurRad="76200" dist="50800" dir="5400000" algn="tl" rotWithShape="0">
                    <a:srgbClr val="000000">
                      <a:alpha val="65000"/>
                    </a:srgbClr>
                  </a:outerShdw>
                </a:effectLst>
              </a:rPr>
            </a:br>
            <a:r>
              <a:rPr lang="en-US" sz="3200" b="1" spc="50" dirty="0" smtClean="0">
                <a:ln w="11430"/>
                <a:solidFill>
                  <a:srgbClr val="8C4C64"/>
                </a:solidFill>
                <a:effectLst>
                  <a:outerShdw blurRad="76200" dist="50800" dir="5400000" algn="tl" rotWithShape="0">
                    <a:srgbClr val="000000">
                      <a:alpha val="65000"/>
                    </a:srgbClr>
                  </a:outerShdw>
                </a:effectLst>
              </a:rPr>
              <a:t>is on </a:t>
            </a:r>
            <a:r>
              <a:rPr lang="en-US" sz="3200" b="1" spc="50" dirty="0" smtClean="0">
                <a:ln w="11430"/>
                <a:solidFill>
                  <a:srgbClr val="00B0F0"/>
                </a:solidFill>
                <a:effectLst>
                  <a:outerShdw blurRad="76200" dist="50800" dir="5400000" algn="tl" rotWithShape="0">
                    <a:srgbClr val="000000">
                      <a:alpha val="65000"/>
                    </a:srgbClr>
                  </a:outerShdw>
                </a:effectLst>
              </a:rPr>
              <a:t>Sabbath.</a:t>
            </a:r>
            <a:endParaRPr lang="en-US" sz="3200" b="1" spc="50" dirty="0">
              <a:ln w="11430"/>
              <a:solidFill>
                <a:srgbClr val="00B0F0"/>
              </a:solidFill>
              <a:effectLst>
                <a:outerShdw blurRad="76200" dist="50800" dir="5400000" algn="tl" rotWithShape="0">
                  <a:srgbClr val="000000">
                    <a:alpha val="65000"/>
                  </a:srgbClr>
                </a:outerShdw>
              </a:effectLst>
            </a:endParaRPr>
          </a:p>
        </p:txBody>
      </p:sp>
      <p:sp>
        <p:nvSpPr>
          <p:cNvPr id="14" name="TextBox 13"/>
          <p:cNvSpPr txBox="1"/>
          <p:nvPr/>
        </p:nvSpPr>
        <p:spPr>
          <a:xfrm>
            <a:off x="-55168" y="985518"/>
            <a:ext cx="9260128" cy="381000"/>
          </a:xfrm>
          <a:prstGeom prst="rect">
            <a:avLst/>
          </a:prstGeom>
          <a:solidFill>
            <a:schemeClr val="accent2">
              <a:lumMod val="20000"/>
              <a:lumOff val="80000"/>
            </a:schemeClr>
          </a:solidFill>
          <a:ln w="3175">
            <a:solidFill>
              <a:srgbClr val="FFCCCC"/>
            </a:solidFill>
          </a:ln>
          <a:effectLst>
            <a:glow rad="127000">
              <a:srgbClr val="66CCFF">
                <a:alpha val="40000"/>
              </a:srgbClr>
            </a:glow>
          </a:effectLst>
          <a:scene3d>
            <a:camera prst="orthographicFront"/>
            <a:lightRig rig="threePt" dir="t"/>
          </a:scene3d>
          <a:sp3d>
            <a:bevelT/>
          </a:sp3d>
        </p:spPr>
        <p:txBody>
          <a:bodyPr wrap="square" rtlCol="0">
            <a:spAutoFit/>
            <a:sp3d extrusionH="57150">
              <a:bevelT w="82550" h="38100" prst="coolSlant"/>
            </a:sp3d>
          </a:bodyPr>
          <a:lstStyle/>
          <a:p>
            <a:pPr algn="ctr"/>
            <a:r>
              <a:rPr lang="en-US" b="1" dirty="0" smtClean="0">
                <a:solidFill>
                  <a:schemeClr val="tx1">
                    <a:lumMod val="75000"/>
                    <a:lumOff val="25000"/>
                  </a:schemeClr>
                </a:solidFill>
                <a:latin typeface="Comic Sans MS" pitchFamily="66" charset="0"/>
              </a:rPr>
              <a:t>Chart</a:t>
            </a:r>
            <a:r>
              <a:rPr lang="en-US" b="1" dirty="0" smtClean="0">
                <a:latin typeface="Comic Sans MS" pitchFamily="66" charset="0"/>
              </a:rPr>
              <a:t> </a:t>
            </a:r>
            <a:r>
              <a:rPr lang="en-US" b="1" dirty="0" smtClean="0">
                <a:solidFill>
                  <a:srgbClr val="990033"/>
                </a:solidFill>
                <a:latin typeface="Comic Sans MS" pitchFamily="66" charset="0"/>
              </a:rPr>
              <a:t>#5</a:t>
            </a:r>
            <a:r>
              <a:rPr lang="en-US" b="1" dirty="0" smtClean="0">
                <a:latin typeface="Comic Sans MS" pitchFamily="66" charset="0"/>
              </a:rPr>
              <a:t> </a:t>
            </a:r>
            <a:r>
              <a:rPr lang="en-US" b="1" dirty="0" smtClean="0">
                <a:solidFill>
                  <a:schemeClr val="tx1">
                    <a:lumMod val="75000"/>
                    <a:lumOff val="25000"/>
                  </a:schemeClr>
                </a:solidFill>
                <a:latin typeface="Comic Sans MS" pitchFamily="66" charset="0"/>
              </a:rPr>
              <a:t>of 7   </a:t>
            </a:r>
            <a:r>
              <a:rPr lang="en-US" b="1" dirty="0" smtClean="0">
                <a:solidFill>
                  <a:srgbClr val="8C4C64"/>
                </a:solidFill>
                <a:latin typeface="Comic Sans MS" pitchFamily="66" charset="0"/>
              </a:rPr>
              <a:t>Josh 5:10</a:t>
            </a:r>
            <a:r>
              <a:rPr lang="en-US" b="1" dirty="0" smtClean="0">
                <a:solidFill>
                  <a:srgbClr val="C00000"/>
                </a:solidFill>
                <a:latin typeface="Comic Sans MS" pitchFamily="66" charset="0"/>
              </a:rPr>
              <a:t> [Passover]   </a:t>
            </a:r>
            <a:r>
              <a:rPr lang="en-US" b="1" dirty="0" smtClean="0">
                <a:solidFill>
                  <a:srgbClr val="8C4C64"/>
                </a:solidFill>
                <a:latin typeface="Comic Sans MS" pitchFamily="66" charset="0"/>
              </a:rPr>
              <a:t>Josh</a:t>
            </a:r>
            <a:r>
              <a:rPr lang="en-US" b="1" dirty="0" smtClean="0">
                <a:solidFill>
                  <a:schemeClr val="accent2">
                    <a:lumMod val="50000"/>
                  </a:schemeClr>
                </a:solidFill>
                <a:latin typeface="Comic Sans MS" pitchFamily="66" charset="0"/>
              </a:rPr>
              <a:t> </a:t>
            </a:r>
            <a:r>
              <a:rPr lang="en-US" b="1" dirty="0" smtClean="0">
                <a:solidFill>
                  <a:srgbClr val="8C4C64"/>
                </a:solidFill>
                <a:latin typeface="Comic Sans MS" pitchFamily="66" charset="0"/>
              </a:rPr>
              <a:t>5:11</a:t>
            </a:r>
            <a:r>
              <a:rPr lang="en-US" b="1" dirty="0" smtClean="0">
                <a:solidFill>
                  <a:schemeClr val="accent2">
                    <a:lumMod val="50000"/>
                  </a:schemeClr>
                </a:solidFill>
                <a:latin typeface="Comic Sans MS" pitchFamily="66" charset="0"/>
              </a:rPr>
              <a:t> [Unleavened Bread]  </a:t>
            </a:r>
            <a:endParaRPr lang="en-US" b="1" dirty="0">
              <a:solidFill>
                <a:schemeClr val="accent2">
                  <a:lumMod val="50000"/>
                </a:schemeClr>
              </a:solidFill>
              <a:latin typeface="Comic Sans MS" pitchFamily="66" charset="0"/>
            </a:endParaRPr>
          </a:p>
        </p:txBody>
      </p:sp>
      <p:graphicFrame>
        <p:nvGraphicFramePr>
          <p:cNvPr id="15" name="Table 14"/>
          <p:cNvGraphicFramePr>
            <a:graphicFrameLocks noGrp="1"/>
          </p:cNvGraphicFramePr>
          <p:nvPr>
            <p:extLst>
              <p:ext uri="{D42A27DB-BD31-4B8C-83A1-F6EECF244321}">
                <p14:modId xmlns:p14="http://schemas.microsoft.com/office/powerpoint/2010/main" val="1984366349"/>
              </p:ext>
            </p:extLst>
          </p:nvPr>
        </p:nvGraphicFramePr>
        <p:xfrm>
          <a:off x="406139" y="3877060"/>
          <a:ext cx="8334130" cy="944880"/>
        </p:xfrm>
        <a:graphic>
          <a:graphicData uri="http://schemas.openxmlformats.org/drawingml/2006/table">
            <a:tbl>
              <a:tblPr firstRow="1" bandRow="1">
                <a:effectLst>
                  <a:outerShdw blurRad="76200" dist="12700" dir="2700000" sy="-23000" kx="-800400" algn="bl" rotWithShape="0">
                    <a:prstClr val="black">
                      <a:alpha val="20000"/>
                    </a:prstClr>
                  </a:outerShdw>
                </a:effectLst>
                <a:tableStyleId>{5C22544A-7EE6-4342-B048-85BDC9FD1C3A}</a:tableStyleId>
              </a:tblPr>
              <a:tblGrid>
                <a:gridCol w="255493"/>
                <a:gridCol w="1676400"/>
                <a:gridCol w="228600"/>
                <a:gridCol w="1828800"/>
                <a:gridCol w="304800"/>
                <a:gridCol w="1828800"/>
                <a:gridCol w="228600"/>
                <a:gridCol w="1698140"/>
                <a:gridCol w="284497"/>
              </a:tblGrid>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FFCCCC"/>
                    </a:solidFill>
                  </a:tcPr>
                </a:tc>
                <a:tc>
                  <a:txBody>
                    <a:bodyPr/>
                    <a:lstStyle/>
                    <a:p>
                      <a:pPr algn="ctr"/>
                      <a:r>
                        <a:rPr lang="en-US" sz="1400" dirty="0" smtClean="0">
                          <a:solidFill>
                            <a:srgbClr val="002060"/>
                          </a:solidFill>
                          <a:latin typeface="Arial Rounded MT Bold" pitchFamily="34" charset="0"/>
                        </a:rPr>
                        <a:t>7</a:t>
                      </a:r>
                      <a:r>
                        <a:rPr lang="en-US" sz="1400" baseline="30000" dirty="0" smtClean="0">
                          <a:solidFill>
                            <a:srgbClr val="002060"/>
                          </a:solidFill>
                          <a:latin typeface="Arial Rounded MT Bold" pitchFamily="34" charset="0"/>
                        </a:rPr>
                        <a:t>th</a:t>
                      </a:r>
                      <a:r>
                        <a:rPr lang="en-US" sz="1400" baseline="0" dirty="0" smtClean="0">
                          <a:solidFill>
                            <a:srgbClr val="002060"/>
                          </a:solidFill>
                          <a:latin typeface="Arial Rounded MT Bold" pitchFamily="34" charset="0"/>
                        </a:rPr>
                        <a:t> </a:t>
                      </a:r>
                      <a:r>
                        <a:rPr lang="en-US" sz="1400" dirty="0" smtClean="0">
                          <a:solidFill>
                            <a:srgbClr val="002060"/>
                          </a:solidFill>
                          <a:latin typeface="Arial Rounded MT Bold" pitchFamily="34" charset="0"/>
                        </a:rPr>
                        <a:t>Day   Abib 14</a:t>
                      </a:r>
                      <a:br>
                        <a:rPr lang="en-US" sz="1400" dirty="0" smtClean="0">
                          <a:solidFill>
                            <a:srgbClr val="002060"/>
                          </a:solidFill>
                          <a:latin typeface="Arial Rounded MT Bold" pitchFamily="34" charset="0"/>
                        </a:rPr>
                      </a:br>
                      <a:r>
                        <a:rPr lang="en-US" sz="1400" dirty="0" smtClean="0">
                          <a:solidFill>
                            <a:srgbClr val="C00000"/>
                          </a:solidFill>
                          <a:effectLst>
                            <a:glow rad="127000">
                              <a:schemeClr val="bg1"/>
                            </a:glow>
                          </a:effectLst>
                          <a:latin typeface="Arial Rounded MT Bold" pitchFamily="34" charset="0"/>
                        </a:rPr>
                        <a:t>Passover &amp;</a:t>
                      </a:r>
                      <a:br>
                        <a:rPr lang="en-US" sz="1400" dirty="0" smtClean="0">
                          <a:solidFill>
                            <a:srgbClr val="C00000"/>
                          </a:solidFill>
                          <a:effectLst>
                            <a:glow rad="127000">
                              <a:schemeClr val="bg1"/>
                            </a:glow>
                          </a:effectLst>
                          <a:latin typeface="Arial Rounded MT Bold" pitchFamily="34" charset="0"/>
                        </a:rPr>
                      </a:br>
                      <a:r>
                        <a:rPr lang="en-US" sz="1400" dirty="0" smtClean="0">
                          <a:solidFill>
                            <a:srgbClr val="002060"/>
                          </a:solidFill>
                          <a:latin typeface="Arial Rounded MT Bold" pitchFamily="34" charset="0"/>
                        </a:rPr>
                        <a:t>Weekly Sabbath</a:t>
                      </a:r>
                      <a:br>
                        <a:rPr lang="en-US" sz="1400" dirty="0" smtClean="0">
                          <a:solidFill>
                            <a:srgbClr val="002060"/>
                          </a:solidFill>
                          <a:latin typeface="Arial Rounded MT Bold" pitchFamily="34" charset="0"/>
                        </a:rPr>
                      </a:br>
                      <a:endParaRPr lang="en-US" sz="1400" dirty="0">
                        <a:solidFill>
                          <a:srgbClr val="C00000"/>
                        </a:solidFill>
                        <a:effectLst>
                          <a:glow rad="127000">
                            <a:schemeClr val="bg1"/>
                          </a:glow>
                        </a:effectLst>
                        <a:latin typeface="Arial Rounded MT Bold"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66CCFF"/>
                    </a:solidFill>
                  </a:tcPr>
                </a:tc>
                <a:tc>
                  <a:txBody>
                    <a:bodyPr/>
                    <a:lstStyle/>
                    <a:p>
                      <a:pPr algn="ctr"/>
                      <a:endParaRPr lang="en-US" sz="1400" dirty="0">
                        <a:latin typeface="Arial Rounded MT Bold"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accent2">
                        <a:lumMod val="75000"/>
                      </a:schemeClr>
                    </a:solidFill>
                  </a:tcPr>
                </a:tc>
                <a:tc>
                  <a:txBody>
                    <a:bodyPr/>
                    <a:lstStyle/>
                    <a:p>
                      <a:pPr algn="ctr"/>
                      <a:r>
                        <a:rPr lang="en-US" sz="1400" dirty="0" smtClean="0">
                          <a:latin typeface="Arial Rounded MT Bold" pitchFamily="34" charset="0"/>
                        </a:rPr>
                        <a:t>Abib 14 </a:t>
                      </a:r>
                      <a:br>
                        <a:rPr lang="en-US" sz="1400" dirty="0" smtClean="0">
                          <a:latin typeface="Arial Rounded MT Bold" pitchFamily="34" charset="0"/>
                        </a:rPr>
                      </a:br>
                      <a:r>
                        <a:rPr lang="en-US" sz="1400" dirty="0" smtClean="0">
                          <a:solidFill>
                            <a:srgbClr val="C00000"/>
                          </a:solidFill>
                          <a:effectLst>
                            <a:glow rad="127000">
                              <a:schemeClr val="bg1"/>
                            </a:glow>
                          </a:effectLst>
                          <a:latin typeface="Arial Rounded MT Bold" pitchFamily="34" charset="0"/>
                        </a:rPr>
                        <a:t>Passover</a:t>
                      </a:r>
                      <a:br>
                        <a:rPr lang="en-US" sz="1400" dirty="0" smtClean="0">
                          <a:solidFill>
                            <a:srgbClr val="C00000"/>
                          </a:solidFill>
                          <a:effectLst>
                            <a:glow rad="127000">
                              <a:schemeClr val="bg1"/>
                            </a:glow>
                          </a:effectLst>
                          <a:latin typeface="Arial Rounded MT Bold" pitchFamily="34" charset="0"/>
                        </a:rPr>
                      </a:br>
                      <a:r>
                        <a:rPr lang="en-US" sz="1400" dirty="0" smtClean="0">
                          <a:latin typeface="Arial Rounded MT Bold" pitchFamily="34" charset="0"/>
                        </a:rPr>
                        <a:t>Night</a:t>
                      </a:r>
                      <a:endParaRPr lang="en-US" sz="1400" dirty="0">
                        <a:latin typeface="Arial Rounded MT Bold"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002060"/>
                    </a:solidFill>
                  </a:tcPr>
                </a:tc>
                <a:tc>
                  <a:txBody>
                    <a:bodyPr/>
                    <a:lstStyle/>
                    <a:p>
                      <a:pPr algn="ctr"/>
                      <a:endParaRPr lang="en-US" sz="1400" dirty="0">
                        <a:latin typeface="Arial Rounded MT Bold"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FFCCCC"/>
                    </a:solidFill>
                  </a:tcPr>
                </a:tc>
                <a:tc>
                  <a:txBody>
                    <a:bodyPr/>
                    <a:lstStyle/>
                    <a:p>
                      <a:pPr algn="ctr"/>
                      <a:r>
                        <a:rPr lang="en-US" sz="1400" dirty="0" smtClean="0">
                          <a:ln>
                            <a:solidFill>
                              <a:srgbClr val="003300"/>
                            </a:solidFill>
                          </a:ln>
                          <a:solidFill>
                            <a:schemeClr val="accent2">
                              <a:lumMod val="75000"/>
                            </a:schemeClr>
                          </a:solidFill>
                          <a:latin typeface="Arial Rounded MT Bold" pitchFamily="34" charset="0"/>
                        </a:rPr>
                        <a:t>1</a:t>
                      </a:r>
                      <a:r>
                        <a:rPr lang="en-US" sz="1400" baseline="30000" dirty="0" smtClean="0">
                          <a:ln>
                            <a:solidFill>
                              <a:srgbClr val="003300"/>
                            </a:solidFill>
                          </a:ln>
                          <a:solidFill>
                            <a:schemeClr val="accent2">
                              <a:lumMod val="75000"/>
                            </a:schemeClr>
                          </a:solidFill>
                          <a:latin typeface="Arial Rounded MT Bold" pitchFamily="34" charset="0"/>
                        </a:rPr>
                        <a:t>st</a:t>
                      </a:r>
                      <a:r>
                        <a:rPr lang="en-US" sz="1400" dirty="0" smtClean="0">
                          <a:ln>
                            <a:solidFill>
                              <a:srgbClr val="003300"/>
                            </a:solidFill>
                          </a:ln>
                          <a:solidFill>
                            <a:schemeClr val="accent2">
                              <a:lumMod val="75000"/>
                            </a:schemeClr>
                          </a:solidFill>
                          <a:latin typeface="Arial Rounded MT Bold" pitchFamily="34" charset="0"/>
                        </a:rPr>
                        <a:t> Day  </a:t>
                      </a:r>
                      <a:r>
                        <a:rPr lang="en-US" sz="1400" dirty="0" smtClean="0">
                          <a:solidFill>
                            <a:srgbClr val="002060"/>
                          </a:solidFill>
                          <a:latin typeface="Arial Rounded MT Bold" pitchFamily="34" charset="0"/>
                        </a:rPr>
                        <a:t>Abib 15</a:t>
                      </a:r>
                      <a:br>
                        <a:rPr lang="en-US" sz="1400" dirty="0" smtClean="0">
                          <a:solidFill>
                            <a:srgbClr val="002060"/>
                          </a:solidFill>
                          <a:latin typeface="Arial Rounded MT Bold" pitchFamily="34" charset="0"/>
                        </a:rPr>
                      </a:br>
                      <a:r>
                        <a:rPr lang="en-US" sz="1400" dirty="0" smtClean="0">
                          <a:ln>
                            <a:solidFill>
                              <a:srgbClr val="003300"/>
                            </a:solidFill>
                          </a:ln>
                          <a:solidFill>
                            <a:schemeClr val="accent2">
                              <a:lumMod val="75000"/>
                            </a:schemeClr>
                          </a:solidFill>
                          <a:latin typeface="Arial Rounded MT Bold" pitchFamily="34" charset="0"/>
                        </a:rPr>
                        <a:t>Unleavened </a:t>
                      </a:r>
                      <a:br>
                        <a:rPr lang="en-US" sz="1400" dirty="0" smtClean="0">
                          <a:ln>
                            <a:solidFill>
                              <a:srgbClr val="003300"/>
                            </a:solidFill>
                          </a:ln>
                          <a:solidFill>
                            <a:schemeClr val="accent2">
                              <a:lumMod val="75000"/>
                            </a:schemeClr>
                          </a:solidFill>
                          <a:latin typeface="Arial Rounded MT Bold" pitchFamily="34" charset="0"/>
                        </a:rPr>
                      </a:br>
                      <a:r>
                        <a:rPr lang="en-US" sz="1400" dirty="0" smtClean="0">
                          <a:ln>
                            <a:solidFill>
                              <a:srgbClr val="003300"/>
                            </a:solidFill>
                          </a:ln>
                          <a:solidFill>
                            <a:schemeClr val="accent2">
                              <a:lumMod val="75000"/>
                            </a:schemeClr>
                          </a:solidFill>
                          <a:latin typeface="Arial Rounded MT Bold" pitchFamily="34" charset="0"/>
                        </a:rPr>
                        <a:t>Bread </a:t>
                      </a:r>
                      <a:br>
                        <a:rPr lang="en-US" sz="1400" dirty="0" smtClean="0">
                          <a:ln>
                            <a:solidFill>
                              <a:srgbClr val="003300"/>
                            </a:solidFill>
                          </a:ln>
                          <a:solidFill>
                            <a:schemeClr val="accent2">
                              <a:lumMod val="75000"/>
                            </a:schemeClr>
                          </a:solidFill>
                          <a:latin typeface="Arial Rounded MT Bold" pitchFamily="34" charset="0"/>
                        </a:rPr>
                      </a:br>
                      <a:r>
                        <a:rPr lang="en-US" sz="1400" dirty="0" smtClean="0">
                          <a:ln>
                            <a:solidFill>
                              <a:srgbClr val="003300"/>
                            </a:solidFill>
                          </a:ln>
                          <a:solidFill>
                            <a:schemeClr val="accent2">
                              <a:lumMod val="75000"/>
                            </a:schemeClr>
                          </a:solidFill>
                          <a:latin typeface="Arial Rounded MT Bold" pitchFamily="34" charset="0"/>
                        </a:rPr>
                        <a:t>Sabbath</a:t>
                      </a:r>
                      <a:endParaRPr lang="en-US" sz="1400" dirty="0">
                        <a:ln>
                          <a:solidFill>
                            <a:srgbClr val="003300"/>
                          </a:solidFill>
                        </a:ln>
                        <a:solidFill>
                          <a:schemeClr val="accent2">
                            <a:lumMod val="75000"/>
                          </a:schemeClr>
                        </a:solidFill>
                        <a:latin typeface="Arial Rounded MT Bold"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gradFill flip="none" rotWithShape="1">
                      <a:gsLst>
                        <a:gs pos="19000">
                          <a:srgbClr val="92D050"/>
                        </a:gs>
                        <a:gs pos="70000">
                          <a:schemeClr val="accent1">
                            <a:tint val="44500"/>
                            <a:satMod val="160000"/>
                          </a:schemeClr>
                        </a:gs>
                        <a:gs pos="100000">
                          <a:schemeClr val="accent1">
                            <a:tint val="23500"/>
                            <a:satMod val="160000"/>
                          </a:schemeClr>
                        </a:gs>
                      </a:gsLst>
                      <a:lin ang="2700000" scaled="1"/>
                      <a:tileRect/>
                    </a:gradFill>
                  </a:tcPr>
                </a:tc>
                <a:tc>
                  <a:txBody>
                    <a:bodyPr/>
                    <a:lstStyle/>
                    <a:p>
                      <a:pPr algn="ctr"/>
                      <a:endParaRPr lang="en-US" sz="1400" dirty="0">
                        <a:latin typeface="Arial Rounded MT Bold"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accent2">
                        <a:lumMod val="75000"/>
                      </a:schemeClr>
                    </a:solidFill>
                  </a:tcPr>
                </a:tc>
                <a:tc>
                  <a:txBody>
                    <a:bodyPr/>
                    <a:lstStyle/>
                    <a:p>
                      <a:pPr algn="ctr"/>
                      <a:r>
                        <a:rPr lang="en-US" sz="1400" dirty="0" smtClean="0">
                          <a:latin typeface="Arial Rounded MT Bold" pitchFamily="34" charset="0"/>
                        </a:rPr>
                        <a:t>Abib 15  </a:t>
                      </a:r>
                      <a:br>
                        <a:rPr lang="en-US" sz="1400" dirty="0" smtClean="0">
                          <a:latin typeface="Arial Rounded MT Bold" pitchFamily="34" charset="0"/>
                        </a:rPr>
                      </a:br>
                      <a:r>
                        <a:rPr lang="en-US" sz="1400" dirty="0" smtClean="0">
                          <a:latin typeface="Arial Rounded MT Bold" pitchFamily="34" charset="0"/>
                        </a:rPr>
                        <a:t>Night</a:t>
                      </a:r>
                      <a:endParaRPr lang="en-US" sz="1400" dirty="0">
                        <a:latin typeface="Arial Rounded MT Bold"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002060"/>
                    </a:solidFill>
                  </a:tcPr>
                </a:tc>
                <a:tc>
                  <a:txBody>
                    <a:bodyPr/>
                    <a:lstStyle/>
                    <a:p>
                      <a:pPr algn="ctr"/>
                      <a:endParaRPr lang="en-US" sz="1400" dirty="0">
                        <a:latin typeface="Arial Rounded MT Bold"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FFCCCC"/>
                    </a:solidFill>
                  </a:tcPr>
                </a:tc>
              </a:tr>
            </a:tbl>
          </a:graphicData>
        </a:graphic>
      </p:graphicFrame>
      <p:sp>
        <p:nvSpPr>
          <p:cNvPr id="16" name="Right Bracket 15"/>
          <p:cNvSpPr/>
          <p:nvPr/>
        </p:nvSpPr>
        <p:spPr>
          <a:xfrm rot="16200000">
            <a:off x="3363412" y="2877065"/>
            <a:ext cx="207377" cy="1752598"/>
          </a:xfrm>
          <a:prstGeom prst="rightBracket">
            <a:avLst>
              <a:gd name="adj" fmla="val 145156"/>
            </a:avLst>
          </a:prstGeom>
          <a:solidFill>
            <a:schemeClr val="tx1"/>
          </a:solidFill>
          <a:ln w="28575">
            <a:solidFill>
              <a:srgbClr val="FF0000"/>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cxnSp>
        <p:nvCxnSpPr>
          <p:cNvPr id="17" name="Straight Arrow Connector 16"/>
          <p:cNvCxnSpPr/>
          <p:nvPr/>
        </p:nvCxnSpPr>
        <p:spPr>
          <a:xfrm>
            <a:off x="3810000" y="3255533"/>
            <a:ext cx="0" cy="497831"/>
          </a:xfrm>
          <a:prstGeom prst="straightConnector1">
            <a:avLst/>
          </a:prstGeom>
          <a:ln w="57150">
            <a:solidFill>
              <a:schemeClr val="tx2">
                <a:lumMod val="75000"/>
              </a:schemeClr>
            </a:solidFill>
            <a:headEnd type="oval" w="med" len="med"/>
            <a:tailEnd type="triangle" w="med" len="med"/>
          </a:ln>
          <a:effectLst>
            <a:glow rad="101600">
              <a:schemeClr val="bg1"/>
            </a:glow>
          </a:effectLst>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18" name="Right Brace 17"/>
          <p:cNvSpPr/>
          <p:nvPr/>
        </p:nvSpPr>
        <p:spPr>
          <a:xfrm rot="16200000" flipH="1">
            <a:off x="6281784" y="2954745"/>
            <a:ext cx="589194" cy="4319452"/>
          </a:xfrm>
          <a:prstGeom prst="rightBrace">
            <a:avLst>
              <a:gd name="adj1" fmla="val 78219"/>
              <a:gd name="adj2" fmla="val 31413"/>
            </a:avLst>
          </a:prstGeom>
          <a:gradFill>
            <a:gsLst>
              <a:gs pos="35000">
                <a:srgbClr val="92D050">
                  <a:alpha val="77000"/>
                </a:srgbClr>
              </a:gs>
              <a:gs pos="50000">
                <a:schemeClr val="accent2">
                  <a:lumMod val="75000"/>
                </a:schemeClr>
              </a:gs>
              <a:gs pos="63000">
                <a:srgbClr val="002060"/>
              </a:gs>
            </a:gsLst>
            <a:lin ang="5400000" scaled="0"/>
          </a:gradFill>
          <a:ln>
            <a:solidFill>
              <a:srgbClr val="00B05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9" name="Right Bracket 18"/>
          <p:cNvSpPr/>
          <p:nvPr/>
        </p:nvSpPr>
        <p:spPr>
          <a:xfrm rot="16200000" flipH="1">
            <a:off x="2271889" y="2960739"/>
            <a:ext cx="294222" cy="4013240"/>
          </a:xfrm>
          <a:prstGeom prst="rightBracket">
            <a:avLst>
              <a:gd name="adj" fmla="val 99144"/>
            </a:avLst>
          </a:prstGeom>
          <a:gradFill>
            <a:gsLst>
              <a:gs pos="35000">
                <a:srgbClr val="00B0F0">
                  <a:alpha val="53000"/>
                </a:srgbClr>
              </a:gs>
              <a:gs pos="50000">
                <a:schemeClr val="accent2">
                  <a:lumMod val="75000"/>
                </a:schemeClr>
              </a:gs>
              <a:gs pos="63000">
                <a:srgbClr val="002060"/>
              </a:gs>
            </a:gsLst>
            <a:lin ang="5400000" scaled="0"/>
          </a:gradFill>
          <a:ln>
            <a:solidFill>
              <a:srgbClr val="0070C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vert="vert" rtlCol="0" anchor="ctr"/>
          <a:lstStyle/>
          <a:p>
            <a:r>
              <a:rPr lang="en-CA" b="1" dirty="0" smtClean="0">
                <a:solidFill>
                  <a:schemeClr val="bg1"/>
                </a:solidFill>
              </a:rPr>
              <a:t>  </a:t>
            </a:r>
            <a:r>
              <a:rPr lang="en-CA"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Dawn Cycle Exchange Right Here</a:t>
            </a:r>
            <a:endParaRPr lang="en-CA"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20" name="Lightning Bolt 19"/>
          <p:cNvSpPr/>
          <p:nvPr/>
        </p:nvSpPr>
        <p:spPr>
          <a:xfrm rot="1148825" flipH="1" flipV="1">
            <a:off x="4121922" y="3766739"/>
            <a:ext cx="563425" cy="1411767"/>
          </a:xfrm>
          <a:prstGeom prst="lightningBolt">
            <a:avLst/>
          </a:prstGeom>
          <a:solidFill>
            <a:schemeClr val="accent5">
              <a:lumMod val="40000"/>
              <a:lumOff val="60000"/>
            </a:schemeClr>
          </a:solidFill>
          <a:ln w="38100">
            <a:solidFill>
              <a:srgbClr val="C00000"/>
            </a:solidFill>
          </a:ln>
          <a:effectLst>
            <a:glow rad="139700">
              <a:schemeClr val="accent2">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12379" y="1752600"/>
            <a:ext cx="2271375" cy="1597421"/>
          </a:xfrm>
          <a:prstGeom prst="rect">
            <a:avLst/>
          </a:prstGeom>
          <a:solidFill>
            <a:schemeClr val="bg1"/>
          </a:solidFill>
          <a:ln w="28575">
            <a:solidFill>
              <a:schemeClr val="accent2">
                <a:lumMod val="50000"/>
              </a:schemeClr>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txBody>
          <a:bodyPr vert="horz" rtlCol="0" anchor="ctr">
            <a:sp3d extrusionH="57150">
              <a:bevelT w="82550" h="38100" prst="coolSlant"/>
            </a:sp3d>
          </a:bodyPr>
          <a:lstStyle/>
          <a:p>
            <a:pPr algn="ctr"/>
            <a:r>
              <a:rPr lang="en-US" b="1" dirty="0">
                <a:solidFill>
                  <a:srgbClr val="0070C0"/>
                </a:solidFill>
              </a:rPr>
              <a:t>Box </a:t>
            </a:r>
            <a:r>
              <a:rPr lang="en-US" b="1" dirty="0" smtClean="0">
                <a:solidFill>
                  <a:srgbClr val="0070C0"/>
                </a:solidFill>
              </a:rPr>
              <a:t>18  </a:t>
            </a:r>
            <a:r>
              <a:rPr lang="en-US" b="1" dirty="0" smtClean="0">
                <a:solidFill>
                  <a:schemeClr val="tx1">
                    <a:lumMod val="75000"/>
                    <a:lumOff val="25000"/>
                  </a:schemeClr>
                </a:solidFill>
              </a:rPr>
              <a:t> The children </a:t>
            </a:r>
            <a:r>
              <a:rPr lang="en-US" b="1" dirty="0" smtClean="0">
                <a:solidFill>
                  <a:srgbClr val="C00000"/>
                </a:solidFill>
              </a:rPr>
              <a:t>kept the Passover on the 14</a:t>
            </a:r>
            <a:r>
              <a:rPr lang="en-US" b="1" baseline="30000" dirty="0" smtClean="0">
                <a:solidFill>
                  <a:srgbClr val="C00000"/>
                </a:solidFill>
              </a:rPr>
              <a:t>th</a:t>
            </a:r>
            <a:r>
              <a:rPr lang="en-US" b="1" dirty="0" smtClean="0">
                <a:solidFill>
                  <a:srgbClr val="C00000"/>
                </a:solidFill>
              </a:rPr>
              <a:t> day of the month at </a:t>
            </a:r>
            <a:r>
              <a:rPr lang="en-US" b="1" u="sng" dirty="0" smtClean="0">
                <a:solidFill>
                  <a:schemeClr val="accent2">
                    <a:lumMod val="50000"/>
                  </a:schemeClr>
                </a:solidFill>
              </a:rPr>
              <a:t>even</a:t>
            </a:r>
            <a:r>
              <a:rPr lang="en-US" b="1" dirty="0" smtClean="0">
                <a:solidFill>
                  <a:schemeClr val="tx1">
                    <a:lumMod val="75000"/>
                    <a:lumOff val="25000"/>
                  </a:schemeClr>
                </a:solidFill>
              </a:rPr>
              <a:t> in the plains of Jericho.</a:t>
            </a:r>
            <a:endParaRPr lang="en-US" b="1" dirty="0">
              <a:solidFill>
                <a:srgbClr val="C00000"/>
              </a:solidFill>
            </a:endParaRPr>
          </a:p>
        </p:txBody>
      </p:sp>
      <p:cxnSp>
        <p:nvCxnSpPr>
          <p:cNvPr id="22" name="Straight Arrow Connector 21"/>
          <p:cNvCxnSpPr/>
          <p:nvPr/>
        </p:nvCxnSpPr>
        <p:spPr>
          <a:xfrm>
            <a:off x="2436929" y="3255533"/>
            <a:ext cx="0" cy="623499"/>
          </a:xfrm>
          <a:prstGeom prst="straightConnector1">
            <a:avLst/>
          </a:prstGeom>
          <a:ln w="57150">
            <a:solidFill>
              <a:schemeClr val="accent2">
                <a:lumMod val="50000"/>
              </a:schemeClr>
            </a:solidFill>
            <a:headEnd type="oval" w="med" len="med"/>
            <a:tailEnd type="triangle" w="med" len="med"/>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3905980" y="4967359"/>
            <a:ext cx="361220" cy="1"/>
          </a:xfrm>
          <a:prstGeom prst="straightConnector1">
            <a:avLst/>
          </a:prstGeom>
          <a:ln w="38100">
            <a:solidFill>
              <a:schemeClr val="bg1"/>
            </a:solidFill>
            <a:tailEnd type="arrow"/>
          </a:ln>
          <a:effectLst>
            <a:glow rad="63500">
              <a:schemeClr val="tx1"/>
            </a:glow>
          </a:effectLst>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5057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wipe(up)">
                                      <p:cBhvr>
                                        <p:cTn id="7" dur="1750"/>
                                        <p:tgtEl>
                                          <p:spTgt spid="21">
                                            <p:txEl>
                                              <p:pRg st="0" end="0"/>
                                            </p:txEl>
                                          </p:spTgt>
                                        </p:tgtEl>
                                      </p:cBhvr>
                                    </p:animEffect>
                                  </p:childTnLst>
                                </p:cTn>
                              </p:par>
                            </p:childTnLst>
                          </p:cTn>
                        </p:par>
                        <p:par>
                          <p:cTn id="8" fill="hold">
                            <p:stCondLst>
                              <p:cond delay="175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2250"/>
                                        <p:tgtEl>
                                          <p:spTgt spid="19"/>
                                        </p:tgtEl>
                                      </p:cBhvr>
                                    </p:animEffect>
                                  </p:childTnLst>
                                </p:cTn>
                              </p:par>
                            </p:childTnLst>
                          </p:cTn>
                        </p:par>
                        <p:par>
                          <p:cTn id="12" fill="hold">
                            <p:stCondLst>
                              <p:cond delay="4000"/>
                            </p:stCondLst>
                            <p:childTnLst>
                              <p:par>
                                <p:cTn id="13" presetID="22" presetClass="entr" presetSubtype="1"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175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left)">
                                      <p:cBhvr>
                                        <p:cTn id="20" dur="1750"/>
                                        <p:tgtEl>
                                          <p:spTgt spid="16"/>
                                        </p:tgtEl>
                                      </p:cBhvr>
                                    </p:animEffect>
                                  </p:childTnLst>
                                </p:cTn>
                              </p:par>
                            </p:childTnLst>
                          </p:cTn>
                        </p:par>
                        <p:par>
                          <p:cTn id="21" fill="hold">
                            <p:stCondLst>
                              <p:cond delay="1750"/>
                            </p:stCondLst>
                            <p:childTnLst>
                              <p:par>
                                <p:cTn id="22" presetID="16" presetClass="entr" presetSubtype="21" fill="hold" nodeType="afterEffect">
                                  <p:stCondLst>
                                    <p:cond delay="0"/>
                                  </p:stCondLst>
                                  <p:childTnLst>
                                    <p:set>
                                      <p:cBhvr>
                                        <p:cTn id="23" dur="1" fill="hold">
                                          <p:stCondLst>
                                            <p:cond delay="0"/>
                                          </p:stCondLst>
                                        </p:cTn>
                                        <p:tgtEl>
                                          <p:spTgt spid="9">
                                            <p:txEl>
                                              <p:pRg st="0" end="0"/>
                                            </p:txEl>
                                          </p:spTgt>
                                        </p:tgtEl>
                                        <p:attrNameLst>
                                          <p:attrName>style.visibility</p:attrName>
                                        </p:attrNameLst>
                                      </p:cBhvr>
                                      <p:to>
                                        <p:strVal val="visible"/>
                                      </p:to>
                                    </p:set>
                                    <p:animEffect transition="in" filter="barn(inVertical)">
                                      <p:cBhvr>
                                        <p:cTn id="24" dur="1500"/>
                                        <p:tgtEl>
                                          <p:spTgt spid="9">
                                            <p:txEl>
                                              <p:pRg st="0" end="0"/>
                                            </p:txEl>
                                          </p:spTgt>
                                        </p:tgtEl>
                                      </p:cBhvr>
                                    </p:animEffect>
                                  </p:childTnLst>
                                </p:cTn>
                              </p:par>
                            </p:childTnLst>
                          </p:cTn>
                        </p:par>
                        <p:par>
                          <p:cTn id="25" fill="hold">
                            <p:stCondLst>
                              <p:cond delay="3250"/>
                            </p:stCondLst>
                            <p:childTnLst>
                              <p:par>
                                <p:cTn id="26" presetID="22" presetClass="entr" presetSubtype="1"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25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9">
                                            <p:txEl>
                                              <p:pRg st="0" end="0"/>
                                            </p:txEl>
                                          </p:spTgt>
                                        </p:tgtEl>
                                        <p:attrNameLst>
                                          <p:attrName>style.visibility</p:attrName>
                                        </p:attrNameLst>
                                      </p:cBhvr>
                                      <p:to>
                                        <p:strVal val="visible"/>
                                      </p:to>
                                    </p:set>
                                    <p:animEffect transition="in" filter="wipe(left)">
                                      <p:cBhvr>
                                        <p:cTn id="33" dur="2000"/>
                                        <p:tgtEl>
                                          <p:spTgt spid="19">
                                            <p:txEl>
                                              <p:pRg st="0" end="0"/>
                                            </p:txEl>
                                          </p:spTgt>
                                        </p:tgtEl>
                                      </p:cBhvr>
                                    </p:animEffect>
                                  </p:childTnLst>
                                </p:cTn>
                              </p:par>
                              <p:par>
                                <p:cTn id="34" presetID="8" presetClass="emph" presetSubtype="0" fill="hold" grpId="0" nodeType="withEffect">
                                  <p:stCondLst>
                                    <p:cond delay="0"/>
                                  </p:stCondLst>
                                  <p:childTnLst>
                                    <p:animRot by="21600000">
                                      <p:cBhvr>
                                        <p:cTn id="35" dur="2000" fill="hold"/>
                                        <p:tgtEl>
                                          <p:spTgt spid="20"/>
                                        </p:tgtEl>
                                        <p:attrNameLst>
                                          <p:attrName>r</p:attrName>
                                        </p:attrNameLst>
                                      </p:cBhvr>
                                    </p:animRo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8">
                                            <p:txEl>
                                              <p:pRg st="0" end="0"/>
                                            </p:txEl>
                                          </p:spTgt>
                                        </p:tgtEl>
                                        <p:attrNameLst>
                                          <p:attrName>style.visibility</p:attrName>
                                        </p:attrNameLst>
                                      </p:cBhvr>
                                      <p:to>
                                        <p:strVal val="visible"/>
                                      </p:to>
                                    </p:set>
                                    <p:animEffect transition="in" filter="barn(inVertical)">
                                      <p:cBhvr>
                                        <p:cTn id="40" dur="1500"/>
                                        <p:tgtEl>
                                          <p:spTgt spid="8">
                                            <p:txEl>
                                              <p:pRg st="0" end="0"/>
                                            </p:txEl>
                                          </p:spTgt>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left)">
                                      <p:cBhvr>
                                        <p:cTn id="43" dur="25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1000"/>
                                        <p:tgtEl>
                                          <p:spTgt spid="12"/>
                                        </p:tgtEl>
                                      </p:cBhvr>
                                    </p:animEffect>
                                    <p:anim calcmode="lin" valueType="num">
                                      <p:cBhvr>
                                        <p:cTn id="49" dur="1000" fill="hold"/>
                                        <p:tgtEl>
                                          <p:spTgt spid="12"/>
                                        </p:tgtEl>
                                        <p:attrNameLst>
                                          <p:attrName>ppt_x</p:attrName>
                                        </p:attrNameLst>
                                      </p:cBhvr>
                                      <p:tavLst>
                                        <p:tav tm="0">
                                          <p:val>
                                            <p:strVal val="#ppt_x"/>
                                          </p:val>
                                        </p:tav>
                                        <p:tav tm="100000">
                                          <p:val>
                                            <p:strVal val="#ppt_x"/>
                                          </p:val>
                                        </p:tav>
                                      </p:tavLst>
                                    </p:anim>
                                    <p:anim calcmode="lin" valueType="num">
                                      <p:cBhvr>
                                        <p:cTn id="5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animBg="1"/>
      <p:bldP spid="18" grpId="0" animBg="1"/>
      <p:bldP spid="19" grpId="0" animBg="1"/>
      <p:bldP spid="20"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rgbClr val="000000"/>
            </a:gs>
            <a:gs pos="39999">
              <a:srgbClr val="0A128C"/>
            </a:gs>
            <a:gs pos="70000">
              <a:srgbClr val="181CC7"/>
            </a:gs>
            <a:gs pos="88000">
              <a:srgbClr val="7005D4"/>
            </a:gs>
            <a:gs pos="100000">
              <a:srgbClr val="8C3D91"/>
            </a:gs>
          </a:gsLst>
          <a:lin ang="5400000" scaled="0"/>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C014052-953B-4273-8F47-BF25327D5B24}" type="slidenum">
              <a:rPr lang="en-US" smtClean="0">
                <a:solidFill>
                  <a:schemeClr val="bg1"/>
                </a:solidFill>
              </a:rPr>
              <a:t>3</a:t>
            </a:fld>
            <a:endParaRPr lang="en-US" dirty="0">
              <a:solidFill>
                <a:schemeClr val="bg1"/>
              </a:solidFill>
            </a:endParaRPr>
          </a:p>
        </p:txBody>
      </p:sp>
      <p:sp>
        <p:nvSpPr>
          <p:cNvPr id="4" name="Title 1"/>
          <p:cNvSpPr txBox="1">
            <a:spLocks/>
          </p:cNvSpPr>
          <p:nvPr/>
        </p:nvSpPr>
        <p:spPr>
          <a:xfrm>
            <a:off x="228599" y="188640"/>
            <a:ext cx="6781801" cy="1640160"/>
          </a:xfrm>
          <a:prstGeom prst="rect">
            <a:avLst/>
          </a:prstGeom>
        </p:spPr>
        <p:txBody>
          <a:bodyPr>
            <a:normAutofit fontScale="97500"/>
            <a:scene3d>
              <a:camera prst="orthographicFront"/>
              <a:lightRig rig="soft" dir="t">
                <a:rot lat="0" lon="0" rev="10800000"/>
              </a:lightRig>
            </a:scene3d>
            <a:sp3d>
              <a:bevelT w="27940" h="12700"/>
              <a:contourClr>
                <a:srgbClr val="DDDDDD"/>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300" spc="150" dirty="0" smtClean="0">
                <a:ln w="11430"/>
                <a:solidFill>
                  <a:srgbClr val="F8F8F8"/>
                </a:solidFill>
                <a:effectLst>
                  <a:outerShdw blurRad="25400" algn="tl" rotWithShape="0">
                    <a:srgbClr val="000000">
                      <a:alpha val="43000"/>
                    </a:srgbClr>
                  </a:outerShdw>
                </a:effectLst>
                <a:latin typeface="Berlin Sans FB Demi" pitchFamily="34" charset="0"/>
              </a:rPr>
              <a:t>Joshua Enters Canaan – </a:t>
            </a:r>
            <a:br>
              <a:rPr lang="en-US" sz="3300" spc="150" dirty="0" smtClean="0">
                <a:ln w="11430"/>
                <a:solidFill>
                  <a:srgbClr val="F8F8F8"/>
                </a:solidFill>
                <a:effectLst>
                  <a:outerShdw blurRad="25400" algn="tl" rotWithShape="0">
                    <a:srgbClr val="000000">
                      <a:alpha val="43000"/>
                    </a:srgbClr>
                  </a:outerShdw>
                </a:effectLst>
                <a:latin typeface="Berlin Sans FB Demi" pitchFamily="34" charset="0"/>
              </a:rPr>
            </a:br>
            <a:r>
              <a:rPr lang="en-US" sz="3300" spc="150" dirty="0" smtClean="0">
                <a:ln w="11430"/>
                <a:solidFill>
                  <a:srgbClr val="F8F8F8"/>
                </a:solidFill>
                <a:effectLst>
                  <a:outerShdw blurRad="25400" algn="tl" rotWithShape="0">
                    <a:srgbClr val="000000">
                      <a:alpha val="43000"/>
                    </a:srgbClr>
                  </a:outerShdw>
                </a:effectLst>
                <a:latin typeface="Berlin Sans FB Demi" pitchFamily="34" charset="0"/>
              </a:rPr>
              <a:t>Covenant Calendar Club</a:t>
            </a:r>
            <a:br>
              <a:rPr lang="en-US" sz="3300" spc="150" dirty="0" smtClean="0">
                <a:ln w="11430"/>
                <a:solidFill>
                  <a:srgbClr val="F8F8F8"/>
                </a:solidFill>
                <a:effectLst>
                  <a:outerShdw blurRad="25400" algn="tl" rotWithShape="0">
                    <a:srgbClr val="000000">
                      <a:alpha val="43000"/>
                    </a:srgbClr>
                  </a:outerShdw>
                </a:effectLst>
                <a:latin typeface="Berlin Sans FB Demi" pitchFamily="34" charset="0"/>
              </a:rPr>
            </a:br>
            <a:r>
              <a:rPr lang="en-US" sz="2400" spc="150" dirty="0" smtClean="0">
                <a:ln w="11430"/>
                <a:solidFill>
                  <a:srgbClr val="00FFFF"/>
                </a:solidFill>
                <a:latin typeface="Berlin Sans FB Demi" pitchFamily="34" charset="0"/>
              </a:rPr>
              <a:t>&lt;www.studythecalendar.com&gt;</a:t>
            </a:r>
            <a:endParaRPr lang="en-US" sz="2400" spc="150" dirty="0">
              <a:ln w="11430"/>
              <a:solidFill>
                <a:srgbClr val="00FFFF"/>
              </a:solidFill>
              <a:latin typeface="Berlin Sans FB Demi" pitchFamily="34" charset="0"/>
            </a:endParaRPr>
          </a:p>
        </p:txBody>
      </p:sp>
      <p:sp>
        <p:nvSpPr>
          <p:cNvPr id="5" name="Content Placeholder 2"/>
          <p:cNvSpPr txBox="1">
            <a:spLocks/>
          </p:cNvSpPr>
          <p:nvPr/>
        </p:nvSpPr>
        <p:spPr>
          <a:xfrm>
            <a:off x="4648200" y="1929408"/>
            <a:ext cx="4343401" cy="5080992"/>
          </a:xfrm>
          <a:prstGeom prst="rect">
            <a:avLst/>
          </a:prstGeom>
        </p:spPr>
        <p:txBody>
          <a:bodyPr>
            <a:normAutofit fontScale="92500" lnSpcReduction="10000"/>
            <a:scene3d>
              <a:camera prst="orthographicFront"/>
              <a:lightRig rig="threePt" dir="t"/>
            </a:scene3d>
            <a:sp3d extrusionH="57150">
              <a:bevelT h="25400" prst="softRound"/>
            </a:sp3d>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0" indent="0">
              <a:buFont typeface="Georgia" pitchFamily="18" charset="0"/>
              <a:buNone/>
            </a:pPr>
            <a:r>
              <a:rPr lang="en-US" b="1" u="sng" dirty="0" smtClean="0">
                <a:solidFill>
                  <a:schemeClr val="bg1"/>
                </a:solidFill>
                <a:latin typeface="Comic Sans MS" pitchFamily="66" charset="0"/>
              </a:rPr>
              <a:t>Note</a:t>
            </a:r>
            <a:r>
              <a:rPr lang="en-US" dirty="0" smtClean="0">
                <a:solidFill>
                  <a:schemeClr val="bg1"/>
                </a:solidFill>
                <a:latin typeface="Comic Sans MS" pitchFamily="66" charset="0"/>
              </a:rPr>
              <a:t>:  </a:t>
            </a:r>
            <a:r>
              <a:rPr lang="en-US" b="1" dirty="0" smtClean="0">
                <a:solidFill>
                  <a:schemeClr val="bg1"/>
                </a:solidFill>
                <a:latin typeface="Comic Sans MS" pitchFamily="66" charset="0"/>
              </a:rPr>
              <a:t>This study is a revision </a:t>
            </a:r>
            <a:br>
              <a:rPr lang="en-US" b="1" dirty="0" smtClean="0">
                <a:solidFill>
                  <a:schemeClr val="bg1"/>
                </a:solidFill>
                <a:latin typeface="Comic Sans MS" pitchFamily="66" charset="0"/>
              </a:rPr>
            </a:br>
            <a:r>
              <a:rPr lang="en-US" b="1" dirty="0" smtClean="0">
                <a:solidFill>
                  <a:schemeClr val="bg1"/>
                </a:solidFill>
                <a:latin typeface="Comic Sans MS" pitchFamily="66" charset="0"/>
              </a:rPr>
              <a:t>of the first study on Joshua in 2018.  </a:t>
            </a:r>
            <a:r>
              <a:rPr lang="en-US" b="1" dirty="0" smtClean="0">
                <a:solidFill>
                  <a:srgbClr val="00FFFF"/>
                </a:solidFill>
                <a:latin typeface="Comic Sans MS" pitchFamily="66" charset="0"/>
              </a:rPr>
              <a:t>Both studies have ample evidence from Joshua on: </a:t>
            </a:r>
          </a:p>
          <a:p>
            <a:pPr marL="452438" indent="-457200">
              <a:buClr>
                <a:schemeClr val="accent2">
                  <a:lumMod val="40000"/>
                  <a:lumOff val="60000"/>
                </a:schemeClr>
              </a:buClr>
              <a:buSzPct val="100000"/>
              <a:buFont typeface="+mj-lt"/>
              <a:buAutoNum type="arabicPeriod"/>
            </a:pPr>
            <a:r>
              <a:rPr lang="en-US" b="1" dirty="0" smtClean="0">
                <a:solidFill>
                  <a:schemeClr val="bg1"/>
                </a:solidFill>
                <a:latin typeface="Comic Sans MS" pitchFamily="66" charset="0"/>
              </a:rPr>
              <a:t>Three interesting patterns </a:t>
            </a:r>
            <a:br>
              <a:rPr lang="en-US" b="1" dirty="0" smtClean="0">
                <a:solidFill>
                  <a:schemeClr val="bg1"/>
                </a:solidFill>
                <a:latin typeface="Comic Sans MS" pitchFamily="66" charset="0"/>
              </a:rPr>
            </a:br>
            <a:r>
              <a:rPr lang="en-US" b="1" dirty="0" smtClean="0">
                <a:solidFill>
                  <a:schemeClr val="bg1"/>
                </a:solidFill>
                <a:latin typeface="Comic Sans MS" pitchFamily="66" charset="0"/>
              </a:rPr>
              <a:t>for “</a:t>
            </a:r>
            <a:r>
              <a:rPr lang="en-US" b="1" u="sng" dirty="0" smtClean="0">
                <a:solidFill>
                  <a:schemeClr val="bg1"/>
                </a:solidFill>
                <a:latin typeface="Comic Sans MS" pitchFamily="66" charset="0"/>
              </a:rPr>
              <a:t>counting to 3</a:t>
            </a:r>
            <a:r>
              <a:rPr lang="en-US" b="1" dirty="0" smtClean="0">
                <a:solidFill>
                  <a:schemeClr val="bg1"/>
                </a:solidFill>
                <a:latin typeface="Comic Sans MS" pitchFamily="66" charset="0"/>
              </a:rPr>
              <a:t>.”</a:t>
            </a:r>
          </a:p>
          <a:p>
            <a:pPr marL="452438" indent="-457200">
              <a:buClr>
                <a:schemeClr val="accent2">
                  <a:lumMod val="40000"/>
                  <a:lumOff val="60000"/>
                </a:schemeClr>
              </a:buClr>
              <a:buSzPct val="100000"/>
              <a:buFont typeface="+mj-lt"/>
              <a:buAutoNum type="arabicPeriod"/>
            </a:pPr>
            <a:r>
              <a:rPr lang="en-US" b="1" dirty="0" smtClean="0">
                <a:solidFill>
                  <a:schemeClr val="bg1"/>
                </a:solidFill>
                <a:latin typeface="Comic Sans MS" pitchFamily="66" charset="0"/>
              </a:rPr>
              <a:t>Comparisons between Joshua and </a:t>
            </a:r>
            <a:r>
              <a:rPr lang="en-US" sz="1700" b="1" dirty="0" smtClean="0">
                <a:solidFill>
                  <a:schemeClr val="bg1"/>
                </a:solidFill>
                <a:latin typeface="Comic Sans MS" pitchFamily="66" charset="0"/>
              </a:rPr>
              <a:t>[</a:t>
            </a:r>
            <a:r>
              <a:rPr lang="en-US" sz="1700" b="1" dirty="0" smtClean="0">
                <a:solidFill>
                  <a:schemeClr val="accent2">
                    <a:lumMod val="60000"/>
                    <a:lumOff val="40000"/>
                  </a:schemeClr>
                </a:solidFill>
                <a:latin typeface="Comic Sans MS" pitchFamily="66" charset="0"/>
              </a:rPr>
              <a:t>the popular</a:t>
            </a:r>
            <a:r>
              <a:rPr lang="en-US" sz="1700" b="1" dirty="0" smtClean="0">
                <a:solidFill>
                  <a:schemeClr val="bg1"/>
                </a:solidFill>
                <a:latin typeface="Comic Sans MS" pitchFamily="66" charset="0"/>
              </a:rPr>
              <a:t>] </a:t>
            </a:r>
            <a:r>
              <a:rPr lang="en-US" b="1" dirty="0" smtClean="0">
                <a:solidFill>
                  <a:schemeClr val="bg1"/>
                </a:solidFill>
                <a:latin typeface="Comic Sans MS" pitchFamily="66" charset="0"/>
              </a:rPr>
              <a:t>Enoch/</a:t>
            </a:r>
            <a:r>
              <a:rPr lang="en-US" b="1" dirty="0" err="1" smtClean="0">
                <a:solidFill>
                  <a:schemeClr val="bg1"/>
                </a:solidFill>
                <a:latin typeface="Comic Sans MS" pitchFamily="66" charset="0"/>
              </a:rPr>
              <a:t>Zadok</a:t>
            </a:r>
            <a:r>
              <a:rPr lang="en-US" b="1" dirty="0" smtClean="0">
                <a:solidFill>
                  <a:schemeClr val="bg1"/>
                </a:solidFill>
                <a:latin typeface="Comic Sans MS" pitchFamily="66" charset="0"/>
              </a:rPr>
              <a:t> calendar count for placement of Passover and Wave Sheaf Festivals. </a:t>
            </a:r>
            <a:r>
              <a:rPr lang="en-US" sz="1500" b="1" dirty="0" smtClean="0">
                <a:solidFill>
                  <a:schemeClr val="accent2">
                    <a:lumMod val="60000"/>
                    <a:lumOff val="40000"/>
                  </a:schemeClr>
                </a:solidFill>
                <a:latin typeface="Comic Sans MS" pitchFamily="66" charset="0"/>
              </a:rPr>
              <a:t>[Enoch term will be used.]</a:t>
            </a:r>
          </a:p>
          <a:p>
            <a:pPr marL="452438" indent="-457200">
              <a:buClr>
                <a:schemeClr val="accent2">
                  <a:lumMod val="40000"/>
                  <a:lumOff val="60000"/>
                </a:schemeClr>
              </a:buClr>
              <a:buSzPct val="100000"/>
              <a:buFont typeface="+mj-lt"/>
              <a:buAutoNum type="arabicPeriod"/>
            </a:pPr>
            <a:r>
              <a:rPr lang="en-US" b="1" dirty="0" smtClean="0">
                <a:solidFill>
                  <a:schemeClr val="bg1"/>
                </a:solidFill>
                <a:latin typeface="Comic Sans MS" pitchFamily="66" charset="0"/>
              </a:rPr>
              <a:t>Comparisons between Joshua and lunar Sabbath reckoning.</a:t>
            </a:r>
          </a:p>
          <a:p>
            <a:pPr marL="452438" indent="-457200">
              <a:buClr>
                <a:schemeClr val="accent2">
                  <a:lumMod val="40000"/>
                  <a:lumOff val="60000"/>
                </a:schemeClr>
              </a:buClr>
              <a:buSzPct val="100000"/>
              <a:buFont typeface="+mj-lt"/>
              <a:buAutoNum type="arabicPeriod"/>
            </a:pPr>
            <a:r>
              <a:rPr lang="en-US" b="1" dirty="0" smtClean="0">
                <a:solidFill>
                  <a:schemeClr val="bg1"/>
                </a:solidFill>
                <a:latin typeface="Comic Sans MS" pitchFamily="66" charset="0"/>
              </a:rPr>
              <a:t>Solid confirmation on statute placement for Wave Sheaf.</a:t>
            </a:r>
          </a:p>
          <a:p>
            <a:pPr marL="452438" indent="-457200">
              <a:buFont typeface="+mj-lt"/>
              <a:buAutoNum type="arabicPeriod"/>
            </a:pPr>
            <a:endParaRPr lang="en-US" sz="900" b="1" dirty="0">
              <a:solidFill>
                <a:schemeClr val="bg1"/>
              </a:solidFill>
              <a:latin typeface="Comic Sans MS" pitchFamily="66" charset="0"/>
            </a:endParaRPr>
          </a:p>
        </p:txBody>
      </p:sp>
      <p:pic>
        <p:nvPicPr>
          <p:cNvPr id="6" name="Picture 2" descr="C:\Users\Rae\Desktop\#8T4 - Joshua 3-5  Joshua &amp; Firstfruits [102 slides] final.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7788" y="2057400"/>
            <a:ext cx="4437923" cy="332844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3074" name="Picture 2" descr="C:\Users\Rae\Documents\A CF Desktop Feb 2021\Best CCC Logo Clear with colors in circle SMS.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08798" y="304800"/>
            <a:ext cx="1178287" cy="1219200"/>
          </a:xfrm>
          <a:prstGeom prst="rect">
            <a:avLst/>
          </a:prstGeom>
          <a:noFill/>
          <a:effectLst>
            <a:glow rad="228600">
              <a:schemeClr val="bg1">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238960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1000"/>
                                        <p:tgtEl>
                                          <p:spTgt spid="5">
                                            <p:txEl>
                                              <p:pRg st="3" end="3"/>
                                            </p:txEl>
                                          </p:spTgt>
                                        </p:tgtEl>
                                      </p:cBhvr>
                                    </p:animEffect>
                                    <p:anim calcmode="lin" valueType="num">
                                      <p:cBhvr>
                                        <p:cTn id="22"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fade">
                                      <p:cBhvr>
                                        <p:cTn id="28" dur="1000"/>
                                        <p:tgtEl>
                                          <p:spTgt spid="5">
                                            <p:txEl>
                                              <p:pRg st="4" end="4"/>
                                            </p:txEl>
                                          </p:spTgt>
                                        </p:tgtEl>
                                      </p:cBhvr>
                                    </p:animEffect>
                                    <p:anim calcmode="lin" valueType="num">
                                      <p:cBhvr>
                                        <p:cTn id="29"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C014052-953B-4273-8F47-BF25327D5B24}" type="slidenum">
              <a:rPr lang="en-US" smtClean="0"/>
              <a:t>30</a:t>
            </a:fld>
            <a:endParaRPr lang="en-US" dirty="0"/>
          </a:p>
        </p:txBody>
      </p:sp>
      <p:sp>
        <p:nvSpPr>
          <p:cNvPr id="7" name="Title 1"/>
          <p:cNvSpPr txBox="1">
            <a:spLocks/>
          </p:cNvSpPr>
          <p:nvPr/>
        </p:nvSpPr>
        <p:spPr>
          <a:xfrm>
            <a:off x="-76200" y="0"/>
            <a:ext cx="9296400" cy="6096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spc="50" dirty="0" smtClean="0">
                <a:ln w="11430"/>
                <a:solidFill>
                  <a:srgbClr val="FF0000"/>
                </a:solidFill>
                <a:effectLst>
                  <a:outerShdw blurRad="76200" dist="50800" dir="5400000" algn="tl" rotWithShape="0">
                    <a:srgbClr val="000000">
                      <a:alpha val="65000"/>
                    </a:srgbClr>
                  </a:outerShdw>
                </a:effectLst>
              </a:rPr>
              <a:t>Passover</a:t>
            </a:r>
            <a:r>
              <a:rPr lang="en-US" sz="4400" spc="50" dirty="0" smtClean="0">
                <a:ln w="11430"/>
                <a:solidFill>
                  <a:schemeClr val="accent5"/>
                </a:solidFill>
                <a:effectLst>
                  <a:outerShdw blurRad="76200" dist="50800" dir="5400000" algn="tl" rotWithShape="0">
                    <a:srgbClr val="000000">
                      <a:alpha val="65000"/>
                    </a:srgbClr>
                  </a:outerShdw>
                </a:effectLst>
              </a:rPr>
              <a:t> </a:t>
            </a:r>
            <a:r>
              <a:rPr lang="en-US" sz="2400" spc="50" dirty="0" smtClean="0">
                <a:ln w="11430"/>
                <a:solidFill>
                  <a:srgbClr val="8C4C64"/>
                </a:solidFill>
                <a:effectLst>
                  <a:outerShdw blurRad="76200" dist="50800" dir="5400000" algn="tl" rotWithShape="0">
                    <a:srgbClr val="000000">
                      <a:alpha val="65000"/>
                    </a:srgbClr>
                  </a:outerShdw>
                </a:effectLst>
              </a:rPr>
              <a:t>(14</a:t>
            </a:r>
            <a:r>
              <a:rPr lang="en-US" sz="2400" spc="50" baseline="30000" dirty="0" smtClean="0">
                <a:ln w="11430"/>
                <a:solidFill>
                  <a:srgbClr val="8C4C64"/>
                </a:solidFill>
                <a:effectLst>
                  <a:outerShdw blurRad="76200" dist="50800" dir="5400000" algn="tl" rotWithShape="0">
                    <a:srgbClr val="000000">
                      <a:alpha val="65000"/>
                    </a:srgbClr>
                  </a:outerShdw>
                </a:effectLst>
              </a:rPr>
              <a:t>th</a:t>
            </a:r>
            <a:r>
              <a:rPr lang="en-US" sz="2400" spc="50" dirty="0" smtClean="0">
                <a:ln w="11430"/>
                <a:solidFill>
                  <a:srgbClr val="8C4C64"/>
                </a:solidFill>
                <a:effectLst>
                  <a:outerShdw blurRad="76200" dist="50800" dir="5400000" algn="tl" rotWithShape="0">
                    <a:srgbClr val="000000">
                      <a:alpha val="65000"/>
                    </a:srgbClr>
                  </a:outerShdw>
                </a:effectLst>
              </a:rPr>
              <a:t>)  </a:t>
            </a:r>
            <a:r>
              <a:rPr lang="en-US" sz="4400" spc="50" dirty="0" smtClean="0">
                <a:ln w="11430"/>
                <a:solidFill>
                  <a:srgbClr val="00B050"/>
                </a:solidFill>
                <a:effectLst>
                  <a:outerShdw blurRad="76200" dist="50800" dir="5400000" algn="tl" rotWithShape="0">
                    <a:srgbClr val="000000">
                      <a:alpha val="65000"/>
                    </a:srgbClr>
                  </a:outerShdw>
                </a:effectLst>
              </a:rPr>
              <a:t>~</a:t>
            </a:r>
            <a:r>
              <a:rPr lang="en-US" sz="4400" spc="50" dirty="0" smtClean="0">
                <a:ln w="11430"/>
                <a:solidFill>
                  <a:schemeClr val="accent5"/>
                </a:solidFill>
                <a:effectLst>
                  <a:outerShdw blurRad="76200" dist="50800" dir="5400000" algn="tl" rotWithShape="0">
                    <a:srgbClr val="000000">
                      <a:alpha val="65000"/>
                    </a:srgbClr>
                  </a:outerShdw>
                </a:effectLst>
              </a:rPr>
              <a:t> </a:t>
            </a:r>
            <a:r>
              <a:rPr lang="en-US" sz="4400" spc="50" dirty="0" smtClean="0">
                <a:ln w="11430"/>
                <a:solidFill>
                  <a:srgbClr val="00B050"/>
                </a:solidFill>
                <a:effectLst>
                  <a:outerShdw blurRad="76200" dist="50800" dir="5400000" algn="tl" rotWithShape="0">
                    <a:srgbClr val="000000">
                      <a:alpha val="65000"/>
                    </a:srgbClr>
                  </a:outerShdw>
                </a:effectLst>
              </a:rPr>
              <a:t>Wave Sheaf</a:t>
            </a:r>
            <a:r>
              <a:rPr lang="en-US" sz="4400" spc="50" dirty="0" smtClean="0">
                <a:ln w="11430"/>
                <a:solidFill>
                  <a:schemeClr val="accent5"/>
                </a:solidFill>
                <a:effectLst>
                  <a:outerShdw blurRad="76200" dist="50800" dir="5400000" algn="tl" rotWithShape="0">
                    <a:srgbClr val="000000">
                      <a:alpha val="65000"/>
                    </a:srgbClr>
                  </a:outerShdw>
                </a:effectLst>
              </a:rPr>
              <a:t> </a:t>
            </a:r>
            <a:r>
              <a:rPr lang="en-US" sz="2400" spc="50" dirty="0" smtClean="0">
                <a:ln w="11430"/>
                <a:solidFill>
                  <a:srgbClr val="8C4C64"/>
                </a:solidFill>
                <a:effectLst>
                  <a:outerShdw blurRad="76200" dist="50800" dir="5400000" algn="tl" rotWithShape="0">
                    <a:srgbClr val="000000">
                      <a:alpha val="65000"/>
                    </a:srgbClr>
                  </a:outerShdw>
                </a:effectLst>
              </a:rPr>
              <a:t>(15</a:t>
            </a:r>
            <a:r>
              <a:rPr lang="en-US" sz="2400" spc="50" baseline="30000" dirty="0" smtClean="0">
                <a:ln w="11430"/>
                <a:solidFill>
                  <a:srgbClr val="8C4C64"/>
                </a:solidFill>
                <a:effectLst>
                  <a:outerShdw blurRad="76200" dist="50800" dir="5400000" algn="tl" rotWithShape="0">
                    <a:srgbClr val="000000">
                      <a:alpha val="65000"/>
                    </a:srgbClr>
                  </a:outerShdw>
                </a:effectLst>
              </a:rPr>
              <a:t>th</a:t>
            </a:r>
            <a:r>
              <a:rPr lang="en-US" sz="2400" spc="50" dirty="0" smtClean="0">
                <a:ln w="11430"/>
                <a:solidFill>
                  <a:srgbClr val="8C4C64"/>
                </a:solidFill>
                <a:effectLst>
                  <a:outerShdw blurRad="76200" dist="50800" dir="5400000" algn="tl" rotWithShape="0">
                    <a:srgbClr val="000000">
                      <a:alpha val="65000"/>
                    </a:srgbClr>
                  </a:outerShdw>
                </a:effectLst>
              </a:rPr>
              <a:t>)</a:t>
            </a:r>
            <a:endParaRPr lang="en-US" sz="2400" spc="50" dirty="0">
              <a:ln w="11430"/>
              <a:solidFill>
                <a:srgbClr val="8C4C64"/>
              </a:solidFill>
              <a:effectLst>
                <a:outerShdw blurRad="76200" dist="50800" dir="5400000" algn="tl" rotWithShape="0">
                  <a:srgbClr val="000000">
                    <a:alpha val="65000"/>
                  </a:srgbClr>
                </a:outerShdw>
              </a:effectLst>
            </a:endParaRPr>
          </a:p>
        </p:txBody>
      </p:sp>
      <p:sp>
        <p:nvSpPr>
          <p:cNvPr id="10" name="TextBox 9"/>
          <p:cNvSpPr txBox="1"/>
          <p:nvPr/>
        </p:nvSpPr>
        <p:spPr>
          <a:xfrm>
            <a:off x="342900" y="838200"/>
            <a:ext cx="8572500" cy="4193456"/>
          </a:xfrm>
          <a:prstGeom prst="rect">
            <a:avLst/>
          </a:prstGeom>
          <a:noFill/>
        </p:spPr>
        <p:txBody>
          <a:bodyPr wrap="square" rtlCol="0">
            <a:spAutoFit/>
            <a:scene3d>
              <a:camera prst="orthographicFront"/>
              <a:lightRig rig="threePt" dir="t"/>
            </a:scene3d>
            <a:sp3d extrusionH="57150">
              <a:bevelT w="38100" h="38100"/>
            </a:sp3d>
          </a:bodyPr>
          <a:lstStyle/>
          <a:p>
            <a:r>
              <a:rPr lang="en-US" sz="3600" b="1" dirty="0">
                <a:solidFill>
                  <a:srgbClr val="7030A0"/>
                </a:solidFill>
                <a:effectLst>
                  <a:glow rad="228600">
                    <a:schemeClr val="accent4">
                      <a:satMod val="175000"/>
                      <a:alpha val="40000"/>
                    </a:schemeClr>
                  </a:glow>
                </a:effectLst>
              </a:rPr>
              <a:t>Josh 5:11  </a:t>
            </a:r>
            <a:r>
              <a:rPr lang="en-US" sz="2400" b="1" dirty="0">
                <a:solidFill>
                  <a:srgbClr val="8C4C64"/>
                </a:solidFill>
              </a:rPr>
              <a:t>And they did eat of the </a:t>
            </a:r>
            <a:r>
              <a:rPr lang="en-US" sz="2400" b="1" u="sng" dirty="0">
                <a:solidFill>
                  <a:srgbClr val="00B050"/>
                </a:solidFill>
              </a:rPr>
              <a:t>old corn</a:t>
            </a:r>
            <a:r>
              <a:rPr lang="en-US" sz="2400" b="1" dirty="0">
                <a:solidFill>
                  <a:srgbClr val="8C4C64"/>
                </a:solidFill>
              </a:rPr>
              <a:t> </a:t>
            </a:r>
            <a:r>
              <a:rPr lang="en-US" sz="2400" b="1" dirty="0" smtClean="0">
                <a:solidFill>
                  <a:srgbClr val="8C4C64"/>
                </a:solidFill>
              </a:rPr>
              <a:t> </a:t>
            </a:r>
            <a:r>
              <a:rPr lang="en-US" b="1" dirty="0" smtClean="0">
                <a:solidFill>
                  <a:srgbClr val="8C4C64"/>
                </a:solidFill>
              </a:rPr>
              <a:t>[</a:t>
            </a:r>
            <a:r>
              <a:rPr lang="en-US" b="1" dirty="0" smtClean="0">
                <a:solidFill>
                  <a:srgbClr val="00B050"/>
                </a:solidFill>
              </a:rPr>
              <a:t>grain</a:t>
            </a:r>
            <a:r>
              <a:rPr lang="en-US" b="1" dirty="0" smtClean="0">
                <a:solidFill>
                  <a:srgbClr val="8C4C64"/>
                </a:solidFill>
              </a:rPr>
              <a:t>]  </a:t>
            </a:r>
            <a:r>
              <a:rPr lang="en-US" sz="2400" b="1" dirty="0" smtClean="0">
                <a:solidFill>
                  <a:srgbClr val="8C4C64"/>
                </a:solidFill>
              </a:rPr>
              <a:t>of </a:t>
            </a:r>
            <a:r>
              <a:rPr lang="en-US" sz="2400" b="1" dirty="0">
                <a:solidFill>
                  <a:srgbClr val="8C4C64"/>
                </a:solidFill>
              </a:rPr>
              <a:t>the land </a:t>
            </a:r>
            <a:r>
              <a:rPr lang="en-US" sz="2400" b="1" dirty="0" smtClean="0">
                <a:solidFill>
                  <a:srgbClr val="8C4C64"/>
                </a:solidFill>
              </a:rPr>
              <a:t/>
            </a:r>
            <a:br>
              <a:rPr lang="en-US" sz="2400" b="1" dirty="0" smtClean="0">
                <a:solidFill>
                  <a:srgbClr val="8C4C64"/>
                </a:solidFill>
              </a:rPr>
            </a:br>
            <a:r>
              <a:rPr lang="en-US" sz="2400" b="1" dirty="0" smtClean="0">
                <a:solidFill>
                  <a:srgbClr val="8C4C64"/>
                </a:solidFill>
              </a:rPr>
              <a:t>on </a:t>
            </a:r>
            <a:r>
              <a:rPr lang="en-US" sz="2400" b="1" dirty="0">
                <a:solidFill>
                  <a:srgbClr val="8C4C64"/>
                </a:solidFill>
              </a:rPr>
              <a:t>the </a:t>
            </a:r>
            <a:r>
              <a:rPr lang="en-US" sz="2400" b="1" dirty="0">
                <a:solidFill>
                  <a:srgbClr val="FF3399"/>
                </a:solidFill>
              </a:rPr>
              <a:t>morrow</a:t>
            </a:r>
            <a:r>
              <a:rPr lang="en-US" sz="2400" b="1" dirty="0">
                <a:solidFill>
                  <a:srgbClr val="8C4C64"/>
                </a:solidFill>
              </a:rPr>
              <a:t> </a:t>
            </a:r>
            <a:r>
              <a:rPr lang="en-US" sz="2400" b="1" u="sng" dirty="0">
                <a:solidFill>
                  <a:srgbClr val="00B050"/>
                </a:solidFill>
              </a:rPr>
              <a:t>after</a:t>
            </a:r>
            <a:r>
              <a:rPr lang="en-US" sz="2400" b="1" dirty="0">
                <a:solidFill>
                  <a:srgbClr val="8C4C64"/>
                </a:solidFill>
              </a:rPr>
              <a:t> the Passover, unleavened cakes, </a:t>
            </a:r>
            <a:r>
              <a:rPr lang="en-US" sz="2400" b="1" dirty="0" smtClean="0">
                <a:solidFill>
                  <a:srgbClr val="8C4C64"/>
                </a:solidFill>
              </a:rPr>
              <a:t/>
            </a:r>
            <a:br>
              <a:rPr lang="en-US" sz="2400" b="1" dirty="0" smtClean="0">
                <a:solidFill>
                  <a:srgbClr val="8C4C64"/>
                </a:solidFill>
              </a:rPr>
            </a:br>
            <a:r>
              <a:rPr lang="en-US" sz="2400" b="1" dirty="0" smtClean="0">
                <a:solidFill>
                  <a:srgbClr val="8C4C64"/>
                </a:solidFill>
              </a:rPr>
              <a:t>and </a:t>
            </a:r>
            <a:r>
              <a:rPr lang="en-US" sz="2400" b="1" dirty="0">
                <a:solidFill>
                  <a:srgbClr val="8C4C64"/>
                </a:solidFill>
              </a:rPr>
              <a:t>parched corn in the selfsame day.  </a:t>
            </a:r>
            <a:r>
              <a:rPr lang="en-US" i="1" dirty="0"/>
              <a:t>KJV</a:t>
            </a:r>
          </a:p>
          <a:p>
            <a:endParaRPr lang="en-US" b="1" dirty="0">
              <a:solidFill>
                <a:srgbClr val="8C4C64"/>
              </a:solidFill>
            </a:endParaRPr>
          </a:p>
          <a:p>
            <a:endParaRPr lang="en-US" sz="1050" dirty="0" smtClean="0"/>
          </a:p>
          <a:p>
            <a:endParaRPr lang="en-US" sz="1400" i="1" dirty="0" smtClean="0"/>
          </a:p>
          <a:p>
            <a:endParaRPr lang="en-US" sz="1400" i="1" dirty="0" smtClean="0"/>
          </a:p>
          <a:p>
            <a:endParaRPr lang="en-US" sz="1400" i="1" dirty="0" smtClean="0"/>
          </a:p>
          <a:p>
            <a:pPr marL="285750" lvl="0" indent="-285750">
              <a:buFont typeface="Arial" pitchFamily="34" charset="0"/>
              <a:buChar char="•"/>
            </a:pPr>
            <a:r>
              <a:rPr lang="en-US" sz="2800" b="1" i="1" u="sng" dirty="0">
                <a:solidFill>
                  <a:srgbClr val="FF3399"/>
                </a:solidFill>
              </a:rPr>
              <a:t>morrow</a:t>
            </a:r>
            <a:r>
              <a:rPr lang="en-US" sz="2800" dirty="0"/>
              <a:t> </a:t>
            </a:r>
            <a:r>
              <a:rPr lang="en-US" sz="2800" dirty="0" smtClean="0">
                <a:solidFill>
                  <a:schemeClr val="tx1">
                    <a:lumMod val="75000"/>
                    <a:lumOff val="25000"/>
                  </a:schemeClr>
                </a:solidFill>
              </a:rPr>
              <a:t>-</a:t>
            </a:r>
            <a:r>
              <a:rPr lang="en-US" sz="2800" i="1" dirty="0" smtClean="0">
                <a:solidFill>
                  <a:schemeClr val="tx1">
                    <a:lumMod val="75000"/>
                    <a:lumOff val="25000"/>
                  </a:schemeClr>
                </a:solidFill>
              </a:rPr>
              <a:t> Brown-Driver-Brigg’s </a:t>
            </a:r>
            <a:r>
              <a:rPr lang="en-US" sz="2800" i="1" dirty="0">
                <a:solidFill>
                  <a:schemeClr val="tx1">
                    <a:lumMod val="75000"/>
                    <a:lumOff val="25000"/>
                  </a:schemeClr>
                </a:solidFill>
              </a:rPr>
              <a:t>- </a:t>
            </a:r>
            <a:r>
              <a:rPr lang="en-US" sz="2800" dirty="0" smtClean="0">
                <a:solidFill>
                  <a:schemeClr val="tx1">
                    <a:lumMod val="75000"/>
                    <a:lumOff val="25000"/>
                  </a:schemeClr>
                </a:solidFill>
              </a:rPr>
              <a:t>H4283  &lt;</a:t>
            </a:r>
            <a:r>
              <a:rPr lang="en-US" sz="2800" b="1" u="sng" dirty="0" err="1" smtClean="0">
                <a:solidFill>
                  <a:schemeClr val="tx1">
                    <a:lumMod val="75000"/>
                    <a:lumOff val="25000"/>
                  </a:schemeClr>
                </a:solidFill>
              </a:rPr>
              <a:t>mochorath</a:t>
            </a:r>
            <a:r>
              <a:rPr lang="en-US" sz="2800" dirty="0" smtClean="0">
                <a:solidFill>
                  <a:schemeClr val="tx1">
                    <a:lumMod val="75000"/>
                    <a:lumOff val="25000"/>
                  </a:schemeClr>
                </a:solidFill>
              </a:rPr>
              <a:t>&gt; </a:t>
            </a:r>
            <a:endParaRPr lang="en-US" sz="2800" dirty="0">
              <a:solidFill>
                <a:schemeClr val="tx1">
                  <a:lumMod val="75000"/>
                  <a:lumOff val="25000"/>
                </a:schemeClr>
              </a:solidFill>
            </a:endParaRPr>
          </a:p>
          <a:p>
            <a:pPr lvl="2"/>
            <a:r>
              <a:rPr lang="en-US" sz="2800" b="1" dirty="0" smtClean="0">
                <a:solidFill>
                  <a:schemeClr val="tx1">
                    <a:lumMod val="75000"/>
                    <a:lumOff val="25000"/>
                  </a:schemeClr>
                </a:solidFill>
              </a:rPr>
              <a:t>the</a:t>
            </a:r>
            <a:r>
              <a:rPr lang="en-US" sz="2800" b="1" dirty="0" smtClean="0"/>
              <a:t> </a:t>
            </a:r>
            <a:r>
              <a:rPr lang="en-US" sz="2800" b="1" dirty="0" smtClean="0">
                <a:solidFill>
                  <a:srgbClr val="FF3399"/>
                </a:solidFill>
              </a:rPr>
              <a:t>morrow</a:t>
            </a:r>
            <a:endParaRPr lang="en-US" sz="2800" dirty="0">
              <a:solidFill>
                <a:srgbClr val="FF3399"/>
              </a:solidFill>
            </a:endParaRPr>
          </a:p>
          <a:p>
            <a:pPr lvl="2"/>
            <a:r>
              <a:rPr lang="en-US" sz="2800" b="1" dirty="0" smtClean="0">
                <a:solidFill>
                  <a:srgbClr val="FF3399"/>
                </a:solidFill>
              </a:rPr>
              <a:t>tomorrow</a:t>
            </a:r>
            <a:endParaRPr lang="en-US" sz="2800" dirty="0">
              <a:solidFill>
                <a:srgbClr val="FF3399"/>
              </a:solidFill>
            </a:endParaRPr>
          </a:p>
          <a:p>
            <a:pPr lvl="2"/>
            <a:r>
              <a:rPr lang="en-US" sz="2800" b="1" dirty="0">
                <a:solidFill>
                  <a:schemeClr val="tx1">
                    <a:lumMod val="75000"/>
                    <a:lumOff val="25000"/>
                  </a:schemeClr>
                </a:solidFill>
              </a:rPr>
              <a:t>t</a:t>
            </a:r>
            <a:r>
              <a:rPr lang="en-US" sz="2800" b="1" dirty="0" smtClean="0">
                <a:solidFill>
                  <a:schemeClr val="tx1">
                    <a:lumMod val="75000"/>
                    <a:lumOff val="25000"/>
                  </a:schemeClr>
                </a:solidFill>
              </a:rPr>
              <a:t>he</a:t>
            </a:r>
            <a:r>
              <a:rPr lang="en-US" sz="2800" b="1" dirty="0" smtClean="0"/>
              <a:t> </a:t>
            </a:r>
            <a:r>
              <a:rPr lang="en-US" sz="2800" b="1" dirty="0" smtClean="0">
                <a:solidFill>
                  <a:srgbClr val="FF3399"/>
                </a:solidFill>
              </a:rPr>
              <a:t>day after </a:t>
            </a:r>
            <a:endParaRPr lang="en-US" sz="2800" dirty="0">
              <a:solidFill>
                <a:srgbClr val="FF3399"/>
              </a:solidFill>
            </a:endParaRPr>
          </a:p>
        </p:txBody>
      </p:sp>
      <p:sp>
        <p:nvSpPr>
          <p:cNvPr id="11" name="TextBox 10"/>
          <p:cNvSpPr txBox="1"/>
          <p:nvPr/>
        </p:nvSpPr>
        <p:spPr>
          <a:xfrm>
            <a:off x="990600" y="5257800"/>
            <a:ext cx="7162800" cy="1077218"/>
          </a:xfrm>
          <a:prstGeom prst="rect">
            <a:avLst/>
          </a:prstGeom>
          <a:solidFill>
            <a:schemeClr val="accent2">
              <a:lumMod val="20000"/>
              <a:lumOff val="80000"/>
            </a:schemeClr>
          </a:solidFill>
          <a:ln w="28575">
            <a:solidFill>
              <a:schemeClr val="accent2">
                <a:lumMod val="75000"/>
              </a:schemeClr>
            </a:solidFill>
          </a:ln>
          <a:scene3d>
            <a:camera prst="orthographicFront"/>
            <a:lightRig rig="threePt" dir="t"/>
          </a:scene3d>
          <a:sp3d>
            <a:bevelT w="114300" prst="artDeco"/>
          </a:sp3d>
        </p:spPr>
        <p:txBody>
          <a:bodyPr wrap="square" rtlCol="0">
            <a:spAutoFit/>
            <a:sp3d extrusionH="57150">
              <a:bevelT w="38100" h="38100"/>
            </a:sp3d>
          </a:bodyPr>
          <a:lstStyle/>
          <a:p>
            <a:pPr algn="ctr"/>
            <a:r>
              <a:rPr lang="en-US" sz="3200" b="1" dirty="0" smtClean="0">
                <a:solidFill>
                  <a:srgbClr val="8C4C64"/>
                </a:solidFill>
              </a:rPr>
              <a:t>None </a:t>
            </a:r>
            <a:r>
              <a:rPr lang="en-US" sz="3200" b="1" dirty="0">
                <a:solidFill>
                  <a:srgbClr val="8C4C64"/>
                </a:solidFill>
              </a:rPr>
              <a:t>of these definitions are </a:t>
            </a:r>
            <a:r>
              <a:rPr lang="en-US" sz="3200" b="1" dirty="0" smtClean="0">
                <a:solidFill>
                  <a:srgbClr val="8C4C64"/>
                </a:solidFill>
              </a:rPr>
              <a:t>timed </a:t>
            </a:r>
            <a:r>
              <a:rPr lang="en-US" sz="3200" b="1" dirty="0">
                <a:solidFill>
                  <a:srgbClr val="8C4C64"/>
                </a:solidFill>
              </a:rPr>
              <a:t>anywhere near sunset</a:t>
            </a:r>
            <a:r>
              <a:rPr lang="en-US" sz="3200" b="1" dirty="0" smtClean="0">
                <a:solidFill>
                  <a:srgbClr val="8C4C64"/>
                </a:solidFill>
              </a:rPr>
              <a:t>!</a:t>
            </a:r>
            <a:endParaRPr lang="en-US" sz="3200" dirty="0">
              <a:solidFill>
                <a:srgbClr val="8C4C64"/>
              </a:solidFill>
            </a:endParaRPr>
          </a:p>
        </p:txBody>
      </p:sp>
      <p:sp>
        <p:nvSpPr>
          <p:cNvPr id="8" name="Title 1"/>
          <p:cNvSpPr txBox="1">
            <a:spLocks/>
          </p:cNvSpPr>
          <p:nvPr/>
        </p:nvSpPr>
        <p:spPr>
          <a:xfrm>
            <a:off x="-152400" y="2362200"/>
            <a:ext cx="9296400" cy="6096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spc="50" dirty="0" smtClean="0">
                <a:ln w="11430"/>
                <a:solidFill>
                  <a:srgbClr val="8C4C64"/>
                </a:solidFill>
                <a:effectLst>
                  <a:outerShdw blurRad="76200" dist="50800" dir="5400000" algn="tl" rotWithShape="0">
                    <a:srgbClr val="000000">
                      <a:alpha val="65000"/>
                    </a:srgbClr>
                  </a:outerShdw>
                </a:effectLst>
              </a:rPr>
              <a:t>Hebrew Definition for “</a:t>
            </a:r>
            <a:r>
              <a:rPr lang="en-US" sz="3600" spc="50" dirty="0" smtClean="0">
                <a:ln w="11430"/>
                <a:solidFill>
                  <a:srgbClr val="FF3399"/>
                </a:solidFill>
                <a:effectLst>
                  <a:outerShdw blurRad="76200" dist="50800" dir="5400000" algn="tl" rotWithShape="0">
                    <a:srgbClr val="000000">
                      <a:alpha val="65000"/>
                    </a:srgbClr>
                  </a:outerShdw>
                </a:effectLst>
              </a:rPr>
              <a:t>morrow</a:t>
            </a:r>
            <a:r>
              <a:rPr lang="en-US" sz="3600" spc="50" dirty="0" smtClean="0">
                <a:ln w="11430"/>
                <a:solidFill>
                  <a:srgbClr val="8C4C64"/>
                </a:solidFill>
                <a:effectLst>
                  <a:outerShdw blurRad="76200" dist="50800" dir="5400000" algn="tl" rotWithShape="0">
                    <a:srgbClr val="000000">
                      <a:alpha val="65000"/>
                    </a:srgbClr>
                  </a:outerShdw>
                </a:effectLst>
              </a:rPr>
              <a:t>”</a:t>
            </a:r>
            <a:endParaRPr lang="en-US" sz="1800" spc="50" dirty="0">
              <a:ln w="11430"/>
              <a:solidFill>
                <a:srgbClr val="8C4C64"/>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2739936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
                                            <p:txEl>
                                              <p:pRg st="6" end="6"/>
                                            </p:txEl>
                                          </p:spTgt>
                                        </p:tgtEl>
                                        <p:attrNameLst>
                                          <p:attrName>style.visibility</p:attrName>
                                        </p:attrNameLst>
                                      </p:cBhvr>
                                      <p:to>
                                        <p:strVal val="visible"/>
                                      </p:to>
                                    </p:set>
                                    <p:animEffect transition="in" filter="wipe(up)">
                                      <p:cBhvr>
                                        <p:cTn id="7" dur="500"/>
                                        <p:tgtEl>
                                          <p:spTgt spid="10">
                                            <p:txEl>
                                              <p:pRg st="6" end="6"/>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0">
                                            <p:txEl>
                                              <p:pRg st="7" end="7"/>
                                            </p:txEl>
                                          </p:spTgt>
                                        </p:tgtEl>
                                        <p:attrNameLst>
                                          <p:attrName>style.visibility</p:attrName>
                                        </p:attrNameLst>
                                      </p:cBhvr>
                                      <p:to>
                                        <p:strVal val="visible"/>
                                      </p:to>
                                    </p:set>
                                    <p:animEffect transition="in" filter="wipe(up)">
                                      <p:cBhvr>
                                        <p:cTn id="11" dur="1250"/>
                                        <p:tgtEl>
                                          <p:spTgt spid="10">
                                            <p:txEl>
                                              <p:pRg st="7" end="7"/>
                                            </p:txEl>
                                          </p:spTgt>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10">
                                            <p:txEl>
                                              <p:pRg st="8" end="8"/>
                                            </p:txEl>
                                          </p:spTgt>
                                        </p:tgtEl>
                                        <p:attrNameLst>
                                          <p:attrName>style.visibility</p:attrName>
                                        </p:attrNameLst>
                                      </p:cBhvr>
                                      <p:to>
                                        <p:strVal val="visible"/>
                                      </p:to>
                                    </p:set>
                                    <p:animEffect transition="in" filter="wipe(up)">
                                      <p:cBhvr>
                                        <p:cTn id="15" dur="1250"/>
                                        <p:tgtEl>
                                          <p:spTgt spid="10">
                                            <p:txEl>
                                              <p:pRg st="8" end="8"/>
                                            </p:txEl>
                                          </p:spTgt>
                                        </p:tgtEl>
                                      </p:cBhvr>
                                    </p:animEffect>
                                  </p:childTnLst>
                                </p:cTn>
                              </p:par>
                            </p:childTnLst>
                          </p:cTn>
                        </p:par>
                        <p:par>
                          <p:cTn id="16" fill="hold">
                            <p:stCondLst>
                              <p:cond delay="3000"/>
                            </p:stCondLst>
                            <p:childTnLst>
                              <p:par>
                                <p:cTn id="17" presetID="22" presetClass="entr" presetSubtype="1" fill="hold" nodeType="afterEffect">
                                  <p:stCondLst>
                                    <p:cond delay="0"/>
                                  </p:stCondLst>
                                  <p:childTnLst>
                                    <p:set>
                                      <p:cBhvr>
                                        <p:cTn id="18" dur="1" fill="hold">
                                          <p:stCondLst>
                                            <p:cond delay="0"/>
                                          </p:stCondLst>
                                        </p:cTn>
                                        <p:tgtEl>
                                          <p:spTgt spid="10">
                                            <p:txEl>
                                              <p:pRg st="9" end="9"/>
                                            </p:txEl>
                                          </p:spTgt>
                                        </p:tgtEl>
                                        <p:attrNameLst>
                                          <p:attrName>style.visibility</p:attrName>
                                        </p:attrNameLst>
                                      </p:cBhvr>
                                      <p:to>
                                        <p:strVal val="visible"/>
                                      </p:to>
                                    </p:set>
                                    <p:animEffect transition="in" filter="wipe(up)">
                                      <p:cBhvr>
                                        <p:cTn id="19" dur="1250"/>
                                        <p:tgtEl>
                                          <p:spTgt spid="10">
                                            <p:txEl>
                                              <p:pRg st="9" end="9"/>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C014052-953B-4273-8F47-BF25327D5B24}" type="slidenum">
              <a:rPr lang="en-US" smtClean="0"/>
              <a:t>31</a:t>
            </a:fld>
            <a:endParaRPr lang="en-US"/>
          </a:p>
        </p:txBody>
      </p:sp>
      <p:pic>
        <p:nvPicPr>
          <p:cNvPr id="6146" name="Picture 2" descr="C:\Users\Rae\Desktop\ff-ascension.jpg"/>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a:ext>
            </a:extLst>
          </a:blip>
          <a:srcRect/>
          <a:stretch>
            <a:fillRect/>
          </a:stretch>
        </p:blipFill>
        <p:spPr bwMode="auto">
          <a:xfrm>
            <a:off x="1524000" y="762000"/>
            <a:ext cx="5753099" cy="1396707"/>
          </a:xfrm>
          <a:prstGeom prst="rect">
            <a:avLst/>
          </a:prstGeom>
          <a:ln>
            <a:noFill/>
          </a:ln>
          <a:effectLst>
            <a:outerShdw blurRad="292100" dist="139700" dir="2700000" algn="tl" rotWithShape="0">
              <a:srgbClr val="333333">
                <a:alpha val="65000"/>
              </a:srgbClr>
            </a:outerShdw>
            <a:softEdge rad="127000"/>
          </a:effectLst>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76200" y="0"/>
            <a:ext cx="9296400" cy="6096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spc="50" dirty="0" smtClean="0">
                <a:ln w="11430"/>
                <a:solidFill>
                  <a:srgbClr val="FF0000"/>
                </a:solidFill>
                <a:effectLst>
                  <a:outerShdw blurRad="76200" dist="50800" dir="5400000" algn="tl" rotWithShape="0">
                    <a:srgbClr val="000000">
                      <a:alpha val="65000"/>
                    </a:srgbClr>
                  </a:outerShdw>
                </a:effectLst>
              </a:rPr>
              <a:t>Passover</a:t>
            </a:r>
            <a:r>
              <a:rPr lang="en-US" sz="4400" spc="50" dirty="0" smtClean="0">
                <a:ln w="11430"/>
                <a:solidFill>
                  <a:schemeClr val="accent5"/>
                </a:solidFill>
                <a:effectLst>
                  <a:outerShdw blurRad="76200" dist="50800" dir="5400000" algn="tl" rotWithShape="0">
                    <a:srgbClr val="000000">
                      <a:alpha val="65000"/>
                    </a:srgbClr>
                  </a:outerShdw>
                </a:effectLst>
              </a:rPr>
              <a:t> </a:t>
            </a:r>
            <a:r>
              <a:rPr lang="en-US" sz="2400" spc="50" dirty="0" smtClean="0">
                <a:ln w="11430"/>
                <a:solidFill>
                  <a:srgbClr val="8C4C64"/>
                </a:solidFill>
                <a:effectLst>
                  <a:outerShdw blurRad="76200" dist="50800" dir="5400000" algn="tl" rotWithShape="0">
                    <a:srgbClr val="000000">
                      <a:alpha val="65000"/>
                    </a:srgbClr>
                  </a:outerShdw>
                </a:effectLst>
              </a:rPr>
              <a:t>(14</a:t>
            </a:r>
            <a:r>
              <a:rPr lang="en-US" sz="2400" spc="50" baseline="30000" dirty="0" smtClean="0">
                <a:ln w="11430"/>
                <a:solidFill>
                  <a:srgbClr val="8C4C64"/>
                </a:solidFill>
                <a:effectLst>
                  <a:outerShdw blurRad="76200" dist="50800" dir="5400000" algn="tl" rotWithShape="0">
                    <a:srgbClr val="000000">
                      <a:alpha val="65000"/>
                    </a:srgbClr>
                  </a:outerShdw>
                </a:effectLst>
              </a:rPr>
              <a:t>th</a:t>
            </a:r>
            <a:r>
              <a:rPr lang="en-US" sz="2400" spc="50" dirty="0" smtClean="0">
                <a:ln w="11430"/>
                <a:solidFill>
                  <a:srgbClr val="8C4C64"/>
                </a:solidFill>
                <a:effectLst>
                  <a:outerShdw blurRad="76200" dist="50800" dir="5400000" algn="tl" rotWithShape="0">
                    <a:srgbClr val="000000">
                      <a:alpha val="65000"/>
                    </a:srgbClr>
                  </a:outerShdw>
                </a:effectLst>
              </a:rPr>
              <a:t>)  </a:t>
            </a:r>
            <a:r>
              <a:rPr lang="en-US" sz="4400" spc="50" dirty="0" smtClean="0">
                <a:ln w="11430"/>
                <a:solidFill>
                  <a:srgbClr val="00B050"/>
                </a:solidFill>
                <a:effectLst>
                  <a:outerShdw blurRad="76200" dist="50800" dir="5400000" algn="tl" rotWithShape="0">
                    <a:srgbClr val="000000">
                      <a:alpha val="65000"/>
                    </a:srgbClr>
                  </a:outerShdw>
                </a:effectLst>
              </a:rPr>
              <a:t>~</a:t>
            </a:r>
            <a:r>
              <a:rPr lang="en-US" sz="4400" spc="50" dirty="0" smtClean="0">
                <a:ln w="11430"/>
                <a:solidFill>
                  <a:schemeClr val="accent5"/>
                </a:solidFill>
                <a:effectLst>
                  <a:outerShdw blurRad="76200" dist="50800" dir="5400000" algn="tl" rotWithShape="0">
                    <a:srgbClr val="000000">
                      <a:alpha val="65000"/>
                    </a:srgbClr>
                  </a:outerShdw>
                </a:effectLst>
              </a:rPr>
              <a:t> </a:t>
            </a:r>
            <a:r>
              <a:rPr lang="en-US" sz="4400" spc="50" dirty="0" smtClean="0">
                <a:ln w="11430"/>
                <a:solidFill>
                  <a:srgbClr val="00B050"/>
                </a:solidFill>
                <a:effectLst>
                  <a:outerShdw blurRad="76200" dist="50800" dir="5400000" algn="tl" rotWithShape="0">
                    <a:srgbClr val="000000">
                      <a:alpha val="65000"/>
                    </a:srgbClr>
                  </a:outerShdw>
                </a:effectLst>
              </a:rPr>
              <a:t>Wave Sheaf</a:t>
            </a:r>
            <a:r>
              <a:rPr lang="en-US" sz="4400" spc="50" dirty="0" smtClean="0">
                <a:ln w="11430"/>
                <a:solidFill>
                  <a:schemeClr val="accent5"/>
                </a:solidFill>
                <a:effectLst>
                  <a:outerShdw blurRad="76200" dist="50800" dir="5400000" algn="tl" rotWithShape="0">
                    <a:srgbClr val="000000">
                      <a:alpha val="65000"/>
                    </a:srgbClr>
                  </a:outerShdw>
                </a:effectLst>
              </a:rPr>
              <a:t> </a:t>
            </a:r>
            <a:r>
              <a:rPr lang="en-US" sz="2400" spc="50" dirty="0" smtClean="0">
                <a:ln w="11430"/>
                <a:solidFill>
                  <a:srgbClr val="8C4C64"/>
                </a:solidFill>
                <a:effectLst>
                  <a:outerShdw blurRad="76200" dist="50800" dir="5400000" algn="tl" rotWithShape="0">
                    <a:srgbClr val="000000">
                      <a:alpha val="65000"/>
                    </a:srgbClr>
                  </a:outerShdw>
                </a:effectLst>
              </a:rPr>
              <a:t>(15</a:t>
            </a:r>
            <a:r>
              <a:rPr lang="en-US" sz="2400" spc="50" baseline="30000" dirty="0" smtClean="0">
                <a:ln w="11430"/>
                <a:solidFill>
                  <a:srgbClr val="8C4C64"/>
                </a:solidFill>
                <a:effectLst>
                  <a:outerShdw blurRad="76200" dist="50800" dir="5400000" algn="tl" rotWithShape="0">
                    <a:srgbClr val="000000">
                      <a:alpha val="65000"/>
                    </a:srgbClr>
                  </a:outerShdw>
                </a:effectLst>
              </a:rPr>
              <a:t>th</a:t>
            </a:r>
            <a:r>
              <a:rPr lang="en-US" sz="2400" spc="50" dirty="0" smtClean="0">
                <a:ln w="11430"/>
                <a:solidFill>
                  <a:srgbClr val="8C4C64"/>
                </a:solidFill>
                <a:effectLst>
                  <a:outerShdw blurRad="76200" dist="50800" dir="5400000" algn="tl" rotWithShape="0">
                    <a:srgbClr val="000000">
                      <a:alpha val="65000"/>
                    </a:srgbClr>
                  </a:outerShdw>
                </a:effectLst>
              </a:rPr>
              <a:t>)</a:t>
            </a:r>
            <a:endParaRPr lang="en-US" sz="2400" spc="50" dirty="0">
              <a:ln w="11430"/>
              <a:solidFill>
                <a:srgbClr val="8C4C64"/>
              </a:solidFill>
              <a:effectLst>
                <a:outerShdw blurRad="76200" dist="50800" dir="5400000" algn="tl" rotWithShape="0">
                  <a:srgbClr val="000000">
                    <a:alpha val="65000"/>
                  </a:srgbClr>
                </a:outerShdw>
              </a:effectLst>
            </a:endParaRPr>
          </a:p>
        </p:txBody>
      </p:sp>
      <p:sp>
        <p:nvSpPr>
          <p:cNvPr id="9" name="TextBox 8"/>
          <p:cNvSpPr txBox="1"/>
          <p:nvPr/>
        </p:nvSpPr>
        <p:spPr>
          <a:xfrm>
            <a:off x="215900" y="2286000"/>
            <a:ext cx="8851900" cy="3046988"/>
          </a:xfrm>
          <a:prstGeom prst="rect">
            <a:avLst/>
          </a:prstGeom>
          <a:noFill/>
        </p:spPr>
        <p:txBody>
          <a:bodyPr wrap="square" rtlCol="0">
            <a:spAutoFit/>
            <a:scene3d>
              <a:camera prst="orthographicFront"/>
              <a:lightRig rig="threePt" dir="t"/>
            </a:scene3d>
            <a:sp3d extrusionH="57150">
              <a:bevelT w="38100" h="38100"/>
            </a:sp3d>
          </a:bodyPr>
          <a:lstStyle/>
          <a:p>
            <a:r>
              <a:rPr lang="en-US" sz="2400" b="1" dirty="0">
                <a:solidFill>
                  <a:schemeClr val="accent5">
                    <a:lumMod val="75000"/>
                  </a:schemeClr>
                </a:solidFill>
              </a:rPr>
              <a:t>Josh 5:11</a:t>
            </a:r>
            <a:r>
              <a:rPr lang="en-US" sz="2400" dirty="0">
                <a:solidFill>
                  <a:schemeClr val="accent5">
                    <a:lumMod val="75000"/>
                  </a:schemeClr>
                </a:solidFill>
              </a:rPr>
              <a:t> </a:t>
            </a:r>
            <a:r>
              <a:rPr lang="en-US" sz="2000" b="1" dirty="0">
                <a:solidFill>
                  <a:srgbClr val="8C4C64"/>
                </a:solidFill>
              </a:rPr>
              <a:t>is specific:  </a:t>
            </a:r>
            <a:r>
              <a:rPr lang="en-US" sz="2000" b="1" dirty="0" smtClean="0">
                <a:solidFill>
                  <a:srgbClr val="8C4C64"/>
                </a:solidFill>
              </a:rPr>
              <a:t>the grain is eaten </a:t>
            </a:r>
            <a:r>
              <a:rPr lang="en-US" sz="2000" b="1" dirty="0">
                <a:solidFill>
                  <a:srgbClr val="8C4C64"/>
                </a:solidFill>
              </a:rPr>
              <a:t>on the </a:t>
            </a:r>
            <a:r>
              <a:rPr lang="en-US" sz="2000" b="1" dirty="0" smtClean="0">
                <a:solidFill>
                  <a:srgbClr val="8C4C64"/>
                </a:solidFill>
              </a:rPr>
              <a:t>“to-</a:t>
            </a:r>
            <a:r>
              <a:rPr lang="en-US" sz="2000" b="1" dirty="0" smtClean="0">
                <a:solidFill>
                  <a:srgbClr val="FF3399"/>
                </a:solidFill>
              </a:rPr>
              <a:t>morrow</a:t>
            </a:r>
            <a:r>
              <a:rPr lang="en-US" sz="2000" b="1" dirty="0" smtClean="0">
                <a:solidFill>
                  <a:srgbClr val="8C4C64"/>
                </a:solidFill>
              </a:rPr>
              <a:t> </a:t>
            </a:r>
            <a:r>
              <a:rPr lang="en-US" sz="2000" b="1" u="sng" dirty="0">
                <a:solidFill>
                  <a:srgbClr val="00B050"/>
                </a:solidFill>
              </a:rPr>
              <a:t>after</a:t>
            </a:r>
            <a:r>
              <a:rPr lang="en-US" sz="2000" b="1" dirty="0">
                <a:solidFill>
                  <a:srgbClr val="8C4C64"/>
                </a:solidFill>
              </a:rPr>
              <a:t> the Passover.”  </a:t>
            </a:r>
          </a:p>
          <a:p>
            <a:endParaRPr lang="en-US" sz="1100" b="1" u="sng" dirty="0" smtClean="0">
              <a:solidFill>
                <a:schemeClr val="tx1">
                  <a:lumMod val="75000"/>
                  <a:lumOff val="25000"/>
                </a:schemeClr>
              </a:solidFill>
            </a:endParaRPr>
          </a:p>
          <a:p>
            <a:r>
              <a:rPr lang="en-US" sz="2000" b="1" u="sng" dirty="0" smtClean="0">
                <a:solidFill>
                  <a:schemeClr val="tx1">
                    <a:lumMod val="75000"/>
                    <a:lumOff val="25000"/>
                  </a:schemeClr>
                </a:solidFill>
              </a:rPr>
              <a:t>Note</a:t>
            </a:r>
            <a:r>
              <a:rPr lang="en-US" sz="2000" b="1" dirty="0">
                <a:solidFill>
                  <a:schemeClr val="tx1">
                    <a:lumMod val="75000"/>
                    <a:lumOff val="25000"/>
                  </a:schemeClr>
                </a:solidFill>
              </a:rPr>
              <a:t>:  </a:t>
            </a:r>
            <a:r>
              <a:rPr lang="en-US" sz="2000" b="1" dirty="0" smtClean="0">
                <a:solidFill>
                  <a:schemeClr val="tx1">
                    <a:lumMod val="75000"/>
                    <a:lumOff val="25000"/>
                  </a:schemeClr>
                </a:solidFill>
              </a:rPr>
              <a:t>The “t0-</a:t>
            </a:r>
            <a:r>
              <a:rPr lang="en-US" sz="2000" b="1" dirty="0" smtClean="0">
                <a:solidFill>
                  <a:srgbClr val="FF3399"/>
                </a:solidFill>
              </a:rPr>
              <a:t>morrow</a:t>
            </a:r>
            <a:r>
              <a:rPr lang="en-US" sz="2000" b="1" dirty="0">
                <a:solidFill>
                  <a:schemeClr val="tx1">
                    <a:lumMod val="75000"/>
                    <a:lumOff val="25000"/>
                  </a:schemeClr>
                </a:solidFill>
              </a:rPr>
              <a:t>” begins </a:t>
            </a:r>
            <a:r>
              <a:rPr lang="en-US" sz="2000" b="1" dirty="0" smtClean="0">
                <a:solidFill>
                  <a:schemeClr val="tx1">
                    <a:lumMod val="75000"/>
                    <a:lumOff val="25000"/>
                  </a:schemeClr>
                </a:solidFill>
              </a:rPr>
              <a:t>with the “</a:t>
            </a:r>
            <a:r>
              <a:rPr lang="en-US" sz="2000" b="1" dirty="0" err="1" smtClean="0">
                <a:solidFill>
                  <a:srgbClr val="FF3399"/>
                </a:solidFill>
              </a:rPr>
              <a:t>boqer</a:t>
            </a:r>
            <a:r>
              <a:rPr lang="en-US" sz="2000" b="1" dirty="0" smtClean="0">
                <a:solidFill>
                  <a:srgbClr val="FF3399"/>
                </a:solidFill>
              </a:rPr>
              <a:t> (morning twilight mixture.)”</a:t>
            </a:r>
            <a:r>
              <a:rPr lang="en-US" sz="2000" b="1" dirty="0" smtClean="0">
                <a:solidFill>
                  <a:schemeClr val="tx1">
                    <a:lumMod val="75000"/>
                    <a:lumOff val="25000"/>
                  </a:schemeClr>
                </a:solidFill>
              </a:rPr>
              <a:t>   </a:t>
            </a:r>
            <a:r>
              <a:rPr lang="en-US" sz="2000" b="1" dirty="0" smtClean="0">
                <a:solidFill>
                  <a:srgbClr val="FF3399"/>
                </a:solidFill>
              </a:rPr>
              <a:t>  </a:t>
            </a:r>
            <a:br>
              <a:rPr lang="en-US" sz="2000" b="1" dirty="0" smtClean="0">
                <a:solidFill>
                  <a:srgbClr val="FF3399"/>
                </a:solidFill>
              </a:rPr>
            </a:br>
            <a:r>
              <a:rPr lang="en-US" b="1" dirty="0" smtClean="0"/>
              <a:t>  </a:t>
            </a:r>
          </a:p>
          <a:p>
            <a:r>
              <a:rPr lang="en-US" sz="2400" b="1" dirty="0" smtClean="0">
                <a:solidFill>
                  <a:schemeClr val="tx1">
                    <a:lumMod val="75000"/>
                    <a:lumOff val="25000"/>
                  </a:schemeClr>
                </a:solidFill>
              </a:rPr>
              <a:t>The </a:t>
            </a:r>
            <a:r>
              <a:rPr lang="en-US" sz="2400" b="1" dirty="0" smtClean="0">
                <a:solidFill>
                  <a:srgbClr val="00B050"/>
                </a:solidFill>
              </a:rPr>
              <a:t>Wave Sheaf Festival begins </a:t>
            </a:r>
            <a:r>
              <a:rPr lang="en-US" sz="2400" b="1" dirty="0">
                <a:solidFill>
                  <a:srgbClr val="00B050"/>
                </a:solidFill>
              </a:rPr>
              <a:t>at </a:t>
            </a:r>
            <a:r>
              <a:rPr lang="en-US" sz="2400" b="1" dirty="0" smtClean="0">
                <a:solidFill>
                  <a:srgbClr val="FF3399"/>
                </a:solidFill>
              </a:rPr>
              <a:t>boqer</a:t>
            </a:r>
            <a:r>
              <a:rPr lang="en-US" sz="2400" b="1" dirty="0" smtClean="0">
                <a:solidFill>
                  <a:srgbClr val="00B050"/>
                </a:solidFill>
              </a:rPr>
              <a:t> twilight. </a:t>
            </a:r>
          </a:p>
          <a:p>
            <a:endParaRPr lang="en-US" sz="1100" b="1" dirty="0">
              <a:solidFill>
                <a:srgbClr val="8C4C64"/>
              </a:solidFill>
            </a:endParaRPr>
          </a:p>
          <a:p>
            <a:r>
              <a:rPr lang="en-US" sz="3600" b="1" dirty="0" smtClean="0">
                <a:solidFill>
                  <a:srgbClr val="C00000"/>
                </a:solidFill>
              </a:rPr>
              <a:t>FINALLY: </a:t>
            </a: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AFTER THE Wave Sheaf CEREMONY, ISRAEL WAS Allowed </a:t>
            </a: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to take </a:t>
            </a: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of the “old or new” grain TO MAKE UNLEAVENED BREAD ACCORDING TO THE STATUTE.  </a:t>
            </a:r>
            <a:endParaRPr lang="en-US" sz="1050" i="1" dirty="0" smtClean="0"/>
          </a:p>
        </p:txBody>
      </p:sp>
      <p:sp>
        <p:nvSpPr>
          <p:cNvPr id="12" name="Content Placeholder 2"/>
          <p:cNvSpPr txBox="1">
            <a:spLocks/>
          </p:cNvSpPr>
          <p:nvPr/>
        </p:nvSpPr>
        <p:spPr>
          <a:xfrm>
            <a:off x="381000" y="5366251"/>
            <a:ext cx="6913880" cy="1491749"/>
          </a:xfrm>
          <a:prstGeom prst="rect">
            <a:avLst/>
          </a:prstGeom>
        </p:spPr>
        <p:txBody>
          <a:bodyPr>
            <a:normAutofit fontScale="77500" lnSpcReduction="20000"/>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ctr">
              <a:buFont typeface="Georgia" pitchFamily="18" charset="0"/>
              <a:buNone/>
            </a:pPr>
            <a:r>
              <a:rPr lang="en-US" sz="4000" b="1" spc="50" dirty="0" smtClean="0">
                <a:ln w="11430"/>
                <a:solidFill>
                  <a:srgbClr val="00B050"/>
                </a:solidFill>
                <a:effectLst>
                  <a:outerShdw blurRad="76200" dist="50800" dir="5400000" algn="tl" rotWithShape="0">
                    <a:srgbClr val="000000">
                      <a:alpha val="65000"/>
                    </a:srgbClr>
                  </a:outerShdw>
                </a:effectLst>
              </a:rPr>
              <a:t>Wave Sheaf </a:t>
            </a:r>
            <a:r>
              <a:rPr lang="en-US" sz="4000" b="1" spc="50" dirty="0" smtClean="0">
                <a:ln w="11430"/>
                <a:solidFill>
                  <a:srgbClr val="8C4C64"/>
                </a:solidFill>
                <a:effectLst>
                  <a:outerShdw blurRad="76200" dist="50800" dir="5400000" algn="tl" rotWithShape="0">
                    <a:srgbClr val="000000">
                      <a:alpha val="65000"/>
                    </a:srgbClr>
                  </a:outerShdw>
                </a:effectLst>
              </a:rPr>
              <a:t>is established on Abib 15.</a:t>
            </a:r>
          </a:p>
          <a:p>
            <a:pPr marL="45720" indent="0" algn="ctr">
              <a:buFont typeface="Georgia" pitchFamily="18" charset="0"/>
              <a:buNone/>
            </a:pPr>
            <a:r>
              <a:rPr lang="en-US" sz="4000" b="1" spc="50" dirty="0" smtClean="0">
                <a:ln w="11430"/>
                <a:solidFill>
                  <a:srgbClr val="8C4C64"/>
                </a:solidFill>
                <a:effectLst>
                  <a:outerShdw blurRad="76200" dist="50800" dir="5400000" algn="tl" rotWithShape="0">
                    <a:srgbClr val="000000">
                      <a:alpha val="65000"/>
                    </a:srgbClr>
                  </a:outerShdw>
                </a:effectLst>
              </a:rPr>
              <a:t>We are still </a:t>
            </a:r>
            <a:r>
              <a:rPr lang="en-US" sz="4000" b="1" spc="50" dirty="0" smtClean="0">
                <a:ln w="11430"/>
                <a:solidFill>
                  <a:srgbClr val="FF0000"/>
                </a:solidFill>
                <a:effectLst>
                  <a:outerShdw blurRad="76200" dist="50800" dir="5400000" algn="tl" rotWithShape="0">
                    <a:srgbClr val="000000">
                      <a:alpha val="65000"/>
                    </a:srgbClr>
                  </a:outerShdw>
                </a:effectLst>
              </a:rPr>
              <a:t>assuming Passover </a:t>
            </a:r>
            <a:r>
              <a:rPr lang="en-US" sz="4000" b="1" spc="50" dirty="0" smtClean="0">
                <a:ln w="11430"/>
                <a:solidFill>
                  <a:schemeClr val="accent5">
                    <a:lumMod val="75000"/>
                  </a:schemeClr>
                </a:solidFill>
                <a:effectLst>
                  <a:outerShdw blurRad="76200" dist="50800" dir="5400000" algn="tl" rotWithShape="0">
                    <a:srgbClr val="000000">
                      <a:alpha val="65000"/>
                    </a:srgbClr>
                  </a:outerShdw>
                </a:effectLst>
              </a:rPr>
              <a:t/>
            </a:r>
            <a:br>
              <a:rPr lang="en-US" sz="4000" b="1" spc="50" dirty="0" smtClean="0">
                <a:ln w="11430"/>
                <a:solidFill>
                  <a:schemeClr val="accent5">
                    <a:lumMod val="75000"/>
                  </a:schemeClr>
                </a:solidFill>
                <a:effectLst>
                  <a:outerShdw blurRad="76200" dist="50800" dir="5400000" algn="tl" rotWithShape="0">
                    <a:srgbClr val="000000">
                      <a:alpha val="65000"/>
                    </a:srgbClr>
                  </a:outerShdw>
                </a:effectLst>
              </a:rPr>
            </a:br>
            <a:r>
              <a:rPr lang="en-US" sz="4000" b="1" spc="50" dirty="0" smtClean="0">
                <a:ln w="11430"/>
                <a:solidFill>
                  <a:srgbClr val="8C4C64"/>
                </a:solidFill>
                <a:effectLst>
                  <a:outerShdw blurRad="76200" dist="50800" dir="5400000" algn="tl" rotWithShape="0">
                    <a:srgbClr val="000000">
                      <a:alpha val="65000"/>
                    </a:srgbClr>
                  </a:outerShdw>
                </a:effectLst>
              </a:rPr>
              <a:t>is on the </a:t>
            </a:r>
            <a:r>
              <a:rPr lang="en-US" sz="4000" b="1" spc="50" dirty="0" smtClean="0">
                <a:ln w="11430"/>
                <a:solidFill>
                  <a:srgbClr val="00B0F0"/>
                </a:solidFill>
                <a:effectLst>
                  <a:outerShdw blurRad="76200" dist="50800" dir="5400000" algn="tl" rotWithShape="0">
                    <a:srgbClr val="000000">
                      <a:alpha val="65000"/>
                    </a:srgbClr>
                  </a:outerShdw>
                </a:effectLst>
              </a:rPr>
              <a:t>7</a:t>
            </a:r>
            <a:r>
              <a:rPr lang="en-US" sz="4000" b="1" spc="50" baseline="30000" dirty="0" smtClean="0">
                <a:ln w="11430"/>
                <a:solidFill>
                  <a:srgbClr val="00B0F0"/>
                </a:solidFill>
                <a:effectLst>
                  <a:outerShdw blurRad="76200" dist="50800" dir="5400000" algn="tl" rotWithShape="0">
                    <a:srgbClr val="000000">
                      <a:alpha val="65000"/>
                    </a:srgbClr>
                  </a:outerShdw>
                </a:effectLst>
              </a:rPr>
              <a:t>th</a:t>
            </a:r>
            <a:r>
              <a:rPr lang="en-US" sz="4000" b="1" spc="50" dirty="0" smtClean="0">
                <a:ln w="11430"/>
                <a:solidFill>
                  <a:srgbClr val="00B0F0"/>
                </a:solidFill>
                <a:effectLst>
                  <a:outerShdw blurRad="76200" dist="50800" dir="5400000" algn="tl" rotWithShape="0">
                    <a:srgbClr val="000000">
                      <a:alpha val="65000"/>
                    </a:srgbClr>
                  </a:outerShdw>
                </a:effectLst>
              </a:rPr>
              <a:t> Day Sabbath.</a:t>
            </a:r>
            <a:endParaRPr lang="en-US" sz="4000" b="1" spc="50" dirty="0">
              <a:ln w="11430"/>
              <a:solidFill>
                <a:srgbClr val="00B0F0"/>
              </a:solidFill>
              <a:effectLst>
                <a:outerShdw blurRad="76200" dist="50800" dir="5400000" algn="tl" rotWithShape="0">
                  <a:srgbClr val="000000">
                    <a:alpha val="65000"/>
                  </a:srgbClr>
                </a:outerShdw>
              </a:effectLst>
            </a:endParaRPr>
          </a:p>
        </p:txBody>
      </p:sp>
      <p:pic>
        <p:nvPicPr>
          <p:cNvPr id="13" name="Picture 3" descr="C:\Users\Rae\Desktop\smiley 2.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366000" y="4876800"/>
            <a:ext cx="1345324"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398229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5" end="5"/>
                                            </p:txEl>
                                          </p:spTgt>
                                        </p:tgtEl>
                                        <p:attrNameLst>
                                          <p:attrName>style.visibility</p:attrName>
                                        </p:attrNameLst>
                                      </p:cBhvr>
                                      <p:to>
                                        <p:strVal val="visible"/>
                                      </p:to>
                                    </p:set>
                                    <p:animEffect transition="in" filter="fade">
                                      <p:cBhvr>
                                        <p:cTn id="7" dur="1000"/>
                                        <p:tgtEl>
                                          <p:spTgt spid="9">
                                            <p:txEl>
                                              <p:pRg st="5" end="5"/>
                                            </p:txEl>
                                          </p:spTgt>
                                        </p:tgtEl>
                                      </p:cBhvr>
                                    </p:animEffect>
                                    <p:anim calcmode="lin" valueType="num">
                                      <p:cBhvr>
                                        <p:cTn id="8" dur="10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par>
                                <p:cTn id="17" presetID="6" presetClass="entr" presetSubtype="16"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circle(in)">
                                      <p:cBhvr>
                                        <p:cTn id="19"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315200" y="6459071"/>
            <a:ext cx="1828800" cy="365125"/>
          </a:xfrm>
        </p:spPr>
        <p:txBody>
          <a:bodyPr/>
          <a:lstStyle/>
          <a:p>
            <a:fld id="{5C014052-953B-4273-8F47-BF25327D5B24}" type="slidenum">
              <a:rPr lang="en-US" smtClean="0"/>
              <a:t>32</a:t>
            </a:fld>
            <a:endParaRPr lang="en-US" dirty="0"/>
          </a:p>
        </p:txBody>
      </p:sp>
      <p:sp>
        <p:nvSpPr>
          <p:cNvPr id="5" name="Title 1"/>
          <p:cNvSpPr txBox="1">
            <a:spLocks/>
          </p:cNvSpPr>
          <p:nvPr/>
        </p:nvSpPr>
        <p:spPr>
          <a:xfrm>
            <a:off x="-96520" y="0"/>
            <a:ext cx="9296400" cy="23622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spc="50" dirty="0" smtClean="0">
                <a:ln w="11430"/>
                <a:solidFill>
                  <a:srgbClr val="8C4C64"/>
                </a:solidFill>
                <a:effectLst>
                  <a:outerShdw blurRad="76200" dist="50800" dir="5400000" algn="tl" rotWithShape="0">
                    <a:srgbClr val="000000">
                      <a:alpha val="65000"/>
                    </a:srgbClr>
                  </a:outerShdw>
                </a:effectLst>
              </a:rPr>
              <a:t>#4  Joshua has Confirmed</a:t>
            </a:r>
            <a:br>
              <a:rPr lang="en-US" sz="4400" spc="50" dirty="0" smtClean="0">
                <a:ln w="11430"/>
                <a:solidFill>
                  <a:srgbClr val="8C4C64"/>
                </a:solidFill>
                <a:effectLst>
                  <a:outerShdw blurRad="76200" dist="50800" dir="5400000" algn="tl" rotWithShape="0">
                    <a:srgbClr val="000000">
                      <a:alpha val="65000"/>
                    </a:srgbClr>
                  </a:outerShdw>
                </a:effectLst>
              </a:rPr>
            </a:br>
            <a:r>
              <a:rPr lang="en-US" sz="4400" spc="50" dirty="0" smtClean="0">
                <a:ln w="11430"/>
                <a:solidFill>
                  <a:srgbClr val="00B050"/>
                </a:solidFill>
                <a:effectLst>
                  <a:outerShdw blurRad="76200" dist="50800" dir="5400000" algn="tl" rotWithShape="0">
                    <a:srgbClr val="000000">
                      <a:alpha val="65000"/>
                    </a:srgbClr>
                  </a:outerShdw>
                </a:effectLst>
              </a:rPr>
              <a:t>Wave Sheaf</a:t>
            </a:r>
            <a:r>
              <a:rPr lang="en-US" sz="4400" spc="50" dirty="0" smtClean="0">
                <a:ln w="11430"/>
                <a:solidFill>
                  <a:srgbClr val="8C4C64"/>
                </a:solidFill>
                <a:effectLst>
                  <a:outerShdw blurRad="76200" dist="50800" dir="5400000" algn="tl" rotWithShape="0">
                    <a:srgbClr val="000000">
                      <a:alpha val="65000"/>
                    </a:srgbClr>
                  </a:outerShdw>
                </a:effectLst>
              </a:rPr>
              <a:t> occurred on Abib 15 – </a:t>
            </a:r>
            <a:br>
              <a:rPr lang="en-US" sz="4400" spc="50" dirty="0" smtClean="0">
                <a:ln w="11430"/>
                <a:solidFill>
                  <a:srgbClr val="8C4C64"/>
                </a:solidFill>
                <a:effectLst>
                  <a:outerShdw blurRad="76200" dist="50800" dir="5400000" algn="tl" rotWithShape="0">
                    <a:srgbClr val="000000">
                      <a:alpha val="65000"/>
                    </a:srgbClr>
                  </a:outerShdw>
                </a:effectLst>
              </a:rPr>
            </a:br>
            <a:r>
              <a:rPr lang="en-US" sz="4400" spc="50" dirty="0" smtClean="0">
                <a:ln w="11430"/>
                <a:solidFill>
                  <a:srgbClr val="8C4C64"/>
                </a:solidFill>
                <a:effectLst>
                  <a:outerShdw blurRad="76200" dist="50800" dir="5400000" algn="tl" rotWithShape="0">
                    <a:srgbClr val="000000">
                      <a:alpha val="65000"/>
                    </a:srgbClr>
                  </a:outerShdw>
                </a:effectLst>
              </a:rPr>
              <a:t>the </a:t>
            </a:r>
            <a:r>
              <a:rPr lang="en-US" sz="4400" spc="50" dirty="0" smtClean="0">
                <a:ln w="11430"/>
                <a:solidFill>
                  <a:srgbClr val="FF3399"/>
                </a:solidFill>
                <a:effectLst>
                  <a:outerShdw blurRad="76200" dist="50800" dir="5400000" algn="tl" rotWithShape="0">
                    <a:srgbClr val="000000">
                      <a:alpha val="65000"/>
                    </a:srgbClr>
                  </a:outerShdw>
                </a:effectLst>
              </a:rPr>
              <a:t>morrow</a:t>
            </a:r>
            <a:r>
              <a:rPr lang="en-US" sz="4400" spc="50" dirty="0" smtClean="0">
                <a:ln w="11430"/>
                <a:solidFill>
                  <a:srgbClr val="8C4C64"/>
                </a:solidFill>
                <a:effectLst>
                  <a:outerShdw blurRad="76200" dist="50800" dir="5400000" algn="tl" rotWithShape="0">
                    <a:srgbClr val="000000">
                      <a:alpha val="65000"/>
                    </a:srgbClr>
                  </a:outerShdw>
                </a:effectLst>
              </a:rPr>
              <a:t> </a:t>
            </a:r>
            <a:r>
              <a:rPr lang="en-US" sz="4400" spc="50" dirty="0" smtClean="0">
                <a:ln w="11430"/>
                <a:solidFill>
                  <a:srgbClr val="00B050"/>
                </a:solidFill>
                <a:effectLst>
                  <a:outerShdw blurRad="76200" dist="50800" dir="5400000" algn="tl" rotWithShape="0">
                    <a:srgbClr val="000000">
                      <a:alpha val="65000"/>
                    </a:srgbClr>
                  </a:outerShdw>
                </a:effectLst>
              </a:rPr>
              <a:t>after</a:t>
            </a:r>
            <a:r>
              <a:rPr lang="en-US" sz="4400" spc="50" dirty="0" smtClean="0">
                <a:ln w="11430"/>
                <a:solidFill>
                  <a:srgbClr val="8C4C64"/>
                </a:solidFill>
                <a:effectLst>
                  <a:outerShdw blurRad="76200" dist="50800" dir="5400000" algn="tl" rotWithShape="0">
                    <a:srgbClr val="000000">
                      <a:alpha val="65000"/>
                    </a:srgbClr>
                  </a:outerShdw>
                </a:effectLst>
              </a:rPr>
              <a:t> </a:t>
            </a:r>
            <a:r>
              <a:rPr lang="en-US" sz="4400" spc="50" dirty="0" smtClean="0">
                <a:ln w="11430"/>
                <a:solidFill>
                  <a:srgbClr val="FF0000"/>
                </a:solidFill>
                <a:effectLst>
                  <a:outerShdw blurRad="76200" dist="50800" dir="5400000" algn="tl" rotWithShape="0">
                    <a:srgbClr val="000000">
                      <a:alpha val="65000"/>
                    </a:srgbClr>
                  </a:outerShdw>
                </a:effectLst>
              </a:rPr>
              <a:t>Passover</a:t>
            </a:r>
            <a:r>
              <a:rPr lang="en-US" sz="4400" spc="50" dirty="0" smtClean="0">
                <a:ln w="11430"/>
                <a:solidFill>
                  <a:srgbClr val="8C4C64"/>
                </a:solidFill>
                <a:effectLst>
                  <a:outerShdw blurRad="76200" dist="50800" dir="5400000" algn="tl" rotWithShape="0">
                    <a:srgbClr val="000000">
                      <a:alpha val="65000"/>
                    </a:srgbClr>
                  </a:outerShdw>
                </a:effectLst>
              </a:rPr>
              <a:t> </a:t>
            </a:r>
            <a:r>
              <a:rPr lang="en-US" sz="2400" spc="50" dirty="0" smtClean="0">
                <a:ln w="11430"/>
                <a:solidFill>
                  <a:srgbClr val="C00000"/>
                </a:solidFill>
                <a:effectLst>
                  <a:outerShdw blurRad="76200" dist="50800" dir="5400000" algn="tl" rotWithShape="0">
                    <a:srgbClr val="000000">
                      <a:alpha val="65000"/>
                    </a:srgbClr>
                  </a:outerShdw>
                </a:effectLst>
              </a:rPr>
              <a:t>[not Abib 16, </a:t>
            </a:r>
            <a:br>
              <a:rPr lang="en-US" sz="2400" spc="50" dirty="0" smtClean="0">
                <a:ln w="11430"/>
                <a:solidFill>
                  <a:srgbClr val="C00000"/>
                </a:solidFill>
                <a:effectLst>
                  <a:outerShdw blurRad="76200" dist="50800" dir="5400000" algn="tl" rotWithShape="0">
                    <a:srgbClr val="000000">
                      <a:alpha val="65000"/>
                    </a:srgbClr>
                  </a:outerShdw>
                </a:effectLst>
              </a:rPr>
            </a:br>
            <a:r>
              <a:rPr lang="en-US" sz="2400" spc="50" dirty="0" smtClean="0">
                <a:ln w="11430"/>
                <a:solidFill>
                  <a:srgbClr val="C00000"/>
                </a:solidFill>
                <a:effectLst>
                  <a:outerShdw blurRad="76200" dist="50800" dir="5400000" algn="tl" rotWithShape="0">
                    <a:srgbClr val="000000">
                      <a:alpha val="65000"/>
                    </a:srgbClr>
                  </a:outerShdw>
                </a:effectLst>
              </a:rPr>
              <a:t>the morrow after the 1</a:t>
            </a:r>
            <a:r>
              <a:rPr lang="en-US" sz="2400" spc="50" baseline="30000" dirty="0" smtClean="0">
                <a:ln w="11430"/>
                <a:solidFill>
                  <a:srgbClr val="C00000"/>
                </a:solidFill>
                <a:effectLst>
                  <a:outerShdw blurRad="76200" dist="50800" dir="5400000" algn="tl" rotWithShape="0">
                    <a:srgbClr val="000000">
                      <a:alpha val="65000"/>
                    </a:srgbClr>
                  </a:outerShdw>
                </a:effectLst>
              </a:rPr>
              <a:t>st</a:t>
            </a:r>
            <a:r>
              <a:rPr lang="en-US" sz="2400" spc="50" dirty="0" smtClean="0">
                <a:ln w="11430"/>
                <a:solidFill>
                  <a:srgbClr val="C00000"/>
                </a:solidFill>
                <a:effectLst>
                  <a:outerShdw blurRad="76200" dist="50800" dir="5400000" algn="tl" rotWithShape="0">
                    <a:srgbClr val="000000">
                      <a:alpha val="65000"/>
                    </a:srgbClr>
                  </a:outerShdw>
                </a:effectLst>
              </a:rPr>
              <a:t> Unleavened Bread Sabbath].</a:t>
            </a:r>
            <a:endParaRPr lang="en-US" sz="1800" spc="50" dirty="0">
              <a:ln w="11430"/>
              <a:solidFill>
                <a:srgbClr val="C00000"/>
              </a:solidFill>
              <a:effectLst>
                <a:outerShdw blurRad="76200" dist="50800" dir="5400000" algn="tl" rotWithShape="0">
                  <a:srgbClr val="000000">
                    <a:alpha val="65000"/>
                  </a:srgbClr>
                </a:outerShdw>
              </a:effectLst>
            </a:endParaRPr>
          </a:p>
        </p:txBody>
      </p:sp>
      <p:graphicFrame>
        <p:nvGraphicFramePr>
          <p:cNvPr id="4" name="Table 3"/>
          <p:cNvGraphicFramePr>
            <a:graphicFrameLocks noGrp="1"/>
          </p:cNvGraphicFramePr>
          <p:nvPr>
            <p:extLst>
              <p:ext uri="{D42A27DB-BD31-4B8C-83A1-F6EECF244321}">
                <p14:modId xmlns:p14="http://schemas.microsoft.com/office/powerpoint/2010/main" val="4130763798"/>
              </p:ext>
            </p:extLst>
          </p:nvPr>
        </p:nvGraphicFramePr>
        <p:xfrm>
          <a:off x="533401" y="2514600"/>
          <a:ext cx="8229599" cy="1586959"/>
        </p:xfrm>
        <a:graphic>
          <a:graphicData uri="http://schemas.openxmlformats.org/drawingml/2006/table">
            <a:tbl>
              <a:tblPr firstRow="1" bandRow="1">
                <a:tableStyleId>{5C22544A-7EE6-4342-B048-85BDC9FD1C3A}</a:tableStyleId>
              </a:tblPr>
              <a:tblGrid>
                <a:gridCol w="1175657"/>
                <a:gridCol w="1175657"/>
                <a:gridCol w="1175657"/>
                <a:gridCol w="1175657"/>
                <a:gridCol w="1175657"/>
                <a:gridCol w="1175657"/>
                <a:gridCol w="1175657"/>
              </a:tblGrid>
              <a:tr h="398239">
                <a:tc>
                  <a:txBody>
                    <a:bodyPr/>
                    <a:lstStyle/>
                    <a:p>
                      <a:pPr algn="ctr"/>
                      <a:r>
                        <a:rPr lang="en-US" sz="1600" dirty="0" smtClean="0"/>
                        <a:t>1</a:t>
                      </a:r>
                      <a:r>
                        <a:rPr lang="en-US" sz="1600" baseline="30000" dirty="0" smtClean="0"/>
                        <a:t>st</a:t>
                      </a:r>
                      <a:r>
                        <a:rPr lang="en-US" sz="1600" dirty="0" smtClean="0"/>
                        <a:t> (Sun)</a:t>
                      </a:r>
                      <a:endParaRPr lang="en-US" sz="1600" dirty="0"/>
                    </a:p>
                  </a:txBody>
                  <a:tcPr>
                    <a:lnB w="38100" cmpd="sng">
                      <a:noFill/>
                    </a:lnB>
                    <a:cell3D prstMaterial="dkEdge">
                      <a:bevel w="77470" h="12700" prst="softRound"/>
                      <a:lightRig rig="flood" dir="t"/>
                    </a:cell3D>
                  </a:tcPr>
                </a:tc>
                <a:tc>
                  <a:txBody>
                    <a:bodyPr/>
                    <a:lstStyle/>
                    <a:p>
                      <a:pPr algn="ctr"/>
                      <a:r>
                        <a:rPr lang="en-US" sz="1600" dirty="0" smtClean="0"/>
                        <a:t>2</a:t>
                      </a:r>
                      <a:r>
                        <a:rPr lang="en-US" sz="1600" baseline="30000" dirty="0" smtClean="0"/>
                        <a:t>nd</a:t>
                      </a:r>
                      <a:r>
                        <a:rPr lang="en-US" sz="1600" dirty="0" smtClean="0"/>
                        <a:t> (Mon)</a:t>
                      </a:r>
                      <a:endParaRPr lang="en-US" sz="1600" dirty="0"/>
                    </a:p>
                  </a:txBody>
                  <a:tcPr>
                    <a:cell3D prstMaterial="dkEdge">
                      <a:bevel w="77470" h="12700" prst="softRound"/>
                      <a:lightRig rig="flood" dir="t"/>
                    </a:cell3D>
                  </a:tcPr>
                </a:tc>
                <a:tc>
                  <a:txBody>
                    <a:bodyPr/>
                    <a:lstStyle/>
                    <a:p>
                      <a:pPr algn="ctr"/>
                      <a:r>
                        <a:rPr lang="en-US" sz="1600" dirty="0" smtClean="0"/>
                        <a:t>3</a:t>
                      </a:r>
                      <a:r>
                        <a:rPr lang="en-US" sz="1600" baseline="30000" dirty="0" smtClean="0"/>
                        <a:t>rd</a:t>
                      </a:r>
                      <a:r>
                        <a:rPr lang="en-US" sz="1600" dirty="0" smtClean="0"/>
                        <a:t> (Tues)</a:t>
                      </a:r>
                      <a:endParaRPr lang="en-US" sz="1600" dirty="0"/>
                    </a:p>
                  </a:txBody>
                  <a:tcPr>
                    <a:cell3D prstMaterial="dkEdge">
                      <a:bevel w="77470" h="12700" prst="softRound"/>
                      <a:lightRig rig="flood" dir="t"/>
                    </a:cell3D>
                  </a:tcPr>
                </a:tc>
                <a:tc>
                  <a:txBody>
                    <a:bodyPr/>
                    <a:lstStyle/>
                    <a:p>
                      <a:pPr algn="ctr"/>
                      <a:r>
                        <a:rPr lang="en-US" sz="1600" dirty="0" smtClean="0"/>
                        <a:t>4</a:t>
                      </a:r>
                      <a:r>
                        <a:rPr lang="en-US" sz="1600" baseline="30000" dirty="0" smtClean="0"/>
                        <a:t>th</a:t>
                      </a:r>
                      <a:r>
                        <a:rPr lang="en-US" sz="1600" dirty="0" smtClean="0"/>
                        <a:t> (Wed)</a:t>
                      </a:r>
                      <a:endParaRPr lang="en-US" sz="1600" dirty="0"/>
                    </a:p>
                  </a:txBody>
                  <a:tcPr>
                    <a:cell3D prstMaterial="dkEdge">
                      <a:bevel w="77470" h="12700" prst="softRound"/>
                      <a:lightRig rig="flood" dir="t"/>
                    </a:cell3D>
                  </a:tcPr>
                </a:tc>
                <a:tc>
                  <a:txBody>
                    <a:bodyPr/>
                    <a:lstStyle/>
                    <a:p>
                      <a:pPr algn="ctr"/>
                      <a:r>
                        <a:rPr lang="en-US" sz="1600" dirty="0" smtClean="0"/>
                        <a:t>5</a:t>
                      </a:r>
                      <a:r>
                        <a:rPr lang="en-US" sz="1600" baseline="30000" dirty="0" smtClean="0"/>
                        <a:t>th</a:t>
                      </a:r>
                      <a:r>
                        <a:rPr lang="en-US" sz="1600" dirty="0" smtClean="0"/>
                        <a:t> (</a:t>
                      </a:r>
                      <a:r>
                        <a:rPr lang="en-US" sz="1600" dirty="0" err="1" smtClean="0"/>
                        <a:t>Thur</a:t>
                      </a:r>
                      <a:r>
                        <a:rPr lang="en-US" sz="1600" dirty="0" smtClean="0"/>
                        <a:t>)</a:t>
                      </a:r>
                      <a:endParaRPr lang="en-US" sz="1600" dirty="0"/>
                    </a:p>
                  </a:txBody>
                  <a:tcPr>
                    <a:cell3D prstMaterial="dkEdge">
                      <a:bevel w="77470" h="12700" prst="softRound"/>
                      <a:lightRig rig="flood" dir="t"/>
                    </a:cell3D>
                  </a:tcPr>
                </a:tc>
                <a:tc>
                  <a:txBody>
                    <a:bodyPr/>
                    <a:lstStyle/>
                    <a:p>
                      <a:pPr algn="ctr"/>
                      <a:r>
                        <a:rPr lang="en-US" sz="1600" dirty="0" smtClean="0"/>
                        <a:t>6</a:t>
                      </a:r>
                      <a:r>
                        <a:rPr lang="en-US" sz="1600" baseline="30000" dirty="0" smtClean="0"/>
                        <a:t>th</a:t>
                      </a:r>
                      <a:r>
                        <a:rPr lang="en-US" sz="1600" dirty="0" smtClean="0"/>
                        <a:t> (Fri)</a:t>
                      </a:r>
                      <a:endParaRPr lang="en-US" sz="1600" dirty="0"/>
                    </a:p>
                  </a:txBody>
                  <a:tcPr>
                    <a:cell3D prstMaterial="dkEdge">
                      <a:bevel w="77470" h="12700" prst="softRound"/>
                      <a:lightRig rig="flood" dir="t"/>
                    </a:cell3D>
                  </a:tcPr>
                </a:tc>
                <a:tc>
                  <a:txBody>
                    <a:bodyPr/>
                    <a:lstStyle/>
                    <a:p>
                      <a:pPr algn="ctr"/>
                      <a:r>
                        <a:rPr lang="en-US" sz="1600" dirty="0" smtClean="0"/>
                        <a:t>7</a:t>
                      </a:r>
                      <a:r>
                        <a:rPr lang="en-US" sz="1600" baseline="30000" dirty="0" smtClean="0"/>
                        <a:t>th</a:t>
                      </a:r>
                      <a:r>
                        <a:rPr lang="en-US" sz="1600" dirty="0" smtClean="0"/>
                        <a:t> (</a:t>
                      </a:r>
                      <a:r>
                        <a:rPr lang="en-US" sz="1600" dirty="0" err="1" smtClean="0"/>
                        <a:t>Sabb</a:t>
                      </a:r>
                      <a:r>
                        <a:rPr lang="en-US" sz="1600" dirty="0" smtClean="0"/>
                        <a:t>)</a:t>
                      </a:r>
                      <a:endParaRPr lang="en-US" sz="1600" dirty="0"/>
                    </a:p>
                  </a:txBody>
                  <a:tcPr>
                    <a:cell3D prstMaterial="dkEdge">
                      <a:bevel w="77470" h="12700" prst="softRound"/>
                      <a:lightRig rig="flood" dir="t"/>
                    </a:cell3D>
                  </a:tcPr>
                </a:tc>
              </a:tr>
              <a:tr h="372380">
                <a:tc>
                  <a:txBody>
                    <a:bodyPr/>
                    <a:lstStyle/>
                    <a:p>
                      <a:pPr algn="ctr"/>
                      <a:r>
                        <a:rPr lang="en-US" sz="2000" b="1" dirty="0" smtClean="0"/>
                        <a:t>Abib 1</a:t>
                      </a:r>
                      <a:endParaRPr lang="en-US" sz="2000" b="1"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cell3D prstMaterial="dkEdge">
                      <a:bevel w="77470" h="12700" prst="softRound"/>
                      <a:lightRig rig="flood" dir="t"/>
                    </a:cell3D>
                    <a:solidFill>
                      <a:srgbClr val="92D050"/>
                    </a:solidFill>
                  </a:tcPr>
                </a:tc>
                <a:tc>
                  <a:txBody>
                    <a:bodyPr/>
                    <a:lstStyle/>
                    <a:p>
                      <a:pPr algn="ctr"/>
                      <a:r>
                        <a:rPr lang="en-US" sz="1400" dirty="0" smtClean="0"/>
                        <a:t>2</a:t>
                      </a:r>
                      <a:endParaRPr lang="en-US" sz="1400" dirty="0"/>
                    </a:p>
                  </a:txBody>
                  <a:tcPr>
                    <a:lnL w="12700" cmpd="sng">
                      <a:noFill/>
                    </a:lnL>
                    <a:cell3D prstMaterial="dkEdge">
                      <a:bevel w="77470" h="12700" prst="softRound"/>
                      <a:lightRig rig="flood" dir="t"/>
                    </a:cell3D>
                  </a:tcPr>
                </a:tc>
                <a:tc>
                  <a:txBody>
                    <a:bodyPr/>
                    <a:lstStyle/>
                    <a:p>
                      <a:pPr algn="ctr"/>
                      <a:r>
                        <a:rPr lang="en-US" sz="1400" dirty="0" smtClean="0"/>
                        <a:t>3</a:t>
                      </a:r>
                      <a:endParaRPr lang="en-US" sz="1400" dirty="0"/>
                    </a:p>
                  </a:txBody>
                  <a:tcPr>
                    <a:cell3D prstMaterial="dkEdge">
                      <a:bevel w="77470" h="12700" prst="softRound"/>
                      <a:lightRig rig="flood" dir="t"/>
                    </a:cell3D>
                  </a:tcPr>
                </a:tc>
                <a:tc>
                  <a:txBody>
                    <a:bodyPr/>
                    <a:lstStyle/>
                    <a:p>
                      <a:pPr algn="ctr"/>
                      <a:r>
                        <a:rPr lang="en-US" sz="1400" dirty="0" smtClean="0"/>
                        <a:t>4</a:t>
                      </a:r>
                      <a:endParaRPr lang="en-US" sz="1400" dirty="0"/>
                    </a:p>
                  </a:txBody>
                  <a:tcPr>
                    <a:cell3D prstMaterial="dkEdge">
                      <a:bevel w="77470" h="12700" prst="softRound"/>
                      <a:lightRig rig="flood" dir="t"/>
                    </a:cell3D>
                  </a:tcPr>
                </a:tc>
                <a:tc>
                  <a:txBody>
                    <a:bodyPr/>
                    <a:lstStyle/>
                    <a:p>
                      <a:pPr algn="ctr"/>
                      <a:r>
                        <a:rPr lang="en-US" sz="1400" dirty="0" smtClean="0"/>
                        <a:t>5</a:t>
                      </a:r>
                      <a:endParaRPr lang="en-US" sz="1400" dirty="0"/>
                    </a:p>
                  </a:txBody>
                  <a:tcPr>
                    <a:cell3D prstMaterial="dkEdge">
                      <a:bevel w="77470" h="12700" prst="softRound"/>
                      <a:lightRig rig="flood" dir="t"/>
                    </a:cell3D>
                  </a:tcPr>
                </a:tc>
                <a:tc>
                  <a:txBody>
                    <a:bodyPr/>
                    <a:lstStyle/>
                    <a:p>
                      <a:pPr algn="ctr"/>
                      <a:r>
                        <a:rPr lang="en-US" sz="1400" dirty="0" smtClean="0"/>
                        <a:t>6</a:t>
                      </a:r>
                      <a:endParaRPr lang="en-US" sz="1400" dirty="0"/>
                    </a:p>
                  </a:txBody>
                  <a:tcPr>
                    <a:cell3D prstMaterial="dkEdge">
                      <a:bevel w="77470" h="12700" prst="softRound"/>
                      <a:lightRig rig="flood" dir="t"/>
                    </a:cell3D>
                  </a:tcPr>
                </a:tc>
                <a:tc>
                  <a:txBody>
                    <a:bodyPr/>
                    <a:lstStyle/>
                    <a:p>
                      <a:pPr algn="ctr"/>
                      <a:r>
                        <a:rPr lang="en-US" sz="1400" dirty="0" smtClean="0"/>
                        <a:t>7</a:t>
                      </a:r>
                      <a:endParaRPr lang="en-US" sz="1400" dirty="0"/>
                    </a:p>
                  </a:txBody>
                  <a:tcPr>
                    <a:cell3D prstMaterial="dkEdge">
                      <a:bevel w="77470" h="12700" prst="softRound"/>
                      <a:lightRig rig="flood" dir="t"/>
                    </a:cell3D>
                  </a:tcPr>
                </a:tc>
              </a:tr>
              <a:tr h="372380">
                <a:tc>
                  <a:txBody>
                    <a:bodyPr/>
                    <a:lstStyle/>
                    <a:p>
                      <a:pPr algn="ctr"/>
                      <a:r>
                        <a:rPr lang="en-US" sz="1400" dirty="0" smtClean="0"/>
                        <a:t>8</a:t>
                      </a:r>
                      <a:endParaRPr lang="en-US" sz="1400" dirty="0"/>
                    </a:p>
                  </a:txBody>
                  <a:tcPr>
                    <a:lnT w="12700" cmpd="sng">
                      <a:noFill/>
                    </a:lnT>
                    <a:lnB w="12700" cmpd="sng">
                      <a:noFill/>
                    </a:lnB>
                    <a:cell3D prstMaterial="dkEdge">
                      <a:bevel w="77470" h="12700" prst="softRound"/>
                      <a:lightRig rig="flood" dir="t"/>
                    </a:cell3D>
                  </a:tcPr>
                </a:tc>
                <a:tc>
                  <a:txBody>
                    <a:bodyPr/>
                    <a:lstStyle/>
                    <a:p>
                      <a:pPr algn="ctr"/>
                      <a:r>
                        <a:rPr lang="en-US" sz="1400" dirty="0" smtClean="0"/>
                        <a:t>9</a:t>
                      </a:r>
                      <a:endParaRPr lang="en-US" sz="1400" dirty="0"/>
                    </a:p>
                  </a:txBody>
                  <a:tcPr>
                    <a:cell3D prstMaterial="dkEdge">
                      <a:bevel w="77470" h="12700" prst="softRound"/>
                      <a:lightRig rig="flood" dir="t"/>
                    </a:cell3D>
                  </a:tcPr>
                </a:tc>
                <a:tc>
                  <a:txBody>
                    <a:bodyPr/>
                    <a:lstStyle/>
                    <a:p>
                      <a:pPr algn="ctr"/>
                      <a:r>
                        <a:rPr lang="en-US" sz="1400" b="1" dirty="0" smtClean="0">
                          <a:solidFill>
                            <a:schemeClr val="bg1"/>
                          </a:solidFill>
                        </a:rPr>
                        <a:t>10</a:t>
                      </a:r>
                      <a:r>
                        <a:rPr lang="en-US" sz="1400" dirty="0" smtClean="0">
                          <a:solidFill>
                            <a:schemeClr val="bg1"/>
                          </a:solidFill>
                        </a:rPr>
                        <a:t> </a:t>
                      </a:r>
                      <a:r>
                        <a:rPr lang="en-US" sz="1050" dirty="0" smtClean="0">
                          <a:solidFill>
                            <a:schemeClr val="bg1"/>
                          </a:solidFill>
                        </a:rPr>
                        <a:t>Crossing</a:t>
                      </a:r>
                      <a:r>
                        <a:rPr lang="en-US" sz="1100" dirty="0" smtClean="0">
                          <a:solidFill>
                            <a:schemeClr val="bg1"/>
                          </a:solidFill>
                        </a:rPr>
                        <a:t> </a:t>
                      </a:r>
                      <a:r>
                        <a:rPr lang="en-US" sz="1050" dirty="0" smtClean="0">
                          <a:solidFill>
                            <a:schemeClr val="bg1"/>
                          </a:solidFill>
                        </a:rPr>
                        <a:t>Over</a:t>
                      </a:r>
                      <a:endParaRPr lang="en-US" sz="1100" dirty="0">
                        <a:solidFill>
                          <a:schemeClr val="bg1"/>
                        </a:solidFill>
                      </a:endParaRPr>
                    </a:p>
                  </a:txBody>
                  <a:tcPr>
                    <a:cell3D prstMaterial="dkEdge">
                      <a:bevel w="77470" h="12700" prst="softRound"/>
                      <a:lightRig rig="flood" dir="t"/>
                    </a:cell3D>
                    <a:solidFill>
                      <a:schemeClr val="accent1">
                        <a:lumMod val="50000"/>
                      </a:schemeClr>
                    </a:solidFill>
                  </a:tcPr>
                </a:tc>
                <a:tc>
                  <a:txBody>
                    <a:bodyPr/>
                    <a:lstStyle/>
                    <a:p>
                      <a:pPr algn="ctr"/>
                      <a:r>
                        <a:rPr lang="en-US" sz="1600" b="1" dirty="0" smtClean="0">
                          <a:solidFill>
                            <a:schemeClr val="bg1"/>
                          </a:solidFill>
                        </a:rPr>
                        <a:t>11</a:t>
                      </a:r>
                      <a:endParaRPr lang="en-US" sz="1400" b="1" dirty="0">
                        <a:solidFill>
                          <a:schemeClr val="bg1"/>
                        </a:solidFill>
                      </a:endParaRPr>
                    </a:p>
                  </a:txBody>
                  <a:tcPr>
                    <a:cell3D prstMaterial="dkEdge">
                      <a:bevel w="77470" h="12700" prst="softRound"/>
                      <a:lightRig rig="flood" dir="t"/>
                    </a:cell3D>
                    <a:solidFill>
                      <a:srgbClr val="FF0000"/>
                    </a:solidFill>
                  </a:tcPr>
                </a:tc>
                <a:tc>
                  <a:txBody>
                    <a:bodyPr/>
                    <a:lstStyle/>
                    <a:p>
                      <a:pPr algn="ctr"/>
                      <a:r>
                        <a:rPr lang="en-US" sz="1400" dirty="0" smtClean="0"/>
                        <a:t>12</a:t>
                      </a:r>
                      <a:endParaRPr lang="en-US" sz="1400" dirty="0"/>
                    </a:p>
                  </a:txBody>
                  <a:tcPr>
                    <a:cell3D prstMaterial="dkEdge">
                      <a:bevel w="77470" h="12700" prst="softRound"/>
                      <a:lightRig rig="flood" dir="t"/>
                    </a:cell3D>
                  </a:tcPr>
                </a:tc>
                <a:tc>
                  <a:txBody>
                    <a:bodyPr/>
                    <a:lstStyle/>
                    <a:p>
                      <a:pPr algn="ctr"/>
                      <a:r>
                        <a:rPr lang="en-US" sz="1400" dirty="0" smtClean="0"/>
                        <a:t>13</a:t>
                      </a:r>
                      <a:endParaRPr lang="en-US" sz="1400" dirty="0"/>
                    </a:p>
                  </a:txBody>
                  <a:tcPr>
                    <a:cell3D prstMaterial="dkEdge">
                      <a:bevel w="77470" h="12700" prst="softRound"/>
                      <a:lightRig rig="flood" dir="t"/>
                    </a:cell3D>
                  </a:tcPr>
                </a:tc>
                <a:tc>
                  <a:txBody>
                    <a:bodyPr/>
                    <a:lstStyle/>
                    <a:p>
                      <a:pPr algn="ctr"/>
                      <a:r>
                        <a:rPr lang="en-US" sz="2000" b="1" dirty="0" smtClean="0"/>
                        <a:t>14 P/O</a:t>
                      </a:r>
                      <a:endParaRPr lang="en-US" sz="1400" b="1" dirty="0"/>
                    </a:p>
                  </a:txBody>
                  <a:tcPr>
                    <a:cell3D prstMaterial="dkEdge">
                      <a:bevel w="77470" h="12700" prst="softRound"/>
                      <a:lightRig rig="flood" dir="t"/>
                    </a:cell3D>
                    <a:solidFill>
                      <a:srgbClr val="66CCFF"/>
                    </a:solidFill>
                  </a:tcPr>
                </a:tc>
              </a:tr>
              <a:tr h="372380">
                <a:tc>
                  <a:txBody>
                    <a:bodyPr/>
                    <a:lstStyle/>
                    <a:p>
                      <a:pPr algn="ctr"/>
                      <a:r>
                        <a:rPr lang="en-US" sz="2000" b="1" dirty="0" smtClean="0"/>
                        <a:t>15  WS</a:t>
                      </a:r>
                      <a:endParaRPr lang="en-US" sz="1400" b="1" dirty="0"/>
                    </a:p>
                  </a:txBody>
                  <a:tcPr>
                    <a:lnT w="12700" cmpd="sng">
                      <a:noFill/>
                    </a:lnT>
                    <a:cell3D prstMaterial="dkEdge">
                      <a:bevel w="77470" h="12700" prst="softRound"/>
                      <a:lightRig rig="flood" dir="t"/>
                    </a:cell3D>
                    <a:solidFill>
                      <a:srgbClr val="00FF00"/>
                    </a:solidFill>
                  </a:tcPr>
                </a:tc>
                <a:tc>
                  <a:txBody>
                    <a:bodyPr/>
                    <a:lstStyle/>
                    <a:p>
                      <a:pPr algn="ctr"/>
                      <a:r>
                        <a:rPr lang="en-US" sz="1400" dirty="0" smtClean="0"/>
                        <a:t>16</a:t>
                      </a:r>
                      <a:endParaRPr lang="en-US" sz="1400" dirty="0"/>
                    </a:p>
                  </a:txBody>
                  <a:tcPr>
                    <a:cell3D prstMaterial="dkEdge">
                      <a:bevel w="77470" h="12700" prst="softRound"/>
                      <a:lightRig rig="flood" dir="t"/>
                    </a:cell3D>
                  </a:tcPr>
                </a:tc>
                <a:tc>
                  <a:txBody>
                    <a:bodyPr/>
                    <a:lstStyle/>
                    <a:p>
                      <a:pPr algn="ctr"/>
                      <a:r>
                        <a:rPr lang="en-US" sz="1400" dirty="0" smtClean="0"/>
                        <a:t>17</a:t>
                      </a:r>
                      <a:endParaRPr lang="en-US" sz="1400" dirty="0"/>
                    </a:p>
                  </a:txBody>
                  <a:tcPr>
                    <a:cell3D prstMaterial="dkEdge">
                      <a:bevel w="77470" h="12700" prst="softRound"/>
                      <a:lightRig rig="flood" dir="t"/>
                    </a:cell3D>
                    <a:solidFill>
                      <a:srgbClr val="DCE5EE"/>
                    </a:solidFill>
                  </a:tcPr>
                </a:tc>
                <a:tc>
                  <a:txBody>
                    <a:bodyPr/>
                    <a:lstStyle/>
                    <a:p>
                      <a:pPr algn="ctr"/>
                      <a:r>
                        <a:rPr lang="en-US" sz="1400" b="0" dirty="0" smtClean="0"/>
                        <a:t>18</a:t>
                      </a:r>
                      <a:endParaRPr lang="en-US" sz="1400" b="0" dirty="0"/>
                    </a:p>
                  </a:txBody>
                  <a:tcPr>
                    <a:cell3D prstMaterial="dkEdge">
                      <a:bevel w="77470" h="12700" prst="softRound"/>
                      <a:lightRig rig="flood" dir="t"/>
                    </a:cell3D>
                    <a:solidFill>
                      <a:srgbClr val="DCE5EE"/>
                    </a:solidFill>
                  </a:tcPr>
                </a:tc>
                <a:tc>
                  <a:txBody>
                    <a:bodyPr/>
                    <a:lstStyle/>
                    <a:p>
                      <a:pPr algn="ctr"/>
                      <a:r>
                        <a:rPr lang="en-US" sz="1400" dirty="0" smtClean="0"/>
                        <a:t>19</a:t>
                      </a:r>
                      <a:endParaRPr lang="en-US" sz="1400" dirty="0"/>
                    </a:p>
                  </a:txBody>
                  <a:tcPr>
                    <a:cell3D prstMaterial="dkEdge">
                      <a:bevel w="77470" h="12700" prst="softRound"/>
                      <a:lightRig rig="flood" dir="t"/>
                    </a:cell3D>
                  </a:tcPr>
                </a:tc>
                <a:tc>
                  <a:txBody>
                    <a:bodyPr/>
                    <a:lstStyle/>
                    <a:p>
                      <a:pPr algn="ctr"/>
                      <a:r>
                        <a:rPr lang="en-US" sz="1400" dirty="0" smtClean="0"/>
                        <a:t>20</a:t>
                      </a:r>
                      <a:endParaRPr lang="en-US" sz="1400" dirty="0"/>
                    </a:p>
                  </a:txBody>
                  <a:tcPr>
                    <a:cell3D prstMaterial="dkEdge">
                      <a:bevel w="77470" h="12700" prst="softRound"/>
                      <a:lightRig rig="flood" dir="t"/>
                    </a:cell3D>
                  </a:tcPr>
                </a:tc>
                <a:tc>
                  <a:txBody>
                    <a:bodyPr/>
                    <a:lstStyle/>
                    <a:p>
                      <a:pPr algn="ctr"/>
                      <a:r>
                        <a:rPr lang="en-US" sz="1400" b="1" dirty="0" smtClean="0"/>
                        <a:t>21</a:t>
                      </a:r>
                      <a:endParaRPr lang="en-US" sz="1400" b="1" dirty="0"/>
                    </a:p>
                  </a:txBody>
                  <a:tcPr>
                    <a:cell3D prstMaterial="dkEdge">
                      <a:bevel w="77470" h="12700" prst="softRound"/>
                      <a:lightRig rig="flood" dir="t"/>
                    </a:cell3D>
                    <a:solidFill>
                      <a:srgbClr val="DCE5EE"/>
                    </a:solidFill>
                  </a:tcPr>
                </a:tc>
              </a:tr>
            </a:tbl>
          </a:graphicData>
        </a:graphic>
      </p:graphicFrame>
      <p:sp>
        <p:nvSpPr>
          <p:cNvPr id="7" name="TextBox 6"/>
          <p:cNvSpPr txBox="1"/>
          <p:nvPr/>
        </p:nvSpPr>
        <p:spPr>
          <a:xfrm>
            <a:off x="533400" y="4114800"/>
            <a:ext cx="8229600" cy="1323439"/>
          </a:xfrm>
          <a:prstGeom prst="rect">
            <a:avLst/>
          </a:prstGeom>
          <a:noFill/>
        </p:spPr>
        <p:txBody>
          <a:bodyPr wrap="square" rtlCol="0">
            <a:spAutoFit/>
            <a:scene3d>
              <a:camera prst="orthographicFront"/>
              <a:lightRig rig="threePt" dir="t"/>
            </a:scene3d>
            <a:sp3d extrusionH="57150">
              <a:bevelT w="38100" h="38100"/>
            </a:sp3d>
          </a:bodyPr>
          <a:lstStyle/>
          <a:p>
            <a:r>
              <a:rPr lang="en-US" sz="3200" b="1" dirty="0">
                <a:solidFill>
                  <a:srgbClr val="7030A0"/>
                </a:solidFill>
                <a:effectLst>
                  <a:glow rad="139700">
                    <a:schemeClr val="accent4">
                      <a:satMod val="175000"/>
                      <a:alpha val="40000"/>
                    </a:schemeClr>
                  </a:glow>
                </a:effectLst>
              </a:rPr>
              <a:t>Josh 5:11  </a:t>
            </a:r>
            <a:r>
              <a:rPr lang="en-US" sz="2400" b="1" dirty="0">
                <a:solidFill>
                  <a:srgbClr val="8C4C64"/>
                </a:solidFill>
              </a:rPr>
              <a:t>And they did eat of the </a:t>
            </a:r>
            <a:r>
              <a:rPr lang="en-US" sz="2400" b="1" u="sng" dirty="0">
                <a:solidFill>
                  <a:srgbClr val="00B050"/>
                </a:solidFill>
              </a:rPr>
              <a:t>old corn</a:t>
            </a:r>
            <a:r>
              <a:rPr lang="en-US" sz="2400" b="1" dirty="0">
                <a:solidFill>
                  <a:srgbClr val="8C4C64"/>
                </a:solidFill>
              </a:rPr>
              <a:t> </a:t>
            </a:r>
            <a:r>
              <a:rPr lang="en-US" sz="2400" b="1" dirty="0" smtClean="0">
                <a:solidFill>
                  <a:srgbClr val="8C4C64"/>
                </a:solidFill>
              </a:rPr>
              <a:t> </a:t>
            </a:r>
            <a:r>
              <a:rPr lang="en-US" b="1" dirty="0" smtClean="0">
                <a:solidFill>
                  <a:srgbClr val="8C4C64"/>
                </a:solidFill>
              </a:rPr>
              <a:t>[</a:t>
            </a:r>
            <a:r>
              <a:rPr lang="en-US" b="1" dirty="0" smtClean="0">
                <a:solidFill>
                  <a:srgbClr val="00B050"/>
                </a:solidFill>
              </a:rPr>
              <a:t>grain</a:t>
            </a:r>
            <a:r>
              <a:rPr lang="en-US" b="1" dirty="0" smtClean="0">
                <a:solidFill>
                  <a:srgbClr val="8C4C64"/>
                </a:solidFill>
              </a:rPr>
              <a:t>]  </a:t>
            </a:r>
            <a:r>
              <a:rPr lang="en-US" sz="2400" b="1" dirty="0" smtClean="0">
                <a:solidFill>
                  <a:srgbClr val="8C4C64"/>
                </a:solidFill>
              </a:rPr>
              <a:t>of </a:t>
            </a:r>
            <a:r>
              <a:rPr lang="en-US" sz="2400" b="1" dirty="0">
                <a:solidFill>
                  <a:srgbClr val="8C4C64"/>
                </a:solidFill>
              </a:rPr>
              <a:t>the land </a:t>
            </a:r>
            <a:r>
              <a:rPr lang="en-US" sz="2400" b="1" dirty="0" smtClean="0">
                <a:solidFill>
                  <a:srgbClr val="8C4C64"/>
                </a:solidFill>
              </a:rPr>
              <a:t>on </a:t>
            </a:r>
            <a:r>
              <a:rPr lang="en-US" sz="2400" b="1" dirty="0">
                <a:solidFill>
                  <a:srgbClr val="8C4C64"/>
                </a:solidFill>
              </a:rPr>
              <a:t>the </a:t>
            </a:r>
            <a:r>
              <a:rPr lang="en-US" sz="2400" b="1" dirty="0" smtClean="0">
                <a:solidFill>
                  <a:srgbClr val="FF3399"/>
                </a:solidFill>
              </a:rPr>
              <a:t>morrow </a:t>
            </a:r>
            <a:r>
              <a:rPr lang="en-US" b="1" dirty="0" smtClean="0">
                <a:solidFill>
                  <a:srgbClr val="FF3399"/>
                </a:solidFill>
              </a:rPr>
              <a:t>[day]</a:t>
            </a:r>
            <a:r>
              <a:rPr lang="en-US" b="1" dirty="0" smtClean="0">
                <a:solidFill>
                  <a:srgbClr val="8C4C64"/>
                </a:solidFill>
              </a:rPr>
              <a:t> </a:t>
            </a:r>
            <a:r>
              <a:rPr lang="en-US" sz="2400" b="1" u="sng" dirty="0">
                <a:solidFill>
                  <a:srgbClr val="00B050"/>
                </a:solidFill>
              </a:rPr>
              <a:t>after</a:t>
            </a:r>
            <a:r>
              <a:rPr lang="en-US" sz="2400" b="1" dirty="0">
                <a:solidFill>
                  <a:srgbClr val="8C4C64"/>
                </a:solidFill>
              </a:rPr>
              <a:t> the Passover, unleavened cakes, </a:t>
            </a:r>
            <a:r>
              <a:rPr lang="en-US" sz="2400" b="1" dirty="0" smtClean="0">
                <a:solidFill>
                  <a:srgbClr val="8C4C64"/>
                </a:solidFill>
              </a:rPr>
              <a:t>and </a:t>
            </a:r>
            <a:r>
              <a:rPr lang="en-US" sz="2400" b="1" dirty="0">
                <a:solidFill>
                  <a:srgbClr val="8C4C64"/>
                </a:solidFill>
              </a:rPr>
              <a:t>parched corn in the selfsame day.  </a:t>
            </a:r>
            <a:r>
              <a:rPr lang="en-US" i="1" dirty="0" smtClean="0"/>
              <a:t>KJV</a:t>
            </a:r>
            <a:endParaRPr lang="en-US" i="1" dirty="0"/>
          </a:p>
        </p:txBody>
      </p:sp>
      <p:sp>
        <p:nvSpPr>
          <p:cNvPr id="8" name="Content Placeholder 6"/>
          <p:cNvSpPr>
            <a:spLocks noGrp="1"/>
          </p:cNvSpPr>
          <p:nvPr>
            <p:ph sz="quarter" idx="13"/>
          </p:nvPr>
        </p:nvSpPr>
        <p:spPr>
          <a:xfrm>
            <a:off x="533400" y="5590639"/>
            <a:ext cx="8153400" cy="1114961"/>
          </a:xfrm>
          <a:solidFill>
            <a:schemeClr val="accent2">
              <a:lumMod val="20000"/>
              <a:lumOff val="80000"/>
            </a:schemeClr>
          </a:solidFill>
          <a:ln w="57150">
            <a:solidFill>
              <a:schemeClr val="accent2">
                <a:lumMod val="75000"/>
              </a:schemeClr>
            </a:solidFill>
          </a:ln>
          <a:effectLst>
            <a:glow rad="228600">
              <a:schemeClr val="accent5">
                <a:satMod val="175000"/>
                <a:alpha val="40000"/>
              </a:schemeClr>
            </a:glow>
          </a:effectLst>
          <a:scene3d>
            <a:camera prst="orthographicFront"/>
            <a:lightRig rig="threePt" dir="t"/>
          </a:scene3d>
          <a:sp3d>
            <a:bevelT w="114300" prst="artDeco"/>
          </a:sp3d>
        </p:spPr>
        <p:txBody>
          <a:bodyPr>
            <a:normAutofit lnSpcReduction="10000"/>
            <a:sp3d extrusionH="57150">
              <a:bevelT w="38100" h="38100"/>
            </a:sp3d>
          </a:bodyPr>
          <a:lstStyle/>
          <a:p>
            <a:pPr marL="45720" indent="0" algn="ctr">
              <a:buNone/>
            </a:pPr>
            <a:r>
              <a:rPr lang="en-US" sz="2400" b="1" dirty="0" smtClean="0">
                <a:solidFill>
                  <a:srgbClr val="8C4C64"/>
                </a:solidFill>
              </a:rPr>
              <a:t>We still need to confirm if “the </a:t>
            </a:r>
            <a:r>
              <a:rPr lang="en-US" sz="2400" b="1" dirty="0">
                <a:solidFill>
                  <a:srgbClr val="FF3399"/>
                </a:solidFill>
              </a:rPr>
              <a:t>morrow</a:t>
            </a:r>
            <a:r>
              <a:rPr lang="en-US" sz="2400" b="1" dirty="0">
                <a:solidFill>
                  <a:srgbClr val="8C4C64"/>
                </a:solidFill>
              </a:rPr>
              <a:t> </a:t>
            </a:r>
            <a:r>
              <a:rPr lang="en-US" sz="2400" b="1" u="sng" dirty="0">
                <a:solidFill>
                  <a:srgbClr val="00B050"/>
                </a:solidFill>
              </a:rPr>
              <a:t>after</a:t>
            </a:r>
            <a:r>
              <a:rPr lang="en-US" sz="2400" b="1" dirty="0">
                <a:solidFill>
                  <a:srgbClr val="8C4C64"/>
                </a:solidFill>
              </a:rPr>
              <a:t> </a:t>
            </a:r>
            <a:r>
              <a:rPr lang="en-US" sz="2400" b="1" dirty="0" smtClean="0">
                <a:solidFill>
                  <a:srgbClr val="8C4C64"/>
                </a:solidFill>
              </a:rPr>
              <a:t>the </a:t>
            </a:r>
            <a:r>
              <a:rPr lang="en-US" sz="2400" b="1" dirty="0" smtClean="0">
                <a:solidFill>
                  <a:srgbClr val="C00000"/>
                </a:solidFill>
              </a:rPr>
              <a:t>Passover</a:t>
            </a:r>
            <a:r>
              <a:rPr lang="en-US" sz="2400" b="1" dirty="0" smtClean="0">
                <a:solidFill>
                  <a:srgbClr val="8C4C64"/>
                </a:solidFill>
              </a:rPr>
              <a:t>” is indeed also </a:t>
            </a:r>
            <a:r>
              <a:rPr lang="en-US" sz="2400" b="1" dirty="0">
                <a:solidFill>
                  <a:srgbClr val="8C4C64"/>
                </a:solidFill>
              </a:rPr>
              <a:t>“the</a:t>
            </a:r>
            <a:r>
              <a:rPr lang="en-US" sz="2400" b="1" dirty="0" smtClean="0">
                <a:solidFill>
                  <a:srgbClr val="8C4C64"/>
                </a:solidFill>
              </a:rPr>
              <a:t> </a:t>
            </a:r>
            <a:r>
              <a:rPr lang="en-US" sz="2400" b="1" dirty="0">
                <a:solidFill>
                  <a:srgbClr val="FF3399"/>
                </a:solidFill>
              </a:rPr>
              <a:t>morrow</a:t>
            </a:r>
            <a:r>
              <a:rPr lang="en-US" sz="2400" b="1" dirty="0">
                <a:solidFill>
                  <a:srgbClr val="8C4C64"/>
                </a:solidFill>
              </a:rPr>
              <a:t> </a:t>
            </a:r>
            <a:r>
              <a:rPr lang="en-US" sz="2400" b="1" u="sng" dirty="0">
                <a:solidFill>
                  <a:srgbClr val="00B050"/>
                </a:solidFill>
              </a:rPr>
              <a:t>after</a:t>
            </a:r>
            <a:r>
              <a:rPr lang="en-US" sz="2400" b="1" dirty="0">
                <a:solidFill>
                  <a:srgbClr val="8C4C64"/>
                </a:solidFill>
              </a:rPr>
              <a:t> </a:t>
            </a:r>
            <a:r>
              <a:rPr lang="en-US" sz="2400" b="1" dirty="0" smtClean="0">
                <a:solidFill>
                  <a:srgbClr val="8C4C64"/>
                </a:solidFill>
              </a:rPr>
              <a:t>the weekly </a:t>
            </a:r>
            <a:r>
              <a:rPr lang="en-US" sz="2400" b="1" dirty="0" smtClean="0">
                <a:solidFill>
                  <a:srgbClr val="00B0F0"/>
                </a:solidFill>
              </a:rPr>
              <a:t>Sabbath.</a:t>
            </a:r>
            <a:r>
              <a:rPr lang="en-US" sz="2400" b="1" dirty="0" smtClean="0">
                <a:solidFill>
                  <a:srgbClr val="8C4C64"/>
                </a:solidFill>
              </a:rPr>
              <a:t>”</a:t>
            </a:r>
            <a:r>
              <a:rPr lang="en-US" sz="2400" b="1" dirty="0" smtClean="0">
                <a:solidFill>
                  <a:schemeClr val="accent5">
                    <a:lumMod val="75000"/>
                  </a:schemeClr>
                </a:solidFill>
              </a:rPr>
              <a:t>  </a:t>
            </a:r>
            <a:br>
              <a:rPr lang="en-US" sz="2400" b="1" dirty="0" smtClean="0">
                <a:solidFill>
                  <a:schemeClr val="accent5">
                    <a:lumMod val="75000"/>
                  </a:schemeClr>
                </a:solidFill>
              </a:rPr>
            </a:br>
            <a:r>
              <a:rPr lang="en-US" sz="2400" b="1" dirty="0" smtClean="0">
                <a:solidFill>
                  <a:schemeClr val="accent5">
                    <a:lumMod val="75000"/>
                  </a:schemeClr>
                </a:solidFill>
              </a:rPr>
              <a:t>          </a:t>
            </a:r>
            <a:r>
              <a:rPr lang="en-US" sz="2400" b="1" dirty="0" smtClean="0">
                <a:solidFill>
                  <a:srgbClr val="FF3399"/>
                </a:solidFill>
              </a:rPr>
              <a:t>Question:  </a:t>
            </a:r>
            <a:r>
              <a:rPr lang="en-US" sz="2400" b="1" dirty="0" smtClean="0">
                <a:solidFill>
                  <a:srgbClr val="8C4C64"/>
                </a:solidFill>
              </a:rPr>
              <a:t>Are both these “</a:t>
            </a:r>
            <a:r>
              <a:rPr lang="en-US" sz="2400" b="1" dirty="0" smtClean="0">
                <a:solidFill>
                  <a:srgbClr val="FF3399"/>
                </a:solidFill>
              </a:rPr>
              <a:t>morrows</a:t>
            </a:r>
            <a:r>
              <a:rPr lang="en-US" sz="2400" b="1" dirty="0" smtClean="0">
                <a:solidFill>
                  <a:srgbClr val="8C4C64"/>
                </a:solidFill>
              </a:rPr>
              <a:t>” on Abib 15? </a:t>
            </a:r>
            <a:endParaRPr lang="en-US" sz="1800" dirty="0">
              <a:solidFill>
                <a:srgbClr val="8C4C64"/>
              </a:solidFill>
            </a:endParaRPr>
          </a:p>
        </p:txBody>
      </p:sp>
    </p:spTree>
    <p:extLst>
      <p:ext uri="{BB962C8B-B14F-4D97-AF65-F5344CB8AC3E}">
        <p14:creationId xmlns:p14="http://schemas.microsoft.com/office/powerpoint/2010/main" val="10037853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C014052-953B-4273-8F47-BF25327D5B24}" type="slidenum">
              <a:rPr lang="en-US" smtClean="0"/>
              <a:t>33</a:t>
            </a:fld>
            <a:endParaRPr lang="en-US"/>
          </a:p>
        </p:txBody>
      </p:sp>
      <p:sp>
        <p:nvSpPr>
          <p:cNvPr id="12" name="Content Placeholder 7"/>
          <p:cNvSpPr txBox="1">
            <a:spLocks/>
          </p:cNvSpPr>
          <p:nvPr/>
        </p:nvSpPr>
        <p:spPr>
          <a:xfrm>
            <a:off x="152400" y="4114800"/>
            <a:ext cx="8991600" cy="2514600"/>
          </a:xfrm>
          <a:prstGeom prst="rect">
            <a:avLst/>
          </a:prstGeom>
        </p:spPr>
        <p:txBody>
          <a:bodyPr>
            <a:noAutofit/>
            <a:scene3d>
              <a:camera prst="orthographicFront"/>
              <a:lightRig rig="threePt" dir="t"/>
            </a:scene3d>
            <a:sp3d extrusionH="57150">
              <a:bevelT w="38100" h="38100"/>
            </a:sp3d>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r>
              <a:rPr lang="en-US" sz="2800" b="1" dirty="0" smtClean="0">
                <a:solidFill>
                  <a:srgbClr val="8C4C64"/>
                </a:solidFill>
              </a:rPr>
              <a:t>These two verses along with </a:t>
            </a:r>
            <a:r>
              <a:rPr lang="en-US" sz="2800" b="1" dirty="0" smtClean="0">
                <a:solidFill>
                  <a:schemeClr val="accent5">
                    <a:lumMod val="75000"/>
                  </a:schemeClr>
                </a:solidFill>
              </a:rPr>
              <a:t>Josh 5:11 </a:t>
            </a:r>
            <a:r>
              <a:rPr lang="en-US" sz="2800" b="1" dirty="0" smtClean="0">
                <a:solidFill>
                  <a:srgbClr val="8C4C64"/>
                </a:solidFill>
              </a:rPr>
              <a:t>are very specific.</a:t>
            </a:r>
            <a:r>
              <a:rPr lang="en-US" sz="2800" dirty="0" smtClean="0">
                <a:solidFill>
                  <a:srgbClr val="8C4C64"/>
                </a:solidFill>
              </a:rPr>
              <a:t> </a:t>
            </a:r>
          </a:p>
          <a:p>
            <a:r>
              <a:rPr lang="en-US" sz="2800" b="1" dirty="0" smtClean="0">
                <a:solidFill>
                  <a:srgbClr val="00B050"/>
                </a:solidFill>
              </a:rPr>
              <a:t>Wave Sheaf</a:t>
            </a:r>
            <a:r>
              <a:rPr lang="en-US" sz="2800" b="1" dirty="0" smtClean="0">
                <a:solidFill>
                  <a:srgbClr val="8C4C64"/>
                </a:solidFill>
              </a:rPr>
              <a:t> will be celebrated in Canaan </a:t>
            </a:r>
            <a:r>
              <a:rPr lang="en-US" sz="2000" dirty="0" smtClean="0">
                <a:solidFill>
                  <a:schemeClr val="tx1">
                    <a:lumMod val="50000"/>
                    <a:lumOff val="50000"/>
                  </a:schemeClr>
                </a:solidFill>
              </a:rPr>
              <a:t>(not the wilderness).  </a:t>
            </a:r>
            <a:r>
              <a:rPr lang="en-US" sz="2800" dirty="0" smtClean="0"/>
              <a:t/>
            </a:r>
            <a:br>
              <a:rPr lang="en-US" sz="2800" dirty="0" smtClean="0"/>
            </a:br>
            <a:endParaRPr lang="en-US" sz="900" dirty="0" smtClean="0"/>
          </a:p>
          <a:p>
            <a:pPr marL="45720" indent="0" algn="ctr">
              <a:buNone/>
            </a:pPr>
            <a:r>
              <a:rPr 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This next verse in Lev 23:11 </a:t>
            </a:r>
            <a:br>
              <a:rPr 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is a prophecy of what will happen!</a:t>
            </a:r>
          </a:p>
        </p:txBody>
      </p:sp>
      <p:sp>
        <p:nvSpPr>
          <p:cNvPr id="13" name="Title 1"/>
          <p:cNvSpPr txBox="1">
            <a:spLocks/>
          </p:cNvSpPr>
          <p:nvPr/>
        </p:nvSpPr>
        <p:spPr>
          <a:xfrm>
            <a:off x="-76200" y="228600"/>
            <a:ext cx="9296400" cy="6096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spc="50" dirty="0" smtClean="0">
                <a:ln w="11430"/>
                <a:solidFill>
                  <a:srgbClr val="8C4C64"/>
                </a:solidFill>
                <a:effectLst>
                  <a:outerShdw blurRad="76200" dist="50800" dir="5400000" algn="tl" rotWithShape="0">
                    <a:srgbClr val="000000">
                      <a:alpha val="65000"/>
                    </a:srgbClr>
                  </a:outerShdw>
                </a:effectLst>
              </a:rPr>
              <a:t>Moses’ Instructions for </a:t>
            </a:r>
            <a:r>
              <a:rPr lang="en-US" sz="4400" spc="50" dirty="0" smtClean="0">
                <a:ln w="11430"/>
                <a:solidFill>
                  <a:srgbClr val="00B050"/>
                </a:solidFill>
                <a:effectLst>
                  <a:outerShdw blurRad="76200" dist="50800" dir="5400000" algn="tl" rotWithShape="0">
                    <a:srgbClr val="000000">
                      <a:alpha val="65000"/>
                    </a:srgbClr>
                  </a:outerShdw>
                </a:effectLst>
              </a:rPr>
              <a:t>Wave Sheaf</a:t>
            </a:r>
            <a:endParaRPr lang="en-US" sz="2400" spc="50" dirty="0">
              <a:ln w="11430"/>
              <a:solidFill>
                <a:srgbClr val="00B050"/>
              </a:solidFill>
              <a:effectLst>
                <a:outerShdw blurRad="76200" dist="50800" dir="5400000" algn="tl" rotWithShape="0">
                  <a:srgbClr val="000000">
                    <a:alpha val="65000"/>
                  </a:srgbClr>
                </a:outerShdw>
              </a:effectLst>
            </a:endParaRPr>
          </a:p>
        </p:txBody>
      </p:sp>
      <p:sp>
        <p:nvSpPr>
          <p:cNvPr id="14" name="Content Placeholder 7"/>
          <p:cNvSpPr txBox="1">
            <a:spLocks/>
          </p:cNvSpPr>
          <p:nvPr/>
        </p:nvSpPr>
        <p:spPr>
          <a:xfrm>
            <a:off x="424180" y="990600"/>
            <a:ext cx="8382000" cy="3200400"/>
          </a:xfrm>
          <a:prstGeom prst="rect">
            <a:avLst/>
          </a:prstGeom>
        </p:spPr>
        <p:txBody>
          <a:bodyPr>
            <a:noAutofit/>
            <a:scene3d>
              <a:camera prst="orthographicFront"/>
              <a:lightRig rig="threePt" dir="t"/>
            </a:scene3d>
            <a:sp3d extrusionH="57150">
              <a:bevelT w="38100" h="38100"/>
            </a:sp3d>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buNone/>
            </a:pPr>
            <a:r>
              <a:rPr lang="en-US" sz="2400" b="1" dirty="0" smtClean="0">
                <a:solidFill>
                  <a:schemeClr val="accent5">
                    <a:lumMod val="75000"/>
                  </a:schemeClr>
                </a:solidFill>
              </a:rPr>
              <a:t>Lev 23:10</a:t>
            </a:r>
            <a:r>
              <a:rPr lang="en-US" sz="2400" dirty="0" smtClean="0"/>
              <a:t>  </a:t>
            </a:r>
            <a:r>
              <a:rPr lang="en-US" sz="2400" dirty="0" smtClean="0">
                <a:solidFill>
                  <a:srgbClr val="8C4C64"/>
                </a:solidFill>
              </a:rPr>
              <a:t>“Speak to the children of Israel, and you shall say to them, </a:t>
            </a:r>
            <a:r>
              <a:rPr lang="en-US" sz="2400" b="1" i="1" dirty="0" smtClean="0">
                <a:solidFill>
                  <a:srgbClr val="8C4C64"/>
                </a:solidFill>
              </a:rPr>
              <a:t>‘</a:t>
            </a:r>
            <a:r>
              <a:rPr lang="en-US" sz="2400" b="1" i="1" u="wavy" dirty="0" smtClean="0">
                <a:solidFill>
                  <a:srgbClr val="00B050"/>
                </a:solidFill>
              </a:rPr>
              <a:t>When </a:t>
            </a:r>
            <a:r>
              <a:rPr lang="en-US" sz="2400" b="1" i="1" dirty="0" smtClean="0">
                <a:solidFill>
                  <a:srgbClr val="00B050"/>
                </a:solidFill>
              </a:rPr>
              <a:t>y</a:t>
            </a:r>
            <a:r>
              <a:rPr lang="en-US" sz="2400" b="1" i="1" u="wavy" dirty="0" smtClean="0">
                <a:solidFill>
                  <a:srgbClr val="00B050"/>
                </a:solidFill>
              </a:rPr>
              <a:t>ou come into the land</a:t>
            </a:r>
            <a:r>
              <a:rPr lang="en-US" sz="2400" b="1" i="1" dirty="0" smtClean="0">
                <a:solidFill>
                  <a:srgbClr val="00B050"/>
                </a:solidFill>
              </a:rPr>
              <a:t> </a:t>
            </a:r>
            <a:r>
              <a:rPr lang="en-US" sz="1800" dirty="0" smtClean="0"/>
              <a:t>[through the leadership of Joshua]  </a:t>
            </a:r>
            <a:r>
              <a:rPr lang="en-US" sz="2400" b="1" i="1" u="wavy" dirty="0" smtClean="0">
                <a:solidFill>
                  <a:srgbClr val="8C4C64"/>
                </a:solidFill>
              </a:rPr>
              <a:t>which I </a:t>
            </a:r>
            <a:r>
              <a:rPr lang="en-US" sz="2400" b="1" i="1" dirty="0" smtClean="0">
                <a:solidFill>
                  <a:srgbClr val="8C4C64"/>
                </a:solidFill>
              </a:rPr>
              <a:t>g</a:t>
            </a:r>
            <a:r>
              <a:rPr lang="en-US" sz="2400" b="1" i="1" u="wavy" dirty="0" smtClean="0">
                <a:solidFill>
                  <a:srgbClr val="8C4C64"/>
                </a:solidFill>
              </a:rPr>
              <a:t>ive </a:t>
            </a:r>
            <a:r>
              <a:rPr lang="en-US" sz="2400" b="1" i="1" dirty="0" smtClean="0">
                <a:solidFill>
                  <a:srgbClr val="8C4C64"/>
                </a:solidFill>
              </a:rPr>
              <a:t>y</a:t>
            </a:r>
            <a:r>
              <a:rPr lang="en-US" sz="2400" b="1" i="1" u="wavy" dirty="0" smtClean="0">
                <a:solidFill>
                  <a:srgbClr val="8C4C64"/>
                </a:solidFill>
              </a:rPr>
              <a:t>ou</a:t>
            </a:r>
            <a:r>
              <a:rPr lang="en-US" sz="2400" b="1" i="1" dirty="0" smtClean="0">
                <a:solidFill>
                  <a:srgbClr val="8C4C64"/>
                </a:solidFill>
              </a:rPr>
              <a:t>,</a:t>
            </a:r>
            <a:r>
              <a:rPr lang="en-US" sz="2400" dirty="0" smtClean="0">
                <a:solidFill>
                  <a:srgbClr val="8C4C64"/>
                </a:solidFill>
              </a:rPr>
              <a:t> and shall reap its harvest, </a:t>
            </a:r>
            <a:r>
              <a:rPr lang="en-US" sz="2400" b="1" i="1" dirty="0" smtClean="0">
                <a:solidFill>
                  <a:srgbClr val="00B050"/>
                </a:solidFill>
              </a:rPr>
              <a:t>then you shall bring a sheaf of the f</a:t>
            </a:r>
            <a:r>
              <a:rPr lang="en-US" sz="2400" b="1" i="1" u="wavy" dirty="0" smtClean="0">
                <a:solidFill>
                  <a:srgbClr val="00B050"/>
                </a:solidFill>
              </a:rPr>
              <a:t>irst-</a:t>
            </a:r>
            <a:r>
              <a:rPr lang="en-US" sz="2400" b="1" i="1" dirty="0" smtClean="0">
                <a:solidFill>
                  <a:srgbClr val="00B050"/>
                </a:solidFill>
              </a:rPr>
              <a:t>f</a:t>
            </a:r>
            <a:r>
              <a:rPr lang="en-US" sz="2400" b="1" i="1" u="wavy" dirty="0" smtClean="0">
                <a:solidFill>
                  <a:srgbClr val="00B050"/>
                </a:solidFill>
              </a:rPr>
              <a:t>ruits</a:t>
            </a:r>
            <a:r>
              <a:rPr lang="en-US" sz="2400" b="1" i="1" dirty="0" smtClean="0">
                <a:solidFill>
                  <a:srgbClr val="8C4C64"/>
                </a:solidFill>
              </a:rPr>
              <a:t> of your harvest to the priest.’ </a:t>
            </a:r>
            <a:r>
              <a:rPr lang="en-US" sz="2400" i="1" dirty="0" smtClean="0">
                <a:solidFill>
                  <a:srgbClr val="8C4C64"/>
                </a:solidFill>
              </a:rPr>
              <a:t>”</a:t>
            </a:r>
            <a:r>
              <a:rPr lang="en-US" sz="2400" b="1" i="1" dirty="0" smtClean="0">
                <a:solidFill>
                  <a:srgbClr val="8C4C64"/>
                </a:solidFill>
              </a:rPr>
              <a:t> </a:t>
            </a:r>
            <a:r>
              <a:rPr lang="en-US" sz="1800" i="1" dirty="0"/>
              <a:t>KJV</a:t>
            </a:r>
            <a:endParaRPr lang="en-US" sz="3200" i="1" dirty="0"/>
          </a:p>
          <a:p>
            <a:pPr marL="45720" indent="0">
              <a:buNone/>
            </a:pPr>
            <a:r>
              <a:rPr lang="en-US" sz="2400" b="1" dirty="0">
                <a:solidFill>
                  <a:schemeClr val="accent5">
                    <a:lumMod val="75000"/>
                  </a:schemeClr>
                </a:solidFill>
              </a:rPr>
              <a:t>Num 15:18-19  </a:t>
            </a:r>
            <a:r>
              <a:rPr lang="en-US" sz="2400" dirty="0">
                <a:solidFill>
                  <a:srgbClr val="8C4C64"/>
                </a:solidFill>
              </a:rPr>
              <a:t>“</a:t>
            </a:r>
            <a:r>
              <a:rPr lang="en-US" sz="2400" b="1" u="sng" dirty="0">
                <a:solidFill>
                  <a:srgbClr val="00B050"/>
                </a:solidFill>
                <a:effectLst>
                  <a:outerShdw blurRad="69850" dist="43180" dir="5400000" sx="0" sy="0">
                    <a:srgbClr val="000000">
                      <a:alpha val="65000"/>
                    </a:srgbClr>
                  </a:outerShdw>
                </a:effectLst>
              </a:rPr>
              <a:t>When </a:t>
            </a:r>
            <a:r>
              <a:rPr lang="en-US" sz="2400" b="1" dirty="0">
                <a:solidFill>
                  <a:srgbClr val="00B050"/>
                </a:solidFill>
                <a:effectLst>
                  <a:outerShdw blurRad="69850" dist="43180" dir="5400000" sx="0" sy="0">
                    <a:srgbClr val="000000">
                      <a:alpha val="65000"/>
                    </a:srgbClr>
                  </a:outerShdw>
                </a:effectLst>
              </a:rPr>
              <a:t>y</a:t>
            </a:r>
            <a:r>
              <a:rPr lang="en-US" sz="2400" b="1" u="sng" dirty="0">
                <a:solidFill>
                  <a:srgbClr val="00B050"/>
                </a:solidFill>
                <a:effectLst>
                  <a:outerShdw blurRad="69850" dist="43180" dir="5400000" sx="0" sy="0">
                    <a:srgbClr val="000000">
                      <a:alpha val="65000"/>
                    </a:srgbClr>
                  </a:outerShdw>
                </a:effectLst>
              </a:rPr>
              <a:t>e come into the land</a:t>
            </a:r>
            <a:r>
              <a:rPr lang="en-US" sz="2400" b="1" dirty="0">
                <a:solidFill>
                  <a:srgbClr val="00B050"/>
                </a:solidFill>
                <a:effectLst>
                  <a:outerShdw blurRad="69850" dist="43180" dir="5400000" sx="0" sy="0">
                    <a:srgbClr val="000000">
                      <a:alpha val="65000"/>
                    </a:srgbClr>
                  </a:outerShdw>
                </a:effectLst>
              </a:rPr>
              <a:t> </a:t>
            </a:r>
            <a:r>
              <a:rPr lang="en-US" sz="2400" dirty="0">
                <a:solidFill>
                  <a:srgbClr val="8C4C64"/>
                </a:solidFill>
              </a:rPr>
              <a:t>whither I bring you, Then it shall be, that, when ye eat of the bread of the land, </a:t>
            </a:r>
            <a:r>
              <a:rPr lang="en-US" sz="2400" b="1" dirty="0">
                <a:solidFill>
                  <a:srgbClr val="00B050"/>
                </a:solidFill>
                <a:effectLst>
                  <a:outerShdw blurRad="69850" dist="43180" dir="5400000" sx="0" sy="0">
                    <a:srgbClr val="000000">
                      <a:alpha val="65000"/>
                    </a:srgbClr>
                  </a:outerShdw>
                </a:effectLst>
              </a:rPr>
              <a:t>ye shall </a:t>
            </a:r>
            <a:r>
              <a:rPr lang="en-US" sz="2400" b="1" u="sng" dirty="0">
                <a:solidFill>
                  <a:srgbClr val="00B050"/>
                </a:solidFill>
              </a:rPr>
              <a:t>offer u</a:t>
            </a:r>
            <a:r>
              <a:rPr lang="en-US" sz="2400" b="1" dirty="0">
                <a:solidFill>
                  <a:srgbClr val="00B050"/>
                </a:solidFill>
              </a:rPr>
              <a:t>p</a:t>
            </a:r>
            <a:r>
              <a:rPr lang="en-US" sz="2400" b="1" u="sng" dirty="0">
                <a:solidFill>
                  <a:srgbClr val="00B050"/>
                </a:solidFill>
              </a:rPr>
              <a:t> an heave offerin</a:t>
            </a:r>
            <a:r>
              <a:rPr lang="en-US" sz="2400" b="1" dirty="0">
                <a:solidFill>
                  <a:srgbClr val="00B050"/>
                </a:solidFill>
              </a:rPr>
              <a:t>g</a:t>
            </a:r>
            <a:r>
              <a:rPr lang="en-US" sz="2400" dirty="0">
                <a:solidFill>
                  <a:srgbClr val="8C4C64"/>
                </a:solidFill>
              </a:rPr>
              <a:t> </a:t>
            </a:r>
            <a:r>
              <a:rPr lang="en-US" sz="1800" dirty="0">
                <a:solidFill>
                  <a:srgbClr val="00B050"/>
                </a:solidFill>
              </a:rPr>
              <a:t>[the </a:t>
            </a:r>
            <a:r>
              <a:rPr lang="en-US" sz="1800" dirty="0" smtClean="0">
                <a:solidFill>
                  <a:srgbClr val="00B050"/>
                </a:solidFill>
              </a:rPr>
              <a:t>Wave Sheaf] </a:t>
            </a:r>
            <a:r>
              <a:rPr lang="en-US" sz="2400" dirty="0">
                <a:solidFill>
                  <a:srgbClr val="8C4C64"/>
                </a:solidFill>
              </a:rPr>
              <a:t>unto [</a:t>
            </a:r>
            <a:r>
              <a:rPr lang="en-US" sz="2400" b="1" dirty="0">
                <a:solidFill>
                  <a:srgbClr val="0070C0"/>
                </a:solidFill>
              </a:rPr>
              <a:t>Yahuah</a:t>
            </a:r>
            <a:r>
              <a:rPr lang="en-US" sz="2400" dirty="0">
                <a:solidFill>
                  <a:srgbClr val="8C4C64"/>
                </a:solidFill>
              </a:rPr>
              <a:t>].”            </a:t>
            </a:r>
            <a:r>
              <a:rPr lang="en-US" sz="1800" i="1" dirty="0" smtClean="0"/>
              <a:t>KJV</a:t>
            </a:r>
            <a:endParaRPr lang="en-US" sz="2400" i="1" dirty="0"/>
          </a:p>
        </p:txBody>
      </p:sp>
    </p:spTree>
    <p:extLst>
      <p:ext uri="{BB962C8B-B14F-4D97-AF65-F5344CB8AC3E}">
        <p14:creationId xmlns:p14="http://schemas.microsoft.com/office/powerpoint/2010/main" val="34646885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animEffect transition="in" filter="wipe(left)">
                                      <p:cBhvr>
                                        <p:cTn id="7" dur="175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C014052-953B-4273-8F47-BF25327D5B24}" type="slidenum">
              <a:rPr lang="en-US" smtClean="0">
                <a:solidFill>
                  <a:schemeClr val="accent4">
                    <a:lumMod val="20000"/>
                    <a:lumOff val="80000"/>
                  </a:schemeClr>
                </a:solidFill>
              </a:rPr>
              <a:t>34</a:t>
            </a:fld>
            <a:endParaRPr lang="en-US" dirty="0">
              <a:solidFill>
                <a:schemeClr val="accent4">
                  <a:lumMod val="20000"/>
                  <a:lumOff val="80000"/>
                </a:schemeClr>
              </a:solidFill>
            </a:endParaRPr>
          </a:p>
        </p:txBody>
      </p:sp>
      <p:sp>
        <p:nvSpPr>
          <p:cNvPr id="7" name="Content Placeholder 6"/>
          <p:cNvSpPr>
            <a:spLocks noGrp="1"/>
          </p:cNvSpPr>
          <p:nvPr>
            <p:ph sz="quarter" idx="13"/>
          </p:nvPr>
        </p:nvSpPr>
        <p:spPr>
          <a:xfrm>
            <a:off x="685800" y="762000"/>
            <a:ext cx="7924800" cy="3733800"/>
          </a:xfrm>
          <a:solidFill>
            <a:schemeClr val="accent2">
              <a:lumMod val="20000"/>
              <a:lumOff val="80000"/>
            </a:schemeClr>
          </a:solidFill>
          <a:ln w="57150">
            <a:solidFill>
              <a:schemeClr val="accent2">
                <a:lumMod val="75000"/>
              </a:schemeClr>
            </a:solidFill>
          </a:ln>
          <a:effectLst>
            <a:glow rad="139700">
              <a:schemeClr val="accent2">
                <a:satMod val="175000"/>
                <a:alpha val="40000"/>
              </a:schemeClr>
            </a:glow>
          </a:effectLst>
          <a:scene3d>
            <a:camera prst="orthographicFront"/>
            <a:lightRig rig="threePt" dir="t"/>
          </a:scene3d>
          <a:sp3d>
            <a:bevelT w="114300" prst="artDeco"/>
          </a:sp3d>
        </p:spPr>
        <p:txBody>
          <a:bodyPr>
            <a:normAutofit lnSpcReduction="10000"/>
            <a:sp3d extrusionH="57150">
              <a:bevelT w="38100" h="38100"/>
            </a:sp3d>
          </a:bodyPr>
          <a:lstStyle/>
          <a:p>
            <a:pPr marL="45720" indent="0">
              <a:buNone/>
            </a:pPr>
            <a:r>
              <a:rPr lang="en-US" sz="4400" b="1" dirty="0">
                <a:solidFill>
                  <a:schemeClr val="accent5">
                    <a:lumMod val="75000"/>
                  </a:schemeClr>
                </a:solidFill>
                <a:effectLst>
                  <a:glow rad="139700">
                    <a:schemeClr val="accent2">
                      <a:satMod val="175000"/>
                      <a:alpha val="40000"/>
                    </a:schemeClr>
                  </a:glow>
                </a:effectLst>
              </a:rPr>
              <a:t>Lev 23:11</a:t>
            </a:r>
            <a:r>
              <a:rPr lang="en-US" sz="4400" dirty="0">
                <a:effectLst>
                  <a:glow rad="139700">
                    <a:schemeClr val="accent2">
                      <a:satMod val="175000"/>
                      <a:alpha val="40000"/>
                    </a:schemeClr>
                  </a:glow>
                </a:effectLst>
              </a:rPr>
              <a:t>  </a:t>
            </a:r>
            <a:r>
              <a:rPr lang="en-US" sz="2800" dirty="0">
                <a:solidFill>
                  <a:srgbClr val="8C4C64"/>
                </a:solidFill>
              </a:rPr>
              <a:t>And </a:t>
            </a:r>
            <a:r>
              <a:rPr lang="en-US" sz="2800" b="1" i="1" dirty="0">
                <a:solidFill>
                  <a:srgbClr val="8C4C64"/>
                </a:solidFill>
              </a:rPr>
              <a:t>he shall wave the sheaf</a:t>
            </a:r>
            <a:r>
              <a:rPr lang="en-US" sz="2800" dirty="0">
                <a:solidFill>
                  <a:srgbClr val="8C4C64"/>
                </a:solidFill>
              </a:rPr>
              <a:t> before </a:t>
            </a:r>
            <a:r>
              <a:rPr lang="en-US" sz="2800" b="1" dirty="0" smtClean="0">
                <a:solidFill>
                  <a:srgbClr val="0070C0"/>
                </a:solidFill>
              </a:rPr>
              <a:t>[Yahuah]</a:t>
            </a:r>
            <a:r>
              <a:rPr lang="en-US" sz="2800" dirty="0" smtClean="0">
                <a:solidFill>
                  <a:srgbClr val="0070C0"/>
                </a:solidFill>
              </a:rPr>
              <a:t>,</a:t>
            </a:r>
            <a:r>
              <a:rPr lang="en-US" sz="2800" dirty="0" smtClean="0">
                <a:solidFill>
                  <a:srgbClr val="8C4C64"/>
                </a:solidFill>
              </a:rPr>
              <a:t> </a:t>
            </a:r>
            <a:r>
              <a:rPr lang="en-US" sz="2800" dirty="0">
                <a:solidFill>
                  <a:srgbClr val="8C4C64"/>
                </a:solidFill>
              </a:rPr>
              <a:t>for your acceptance. </a:t>
            </a:r>
            <a:r>
              <a:rPr lang="en-US" sz="2800" dirty="0"/>
              <a:t> </a:t>
            </a:r>
            <a:r>
              <a:rPr lang="en-US" sz="2800" b="1" i="1" u="heavy" dirty="0">
                <a:solidFill>
                  <a:srgbClr val="0070C0"/>
                </a:solidFill>
              </a:rPr>
              <a:t>On the</a:t>
            </a:r>
            <a:r>
              <a:rPr lang="en-US" sz="2800" b="1" i="1" dirty="0">
                <a:solidFill>
                  <a:srgbClr val="0070C0"/>
                </a:solidFill>
              </a:rPr>
              <a:t> </a:t>
            </a:r>
            <a:r>
              <a:rPr lang="en-US" sz="2800" b="1" i="1" u="heavy" dirty="0">
                <a:solidFill>
                  <a:srgbClr val="FF3399"/>
                </a:solidFill>
              </a:rPr>
              <a:t>morrow</a:t>
            </a:r>
            <a:r>
              <a:rPr lang="en-US" sz="2800" b="1" i="1" u="heavy" dirty="0">
                <a:solidFill>
                  <a:srgbClr val="0070C0"/>
                </a:solidFill>
              </a:rPr>
              <a:t> a</a:t>
            </a:r>
            <a:r>
              <a:rPr lang="en-US" sz="2800" b="1" i="1" dirty="0">
                <a:solidFill>
                  <a:srgbClr val="0070C0"/>
                </a:solidFill>
              </a:rPr>
              <a:t>f</a:t>
            </a:r>
            <a:r>
              <a:rPr lang="en-US" sz="2800" b="1" i="1" u="heavy" dirty="0">
                <a:solidFill>
                  <a:srgbClr val="0070C0"/>
                </a:solidFill>
              </a:rPr>
              <a:t>ter the </a:t>
            </a:r>
            <a:r>
              <a:rPr lang="en-US" sz="2800" b="1" i="1" u="heavy" dirty="0" smtClean="0">
                <a:solidFill>
                  <a:srgbClr val="0070C0"/>
                </a:solidFill>
              </a:rPr>
              <a:t>Sabbath</a:t>
            </a:r>
            <a:r>
              <a:rPr lang="en-US" sz="2800" dirty="0" smtClean="0"/>
              <a:t> </a:t>
            </a:r>
            <a:r>
              <a:rPr lang="en-US" sz="2800" b="1" i="1" dirty="0">
                <a:solidFill>
                  <a:srgbClr val="8C4C64"/>
                </a:solidFill>
              </a:rPr>
              <a:t>the priest waves it</a:t>
            </a:r>
            <a:r>
              <a:rPr lang="en-US" sz="2800" b="1" i="1" dirty="0" smtClean="0">
                <a:solidFill>
                  <a:srgbClr val="8C4C64"/>
                </a:solidFill>
              </a:rPr>
              <a:t>.</a:t>
            </a:r>
            <a:br>
              <a:rPr lang="en-US" sz="2800" b="1" i="1" dirty="0" smtClean="0">
                <a:solidFill>
                  <a:srgbClr val="8C4C64"/>
                </a:solidFill>
              </a:rPr>
            </a:br>
            <a:r>
              <a:rPr lang="en-US" sz="1400" b="1" i="1" dirty="0" smtClean="0">
                <a:solidFill>
                  <a:srgbClr val="8C4C64"/>
                </a:solidFill>
              </a:rPr>
              <a:t> </a:t>
            </a:r>
            <a:endParaRPr lang="en-US" sz="2800" dirty="0">
              <a:solidFill>
                <a:srgbClr val="8C4C64"/>
              </a:solidFill>
            </a:endParaRPr>
          </a:p>
          <a:p>
            <a:r>
              <a:rPr lang="en-US" sz="2800" b="1" u="sng" dirty="0">
                <a:solidFill>
                  <a:srgbClr val="FF3399"/>
                </a:solidFill>
                <a:effectLst>
                  <a:outerShdw blurRad="69850" dist="43180" dir="5400000" sx="0" sy="0">
                    <a:srgbClr val="000000">
                      <a:alpha val="65000"/>
                    </a:srgbClr>
                  </a:outerShdw>
                </a:effectLst>
              </a:rPr>
              <a:t>M</a:t>
            </a:r>
            <a:r>
              <a:rPr lang="en-US" sz="2800" b="1" u="sng" dirty="0" smtClean="0">
                <a:solidFill>
                  <a:srgbClr val="FF3399"/>
                </a:solidFill>
                <a:effectLst>
                  <a:outerShdw blurRad="69850" dist="43180" dir="5400000" sx="0" sy="0">
                    <a:srgbClr val="000000">
                      <a:alpha val="65000"/>
                    </a:srgbClr>
                  </a:outerShdw>
                </a:effectLst>
              </a:rPr>
              <a:t>orrow</a:t>
            </a:r>
            <a:r>
              <a:rPr lang="en-US" sz="2800" b="1" u="sng" dirty="0" smtClean="0">
                <a:effectLst>
                  <a:outerShdw blurRad="69850" dist="43180" dir="5400000" sx="0" sy="0">
                    <a:srgbClr val="000000">
                      <a:alpha val="65000"/>
                    </a:srgbClr>
                  </a:outerShdw>
                </a:effectLst>
              </a:rPr>
              <a:t> </a:t>
            </a:r>
            <a:r>
              <a:rPr lang="en-US" sz="2800" b="1" u="sng" dirty="0">
                <a:effectLst>
                  <a:outerShdw blurRad="69850" dist="43180" dir="5400000" sx="0" sy="0">
                    <a:srgbClr val="000000">
                      <a:alpha val="65000"/>
                    </a:srgbClr>
                  </a:outerShdw>
                </a:effectLst>
              </a:rPr>
              <a:t>after the </a:t>
            </a:r>
            <a:r>
              <a:rPr lang="en-US" sz="2800" b="1" u="sng" dirty="0" smtClean="0">
                <a:solidFill>
                  <a:srgbClr val="0070C0"/>
                </a:solidFill>
                <a:effectLst>
                  <a:outerShdw blurRad="69850" dist="43180" dir="5400000" sx="0" sy="0">
                    <a:srgbClr val="000000">
                      <a:alpha val="65000"/>
                    </a:srgbClr>
                  </a:outerShdw>
                </a:effectLst>
              </a:rPr>
              <a:t>Sabbath</a:t>
            </a:r>
            <a:r>
              <a:rPr lang="en-US" sz="2800" b="1" dirty="0" smtClean="0">
                <a:solidFill>
                  <a:srgbClr val="0070C0"/>
                </a:solidFill>
                <a:effectLst>
                  <a:outerShdw blurRad="69850" dist="43180" dir="5400000" sx="0" sy="0">
                    <a:srgbClr val="000000">
                      <a:alpha val="65000"/>
                    </a:srgbClr>
                  </a:outerShdw>
                </a:effectLst>
              </a:rPr>
              <a:t>?</a:t>
            </a:r>
            <a:r>
              <a:rPr lang="en-US" sz="2800" baseline="30000" dirty="0" smtClean="0"/>
              <a:t>  </a:t>
            </a:r>
            <a:r>
              <a:rPr lang="en-US" sz="2800" dirty="0"/>
              <a:t> </a:t>
            </a:r>
            <a:r>
              <a:rPr lang="en-US" sz="2800" dirty="0" smtClean="0"/>
              <a:t/>
            </a:r>
            <a:br>
              <a:rPr lang="en-US" sz="2800" dirty="0" smtClean="0"/>
            </a:br>
            <a:r>
              <a:rPr lang="en-US" sz="2800" dirty="0" smtClean="0"/>
              <a:t>What type of Sabbath is this verse referring to?  </a:t>
            </a:r>
          </a:p>
          <a:p>
            <a:pPr marL="560070" indent="-514350">
              <a:buFont typeface="+mj-lt"/>
              <a:buAutoNum type="arabicPeriod"/>
            </a:pPr>
            <a:r>
              <a:rPr lang="en-US" sz="2800" b="1" dirty="0" smtClean="0">
                <a:solidFill>
                  <a:srgbClr val="0070C0"/>
                </a:solidFill>
              </a:rPr>
              <a:t>The </a:t>
            </a:r>
            <a:r>
              <a:rPr lang="en-US" sz="2800" b="1" dirty="0">
                <a:solidFill>
                  <a:srgbClr val="0070C0"/>
                </a:solidFill>
              </a:rPr>
              <a:t>weekly </a:t>
            </a:r>
            <a:r>
              <a:rPr lang="en-US" sz="2800" b="1" dirty="0" smtClean="0">
                <a:solidFill>
                  <a:srgbClr val="0070C0"/>
                </a:solidFill>
              </a:rPr>
              <a:t>Sabbath? </a:t>
            </a:r>
          </a:p>
          <a:p>
            <a:pPr marL="560070" indent="-514350">
              <a:buFont typeface="+mj-lt"/>
              <a:buAutoNum type="arabicPeriod"/>
            </a:pPr>
            <a:r>
              <a:rPr lang="en-US" sz="2800" b="1" dirty="0" smtClean="0">
                <a:solidFill>
                  <a:schemeClr val="accent2">
                    <a:lumMod val="50000"/>
                  </a:schemeClr>
                </a:solidFill>
              </a:rPr>
              <a:t>The 1</a:t>
            </a:r>
            <a:r>
              <a:rPr lang="en-US" sz="2800" b="1" baseline="30000" dirty="0" smtClean="0">
                <a:solidFill>
                  <a:schemeClr val="accent2">
                    <a:lumMod val="50000"/>
                  </a:schemeClr>
                </a:solidFill>
              </a:rPr>
              <a:t>st</a:t>
            </a:r>
            <a:r>
              <a:rPr lang="en-US" sz="2800" b="1" dirty="0" smtClean="0">
                <a:solidFill>
                  <a:schemeClr val="accent2">
                    <a:lumMod val="50000"/>
                  </a:schemeClr>
                </a:solidFill>
              </a:rPr>
              <a:t> Sabbath of Unleavened Bread?</a:t>
            </a:r>
            <a:endParaRPr lang="en-US" dirty="0"/>
          </a:p>
        </p:txBody>
      </p:sp>
      <p:sp>
        <p:nvSpPr>
          <p:cNvPr id="5" name="Title 1"/>
          <p:cNvSpPr txBox="1">
            <a:spLocks/>
          </p:cNvSpPr>
          <p:nvPr/>
        </p:nvSpPr>
        <p:spPr>
          <a:xfrm>
            <a:off x="-76200" y="0"/>
            <a:ext cx="9296400" cy="6096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spc="50" dirty="0" smtClean="0">
                <a:ln w="11430"/>
                <a:solidFill>
                  <a:srgbClr val="8C4C64"/>
                </a:solidFill>
                <a:effectLst>
                  <a:outerShdw blurRad="76200" dist="50800" dir="5400000" algn="tl" rotWithShape="0">
                    <a:srgbClr val="000000">
                      <a:alpha val="65000"/>
                    </a:srgbClr>
                  </a:outerShdw>
                </a:effectLst>
              </a:rPr>
              <a:t>Prophecy of Lev 23:11</a:t>
            </a:r>
            <a:endParaRPr lang="en-US" sz="2400" spc="50" dirty="0">
              <a:ln w="11430"/>
              <a:solidFill>
                <a:srgbClr val="8C4C64"/>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6703175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left)">
                                      <p:cBhvr>
                                        <p:cTn id="7" dur="175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wipe(left)">
                                      <p:cBhvr>
                                        <p:cTn id="12" dur="1750"/>
                                        <p:tgtEl>
                                          <p:spTgt spid="7">
                                            <p:txEl>
                                              <p:pRg st="2" end="2"/>
                                            </p:txEl>
                                          </p:spTgt>
                                        </p:tgtEl>
                                      </p:cBhvr>
                                    </p:animEffect>
                                  </p:childTnLst>
                                </p:cTn>
                              </p:par>
                            </p:childTnLst>
                          </p:cTn>
                        </p:par>
                        <p:par>
                          <p:cTn id="13" fill="hold">
                            <p:stCondLst>
                              <p:cond delay="1750"/>
                            </p:stCondLst>
                            <p:childTnLst>
                              <p:par>
                                <p:cTn id="14" presetID="22" presetClass="entr" presetSubtype="8" fill="hold" nodeType="after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wipe(left)">
                                      <p:cBhvr>
                                        <p:cTn id="16" dur="175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 name="TextBox 13"/>
          <p:cNvSpPr txBox="1"/>
          <p:nvPr/>
        </p:nvSpPr>
        <p:spPr>
          <a:xfrm>
            <a:off x="2712720" y="4219403"/>
            <a:ext cx="2667000" cy="615553"/>
          </a:xfrm>
          <a:prstGeom prst="rect">
            <a:avLst/>
          </a:prstGeom>
          <a:solidFill>
            <a:schemeClr val="accent2">
              <a:lumMod val="20000"/>
              <a:lumOff val="80000"/>
            </a:schemeClr>
          </a:solidFill>
          <a:ln w="28575">
            <a:solidFill>
              <a:srgbClr val="C00000"/>
            </a:solidFill>
          </a:ln>
          <a:effectLst>
            <a:glow rad="101600">
              <a:schemeClr val="accent2">
                <a:satMod val="175000"/>
                <a:alpha val="40000"/>
              </a:schemeClr>
            </a:glow>
          </a:effectLst>
          <a:scene3d>
            <a:camera prst="orthographicFront"/>
            <a:lightRig rig="threePt" dir="t"/>
          </a:scene3d>
          <a:sp3d>
            <a:bevelT w="152400" h="50800" prst="softRound"/>
          </a:sp3d>
        </p:spPr>
        <p:txBody>
          <a:bodyPr wrap="square" rtlCol="0">
            <a:spAutoFit/>
            <a:sp3d extrusionH="57150">
              <a:bevelT w="82550" h="38100" prst="coolSlant"/>
            </a:sp3d>
          </a:bodyPr>
          <a:lstStyle/>
          <a:p>
            <a:pPr algn="ctr"/>
            <a:r>
              <a:rPr lang="en-US" sz="1700" b="1" dirty="0" smtClean="0">
                <a:solidFill>
                  <a:srgbClr val="C00000"/>
                </a:solidFill>
                <a:latin typeface="Comic Sans MS" pitchFamily="66" charset="0"/>
              </a:rPr>
              <a:t>The “morrow” after</a:t>
            </a:r>
            <a:br>
              <a:rPr lang="en-US" sz="1700" b="1" dirty="0" smtClean="0">
                <a:solidFill>
                  <a:srgbClr val="C00000"/>
                </a:solidFill>
                <a:latin typeface="Comic Sans MS" pitchFamily="66" charset="0"/>
              </a:rPr>
            </a:br>
            <a:r>
              <a:rPr lang="en-US" sz="1700" b="1" dirty="0" smtClean="0">
                <a:solidFill>
                  <a:srgbClr val="C00000"/>
                </a:solidFill>
                <a:latin typeface="Comic Sans MS" pitchFamily="66" charset="0"/>
              </a:rPr>
              <a:t>the weekly Sabbath??</a:t>
            </a:r>
            <a:endParaRPr lang="en-US" sz="1700" b="1" dirty="0">
              <a:solidFill>
                <a:srgbClr val="C00000"/>
              </a:solidFill>
              <a:latin typeface="Comic Sans MS" pitchFamily="66" charset="0"/>
            </a:endParaRPr>
          </a:p>
        </p:txBody>
      </p:sp>
      <p:sp>
        <p:nvSpPr>
          <p:cNvPr id="16" name="TextBox 15"/>
          <p:cNvSpPr txBox="1"/>
          <p:nvPr/>
        </p:nvSpPr>
        <p:spPr>
          <a:xfrm>
            <a:off x="7543801" y="4255979"/>
            <a:ext cx="1371600" cy="1400383"/>
          </a:xfrm>
          <a:prstGeom prst="rect">
            <a:avLst/>
          </a:prstGeom>
          <a:solidFill>
            <a:schemeClr val="accent2">
              <a:lumMod val="20000"/>
              <a:lumOff val="80000"/>
            </a:schemeClr>
          </a:solidFill>
          <a:ln w="28575">
            <a:solidFill>
              <a:schemeClr val="accent2">
                <a:lumMod val="75000"/>
              </a:schemeClr>
            </a:solidFill>
          </a:ln>
          <a:effectLst>
            <a:glow rad="139700">
              <a:schemeClr val="accent4">
                <a:satMod val="175000"/>
                <a:alpha val="40000"/>
              </a:schemeClr>
            </a:glow>
          </a:effectLst>
          <a:scene3d>
            <a:camera prst="orthographicFront"/>
            <a:lightRig rig="threePt" dir="t"/>
          </a:scene3d>
          <a:sp3d>
            <a:bevelT w="152400" h="50800" prst="softRound"/>
          </a:sp3d>
        </p:spPr>
        <p:txBody>
          <a:bodyPr wrap="square" rtlCol="0">
            <a:spAutoFit/>
            <a:sp3d extrusionH="57150">
              <a:bevelT w="82550" h="38100" prst="coolSlant"/>
            </a:sp3d>
          </a:bodyPr>
          <a:lstStyle/>
          <a:p>
            <a:pPr algn="ctr"/>
            <a:r>
              <a:rPr lang="en-US" sz="1700" b="1" dirty="0" smtClean="0">
                <a:solidFill>
                  <a:schemeClr val="accent2">
                    <a:lumMod val="75000"/>
                  </a:schemeClr>
                </a:solidFill>
                <a:latin typeface="Comic Sans MS" pitchFamily="66" charset="0"/>
              </a:rPr>
              <a:t>The “morrow” after the 1</a:t>
            </a:r>
            <a:r>
              <a:rPr lang="en-US" sz="1700" b="1" baseline="30000" dirty="0" smtClean="0">
                <a:solidFill>
                  <a:schemeClr val="accent2">
                    <a:lumMod val="75000"/>
                  </a:schemeClr>
                </a:solidFill>
                <a:latin typeface="Comic Sans MS" pitchFamily="66" charset="0"/>
              </a:rPr>
              <a:t>st</a:t>
            </a:r>
            <a:r>
              <a:rPr lang="en-US" sz="1700" b="1" dirty="0" smtClean="0">
                <a:solidFill>
                  <a:schemeClr val="accent2">
                    <a:lumMod val="75000"/>
                  </a:schemeClr>
                </a:solidFill>
                <a:latin typeface="Comic Sans MS" pitchFamily="66" charset="0"/>
              </a:rPr>
              <a:t> ULB Sabbath??</a:t>
            </a:r>
            <a:endParaRPr lang="en-US" sz="1700" b="1" dirty="0">
              <a:solidFill>
                <a:schemeClr val="accent2">
                  <a:lumMod val="75000"/>
                </a:schemeClr>
              </a:solidFill>
              <a:latin typeface="Comic Sans MS" pitchFamily="66" charset="0"/>
            </a:endParaRPr>
          </a:p>
        </p:txBody>
      </p:sp>
      <p:sp>
        <p:nvSpPr>
          <p:cNvPr id="20" name="Right Brace 19"/>
          <p:cNvSpPr/>
          <p:nvPr/>
        </p:nvSpPr>
        <p:spPr>
          <a:xfrm rot="16200000" flipH="1">
            <a:off x="6308679" y="1889079"/>
            <a:ext cx="589194" cy="4319452"/>
          </a:xfrm>
          <a:prstGeom prst="rightBrace">
            <a:avLst>
              <a:gd name="adj1" fmla="val 78219"/>
              <a:gd name="adj2" fmla="val 75827"/>
            </a:avLst>
          </a:prstGeom>
          <a:gradFill>
            <a:gsLst>
              <a:gs pos="35000">
                <a:srgbClr val="92D050">
                  <a:alpha val="77000"/>
                </a:srgbClr>
              </a:gs>
              <a:gs pos="50000">
                <a:schemeClr val="accent2">
                  <a:lumMod val="75000"/>
                </a:schemeClr>
              </a:gs>
              <a:gs pos="63000">
                <a:srgbClr val="002060"/>
              </a:gs>
            </a:gsLst>
            <a:lin ang="5400000" scaled="0"/>
          </a:gradFill>
          <a:ln>
            <a:solidFill>
              <a:srgbClr val="00B05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3" name="Right Brace 2"/>
          <p:cNvSpPr/>
          <p:nvPr/>
        </p:nvSpPr>
        <p:spPr>
          <a:xfrm rot="16200000" flipH="1">
            <a:off x="2142519" y="2042371"/>
            <a:ext cx="588821" cy="4013240"/>
          </a:xfrm>
          <a:prstGeom prst="rightBrace">
            <a:avLst>
              <a:gd name="adj1" fmla="val 72050"/>
              <a:gd name="adj2" fmla="val 60481"/>
            </a:avLst>
          </a:prstGeom>
          <a:gradFill>
            <a:gsLst>
              <a:gs pos="35000">
                <a:srgbClr val="00B0F0">
                  <a:alpha val="53000"/>
                </a:srgbClr>
              </a:gs>
              <a:gs pos="50000">
                <a:schemeClr val="accent2">
                  <a:lumMod val="75000"/>
                </a:schemeClr>
              </a:gs>
              <a:gs pos="63000">
                <a:srgbClr val="002060"/>
              </a:gs>
            </a:gsLst>
            <a:lin ang="5400000" scaled="0"/>
          </a:gradFill>
          <a:ln>
            <a:solidFill>
              <a:srgbClr val="0070C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 name="Slide Number Placeholder 1"/>
          <p:cNvSpPr>
            <a:spLocks noGrp="1"/>
          </p:cNvSpPr>
          <p:nvPr>
            <p:ph type="sldNum" sz="quarter" idx="12"/>
          </p:nvPr>
        </p:nvSpPr>
        <p:spPr>
          <a:xfrm>
            <a:off x="7239000" y="6426993"/>
            <a:ext cx="1828800" cy="365125"/>
          </a:xfrm>
        </p:spPr>
        <p:txBody>
          <a:bodyPr/>
          <a:lstStyle/>
          <a:p>
            <a:fld id="{5C014052-953B-4273-8F47-BF25327D5B24}" type="slidenum">
              <a:rPr lang="en-US" smtClean="0"/>
              <a:t>35</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152693598"/>
              </p:ext>
            </p:extLst>
          </p:nvPr>
        </p:nvGraphicFramePr>
        <p:xfrm>
          <a:off x="430307" y="3015443"/>
          <a:ext cx="8334130" cy="731520"/>
        </p:xfrm>
        <a:graphic>
          <a:graphicData uri="http://schemas.openxmlformats.org/drawingml/2006/table">
            <a:tbl>
              <a:tblPr firstRow="1" bandRow="1">
                <a:effectLst>
                  <a:outerShdw blurRad="76200" dist="12700" dir="2700000" sy="-23000" kx="-800400" algn="bl" rotWithShape="0">
                    <a:prstClr val="black">
                      <a:alpha val="20000"/>
                    </a:prstClr>
                  </a:outerShdw>
                </a:effectLst>
                <a:tableStyleId>{5C22544A-7EE6-4342-B048-85BDC9FD1C3A}</a:tableStyleId>
              </a:tblPr>
              <a:tblGrid>
                <a:gridCol w="255493"/>
                <a:gridCol w="1676400"/>
                <a:gridCol w="228600"/>
                <a:gridCol w="1828800"/>
                <a:gridCol w="304800"/>
                <a:gridCol w="1828800"/>
                <a:gridCol w="228600"/>
                <a:gridCol w="1698140"/>
                <a:gridCol w="284497"/>
              </a:tblGrid>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FFCCCC"/>
                    </a:solidFill>
                  </a:tcPr>
                </a:tc>
                <a:tc>
                  <a:txBody>
                    <a:bodyPr/>
                    <a:lstStyle/>
                    <a:p>
                      <a:pPr algn="ctr"/>
                      <a:r>
                        <a:rPr lang="en-US" sz="1400" dirty="0" smtClean="0">
                          <a:solidFill>
                            <a:srgbClr val="002060"/>
                          </a:solidFill>
                          <a:latin typeface="Arial Rounded MT Bold" pitchFamily="34" charset="0"/>
                        </a:rPr>
                        <a:t>7</a:t>
                      </a:r>
                      <a:r>
                        <a:rPr lang="en-US" sz="1400" baseline="30000" dirty="0" smtClean="0">
                          <a:solidFill>
                            <a:srgbClr val="002060"/>
                          </a:solidFill>
                          <a:latin typeface="Arial Rounded MT Bold" pitchFamily="34" charset="0"/>
                        </a:rPr>
                        <a:t>th</a:t>
                      </a:r>
                      <a:r>
                        <a:rPr lang="en-US" sz="1400" baseline="0" dirty="0" smtClean="0">
                          <a:solidFill>
                            <a:srgbClr val="002060"/>
                          </a:solidFill>
                          <a:latin typeface="Arial Rounded MT Bold" pitchFamily="34" charset="0"/>
                        </a:rPr>
                        <a:t> </a:t>
                      </a:r>
                      <a:r>
                        <a:rPr lang="en-US" sz="1400" dirty="0" smtClean="0">
                          <a:solidFill>
                            <a:srgbClr val="002060"/>
                          </a:solidFill>
                          <a:latin typeface="Arial Rounded MT Bold" pitchFamily="34" charset="0"/>
                        </a:rPr>
                        <a:t>Day   Abib 14</a:t>
                      </a:r>
                      <a:br>
                        <a:rPr lang="en-US" sz="1400" dirty="0" smtClean="0">
                          <a:solidFill>
                            <a:srgbClr val="002060"/>
                          </a:solidFill>
                          <a:latin typeface="Arial Rounded MT Bold" pitchFamily="34" charset="0"/>
                        </a:rPr>
                      </a:br>
                      <a:r>
                        <a:rPr lang="en-US" sz="1400" dirty="0" smtClean="0">
                          <a:solidFill>
                            <a:srgbClr val="002060"/>
                          </a:solidFill>
                          <a:latin typeface="Arial Rounded MT Bold" pitchFamily="34" charset="0"/>
                        </a:rPr>
                        <a:t>Weekly Sabbath</a:t>
                      </a:r>
                      <a:endParaRPr lang="en-US" sz="1400" dirty="0">
                        <a:solidFill>
                          <a:srgbClr val="002060"/>
                        </a:solidFill>
                        <a:latin typeface="Arial Rounded MT Bold"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66CCFF"/>
                    </a:solidFill>
                  </a:tcPr>
                </a:tc>
                <a:tc>
                  <a:txBody>
                    <a:bodyPr/>
                    <a:lstStyle/>
                    <a:p>
                      <a:pPr algn="ctr"/>
                      <a:endParaRPr lang="en-US" sz="1400" dirty="0">
                        <a:latin typeface="Arial Rounded MT Bold"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accent2">
                        <a:lumMod val="75000"/>
                      </a:schemeClr>
                    </a:solidFill>
                  </a:tcPr>
                </a:tc>
                <a:tc>
                  <a:txBody>
                    <a:bodyPr/>
                    <a:lstStyle/>
                    <a:p>
                      <a:pPr algn="ctr"/>
                      <a:r>
                        <a:rPr lang="en-US" sz="1400" dirty="0" smtClean="0">
                          <a:latin typeface="Arial Rounded MT Bold" pitchFamily="34" charset="0"/>
                        </a:rPr>
                        <a:t>Sabbath  Night</a:t>
                      </a:r>
                      <a:br>
                        <a:rPr lang="en-US" sz="1400" dirty="0" smtClean="0">
                          <a:latin typeface="Arial Rounded MT Bold" pitchFamily="34" charset="0"/>
                        </a:rPr>
                      </a:br>
                      <a:r>
                        <a:rPr lang="en-US" sz="1400" dirty="0" smtClean="0">
                          <a:latin typeface="Arial Rounded MT Bold" pitchFamily="34" charset="0"/>
                        </a:rPr>
                        <a:t>Abib 14 </a:t>
                      </a:r>
                      <a:endParaRPr lang="en-US" sz="1400" dirty="0">
                        <a:latin typeface="Arial Rounded MT Bold"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002060"/>
                    </a:solidFill>
                  </a:tcPr>
                </a:tc>
                <a:tc>
                  <a:txBody>
                    <a:bodyPr/>
                    <a:lstStyle/>
                    <a:p>
                      <a:pPr algn="ctr"/>
                      <a:endParaRPr lang="en-US" sz="1400" dirty="0">
                        <a:latin typeface="Arial Rounded MT Bold"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FFCCCC"/>
                    </a:solidFill>
                  </a:tcPr>
                </a:tc>
                <a:tc>
                  <a:txBody>
                    <a:bodyPr/>
                    <a:lstStyle/>
                    <a:p>
                      <a:pPr algn="ctr"/>
                      <a:r>
                        <a:rPr lang="en-US" sz="1400" dirty="0" smtClean="0">
                          <a:ln>
                            <a:solidFill>
                              <a:srgbClr val="003300"/>
                            </a:solidFill>
                          </a:ln>
                          <a:solidFill>
                            <a:schemeClr val="accent2">
                              <a:lumMod val="75000"/>
                            </a:schemeClr>
                          </a:solidFill>
                          <a:latin typeface="Arial Rounded MT Bold" pitchFamily="34" charset="0"/>
                        </a:rPr>
                        <a:t>1</a:t>
                      </a:r>
                      <a:r>
                        <a:rPr lang="en-US" sz="1400" baseline="30000" dirty="0" smtClean="0">
                          <a:ln>
                            <a:solidFill>
                              <a:srgbClr val="003300"/>
                            </a:solidFill>
                          </a:ln>
                          <a:solidFill>
                            <a:schemeClr val="accent2">
                              <a:lumMod val="75000"/>
                            </a:schemeClr>
                          </a:solidFill>
                          <a:latin typeface="Arial Rounded MT Bold" pitchFamily="34" charset="0"/>
                        </a:rPr>
                        <a:t>st</a:t>
                      </a:r>
                      <a:r>
                        <a:rPr lang="en-US" sz="1400" dirty="0" smtClean="0">
                          <a:ln>
                            <a:solidFill>
                              <a:srgbClr val="003300"/>
                            </a:solidFill>
                          </a:ln>
                          <a:solidFill>
                            <a:schemeClr val="accent2">
                              <a:lumMod val="75000"/>
                            </a:schemeClr>
                          </a:solidFill>
                          <a:latin typeface="Arial Rounded MT Bold" pitchFamily="34" charset="0"/>
                        </a:rPr>
                        <a:t> Day  </a:t>
                      </a:r>
                      <a:r>
                        <a:rPr lang="en-US" sz="1400" dirty="0" smtClean="0">
                          <a:solidFill>
                            <a:srgbClr val="002060"/>
                          </a:solidFill>
                          <a:latin typeface="Arial Rounded MT Bold" pitchFamily="34" charset="0"/>
                        </a:rPr>
                        <a:t>Abib 15</a:t>
                      </a:r>
                      <a:br>
                        <a:rPr lang="en-US" sz="1400" dirty="0" smtClean="0">
                          <a:solidFill>
                            <a:srgbClr val="002060"/>
                          </a:solidFill>
                          <a:latin typeface="Arial Rounded MT Bold" pitchFamily="34" charset="0"/>
                        </a:rPr>
                      </a:br>
                      <a:r>
                        <a:rPr lang="en-US" sz="1400" dirty="0" smtClean="0">
                          <a:ln>
                            <a:solidFill>
                              <a:srgbClr val="003300"/>
                            </a:solidFill>
                          </a:ln>
                          <a:solidFill>
                            <a:schemeClr val="accent2">
                              <a:lumMod val="75000"/>
                            </a:schemeClr>
                          </a:solidFill>
                          <a:latin typeface="Arial Rounded MT Bold" pitchFamily="34" charset="0"/>
                        </a:rPr>
                        <a:t>Unleavened Bread </a:t>
                      </a:r>
                      <a:br>
                        <a:rPr lang="en-US" sz="1400" dirty="0" smtClean="0">
                          <a:ln>
                            <a:solidFill>
                              <a:srgbClr val="003300"/>
                            </a:solidFill>
                          </a:ln>
                          <a:solidFill>
                            <a:schemeClr val="accent2">
                              <a:lumMod val="75000"/>
                            </a:schemeClr>
                          </a:solidFill>
                          <a:latin typeface="Arial Rounded MT Bold" pitchFamily="34" charset="0"/>
                        </a:rPr>
                      </a:br>
                      <a:r>
                        <a:rPr lang="en-US" sz="1400" dirty="0" smtClean="0">
                          <a:ln>
                            <a:solidFill>
                              <a:srgbClr val="003300"/>
                            </a:solidFill>
                          </a:ln>
                          <a:solidFill>
                            <a:schemeClr val="accent2">
                              <a:lumMod val="75000"/>
                            </a:schemeClr>
                          </a:solidFill>
                          <a:latin typeface="Arial Rounded MT Bold" pitchFamily="34" charset="0"/>
                        </a:rPr>
                        <a:t>Sabbath</a:t>
                      </a:r>
                      <a:endParaRPr lang="en-US" sz="1400" dirty="0">
                        <a:ln>
                          <a:solidFill>
                            <a:srgbClr val="003300"/>
                          </a:solidFill>
                        </a:ln>
                        <a:solidFill>
                          <a:schemeClr val="accent2">
                            <a:lumMod val="75000"/>
                          </a:schemeClr>
                        </a:solidFill>
                        <a:latin typeface="Arial Rounded MT Bold"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gradFill flip="none" rotWithShape="1">
                      <a:gsLst>
                        <a:gs pos="19000">
                          <a:srgbClr val="92D050"/>
                        </a:gs>
                        <a:gs pos="70000">
                          <a:schemeClr val="accent1">
                            <a:tint val="44500"/>
                            <a:satMod val="160000"/>
                          </a:schemeClr>
                        </a:gs>
                        <a:gs pos="100000">
                          <a:schemeClr val="accent1">
                            <a:tint val="23500"/>
                            <a:satMod val="160000"/>
                          </a:schemeClr>
                        </a:gs>
                      </a:gsLst>
                      <a:lin ang="2700000" scaled="1"/>
                      <a:tileRect/>
                    </a:gradFill>
                  </a:tcPr>
                </a:tc>
                <a:tc>
                  <a:txBody>
                    <a:bodyPr/>
                    <a:lstStyle/>
                    <a:p>
                      <a:pPr algn="ctr"/>
                      <a:endParaRPr lang="en-US" sz="1400" dirty="0">
                        <a:latin typeface="Arial Rounded MT Bold"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accent2">
                        <a:lumMod val="75000"/>
                      </a:schemeClr>
                    </a:solidFill>
                  </a:tcPr>
                </a:tc>
                <a:tc>
                  <a:txBody>
                    <a:bodyPr/>
                    <a:lstStyle/>
                    <a:p>
                      <a:pPr algn="ctr"/>
                      <a:r>
                        <a:rPr lang="en-US" sz="1400" dirty="0" smtClean="0">
                          <a:latin typeface="Arial Rounded MT Bold" pitchFamily="34" charset="0"/>
                        </a:rPr>
                        <a:t>Abib 15  </a:t>
                      </a:r>
                      <a:br>
                        <a:rPr lang="en-US" sz="1400" dirty="0" smtClean="0">
                          <a:latin typeface="Arial Rounded MT Bold" pitchFamily="34" charset="0"/>
                        </a:rPr>
                      </a:br>
                      <a:r>
                        <a:rPr lang="en-US" sz="1400" dirty="0" smtClean="0">
                          <a:latin typeface="Arial Rounded MT Bold" pitchFamily="34" charset="0"/>
                        </a:rPr>
                        <a:t>Night</a:t>
                      </a:r>
                      <a:endParaRPr lang="en-US" sz="1400" dirty="0">
                        <a:latin typeface="Arial Rounded MT Bold"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002060"/>
                    </a:solidFill>
                  </a:tcPr>
                </a:tc>
                <a:tc>
                  <a:txBody>
                    <a:bodyPr/>
                    <a:lstStyle/>
                    <a:p>
                      <a:pPr algn="ctr"/>
                      <a:endParaRPr lang="en-US" sz="1400" dirty="0">
                        <a:latin typeface="Arial Rounded MT Bold"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FFCCCC"/>
                    </a:solidFill>
                  </a:tcPr>
                </a:tc>
              </a:tr>
            </a:tbl>
          </a:graphicData>
        </a:graphic>
      </p:graphicFrame>
      <p:sp>
        <p:nvSpPr>
          <p:cNvPr id="11" name="Title 1"/>
          <p:cNvSpPr txBox="1">
            <a:spLocks/>
          </p:cNvSpPr>
          <p:nvPr/>
        </p:nvSpPr>
        <p:spPr>
          <a:xfrm>
            <a:off x="-81280" y="76200"/>
            <a:ext cx="9296400" cy="6096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spc="50" dirty="0" smtClean="0">
                <a:ln w="11430"/>
                <a:solidFill>
                  <a:srgbClr val="FF3399"/>
                </a:solidFill>
                <a:effectLst>
                  <a:outerShdw blurRad="76200" dist="50800" dir="5400000" algn="tl" rotWithShape="0">
                    <a:srgbClr val="000000">
                      <a:alpha val="65000"/>
                    </a:srgbClr>
                  </a:outerShdw>
                </a:effectLst>
              </a:rPr>
              <a:t>Which “morrow” is it?</a:t>
            </a:r>
            <a:endParaRPr lang="en-US" sz="2400" spc="50" dirty="0">
              <a:ln w="11430"/>
              <a:solidFill>
                <a:srgbClr val="FF3399"/>
              </a:solidFill>
              <a:effectLst>
                <a:outerShdw blurRad="76200" dist="50800" dir="5400000" algn="tl" rotWithShape="0">
                  <a:srgbClr val="000000">
                    <a:alpha val="65000"/>
                  </a:srgbClr>
                </a:outerShdw>
              </a:effectLst>
            </a:endParaRPr>
          </a:p>
        </p:txBody>
      </p:sp>
      <p:sp>
        <p:nvSpPr>
          <p:cNvPr id="12" name="Content Placeholder 2"/>
          <p:cNvSpPr txBox="1">
            <a:spLocks/>
          </p:cNvSpPr>
          <p:nvPr/>
        </p:nvSpPr>
        <p:spPr>
          <a:xfrm>
            <a:off x="193040" y="914400"/>
            <a:ext cx="8646160" cy="1219200"/>
          </a:xfrm>
          <a:prstGeom prst="rect">
            <a:avLst/>
          </a:prstGeo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ctr">
              <a:buFont typeface="Georgia" pitchFamily="18" charset="0"/>
              <a:buNone/>
            </a:pPr>
            <a:r>
              <a:rPr lang="en-US" sz="4000" b="1" spc="50" dirty="0" smtClean="0">
                <a:ln w="11430"/>
                <a:solidFill>
                  <a:srgbClr val="8C4C64"/>
                </a:solidFill>
                <a:effectLst>
                  <a:outerShdw blurRad="76200" dist="50800" dir="5400000" algn="tl" rotWithShape="0">
                    <a:srgbClr val="000000">
                      <a:alpha val="65000"/>
                    </a:srgbClr>
                  </a:outerShdw>
                </a:effectLst>
              </a:rPr>
              <a:t>In other words:  </a:t>
            </a:r>
            <a:br>
              <a:rPr lang="en-US" sz="4000" b="1" spc="50" dirty="0" smtClean="0">
                <a:ln w="11430"/>
                <a:solidFill>
                  <a:srgbClr val="8C4C64"/>
                </a:solidFill>
                <a:effectLst>
                  <a:outerShdw blurRad="76200" dist="50800" dir="5400000" algn="tl" rotWithShape="0">
                    <a:srgbClr val="000000">
                      <a:alpha val="65000"/>
                    </a:srgbClr>
                  </a:outerShdw>
                </a:effectLst>
              </a:rPr>
            </a:br>
            <a:r>
              <a:rPr lang="en-US" sz="4000" b="1" spc="50" dirty="0" smtClean="0">
                <a:ln w="11430"/>
                <a:solidFill>
                  <a:srgbClr val="FF0000"/>
                </a:solidFill>
                <a:effectLst>
                  <a:outerShdw blurRad="76200" dist="50800" dir="5400000" algn="tl" rotWithShape="0">
                    <a:srgbClr val="000000">
                      <a:alpha val="65000"/>
                    </a:srgbClr>
                  </a:outerShdw>
                </a:effectLst>
              </a:rPr>
              <a:t>Is </a:t>
            </a:r>
            <a:r>
              <a:rPr lang="en-US" sz="4000" b="1" spc="50" dirty="0" smtClean="0">
                <a:ln w="11430"/>
                <a:solidFill>
                  <a:srgbClr val="00B050"/>
                </a:solidFill>
                <a:effectLst>
                  <a:outerShdw blurRad="76200" dist="50800" dir="5400000" algn="tl" rotWithShape="0">
                    <a:srgbClr val="000000">
                      <a:alpha val="65000"/>
                    </a:srgbClr>
                  </a:outerShdw>
                </a:effectLst>
              </a:rPr>
              <a:t>Wave Sheaf </a:t>
            </a:r>
            <a:r>
              <a:rPr lang="en-US" sz="4000" b="1" spc="50" dirty="0" smtClean="0">
                <a:ln w="11430"/>
                <a:solidFill>
                  <a:srgbClr val="FF0000"/>
                </a:solidFill>
                <a:effectLst>
                  <a:outerShdw blurRad="76200" dist="50800" dir="5400000" algn="tl" rotWithShape="0">
                    <a:srgbClr val="000000">
                      <a:alpha val="65000"/>
                    </a:srgbClr>
                  </a:outerShdw>
                </a:effectLst>
              </a:rPr>
              <a:t>established on:</a:t>
            </a:r>
            <a:endParaRPr lang="en-US" sz="4000" b="1" spc="50" dirty="0" smtClean="0">
              <a:ln w="11430"/>
              <a:solidFill>
                <a:srgbClr val="7D5B63"/>
              </a:solidFill>
              <a:effectLst>
                <a:outerShdw blurRad="76200" dist="50800" dir="5400000" algn="tl" rotWithShape="0">
                  <a:srgbClr val="000000">
                    <a:alpha val="65000"/>
                  </a:srgbClr>
                </a:outerShdw>
              </a:effectLst>
            </a:endParaRPr>
          </a:p>
        </p:txBody>
      </p:sp>
      <p:sp>
        <p:nvSpPr>
          <p:cNvPr id="13" name="Lightning Bolt 12"/>
          <p:cNvSpPr/>
          <p:nvPr/>
        </p:nvSpPr>
        <p:spPr>
          <a:xfrm rot="1523918">
            <a:off x="4029753" y="2485840"/>
            <a:ext cx="736035" cy="1572951"/>
          </a:xfrm>
          <a:prstGeom prst="lightningBolt">
            <a:avLst/>
          </a:prstGeom>
          <a:solidFill>
            <a:schemeClr val="accent5">
              <a:lumMod val="40000"/>
              <a:lumOff val="60000"/>
            </a:schemeClr>
          </a:solidFill>
          <a:ln w="38100">
            <a:solidFill>
              <a:srgbClr val="C00000"/>
            </a:solidFill>
          </a:ln>
          <a:effectLst>
            <a:glow rad="139700">
              <a:schemeClr val="accent2">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715000" y="4572000"/>
            <a:ext cx="1556836"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smtClean="0">
                <a:ln w="11430"/>
                <a:solidFill>
                  <a:srgbClr val="C00000"/>
                </a:solidFill>
                <a:effectLst>
                  <a:outerShdw blurRad="50800" dist="39000" dir="5460000" algn="tl">
                    <a:srgbClr val="000000">
                      <a:alpha val="38000"/>
                    </a:srgbClr>
                  </a:outerShdw>
                </a:effectLst>
                <a:latin typeface="Aharoni" pitchFamily="2" charset="-79"/>
                <a:cs typeface="Aharoni" pitchFamily="2" charset="-79"/>
              </a:rPr>
              <a:t>~ or ~</a:t>
            </a:r>
            <a:endParaRPr lang="en-US" sz="4000" b="1" cap="none" spc="0" dirty="0">
              <a:ln w="11430"/>
              <a:solidFill>
                <a:srgbClr val="C00000"/>
              </a:solidFill>
              <a:effectLst>
                <a:outerShdw blurRad="50800" dist="39000" dir="5460000" algn="tl">
                  <a:srgbClr val="000000">
                    <a:alpha val="38000"/>
                  </a:srgbClr>
                </a:outerShdw>
              </a:effectLst>
              <a:latin typeface="Aharoni" pitchFamily="2" charset="-79"/>
              <a:cs typeface="Aharoni" pitchFamily="2" charset="-79"/>
            </a:endParaRPr>
          </a:p>
        </p:txBody>
      </p:sp>
      <p:sp>
        <p:nvSpPr>
          <p:cNvPr id="21" name="Lightning Bolt 20"/>
          <p:cNvSpPr/>
          <p:nvPr/>
        </p:nvSpPr>
        <p:spPr>
          <a:xfrm rot="1845177">
            <a:off x="8053595" y="2468897"/>
            <a:ext cx="794615" cy="1644504"/>
          </a:xfrm>
          <a:prstGeom prst="lightningBolt">
            <a:avLst/>
          </a:prstGeom>
          <a:solidFill>
            <a:schemeClr val="accent5">
              <a:lumMod val="40000"/>
              <a:lumOff val="60000"/>
            </a:schemeClr>
          </a:solidFill>
          <a:ln w="38100">
            <a:solidFill>
              <a:schemeClr val="accent2">
                <a:lumMod val="75000"/>
              </a:schemeClr>
            </a:solidFill>
          </a:ln>
          <a:effectLst>
            <a:glow rad="139700">
              <a:schemeClr val="accent4">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ontent Placeholder 2"/>
          <p:cNvSpPr txBox="1">
            <a:spLocks/>
          </p:cNvSpPr>
          <p:nvPr/>
        </p:nvSpPr>
        <p:spPr>
          <a:xfrm>
            <a:off x="381000" y="5271761"/>
            <a:ext cx="6068125" cy="1205239"/>
          </a:xfrm>
          <a:prstGeom prst="rect">
            <a:avLst/>
          </a:prstGeom>
          <a:solidFill>
            <a:schemeClr val="accent2">
              <a:lumMod val="20000"/>
              <a:lumOff val="80000"/>
            </a:schemeClr>
          </a:solidFill>
          <a:ln w="38100">
            <a:solidFill>
              <a:schemeClr val="accent2">
                <a:lumMod val="75000"/>
              </a:schemeClr>
            </a:solidFill>
          </a:ln>
          <a:scene3d>
            <a:camera prst="orthographicFront"/>
            <a:lightRig rig="soft" dir="tl">
              <a:rot lat="0" lon="0" rev="0"/>
            </a:lightRig>
          </a:scene3d>
          <a:sp3d>
            <a:bevelT w="114300" prst="artDeco"/>
          </a:sp3d>
        </p:spPr>
        <p:txBody>
          <a:bodyPr>
            <a:normAutofit/>
            <a:sp3d contourW="25400" prstMaterial="matte">
              <a:bevelT w="25400" h="55880" prst="artDeco"/>
              <a:contourClr>
                <a:schemeClr val="accent2">
                  <a:tint val="20000"/>
                </a:schemeClr>
              </a:contourClr>
            </a:sp3d>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ctr">
              <a:buFont typeface="Georgia" pitchFamily="18" charset="0"/>
              <a:buNone/>
            </a:pPr>
            <a:r>
              <a:rPr lang="en-US" sz="3200" b="1" spc="50" dirty="0" smtClean="0">
                <a:ln w="11430"/>
                <a:solidFill>
                  <a:srgbClr val="8C4C64"/>
                </a:solidFill>
                <a:effectLst>
                  <a:outerShdw blurRad="76200" dist="50800" dir="5400000" algn="tl" rotWithShape="0">
                    <a:srgbClr val="000000">
                      <a:alpha val="65000"/>
                    </a:srgbClr>
                  </a:outerShdw>
                </a:effectLst>
              </a:rPr>
              <a:t>We are still </a:t>
            </a:r>
            <a:r>
              <a:rPr lang="en-US" sz="3200" b="1" spc="50" dirty="0" smtClean="0">
                <a:ln w="11430"/>
                <a:solidFill>
                  <a:srgbClr val="FF0000"/>
                </a:solidFill>
                <a:effectLst>
                  <a:outerShdw blurRad="76200" dist="50800" dir="5400000" algn="tl" rotWithShape="0">
                    <a:srgbClr val="000000">
                      <a:alpha val="65000"/>
                    </a:srgbClr>
                  </a:outerShdw>
                </a:effectLst>
              </a:rPr>
              <a:t>assuming Passover </a:t>
            </a:r>
            <a:r>
              <a:rPr lang="en-US" sz="3200" b="1" spc="50" dirty="0" smtClean="0">
                <a:ln w="11430"/>
                <a:solidFill>
                  <a:srgbClr val="8C4C64"/>
                </a:solidFill>
                <a:effectLst>
                  <a:outerShdw blurRad="76200" dist="50800" dir="5400000" algn="tl" rotWithShape="0">
                    <a:srgbClr val="000000">
                      <a:alpha val="65000"/>
                    </a:srgbClr>
                  </a:outerShdw>
                </a:effectLst>
              </a:rPr>
              <a:t>is on the </a:t>
            </a:r>
            <a:r>
              <a:rPr lang="en-US" sz="3200" b="1" spc="50" dirty="0" smtClean="0">
                <a:ln w="11430"/>
                <a:solidFill>
                  <a:srgbClr val="00B0F0"/>
                </a:solidFill>
                <a:effectLst>
                  <a:outerShdw blurRad="76200" dist="50800" dir="5400000" algn="tl" rotWithShape="0">
                    <a:srgbClr val="000000">
                      <a:alpha val="65000"/>
                    </a:srgbClr>
                  </a:outerShdw>
                </a:effectLst>
              </a:rPr>
              <a:t>7</a:t>
            </a:r>
            <a:r>
              <a:rPr lang="en-US" sz="3200" b="1" spc="50" baseline="30000" dirty="0" smtClean="0">
                <a:ln w="11430"/>
                <a:solidFill>
                  <a:srgbClr val="00B0F0"/>
                </a:solidFill>
                <a:effectLst>
                  <a:outerShdw blurRad="76200" dist="50800" dir="5400000" algn="tl" rotWithShape="0">
                    <a:srgbClr val="000000">
                      <a:alpha val="65000"/>
                    </a:srgbClr>
                  </a:outerShdw>
                </a:effectLst>
              </a:rPr>
              <a:t>th</a:t>
            </a:r>
            <a:r>
              <a:rPr lang="en-US" sz="3200" b="1" spc="50" dirty="0" smtClean="0">
                <a:ln w="11430"/>
                <a:solidFill>
                  <a:srgbClr val="00B0F0"/>
                </a:solidFill>
                <a:effectLst>
                  <a:outerShdw blurRad="76200" dist="50800" dir="5400000" algn="tl" rotWithShape="0">
                    <a:srgbClr val="000000">
                      <a:alpha val="65000"/>
                    </a:srgbClr>
                  </a:outerShdw>
                </a:effectLst>
              </a:rPr>
              <a:t> Day Sabbath.</a:t>
            </a:r>
            <a:endParaRPr lang="en-US" sz="3200" b="1" spc="50" dirty="0">
              <a:ln w="11430"/>
              <a:solidFill>
                <a:srgbClr val="00B0F0"/>
              </a:solidFill>
              <a:effectLst>
                <a:outerShdw blurRad="76200" dist="50800" dir="5400000" algn="tl" rotWithShape="0">
                  <a:srgbClr val="000000">
                    <a:alpha val="65000"/>
                  </a:srgbClr>
                </a:outerShdw>
              </a:effectLst>
            </a:endParaRPr>
          </a:p>
        </p:txBody>
      </p:sp>
      <p:cxnSp>
        <p:nvCxnSpPr>
          <p:cNvPr id="17" name="Straight Arrow Connector 16"/>
          <p:cNvCxnSpPr/>
          <p:nvPr/>
        </p:nvCxnSpPr>
        <p:spPr>
          <a:xfrm flipV="1">
            <a:off x="4617720" y="3686003"/>
            <a:ext cx="0" cy="533400"/>
          </a:xfrm>
          <a:prstGeom prst="straightConnector1">
            <a:avLst/>
          </a:prstGeom>
          <a:ln w="57150">
            <a:solidFill>
              <a:srgbClr val="FF0000"/>
            </a:solidFill>
            <a:headEnd type="oval" w="med" len="med"/>
            <a:tailEnd type="triangle" w="med" len="med"/>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8659368" y="3718007"/>
            <a:ext cx="0" cy="533400"/>
          </a:xfrm>
          <a:prstGeom prst="straightConnector1">
            <a:avLst/>
          </a:prstGeom>
          <a:ln w="57150">
            <a:solidFill>
              <a:schemeClr val="accent2">
                <a:lumMod val="75000"/>
              </a:schemeClr>
            </a:solidFill>
            <a:headEnd type="oval" w="med" len="med"/>
            <a:tailEnd type="triangle" w="med" len="med"/>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pic>
        <p:nvPicPr>
          <p:cNvPr id="23" name="Picture 21" descr="C:\Users\Rae\Desktop\Art on Desktop\white man clip art\yellow-blue smiley faces\smiley reminder.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18252" y="5486400"/>
            <a:ext cx="1153584" cy="1141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14608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barn(inVertical)">
                                      <p:cBhvr>
                                        <p:cTn id="7" dur="1250"/>
                                        <p:tgtEl>
                                          <p:spTgt spid="14">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175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anim calcmode="lin" valueType="num">
                                      <p:cBhvr>
                                        <p:cTn id="16" dur="1000" fill="hold"/>
                                        <p:tgtEl>
                                          <p:spTgt spid="18"/>
                                        </p:tgtEl>
                                        <p:attrNameLst>
                                          <p:attrName>ppt_x</p:attrName>
                                        </p:attrNameLst>
                                      </p:cBhvr>
                                      <p:tavLst>
                                        <p:tav tm="0">
                                          <p:val>
                                            <p:strVal val="#ppt_x"/>
                                          </p:val>
                                        </p:tav>
                                        <p:tav tm="100000">
                                          <p:val>
                                            <p:strVal val="#ppt_x"/>
                                          </p:val>
                                        </p:tav>
                                      </p:tavLst>
                                    </p:anim>
                                    <p:anim calcmode="lin" valueType="num">
                                      <p:cBhvr>
                                        <p:cTn id="17" dur="1000" fill="hold"/>
                                        <p:tgtEl>
                                          <p:spTgt spid="18"/>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16" presetClass="entr" presetSubtype="21" fill="hold" nodeType="afterEffect">
                                  <p:stCondLst>
                                    <p:cond delay="0"/>
                                  </p:stCondLst>
                                  <p:childTnLst>
                                    <p:set>
                                      <p:cBhvr>
                                        <p:cTn id="20" dur="1" fill="hold">
                                          <p:stCondLst>
                                            <p:cond delay="0"/>
                                          </p:stCondLst>
                                        </p:cTn>
                                        <p:tgtEl>
                                          <p:spTgt spid="16">
                                            <p:txEl>
                                              <p:pRg st="0" end="0"/>
                                            </p:txEl>
                                          </p:spTgt>
                                        </p:tgtEl>
                                        <p:attrNameLst>
                                          <p:attrName>style.visibility</p:attrName>
                                        </p:attrNameLst>
                                      </p:cBhvr>
                                      <p:to>
                                        <p:strVal val="visible"/>
                                      </p:to>
                                    </p:set>
                                    <p:animEffect transition="in" filter="barn(inVertical)">
                                      <p:cBhvr>
                                        <p:cTn id="21" dur="1250"/>
                                        <p:tgtEl>
                                          <p:spTgt spid="16">
                                            <p:txEl>
                                              <p:pRg st="0" end="0"/>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left)">
                                      <p:cBhvr>
                                        <p:cTn id="24" dur="1750"/>
                                        <p:tgtEl>
                                          <p:spTgt spid="20"/>
                                        </p:tgtEl>
                                      </p:cBhvr>
                                    </p:animEffect>
                                  </p:childTnLst>
                                </p:cTn>
                              </p:par>
                            </p:childTnLst>
                          </p:cTn>
                        </p:par>
                        <p:par>
                          <p:cTn id="25" fill="hold">
                            <p:stCondLst>
                              <p:cond delay="2750"/>
                            </p:stCondLst>
                            <p:childTnLst>
                              <p:par>
                                <p:cTn id="26" presetID="6" presetClass="entr" presetSubtype="32" fill="hold" nodeType="afterEffect">
                                  <p:stCondLst>
                                    <p:cond delay="750"/>
                                  </p:stCondLst>
                                  <p:childTnLst>
                                    <p:set>
                                      <p:cBhvr>
                                        <p:cTn id="27" dur="1" fill="hold">
                                          <p:stCondLst>
                                            <p:cond delay="0"/>
                                          </p:stCondLst>
                                        </p:cTn>
                                        <p:tgtEl>
                                          <p:spTgt spid="23"/>
                                        </p:tgtEl>
                                        <p:attrNameLst>
                                          <p:attrName>style.visibility</p:attrName>
                                        </p:attrNameLst>
                                      </p:cBhvr>
                                      <p:to>
                                        <p:strVal val="visible"/>
                                      </p:to>
                                    </p:set>
                                    <p:animEffect transition="in" filter="circle(out)">
                                      <p:cBhvr>
                                        <p:cTn id="28" dur="2000"/>
                                        <p:tgtEl>
                                          <p:spTgt spid="23"/>
                                        </p:tgtEl>
                                      </p:cBhvr>
                                    </p:animEffect>
                                  </p:childTnLst>
                                </p:cTn>
                              </p:par>
                            </p:childTnLst>
                          </p:cTn>
                        </p:par>
                        <p:par>
                          <p:cTn id="29" fill="hold">
                            <p:stCondLst>
                              <p:cond delay="5500"/>
                            </p:stCondLst>
                            <p:childTnLst>
                              <p:par>
                                <p:cTn id="30" presetID="22" presetClass="entr" presetSubtype="2" fill="hold" grpId="0" nodeType="afterEffect">
                                  <p:stCondLst>
                                    <p:cond delay="500"/>
                                  </p:stCondLst>
                                  <p:childTnLst>
                                    <p:set>
                                      <p:cBhvr>
                                        <p:cTn id="31" dur="1" fill="hold">
                                          <p:stCondLst>
                                            <p:cond delay="0"/>
                                          </p:stCondLst>
                                        </p:cTn>
                                        <p:tgtEl>
                                          <p:spTgt spid="22"/>
                                        </p:tgtEl>
                                        <p:attrNameLst>
                                          <p:attrName>style.visibility</p:attrName>
                                        </p:attrNameLst>
                                      </p:cBhvr>
                                      <p:to>
                                        <p:strVal val="visible"/>
                                      </p:to>
                                    </p:set>
                                    <p:animEffect transition="in" filter="wipe(right)">
                                      <p:cBhvr>
                                        <p:cTn id="32"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 grpId="0" animBg="1"/>
      <p:bldP spid="18" grpId="0"/>
      <p:bldP spid="22"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C014052-953B-4273-8F47-BF25327D5B24}" type="slidenum">
              <a:rPr lang="en-US" smtClean="0">
                <a:solidFill>
                  <a:schemeClr val="accent4">
                    <a:lumMod val="20000"/>
                    <a:lumOff val="80000"/>
                  </a:schemeClr>
                </a:solidFill>
              </a:rPr>
              <a:t>36</a:t>
            </a:fld>
            <a:endParaRPr lang="en-US" dirty="0">
              <a:solidFill>
                <a:schemeClr val="accent4">
                  <a:lumMod val="20000"/>
                  <a:lumOff val="80000"/>
                </a:schemeClr>
              </a:solidFill>
            </a:endParaRPr>
          </a:p>
        </p:txBody>
      </p:sp>
      <p:sp>
        <p:nvSpPr>
          <p:cNvPr id="7" name="Content Placeholder 6"/>
          <p:cNvSpPr>
            <a:spLocks noGrp="1"/>
          </p:cNvSpPr>
          <p:nvPr>
            <p:ph sz="quarter" idx="13"/>
          </p:nvPr>
        </p:nvSpPr>
        <p:spPr>
          <a:xfrm>
            <a:off x="609600" y="851650"/>
            <a:ext cx="7924800" cy="3733800"/>
          </a:xfrm>
          <a:solidFill>
            <a:schemeClr val="accent2">
              <a:lumMod val="20000"/>
              <a:lumOff val="80000"/>
            </a:schemeClr>
          </a:solidFill>
          <a:ln w="57150">
            <a:solidFill>
              <a:schemeClr val="accent2">
                <a:lumMod val="75000"/>
              </a:schemeClr>
            </a:solidFill>
          </a:ln>
          <a:effectLst>
            <a:glow rad="139700">
              <a:schemeClr val="accent2">
                <a:satMod val="175000"/>
                <a:alpha val="40000"/>
              </a:schemeClr>
            </a:glow>
          </a:effectLst>
          <a:scene3d>
            <a:camera prst="orthographicFront"/>
            <a:lightRig rig="threePt" dir="t"/>
          </a:scene3d>
          <a:sp3d>
            <a:bevelT w="114300" prst="artDeco"/>
          </a:sp3d>
        </p:spPr>
        <p:txBody>
          <a:bodyPr>
            <a:normAutofit fontScale="85000" lnSpcReduction="20000"/>
            <a:sp3d extrusionH="57150">
              <a:bevelT w="38100" h="38100"/>
            </a:sp3d>
          </a:bodyPr>
          <a:lstStyle/>
          <a:p>
            <a:pPr marL="45720" indent="0">
              <a:buNone/>
            </a:pPr>
            <a:r>
              <a:rPr lang="en-US" sz="3100" b="1" dirty="0">
                <a:solidFill>
                  <a:schemeClr val="accent5">
                    <a:lumMod val="75000"/>
                  </a:schemeClr>
                </a:solidFill>
                <a:effectLst>
                  <a:glow rad="139700">
                    <a:schemeClr val="accent2">
                      <a:satMod val="175000"/>
                      <a:alpha val="40000"/>
                    </a:schemeClr>
                  </a:glow>
                </a:effectLst>
              </a:rPr>
              <a:t>Lev </a:t>
            </a:r>
            <a:r>
              <a:rPr lang="en-US" sz="3100" b="1" dirty="0" smtClean="0">
                <a:solidFill>
                  <a:schemeClr val="accent5">
                    <a:lumMod val="75000"/>
                  </a:schemeClr>
                </a:solidFill>
                <a:effectLst>
                  <a:glow rad="139700">
                    <a:schemeClr val="accent2">
                      <a:satMod val="175000"/>
                      <a:alpha val="40000"/>
                    </a:schemeClr>
                  </a:glow>
                </a:effectLst>
              </a:rPr>
              <a:t>23:11</a:t>
            </a:r>
            <a:r>
              <a:rPr lang="en-US" sz="2400" dirty="0">
                <a:effectLst>
                  <a:glow rad="139700">
                    <a:schemeClr val="accent2">
                      <a:satMod val="175000"/>
                      <a:alpha val="40000"/>
                    </a:schemeClr>
                  </a:glow>
                </a:effectLst>
              </a:rPr>
              <a:t> </a:t>
            </a:r>
            <a:r>
              <a:rPr lang="en-US" sz="2400" dirty="0" smtClean="0">
                <a:effectLst>
                  <a:glow rad="139700">
                    <a:schemeClr val="accent2">
                      <a:satMod val="175000"/>
                      <a:alpha val="40000"/>
                    </a:schemeClr>
                  </a:glow>
                </a:effectLst>
              </a:rPr>
              <a:t>  </a:t>
            </a:r>
            <a:r>
              <a:rPr lang="en-US" sz="2400" dirty="0" smtClean="0"/>
              <a:t>‘</a:t>
            </a:r>
            <a:r>
              <a:rPr lang="en-US" sz="2400" dirty="0"/>
              <a:t>And </a:t>
            </a:r>
            <a:r>
              <a:rPr lang="en-US" sz="2400" b="1" i="1" dirty="0"/>
              <a:t>he shall wave the sheaf</a:t>
            </a:r>
            <a:r>
              <a:rPr lang="en-US" sz="2400" dirty="0"/>
              <a:t> before </a:t>
            </a:r>
            <a:r>
              <a:rPr lang="en-US" sz="2400" dirty="0" smtClean="0"/>
              <a:t>[</a:t>
            </a:r>
            <a:r>
              <a:rPr lang="en-US" sz="2400" b="1" dirty="0" smtClean="0">
                <a:solidFill>
                  <a:srgbClr val="0070C0"/>
                </a:solidFill>
              </a:rPr>
              <a:t>Yahuah</a:t>
            </a:r>
            <a:r>
              <a:rPr lang="en-US" sz="2400" dirty="0" smtClean="0"/>
              <a:t>], </a:t>
            </a:r>
            <a:r>
              <a:rPr lang="en-US" sz="2400" dirty="0"/>
              <a:t>for your acceptance. </a:t>
            </a:r>
            <a:r>
              <a:rPr lang="en-US" sz="2400" dirty="0" smtClean="0"/>
              <a:t> </a:t>
            </a:r>
            <a:r>
              <a:rPr lang="en-US" sz="2400" b="1" i="1" u="heavy" dirty="0" smtClean="0"/>
              <a:t>On </a:t>
            </a:r>
            <a:r>
              <a:rPr lang="en-US" sz="2400" b="1" i="1" u="heavy" dirty="0"/>
              <a:t>the</a:t>
            </a:r>
            <a:r>
              <a:rPr lang="en-US" sz="2400" b="1" i="1" dirty="0"/>
              <a:t> </a:t>
            </a:r>
            <a:r>
              <a:rPr lang="en-US" sz="2400" b="1" i="1" u="heavy" dirty="0">
                <a:solidFill>
                  <a:srgbClr val="FF3399"/>
                </a:solidFill>
              </a:rPr>
              <a:t>morrow</a:t>
            </a:r>
            <a:r>
              <a:rPr lang="en-US" sz="2400" b="1" i="1" dirty="0"/>
              <a:t> </a:t>
            </a:r>
            <a:r>
              <a:rPr lang="en-US" sz="2400" b="1" i="1" u="heavy" dirty="0"/>
              <a:t>a</a:t>
            </a:r>
            <a:r>
              <a:rPr lang="en-US" sz="2400" b="1" i="1" dirty="0"/>
              <a:t>f</a:t>
            </a:r>
            <a:r>
              <a:rPr lang="en-US" sz="2400" b="1" i="1" u="heavy" dirty="0"/>
              <a:t>ter the </a:t>
            </a:r>
            <a:r>
              <a:rPr lang="en-US" sz="2400" b="1" i="1" u="heavy" dirty="0" smtClean="0">
                <a:solidFill>
                  <a:srgbClr val="00B0F0"/>
                </a:solidFill>
              </a:rPr>
              <a:t>Sabbath</a:t>
            </a:r>
            <a:r>
              <a:rPr lang="en-US" sz="2400" baseline="30000" dirty="0" smtClean="0"/>
              <a:t>[</a:t>
            </a:r>
            <a:r>
              <a:rPr lang="en-US" sz="2400" baseline="30000" dirty="0" smtClean="0">
                <a:solidFill>
                  <a:schemeClr val="tx1"/>
                </a:solidFill>
              </a:rPr>
              <a:t>H767</a:t>
            </a:r>
            <a:r>
              <a:rPr lang="en-US" sz="2400" b="1" baseline="30000" dirty="0" smtClean="0">
                <a:solidFill>
                  <a:srgbClr val="0070C0"/>
                </a:solidFill>
              </a:rPr>
              <a:t>6</a:t>
            </a:r>
            <a:r>
              <a:rPr lang="en-US" sz="2400" baseline="30000" dirty="0"/>
              <a:t>]</a:t>
            </a:r>
            <a:r>
              <a:rPr lang="en-US" sz="2400" dirty="0"/>
              <a:t> </a:t>
            </a:r>
            <a:r>
              <a:rPr lang="en-US" sz="2400" b="1" i="1" dirty="0"/>
              <a:t>the priest waves it. </a:t>
            </a:r>
            <a:endParaRPr lang="en-US" sz="1800" dirty="0"/>
          </a:p>
          <a:p>
            <a:pPr marL="45720" indent="0">
              <a:buNone/>
            </a:pPr>
            <a:r>
              <a:rPr lang="en-US" sz="800" dirty="0"/>
              <a:t> </a:t>
            </a:r>
            <a:endParaRPr lang="en-US" sz="4400" dirty="0"/>
          </a:p>
          <a:p>
            <a:pPr lvl="0"/>
            <a:r>
              <a:rPr lang="en-US" sz="2400" b="1" i="1" u="sng" dirty="0" err="1">
                <a:solidFill>
                  <a:srgbClr val="0070C0"/>
                </a:solidFill>
                <a:effectLst>
                  <a:outerShdw blurRad="69850" dist="43180" dir="5400000" sx="0" sy="0">
                    <a:srgbClr val="000000">
                      <a:alpha val="65000"/>
                    </a:srgbClr>
                  </a:outerShdw>
                </a:effectLst>
              </a:rPr>
              <a:t>sabbath</a:t>
            </a:r>
            <a:r>
              <a:rPr lang="en-US" sz="2400" dirty="0">
                <a:effectLst>
                  <a:outerShdw blurRad="69850" dist="43180" dir="5400000" sx="0" sy="0">
                    <a:srgbClr val="000000">
                      <a:alpha val="65000"/>
                    </a:srgbClr>
                  </a:outerShdw>
                </a:effectLst>
              </a:rPr>
              <a:t> – </a:t>
            </a:r>
            <a:r>
              <a:rPr lang="en-US" sz="2400" i="1" dirty="0">
                <a:effectLst>
                  <a:outerShdw blurRad="69850" dist="43180" dir="5400000" sx="0" sy="0">
                    <a:srgbClr val="000000">
                      <a:alpha val="65000"/>
                    </a:srgbClr>
                  </a:outerShdw>
                </a:effectLst>
              </a:rPr>
              <a:t>Strong’s –</a:t>
            </a:r>
            <a:r>
              <a:rPr lang="en-US" sz="2400" dirty="0">
                <a:effectLst>
                  <a:outerShdw blurRad="69850" dist="43180" dir="5400000" sx="0" sy="0">
                    <a:srgbClr val="000000">
                      <a:alpha val="65000"/>
                    </a:srgbClr>
                  </a:outerShdw>
                </a:effectLst>
              </a:rPr>
              <a:t>  </a:t>
            </a:r>
            <a:r>
              <a:rPr lang="en-US" sz="2400" b="1" dirty="0" smtClean="0">
                <a:effectLst>
                  <a:outerShdw blurRad="69850" dist="43180" dir="5400000" sx="0" sy="0">
                    <a:srgbClr val="000000">
                      <a:alpha val="65000"/>
                    </a:srgbClr>
                  </a:outerShdw>
                </a:effectLst>
              </a:rPr>
              <a:t>H767</a:t>
            </a:r>
            <a:r>
              <a:rPr lang="en-US" sz="3100" b="1" dirty="0" smtClean="0">
                <a:solidFill>
                  <a:srgbClr val="0070C0"/>
                </a:solidFill>
                <a:effectLst>
                  <a:outerShdw blurRad="69850" dist="43180" dir="5400000" sx="0" sy="0">
                    <a:srgbClr val="000000">
                      <a:alpha val="65000"/>
                    </a:srgbClr>
                  </a:outerShdw>
                </a:effectLst>
              </a:rPr>
              <a:t>6</a:t>
            </a:r>
            <a:r>
              <a:rPr lang="en-US" sz="2400" b="1" dirty="0" smtClean="0">
                <a:solidFill>
                  <a:srgbClr val="0070C0"/>
                </a:solidFill>
                <a:effectLst>
                  <a:outerShdw blurRad="69850" dist="43180" dir="5400000" sx="0" sy="0">
                    <a:srgbClr val="000000">
                      <a:alpha val="65000"/>
                    </a:srgbClr>
                  </a:outerShdw>
                </a:effectLst>
              </a:rPr>
              <a:t>;</a:t>
            </a:r>
            <a:r>
              <a:rPr lang="en-US" sz="2400" dirty="0" smtClean="0">
                <a:effectLst>
                  <a:outerShdw blurRad="69850" dist="43180" dir="5400000" sx="0" sy="0">
                    <a:srgbClr val="000000">
                      <a:alpha val="65000"/>
                    </a:srgbClr>
                  </a:outerShdw>
                </a:effectLst>
              </a:rPr>
              <a:t>  </a:t>
            </a:r>
            <a:r>
              <a:rPr lang="en-US" sz="2400" dirty="0" err="1">
                <a:effectLst>
                  <a:outerShdw blurRad="69850" dist="43180" dir="5400000" sx="0" sy="0">
                    <a:srgbClr val="000000">
                      <a:alpha val="65000"/>
                    </a:srgbClr>
                  </a:outerShdw>
                </a:effectLst>
              </a:rPr>
              <a:t>shabbath</a:t>
            </a:r>
            <a:r>
              <a:rPr lang="en-US" sz="2400" dirty="0">
                <a:effectLst>
                  <a:outerShdw blurRad="69850" dist="43180" dir="5400000" sx="0" sy="0">
                    <a:srgbClr val="000000">
                      <a:alpha val="65000"/>
                    </a:srgbClr>
                  </a:outerShdw>
                </a:effectLst>
              </a:rPr>
              <a:t> </a:t>
            </a:r>
            <a:r>
              <a:rPr lang="en-US" sz="2100" dirty="0">
                <a:effectLst>
                  <a:outerShdw blurRad="69850" dist="43180" dir="5400000" sx="0" sy="0">
                    <a:srgbClr val="000000">
                      <a:alpha val="65000"/>
                    </a:srgbClr>
                  </a:outerShdw>
                </a:effectLst>
              </a:rPr>
              <a:t>(</a:t>
            </a:r>
            <a:r>
              <a:rPr lang="en-US" sz="2100" dirty="0" err="1">
                <a:effectLst>
                  <a:outerShdw blurRad="69850" dist="43180" dir="5400000" sx="0" sy="0">
                    <a:srgbClr val="000000">
                      <a:alpha val="65000"/>
                    </a:srgbClr>
                  </a:outerShdw>
                </a:effectLst>
              </a:rPr>
              <a:t>shab-bawth</a:t>
            </a:r>
            <a:r>
              <a:rPr lang="en-US" sz="2100" dirty="0">
                <a:effectLst>
                  <a:outerShdw blurRad="69850" dist="43180" dir="5400000" sx="0" sy="0">
                    <a:srgbClr val="000000">
                      <a:alpha val="65000"/>
                    </a:srgbClr>
                  </a:outerShdw>
                </a:effectLst>
              </a:rPr>
              <a:t>'); </a:t>
            </a:r>
            <a:r>
              <a:rPr lang="en-US" sz="2400" dirty="0">
                <a:effectLst>
                  <a:outerShdw blurRad="69850" dist="43180" dir="5400000" sx="0" sy="0">
                    <a:srgbClr val="000000">
                      <a:alpha val="65000"/>
                    </a:srgbClr>
                  </a:outerShdw>
                </a:effectLst>
              </a:rPr>
              <a:t>intensive from </a:t>
            </a:r>
            <a:r>
              <a:rPr lang="en-US" sz="2400" dirty="0" smtClean="0">
                <a:effectLst>
                  <a:outerShdw blurRad="69850" dist="43180" dir="5400000" sx="0" sy="0">
                    <a:srgbClr val="000000">
                      <a:alpha val="65000"/>
                    </a:srgbClr>
                  </a:outerShdw>
                </a:effectLst>
              </a:rPr>
              <a:t>H7673</a:t>
            </a:r>
            <a:r>
              <a:rPr lang="en-US" sz="2400" dirty="0">
                <a:effectLst>
                  <a:outerShdw blurRad="69850" dist="43180" dir="5400000" sx="0" sy="0">
                    <a:srgbClr val="000000">
                      <a:alpha val="65000"/>
                    </a:srgbClr>
                  </a:outerShdw>
                </a:effectLst>
              </a:rPr>
              <a:t>; intermission</a:t>
            </a:r>
            <a:r>
              <a:rPr lang="en-US" sz="2400" dirty="0" smtClean="0">
                <a:effectLst>
                  <a:outerShdw blurRad="69850" dist="43180" dir="5400000" sx="0" sy="0">
                    <a:srgbClr val="000000">
                      <a:alpha val="65000"/>
                    </a:srgbClr>
                  </a:outerShdw>
                </a:effectLst>
              </a:rPr>
              <a:t>, i.e</a:t>
            </a:r>
            <a:r>
              <a:rPr lang="en-US" sz="2400" dirty="0">
                <a:effectLst>
                  <a:outerShdw blurRad="69850" dist="43180" dir="5400000" sx="0" sy="0">
                    <a:srgbClr val="000000">
                      <a:alpha val="65000"/>
                    </a:srgbClr>
                  </a:outerShdw>
                </a:effectLst>
              </a:rPr>
              <a:t>. (specifically) </a:t>
            </a:r>
            <a:r>
              <a:rPr lang="en-US" sz="2400" b="1" u="sng" dirty="0">
                <a:solidFill>
                  <a:srgbClr val="002060"/>
                </a:solidFill>
                <a:effectLst>
                  <a:outerShdw blurRad="69850" dist="43180" dir="5400000" sx="0" sy="0">
                    <a:srgbClr val="000000">
                      <a:alpha val="65000"/>
                    </a:srgbClr>
                  </a:outerShdw>
                </a:effectLst>
              </a:rPr>
              <a:t>the</a:t>
            </a:r>
            <a:r>
              <a:rPr lang="en-US" sz="2400" dirty="0">
                <a:effectLst>
                  <a:outerShdw blurRad="69850" dist="43180" dir="5400000" sx="0" sy="0">
                    <a:srgbClr val="000000">
                      <a:alpha val="65000"/>
                    </a:srgbClr>
                  </a:outerShdw>
                </a:effectLst>
              </a:rPr>
              <a:t> </a:t>
            </a:r>
            <a:r>
              <a:rPr lang="en-US" sz="2400" b="1" u="sng" dirty="0">
                <a:solidFill>
                  <a:srgbClr val="0070C0"/>
                </a:solidFill>
                <a:effectLst>
                  <a:outerShdw blurRad="69850" dist="43180" dir="5400000" sx="0" sy="0">
                    <a:srgbClr val="000000">
                      <a:alpha val="65000"/>
                    </a:srgbClr>
                  </a:outerShdw>
                </a:effectLst>
              </a:rPr>
              <a:t>Sabbath</a:t>
            </a:r>
            <a:r>
              <a:rPr lang="en-US" sz="2400" dirty="0">
                <a:solidFill>
                  <a:srgbClr val="0070C0"/>
                </a:solidFill>
                <a:effectLst>
                  <a:outerShdw blurRad="69850" dist="43180" dir="5400000" sx="0" sy="0">
                    <a:srgbClr val="000000">
                      <a:alpha val="65000"/>
                    </a:srgbClr>
                  </a:outerShdw>
                </a:effectLst>
              </a:rPr>
              <a:t>:</a:t>
            </a:r>
            <a:r>
              <a:rPr lang="en-US" sz="2400" dirty="0">
                <a:effectLst>
                  <a:outerShdw blurRad="69850" dist="43180" dir="5400000" sx="0" sy="0">
                    <a:srgbClr val="000000">
                      <a:alpha val="65000"/>
                    </a:srgbClr>
                  </a:outerShdw>
                </a:effectLst>
              </a:rPr>
              <a:t>  KJV - (+every) </a:t>
            </a:r>
            <a:r>
              <a:rPr lang="en-US" sz="2400" dirty="0" err="1">
                <a:effectLst>
                  <a:outerShdw blurRad="69850" dist="43180" dir="5400000" sx="0" sy="0">
                    <a:srgbClr val="000000">
                      <a:alpha val="65000"/>
                    </a:srgbClr>
                  </a:outerShdw>
                </a:effectLst>
              </a:rPr>
              <a:t>sabbath</a:t>
            </a:r>
            <a:r>
              <a:rPr lang="en-US" sz="2400" dirty="0">
                <a:effectLst>
                  <a:outerShdw blurRad="69850" dist="43180" dir="5400000" sx="0" sy="0">
                    <a:srgbClr val="000000">
                      <a:alpha val="65000"/>
                    </a:srgbClr>
                  </a:outerShdw>
                </a:effectLst>
              </a:rPr>
              <a:t>.</a:t>
            </a:r>
            <a:endParaRPr lang="en-US" sz="2400" dirty="0"/>
          </a:p>
          <a:p>
            <a:pPr algn="ctr"/>
            <a:r>
              <a:rPr lang="en-US" sz="2400" b="1" dirty="0" smtClean="0">
                <a:effectLst>
                  <a:outerShdw blurRad="69850" dist="43180" dir="5400000" sx="0" sy="0">
                    <a:srgbClr val="000000">
                      <a:alpha val="65000"/>
                    </a:srgbClr>
                  </a:outerShdw>
                </a:effectLst>
              </a:rPr>
              <a:t>H767</a:t>
            </a:r>
            <a:r>
              <a:rPr lang="en-US" sz="2900" b="1" dirty="0" smtClean="0">
                <a:solidFill>
                  <a:srgbClr val="0070C0"/>
                </a:solidFill>
                <a:effectLst>
                  <a:outerShdw blurRad="69850" dist="43180" dir="5400000" sx="0" sy="0">
                    <a:srgbClr val="000000">
                      <a:alpha val="65000"/>
                    </a:srgbClr>
                  </a:outerShdw>
                </a:effectLst>
              </a:rPr>
              <a:t>6</a:t>
            </a:r>
            <a:r>
              <a:rPr lang="en-US" sz="2400" dirty="0" smtClean="0">
                <a:effectLst>
                  <a:outerShdw blurRad="69850" dist="43180" dir="5400000" sx="0" sy="0">
                    <a:srgbClr val="000000">
                      <a:alpha val="65000"/>
                    </a:srgbClr>
                  </a:outerShdw>
                </a:effectLst>
              </a:rPr>
              <a:t> </a:t>
            </a:r>
            <a:r>
              <a:rPr lang="en-US" sz="2400" dirty="0">
                <a:effectLst>
                  <a:outerShdw blurRad="69850" dist="43180" dir="5400000" sx="0" sy="0">
                    <a:srgbClr val="000000">
                      <a:alpha val="65000"/>
                    </a:srgbClr>
                  </a:outerShdw>
                </a:effectLst>
              </a:rPr>
              <a:t>is specific noting the </a:t>
            </a:r>
            <a:r>
              <a:rPr lang="en-US" sz="2400" b="1" u="heavy" dirty="0">
                <a:solidFill>
                  <a:schemeClr val="accent5">
                    <a:lumMod val="75000"/>
                  </a:schemeClr>
                </a:solidFill>
                <a:effectLst>
                  <a:outerShdw blurRad="69850" dist="43180" dir="5400000" sx="0" sy="0">
                    <a:srgbClr val="000000">
                      <a:alpha val="65000"/>
                    </a:srgbClr>
                  </a:outerShdw>
                </a:effectLst>
              </a:rPr>
              <a:t>Lev 23:11</a:t>
            </a:r>
            <a:r>
              <a:rPr lang="en-US" sz="2400" dirty="0">
                <a:solidFill>
                  <a:schemeClr val="accent5">
                    <a:lumMod val="75000"/>
                  </a:schemeClr>
                </a:solidFill>
                <a:effectLst>
                  <a:outerShdw blurRad="69850" dist="43180" dir="5400000" sx="0" sy="0">
                    <a:srgbClr val="000000">
                      <a:alpha val="65000"/>
                    </a:srgbClr>
                  </a:outerShdw>
                </a:effectLst>
              </a:rPr>
              <a:t> </a:t>
            </a:r>
            <a:r>
              <a:rPr lang="en-US" sz="2400" b="1" dirty="0">
                <a:solidFill>
                  <a:srgbClr val="0070C0"/>
                </a:solidFill>
                <a:effectLst>
                  <a:outerShdw blurRad="69850" dist="43180" dir="5400000" sx="0" sy="0">
                    <a:srgbClr val="000000">
                      <a:alpha val="65000"/>
                    </a:srgbClr>
                  </a:outerShdw>
                </a:effectLst>
              </a:rPr>
              <a:t>“</a:t>
            </a:r>
            <a:r>
              <a:rPr lang="en-US" sz="2400" b="1" u="heavy" dirty="0">
                <a:solidFill>
                  <a:srgbClr val="0070C0"/>
                </a:solidFill>
                <a:effectLst>
                  <a:outerShdw blurRad="69850" dist="43180" dir="5400000" sx="0" sy="0">
                    <a:srgbClr val="000000">
                      <a:alpha val="65000"/>
                    </a:srgbClr>
                  </a:outerShdw>
                </a:effectLst>
              </a:rPr>
              <a:t>Sabbath</a:t>
            </a:r>
            <a:r>
              <a:rPr lang="en-US" sz="2400" b="1" dirty="0">
                <a:solidFill>
                  <a:srgbClr val="0070C0"/>
                </a:solidFill>
                <a:effectLst>
                  <a:outerShdw blurRad="69850" dist="43180" dir="5400000" sx="0" sy="0">
                    <a:srgbClr val="000000">
                      <a:alpha val="65000"/>
                    </a:srgbClr>
                  </a:outerShdw>
                </a:effectLst>
              </a:rPr>
              <a:t>” </a:t>
            </a:r>
            <a:r>
              <a:rPr lang="en-US" sz="2400" b="1" u="heavy" dirty="0">
                <a:solidFill>
                  <a:srgbClr val="0070C0"/>
                </a:solidFill>
                <a:effectLst>
                  <a:outerShdw blurRad="69850" dist="43180" dir="5400000" sx="0" sy="0">
                    <a:srgbClr val="000000">
                      <a:alpha val="65000"/>
                    </a:srgbClr>
                  </a:outerShdw>
                </a:effectLst>
              </a:rPr>
              <a:t>is</a:t>
            </a:r>
            <a:r>
              <a:rPr lang="en-US" sz="2400" b="1" dirty="0">
                <a:solidFill>
                  <a:srgbClr val="0070C0"/>
                </a:solidFill>
                <a:effectLst>
                  <a:outerShdw blurRad="69850" dist="43180" dir="5400000" sx="0" sy="0">
                    <a:srgbClr val="000000">
                      <a:alpha val="65000"/>
                    </a:srgbClr>
                  </a:outerShdw>
                </a:effectLst>
              </a:rPr>
              <a:t> </a:t>
            </a:r>
            <a:r>
              <a:rPr lang="en-US" sz="2400" b="1" u="heavy" dirty="0">
                <a:solidFill>
                  <a:srgbClr val="0070C0"/>
                </a:solidFill>
                <a:effectLst>
                  <a:outerShdw blurRad="69850" dist="43180" dir="5400000" sx="0" sy="0">
                    <a:srgbClr val="000000">
                      <a:alpha val="65000"/>
                    </a:srgbClr>
                  </a:outerShdw>
                </a:effectLst>
              </a:rPr>
              <a:t>the</a:t>
            </a:r>
            <a:r>
              <a:rPr lang="en-US" sz="2400" b="1" dirty="0">
                <a:solidFill>
                  <a:srgbClr val="0070C0"/>
                </a:solidFill>
                <a:effectLst>
                  <a:outerShdw blurRad="69850" dist="43180" dir="5400000" sx="0" sy="0">
                    <a:srgbClr val="000000">
                      <a:alpha val="65000"/>
                    </a:srgbClr>
                  </a:outerShdw>
                </a:effectLst>
              </a:rPr>
              <a:t> </a:t>
            </a:r>
            <a:r>
              <a:rPr lang="en-US" sz="2400" b="1" u="heavy" dirty="0">
                <a:solidFill>
                  <a:srgbClr val="0070C0"/>
                </a:solidFill>
                <a:effectLst>
                  <a:outerShdw blurRad="69850" dist="43180" dir="5400000" sx="0" sy="0">
                    <a:srgbClr val="000000">
                      <a:alpha val="65000"/>
                    </a:srgbClr>
                  </a:outerShdw>
                </a:effectLst>
              </a:rPr>
              <a:t>weekl</a:t>
            </a:r>
            <a:r>
              <a:rPr lang="en-US" sz="2400" b="1" dirty="0">
                <a:solidFill>
                  <a:srgbClr val="0070C0"/>
                </a:solidFill>
                <a:effectLst>
                  <a:outerShdw blurRad="69850" dist="43180" dir="5400000" sx="0" sy="0">
                    <a:srgbClr val="000000">
                      <a:alpha val="65000"/>
                    </a:srgbClr>
                  </a:outerShdw>
                </a:effectLst>
              </a:rPr>
              <a:t>y </a:t>
            </a:r>
            <a:r>
              <a:rPr lang="en-US" sz="2400" b="1" u="heavy" dirty="0">
                <a:solidFill>
                  <a:srgbClr val="0070C0"/>
                </a:solidFill>
                <a:effectLst>
                  <a:outerShdw blurRad="69850" dist="43180" dir="5400000" sx="0" sy="0">
                    <a:srgbClr val="000000">
                      <a:alpha val="65000"/>
                    </a:srgbClr>
                  </a:outerShdw>
                </a:effectLst>
              </a:rPr>
              <a:t>Sabbath</a:t>
            </a:r>
            <a:r>
              <a:rPr lang="en-US" sz="2400" dirty="0">
                <a:effectLst>
                  <a:outerShdw blurRad="69850" dist="43180" dir="5400000" sx="0" sy="0">
                    <a:srgbClr val="000000">
                      <a:alpha val="65000"/>
                    </a:srgbClr>
                  </a:outerShdw>
                </a:effectLst>
              </a:rPr>
              <a:t> as designated by the Hebrew word number </a:t>
            </a:r>
            <a:r>
              <a:rPr lang="en-US" sz="2400" b="1" dirty="0">
                <a:effectLst>
                  <a:outerShdw blurRad="69850" dist="43180" dir="5400000" sx="0" sy="0">
                    <a:srgbClr val="000000">
                      <a:alpha val="65000"/>
                    </a:srgbClr>
                  </a:outerShdw>
                </a:effectLst>
              </a:rPr>
              <a:t>H767</a:t>
            </a:r>
            <a:r>
              <a:rPr lang="en-US" sz="3300" b="1" dirty="0">
                <a:solidFill>
                  <a:srgbClr val="0070C0"/>
                </a:solidFill>
                <a:effectLst>
                  <a:outerShdw blurRad="69850" dist="43180" dir="5400000" sx="0" sy="0">
                    <a:srgbClr val="000000">
                      <a:alpha val="65000"/>
                    </a:srgbClr>
                  </a:outerShdw>
                </a:effectLst>
              </a:rPr>
              <a:t>6</a:t>
            </a:r>
            <a:r>
              <a:rPr lang="en-US" sz="2400" dirty="0">
                <a:solidFill>
                  <a:srgbClr val="0070C0"/>
                </a:solidFill>
                <a:effectLst>
                  <a:outerShdw blurRad="69850" dist="43180" dir="5400000" sx="0" sy="0">
                    <a:srgbClr val="000000">
                      <a:alpha val="65000"/>
                    </a:srgbClr>
                  </a:outerShdw>
                </a:effectLst>
              </a:rPr>
              <a:t>. </a:t>
            </a:r>
            <a:r>
              <a:rPr lang="en-US" sz="2400" dirty="0" smtClean="0">
                <a:effectLst>
                  <a:outerShdw blurRad="69850" dist="43180" dir="5400000" sx="0" sy="0">
                    <a:srgbClr val="000000">
                      <a:alpha val="65000"/>
                    </a:srgbClr>
                  </a:outerShdw>
                </a:effectLst>
              </a:rPr>
              <a:t/>
            </a:r>
            <a:br>
              <a:rPr lang="en-US" sz="2400" dirty="0" smtClean="0">
                <a:effectLst>
                  <a:outerShdw blurRad="69850" dist="43180" dir="5400000" sx="0" sy="0">
                    <a:srgbClr val="000000">
                      <a:alpha val="65000"/>
                    </a:srgbClr>
                  </a:outerShdw>
                </a:effectLst>
              </a:rPr>
            </a:br>
            <a:r>
              <a:rPr lang="en-US" sz="2400" dirty="0" smtClean="0">
                <a:effectLst>
                  <a:outerShdw blurRad="69850" dist="43180" dir="5400000" sx="0" sy="0">
                    <a:srgbClr val="000000">
                      <a:alpha val="65000"/>
                    </a:srgbClr>
                  </a:outerShdw>
                </a:effectLst>
              </a:rPr>
              <a:t/>
            </a:r>
            <a:br>
              <a:rPr lang="en-US" sz="2400" dirty="0" smtClean="0">
                <a:effectLst>
                  <a:outerShdw blurRad="69850" dist="43180" dir="5400000" sx="0" sy="0">
                    <a:srgbClr val="000000">
                      <a:alpha val="65000"/>
                    </a:srgbClr>
                  </a:outerShdw>
                </a:effectLst>
              </a:rPr>
            </a:b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However</a:t>
            </a: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that raises a question as most believe that </a:t>
            </a: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r>
            <a:b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the </a:t>
            </a: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1</a:t>
            </a:r>
            <a:r>
              <a:rPr lang="en-US" sz="2400" b="1" cap="all" baseline="3000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st</a:t>
            </a: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day of Unleavened Bread is also a </a:t>
            </a:r>
            <a:r>
              <a:rPr lang="en-US" sz="2400" b="1" cap="all" dirty="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rPr>
              <a:t>“</a:t>
            </a:r>
            <a:r>
              <a:rPr lang="en-US" sz="2400" b="1" cap="all" dirty="0" err="1">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rPr>
              <a:t>sabbath</a:t>
            </a:r>
            <a:r>
              <a:rPr lang="en-US" sz="2400" b="1" cap="all" dirty="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rPr>
              <a:t>.” </a:t>
            </a:r>
            <a:endParaRPr lang="en-US" sz="2400" dirty="0" smtClean="0">
              <a:solidFill>
                <a:srgbClr val="0070C0"/>
              </a:solidFill>
              <a:effectLst>
                <a:outerShdw blurRad="69850" dist="43180" dir="5400000" sx="0" sy="0">
                  <a:srgbClr val="000000">
                    <a:alpha val="65000"/>
                  </a:srgbClr>
                </a:outerShdw>
              </a:effectLst>
            </a:endParaRPr>
          </a:p>
          <a:p>
            <a:r>
              <a:rPr lang="en-US" sz="2400" dirty="0" smtClean="0">
                <a:effectLst>
                  <a:outerShdw blurRad="69850" dist="43180" dir="5400000" sx="0" sy="0">
                    <a:srgbClr val="000000">
                      <a:alpha val="65000"/>
                    </a:srgbClr>
                  </a:outerShdw>
                </a:effectLst>
              </a:rPr>
              <a:t> </a:t>
            </a:r>
            <a:r>
              <a:rPr lang="en-US" sz="2400" b="1" dirty="0">
                <a:solidFill>
                  <a:schemeClr val="accent5">
                    <a:lumMod val="75000"/>
                  </a:schemeClr>
                </a:solidFill>
                <a:effectLst>
                  <a:outerShdw blurRad="69850" dist="43180" dir="5400000" sx="0" sy="0">
                    <a:srgbClr val="000000">
                      <a:alpha val="65000"/>
                    </a:srgbClr>
                  </a:outerShdw>
                </a:effectLst>
              </a:rPr>
              <a:t>Are the Feast Sabbaths connected to the Hebrew number </a:t>
            </a:r>
            <a:r>
              <a:rPr lang="en-US" sz="2400" b="1" dirty="0">
                <a:effectLst>
                  <a:outerShdw blurRad="69850" dist="43180" dir="5400000" sx="0" sy="0">
                    <a:srgbClr val="000000">
                      <a:alpha val="65000"/>
                    </a:srgbClr>
                  </a:outerShdw>
                </a:effectLst>
              </a:rPr>
              <a:t>H767</a:t>
            </a:r>
            <a:r>
              <a:rPr lang="en-US" sz="2900" b="1" dirty="0">
                <a:solidFill>
                  <a:srgbClr val="0070C0"/>
                </a:solidFill>
                <a:effectLst>
                  <a:outerShdw blurRad="69850" dist="43180" dir="5400000" sx="0" sy="0">
                    <a:srgbClr val="000000">
                      <a:alpha val="65000"/>
                    </a:srgbClr>
                  </a:outerShdw>
                </a:effectLst>
              </a:rPr>
              <a:t>6</a:t>
            </a:r>
            <a:r>
              <a:rPr lang="en-US" sz="2800" b="1" dirty="0">
                <a:solidFill>
                  <a:srgbClr val="0070C0"/>
                </a:solidFill>
                <a:effectLst>
                  <a:outerShdw blurRad="69850" dist="43180" dir="5400000" sx="0" sy="0">
                    <a:srgbClr val="000000">
                      <a:alpha val="65000"/>
                    </a:srgbClr>
                  </a:outerShdw>
                </a:effectLst>
              </a:rPr>
              <a:t>?</a:t>
            </a:r>
            <a:r>
              <a:rPr lang="en-US" sz="2400" dirty="0">
                <a:effectLst>
                  <a:outerShdw blurRad="69850" dist="43180" dir="5400000" sx="0" sy="0">
                    <a:srgbClr val="000000">
                      <a:alpha val="65000"/>
                    </a:srgbClr>
                  </a:outerShdw>
                </a:effectLst>
              </a:rPr>
              <a:t>  </a:t>
            </a:r>
            <a:endParaRPr lang="en-US" dirty="0"/>
          </a:p>
        </p:txBody>
      </p:sp>
      <p:sp>
        <p:nvSpPr>
          <p:cNvPr id="5" name="Title 1"/>
          <p:cNvSpPr txBox="1">
            <a:spLocks/>
          </p:cNvSpPr>
          <p:nvPr/>
        </p:nvSpPr>
        <p:spPr>
          <a:xfrm>
            <a:off x="-76200" y="0"/>
            <a:ext cx="9296400" cy="6096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spc="50" dirty="0" smtClean="0">
                <a:ln w="11430"/>
                <a:solidFill>
                  <a:srgbClr val="00B0F0"/>
                </a:solidFill>
                <a:effectLst>
                  <a:outerShdw blurRad="76200" dist="50800" dir="5400000" algn="tl" rotWithShape="0">
                    <a:srgbClr val="000000">
                      <a:alpha val="65000"/>
                    </a:srgbClr>
                  </a:outerShdw>
                </a:effectLst>
              </a:rPr>
              <a:t>“Sabbath” </a:t>
            </a:r>
            <a:r>
              <a:rPr lang="en-US" sz="4400" spc="50" dirty="0" smtClean="0">
                <a:ln w="11430"/>
                <a:solidFill>
                  <a:srgbClr val="8C4C64"/>
                </a:solidFill>
                <a:effectLst>
                  <a:outerShdw blurRad="76200" dist="50800" dir="5400000" algn="tl" rotWithShape="0">
                    <a:srgbClr val="000000">
                      <a:alpha val="65000"/>
                    </a:srgbClr>
                  </a:outerShdw>
                </a:effectLst>
              </a:rPr>
              <a:t>According to Moses</a:t>
            </a:r>
            <a:endParaRPr lang="en-US" sz="2400" spc="50" dirty="0">
              <a:ln w="11430"/>
              <a:solidFill>
                <a:srgbClr val="8C4C64"/>
              </a:solidFill>
              <a:effectLst>
                <a:outerShdw blurRad="76200" dist="50800" dir="5400000" algn="tl" rotWithShape="0">
                  <a:srgbClr val="000000">
                    <a:alpha val="65000"/>
                  </a:srgbClr>
                </a:outerShdw>
              </a:effectLst>
            </a:endParaRPr>
          </a:p>
        </p:txBody>
      </p:sp>
      <p:sp>
        <p:nvSpPr>
          <p:cNvPr id="9" name="Content Placeholder 2"/>
          <p:cNvSpPr txBox="1">
            <a:spLocks/>
          </p:cNvSpPr>
          <p:nvPr/>
        </p:nvSpPr>
        <p:spPr>
          <a:xfrm>
            <a:off x="2585720" y="5791200"/>
            <a:ext cx="3972560" cy="762000"/>
          </a:xfrm>
          <a:prstGeom prst="rect">
            <a:avLst/>
          </a:prstGeom>
          <a:solidFill>
            <a:schemeClr val="accent2">
              <a:lumMod val="20000"/>
              <a:lumOff val="80000"/>
            </a:schemeClr>
          </a:solidFill>
          <a:ln w="57150">
            <a:solidFill>
              <a:schemeClr val="accent2">
                <a:lumMod val="75000"/>
              </a:schemeClr>
            </a:solidFill>
          </a:ln>
          <a:effectLst>
            <a:glow rad="139700">
              <a:schemeClr val="accent2">
                <a:satMod val="175000"/>
                <a:alpha val="40000"/>
              </a:schemeClr>
            </a:glow>
          </a:effectLst>
          <a:scene3d>
            <a:camera prst="orthographicFront"/>
            <a:lightRig rig="soft" dir="tl">
              <a:rot lat="0" lon="0" rev="0"/>
            </a:lightRig>
          </a:scene3d>
          <a:sp3d>
            <a:bevelT w="114300" prst="artDeco"/>
          </a:sp3d>
        </p:spPr>
        <p:txBody>
          <a:bodyPr>
            <a:noAutofit/>
            <a:sp3d contourW="25400" prstMaterial="matte">
              <a:bevelT w="25400" h="55880" prst="artDeco"/>
              <a:contourClr>
                <a:schemeClr val="accent2">
                  <a:tint val="20000"/>
                </a:schemeClr>
              </a:contourClr>
            </a:sp3d>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ctr">
              <a:buFont typeface="Georgia" pitchFamily="18" charset="0"/>
              <a:buNone/>
            </a:pPr>
            <a:r>
              <a:rPr lang="en-US" sz="3200" b="1" spc="50" dirty="0" smtClean="0">
                <a:ln w="11430"/>
                <a:solidFill>
                  <a:srgbClr val="FF0000"/>
                </a:solidFill>
                <a:effectLst>
                  <a:outerShdw blurRad="76200" dist="50800" dir="5400000" algn="tl" rotWithShape="0">
                    <a:srgbClr val="000000">
                      <a:alpha val="65000"/>
                    </a:srgbClr>
                  </a:outerShdw>
                </a:effectLst>
              </a:rPr>
              <a:t>NO!  </a:t>
            </a:r>
            <a:r>
              <a:rPr lang="en-US" sz="3200" b="1" spc="50" dirty="0" smtClean="0">
                <a:ln w="11430"/>
                <a:solidFill>
                  <a:srgbClr val="8C4C64"/>
                </a:solidFill>
                <a:effectLst>
                  <a:outerShdw blurRad="76200" dist="50800" dir="5400000" algn="tl" rotWithShape="0">
                    <a:srgbClr val="000000">
                      <a:alpha val="65000"/>
                    </a:srgbClr>
                  </a:outerShdw>
                </a:effectLst>
              </a:rPr>
              <a:t>… and … </a:t>
            </a:r>
            <a:r>
              <a:rPr lang="en-US" sz="3200" b="1" spc="50" dirty="0" smtClean="0">
                <a:ln w="11430"/>
                <a:solidFill>
                  <a:srgbClr val="00B0F0"/>
                </a:solidFill>
                <a:effectLst>
                  <a:outerShdw blurRad="76200" dist="50800" dir="5400000" algn="tl" rotWithShape="0">
                    <a:srgbClr val="000000">
                      <a:alpha val="65000"/>
                    </a:srgbClr>
                  </a:outerShdw>
                </a:effectLst>
              </a:rPr>
              <a:t>Yes! </a:t>
            </a:r>
          </a:p>
        </p:txBody>
      </p:sp>
    </p:spTree>
    <p:extLst>
      <p:ext uri="{BB962C8B-B14F-4D97-AF65-F5344CB8AC3E}">
        <p14:creationId xmlns:p14="http://schemas.microsoft.com/office/powerpoint/2010/main" val="10650611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Effect transition="in" filter="fade">
                                      <p:cBhvr>
                                        <p:cTn id="7" dur="1000"/>
                                        <p:tgtEl>
                                          <p:spTgt spid="7">
                                            <p:txEl>
                                              <p:pRg st="3" end="3"/>
                                            </p:txEl>
                                          </p:spTgt>
                                        </p:tgtEl>
                                      </p:cBhvr>
                                    </p:animEffect>
                                    <p:anim calcmode="lin" valueType="num">
                                      <p:cBhvr>
                                        <p:cTn id="8"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7">
                                            <p:txEl>
                                              <p:pRg st="4" end="4"/>
                                            </p:txEl>
                                          </p:spTgt>
                                        </p:tgtEl>
                                        <p:attrNameLst>
                                          <p:attrName>style.visibility</p:attrName>
                                        </p:attrNameLst>
                                      </p:cBhvr>
                                      <p:to>
                                        <p:strVal val="visible"/>
                                      </p:to>
                                    </p:set>
                                    <p:animEffect transition="in" filter="wipe(left)">
                                      <p:cBhvr>
                                        <p:cTn id="14" dur="1750"/>
                                        <p:tgtEl>
                                          <p:spTgt spid="7">
                                            <p:txEl>
                                              <p:pRg st="4" end="4"/>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80">
                                          <p:stCondLst>
                                            <p:cond delay="0"/>
                                          </p:stCondLst>
                                        </p:cTn>
                                        <p:tgtEl>
                                          <p:spTgt spid="9"/>
                                        </p:tgtEl>
                                      </p:cBhvr>
                                    </p:animEffect>
                                    <p:anim calcmode="lin" valueType="num">
                                      <p:cBhvr>
                                        <p:cTn id="20"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5" dur="26">
                                          <p:stCondLst>
                                            <p:cond delay="650"/>
                                          </p:stCondLst>
                                        </p:cTn>
                                        <p:tgtEl>
                                          <p:spTgt spid="9"/>
                                        </p:tgtEl>
                                      </p:cBhvr>
                                      <p:to x="100000" y="60000"/>
                                    </p:animScale>
                                    <p:animScale>
                                      <p:cBhvr>
                                        <p:cTn id="26" dur="166" decel="50000">
                                          <p:stCondLst>
                                            <p:cond delay="676"/>
                                          </p:stCondLst>
                                        </p:cTn>
                                        <p:tgtEl>
                                          <p:spTgt spid="9"/>
                                        </p:tgtEl>
                                      </p:cBhvr>
                                      <p:to x="100000" y="100000"/>
                                    </p:animScale>
                                    <p:animScale>
                                      <p:cBhvr>
                                        <p:cTn id="27" dur="26">
                                          <p:stCondLst>
                                            <p:cond delay="1312"/>
                                          </p:stCondLst>
                                        </p:cTn>
                                        <p:tgtEl>
                                          <p:spTgt spid="9"/>
                                        </p:tgtEl>
                                      </p:cBhvr>
                                      <p:to x="100000" y="80000"/>
                                    </p:animScale>
                                    <p:animScale>
                                      <p:cBhvr>
                                        <p:cTn id="28" dur="166" decel="50000">
                                          <p:stCondLst>
                                            <p:cond delay="1338"/>
                                          </p:stCondLst>
                                        </p:cTn>
                                        <p:tgtEl>
                                          <p:spTgt spid="9"/>
                                        </p:tgtEl>
                                      </p:cBhvr>
                                      <p:to x="100000" y="100000"/>
                                    </p:animScale>
                                    <p:animScale>
                                      <p:cBhvr>
                                        <p:cTn id="29" dur="26">
                                          <p:stCondLst>
                                            <p:cond delay="1642"/>
                                          </p:stCondLst>
                                        </p:cTn>
                                        <p:tgtEl>
                                          <p:spTgt spid="9"/>
                                        </p:tgtEl>
                                      </p:cBhvr>
                                      <p:to x="100000" y="90000"/>
                                    </p:animScale>
                                    <p:animScale>
                                      <p:cBhvr>
                                        <p:cTn id="30" dur="166" decel="50000">
                                          <p:stCondLst>
                                            <p:cond delay="1668"/>
                                          </p:stCondLst>
                                        </p:cTn>
                                        <p:tgtEl>
                                          <p:spTgt spid="9"/>
                                        </p:tgtEl>
                                      </p:cBhvr>
                                      <p:to x="100000" y="100000"/>
                                    </p:animScale>
                                    <p:animScale>
                                      <p:cBhvr>
                                        <p:cTn id="31" dur="26">
                                          <p:stCondLst>
                                            <p:cond delay="1808"/>
                                          </p:stCondLst>
                                        </p:cTn>
                                        <p:tgtEl>
                                          <p:spTgt spid="9"/>
                                        </p:tgtEl>
                                      </p:cBhvr>
                                      <p:to x="100000" y="95000"/>
                                    </p:animScale>
                                    <p:animScale>
                                      <p:cBhvr>
                                        <p:cTn id="32"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C014052-953B-4273-8F47-BF25327D5B24}" type="slidenum">
              <a:rPr lang="en-US" smtClean="0">
                <a:solidFill>
                  <a:schemeClr val="accent4">
                    <a:lumMod val="20000"/>
                    <a:lumOff val="80000"/>
                  </a:schemeClr>
                </a:solidFill>
              </a:rPr>
              <a:t>37</a:t>
            </a:fld>
            <a:endParaRPr lang="en-US" dirty="0">
              <a:solidFill>
                <a:schemeClr val="accent4">
                  <a:lumMod val="20000"/>
                  <a:lumOff val="80000"/>
                </a:schemeClr>
              </a:solidFill>
            </a:endParaRPr>
          </a:p>
        </p:txBody>
      </p:sp>
      <p:sp>
        <p:nvSpPr>
          <p:cNvPr id="7" name="Content Placeholder 6"/>
          <p:cNvSpPr>
            <a:spLocks noGrp="1"/>
          </p:cNvSpPr>
          <p:nvPr>
            <p:ph sz="quarter" idx="13"/>
          </p:nvPr>
        </p:nvSpPr>
        <p:spPr>
          <a:xfrm>
            <a:off x="381000" y="914400"/>
            <a:ext cx="8382000" cy="3276600"/>
          </a:xfrm>
          <a:solidFill>
            <a:schemeClr val="accent2">
              <a:lumMod val="20000"/>
              <a:lumOff val="80000"/>
            </a:schemeClr>
          </a:solidFill>
          <a:ln w="57150">
            <a:solidFill>
              <a:schemeClr val="accent2">
                <a:lumMod val="75000"/>
              </a:schemeClr>
            </a:solidFill>
          </a:ln>
          <a:effectLst>
            <a:glow rad="228600">
              <a:schemeClr val="accent5">
                <a:satMod val="175000"/>
                <a:alpha val="40000"/>
              </a:schemeClr>
            </a:glow>
          </a:effectLst>
          <a:scene3d>
            <a:camera prst="orthographicFront"/>
            <a:lightRig rig="threePt" dir="t"/>
          </a:scene3d>
          <a:sp3d>
            <a:bevelT w="114300" prst="artDeco"/>
          </a:sp3d>
        </p:spPr>
        <p:txBody>
          <a:bodyPr>
            <a:normAutofit/>
            <a:sp3d extrusionH="57150">
              <a:bevelT w="38100" h="38100"/>
            </a:sp3d>
          </a:bodyPr>
          <a:lstStyle/>
          <a:p>
            <a:pPr lvl="0"/>
            <a:r>
              <a:rPr lang="en-US" sz="2400" b="1" dirty="0" smtClean="0">
                <a:effectLst>
                  <a:outerShdw blurRad="69850" dist="43180" dir="5400000" sx="0" sy="0">
                    <a:srgbClr val="000000">
                      <a:alpha val="65000"/>
                    </a:srgbClr>
                  </a:outerShdw>
                </a:effectLst>
              </a:rPr>
              <a:t>H767</a:t>
            </a:r>
            <a:r>
              <a:rPr lang="en-US" sz="3000" b="1" dirty="0" smtClean="0">
                <a:solidFill>
                  <a:srgbClr val="FF0000"/>
                </a:solidFill>
                <a:effectLst>
                  <a:outerShdw blurRad="69850" dist="43180" dir="5400000" sx="0" sy="0">
                    <a:srgbClr val="000000">
                      <a:alpha val="65000"/>
                    </a:srgbClr>
                  </a:outerShdw>
                </a:effectLst>
              </a:rPr>
              <a:t>7</a:t>
            </a:r>
            <a:r>
              <a:rPr lang="en-US" sz="2400" dirty="0">
                <a:effectLst>
                  <a:outerShdw blurRad="69850" dist="43180" dir="5400000" sx="0" sy="0">
                    <a:srgbClr val="000000">
                      <a:alpha val="65000"/>
                    </a:srgbClr>
                  </a:outerShdw>
                </a:effectLst>
              </a:rPr>
              <a:t>; </a:t>
            </a:r>
            <a:r>
              <a:rPr lang="en-US" sz="2400" dirty="0" err="1">
                <a:effectLst>
                  <a:outerShdw blurRad="69850" dist="43180" dir="5400000" sx="0" sy="0">
                    <a:srgbClr val="000000">
                      <a:alpha val="65000"/>
                    </a:srgbClr>
                  </a:outerShdw>
                </a:effectLst>
              </a:rPr>
              <a:t>shabbathown</a:t>
            </a:r>
            <a:r>
              <a:rPr lang="en-US" sz="2400" dirty="0">
                <a:effectLst>
                  <a:outerShdw blurRad="69850" dist="43180" dir="5400000" sx="0" sy="0">
                    <a:srgbClr val="000000">
                      <a:alpha val="65000"/>
                    </a:srgbClr>
                  </a:outerShdw>
                </a:effectLst>
              </a:rPr>
              <a:t>; from H</a:t>
            </a:r>
            <a:r>
              <a:rPr lang="en-US" sz="2400" dirty="0" smtClean="0">
                <a:effectLst>
                  <a:outerShdw blurRad="69850" dist="43180" dir="5400000" sx="0" sy="0">
                    <a:srgbClr val="000000">
                      <a:alpha val="65000"/>
                    </a:srgbClr>
                  </a:outerShdw>
                </a:effectLst>
              </a:rPr>
              <a:t>767</a:t>
            </a:r>
            <a:r>
              <a:rPr lang="en-US" sz="3000" b="1" dirty="0" smtClean="0">
                <a:solidFill>
                  <a:srgbClr val="0070C0"/>
                </a:solidFill>
                <a:effectLst>
                  <a:outerShdw blurRad="69850" dist="43180" dir="5400000" sx="0" sy="0">
                    <a:srgbClr val="000000">
                      <a:alpha val="65000"/>
                    </a:srgbClr>
                  </a:outerShdw>
                </a:effectLst>
              </a:rPr>
              <a:t>6</a:t>
            </a:r>
            <a:r>
              <a:rPr lang="en-US" sz="2400" dirty="0">
                <a:solidFill>
                  <a:srgbClr val="0070C0"/>
                </a:solidFill>
                <a:effectLst>
                  <a:outerShdw blurRad="69850" dist="43180" dir="5400000" sx="0" sy="0">
                    <a:srgbClr val="000000">
                      <a:alpha val="65000"/>
                    </a:srgbClr>
                  </a:outerShdw>
                </a:effectLst>
              </a:rPr>
              <a:t>;</a:t>
            </a:r>
            <a:r>
              <a:rPr lang="en-US" sz="2400" dirty="0">
                <a:effectLst>
                  <a:outerShdw blurRad="69850" dist="43180" dir="5400000" sx="0" sy="0">
                    <a:srgbClr val="000000">
                      <a:alpha val="65000"/>
                    </a:srgbClr>
                  </a:outerShdw>
                </a:effectLst>
              </a:rPr>
              <a:t> a </a:t>
            </a:r>
            <a:r>
              <a:rPr lang="en-US" sz="2400" dirty="0" err="1">
                <a:effectLst>
                  <a:outerShdw blurRad="69850" dist="43180" dir="5400000" sx="0" sy="0">
                    <a:srgbClr val="000000">
                      <a:alpha val="65000"/>
                    </a:srgbClr>
                  </a:outerShdw>
                </a:effectLst>
              </a:rPr>
              <a:t>sabbatism</a:t>
            </a:r>
            <a:r>
              <a:rPr lang="en-US" sz="2400" dirty="0">
                <a:effectLst>
                  <a:outerShdw blurRad="69850" dist="43180" dir="5400000" sx="0" sy="0">
                    <a:srgbClr val="000000">
                      <a:alpha val="65000"/>
                    </a:srgbClr>
                  </a:outerShdw>
                </a:effectLst>
              </a:rPr>
              <a:t> or </a:t>
            </a:r>
            <a:r>
              <a:rPr lang="en-US" sz="2400" b="1" u="sng" dirty="0">
                <a:solidFill>
                  <a:srgbClr val="FF0000"/>
                </a:solidFill>
                <a:effectLst>
                  <a:outerShdw blurRad="69850" dist="43180" dir="5400000" sx="0" sy="0">
                    <a:srgbClr val="000000">
                      <a:alpha val="65000"/>
                    </a:srgbClr>
                  </a:outerShdw>
                </a:effectLst>
              </a:rPr>
              <a:t>s</a:t>
            </a:r>
            <a:r>
              <a:rPr lang="en-US" sz="2400" b="1" dirty="0">
                <a:solidFill>
                  <a:srgbClr val="FF0000"/>
                </a:solidFill>
                <a:effectLst>
                  <a:outerShdw blurRad="69850" dist="43180" dir="5400000" sx="0" sy="0">
                    <a:srgbClr val="000000">
                      <a:alpha val="65000"/>
                    </a:srgbClr>
                  </a:outerShdw>
                </a:effectLst>
              </a:rPr>
              <a:t>p</a:t>
            </a:r>
            <a:r>
              <a:rPr lang="en-US" sz="2400" b="1" u="sng" dirty="0">
                <a:solidFill>
                  <a:srgbClr val="FF0000"/>
                </a:solidFill>
                <a:effectLst>
                  <a:outerShdw blurRad="69850" dist="43180" dir="5400000" sx="0" sy="0">
                    <a:srgbClr val="000000">
                      <a:alpha val="65000"/>
                    </a:srgbClr>
                  </a:outerShdw>
                </a:effectLst>
              </a:rPr>
              <a:t>ecial</a:t>
            </a:r>
            <a:r>
              <a:rPr lang="en-US" sz="2400" b="1" dirty="0">
                <a:solidFill>
                  <a:srgbClr val="FF0000"/>
                </a:solidFill>
                <a:effectLst>
                  <a:outerShdw blurRad="69850" dist="43180" dir="5400000" sx="0" sy="0">
                    <a:srgbClr val="000000">
                      <a:alpha val="65000"/>
                    </a:srgbClr>
                  </a:outerShdw>
                </a:effectLst>
              </a:rPr>
              <a:t> </a:t>
            </a:r>
            <a:r>
              <a:rPr lang="en-US" sz="2400" b="1" u="sng" dirty="0" smtClean="0">
                <a:solidFill>
                  <a:srgbClr val="FF0000"/>
                </a:solidFill>
                <a:effectLst>
                  <a:outerShdw blurRad="69850" dist="43180" dir="5400000" sx="0" sy="0">
                    <a:srgbClr val="000000">
                      <a:alpha val="65000"/>
                    </a:srgbClr>
                  </a:outerShdw>
                </a:effectLst>
              </a:rPr>
              <a:t>holida</a:t>
            </a:r>
            <a:r>
              <a:rPr lang="en-US" sz="2400" b="1" dirty="0" smtClean="0">
                <a:solidFill>
                  <a:srgbClr val="FF0000"/>
                </a:solidFill>
                <a:effectLst>
                  <a:outerShdw blurRad="69850" dist="43180" dir="5400000" sx="0" sy="0">
                    <a:srgbClr val="000000">
                      <a:alpha val="65000"/>
                    </a:srgbClr>
                  </a:outerShdw>
                </a:effectLst>
              </a:rPr>
              <a:t>y:</a:t>
            </a:r>
            <a:r>
              <a:rPr lang="en-US" sz="2400" dirty="0" smtClean="0">
                <a:effectLst>
                  <a:outerShdw blurRad="69850" dist="43180" dir="5400000" sx="0" sy="0">
                    <a:srgbClr val="000000">
                      <a:alpha val="65000"/>
                    </a:srgbClr>
                  </a:outerShdw>
                </a:effectLst>
              </a:rPr>
              <a:t>  </a:t>
            </a:r>
            <a:r>
              <a:rPr lang="en-US" sz="2400" dirty="0">
                <a:effectLst>
                  <a:outerShdw blurRad="69850" dist="43180" dir="5400000" sx="0" sy="0">
                    <a:srgbClr val="000000">
                      <a:alpha val="65000"/>
                    </a:srgbClr>
                  </a:outerShdw>
                </a:effectLst>
              </a:rPr>
              <a:t>KJV - rest, </a:t>
            </a:r>
            <a:r>
              <a:rPr lang="en-US" sz="2400" dirty="0" err="1">
                <a:effectLst>
                  <a:outerShdw blurRad="69850" dist="43180" dir="5400000" sx="0" sy="0">
                    <a:srgbClr val="000000">
                      <a:alpha val="65000"/>
                    </a:srgbClr>
                  </a:outerShdw>
                </a:effectLst>
              </a:rPr>
              <a:t>sabbath</a:t>
            </a:r>
            <a:r>
              <a:rPr lang="en-US" sz="2400" dirty="0">
                <a:effectLst>
                  <a:outerShdw blurRad="69850" dist="43180" dir="5400000" sx="0" sy="0">
                    <a:srgbClr val="000000">
                      <a:alpha val="65000"/>
                    </a:srgbClr>
                  </a:outerShdw>
                </a:effectLst>
              </a:rPr>
              <a:t>.</a:t>
            </a:r>
            <a:endParaRPr lang="en-US" sz="2400" dirty="0"/>
          </a:p>
          <a:p>
            <a:pPr lvl="1"/>
            <a:r>
              <a:rPr lang="en-US" sz="2400" b="1" dirty="0" smtClean="0">
                <a:effectLst>
                  <a:outerShdw blurRad="69850" dist="43180" dir="5400000" sx="0" sy="0">
                    <a:srgbClr val="000000">
                      <a:alpha val="65000"/>
                    </a:srgbClr>
                  </a:outerShdw>
                </a:effectLst>
              </a:rPr>
              <a:t>Some examples of </a:t>
            </a:r>
            <a:r>
              <a:rPr lang="en-US" sz="2400" b="1" dirty="0">
                <a:effectLst>
                  <a:outerShdw blurRad="69850" dist="43180" dir="5400000" sx="0" sy="0">
                    <a:srgbClr val="000000">
                      <a:alpha val="65000"/>
                    </a:srgbClr>
                  </a:outerShdw>
                </a:effectLst>
              </a:rPr>
              <a:t>H767</a:t>
            </a:r>
            <a:r>
              <a:rPr lang="en-US" sz="3200" b="1" dirty="0">
                <a:solidFill>
                  <a:srgbClr val="FF0000"/>
                </a:solidFill>
                <a:effectLst>
                  <a:outerShdw blurRad="69850" dist="43180" dir="5400000" sx="0" sy="0">
                    <a:srgbClr val="000000">
                      <a:alpha val="65000"/>
                    </a:srgbClr>
                  </a:outerShdw>
                </a:effectLst>
              </a:rPr>
              <a:t>7</a:t>
            </a:r>
            <a:r>
              <a:rPr lang="en-US" sz="2400" b="1" dirty="0">
                <a:effectLst>
                  <a:outerShdw blurRad="69850" dist="43180" dir="5400000" sx="0" sy="0">
                    <a:srgbClr val="000000">
                      <a:alpha val="65000"/>
                    </a:srgbClr>
                  </a:outerShdw>
                </a:effectLst>
              </a:rPr>
              <a:t> Feast Sabbaths are:  </a:t>
            </a:r>
            <a:r>
              <a:rPr lang="en-US" sz="2400" b="1" dirty="0" smtClean="0">
                <a:effectLst>
                  <a:outerShdw blurRad="69850" dist="43180" dir="5400000" sx="0" sy="0">
                    <a:srgbClr val="000000">
                      <a:alpha val="65000"/>
                    </a:srgbClr>
                  </a:outerShdw>
                </a:effectLst>
              </a:rPr>
              <a:t/>
            </a:r>
            <a:br>
              <a:rPr lang="en-US" sz="2400" b="1" dirty="0" smtClean="0">
                <a:effectLst>
                  <a:outerShdw blurRad="69850" dist="43180" dir="5400000" sx="0" sy="0">
                    <a:srgbClr val="000000">
                      <a:alpha val="65000"/>
                    </a:srgbClr>
                  </a:outerShdw>
                </a:effectLst>
              </a:rPr>
            </a:br>
            <a:r>
              <a:rPr lang="en-US" sz="2400" b="1" dirty="0" smtClean="0">
                <a:effectLst>
                  <a:outerShdw blurRad="69850" dist="43180" dir="5400000" sx="0" sy="0">
                    <a:srgbClr val="000000">
                      <a:alpha val="65000"/>
                    </a:srgbClr>
                  </a:outerShdw>
                </a:effectLst>
              </a:rPr>
              <a:t>     </a:t>
            </a:r>
            <a:r>
              <a:rPr lang="en-US" sz="2400" b="1" cap="small" dirty="0" smtClean="0">
                <a:effectLst>
                  <a:outerShdw blurRad="69850" dist="43180" dir="5400000" sx="0" sy="0">
                    <a:srgbClr val="000000">
                      <a:alpha val="65000"/>
                    </a:srgbClr>
                  </a:outerShdw>
                </a:effectLst>
              </a:rPr>
              <a:t>1</a:t>
            </a:r>
            <a:r>
              <a:rPr lang="en-US" sz="2400" b="1" cap="small" baseline="30000" dirty="0" smtClean="0">
                <a:effectLst>
                  <a:outerShdw blurRad="69850" dist="43180" dir="5400000" sx="0" sy="0">
                    <a:srgbClr val="000000">
                      <a:alpha val="65000"/>
                    </a:srgbClr>
                  </a:outerShdw>
                </a:effectLst>
              </a:rPr>
              <a:t>st</a:t>
            </a:r>
            <a:r>
              <a:rPr lang="en-US" sz="2400" b="1" dirty="0" smtClean="0">
                <a:effectLst>
                  <a:outerShdw blurRad="69850" dist="43180" dir="5400000" sx="0" sy="0">
                    <a:srgbClr val="000000">
                      <a:alpha val="65000"/>
                    </a:srgbClr>
                  </a:outerShdw>
                </a:effectLst>
              </a:rPr>
              <a:t> </a:t>
            </a:r>
            <a:r>
              <a:rPr lang="en-US" sz="2400" b="1" dirty="0">
                <a:effectLst>
                  <a:outerShdw blurRad="69850" dist="43180" dir="5400000" sx="0" sy="0">
                    <a:srgbClr val="000000">
                      <a:alpha val="65000"/>
                    </a:srgbClr>
                  </a:outerShdw>
                </a:effectLst>
              </a:rPr>
              <a:t>day of Feast of Trumpets </a:t>
            </a:r>
            <a:r>
              <a:rPr lang="en-US" sz="2400" dirty="0">
                <a:effectLst>
                  <a:outerShdw blurRad="69850" dist="43180" dir="5400000" sx="0" sy="0">
                    <a:srgbClr val="000000">
                      <a:alpha val="65000"/>
                    </a:srgbClr>
                  </a:outerShdw>
                </a:effectLst>
              </a:rPr>
              <a:t>(</a:t>
            </a:r>
            <a:r>
              <a:rPr lang="en-US" sz="2400" b="1" dirty="0">
                <a:solidFill>
                  <a:schemeClr val="accent5">
                    <a:lumMod val="75000"/>
                  </a:schemeClr>
                </a:solidFill>
                <a:effectLst>
                  <a:outerShdw blurRad="69850" dist="43180" dir="5400000" sx="0" sy="0">
                    <a:srgbClr val="000000">
                      <a:alpha val="65000"/>
                    </a:srgbClr>
                  </a:outerShdw>
                </a:effectLst>
              </a:rPr>
              <a:t>Lev 23:24</a:t>
            </a:r>
            <a:r>
              <a:rPr lang="en-US" sz="2400" dirty="0" smtClean="0">
                <a:effectLst>
                  <a:outerShdw blurRad="69850" dist="43180" dir="5400000" sx="0" sy="0">
                    <a:srgbClr val="000000">
                      <a:alpha val="65000"/>
                    </a:srgbClr>
                  </a:outerShdw>
                </a:effectLst>
              </a:rPr>
              <a:t>); </a:t>
            </a:r>
            <a:br>
              <a:rPr lang="en-US" sz="2400" dirty="0" smtClean="0">
                <a:effectLst>
                  <a:outerShdw blurRad="69850" dist="43180" dir="5400000" sx="0" sy="0">
                    <a:srgbClr val="000000">
                      <a:alpha val="65000"/>
                    </a:srgbClr>
                  </a:outerShdw>
                </a:effectLst>
              </a:rPr>
            </a:br>
            <a:r>
              <a:rPr lang="en-US" sz="2400" b="1" dirty="0" smtClean="0">
                <a:effectLst>
                  <a:outerShdw blurRad="69850" dist="43180" dir="5400000" sx="0" sy="0">
                    <a:srgbClr val="000000">
                      <a:alpha val="65000"/>
                    </a:srgbClr>
                  </a:outerShdw>
                </a:effectLst>
              </a:rPr>
              <a:t>     </a:t>
            </a:r>
            <a:r>
              <a:rPr lang="en-US" sz="2400" b="1" cap="small" dirty="0" smtClean="0">
                <a:effectLst>
                  <a:outerShdw blurRad="69850" dist="43180" dir="5400000" sx="0" sy="0">
                    <a:srgbClr val="000000">
                      <a:alpha val="65000"/>
                    </a:srgbClr>
                  </a:outerShdw>
                </a:effectLst>
              </a:rPr>
              <a:t>1</a:t>
            </a:r>
            <a:r>
              <a:rPr lang="en-US" sz="2400" b="1" cap="small" baseline="30000" dirty="0" smtClean="0">
                <a:effectLst>
                  <a:outerShdw blurRad="69850" dist="43180" dir="5400000" sx="0" sy="0">
                    <a:srgbClr val="000000">
                      <a:alpha val="65000"/>
                    </a:srgbClr>
                  </a:outerShdw>
                </a:effectLst>
              </a:rPr>
              <a:t>st</a:t>
            </a:r>
            <a:r>
              <a:rPr lang="en-US" sz="2400" b="1" dirty="0" smtClean="0">
                <a:effectLst>
                  <a:outerShdw blurRad="69850" dist="43180" dir="5400000" sx="0" sy="0">
                    <a:srgbClr val="000000">
                      <a:alpha val="65000"/>
                    </a:srgbClr>
                  </a:outerShdw>
                </a:effectLst>
              </a:rPr>
              <a:t> </a:t>
            </a:r>
            <a:r>
              <a:rPr lang="en-US" sz="2400" b="1" dirty="0">
                <a:effectLst>
                  <a:outerShdw blurRad="69850" dist="43180" dir="5400000" sx="0" sy="0">
                    <a:srgbClr val="000000">
                      <a:alpha val="65000"/>
                    </a:srgbClr>
                  </a:outerShdw>
                </a:effectLst>
              </a:rPr>
              <a:t>and </a:t>
            </a:r>
            <a:r>
              <a:rPr lang="en-US" sz="2400" b="1" cap="small" dirty="0">
                <a:effectLst>
                  <a:outerShdw blurRad="69850" dist="43180" dir="5400000" sx="0" sy="0">
                    <a:srgbClr val="000000">
                      <a:alpha val="65000"/>
                    </a:srgbClr>
                  </a:outerShdw>
                </a:effectLst>
              </a:rPr>
              <a:t>8</a:t>
            </a:r>
            <a:r>
              <a:rPr lang="en-US" sz="2400" b="1" cap="small" baseline="30000" dirty="0">
                <a:effectLst>
                  <a:outerShdw blurRad="69850" dist="43180" dir="5400000" sx="0" sy="0">
                    <a:srgbClr val="000000">
                      <a:alpha val="65000"/>
                    </a:srgbClr>
                  </a:outerShdw>
                </a:effectLst>
              </a:rPr>
              <a:t>th</a:t>
            </a:r>
            <a:r>
              <a:rPr lang="en-US" sz="2400" b="1" dirty="0">
                <a:effectLst>
                  <a:outerShdw blurRad="69850" dist="43180" dir="5400000" sx="0" sy="0">
                    <a:srgbClr val="000000">
                      <a:alpha val="65000"/>
                    </a:srgbClr>
                  </a:outerShdw>
                </a:effectLst>
              </a:rPr>
              <a:t> days of Feast of Tabernacles </a:t>
            </a:r>
            <a:r>
              <a:rPr lang="en-US" sz="2400" dirty="0">
                <a:effectLst>
                  <a:outerShdw blurRad="69850" dist="43180" dir="5400000" sx="0" sy="0">
                    <a:srgbClr val="000000">
                      <a:alpha val="65000"/>
                    </a:srgbClr>
                  </a:outerShdw>
                </a:effectLst>
              </a:rPr>
              <a:t>(</a:t>
            </a:r>
            <a:r>
              <a:rPr lang="en-US" sz="2400" b="1" dirty="0">
                <a:solidFill>
                  <a:schemeClr val="accent5">
                    <a:lumMod val="75000"/>
                  </a:schemeClr>
                </a:solidFill>
                <a:effectLst>
                  <a:outerShdw blurRad="69850" dist="43180" dir="5400000" sx="0" sy="0">
                    <a:srgbClr val="000000">
                      <a:alpha val="65000"/>
                    </a:srgbClr>
                  </a:outerShdw>
                </a:effectLst>
              </a:rPr>
              <a:t>Lev 23:39</a:t>
            </a:r>
            <a:r>
              <a:rPr lang="en-US" sz="2400" dirty="0">
                <a:effectLst>
                  <a:outerShdw blurRad="69850" dist="43180" dir="5400000" sx="0" sy="0">
                    <a:srgbClr val="000000">
                      <a:alpha val="65000"/>
                    </a:srgbClr>
                  </a:outerShdw>
                </a:effectLst>
              </a:rPr>
              <a:t>). </a:t>
            </a:r>
            <a:endParaRPr lang="en-US" sz="2400" dirty="0"/>
          </a:p>
          <a:p>
            <a:pPr lvl="1"/>
            <a:r>
              <a:rPr lang="en-US" sz="2400" b="1" dirty="0">
                <a:solidFill>
                  <a:srgbClr val="0070C0"/>
                </a:solidFill>
                <a:effectLst>
                  <a:outerShdw blurRad="69850" dist="43180" dir="5400000" sx="0" sy="0">
                    <a:srgbClr val="000000">
                      <a:alpha val="65000"/>
                    </a:srgbClr>
                  </a:outerShdw>
                </a:effectLst>
              </a:rPr>
              <a:t>There is </a:t>
            </a:r>
            <a:r>
              <a:rPr lang="en-US" sz="2400" b="1" u="sng" dirty="0">
                <a:solidFill>
                  <a:srgbClr val="0070C0"/>
                </a:solidFill>
                <a:effectLst>
                  <a:outerShdw blurRad="69850" dist="43180" dir="5400000" sx="0" sy="0">
                    <a:srgbClr val="000000">
                      <a:alpha val="65000"/>
                    </a:srgbClr>
                  </a:outerShdw>
                </a:effectLst>
              </a:rPr>
              <a:t>one</a:t>
            </a:r>
            <a:r>
              <a:rPr lang="en-US" sz="2400" b="1" dirty="0">
                <a:solidFill>
                  <a:srgbClr val="0070C0"/>
                </a:solidFill>
                <a:effectLst>
                  <a:outerShdw blurRad="69850" dist="43180" dir="5400000" sx="0" sy="0">
                    <a:srgbClr val="000000">
                      <a:alpha val="65000"/>
                    </a:srgbClr>
                  </a:outerShdw>
                </a:effectLst>
              </a:rPr>
              <a:t> </a:t>
            </a:r>
            <a:r>
              <a:rPr lang="en-US" sz="2400" b="1" dirty="0">
                <a:effectLst>
                  <a:outerShdw blurRad="69850" dist="43180" dir="5400000" sx="0" sy="0">
                    <a:srgbClr val="000000">
                      <a:alpha val="65000"/>
                    </a:srgbClr>
                  </a:outerShdw>
                </a:effectLst>
              </a:rPr>
              <a:t>H767</a:t>
            </a:r>
            <a:r>
              <a:rPr lang="en-US" sz="3200" b="1" dirty="0">
                <a:solidFill>
                  <a:srgbClr val="0070C0"/>
                </a:solidFill>
                <a:effectLst>
                  <a:outerShdw blurRad="69850" dist="43180" dir="5400000" sx="0" sy="0">
                    <a:srgbClr val="000000">
                      <a:alpha val="65000"/>
                    </a:srgbClr>
                  </a:outerShdw>
                </a:effectLst>
              </a:rPr>
              <a:t>6</a:t>
            </a:r>
            <a:r>
              <a:rPr lang="en-US" sz="2400" b="1" dirty="0">
                <a:effectLst>
                  <a:outerShdw blurRad="69850" dist="43180" dir="5400000" sx="0" sy="0">
                    <a:srgbClr val="000000">
                      <a:alpha val="65000"/>
                    </a:srgbClr>
                  </a:outerShdw>
                </a:effectLst>
              </a:rPr>
              <a:t> </a:t>
            </a:r>
            <a:r>
              <a:rPr lang="en-US" sz="2400" b="1" dirty="0">
                <a:solidFill>
                  <a:srgbClr val="0070C0"/>
                </a:solidFill>
                <a:effectLst>
                  <a:outerShdw blurRad="69850" dist="43180" dir="5400000" sx="0" sy="0">
                    <a:srgbClr val="000000">
                      <a:alpha val="65000"/>
                    </a:srgbClr>
                  </a:outerShdw>
                </a:effectLst>
              </a:rPr>
              <a:t>Feast </a:t>
            </a:r>
            <a:r>
              <a:rPr lang="en-US" sz="2400" b="1" dirty="0" smtClean="0">
                <a:solidFill>
                  <a:srgbClr val="0070C0"/>
                </a:solidFill>
                <a:effectLst>
                  <a:outerShdw blurRad="69850" dist="43180" dir="5400000" sx="0" sy="0">
                    <a:srgbClr val="000000">
                      <a:alpha val="65000"/>
                    </a:srgbClr>
                  </a:outerShdw>
                </a:effectLst>
              </a:rPr>
              <a:t>Sabbath:  Day </a:t>
            </a:r>
            <a:r>
              <a:rPr lang="en-US" sz="2400" b="1" dirty="0">
                <a:solidFill>
                  <a:srgbClr val="0070C0"/>
                </a:solidFill>
                <a:effectLst>
                  <a:outerShdw blurRad="69850" dist="43180" dir="5400000" sx="0" sy="0">
                    <a:srgbClr val="000000">
                      <a:alpha val="65000"/>
                    </a:srgbClr>
                  </a:outerShdw>
                </a:effectLst>
              </a:rPr>
              <a:t>of Atonement! </a:t>
            </a:r>
            <a:r>
              <a:rPr lang="en-US" sz="2400" b="1" dirty="0" smtClean="0">
                <a:solidFill>
                  <a:srgbClr val="0070C0"/>
                </a:solidFill>
                <a:effectLst>
                  <a:outerShdw blurRad="69850" dist="43180" dir="5400000" sx="0" sy="0">
                    <a:srgbClr val="000000">
                      <a:alpha val="65000"/>
                    </a:srgbClr>
                  </a:outerShdw>
                </a:effectLst>
              </a:rPr>
              <a:t> </a:t>
            </a:r>
            <a:br>
              <a:rPr lang="en-US" sz="2400" b="1" dirty="0" smtClean="0">
                <a:solidFill>
                  <a:srgbClr val="0070C0"/>
                </a:solidFill>
                <a:effectLst>
                  <a:outerShdw blurRad="69850" dist="43180" dir="5400000" sx="0" sy="0">
                    <a:srgbClr val="000000">
                      <a:alpha val="65000"/>
                    </a:srgbClr>
                  </a:outerShdw>
                </a:effectLst>
              </a:rPr>
            </a:br>
            <a:r>
              <a:rPr lang="en-US" sz="2400" b="1" dirty="0" smtClean="0">
                <a:solidFill>
                  <a:srgbClr val="0070C0"/>
                </a:solidFill>
                <a:effectLst>
                  <a:outerShdw blurRad="69850" dist="43180" dir="5400000" sx="0" sy="0">
                    <a:srgbClr val="000000">
                      <a:alpha val="65000"/>
                    </a:srgbClr>
                  </a:outerShdw>
                </a:effectLst>
              </a:rPr>
              <a:t>               </a:t>
            </a:r>
            <a:r>
              <a:rPr lang="en-US" b="1" dirty="0" smtClean="0">
                <a:effectLst>
                  <a:outerShdw blurRad="69850" dist="43180" dir="5400000" sx="0" sy="0">
                    <a:srgbClr val="000000">
                      <a:alpha val="65000"/>
                    </a:srgbClr>
                  </a:outerShdw>
                </a:effectLst>
              </a:rPr>
              <a:t>(This is the </a:t>
            </a:r>
            <a:r>
              <a:rPr lang="en-US" b="1" dirty="0">
                <a:effectLst>
                  <a:outerShdw blurRad="69850" dist="43180" dir="5400000" sx="0" sy="0">
                    <a:srgbClr val="000000">
                      <a:alpha val="65000"/>
                    </a:srgbClr>
                  </a:outerShdw>
                </a:effectLst>
              </a:rPr>
              <a:t>most holy solemn Sabbath of the </a:t>
            </a:r>
            <a:r>
              <a:rPr lang="en-US" b="1" dirty="0" smtClean="0">
                <a:effectLst>
                  <a:outerShdw blurRad="69850" dist="43180" dir="5400000" sx="0" sy="0">
                    <a:srgbClr val="000000">
                      <a:alpha val="65000"/>
                    </a:srgbClr>
                  </a:outerShdw>
                </a:effectLst>
              </a:rPr>
              <a:t>year.)</a:t>
            </a:r>
            <a:endParaRPr lang="en-US" dirty="0"/>
          </a:p>
        </p:txBody>
      </p:sp>
      <p:sp>
        <p:nvSpPr>
          <p:cNvPr id="5" name="Title 1"/>
          <p:cNvSpPr txBox="1">
            <a:spLocks/>
          </p:cNvSpPr>
          <p:nvPr/>
        </p:nvSpPr>
        <p:spPr>
          <a:xfrm>
            <a:off x="-76200" y="0"/>
            <a:ext cx="9296400" cy="6096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spc="50" dirty="0" smtClean="0">
                <a:ln w="11430"/>
                <a:solidFill>
                  <a:srgbClr val="8C4C64"/>
                </a:solidFill>
                <a:effectLst>
                  <a:outerShdw blurRad="76200" dist="50800" dir="5400000" algn="tl" rotWithShape="0">
                    <a:srgbClr val="000000">
                      <a:alpha val="65000"/>
                    </a:srgbClr>
                  </a:outerShdw>
                </a:effectLst>
              </a:rPr>
              <a:t>Comparison </a:t>
            </a:r>
            <a:r>
              <a:rPr lang="en-US" sz="4400" spc="50" dirty="0">
                <a:ln w="11430"/>
                <a:solidFill>
                  <a:srgbClr val="8C4C64"/>
                </a:solidFill>
                <a:effectLst>
                  <a:outerShdw blurRad="76200" dist="50800" dir="5400000" algn="tl" rotWithShape="0">
                    <a:srgbClr val="000000">
                      <a:alpha val="65000"/>
                    </a:srgbClr>
                  </a:outerShdw>
                </a:effectLst>
              </a:rPr>
              <a:t>of </a:t>
            </a:r>
            <a:r>
              <a:rPr lang="en-US" sz="4400" spc="50" dirty="0" smtClean="0">
                <a:ln w="11430"/>
                <a:solidFill>
                  <a:schemeClr val="accent5"/>
                </a:solidFill>
                <a:effectLst>
                  <a:outerShdw blurRad="76200" dist="50800" dir="5400000" algn="tl" rotWithShape="0">
                    <a:srgbClr val="000000">
                      <a:alpha val="65000"/>
                    </a:srgbClr>
                  </a:outerShdw>
                </a:effectLst>
              </a:rPr>
              <a:t>H767</a:t>
            </a:r>
            <a:r>
              <a:rPr lang="en-US" sz="4400" spc="50" dirty="0" smtClean="0">
                <a:ln w="11430"/>
                <a:solidFill>
                  <a:srgbClr val="FF0000"/>
                </a:solidFill>
                <a:effectLst>
                  <a:outerShdw blurRad="76200" dist="50800" dir="5400000" algn="tl" rotWithShape="0">
                    <a:srgbClr val="000000">
                      <a:alpha val="65000"/>
                    </a:srgbClr>
                  </a:outerShdw>
                </a:effectLst>
              </a:rPr>
              <a:t>7 </a:t>
            </a:r>
            <a:r>
              <a:rPr lang="en-US" sz="4400" spc="50" dirty="0" smtClean="0">
                <a:ln w="11430"/>
                <a:solidFill>
                  <a:srgbClr val="8C4C64"/>
                </a:solidFill>
                <a:effectLst>
                  <a:outerShdw blurRad="76200" dist="50800" dir="5400000" algn="tl" rotWithShape="0">
                    <a:srgbClr val="000000">
                      <a:alpha val="65000"/>
                    </a:srgbClr>
                  </a:outerShdw>
                </a:effectLst>
              </a:rPr>
              <a:t>to</a:t>
            </a:r>
            <a:r>
              <a:rPr lang="en-US" sz="4400" spc="50" dirty="0" smtClean="0">
                <a:ln w="11430"/>
                <a:solidFill>
                  <a:schemeClr val="accent5"/>
                </a:solidFill>
                <a:effectLst>
                  <a:outerShdw blurRad="76200" dist="50800" dir="5400000" algn="tl" rotWithShape="0">
                    <a:srgbClr val="000000">
                      <a:alpha val="65000"/>
                    </a:srgbClr>
                  </a:outerShdw>
                </a:effectLst>
              </a:rPr>
              <a:t> H767</a:t>
            </a:r>
            <a:r>
              <a:rPr lang="en-US" sz="4400" spc="50" dirty="0" smtClean="0">
                <a:ln w="11430"/>
                <a:solidFill>
                  <a:srgbClr val="00B0F0"/>
                </a:solidFill>
                <a:effectLst>
                  <a:outerShdw blurRad="76200" dist="50800" dir="5400000" algn="tl" rotWithShape="0">
                    <a:srgbClr val="000000">
                      <a:alpha val="65000"/>
                    </a:srgbClr>
                  </a:outerShdw>
                </a:effectLst>
              </a:rPr>
              <a:t>6</a:t>
            </a:r>
            <a:r>
              <a:rPr lang="en-US" sz="4400" spc="50" dirty="0" smtClean="0">
                <a:ln w="11430"/>
                <a:solidFill>
                  <a:schemeClr val="accent5"/>
                </a:solidFill>
                <a:effectLst>
                  <a:outerShdw blurRad="76200" dist="50800" dir="5400000" algn="tl" rotWithShape="0">
                    <a:srgbClr val="000000">
                      <a:alpha val="65000"/>
                    </a:srgbClr>
                  </a:outerShdw>
                </a:effectLst>
              </a:rPr>
              <a:t> </a:t>
            </a:r>
            <a:endParaRPr lang="en-US" sz="2400" spc="50" dirty="0">
              <a:ln w="11430"/>
              <a:solidFill>
                <a:srgbClr val="FF0000"/>
              </a:solidFill>
              <a:effectLst>
                <a:outerShdw blurRad="76200" dist="50800" dir="5400000" algn="tl" rotWithShape="0">
                  <a:srgbClr val="000000">
                    <a:alpha val="65000"/>
                  </a:srgbClr>
                </a:outerShdw>
              </a:effectLst>
            </a:endParaRPr>
          </a:p>
        </p:txBody>
      </p:sp>
      <p:sp>
        <p:nvSpPr>
          <p:cNvPr id="9" name="Content Placeholder 2"/>
          <p:cNvSpPr txBox="1">
            <a:spLocks/>
          </p:cNvSpPr>
          <p:nvPr/>
        </p:nvSpPr>
        <p:spPr>
          <a:xfrm>
            <a:off x="807768" y="5521960"/>
            <a:ext cx="7467600" cy="1107440"/>
          </a:xfrm>
          <a:prstGeom prst="rect">
            <a:avLst/>
          </a:prstGeom>
          <a:solidFill>
            <a:schemeClr val="accent2">
              <a:lumMod val="20000"/>
              <a:lumOff val="80000"/>
            </a:schemeClr>
          </a:solidFill>
          <a:ln w="57150">
            <a:solidFill>
              <a:schemeClr val="accent2">
                <a:lumMod val="75000"/>
              </a:schemeClr>
            </a:solidFill>
          </a:ln>
          <a:effectLst>
            <a:glow rad="139700">
              <a:schemeClr val="accent2">
                <a:satMod val="175000"/>
                <a:alpha val="40000"/>
              </a:schemeClr>
            </a:glow>
          </a:effectLst>
          <a:scene3d>
            <a:camera prst="orthographicFront"/>
            <a:lightRig rig="soft" dir="tl">
              <a:rot lat="0" lon="0" rev="0"/>
            </a:lightRig>
          </a:scene3d>
          <a:sp3d>
            <a:bevelT w="114300" prst="artDeco"/>
          </a:sp3d>
        </p:spPr>
        <p:txBody>
          <a:bodyPr>
            <a:noAutofit/>
            <a:sp3d contourW="25400" prstMaterial="matte">
              <a:bevelT w="25400" h="55880" prst="artDeco"/>
              <a:contourClr>
                <a:schemeClr val="accent2">
                  <a:tint val="20000"/>
                </a:schemeClr>
              </a:contourClr>
            </a:sp3d>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ctr">
              <a:buNone/>
            </a:pPr>
            <a:r>
              <a:rPr lang="en-US" sz="3200" b="1" spc="50" dirty="0" smtClean="0">
                <a:ln w="11430"/>
                <a:solidFill>
                  <a:srgbClr val="8C4C64"/>
                </a:solidFill>
                <a:effectLst>
                  <a:outerShdw blurRad="76200" dist="50800" dir="5400000" algn="tl" rotWithShape="0">
                    <a:srgbClr val="000000">
                      <a:alpha val="65000"/>
                    </a:srgbClr>
                  </a:outerShdw>
                </a:effectLst>
              </a:rPr>
              <a:t>Yes!  </a:t>
            </a:r>
            <a:r>
              <a:rPr lang="en-US" sz="3200" b="1" spc="50" dirty="0" smtClean="0">
                <a:ln w="11430"/>
                <a:solidFill>
                  <a:srgbClr val="00B0F0"/>
                </a:solidFill>
                <a:effectLst>
                  <a:outerShdw blurRad="76200" dist="50800" dir="5400000" algn="tl" rotWithShape="0">
                    <a:srgbClr val="000000">
                      <a:alpha val="65000"/>
                    </a:srgbClr>
                  </a:outerShdw>
                </a:effectLst>
              </a:rPr>
              <a:t>The only </a:t>
            </a:r>
            <a:r>
              <a:rPr lang="en-US" sz="3200" b="1" spc="50" dirty="0" smtClean="0">
                <a:ln w="11430"/>
                <a:solidFill>
                  <a:srgbClr val="0070C0"/>
                </a:solidFill>
                <a:effectLst>
                  <a:outerShdw blurRad="76200" dist="50800" dir="5400000" algn="tl" rotWithShape="0">
                    <a:srgbClr val="000000">
                      <a:alpha val="65000"/>
                    </a:srgbClr>
                  </a:outerShdw>
                </a:effectLst>
              </a:rPr>
              <a:t>Feast Sabbath </a:t>
            </a:r>
            <a:r>
              <a:rPr lang="en-US" sz="3200" b="1" spc="50" dirty="0" smtClean="0">
                <a:ln w="11430"/>
                <a:solidFill>
                  <a:srgbClr val="00B0F0"/>
                </a:solidFill>
                <a:effectLst>
                  <a:outerShdw blurRad="76200" dist="50800" dir="5400000" algn="tl" rotWithShape="0">
                    <a:srgbClr val="000000">
                      <a:alpha val="65000"/>
                    </a:srgbClr>
                  </a:outerShdw>
                </a:effectLst>
              </a:rPr>
              <a:t>connected </a:t>
            </a:r>
            <a:br>
              <a:rPr lang="en-US" sz="3200" b="1" spc="50" dirty="0" smtClean="0">
                <a:ln w="11430"/>
                <a:solidFill>
                  <a:srgbClr val="00B0F0"/>
                </a:solidFill>
                <a:effectLst>
                  <a:outerShdw blurRad="76200" dist="50800" dir="5400000" algn="tl" rotWithShape="0">
                    <a:srgbClr val="000000">
                      <a:alpha val="65000"/>
                    </a:srgbClr>
                  </a:outerShdw>
                </a:effectLst>
              </a:rPr>
            </a:br>
            <a:r>
              <a:rPr lang="en-US" sz="3200" b="1" spc="50" dirty="0" smtClean="0">
                <a:ln w="11430"/>
                <a:solidFill>
                  <a:srgbClr val="00B0F0"/>
                </a:solidFill>
                <a:effectLst>
                  <a:outerShdw blurRad="76200" dist="50800" dir="5400000" algn="tl" rotWithShape="0">
                    <a:srgbClr val="000000">
                      <a:alpha val="65000"/>
                    </a:srgbClr>
                  </a:outerShdw>
                </a:effectLst>
              </a:rPr>
              <a:t>to H767</a:t>
            </a:r>
            <a:r>
              <a:rPr lang="en-US" sz="3200" b="1" spc="50" dirty="0" smtClean="0">
                <a:ln w="11430"/>
                <a:solidFill>
                  <a:srgbClr val="0070C0"/>
                </a:solidFill>
                <a:effectLst>
                  <a:outerShdw blurRad="76200" dist="50800" dir="5400000" algn="tl" rotWithShape="0">
                    <a:srgbClr val="000000">
                      <a:alpha val="65000"/>
                    </a:srgbClr>
                  </a:outerShdw>
                </a:effectLst>
              </a:rPr>
              <a:t>6 </a:t>
            </a:r>
            <a:r>
              <a:rPr lang="en-US" sz="3200" b="1" spc="50" dirty="0" smtClean="0">
                <a:ln w="11430"/>
                <a:solidFill>
                  <a:srgbClr val="00B0F0"/>
                </a:solidFill>
                <a:effectLst>
                  <a:outerShdw blurRad="76200" dist="50800" dir="5400000" algn="tl" rotWithShape="0">
                    <a:srgbClr val="000000">
                      <a:alpha val="65000"/>
                    </a:srgbClr>
                  </a:outerShdw>
                </a:effectLst>
              </a:rPr>
              <a:t>is </a:t>
            </a:r>
            <a:r>
              <a:rPr lang="en-US" sz="3200" b="1" spc="50" dirty="0" smtClean="0">
                <a:ln w="11430"/>
                <a:solidFill>
                  <a:srgbClr val="0070C0"/>
                </a:solidFill>
                <a:effectLst>
                  <a:outerShdw blurRad="76200" dist="50800" dir="5400000" algn="tl" rotWithShape="0">
                    <a:srgbClr val="000000">
                      <a:alpha val="65000"/>
                    </a:srgbClr>
                  </a:outerShdw>
                </a:effectLst>
              </a:rPr>
              <a:t>Day of Atonement!</a:t>
            </a:r>
          </a:p>
        </p:txBody>
      </p:sp>
    </p:spTree>
    <p:extLst>
      <p:ext uri="{BB962C8B-B14F-4D97-AF65-F5344CB8AC3E}">
        <p14:creationId xmlns:p14="http://schemas.microsoft.com/office/powerpoint/2010/main" val="36094997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left)">
                                      <p:cBhvr>
                                        <p:cTn id="7" dur="175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wipe(left)">
                                      <p:cBhvr>
                                        <p:cTn id="12" dur="175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1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C014052-953B-4273-8F47-BF25327D5B24}" type="slidenum">
              <a:rPr lang="en-US" smtClean="0">
                <a:solidFill>
                  <a:schemeClr val="bg2"/>
                </a:solidFill>
              </a:rPr>
              <a:t>38</a:t>
            </a:fld>
            <a:endParaRPr lang="en-US" dirty="0">
              <a:solidFill>
                <a:schemeClr val="bg2"/>
              </a:solidFill>
            </a:endParaRPr>
          </a:p>
        </p:txBody>
      </p:sp>
      <p:sp>
        <p:nvSpPr>
          <p:cNvPr id="7" name="Content Placeholder 6"/>
          <p:cNvSpPr>
            <a:spLocks noGrp="1"/>
          </p:cNvSpPr>
          <p:nvPr>
            <p:ph sz="quarter" idx="13"/>
          </p:nvPr>
        </p:nvSpPr>
        <p:spPr>
          <a:xfrm>
            <a:off x="543560" y="762000"/>
            <a:ext cx="7924800" cy="3733800"/>
          </a:xfrm>
          <a:solidFill>
            <a:schemeClr val="accent2">
              <a:lumMod val="20000"/>
              <a:lumOff val="80000"/>
            </a:schemeClr>
          </a:solidFill>
          <a:ln w="57150">
            <a:solidFill>
              <a:schemeClr val="accent2">
                <a:lumMod val="75000"/>
              </a:schemeClr>
            </a:solidFill>
          </a:ln>
          <a:effectLst>
            <a:glow rad="139700">
              <a:schemeClr val="accent2">
                <a:satMod val="175000"/>
                <a:alpha val="40000"/>
              </a:schemeClr>
            </a:glow>
          </a:effectLst>
          <a:scene3d>
            <a:camera prst="orthographicFront"/>
            <a:lightRig rig="threePt" dir="t"/>
          </a:scene3d>
          <a:sp3d>
            <a:bevelT w="114300" prst="artDeco"/>
          </a:sp3d>
        </p:spPr>
        <p:txBody>
          <a:bodyPr>
            <a:normAutofit fontScale="92500"/>
            <a:sp3d extrusionH="57150">
              <a:bevelT w="38100" h="38100"/>
            </a:sp3d>
          </a:bodyPr>
          <a:lstStyle/>
          <a:p>
            <a:pPr marL="45720" indent="0">
              <a:buNone/>
            </a:pPr>
            <a:r>
              <a:rPr lang="en-US" b="1" dirty="0" smtClean="0">
                <a:solidFill>
                  <a:srgbClr val="7D5B63"/>
                </a:solidFill>
                <a:effectLst>
                  <a:outerShdw blurRad="69850" dist="43180" dir="5400000" sx="0" sy="0">
                    <a:srgbClr val="000000">
                      <a:alpha val="65000"/>
                    </a:srgbClr>
                  </a:outerShdw>
                </a:effectLst>
              </a:rPr>
              <a:t>Note </a:t>
            </a:r>
            <a:r>
              <a:rPr lang="en-US" b="1" dirty="0">
                <a:solidFill>
                  <a:srgbClr val="7D5B63"/>
                </a:solidFill>
                <a:effectLst>
                  <a:outerShdw blurRad="69850" dist="43180" dir="5400000" sx="0" sy="0">
                    <a:srgbClr val="000000">
                      <a:alpha val="65000"/>
                    </a:srgbClr>
                  </a:outerShdw>
                </a:effectLst>
              </a:rPr>
              <a:t>the Scriptural </a:t>
            </a:r>
            <a:r>
              <a:rPr lang="en-US" b="1" dirty="0" smtClean="0">
                <a:solidFill>
                  <a:srgbClr val="7D5B63"/>
                </a:solidFill>
                <a:effectLst>
                  <a:outerShdw blurRad="69850" dist="43180" dir="5400000" sx="0" sy="0">
                    <a:srgbClr val="000000">
                      <a:alpha val="65000"/>
                    </a:srgbClr>
                  </a:outerShdw>
                </a:effectLst>
              </a:rPr>
              <a:t>account:</a:t>
            </a:r>
            <a:endParaRPr lang="en-US" b="1" dirty="0">
              <a:solidFill>
                <a:srgbClr val="7D5B63"/>
              </a:solidFill>
            </a:endParaRPr>
          </a:p>
          <a:p>
            <a:pPr marL="45720" indent="0">
              <a:buNone/>
            </a:pPr>
            <a:r>
              <a:rPr lang="en-US" b="1" dirty="0">
                <a:solidFill>
                  <a:schemeClr val="accent5">
                    <a:lumMod val="75000"/>
                  </a:schemeClr>
                </a:solidFill>
              </a:rPr>
              <a:t>Lev 23:5</a:t>
            </a:r>
            <a:r>
              <a:rPr lang="en-US" dirty="0">
                <a:solidFill>
                  <a:schemeClr val="accent5">
                    <a:lumMod val="75000"/>
                  </a:schemeClr>
                </a:solidFill>
              </a:rPr>
              <a:t> </a:t>
            </a:r>
            <a:r>
              <a:rPr lang="en-US" dirty="0" smtClean="0">
                <a:solidFill>
                  <a:schemeClr val="accent5">
                    <a:lumMod val="75000"/>
                  </a:schemeClr>
                </a:solidFill>
              </a:rPr>
              <a:t>  </a:t>
            </a:r>
            <a:r>
              <a:rPr lang="en-US" dirty="0" smtClean="0"/>
              <a:t>In </a:t>
            </a:r>
            <a:r>
              <a:rPr lang="en-US" dirty="0"/>
              <a:t>the </a:t>
            </a:r>
            <a:r>
              <a:rPr lang="en-US" b="1" i="1" dirty="0">
                <a:solidFill>
                  <a:srgbClr val="FF0000"/>
                </a:solidFill>
              </a:rPr>
              <a:t>fourteenth day of the first month</a:t>
            </a:r>
            <a:r>
              <a:rPr lang="en-US" dirty="0"/>
              <a:t> at even is </a:t>
            </a:r>
            <a:r>
              <a:rPr lang="en-US" dirty="0" smtClean="0"/>
              <a:t>[</a:t>
            </a:r>
            <a:r>
              <a:rPr lang="en-US" b="1" dirty="0" smtClean="0">
                <a:solidFill>
                  <a:srgbClr val="0070C0"/>
                </a:solidFill>
              </a:rPr>
              <a:t>Yahuah’s</a:t>
            </a:r>
            <a:r>
              <a:rPr lang="en-US" dirty="0" smtClean="0"/>
              <a:t>] </a:t>
            </a:r>
            <a:r>
              <a:rPr lang="en-US" b="1" i="1" dirty="0" smtClean="0">
                <a:solidFill>
                  <a:srgbClr val="FF0000"/>
                </a:solidFill>
              </a:rPr>
              <a:t>Passover</a:t>
            </a:r>
            <a:r>
              <a:rPr lang="en-US" b="1" i="1" dirty="0">
                <a:solidFill>
                  <a:srgbClr val="FF0000"/>
                </a:solidFill>
              </a:rPr>
              <a:t>.</a:t>
            </a:r>
            <a:r>
              <a:rPr lang="en-US" dirty="0">
                <a:solidFill>
                  <a:srgbClr val="FF0000"/>
                </a:solidFill>
              </a:rPr>
              <a:t>  </a:t>
            </a:r>
          </a:p>
          <a:p>
            <a:pPr marL="45720" indent="0">
              <a:buNone/>
            </a:pPr>
            <a:r>
              <a:rPr lang="en-US" b="1" dirty="0" smtClean="0">
                <a:solidFill>
                  <a:schemeClr val="accent5">
                    <a:lumMod val="75000"/>
                  </a:schemeClr>
                </a:solidFill>
              </a:rPr>
              <a:t>Lev 23:6</a:t>
            </a:r>
            <a:r>
              <a:rPr lang="en-US" dirty="0" smtClean="0">
                <a:solidFill>
                  <a:schemeClr val="accent5">
                    <a:lumMod val="75000"/>
                  </a:schemeClr>
                </a:solidFill>
              </a:rPr>
              <a:t>  </a:t>
            </a:r>
            <a:r>
              <a:rPr lang="en-US" dirty="0" smtClean="0"/>
              <a:t>And on the </a:t>
            </a:r>
            <a:r>
              <a:rPr lang="en-US" b="1" i="1" dirty="0" smtClean="0">
                <a:solidFill>
                  <a:srgbClr val="7D5B63"/>
                </a:solidFill>
              </a:rPr>
              <a:t>fifteenth day of the same month is the </a:t>
            </a:r>
            <a:r>
              <a:rPr lang="en-US" b="1" i="1" dirty="0" smtClean="0">
                <a:solidFill>
                  <a:srgbClr val="0070C0"/>
                </a:solidFill>
              </a:rPr>
              <a:t>f</a:t>
            </a:r>
            <a:r>
              <a:rPr lang="en-US" b="1" i="1" u="sng" dirty="0" smtClean="0">
                <a:solidFill>
                  <a:srgbClr val="0070C0"/>
                </a:solidFill>
              </a:rPr>
              <a:t>east</a:t>
            </a:r>
            <a:r>
              <a:rPr lang="en-US" baseline="30000" dirty="0" smtClean="0">
                <a:solidFill>
                  <a:srgbClr val="7D5B63"/>
                </a:solidFill>
              </a:rPr>
              <a:t>[</a:t>
            </a:r>
            <a:r>
              <a:rPr lang="en-US" baseline="30000" dirty="0" smtClean="0">
                <a:solidFill>
                  <a:srgbClr val="0070C0"/>
                </a:solidFill>
              </a:rPr>
              <a:t>H2282</a:t>
            </a:r>
            <a:r>
              <a:rPr lang="en-US" baseline="30000" dirty="0" smtClean="0">
                <a:solidFill>
                  <a:srgbClr val="7D5B63"/>
                </a:solidFill>
              </a:rPr>
              <a:t>]</a:t>
            </a:r>
            <a:br>
              <a:rPr lang="en-US" baseline="30000" dirty="0" smtClean="0">
                <a:solidFill>
                  <a:srgbClr val="7D5B63"/>
                </a:solidFill>
              </a:rPr>
            </a:br>
            <a:r>
              <a:rPr lang="en-US" b="1" i="1" u="sng" dirty="0" smtClean="0">
                <a:solidFill>
                  <a:srgbClr val="7D5B63"/>
                </a:solidFill>
              </a:rPr>
              <a:t> o</a:t>
            </a:r>
            <a:r>
              <a:rPr lang="en-US" b="1" i="1" dirty="0" smtClean="0">
                <a:solidFill>
                  <a:srgbClr val="7D5B63"/>
                </a:solidFill>
              </a:rPr>
              <a:t>f</a:t>
            </a:r>
            <a:r>
              <a:rPr lang="en-US" b="1" i="1" u="sng" dirty="0" smtClean="0">
                <a:solidFill>
                  <a:srgbClr val="7D5B63"/>
                </a:solidFill>
              </a:rPr>
              <a:t> unleavened bread</a:t>
            </a:r>
            <a:r>
              <a:rPr lang="en-US" b="1" i="1" dirty="0" smtClean="0">
                <a:solidFill>
                  <a:srgbClr val="7D5B63"/>
                </a:solidFill>
              </a:rPr>
              <a:t> </a:t>
            </a:r>
            <a:r>
              <a:rPr lang="en-US" dirty="0" smtClean="0"/>
              <a:t>unto [</a:t>
            </a:r>
            <a:r>
              <a:rPr lang="en-US" b="1" dirty="0" smtClean="0">
                <a:solidFill>
                  <a:srgbClr val="0070C0"/>
                </a:solidFill>
              </a:rPr>
              <a:t>Yahuah</a:t>
            </a:r>
            <a:r>
              <a:rPr lang="en-US" dirty="0" smtClean="0"/>
              <a:t>]:  seven days ye must eat </a:t>
            </a:r>
            <a:br>
              <a:rPr lang="en-US" dirty="0" smtClean="0"/>
            </a:br>
            <a:r>
              <a:rPr lang="en-US" dirty="0" smtClean="0"/>
              <a:t>unleavened bread.  </a:t>
            </a:r>
          </a:p>
          <a:p>
            <a:pPr marL="45720" indent="0">
              <a:buNone/>
            </a:pPr>
            <a:r>
              <a:rPr lang="en-US" b="1" dirty="0" smtClean="0">
                <a:solidFill>
                  <a:schemeClr val="accent5">
                    <a:lumMod val="75000"/>
                  </a:schemeClr>
                </a:solidFill>
              </a:rPr>
              <a:t>Lev </a:t>
            </a:r>
            <a:r>
              <a:rPr lang="en-US" b="1" dirty="0">
                <a:solidFill>
                  <a:schemeClr val="accent5">
                    <a:lumMod val="75000"/>
                  </a:schemeClr>
                </a:solidFill>
              </a:rPr>
              <a:t>23:7</a:t>
            </a:r>
            <a:r>
              <a:rPr lang="en-US" dirty="0">
                <a:solidFill>
                  <a:schemeClr val="accent5">
                    <a:lumMod val="75000"/>
                  </a:schemeClr>
                </a:solidFill>
              </a:rPr>
              <a:t> </a:t>
            </a:r>
            <a:r>
              <a:rPr lang="en-US" dirty="0" smtClean="0">
                <a:solidFill>
                  <a:schemeClr val="accent5">
                    <a:lumMod val="75000"/>
                  </a:schemeClr>
                </a:solidFill>
              </a:rPr>
              <a:t> </a:t>
            </a:r>
            <a:r>
              <a:rPr lang="en-US" dirty="0" smtClean="0"/>
              <a:t>In </a:t>
            </a:r>
            <a:r>
              <a:rPr lang="en-US" dirty="0"/>
              <a:t>the first </a:t>
            </a:r>
            <a:r>
              <a:rPr lang="en-US" dirty="0" smtClean="0"/>
              <a:t>day </a:t>
            </a:r>
            <a:r>
              <a:rPr lang="en-US" sz="1500" dirty="0" smtClean="0"/>
              <a:t>[of Abib 15 ULB]  </a:t>
            </a:r>
            <a:r>
              <a:rPr lang="en-US" dirty="0"/>
              <a:t>ye shall have an </a:t>
            </a:r>
            <a:r>
              <a:rPr lang="en-US" b="1" i="1" u="sng" dirty="0" smtClean="0">
                <a:solidFill>
                  <a:srgbClr val="0070C0"/>
                </a:solidFill>
              </a:rPr>
              <a:t>hol</a:t>
            </a:r>
            <a:r>
              <a:rPr lang="en-US" b="1" i="1" dirty="0" smtClean="0">
                <a:solidFill>
                  <a:srgbClr val="0070C0"/>
                </a:solidFill>
              </a:rPr>
              <a:t>y</a:t>
            </a:r>
            <a:r>
              <a:rPr lang="en-US" baseline="30000" dirty="0" smtClean="0"/>
              <a:t>[</a:t>
            </a:r>
            <a:r>
              <a:rPr lang="en-US" baseline="30000" dirty="0" smtClean="0">
                <a:solidFill>
                  <a:srgbClr val="0070C0"/>
                </a:solidFill>
              </a:rPr>
              <a:t>H6944</a:t>
            </a:r>
            <a:r>
              <a:rPr lang="en-US" baseline="30000" dirty="0" smtClean="0"/>
              <a:t>] </a:t>
            </a:r>
            <a:r>
              <a:rPr lang="en-US" b="1" i="1" u="sng" dirty="0" smtClean="0">
                <a:solidFill>
                  <a:srgbClr val="0070C0"/>
                </a:solidFill>
              </a:rPr>
              <a:t>convocation</a:t>
            </a:r>
            <a:r>
              <a:rPr lang="en-US" i="1" dirty="0" smtClean="0">
                <a:solidFill>
                  <a:srgbClr val="0070C0"/>
                </a:solidFill>
              </a:rPr>
              <a:t>:</a:t>
            </a:r>
            <a:r>
              <a:rPr lang="en-US" baseline="30000" dirty="0" smtClean="0"/>
              <a:t>[</a:t>
            </a:r>
            <a:r>
              <a:rPr lang="en-US" baseline="30000" dirty="0" smtClean="0">
                <a:solidFill>
                  <a:srgbClr val="0070C0"/>
                </a:solidFill>
              </a:rPr>
              <a:t>H4744</a:t>
            </a:r>
            <a:r>
              <a:rPr lang="en-US" baseline="30000" dirty="0"/>
              <a:t>]</a:t>
            </a:r>
            <a:r>
              <a:rPr lang="en-US" dirty="0"/>
              <a:t> </a:t>
            </a:r>
            <a:r>
              <a:rPr lang="en-US" dirty="0" smtClean="0"/>
              <a:t>ye </a:t>
            </a:r>
            <a:r>
              <a:rPr lang="en-US" dirty="0"/>
              <a:t>shall do no servile work therein.  </a:t>
            </a:r>
            <a:r>
              <a:rPr lang="en-US" sz="1800" i="1" dirty="0" smtClean="0"/>
              <a:t>KJV</a:t>
            </a:r>
          </a:p>
          <a:p>
            <a:r>
              <a:rPr lang="en-US" b="1" dirty="0">
                <a:effectLst>
                  <a:outerShdw blurRad="69850" dist="43180" dir="5400000" sx="0" sy="0">
                    <a:srgbClr val="000000">
                      <a:alpha val="65000"/>
                    </a:srgbClr>
                  </a:outerShdw>
                </a:effectLst>
              </a:rPr>
              <a:t>The Festival Sabbaths of the </a:t>
            </a:r>
            <a:r>
              <a:rPr lang="en-US" b="1" cap="small" dirty="0">
                <a:solidFill>
                  <a:srgbClr val="7D5B63"/>
                </a:solidFill>
                <a:effectLst>
                  <a:outerShdw blurRad="69850" dist="43180" dir="5400000" sx="0" sy="0">
                    <a:srgbClr val="000000">
                      <a:alpha val="65000"/>
                    </a:srgbClr>
                  </a:outerShdw>
                </a:effectLst>
              </a:rPr>
              <a:t>1</a:t>
            </a:r>
            <a:r>
              <a:rPr lang="en-US" b="1" cap="small" baseline="30000" dirty="0">
                <a:solidFill>
                  <a:srgbClr val="7D5B63"/>
                </a:solidFill>
                <a:effectLst>
                  <a:outerShdw blurRad="69850" dist="43180" dir="5400000" sx="0" sy="0">
                    <a:srgbClr val="000000">
                      <a:alpha val="65000"/>
                    </a:srgbClr>
                  </a:outerShdw>
                </a:effectLst>
              </a:rPr>
              <a:t>st</a:t>
            </a:r>
            <a:r>
              <a:rPr lang="en-US" b="1" dirty="0">
                <a:solidFill>
                  <a:srgbClr val="7D5B63"/>
                </a:solidFill>
                <a:effectLst>
                  <a:outerShdw blurRad="69850" dist="43180" dir="5400000" sx="0" sy="0">
                    <a:srgbClr val="000000">
                      <a:alpha val="65000"/>
                    </a:srgbClr>
                  </a:outerShdw>
                </a:effectLst>
              </a:rPr>
              <a:t> and </a:t>
            </a:r>
            <a:r>
              <a:rPr lang="en-US" b="1" cap="small" dirty="0">
                <a:solidFill>
                  <a:srgbClr val="7D5B63"/>
                </a:solidFill>
                <a:effectLst>
                  <a:outerShdw blurRad="69850" dist="43180" dir="5400000" sx="0" sy="0">
                    <a:srgbClr val="000000">
                      <a:alpha val="65000"/>
                    </a:srgbClr>
                  </a:outerShdw>
                </a:effectLst>
              </a:rPr>
              <a:t>7</a:t>
            </a:r>
            <a:r>
              <a:rPr lang="en-US" b="1" cap="small" baseline="30000" dirty="0">
                <a:solidFill>
                  <a:srgbClr val="7D5B63"/>
                </a:solidFill>
                <a:effectLst>
                  <a:outerShdw blurRad="69850" dist="43180" dir="5400000" sx="0" sy="0">
                    <a:srgbClr val="000000">
                      <a:alpha val="65000"/>
                    </a:srgbClr>
                  </a:outerShdw>
                </a:effectLst>
              </a:rPr>
              <a:t>th</a:t>
            </a:r>
            <a:r>
              <a:rPr lang="en-US" b="1" dirty="0">
                <a:solidFill>
                  <a:srgbClr val="7D5B63"/>
                </a:solidFill>
                <a:effectLst>
                  <a:outerShdw blurRad="69850" dist="43180" dir="5400000" sx="0" sy="0">
                    <a:srgbClr val="000000">
                      <a:alpha val="65000"/>
                    </a:srgbClr>
                  </a:outerShdw>
                </a:effectLst>
              </a:rPr>
              <a:t> days of Unleavened Bread </a:t>
            </a:r>
            <a:r>
              <a:rPr lang="en-US" b="1" dirty="0" smtClean="0">
                <a:solidFill>
                  <a:srgbClr val="7D5B63"/>
                </a:solidFill>
                <a:effectLst>
                  <a:outerShdw blurRad="69850" dist="43180" dir="5400000" sx="0" sy="0">
                    <a:srgbClr val="000000">
                      <a:alpha val="65000"/>
                    </a:srgbClr>
                  </a:outerShdw>
                </a:effectLst>
              </a:rPr>
              <a:t/>
            </a:r>
            <a:br>
              <a:rPr lang="en-US" b="1" dirty="0" smtClean="0">
                <a:solidFill>
                  <a:srgbClr val="7D5B63"/>
                </a:solidFill>
                <a:effectLst>
                  <a:outerShdw blurRad="69850" dist="43180" dir="5400000" sx="0" sy="0">
                    <a:srgbClr val="000000">
                      <a:alpha val="65000"/>
                    </a:srgbClr>
                  </a:outerShdw>
                </a:effectLst>
              </a:rPr>
            </a:br>
            <a:r>
              <a:rPr lang="en-US" sz="1700" dirty="0" smtClean="0">
                <a:effectLst>
                  <a:outerShdw blurRad="69850" dist="43180" dir="5400000" sx="0" sy="0">
                    <a:srgbClr val="000000">
                      <a:alpha val="65000"/>
                    </a:srgbClr>
                  </a:outerShdw>
                </a:effectLst>
              </a:rPr>
              <a:t>(and </a:t>
            </a:r>
            <a:r>
              <a:rPr lang="en-US" sz="1700" b="1" dirty="0" smtClean="0">
                <a:effectLst>
                  <a:outerShdw blurRad="69850" dist="43180" dir="5400000" sx="0" sy="0">
                    <a:srgbClr val="000000">
                      <a:alpha val="65000"/>
                    </a:srgbClr>
                  </a:outerShdw>
                </a:effectLst>
              </a:rPr>
              <a:t>Pentecost</a:t>
            </a:r>
            <a:r>
              <a:rPr lang="en-US" sz="1700" dirty="0" smtClean="0">
                <a:effectLst>
                  <a:outerShdw blurRad="69850" dist="43180" dir="5400000" sx="0" sy="0">
                    <a:srgbClr val="000000">
                      <a:alpha val="65000"/>
                    </a:srgbClr>
                  </a:outerShdw>
                </a:effectLst>
              </a:rPr>
              <a:t>) </a:t>
            </a:r>
            <a:r>
              <a:rPr lang="en-US" dirty="0" smtClean="0">
                <a:effectLst>
                  <a:outerShdw blurRad="69850" dist="43180" dir="5400000" sx="0" sy="0">
                    <a:srgbClr val="000000">
                      <a:alpha val="65000"/>
                    </a:srgbClr>
                  </a:outerShdw>
                </a:effectLst>
              </a:rPr>
              <a:t>are </a:t>
            </a:r>
            <a:r>
              <a:rPr lang="en-US" dirty="0">
                <a:effectLst>
                  <a:outerShdw blurRad="69850" dist="43180" dir="5400000" sx="0" sy="0">
                    <a:srgbClr val="000000">
                      <a:alpha val="65000"/>
                    </a:srgbClr>
                  </a:outerShdw>
                </a:effectLst>
              </a:rPr>
              <a:t>not numbered with either </a:t>
            </a:r>
            <a:r>
              <a:rPr lang="en-US" b="1" dirty="0">
                <a:effectLst>
                  <a:outerShdw blurRad="69850" dist="43180" dir="5400000" sx="0" sy="0">
                    <a:srgbClr val="000000">
                      <a:alpha val="65000"/>
                    </a:srgbClr>
                  </a:outerShdw>
                </a:effectLst>
              </a:rPr>
              <a:t>H767</a:t>
            </a:r>
            <a:r>
              <a:rPr lang="en-US" sz="3000" b="1" dirty="0">
                <a:solidFill>
                  <a:srgbClr val="0070C0"/>
                </a:solidFill>
                <a:effectLst>
                  <a:outerShdw blurRad="69850" dist="43180" dir="5400000" sx="0" sy="0">
                    <a:srgbClr val="000000">
                      <a:alpha val="65000"/>
                    </a:srgbClr>
                  </a:outerShdw>
                </a:effectLst>
              </a:rPr>
              <a:t>6</a:t>
            </a:r>
            <a:r>
              <a:rPr lang="en-US" dirty="0">
                <a:effectLst>
                  <a:outerShdw blurRad="69850" dist="43180" dir="5400000" sx="0" sy="0">
                    <a:srgbClr val="000000">
                      <a:alpha val="65000"/>
                    </a:srgbClr>
                  </a:outerShdw>
                </a:effectLst>
              </a:rPr>
              <a:t> or </a:t>
            </a:r>
            <a:r>
              <a:rPr lang="en-US" b="1" dirty="0">
                <a:effectLst>
                  <a:outerShdw blurRad="69850" dist="43180" dir="5400000" sx="0" sy="0">
                    <a:srgbClr val="000000">
                      <a:alpha val="65000"/>
                    </a:srgbClr>
                  </a:outerShdw>
                </a:effectLst>
              </a:rPr>
              <a:t>H767</a:t>
            </a:r>
            <a:r>
              <a:rPr lang="en-US" sz="3000" b="1" dirty="0">
                <a:solidFill>
                  <a:srgbClr val="FF0000"/>
                </a:solidFill>
                <a:effectLst>
                  <a:outerShdw blurRad="69850" dist="43180" dir="5400000" sx="0" sy="0">
                    <a:srgbClr val="000000">
                      <a:alpha val="65000"/>
                    </a:srgbClr>
                  </a:outerShdw>
                </a:effectLst>
              </a:rPr>
              <a:t>7</a:t>
            </a:r>
            <a:r>
              <a:rPr lang="en-US" dirty="0">
                <a:solidFill>
                  <a:srgbClr val="FF0000"/>
                </a:solidFill>
                <a:effectLst>
                  <a:outerShdw blurRad="69850" dist="43180" dir="5400000" sx="0" sy="0">
                    <a:srgbClr val="000000">
                      <a:alpha val="65000"/>
                    </a:srgbClr>
                  </a:outerShdw>
                </a:effectLst>
              </a:rPr>
              <a:t>. </a:t>
            </a:r>
            <a:r>
              <a:rPr lang="en-US" dirty="0">
                <a:effectLst>
                  <a:outerShdw blurRad="69850" dist="43180" dir="5400000" sx="0" sy="0">
                    <a:srgbClr val="000000">
                      <a:alpha val="65000"/>
                    </a:srgbClr>
                  </a:outerShdw>
                </a:effectLst>
              </a:rPr>
              <a:t> </a:t>
            </a:r>
            <a:endParaRPr lang="en-US" b="1" dirty="0">
              <a:solidFill>
                <a:srgbClr val="0070C0"/>
              </a:solidFill>
            </a:endParaRPr>
          </a:p>
        </p:txBody>
      </p:sp>
      <p:sp>
        <p:nvSpPr>
          <p:cNvPr id="9" name="Content Placeholder 2"/>
          <p:cNvSpPr txBox="1">
            <a:spLocks/>
          </p:cNvSpPr>
          <p:nvPr/>
        </p:nvSpPr>
        <p:spPr>
          <a:xfrm>
            <a:off x="0" y="116188"/>
            <a:ext cx="9144000" cy="485568"/>
          </a:xfrm>
          <a:prstGeom prst="rect">
            <a:avLst/>
          </a:prstGeom>
          <a:solidFill>
            <a:schemeClr val="accent4">
              <a:lumMod val="20000"/>
              <a:lumOff val="80000"/>
            </a:schemeClr>
          </a:solidFill>
          <a:ln w="57150">
            <a:solidFill>
              <a:srgbClr val="FF0000"/>
            </a:solidFill>
          </a:ln>
          <a:effectLst>
            <a:glow rad="228600">
              <a:schemeClr val="accent5">
                <a:satMod val="175000"/>
                <a:alpha val="40000"/>
              </a:schemeClr>
            </a:glow>
          </a:effectLst>
          <a:scene3d>
            <a:camera prst="orthographicFront"/>
            <a:lightRig rig="soft" dir="tl">
              <a:rot lat="0" lon="0" rev="0"/>
            </a:lightRig>
          </a:scene3d>
          <a:sp3d>
            <a:bevelT w="114300" prst="artDeco"/>
          </a:sp3d>
        </p:spPr>
        <p:txBody>
          <a:bodyPr>
            <a:noAutofit/>
            <a:sp3d contourW="25400" prstMaterial="matte">
              <a:bevelT w="25400" h="55880" prst="artDeco"/>
              <a:contourClr>
                <a:schemeClr val="accent2">
                  <a:tint val="20000"/>
                </a:schemeClr>
              </a:contourClr>
            </a:sp3d>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ctr">
              <a:buNone/>
            </a:pPr>
            <a:r>
              <a:rPr lang="en-US" sz="2400" b="1" spc="50" dirty="0" smtClean="0">
                <a:ln w="11430"/>
                <a:solidFill>
                  <a:srgbClr val="FF0000"/>
                </a:solidFill>
                <a:effectLst>
                  <a:outerShdw blurRad="76200" dist="50800" dir="5400000" algn="tl" rotWithShape="0">
                    <a:srgbClr val="000000">
                      <a:alpha val="65000"/>
                    </a:srgbClr>
                  </a:outerShdw>
                </a:effectLst>
              </a:rPr>
              <a:t>Question:  </a:t>
            </a:r>
            <a:r>
              <a:rPr lang="en-US" sz="2400" b="1" spc="50" dirty="0" smtClean="0">
                <a:ln w="11430"/>
                <a:solidFill>
                  <a:srgbClr val="8C4C64"/>
                </a:solidFill>
                <a:effectLst>
                  <a:outerShdw blurRad="76200" dist="50800" dir="5400000" algn="tl" rotWithShape="0">
                    <a:srgbClr val="000000">
                      <a:alpha val="65000"/>
                    </a:srgbClr>
                  </a:outerShdw>
                </a:effectLst>
              </a:rPr>
              <a:t>Are the ULB Sabbaths connected to </a:t>
            </a:r>
            <a:r>
              <a:rPr lang="en-US" sz="2400" b="1" spc="50" dirty="0" smtClean="0">
                <a:ln w="11430"/>
                <a:solidFill>
                  <a:srgbClr val="0070C0"/>
                </a:solidFill>
                <a:effectLst>
                  <a:outerShdw blurRad="76200" dist="50800" dir="5400000" algn="tl" rotWithShape="0">
                    <a:srgbClr val="000000">
                      <a:alpha val="65000"/>
                    </a:srgbClr>
                  </a:outerShdw>
                </a:effectLst>
              </a:rPr>
              <a:t>H767</a:t>
            </a:r>
            <a:r>
              <a:rPr lang="en-US" sz="2400" b="1" spc="50" dirty="0" smtClean="0">
                <a:ln w="11430"/>
                <a:solidFill>
                  <a:srgbClr val="00B0F0"/>
                </a:solidFill>
                <a:effectLst>
                  <a:outerShdw blurRad="76200" dist="50800" dir="5400000" algn="tl" rotWithShape="0">
                    <a:srgbClr val="000000">
                      <a:alpha val="65000"/>
                    </a:srgbClr>
                  </a:outerShdw>
                </a:effectLst>
              </a:rPr>
              <a:t>6</a:t>
            </a:r>
            <a:r>
              <a:rPr lang="en-US" sz="2400" b="1" spc="50" dirty="0" smtClean="0">
                <a:ln w="11430"/>
                <a:solidFill>
                  <a:srgbClr val="0070C0"/>
                </a:solidFill>
                <a:effectLst>
                  <a:outerShdw blurRad="76200" dist="50800" dir="5400000" algn="tl" rotWithShape="0">
                    <a:srgbClr val="000000">
                      <a:alpha val="65000"/>
                    </a:srgbClr>
                  </a:outerShdw>
                </a:effectLst>
              </a:rPr>
              <a:t> </a:t>
            </a:r>
            <a:r>
              <a:rPr lang="en-US" sz="2400" b="1" spc="50" dirty="0" smtClean="0">
                <a:ln w="11430"/>
                <a:solidFill>
                  <a:srgbClr val="8C4C64"/>
                </a:solidFill>
                <a:effectLst>
                  <a:outerShdw blurRad="76200" dist="50800" dir="5400000" algn="tl" rotWithShape="0">
                    <a:srgbClr val="000000">
                      <a:alpha val="65000"/>
                    </a:srgbClr>
                  </a:outerShdw>
                </a:effectLst>
              </a:rPr>
              <a:t>or</a:t>
            </a:r>
            <a:r>
              <a:rPr lang="en-US" sz="2400" b="1" spc="50" dirty="0" smtClean="0">
                <a:ln w="11430"/>
                <a:solidFill>
                  <a:srgbClr val="0070C0"/>
                </a:solidFill>
                <a:effectLst>
                  <a:outerShdw blurRad="76200" dist="50800" dir="5400000" algn="tl" rotWithShape="0">
                    <a:srgbClr val="000000">
                      <a:alpha val="65000"/>
                    </a:srgbClr>
                  </a:outerShdw>
                </a:effectLst>
              </a:rPr>
              <a:t> H767</a:t>
            </a:r>
            <a:r>
              <a:rPr lang="en-US" sz="2400" b="1" spc="50" dirty="0" smtClean="0">
                <a:ln w="11430"/>
                <a:solidFill>
                  <a:srgbClr val="FF0000"/>
                </a:solidFill>
                <a:effectLst>
                  <a:outerShdw blurRad="76200" dist="50800" dir="5400000" algn="tl" rotWithShape="0">
                    <a:srgbClr val="000000">
                      <a:alpha val="65000"/>
                    </a:srgbClr>
                  </a:outerShdw>
                </a:effectLst>
              </a:rPr>
              <a:t>7</a:t>
            </a:r>
            <a:r>
              <a:rPr lang="en-US" sz="2400" b="1" spc="50" dirty="0" smtClean="0">
                <a:ln w="11430"/>
                <a:solidFill>
                  <a:srgbClr val="0070C0"/>
                </a:solidFill>
                <a:effectLst>
                  <a:outerShdw blurRad="76200" dist="50800" dir="5400000" algn="tl" rotWithShape="0">
                    <a:srgbClr val="000000">
                      <a:alpha val="65000"/>
                    </a:srgbClr>
                  </a:outerShdw>
                </a:effectLst>
              </a:rPr>
              <a:t>?</a:t>
            </a:r>
            <a:endParaRPr lang="en-US" sz="2400" b="1" spc="50" dirty="0" smtClean="0">
              <a:ln w="11430"/>
              <a:solidFill>
                <a:srgbClr val="7D5B63"/>
              </a:solidFill>
              <a:effectLst>
                <a:outerShdw blurRad="76200" dist="50800" dir="5400000" algn="tl" rotWithShape="0">
                  <a:srgbClr val="000000">
                    <a:alpha val="65000"/>
                  </a:srgbClr>
                </a:outerShdw>
              </a:effectLst>
            </a:endParaRPr>
          </a:p>
        </p:txBody>
      </p:sp>
      <p:sp>
        <p:nvSpPr>
          <p:cNvPr id="10" name="Content Placeholder 2"/>
          <p:cNvSpPr txBox="1">
            <a:spLocks/>
          </p:cNvSpPr>
          <p:nvPr/>
        </p:nvSpPr>
        <p:spPr>
          <a:xfrm>
            <a:off x="523240" y="5598160"/>
            <a:ext cx="8036460" cy="1107440"/>
          </a:xfrm>
          <a:prstGeom prst="rect">
            <a:avLst/>
          </a:prstGeom>
          <a:solidFill>
            <a:schemeClr val="accent2">
              <a:lumMod val="20000"/>
              <a:lumOff val="80000"/>
            </a:schemeClr>
          </a:solidFill>
          <a:ln w="57150">
            <a:solidFill>
              <a:schemeClr val="accent2">
                <a:lumMod val="75000"/>
              </a:schemeClr>
            </a:solidFill>
          </a:ln>
          <a:effectLst>
            <a:glow rad="139700">
              <a:schemeClr val="accent2">
                <a:satMod val="175000"/>
                <a:alpha val="40000"/>
              </a:schemeClr>
            </a:glow>
          </a:effectLst>
          <a:scene3d>
            <a:camera prst="orthographicFront"/>
            <a:lightRig rig="soft" dir="tl">
              <a:rot lat="0" lon="0" rev="0"/>
            </a:lightRig>
          </a:scene3d>
          <a:sp3d>
            <a:bevelT w="114300" prst="artDeco"/>
          </a:sp3d>
        </p:spPr>
        <p:txBody>
          <a:bodyPr>
            <a:noAutofit/>
            <a:sp3d contourW="25400" prstMaterial="matte">
              <a:bevelT w="25400" h="55880" prst="artDeco"/>
              <a:contourClr>
                <a:schemeClr val="accent2">
                  <a:tint val="20000"/>
                </a:schemeClr>
              </a:contourClr>
            </a:sp3d>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ctr">
              <a:buNone/>
            </a:pPr>
            <a:r>
              <a:rPr lang="en-US" sz="3200" b="1" spc="50" dirty="0" smtClean="0">
                <a:ln w="11430"/>
                <a:solidFill>
                  <a:srgbClr val="8C4C64"/>
                </a:solidFill>
                <a:effectLst>
                  <a:outerShdw blurRad="76200" dist="50800" dir="5400000" algn="tl" rotWithShape="0">
                    <a:srgbClr val="000000">
                      <a:alpha val="65000"/>
                    </a:srgbClr>
                  </a:outerShdw>
                </a:effectLst>
              </a:rPr>
              <a:t>But …the </a:t>
            </a:r>
            <a:r>
              <a:rPr lang="en-US" sz="3200" b="1" spc="50" dirty="0" smtClean="0">
                <a:ln w="11430"/>
                <a:solidFill>
                  <a:srgbClr val="0070C0"/>
                </a:solidFill>
                <a:effectLst>
                  <a:outerShdw blurRad="76200" dist="50800" dir="5400000" algn="tl" rotWithShape="0">
                    <a:srgbClr val="000000">
                      <a:alpha val="65000"/>
                    </a:srgbClr>
                  </a:outerShdw>
                </a:effectLst>
              </a:rPr>
              <a:t>Unleavened Bread Sabbaths </a:t>
            </a:r>
            <a:br>
              <a:rPr lang="en-US" sz="3200" b="1" spc="50" dirty="0" smtClean="0">
                <a:ln w="11430"/>
                <a:solidFill>
                  <a:srgbClr val="0070C0"/>
                </a:solidFill>
                <a:effectLst>
                  <a:outerShdw blurRad="76200" dist="50800" dir="5400000" algn="tl" rotWithShape="0">
                    <a:srgbClr val="000000">
                      <a:alpha val="65000"/>
                    </a:srgbClr>
                  </a:outerShdw>
                </a:effectLst>
              </a:rPr>
            </a:br>
            <a:r>
              <a:rPr lang="en-US" sz="3200" b="1" spc="50" dirty="0" smtClean="0">
                <a:ln w="11430"/>
                <a:solidFill>
                  <a:srgbClr val="8C4C64"/>
                </a:solidFill>
                <a:effectLst>
                  <a:outerShdw blurRad="76200" dist="50800" dir="5400000" algn="tl" rotWithShape="0">
                    <a:srgbClr val="000000">
                      <a:alpha val="65000"/>
                    </a:srgbClr>
                  </a:outerShdw>
                </a:effectLst>
              </a:rPr>
              <a:t>are listed as “</a:t>
            </a:r>
            <a:r>
              <a:rPr lang="en-US" sz="3200" b="1" spc="50" dirty="0" smtClean="0">
                <a:ln w="11430"/>
                <a:solidFill>
                  <a:srgbClr val="0070C0"/>
                </a:solidFill>
                <a:effectLst>
                  <a:outerShdw blurRad="76200" dist="50800" dir="5400000" algn="tl" rotWithShape="0">
                    <a:srgbClr val="000000">
                      <a:alpha val="65000"/>
                    </a:srgbClr>
                  </a:outerShdw>
                </a:effectLst>
              </a:rPr>
              <a:t>holy</a:t>
            </a:r>
            <a:r>
              <a:rPr lang="en-US" sz="3200" b="1" spc="50" dirty="0" smtClean="0">
                <a:ln w="11430"/>
                <a:solidFill>
                  <a:srgbClr val="7D5B63"/>
                </a:solidFill>
                <a:effectLst>
                  <a:outerShdw blurRad="76200" dist="50800" dir="5400000" algn="tl" rotWithShape="0">
                    <a:srgbClr val="000000">
                      <a:alpha val="65000"/>
                    </a:srgbClr>
                  </a:outerShdw>
                </a:effectLst>
              </a:rPr>
              <a:t> </a:t>
            </a:r>
            <a:r>
              <a:rPr lang="en-US" sz="2400" b="1" spc="50" dirty="0" smtClean="0">
                <a:ln w="11430"/>
                <a:solidFill>
                  <a:srgbClr val="8C4C64"/>
                </a:solidFill>
                <a:effectLst>
                  <a:outerShdw blurRad="76200" dist="50800" dir="5400000" algn="tl" rotWithShape="0">
                    <a:srgbClr val="000000">
                      <a:alpha val="65000"/>
                    </a:srgbClr>
                  </a:outerShdw>
                </a:effectLst>
              </a:rPr>
              <a:t>[qodesh] </a:t>
            </a:r>
            <a:r>
              <a:rPr lang="en-US" sz="3200" b="1" spc="50" dirty="0" smtClean="0">
                <a:ln w="11430"/>
                <a:solidFill>
                  <a:srgbClr val="0070C0"/>
                </a:solidFill>
                <a:effectLst>
                  <a:outerShdw blurRad="76200" dist="50800" dir="5400000" algn="tl" rotWithShape="0">
                    <a:srgbClr val="000000">
                      <a:alpha val="65000"/>
                    </a:srgbClr>
                  </a:outerShdw>
                </a:effectLst>
              </a:rPr>
              <a:t>convocations.</a:t>
            </a:r>
            <a:r>
              <a:rPr lang="en-US" sz="3200" b="1" spc="50" dirty="0" smtClean="0">
                <a:ln w="11430"/>
                <a:solidFill>
                  <a:srgbClr val="8C4C64"/>
                </a:solidFill>
                <a:effectLst>
                  <a:outerShdw blurRad="76200" dist="50800" dir="5400000" algn="tl" rotWithShape="0">
                    <a:srgbClr val="000000">
                      <a:alpha val="65000"/>
                    </a:srgbClr>
                  </a:outerShdw>
                </a:effectLst>
              </a:rPr>
              <a:t>”</a:t>
            </a:r>
            <a:r>
              <a:rPr lang="en-US" sz="3200" b="1" spc="50" dirty="0" smtClean="0">
                <a:ln w="11430"/>
                <a:solidFill>
                  <a:srgbClr val="7D5B63"/>
                </a:solidFill>
                <a:effectLst>
                  <a:outerShdw blurRad="76200" dist="50800" dir="5400000" algn="tl" rotWithShape="0">
                    <a:srgbClr val="000000">
                      <a:alpha val="65000"/>
                    </a:srgbClr>
                  </a:outerShdw>
                </a:effectLst>
              </a:rPr>
              <a:t> </a:t>
            </a:r>
            <a:endParaRPr lang="en-US" sz="3200" b="1" spc="50" dirty="0" smtClean="0">
              <a:ln w="11430"/>
              <a:solidFill>
                <a:srgbClr val="00B0F0"/>
              </a:solidFill>
              <a:effectLst>
                <a:outerShdw blurRad="76200" dist="50800" dir="5400000" algn="tl" rotWithShape="0">
                  <a:srgbClr val="000000">
                    <a:alpha val="65000"/>
                  </a:srgbClr>
                </a:outerShdw>
              </a:effectLst>
            </a:endParaRPr>
          </a:p>
        </p:txBody>
      </p:sp>
      <p:pic>
        <p:nvPicPr>
          <p:cNvPr id="6" name="Picture 8" descr="C:\Users\Rae\Desktop\Art on Desktop\white man clip art\reminder_hand.png"/>
          <p:cNvPicPr>
            <a:picLocks noChangeAspect="1" noChangeArrowheads="1"/>
          </p:cNvPicPr>
          <p:nvPr/>
        </p:nvPicPr>
        <p:blipFill>
          <a:blip r:embed="rId3" cstate="email">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a:ext>
            </a:extLst>
          </a:blip>
          <a:srcRect/>
          <a:stretch>
            <a:fillRect/>
          </a:stretch>
        </p:blipFill>
        <p:spPr bwMode="auto">
          <a:xfrm flipH="1">
            <a:off x="8153400" y="5011760"/>
            <a:ext cx="769620" cy="1114720"/>
          </a:xfrm>
          <a:prstGeom prst="rect">
            <a:avLst/>
          </a:prstGeom>
          <a:noFill/>
          <a:effectLst>
            <a:glow rad="228600">
              <a:schemeClr val="accent4">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924344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animEffect transition="in" filter="wipe(left)">
                                      <p:cBhvr>
                                        <p:cTn id="7" dur="1750"/>
                                        <p:tgtEl>
                                          <p:spTgt spid="7">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C014052-953B-4273-8F47-BF25327D5B24}" type="slidenum">
              <a:rPr lang="en-US" smtClean="0">
                <a:solidFill>
                  <a:schemeClr val="accent4">
                    <a:lumMod val="20000"/>
                    <a:lumOff val="80000"/>
                  </a:schemeClr>
                </a:solidFill>
              </a:rPr>
              <a:t>39</a:t>
            </a:fld>
            <a:endParaRPr lang="en-US" dirty="0">
              <a:solidFill>
                <a:schemeClr val="accent4">
                  <a:lumMod val="20000"/>
                  <a:lumOff val="80000"/>
                </a:schemeClr>
              </a:solidFill>
            </a:endParaRPr>
          </a:p>
        </p:txBody>
      </p:sp>
      <p:sp>
        <p:nvSpPr>
          <p:cNvPr id="7" name="Content Placeholder 6"/>
          <p:cNvSpPr>
            <a:spLocks noGrp="1"/>
          </p:cNvSpPr>
          <p:nvPr>
            <p:ph sz="quarter" idx="13"/>
          </p:nvPr>
        </p:nvSpPr>
        <p:spPr>
          <a:xfrm>
            <a:off x="762000" y="815790"/>
            <a:ext cx="7620000" cy="4191000"/>
          </a:xfrm>
          <a:solidFill>
            <a:schemeClr val="accent2">
              <a:lumMod val="20000"/>
              <a:lumOff val="80000"/>
            </a:schemeClr>
          </a:solidFill>
          <a:ln w="57150">
            <a:solidFill>
              <a:schemeClr val="accent2">
                <a:lumMod val="75000"/>
              </a:schemeClr>
            </a:solidFill>
          </a:ln>
          <a:effectLst>
            <a:glow rad="139700">
              <a:schemeClr val="accent2">
                <a:satMod val="175000"/>
                <a:alpha val="40000"/>
              </a:schemeClr>
            </a:glow>
          </a:effectLst>
          <a:scene3d>
            <a:camera prst="orthographicFront"/>
            <a:lightRig rig="threePt" dir="t"/>
          </a:scene3d>
          <a:sp3d>
            <a:bevelT w="114300" prst="artDeco"/>
          </a:sp3d>
        </p:spPr>
        <p:txBody>
          <a:bodyPr>
            <a:normAutofit lnSpcReduction="10000"/>
            <a:sp3d extrusionH="57150">
              <a:bevelT w="38100" h="38100"/>
            </a:sp3d>
          </a:bodyPr>
          <a:lstStyle/>
          <a:p>
            <a:pPr marL="45720" lvl="0" indent="0">
              <a:buNone/>
            </a:pPr>
            <a:r>
              <a:rPr lang="en-US" b="1" i="1" dirty="0">
                <a:solidFill>
                  <a:srgbClr val="7D5B63"/>
                </a:solidFill>
              </a:rPr>
              <a:t>f</a:t>
            </a:r>
            <a:r>
              <a:rPr lang="en-US" b="1" i="1" u="sng" dirty="0" smtClean="0">
                <a:solidFill>
                  <a:srgbClr val="7D5B63"/>
                </a:solidFill>
              </a:rPr>
              <a:t>east</a:t>
            </a:r>
            <a:r>
              <a:rPr lang="en-US" b="1" i="1" dirty="0" smtClean="0">
                <a:solidFill>
                  <a:srgbClr val="7D5B63"/>
                </a:solidFill>
              </a:rPr>
              <a:t> </a:t>
            </a:r>
            <a:r>
              <a:rPr lang="en-US" sz="1800" b="1" i="1" dirty="0" smtClean="0">
                <a:solidFill>
                  <a:srgbClr val="7D5B63"/>
                </a:solidFill>
              </a:rPr>
              <a:t>[</a:t>
            </a:r>
            <a:r>
              <a:rPr lang="en-US" sz="1800" b="1" i="1" u="sng" dirty="0" smtClean="0">
                <a:solidFill>
                  <a:srgbClr val="7D5B63"/>
                </a:solidFill>
              </a:rPr>
              <a:t>o</a:t>
            </a:r>
            <a:r>
              <a:rPr lang="en-US" sz="1800" b="1" i="1" dirty="0" smtClean="0">
                <a:solidFill>
                  <a:srgbClr val="7D5B63"/>
                </a:solidFill>
              </a:rPr>
              <a:t>f</a:t>
            </a:r>
            <a:r>
              <a:rPr lang="en-US" sz="1800" b="1" i="1" u="sng" dirty="0" smtClean="0">
                <a:solidFill>
                  <a:srgbClr val="7D5B63"/>
                </a:solidFill>
              </a:rPr>
              <a:t> </a:t>
            </a:r>
            <a:r>
              <a:rPr lang="en-US" sz="1800" b="1" i="1" u="sng" dirty="0">
                <a:solidFill>
                  <a:srgbClr val="7D5B63"/>
                </a:solidFill>
              </a:rPr>
              <a:t>unleavened </a:t>
            </a:r>
            <a:r>
              <a:rPr lang="en-US" sz="1800" b="1" i="1" u="sng" dirty="0" smtClean="0">
                <a:solidFill>
                  <a:srgbClr val="7D5B63"/>
                </a:solidFill>
              </a:rPr>
              <a:t>bread</a:t>
            </a:r>
            <a:r>
              <a:rPr lang="en-US" sz="1800" b="1" i="1" dirty="0" smtClean="0">
                <a:solidFill>
                  <a:srgbClr val="7D5B63"/>
                </a:solidFill>
              </a:rPr>
              <a:t>]</a:t>
            </a:r>
            <a:r>
              <a:rPr lang="en-US" sz="1800" i="1" dirty="0" smtClean="0">
                <a:solidFill>
                  <a:srgbClr val="7D5B63"/>
                </a:solidFill>
              </a:rPr>
              <a:t> </a:t>
            </a:r>
            <a:r>
              <a:rPr lang="en-US" i="1" dirty="0"/>
              <a:t>– Strong’s – </a:t>
            </a:r>
            <a:r>
              <a:rPr lang="en-US" b="1" dirty="0">
                <a:solidFill>
                  <a:srgbClr val="7D5B63"/>
                </a:solidFill>
              </a:rPr>
              <a:t>H2282</a:t>
            </a:r>
            <a:r>
              <a:rPr lang="en-US" dirty="0">
                <a:solidFill>
                  <a:srgbClr val="7D5B63"/>
                </a:solidFill>
              </a:rPr>
              <a:t>;  </a:t>
            </a:r>
            <a:r>
              <a:rPr lang="en-US" b="1" dirty="0"/>
              <a:t>chag</a:t>
            </a:r>
            <a:r>
              <a:rPr lang="en-US" dirty="0"/>
              <a:t> from H2287; </a:t>
            </a:r>
            <a:r>
              <a:rPr lang="en-US" dirty="0" smtClean="0"/>
              <a:t/>
            </a:r>
            <a:br>
              <a:rPr lang="en-US" dirty="0" smtClean="0"/>
            </a:br>
            <a:r>
              <a:rPr lang="en-US" dirty="0" smtClean="0"/>
              <a:t>a </a:t>
            </a:r>
            <a:r>
              <a:rPr lang="en-US" b="1" u="sng" dirty="0">
                <a:solidFill>
                  <a:srgbClr val="7D5B63"/>
                </a:solidFill>
              </a:rPr>
              <a:t>festival</a:t>
            </a:r>
            <a:r>
              <a:rPr lang="en-US" dirty="0">
                <a:solidFill>
                  <a:srgbClr val="7D5B63"/>
                </a:solidFill>
              </a:rPr>
              <a:t>, </a:t>
            </a:r>
            <a:r>
              <a:rPr lang="en-US" dirty="0"/>
              <a:t>or a victim therefor:  KJV - (</a:t>
            </a:r>
            <a:r>
              <a:rPr lang="en-US" b="1" u="sng" dirty="0">
                <a:solidFill>
                  <a:srgbClr val="7D5B63"/>
                </a:solidFill>
              </a:rPr>
              <a:t>solemn</a:t>
            </a:r>
            <a:r>
              <a:rPr lang="en-US" dirty="0"/>
              <a:t>) </a:t>
            </a:r>
            <a:r>
              <a:rPr lang="en-US" b="1" u="sng" dirty="0">
                <a:solidFill>
                  <a:srgbClr val="7D5B63"/>
                </a:solidFill>
              </a:rPr>
              <a:t>feast</a:t>
            </a:r>
            <a:r>
              <a:rPr lang="en-US" dirty="0"/>
              <a:t> (</a:t>
            </a:r>
            <a:r>
              <a:rPr lang="en-US" b="1" u="sng" dirty="0">
                <a:solidFill>
                  <a:srgbClr val="7D5B63"/>
                </a:solidFill>
              </a:rPr>
              <a:t>da</a:t>
            </a:r>
            <a:r>
              <a:rPr lang="en-US" b="1" dirty="0">
                <a:solidFill>
                  <a:srgbClr val="7D5B63"/>
                </a:solidFill>
              </a:rPr>
              <a:t>y</a:t>
            </a:r>
            <a:r>
              <a:rPr lang="en-US" dirty="0"/>
              <a:t>), sacrifice, solemnity.</a:t>
            </a:r>
            <a:br>
              <a:rPr lang="en-US" dirty="0"/>
            </a:br>
            <a:endParaRPr lang="en-US" sz="1000" dirty="0"/>
          </a:p>
          <a:p>
            <a:pPr marL="45720" lvl="0" indent="0">
              <a:buNone/>
            </a:pPr>
            <a:r>
              <a:rPr lang="en-US" b="1" i="1" u="sng" dirty="0" smtClean="0">
                <a:solidFill>
                  <a:srgbClr val="0070C0"/>
                </a:solidFill>
              </a:rPr>
              <a:t>hol</a:t>
            </a:r>
            <a:r>
              <a:rPr lang="en-US" b="1" i="1" dirty="0" smtClean="0">
                <a:solidFill>
                  <a:srgbClr val="0070C0"/>
                </a:solidFill>
              </a:rPr>
              <a:t>y</a:t>
            </a:r>
            <a:r>
              <a:rPr lang="en-US" dirty="0" smtClean="0">
                <a:solidFill>
                  <a:srgbClr val="0070C0"/>
                </a:solidFill>
              </a:rPr>
              <a:t> </a:t>
            </a:r>
            <a:r>
              <a:rPr lang="en-US" dirty="0"/>
              <a:t>–</a:t>
            </a:r>
            <a:r>
              <a:rPr lang="en-US" i="1" dirty="0"/>
              <a:t> Strong’s –</a:t>
            </a:r>
            <a:r>
              <a:rPr lang="en-US" dirty="0"/>
              <a:t> </a:t>
            </a:r>
            <a:r>
              <a:rPr lang="en-US" b="1" dirty="0">
                <a:solidFill>
                  <a:srgbClr val="0070C0"/>
                </a:solidFill>
              </a:rPr>
              <a:t>H6944</a:t>
            </a:r>
            <a:r>
              <a:rPr lang="en-US" dirty="0">
                <a:solidFill>
                  <a:srgbClr val="0070C0"/>
                </a:solidFill>
              </a:rPr>
              <a:t>;  </a:t>
            </a:r>
            <a:r>
              <a:rPr lang="en-US" b="1" dirty="0"/>
              <a:t>qodesh</a:t>
            </a:r>
            <a:r>
              <a:rPr lang="en-US" dirty="0"/>
              <a:t>; from H6942; a </a:t>
            </a:r>
            <a:r>
              <a:rPr lang="en-US" b="1" u="sng" dirty="0">
                <a:solidFill>
                  <a:srgbClr val="0070C0"/>
                </a:solidFill>
              </a:rPr>
              <a:t>sacred</a:t>
            </a:r>
            <a:r>
              <a:rPr lang="en-US" dirty="0"/>
              <a:t> place or thing; rarely abstract, sanctity:  KJV - </a:t>
            </a:r>
            <a:r>
              <a:rPr lang="en-US" b="1" u="sng" dirty="0">
                <a:solidFill>
                  <a:srgbClr val="0070C0"/>
                </a:solidFill>
              </a:rPr>
              <a:t>consecrated</a:t>
            </a:r>
            <a:r>
              <a:rPr lang="en-US" dirty="0"/>
              <a:t> (thing), dedicated (thing), </a:t>
            </a:r>
            <a:r>
              <a:rPr lang="en-US" b="1" u="sng" dirty="0">
                <a:solidFill>
                  <a:srgbClr val="0070C0"/>
                </a:solidFill>
              </a:rPr>
              <a:t>hallowed</a:t>
            </a:r>
            <a:r>
              <a:rPr lang="en-US" dirty="0"/>
              <a:t> (thing), holiness</a:t>
            </a:r>
            <a:r>
              <a:rPr lang="en-US" dirty="0" smtClean="0"/>
              <a:t>,  </a:t>
            </a:r>
            <a:r>
              <a:rPr lang="en-US" dirty="0"/>
              <a:t>(X most) holy (X day, portion, thing), saint, sanctuary</a:t>
            </a:r>
            <a:r>
              <a:rPr lang="en-US" dirty="0" smtClean="0"/>
              <a:t>.</a:t>
            </a:r>
          </a:p>
          <a:p>
            <a:pPr marL="45720" lvl="0" indent="0">
              <a:buNone/>
            </a:pPr>
            <a:endParaRPr lang="en-US" sz="1000" dirty="0" smtClean="0"/>
          </a:p>
          <a:p>
            <a:pPr marL="45720" lvl="0" indent="0">
              <a:buNone/>
            </a:pPr>
            <a:r>
              <a:rPr lang="en-US" b="1" i="1" u="sng" dirty="0">
                <a:solidFill>
                  <a:srgbClr val="8C4C64"/>
                </a:solidFill>
              </a:rPr>
              <a:t>c</a:t>
            </a:r>
            <a:r>
              <a:rPr lang="en-US" b="1" i="1" u="sng" dirty="0" smtClean="0">
                <a:solidFill>
                  <a:srgbClr val="8C4C64"/>
                </a:solidFill>
              </a:rPr>
              <a:t>onvocation</a:t>
            </a:r>
            <a:r>
              <a:rPr lang="en-US" b="1" i="1" dirty="0" smtClean="0"/>
              <a:t> </a:t>
            </a:r>
            <a:r>
              <a:rPr lang="en-US" dirty="0" smtClean="0"/>
              <a:t>–</a:t>
            </a:r>
            <a:r>
              <a:rPr lang="en-US" i="1" dirty="0" smtClean="0"/>
              <a:t> </a:t>
            </a:r>
            <a:r>
              <a:rPr lang="en-US" i="1" dirty="0"/>
              <a:t>Strong’s –</a:t>
            </a:r>
            <a:r>
              <a:rPr lang="en-US" dirty="0"/>
              <a:t> </a:t>
            </a:r>
            <a:r>
              <a:rPr lang="en-US" b="1" dirty="0" smtClean="0">
                <a:solidFill>
                  <a:srgbClr val="8C4C64"/>
                </a:solidFill>
              </a:rPr>
              <a:t>H4744</a:t>
            </a:r>
            <a:r>
              <a:rPr lang="en-US" dirty="0" smtClean="0">
                <a:solidFill>
                  <a:srgbClr val="8C4C64"/>
                </a:solidFill>
              </a:rPr>
              <a:t>; </a:t>
            </a:r>
            <a:r>
              <a:rPr lang="en-US" b="1" dirty="0" err="1" smtClean="0"/>
              <a:t>miqra</a:t>
            </a:r>
            <a:r>
              <a:rPr lang="en-US" dirty="0" smtClean="0"/>
              <a:t>; from H7121; something called out, i.e. </a:t>
            </a:r>
            <a:r>
              <a:rPr lang="en-US" b="1" u="sng" dirty="0" smtClean="0">
                <a:solidFill>
                  <a:srgbClr val="8C4C64"/>
                </a:solidFill>
              </a:rPr>
              <a:t>a </a:t>
            </a:r>
            <a:r>
              <a:rPr lang="en-US" b="1" dirty="0" smtClean="0">
                <a:solidFill>
                  <a:srgbClr val="8C4C64"/>
                </a:solidFill>
              </a:rPr>
              <a:t>p</a:t>
            </a:r>
            <a:r>
              <a:rPr lang="en-US" b="1" u="sng" dirty="0" smtClean="0">
                <a:solidFill>
                  <a:srgbClr val="8C4C64"/>
                </a:solidFill>
              </a:rPr>
              <a:t>ublic  meetin</a:t>
            </a:r>
            <a:r>
              <a:rPr lang="en-US" b="1" dirty="0" smtClean="0">
                <a:solidFill>
                  <a:srgbClr val="8C4C64"/>
                </a:solidFill>
              </a:rPr>
              <a:t>g </a:t>
            </a:r>
            <a:r>
              <a:rPr lang="en-US" dirty="0" smtClean="0"/>
              <a:t>(the act, the persons, or the place); also a </a:t>
            </a:r>
            <a:r>
              <a:rPr lang="en-US" b="1" u="sng" dirty="0" smtClean="0">
                <a:solidFill>
                  <a:srgbClr val="8C4C64"/>
                </a:solidFill>
              </a:rPr>
              <a:t>rehearsal</a:t>
            </a:r>
            <a:r>
              <a:rPr lang="en-US" dirty="0" smtClean="0">
                <a:solidFill>
                  <a:srgbClr val="8C4C64"/>
                </a:solidFill>
              </a:rPr>
              <a:t>:  </a:t>
            </a:r>
            <a:r>
              <a:rPr lang="en-US" dirty="0" smtClean="0"/>
              <a:t>KJV – </a:t>
            </a:r>
            <a:r>
              <a:rPr lang="en-US" b="1" u="sng" dirty="0" smtClean="0">
                <a:solidFill>
                  <a:srgbClr val="8C4C64"/>
                </a:solidFill>
              </a:rPr>
              <a:t>assembl</a:t>
            </a:r>
            <a:r>
              <a:rPr lang="en-US" b="1" dirty="0" smtClean="0">
                <a:solidFill>
                  <a:srgbClr val="8C4C64"/>
                </a:solidFill>
              </a:rPr>
              <a:t>y</a:t>
            </a:r>
            <a:r>
              <a:rPr lang="en-US" dirty="0" smtClean="0">
                <a:solidFill>
                  <a:srgbClr val="8C4C64"/>
                </a:solidFill>
              </a:rPr>
              <a:t>,</a:t>
            </a:r>
            <a:r>
              <a:rPr lang="en-US" dirty="0" smtClean="0"/>
              <a:t> calling, convocation, reading.</a:t>
            </a:r>
            <a:endParaRPr lang="en-US" dirty="0"/>
          </a:p>
          <a:p>
            <a:pPr marL="45720" indent="0">
              <a:buNone/>
            </a:pPr>
            <a:endParaRPr lang="en-US" dirty="0"/>
          </a:p>
        </p:txBody>
      </p:sp>
      <p:sp>
        <p:nvSpPr>
          <p:cNvPr id="5" name="Title 1"/>
          <p:cNvSpPr txBox="1">
            <a:spLocks/>
          </p:cNvSpPr>
          <p:nvPr/>
        </p:nvSpPr>
        <p:spPr>
          <a:xfrm>
            <a:off x="-76200" y="0"/>
            <a:ext cx="9296400" cy="6096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spc="50" dirty="0" smtClean="0">
                <a:ln w="11430"/>
                <a:solidFill>
                  <a:srgbClr val="8C4C64"/>
                </a:solidFill>
                <a:effectLst>
                  <a:outerShdw blurRad="76200" dist="50800" dir="5400000" algn="tl" rotWithShape="0">
                    <a:srgbClr val="000000">
                      <a:alpha val="65000"/>
                    </a:srgbClr>
                  </a:outerShdw>
                </a:effectLst>
              </a:rPr>
              <a:t>Important Hebrew Definitions</a:t>
            </a:r>
            <a:endParaRPr lang="en-US" sz="2400" spc="50" dirty="0">
              <a:ln w="11430"/>
              <a:solidFill>
                <a:srgbClr val="8C4C64"/>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5116756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1000"/>
                                        <p:tgtEl>
                                          <p:spTgt spid="7">
                                            <p:txEl>
                                              <p:pRg st="1" end="1"/>
                                            </p:txEl>
                                          </p:spTgt>
                                        </p:tgtEl>
                                      </p:cBhvr>
                                    </p:animEffect>
                                    <p:anim calcmode="lin" valueType="num">
                                      <p:cBhvr>
                                        <p:cTn id="8"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7">
                                            <p:txEl>
                                              <p:pRg st="3" end="3"/>
                                            </p:txEl>
                                          </p:spTgt>
                                        </p:tgtEl>
                                        <p:attrNameLst>
                                          <p:attrName>style.visibility</p:attrName>
                                        </p:attrNameLst>
                                      </p:cBhvr>
                                      <p:to>
                                        <p:strVal val="visible"/>
                                      </p:to>
                                    </p:set>
                                    <p:animEffect transition="in" filter="barn(inVertical)">
                                      <p:cBhvr>
                                        <p:cTn id="14" dur="10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81000" y="1143000"/>
            <a:ext cx="8382000" cy="5257800"/>
          </a:xfrm>
        </p:spPr>
        <p:txBody>
          <a:bodyPr>
            <a:normAutofit lnSpcReduction="10000"/>
            <a:scene3d>
              <a:camera prst="orthographicFront"/>
              <a:lightRig rig="threePt" dir="t"/>
            </a:scene3d>
            <a:sp3d extrusionH="57150">
              <a:bevelT w="38100" h="38100"/>
            </a:sp3d>
          </a:bodyPr>
          <a:lstStyle/>
          <a:p>
            <a:pPr marL="45720" indent="0">
              <a:buNone/>
            </a:pPr>
            <a:r>
              <a:rPr lang="en-US" b="1" dirty="0" smtClean="0">
                <a:solidFill>
                  <a:srgbClr val="8C4C64"/>
                </a:solidFill>
              </a:rPr>
              <a:t>For those that wish to follow </a:t>
            </a:r>
            <a:r>
              <a:rPr lang="en-US" b="1" dirty="0" smtClean="0">
                <a:solidFill>
                  <a:srgbClr val="00B0F0"/>
                </a:solidFill>
              </a:rPr>
              <a:t>Yahuah</a:t>
            </a:r>
            <a:r>
              <a:rPr lang="en-US" b="1" dirty="0" smtClean="0">
                <a:solidFill>
                  <a:srgbClr val="8C4C64"/>
                </a:solidFill>
              </a:rPr>
              <a:t> in His footsteps, responding in worship and adoration … honoring the Sabbatical worship statutes and festivals is of utmost importance. </a:t>
            </a:r>
          </a:p>
          <a:p>
            <a:pPr marL="45720" indent="0">
              <a:buNone/>
            </a:pP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However, the enemy has been very clever.  </a:t>
            </a:r>
            <a:r>
              <a:rPr lang="en-US" b="1" dirty="0" smtClean="0">
                <a:solidFill>
                  <a:schemeClr val="tx2">
                    <a:lumMod val="75000"/>
                  </a:schemeClr>
                </a:solidFill>
              </a:rPr>
              <a:t>He has managed to get many of </a:t>
            </a:r>
            <a:r>
              <a:rPr lang="en-US" b="1" dirty="0" smtClean="0">
                <a:solidFill>
                  <a:srgbClr val="00B0F0"/>
                </a:solidFill>
              </a:rPr>
              <a:t>Yahuah’s</a:t>
            </a:r>
            <a:r>
              <a:rPr lang="en-US" b="1" dirty="0" smtClean="0">
                <a:solidFill>
                  <a:schemeClr val="tx2">
                    <a:lumMod val="75000"/>
                  </a:schemeClr>
                </a:solidFill>
              </a:rPr>
              <a:t> sincere followers sidetracked when it comes to honoring </a:t>
            </a:r>
            <a:r>
              <a:rPr lang="en-US" b="1" dirty="0" smtClean="0">
                <a:solidFill>
                  <a:srgbClr val="00B0F0"/>
                </a:solidFill>
              </a:rPr>
              <a:t>Yahuah’s</a:t>
            </a:r>
            <a:r>
              <a:rPr lang="en-US" b="1" dirty="0" smtClean="0">
                <a:solidFill>
                  <a:schemeClr val="tx2">
                    <a:lumMod val="75000"/>
                  </a:schemeClr>
                </a:solidFill>
              </a:rPr>
              <a:t> appointed times, giving homage to man’s pagan traditions &amp; counterfeit festal calendars that have replaced many/all Divine Appointments.</a:t>
            </a:r>
          </a:p>
          <a:p>
            <a:pPr marL="45720" indent="0">
              <a:buNone/>
            </a:pPr>
            <a:r>
              <a:rPr lang="en-US" b="1" dirty="0" smtClean="0">
                <a:solidFill>
                  <a:srgbClr val="009999"/>
                </a:solidFill>
              </a:rPr>
              <a:t>Restoration of </a:t>
            </a:r>
            <a:r>
              <a:rPr lang="en-US" b="1" dirty="0" smtClean="0">
                <a:solidFill>
                  <a:srgbClr val="00B0F0"/>
                </a:solidFill>
              </a:rPr>
              <a:t>Yahuah’s</a:t>
            </a:r>
            <a:r>
              <a:rPr lang="en-US" b="1" dirty="0" smtClean="0">
                <a:solidFill>
                  <a:srgbClr val="009999"/>
                </a:solidFill>
              </a:rPr>
              <a:t> Divine Calendar is a huge task that has been in the search engines of many for a long time.  </a:t>
            </a:r>
          </a:p>
          <a:p>
            <a:pPr marL="45720" indent="0">
              <a:buNone/>
            </a:pPr>
            <a:r>
              <a:rPr lang="en-US" b="1" dirty="0" smtClean="0">
                <a:solidFill>
                  <a:srgbClr val="8C4C64"/>
                </a:solidFill>
              </a:rPr>
              <a:t>The good news is there are a few who believe </a:t>
            </a:r>
            <a:r>
              <a:rPr lang="en-US" b="1" dirty="0" smtClean="0">
                <a:solidFill>
                  <a:srgbClr val="00B0F0"/>
                </a:solidFill>
              </a:rPr>
              <a:t>Yahuah’s</a:t>
            </a:r>
            <a:r>
              <a:rPr lang="en-US" b="1" dirty="0" smtClean="0">
                <a:solidFill>
                  <a:srgbClr val="8C4C64"/>
                </a:solidFill>
              </a:rPr>
              <a:t> perfect Divine Calendar has been restored through a careful search of the Scriptures. </a:t>
            </a:r>
          </a:p>
          <a:p>
            <a:pPr marL="45720" indent="0">
              <a:buNone/>
            </a:pPr>
            <a:r>
              <a:rPr lang="en-US" b="1" dirty="0" smtClean="0"/>
              <a:t>There’s even better news than this:  </a:t>
            </a:r>
            <a:r>
              <a:rPr lang="en-US" b="1" dirty="0">
                <a:solidFill>
                  <a:srgbClr val="00B0F0"/>
                </a:solidFill>
              </a:rPr>
              <a:t>Yahuah’s</a:t>
            </a:r>
            <a:r>
              <a:rPr lang="en-US" b="1" dirty="0"/>
              <a:t> Divine calendar is simple, easy, logical and elegant.  </a:t>
            </a:r>
            <a:r>
              <a:rPr lang="en-US" b="1" cap="all" dirty="0">
                <a:ln w="9000" cmpd="sng">
                  <a:solidFill>
                    <a:schemeClr val="accent4">
                      <a:shade val="50000"/>
                      <a:satMod val="120000"/>
                    </a:schemeClr>
                  </a:solidFill>
                  <a:prstDash val="solid"/>
                </a:ln>
                <a:solidFill>
                  <a:srgbClr val="00CCFF"/>
                </a:solidFill>
                <a:effectLst>
                  <a:reflection blurRad="12700" stA="28000" endPos="45000" dist="1000" dir="5400000" sy="-100000" algn="bl" rotWithShape="0"/>
                </a:effectLst>
              </a:rPr>
              <a:t>Yes … </a:t>
            </a:r>
            <a:r>
              <a:rPr lang="en-US" b="1" cap="all" dirty="0" smtClean="0">
                <a:ln w="9000" cmpd="sng">
                  <a:solidFill>
                    <a:schemeClr val="accent4">
                      <a:shade val="50000"/>
                      <a:satMod val="120000"/>
                    </a:schemeClr>
                  </a:solidFill>
                  <a:prstDash val="solid"/>
                </a:ln>
                <a:solidFill>
                  <a:srgbClr val="00CCFF"/>
                </a:solidFill>
                <a:effectLst>
                  <a:reflection blurRad="12700" stA="28000" endPos="45000" dist="1000" dir="5400000" sy="-100000" algn="bl" rotWithShape="0"/>
                </a:effectLst>
              </a:rPr>
              <a:t>elegant and pleasing!</a:t>
            </a:r>
            <a:endParaRPr lang="en-US" b="1" cap="all" dirty="0">
              <a:ln w="9000" cmpd="sng">
                <a:solidFill>
                  <a:schemeClr val="accent4">
                    <a:shade val="50000"/>
                    <a:satMod val="120000"/>
                  </a:schemeClr>
                </a:solidFill>
                <a:prstDash val="solid"/>
              </a:ln>
              <a:solidFill>
                <a:srgbClr val="00CCFF"/>
              </a:solidFill>
              <a:effectLst>
                <a:reflection blurRad="12700" stA="28000" endPos="45000" dist="1000" dir="5400000" sy="-100000" algn="bl" rotWithShape="0"/>
              </a:effectLst>
            </a:endParaRPr>
          </a:p>
          <a:p>
            <a:pPr marL="45720" indent="0">
              <a:buNone/>
            </a:pPr>
            <a:endParaRPr lang="en-US" b="1" dirty="0"/>
          </a:p>
        </p:txBody>
      </p:sp>
      <p:sp>
        <p:nvSpPr>
          <p:cNvPr id="4" name="Rectangle 3"/>
          <p:cNvSpPr/>
          <p:nvPr/>
        </p:nvSpPr>
        <p:spPr>
          <a:xfrm>
            <a:off x="-117685" y="40640"/>
            <a:ext cx="9490286" cy="830997"/>
          </a:xfrm>
          <a:prstGeom prst="rect">
            <a:avLst/>
          </a:prstGeom>
          <a:solidFill>
            <a:schemeClr val="bg2">
              <a:lumMod val="25000"/>
            </a:schemeClr>
          </a:solidFill>
          <a:effectLst>
            <a:glow rad="101600">
              <a:schemeClr val="accent2">
                <a:satMod val="175000"/>
                <a:alpha val="40000"/>
              </a:schemeClr>
            </a:glow>
          </a:effectLst>
          <a:scene3d>
            <a:camera prst="orthographicFront"/>
            <a:lightRig rig="flat" dir="t">
              <a:rot lat="0" lon="0" rev="18900000"/>
            </a:lightRig>
          </a:scene3d>
          <a:sp3d>
            <a:bevelT w="114300" prst="artDeco"/>
          </a:sp3d>
        </p:spPr>
        <p:txBody>
          <a:bodyPr wrap="square" lIns="91440" tIns="45720" rIns="91440" bIns="45720">
            <a:spAutoFit/>
            <a:sp3d extrusionH="31750" contourW="6350" prstMaterial="powder">
              <a:bevelT w="19050" h="19050" prst="angle"/>
              <a:contourClr>
                <a:schemeClr val="accent3">
                  <a:tint val="100000"/>
                  <a:shade val="100000"/>
                  <a:satMod val="100000"/>
                  <a:hueMod val="100000"/>
                </a:schemeClr>
              </a:contourClr>
            </a:sp3d>
          </a:bodyPr>
          <a:lstStyle/>
          <a:p>
            <a:pPr algn="ctr"/>
            <a:r>
              <a:rPr lang="en-US" sz="4800" b="1" cap="none" spc="0" dirty="0" smtClean="0">
                <a:ln/>
                <a:solidFill>
                  <a:schemeClr val="accent3"/>
                </a:solidFill>
                <a:effectLst/>
              </a:rPr>
              <a:t>Restoration of </a:t>
            </a:r>
            <a:r>
              <a:rPr lang="en-US" sz="4800" b="1" cap="none" spc="0" dirty="0" smtClean="0">
                <a:ln/>
                <a:solidFill>
                  <a:srgbClr val="00B0F0"/>
                </a:solidFill>
                <a:effectLst/>
              </a:rPr>
              <a:t>Yahuah’s</a:t>
            </a:r>
            <a:r>
              <a:rPr lang="en-US" sz="4800" b="1" cap="none" spc="0" dirty="0" smtClean="0">
                <a:ln/>
                <a:solidFill>
                  <a:schemeClr val="accent3"/>
                </a:solidFill>
                <a:effectLst/>
              </a:rPr>
              <a:t> Calendar</a:t>
            </a:r>
            <a:endParaRPr lang="en-US" sz="4800" b="1" cap="none" spc="0" dirty="0">
              <a:ln/>
              <a:solidFill>
                <a:schemeClr val="accent3"/>
              </a:solidFill>
              <a:effectLst/>
            </a:endParaRPr>
          </a:p>
        </p:txBody>
      </p:sp>
      <p:sp>
        <p:nvSpPr>
          <p:cNvPr id="7" name="Slide Number Placeholder 6"/>
          <p:cNvSpPr>
            <a:spLocks noGrp="1"/>
          </p:cNvSpPr>
          <p:nvPr>
            <p:ph type="sldNum" sz="quarter" idx="12"/>
          </p:nvPr>
        </p:nvSpPr>
        <p:spPr/>
        <p:txBody>
          <a:bodyPr/>
          <a:lstStyle/>
          <a:p>
            <a:fld id="{5C014052-953B-4273-8F47-BF25327D5B24}" type="slidenum">
              <a:rPr lang="en-US" smtClean="0"/>
              <a:t>4</a:t>
            </a:fld>
            <a:endParaRPr lang="en-US" dirty="0"/>
          </a:p>
        </p:txBody>
      </p:sp>
    </p:spTree>
    <p:extLst>
      <p:ext uri="{BB962C8B-B14F-4D97-AF65-F5344CB8AC3E}">
        <p14:creationId xmlns:p14="http://schemas.microsoft.com/office/powerpoint/2010/main" val="162141047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175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up)">
                                      <p:cBhvr>
                                        <p:cTn id="12" dur="175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up)">
                                      <p:cBhvr>
                                        <p:cTn id="17" dur="175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up)">
                                      <p:cBhvr>
                                        <p:cTn id="22" dur="175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C014052-953B-4273-8F47-BF25327D5B24}" type="slidenum">
              <a:rPr lang="en-US" smtClean="0">
                <a:solidFill>
                  <a:schemeClr val="accent4">
                    <a:lumMod val="20000"/>
                    <a:lumOff val="80000"/>
                  </a:schemeClr>
                </a:solidFill>
              </a:rPr>
              <a:t>40</a:t>
            </a:fld>
            <a:endParaRPr lang="en-US" dirty="0">
              <a:solidFill>
                <a:schemeClr val="accent4">
                  <a:lumMod val="20000"/>
                  <a:lumOff val="80000"/>
                </a:schemeClr>
              </a:solidFill>
            </a:endParaRPr>
          </a:p>
        </p:txBody>
      </p:sp>
      <p:sp>
        <p:nvSpPr>
          <p:cNvPr id="7" name="Content Placeholder 6"/>
          <p:cNvSpPr>
            <a:spLocks noGrp="1"/>
          </p:cNvSpPr>
          <p:nvPr>
            <p:ph sz="quarter" idx="13"/>
          </p:nvPr>
        </p:nvSpPr>
        <p:spPr>
          <a:xfrm>
            <a:off x="457200" y="838200"/>
            <a:ext cx="8077200" cy="3733800"/>
          </a:xfrm>
          <a:solidFill>
            <a:schemeClr val="accent2">
              <a:lumMod val="20000"/>
              <a:lumOff val="80000"/>
            </a:schemeClr>
          </a:solidFill>
          <a:ln w="57150">
            <a:solidFill>
              <a:schemeClr val="accent2">
                <a:lumMod val="75000"/>
              </a:schemeClr>
            </a:solidFill>
          </a:ln>
          <a:effectLst>
            <a:glow rad="139700">
              <a:schemeClr val="accent2">
                <a:satMod val="175000"/>
                <a:alpha val="40000"/>
              </a:schemeClr>
            </a:glow>
          </a:effectLst>
          <a:scene3d>
            <a:camera prst="orthographicFront"/>
            <a:lightRig rig="threePt" dir="t"/>
          </a:scene3d>
          <a:sp3d>
            <a:bevelT w="114300" prst="artDeco"/>
          </a:sp3d>
        </p:spPr>
        <p:txBody>
          <a:bodyPr>
            <a:normAutofit/>
            <a:sp3d extrusionH="57150">
              <a:bevelT w="38100" h="38100"/>
            </a:sp3d>
          </a:bodyPr>
          <a:lstStyle/>
          <a:p>
            <a:pPr marL="45720" indent="0" algn="ctr">
              <a:buNone/>
            </a:pPr>
            <a:r>
              <a:rPr lang="en-US" b="1" dirty="0" smtClean="0">
                <a:solidFill>
                  <a:srgbClr val="8C4C64"/>
                </a:solidFill>
              </a:rPr>
              <a:t>These Hebrew Numbers are all linked to worship statutes, </a:t>
            </a:r>
            <a:br>
              <a:rPr lang="en-US" b="1" dirty="0" smtClean="0">
                <a:solidFill>
                  <a:srgbClr val="8C4C64"/>
                </a:solidFill>
              </a:rPr>
            </a:br>
            <a:r>
              <a:rPr lang="en-US" b="1" dirty="0" smtClean="0">
                <a:solidFill>
                  <a:srgbClr val="8C4C64"/>
                </a:solidFill>
              </a:rPr>
              <a:t>whether weekly or annual Sabbaths.</a:t>
            </a:r>
          </a:p>
          <a:p>
            <a:pPr marL="45720" indent="0" algn="ctr">
              <a:buNone/>
            </a:pP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But please note</a:t>
            </a: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dirty="0"/>
              <a:t>The phrases </a:t>
            </a:r>
            <a:r>
              <a:rPr lang="en-US" b="1" dirty="0" smtClean="0">
                <a:solidFill>
                  <a:srgbClr val="7D5B63"/>
                </a:solidFill>
              </a:rPr>
              <a:t>Feast</a:t>
            </a:r>
            <a:r>
              <a:rPr lang="en-US" baseline="30000" dirty="0">
                <a:solidFill>
                  <a:srgbClr val="7D5B63"/>
                </a:solidFill>
              </a:rPr>
              <a:t> [</a:t>
            </a:r>
            <a:r>
              <a:rPr lang="en-US" baseline="30000" dirty="0">
                <a:solidFill>
                  <a:srgbClr val="0070C0"/>
                </a:solidFill>
              </a:rPr>
              <a:t>H2282</a:t>
            </a:r>
            <a:r>
              <a:rPr lang="en-US" baseline="30000" dirty="0">
                <a:solidFill>
                  <a:srgbClr val="7D5B63"/>
                </a:solidFill>
              </a:rPr>
              <a:t>]</a:t>
            </a:r>
            <a:r>
              <a:rPr lang="en-US" b="1" dirty="0" smtClean="0">
                <a:solidFill>
                  <a:srgbClr val="7D5B63"/>
                </a:solidFill>
              </a:rPr>
              <a:t> </a:t>
            </a:r>
            <a:r>
              <a:rPr lang="en-US" b="1" dirty="0">
                <a:solidFill>
                  <a:srgbClr val="7D5B63"/>
                </a:solidFill>
              </a:rPr>
              <a:t>of Unleavened </a:t>
            </a:r>
            <a:r>
              <a:rPr lang="en-US" b="1" dirty="0" smtClean="0">
                <a:solidFill>
                  <a:srgbClr val="7D5B63"/>
                </a:solidFill>
              </a:rPr>
              <a:t>Bread </a:t>
            </a:r>
            <a:r>
              <a:rPr lang="en-US" baseline="30000" dirty="0" smtClean="0">
                <a:solidFill>
                  <a:srgbClr val="7D5B63"/>
                </a:solidFill>
              </a:rPr>
              <a:t> </a:t>
            </a:r>
            <a:r>
              <a:rPr lang="en-US" dirty="0" smtClean="0"/>
              <a:t>and </a:t>
            </a:r>
            <a:r>
              <a:rPr lang="en-US" b="1" dirty="0" smtClean="0">
                <a:solidFill>
                  <a:srgbClr val="0070C0"/>
                </a:solidFill>
              </a:rPr>
              <a:t>holy </a:t>
            </a:r>
            <a:r>
              <a:rPr lang="en-US" baseline="30000" dirty="0">
                <a:solidFill>
                  <a:srgbClr val="7D5B63"/>
                </a:solidFill>
              </a:rPr>
              <a:t>[</a:t>
            </a:r>
            <a:r>
              <a:rPr lang="en-US" baseline="30000" dirty="0" smtClean="0">
                <a:solidFill>
                  <a:srgbClr val="0070C0"/>
                </a:solidFill>
              </a:rPr>
              <a:t>H6944</a:t>
            </a:r>
            <a:r>
              <a:rPr lang="en-US" baseline="30000" dirty="0" smtClean="0">
                <a:solidFill>
                  <a:srgbClr val="7D5B63"/>
                </a:solidFill>
              </a:rPr>
              <a:t>] </a:t>
            </a:r>
            <a:r>
              <a:rPr lang="en-US" b="1" dirty="0" smtClean="0">
                <a:solidFill>
                  <a:srgbClr val="0070C0"/>
                </a:solidFill>
              </a:rPr>
              <a:t>convocation</a:t>
            </a:r>
            <a:r>
              <a:rPr lang="en-US" baseline="30000" dirty="0">
                <a:solidFill>
                  <a:srgbClr val="7D5B63"/>
                </a:solidFill>
              </a:rPr>
              <a:t> [</a:t>
            </a:r>
            <a:r>
              <a:rPr lang="en-US" baseline="30000" dirty="0" smtClean="0">
                <a:solidFill>
                  <a:srgbClr val="0070C0"/>
                </a:solidFill>
              </a:rPr>
              <a:t>H4744</a:t>
            </a:r>
            <a:r>
              <a:rPr lang="en-US" baseline="30000" dirty="0" smtClean="0">
                <a:solidFill>
                  <a:srgbClr val="7D5B63"/>
                </a:solidFill>
              </a:rPr>
              <a:t>]</a:t>
            </a:r>
            <a:r>
              <a:rPr lang="en-US" dirty="0" smtClean="0"/>
              <a:t> are never </a:t>
            </a:r>
            <a:r>
              <a:rPr lang="en-US" dirty="0"/>
              <a:t>listed </a:t>
            </a:r>
            <a:r>
              <a:rPr lang="en-US" dirty="0" smtClean="0"/>
              <a:t>as: </a:t>
            </a:r>
          </a:p>
          <a:p>
            <a:pPr marL="502920" indent="-457200">
              <a:buAutoNum type="arabicPeriod"/>
            </a:pPr>
            <a:r>
              <a:rPr lang="en-US" dirty="0"/>
              <a:t>a </a:t>
            </a:r>
            <a:r>
              <a:rPr lang="en-US" b="1" dirty="0" smtClean="0">
                <a:solidFill>
                  <a:srgbClr val="0070C0"/>
                </a:solidFill>
              </a:rPr>
              <a:t>weekly</a:t>
            </a:r>
            <a:r>
              <a:rPr lang="en-US" dirty="0" smtClean="0"/>
              <a:t> </a:t>
            </a:r>
            <a:r>
              <a:rPr lang="en-US" b="1" dirty="0" smtClean="0">
                <a:solidFill>
                  <a:srgbClr val="0070C0"/>
                </a:solidFill>
              </a:rPr>
              <a:t>Sabbath </a:t>
            </a:r>
            <a:r>
              <a:rPr lang="en-US" dirty="0" smtClean="0"/>
              <a:t>with the Hebrew #</a:t>
            </a:r>
            <a:r>
              <a:rPr lang="en-US" b="1" dirty="0" smtClean="0">
                <a:effectLst>
                  <a:outerShdw blurRad="69850" dist="43180" dir="5400000" sx="0" sy="0">
                    <a:srgbClr val="000000">
                      <a:alpha val="65000"/>
                    </a:srgbClr>
                  </a:outerShdw>
                </a:effectLst>
              </a:rPr>
              <a:t>H767</a:t>
            </a:r>
            <a:r>
              <a:rPr lang="en-US" sz="2800" b="1" dirty="0" smtClean="0">
                <a:solidFill>
                  <a:srgbClr val="0070C0"/>
                </a:solidFill>
                <a:effectLst>
                  <a:outerShdw blurRad="69850" dist="43180" dir="5400000" sx="0" sy="0">
                    <a:srgbClr val="000000">
                      <a:alpha val="65000"/>
                    </a:srgbClr>
                  </a:outerShdw>
                </a:effectLst>
              </a:rPr>
              <a:t>6</a:t>
            </a:r>
            <a:r>
              <a:rPr lang="en-US" dirty="0" smtClean="0">
                <a:solidFill>
                  <a:srgbClr val="0070C0"/>
                </a:solidFill>
              </a:rPr>
              <a:t>;</a:t>
            </a:r>
          </a:p>
          <a:p>
            <a:pPr marL="502920" indent="-457200">
              <a:buAutoNum type="arabicPeriod"/>
            </a:pPr>
            <a:r>
              <a:rPr lang="en-US" b="1" dirty="0" smtClean="0"/>
              <a:t>or</a:t>
            </a:r>
            <a:r>
              <a:rPr lang="en-US" dirty="0" smtClean="0"/>
              <a:t> an </a:t>
            </a:r>
            <a:r>
              <a:rPr lang="en-US" b="1" dirty="0" smtClean="0">
                <a:solidFill>
                  <a:srgbClr val="FF0000"/>
                </a:solidFill>
              </a:rPr>
              <a:t>annual</a:t>
            </a:r>
            <a:r>
              <a:rPr lang="en-US" dirty="0" smtClean="0">
                <a:solidFill>
                  <a:srgbClr val="FF0000"/>
                </a:solidFill>
              </a:rPr>
              <a:t> </a:t>
            </a:r>
            <a:r>
              <a:rPr lang="en-US" b="1" dirty="0">
                <a:solidFill>
                  <a:srgbClr val="FF0000"/>
                </a:solidFill>
              </a:rPr>
              <a:t>feast Sabbath </a:t>
            </a:r>
            <a:r>
              <a:rPr lang="en-US" dirty="0" smtClean="0"/>
              <a:t>with </a:t>
            </a:r>
            <a:r>
              <a:rPr lang="en-US" b="1" u="sng" dirty="0" smtClean="0"/>
              <a:t>the</a:t>
            </a:r>
            <a:r>
              <a:rPr lang="en-US" dirty="0" smtClean="0"/>
              <a:t> Hebrew word #</a:t>
            </a:r>
            <a:r>
              <a:rPr lang="en-US" b="1" dirty="0" smtClean="0">
                <a:effectLst>
                  <a:outerShdw blurRad="69850" dist="43180" dir="5400000" sx="0" sy="0">
                    <a:srgbClr val="000000">
                      <a:alpha val="65000"/>
                    </a:srgbClr>
                  </a:outerShdw>
                </a:effectLst>
              </a:rPr>
              <a:t>H767</a:t>
            </a:r>
            <a:r>
              <a:rPr lang="en-US" sz="2800" b="1" dirty="0" smtClean="0">
                <a:solidFill>
                  <a:srgbClr val="FF0000"/>
                </a:solidFill>
                <a:effectLst>
                  <a:outerShdw blurRad="69850" dist="43180" dir="5400000" sx="0" sy="0">
                    <a:srgbClr val="000000">
                      <a:alpha val="65000"/>
                    </a:srgbClr>
                  </a:outerShdw>
                </a:effectLst>
              </a:rPr>
              <a:t>7</a:t>
            </a:r>
            <a:r>
              <a:rPr lang="en-US" dirty="0" smtClean="0">
                <a:solidFill>
                  <a:srgbClr val="FF0000"/>
                </a:solidFill>
              </a:rPr>
              <a:t>.</a:t>
            </a:r>
            <a:r>
              <a:rPr lang="en-US" dirty="0" smtClean="0"/>
              <a:t/>
            </a:r>
            <a:br>
              <a:rPr lang="en-US" dirty="0" smtClean="0"/>
            </a:br>
            <a:r>
              <a:rPr lang="en-US" dirty="0" smtClean="0"/>
              <a:t/>
            </a:r>
            <a:br>
              <a:rPr lang="en-US" dirty="0" smtClean="0"/>
            </a:br>
            <a:endParaRPr lang="en-US" dirty="0"/>
          </a:p>
        </p:txBody>
      </p:sp>
      <p:sp>
        <p:nvSpPr>
          <p:cNvPr id="5" name="Title 1"/>
          <p:cNvSpPr txBox="1">
            <a:spLocks/>
          </p:cNvSpPr>
          <p:nvPr/>
        </p:nvSpPr>
        <p:spPr>
          <a:xfrm>
            <a:off x="-76200" y="0"/>
            <a:ext cx="9296400" cy="6096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spc="50" dirty="0" smtClean="0">
                <a:ln w="11430"/>
                <a:solidFill>
                  <a:schemeClr val="accent5"/>
                </a:solidFill>
                <a:effectLst>
                  <a:outerShdw blurRad="76200" dist="50800" dir="5400000" algn="tl" rotWithShape="0">
                    <a:srgbClr val="000000">
                      <a:alpha val="65000"/>
                    </a:srgbClr>
                  </a:outerShdw>
                </a:effectLst>
              </a:rPr>
              <a:t>H767</a:t>
            </a:r>
            <a:r>
              <a:rPr lang="en-US" sz="3600" spc="50" dirty="0" smtClean="0">
                <a:ln w="11430"/>
                <a:solidFill>
                  <a:srgbClr val="00B0F0"/>
                </a:solidFill>
                <a:effectLst>
                  <a:outerShdw blurRad="76200" dist="50800" dir="5400000" algn="tl" rotWithShape="0">
                    <a:srgbClr val="000000">
                      <a:alpha val="65000"/>
                    </a:srgbClr>
                  </a:outerShdw>
                </a:effectLst>
              </a:rPr>
              <a:t>6</a:t>
            </a:r>
            <a:r>
              <a:rPr lang="en-US" sz="3600" spc="50" dirty="0" smtClean="0">
                <a:ln w="11430"/>
                <a:solidFill>
                  <a:schemeClr val="accent5"/>
                </a:solidFill>
                <a:effectLst>
                  <a:outerShdw blurRad="76200" dist="50800" dir="5400000" algn="tl" rotWithShape="0">
                    <a:srgbClr val="000000">
                      <a:alpha val="65000"/>
                    </a:srgbClr>
                  </a:outerShdw>
                </a:effectLst>
              </a:rPr>
              <a:t>/H767</a:t>
            </a:r>
            <a:r>
              <a:rPr lang="en-US" sz="3600" spc="50" dirty="0" smtClean="0">
                <a:ln w="11430"/>
                <a:solidFill>
                  <a:srgbClr val="FF0000"/>
                </a:solidFill>
                <a:effectLst>
                  <a:outerShdw blurRad="76200" dist="50800" dir="5400000" algn="tl" rotWithShape="0">
                    <a:srgbClr val="000000">
                      <a:alpha val="65000"/>
                    </a:srgbClr>
                  </a:outerShdw>
                </a:effectLst>
              </a:rPr>
              <a:t>7</a:t>
            </a:r>
            <a:r>
              <a:rPr lang="en-US" sz="3600" spc="50" dirty="0" smtClean="0">
                <a:ln w="11430"/>
                <a:solidFill>
                  <a:schemeClr val="accent5"/>
                </a:solidFill>
                <a:effectLst>
                  <a:outerShdw blurRad="76200" dist="50800" dir="5400000" algn="tl" rotWithShape="0">
                    <a:srgbClr val="000000">
                      <a:alpha val="65000"/>
                    </a:srgbClr>
                  </a:outerShdw>
                </a:effectLst>
              </a:rPr>
              <a:t> </a:t>
            </a:r>
            <a:r>
              <a:rPr lang="en-US" sz="3600" spc="50" dirty="0" smtClean="0">
                <a:ln w="11430"/>
                <a:solidFill>
                  <a:srgbClr val="8C4C64"/>
                </a:solidFill>
                <a:effectLst>
                  <a:outerShdw blurRad="76200" dist="50800" dir="5400000" algn="tl" rotWithShape="0">
                    <a:srgbClr val="000000">
                      <a:alpha val="65000"/>
                    </a:srgbClr>
                  </a:outerShdw>
                </a:effectLst>
              </a:rPr>
              <a:t>…</a:t>
            </a:r>
            <a:r>
              <a:rPr lang="en-US" sz="3600" spc="50" dirty="0" smtClean="0">
                <a:ln w="11430"/>
                <a:solidFill>
                  <a:schemeClr val="accent5"/>
                </a:solidFill>
                <a:effectLst>
                  <a:outerShdw blurRad="76200" dist="50800" dir="5400000" algn="tl" rotWithShape="0">
                    <a:srgbClr val="000000">
                      <a:alpha val="65000"/>
                    </a:srgbClr>
                  </a:outerShdw>
                </a:effectLst>
              </a:rPr>
              <a:t> H2282 </a:t>
            </a:r>
            <a:r>
              <a:rPr lang="en-US" sz="3600" spc="50" dirty="0" smtClean="0">
                <a:ln w="11430"/>
                <a:solidFill>
                  <a:srgbClr val="8C4C64"/>
                </a:solidFill>
                <a:effectLst>
                  <a:outerShdw blurRad="76200" dist="50800" dir="5400000" algn="tl" rotWithShape="0">
                    <a:srgbClr val="000000">
                      <a:alpha val="65000"/>
                    </a:srgbClr>
                  </a:outerShdw>
                </a:effectLst>
              </a:rPr>
              <a:t>…</a:t>
            </a:r>
            <a:r>
              <a:rPr lang="en-US" sz="3600" spc="50" dirty="0" smtClean="0">
                <a:ln w="11430"/>
                <a:solidFill>
                  <a:schemeClr val="accent5"/>
                </a:solidFill>
                <a:effectLst>
                  <a:outerShdw blurRad="76200" dist="50800" dir="5400000" algn="tl" rotWithShape="0">
                    <a:srgbClr val="000000">
                      <a:alpha val="65000"/>
                    </a:srgbClr>
                  </a:outerShdw>
                </a:effectLst>
              </a:rPr>
              <a:t> H6944 </a:t>
            </a:r>
            <a:r>
              <a:rPr lang="en-US" sz="3600" spc="50" dirty="0" smtClean="0">
                <a:ln w="11430"/>
                <a:solidFill>
                  <a:srgbClr val="8C4C64"/>
                </a:solidFill>
                <a:effectLst>
                  <a:outerShdw blurRad="76200" dist="50800" dir="5400000" algn="tl" rotWithShape="0">
                    <a:srgbClr val="000000">
                      <a:alpha val="65000"/>
                    </a:srgbClr>
                  </a:outerShdw>
                </a:effectLst>
              </a:rPr>
              <a:t>…</a:t>
            </a:r>
            <a:r>
              <a:rPr lang="en-US" sz="3600" spc="50" dirty="0" smtClean="0">
                <a:ln w="11430"/>
                <a:solidFill>
                  <a:schemeClr val="accent5"/>
                </a:solidFill>
                <a:effectLst>
                  <a:outerShdw blurRad="76200" dist="50800" dir="5400000" algn="tl" rotWithShape="0">
                    <a:srgbClr val="000000">
                      <a:alpha val="65000"/>
                    </a:srgbClr>
                  </a:outerShdw>
                </a:effectLst>
              </a:rPr>
              <a:t> H4744</a:t>
            </a:r>
            <a:endParaRPr lang="en-US" sz="1800" spc="50" dirty="0">
              <a:ln w="11430"/>
              <a:solidFill>
                <a:schemeClr val="accent5"/>
              </a:solidFill>
              <a:effectLst>
                <a:outerShdw blurRad="76200" dist="50800" dir="5400000" algn="tl" rotWithShape="0">
                  <a:srgbClr val="000000">
                    <a:alpha val="65000"/>
                  </a:srgbClr>
                </a:outerShdw>
              </a:effectLst>
            </a:endParaRPr>
          </a:p>
        </p:txBody>
      </p:sp>
      <p:sp>
        <p:nvSpPr>
          <p:cNvPr id="9" name="Content Placeholder 2"/>
          <p:cNvSpPr txBox="1">
            <a:spLocks/>
          </p:cNvSpPr>
          <p:nvPr/>
        </p:nvSpPr>
        <p:spPr>
          <a:xfrm>
            <a:off x="787400" y="3622040"/>
            <a:ext cx="7467600" cy="685800"/>
          </a:xfrm>
          <a:prstGeom prst="rect">
            <a:avLst/>
          </a:prstGeom>
          <a:solidFill>
            <a:schemeClr val="accent2">
              <a:lumMod val="20000"/>
              <a:lumOff val="80000"/>
            </a:schemeClr>
          </a:solidFill>
          <a:ln w="57150">
            <a:solidFill>
              <a:schemeClr val="accent2">
                <a:lumMod val="75000"/>
              </a:schemeClr>
            </a:solidFill>
          </a:ln>
          <a:effectLst>
            <a:glow rad="139700">
              <a:schemeClr val="accent2">
                <a:satMod val="175000"/>
                <a:alpha val="40000"/>
              </a:schemeClr>
            </a:glow>
          </a:effectLst>
          <a:scene3d>
            <a:camera prst="orthographicFront"/>
            <a:lightRig rig="soft" dir="tl">
              <a:rot lat="0" lon="0" rev="0"/>
            </a:lightRig>
          </a:scene3d>
          <a:sp3d>
            <a:bevelT w="114300" prst="artDeco"/>
          </a:sp3d>
        </p:spPr>
        <p:txBody>
          <a:bodyPr>
            <a:noAutofit/>
            <a:sp3d contourW="25400" prstMaterial="matte">
              <a:bevelT w="25400" h="55880" prst="artDeco"/>
              <a:contourClr>
                <a:schemeClr val="accent2">
                  <a:tint val="20000"/>
                </a:schemeClr>
              </a:contourClr>
            </a:sp3d>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ctr">
              <a:buNone/>
            </a:pPr>
            <a:r>
              <a:rPr lang="en-US" sz="3200" b="1" spc="50" dirty="0" smtClean="0">
                <a:ln w="11430"/>
                <a:solidFill>
                  <a:srgbClr val="C00000"/>
                </a:solidFill>
                <a:effectLst>
                  <a:outerShdw blurRad="76200" dist="50800" dir="5400000" algn="tl" rotWithShape="0">
                    <a:srgbClr val="000000">
                      <a:alpha val="65000"/>
                    </a:srgbClr>
                  </a:outerShdw>
                </a:effectLst>
              </a:rPr>
              <a:t>There is a very good reason for this.</a:t>
            </a:r>
          </a:p>
        </p:txBody>
      </p:sp>
      <p:pic>
        <p:nvPicPr>
          <p:cNvPr id="6" name="Picture 2" descr="C:\Users\Rae\Desktop\Art on Desktop\white man clip art\3d white people\png\3d gets it png.png"/>
          <p:cNvPicPr>
            <a:picLocks noChangeAspect="1" noChangeArrowheads="1"/>
          </p:cNvPicPr>
          <p:nvPr/>
        </p:nvPicPr>
        <p:blipFill>
          <a:blip r:embed="rId3" cstate="email">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a:ext>
            </a:extLst>
          </a:blip>
          <a:srcRect/>
          <a:stretch>
            <a:fillRect/>
          </a:stretch>
        </p:blipFill>
        <p:spPr bwMode="auto">
          <a:xfrm>
            <a:off x="7848600" y="2971800"/>
            <a:ext cx="1578491" cy="1804988"/>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067070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left)">
                                      <p:cBhvr>
                                        <p:cTn id="7" dur="20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wipe(left)">
                                      <p:cBhvr>
                                        <p:cTn id="12" dur="2000"/>
                                        <p:tgtEl>
                                          <p:spTgt spid="7">
                                            <p:txEl>
                                              <p:pRg st="2" end="2"/>
                                            </p:txEl>
                                          </p:spTgt>
                                        </p:tgtEl>
                                      </p:cBhvr>
                                    </p:animEffect>
                                  </p:childTnLst>
                                </p:cTn>
                              </p:par>
                            </p:childTnLst>
                          </p:cTn>
                        </p:par>
                        <p:par>
                          <p:cTn id="13" fill="hold">
                            <p:stCondLst>
                              <p:cond delay="2000"/>
                            </p:stCondLst>
                            <p:childTnLst>
                              <p:par>
                                <p:cTn id="14" presetID="22" presetClass="entr" presetSubtype="8" fill="hold" nodeType="after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wipe(left)">
                                      <p:cBhvr>
                                        <p:cTn id="16" dur="1750"/>
                                        <p:tgtEl>
                                          <p:spTgt spid="7">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wipe(left)">
                                      <p:cBhvr>
                                        <p:cTn id="21" dur="175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C014052-953B-4273-8F47-BF25327D5B24}" type="slidenum">
              <a:rPr lang="en-US" smtClean="0">
                <a:solidFill>
                  <a:schemeClr val="accent4">
                    <a:lumMod val="20000"/>
                    <a:lumOff val="80000"/>
                  </a:schemeClr>
                </a:solidFill>
              </a:rPr>
              <a:t>41</a:t>
            </a:fld>
            <a:endParaRPr lang="en-US" dirty="0">
              <a:solidFill>
                <a:schemeClr val="accent4">
                  <a:lumMod val="20000"/>
                  <a:lumOff val="80000"/>
                </a:schemeClr>
              </a:solidFill>
            </a:endParaRPr>
          </a:p>
        </p:txBody>
      </p:sp>
      <p:sp>
        <p:nvSpPr>
          <p:cNvPr id="5" name="Title 1"/>
          <p:cNvSpPr txBox="1">
            <a:spLocks/>
          </p:cNvSpPr>
          <p:nvPr/>
        </p:nvSpPr>
        <p:spPr>
          <a:xfrm>
            <a:off x="533400" y="152400"/>
            <a:ext cx="9296400" cy="16002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spc="50" dirty="0">
                <a:ln w="11430"/>
                <a:solidFill>
                  <a:schemeClr val="accent5"/>
                </a:solidFill>
                <a:effectLst>
                  <a:outerShdw blurRad="76200" dist="50800" dir="5400000" algn="tl" rotWithShape="0">
                    <a:srgbClr val="000000">
                      <a:alpha val="65000"/>
                    </a:srgbClr>
                  </a:outerShdw>
                </a:effectLst>
              </a:rPr>
              <a:t> </a:t>
            </a:r>
            <a:r>
              <a:rPr lang="en-US" sz="4400" spc="50" dirty="0">
                <a:ln w="11430"/>
                <a:solidFill>
                  <a:srgbClr val="8C4C64"/>
                </a:solidFill>
                <a:effectLst>
                  <a:outerShdw blurRad="76200" dist="50800" dir="5400000" algn="tl" rotWithShape="0">
                    <a:srgbClr val="000000">
                      <a:alpha val="65000"/>
                    </a:srgbClr>
                  </a:outerShdw>
                </a:effectLst>
              </a:rPr>
              <a:t>Hebrew </a:t>
            </a:r>
            <a:r>
              <a:rPr lang="en-US" sz="4400" spc="50" dirty="0" smtClean="0">
                <a:ln w="11430"/>
                <a:solidFill>
                  <a:srgbClr val="8C4C64"/>
                </a:solidFill>
                <a:effectLst>
                  <a:outerShdw blurRad="76200" dist="50800" dir="5400000" algn="tl" rotWithShape="0">
                    <a:srgbClr val="000000">
                      <a:alpha val="65000"/>
                    </a:srgbClr>
                  </a:outerShdw>
                </a:effectLst>
              </a:rPr>
              <a:t>Definitions Confirm</a:t>
            </a:r>
            <a:br>
              <a:rPr lang="en-US" sz="4400" spc="50" dirty="0" smtClean="0">
                <a:ln w="11430"/>
                <a:solidFill>
                  <a:srgbClr val="8C4C64"/>
                </a:solidFill>
                <a:effectLst>
                  <a:outerShdw blurRad="76200" dist="50800" dir="5400000" algn="tl" rotWithShape="0">
                    <a:srgbClr val="000000">
                      <a:alpha val="65000"/>
                    </a:srgbClr>
                  </a:outerShdw>
                </a:effectLst>
              </a:rPr>
            </a:br>
            <a:r>
              <a:rPr lang="en-US" sz="4400" spc="50" dirty="0" smtClean="0">
                <a:ln w="11430"/>
                <a:solidFill>
                  <a:schemeClr val="accent5"/>
                </a:solidFill>
                <a:effectLst>
                  <a:outerShdw blurRad="76200" dist="50800" dir="5400000" algn="tl" rotWithShape="0">
                    <a:srgbClr val="000000">
                      <a:alpha val="65000"/>
                    </a:srgbClr>
                  </a:outerShdw>
                </a:effectLst>
              </a:rPr>
              <a:t> </a:t>
            </a:r>
            <a:r>
              <a:rPr lang="en-US" sz="4400" spc="50" dirty="0" smtClean="0">
                <a:ln w="11430"/>
                <a:solidFill>
                  <a:srgbClr val="00B050"/>
                </a:solidFill>
                <a:effectLst>
                  <a:outerShdw blurRad="76200" dist="50800" dir="5400000" algn="tl" rotWithShape="0">
                    <a:srgbClr val="000000">
                      <a:alpha val="65000"/>
                    </a:srgbClr>
                  </a:outerShdw>
                </a:effectLst>
              </a:rPr>
              <a:t>Wave Sheaf</a:t>
            </a:r>
            <a:r>
              <a:rPr lang="en-US" sz="4400" spc="50" dirty="0" smtClean="0">
                <a:ln w="11430"/>
                <a:solidFill>
                  <a:schemeClr val="accent5"/>
                </a:solidFill>
                <a:effectLst>
                  <a:outerShdw blurRad="76200" dist="50800" dir="5400000" algn="tl" rotWithShape="0">
                    <a:srgbClr val="000000">
                      <a:alpha val="65000"/>
                    </a:srgbClr>
                  </a:outerShdw>
                </a:effectLst>
              </a:rPr>
              <a:t> </a:t>
            </a:r>
            <a:r>
              <a:rPr lang="en-US" sz="4400" spc="50" dirty="0" smtClean="0">
                <a:ln w="11430"/>
                <a:solidFill>
                  <a:srgbClr val="8C4C64"/>
                </a:solidFill>
                <a:effectLst>
                  <a:outerShdw blurRad="76200" dist="50800" dir="5400000" algn="tl" rotWithShape="0">
                    <a:srgbClr val="000000">
                      <a:alpha val="65000"/>
                    </a:srgbClr>
                  </a:outerShdw>
                </a:effectLst>
              </a:rPr>
              <a:t>Placement</a:t>
            </a:r>
            <a:endParaRPr lang="en-US" sz="2400" spc="50" dirty="0">
              <a:ln w="11430"/>
              <a:solidFill>
                <a:srgbClr val="8C4C64"/>
              </a:solidFill>
              <a:effectLst>
                <a:outerShdw blurRad="76200" dist="50800" dir="5400000" algn="tl" rotWithShape="0">
                  <a:srgbClr val="000000">
                    <a:alpha val="65000"/>
                  </a:srgbClr>
                </a:outerShdw>
              </a:effectLst>
            </a:endParaRPr>
          </a:p>
        </p:txBody>
      </p:sp>
      <p:sp>
        <p:nvSpPr>
          <p:cNvPr id="9" name="Content Placeholder 6"/>
          <p:cNvSpPr>
            <a:spLocks noGrp="1"/>
          </p:cNvSpPr>
          <p:nvPr>
            <p:ph sz="quarter" idx="13"/>
          </p:nvPr>
        </p:nvSpPr>
        <p:spPr>
          <a:xfrm>
            <a:off x="304800" y="1828800"/>
            <a:ext cx="8534400" cy="2487771"/>
          </a:xfrm>
          <a:solidFill>
            <a:schemeClr val="accent2">
              <a:lumMod val="20000"/>
              <a:lumOff val="80000"/>
            </a:schemeClr>
          </a:solidFill>
          <a:ln w="57150">
            <a:solidFill>
              <a:schemeClr val="accent2">
                <a:lumMod val="75000"/>
              </a:schemeClr>
            </a:solidFill>
          </a:ln>
          <a:effectLst>
            <a:glow rad="139700">
              <a:schemeClr val="accent2">
                <a:satMod val="175000"/>
                <a:alpha val="40000"/>
              </a:schemeClr>
            </a:glow>
          </a:effectLst>
          <a:scene3d>
            <a:camera prst="orthographicFront"/>
            <a:lightRig rig="threePt" dir="t"/>
          </a:scene3d>
          <a:sp3d>
            <a:bevelT w="114300" prst="artDeco"/>
          </a:sp3d>
        </p:spPr>
        <p:txBody>
          <a:bodyPr>
            <a:noAutofit/>
            <a:sp3d extrusionH="57150">
              <a:bevelT w="38100" h="38100"/>
            </a:sp3d>
          </a:bodyPr>
          <a:lstStyle/>
          <a:p>
            <a:pPr marL="502920" indent="-457200">
              <a:buAutoNum type="arabicPeriod"/>
            </a:pPr>
            <a:r>
              <a:rPr lang="en-US" sz="2400" b="1" dirty="0" smtClean="0">
                <a:solidFill>
                  <a:srgbClr val="00B050"/>
                </a:solidFill>
              </a:rPr>
              <a:t>Wave Sheaf </a:t>
            </a:r>
            <a:r>
              <a:rPr lang="en-US" sz="2400" b="1" u="sng" dirty="0" smtClean="0">
                <a:solidFill>
                  <a:srgbClr val="C00000"/>
                </a:solidFill>
              </a:rPr>
              <a:t>does NOT follow</a:t>
            </a:r>
            <a:r>
              <a:rPr lang="en-US" sz="2400" b="1" dirty="0" smtClean="0">
                <a:solidFill>
                  <a:srgbClr val="C00000"/>
                </a:solidFill>
              </a:rPr>
              <a:t> </a:t>
            </a:r>
            <a:r>
              <a:rPr lang="en-US" sz="2400" b="1" dirty="0" smtClean="0">
                <a:solidFill>
                  <a:srgbClr val="00B050"/>
                </a:solidFill>
              </a:rPr>
              <a:t>the </a:t>
            </a: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holy convocation </a:t>
            </a:r>
            <a:b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of the 1</a:t>
            </a:r>
            <a:r>
              <a:rPr lang="en-US" sz="2400" b="1" cap="all" baseline="300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st</a:t>
            </a: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Unleavened Bread Sabbath of Abib 15!  </a:t>
            </a:r>
          </a:p>
          <a:p>
            <a:pPr marL="502920" indent="-457200">
              <a:buAutoNum type="arabicPeriod"/>
            </a:pPr>
            <a:r>
              <a:rPr lang="en-US" sz="2400" b="1" dirty="0" smtClean="0"/>
              <a:t>In the year of </a:t>
            </a:r>
            <a:r>
              <a:rPr lang="en-US" sz="2400" b="1" dirty="0" smtClean="0">
                <a:solidFill>
                  <a:schemeClr val="accent5">
                    <a:lumMod val="75000"/>
                  </a:schemeClr>
                </a:solidFill>
              </a:rPr>
              <a:t>Joshua “crossing of the Jordan,” </a:t>
            </a:r>
            <a:r>
              <a:rPr lang="en-US" sz="2400" b="1" dirty="0" smtClean="0"/>
              <a:t>the </a:t>
            </a:r>
            <a:br>
              <a:rPr lang="en-US" sz="2400" b="1" dirty="0" smtClean="0"/>
            </a:br>
            <a:r>
              <a:rPr lang="en-US" sz="2400" b="1" dirty="0" smtClean="0"/>
              <a:t>Wave Sheaf follows </a:t>
            </a:r>
            <a:r>
              <a:rPr lang="en-US" sz="2400" b="1" u="sng" dirty="0" smtClean="0"/>
              <a:t>ONLY</a:t>
            </a:r>
            <a:r>
              <a:rPr lang="en-US" sz="2400" b="1" dirty="0" smtClean="0"/>
              <a:t> the </a:t>
            </a:r>
            <a:r>
              <a:rPr lang="en-US" sz="2400" dirty="0"/>
              <a:t>#</a:t>
            </a:r>
            <a:r>
              <a:rPr lang="en-US" sz="2400" b="1" dirty="0" smtClean="0">
                <a:effectLst>
                  <a:outerShdw blurRad="69850" dist="43180" dir="5400000" sx="0" sy="0">
                    <a:srgbClr val="000000">
                      <a:alpha val="65000"/>
                    </a:srgbClr>
                  </a:outerShdw>
                </a:effectLst>
              </a:rPr>
              <a:t>H767</a:t>
            </a:r>
            <a:r>
              <a:rPr lang="en-US" sz="2800" b="1" dirty="0" smtClean="0">
                <a:solidFill>
                  <a:srgbClr val="0070C0"/>
                </a:solidFill>
                <a:effectLst>
                  <a:outerShdw blurRad="69850" dist="43180" dir="5400000" sx="0" sy="0">
                    <a:srgbClr val="000000">
                      <a:alpha val="65000"/>
                    </a:srgbClr>
                  </a:outerShdw>
                </a:effectLst>
              </a:rPr>
              <a:t>6</a:t>
            </a:r>
            <a:r>
              <a:rPr lang="en-US" sz="2800" b="1" dirty="0" smtClean="0">
                <a:solidFill>
                  <a:srgbClr val="FF0000"/>
                </a:solidFill>
                <a:effectLst>
                  <a:outerShdw blurRad="69850" dist="43180" dir="5400000" sx="0" sy="0">
                    <a:srgbClr val="000000">
                      <a:alpha val="65000"/>
                    </a:srgbClr>
                  </a:outerShdw>
                </a:effectLst>
              </a:rPr>
              <a:t> </a:t>
            </a:r>
            <a:r>
              <a:rPr lang="en-US" sz="2400" b="1" dirty="0">
                <a:solidFill>
                  <a:srgbClr val="0070C0"/>
                </a:solidFill>
              </a:rPr>
              <a:t>weekly</a:t>
            </a:r>
            <a:r>
              <a:rPr lang="en-US" sz="2400" dirty="0"/>
              <a:t> </a:t>
            </a:r>
            <a:r>
              <a:rPr lang="en-US" sz="2400" b="1" dirty="0" smtClean="0">
                <a:solidFill>
                  <a:srgbClr val="0070C0"/>
                </a:solidFill>
              </a:rPr>
              <a:t>Sabbath </a:t>
            </a:r>
            <a:r>
              <a:rPr lang="en-US" sz="1800" b="1" dirty="0" smtClean="0">
                <a:solidFill>
                  <a:srgbClr val="C00000"/>
                </a:solidFill>
              </a:rPr>
              <a:t>[Abib 14</a:t>
            </a:r>
            <a:r>
              <a:rPr lang="en-US" sz="1800" b="1" baseline="30000" dirty="0" smtClean="0">
                <a:solidFill>
                  <a:srgbClr val="C00000"/>
                </a:solidFill>
              </a:rPr>
              <a:t>th</a:t>
            </a:r>
            <a:r>
              <a:rPr lang="en-US" sz="1800" b="1" dirty="0" smtClean="0">
                <a:solidFill>
                  <a:srgbClr val="C00000"/>
                </a:solidFill>
              </a:rPr>
              <a:t>]</a:t>
            </a:r>
            <a:r>
              <a:rPr lang="en-US" sz="2400" b="1" dirty="0" smtClean="0"/>
              <a:t> with placement on Abib 15.  </a:t>
            </a:r>
            <a:r>
              <a:rPr lang="en-US" sz="1800" b="1" dirty="0" smtClean="0">
                <a:solidFill>
                  <a:schemeClr val="accent5">
                    <a:lumMod val="75000"/>
                  </a:schemeClr>
                </a:solidFill>
              </a:rPr>
              <a:t>[Remember Josh 5:11.]</a:t>
            </a:r>
            <a:r>
              <a:rPr lang="en-US" sz="1800" b="1" dirty="0" smtClean="0"/>
              <a:t> </a:t>
            </a:r>
            <a:r>
              <a:rPr lang="en-US" sz="2400" b="1" dirty="0" smtClean="0"/>
              <a:t/>
            </a:r>
            <a:br>
              <a:rPr lang="en-US" sz="2400" b="1" dirty="0" smtClean="0"/>
            </a:br>
            <a:r>
              <a:rPr lang="en-US" sz="1800" dirty="0" smtClean="0"/>
              <a:t>[Wave Sheaf </a:t>
            </a:r>
            <a:r>
              <a:rPr lang="en-US" sz="1800" dirty="0" smtClean="0">
                <a:solidFill>
                  <a:srgbClr val="C00000"/>
                </a:solidFill>
              </a:rPr>
              <a:t>does not follow </a:t>
            </a:r>
            <a:r>
              <a:rPr lang="en-US" sz="1800" dirty="0" smtClean="0"/>
              <a:t>Hebrew word numbers of:  </a:t>
            </a:r>
            <a:r>
              <a:rPr lang="en-US" sz="2400" baseline="30000" dirty="0" smtClean="0">
                <a:solidFill>
                  <a:srgbClr val="7D5B63"/>
                </a:solidFill>
              </a:rPr>
              <a:t>[</a:t>
            </a:r>
            <a:r>
              <a:rPr lang="en-US" sz="2400" baseline="30000" dirty="0" smtClean="0">
                <a:solidFill>
                  <a:srgbClr val="0070C0"/>
                </a:solidFill>
              </a:rPr>
              <a:t>H2282</a:t>
            </a:r>
            <a:r>
              <a:rPr lang="en-US" sz="2400" baseline="30000" dirty="0" smtClean="0">
                <a:solidFill>
                  <a:srgbClr val="7D5B63"/>
                </a:solidFill>
              </a:rPr>
              <a:t>]</a:t>
            </a:r>
            <a:r>
              <a:rPr lang="en-US" sz="2400" b="1" dirty="0" smtClean="0">
                <a:solidFill>
                  <a:srgbClr val="7D5B63"/>
                </a:solidFill>
              </a:rPr>
              <a:t> </a:t>
            </a:r>
            <a:r>
              <a:rPr lang="en-US" sz="2400" baseline="30000" dirty="0" smtClean="0">
                <a:solidFill>
                  <a:srgbClr val="7D5B63"/>
                </a:solidFill>
              </a:rPr>
              <a:t>[</a:t>
            </a:r>
            <a:r>
              <a:rPr lang="en-US" sz="2400" baseline="30000" dirty="0" smtClean="0">
                <a:solidFill>
                  <a:srgbClr val="0070C0"/>
                </a:solidFill>
              </a:rPr>
              <a:t>H6944</a:t>
            </a:r>
            <a:r>
              <a:rPr lang="en-US" sz="2400" baseline="30000" dirty="0" smtClean="0">
                <a:solidFill>
                  <a:srgbClr val="7D5B63"/>
                </a:solidFill>
              </a:rPr>
              <a:t>] </a:t>
            </a:r>
            <a:r>
              <a:rPr lang="en-US" sz="2400" baseline="30000" dirty="0">
                <a:solidFill>
                  <a:srgbClr val="7D5B63"/>
                </a:solidFill>
              </a:rPr>
              <a:t>[</a:t>
            </a:r>
            <a:r>
              <a:rPr lang="en-US" sz="2400" baseline="30000" dirty="0">
                <a:solidFill>
                  <a:srgbClr val="0070C0"/>
                </a:solidFill>
              </a:rPr>
              <a:t>H4744</a:t>
            </a:r>
            <a:r>
              <a:rPr lang="en-US" sz="2400" baseline="30000" dirty="0" smtClean="0">
                <a:solidFill>
                  <a:srgbClr val="7D5B63"/>
                </a:solidFill>
              </a:rPr>
              <a:t>]</a:t>
            </a:r>
            <a:r>
              <a:rPr lang="en-US" sz="1800" dirty="0" smtClean="0"/>
              <a:t>.]</a:t>
            </a:r>
            <a:r>
              <a:rPr lang="en-US" sz="2400" dirty="0" smtClean="0"/>
              <a:t> </a:t>
            </a:r>
            <a:endParaRPr lang="en-US" sz="2400" dirty="0"/>
          </a:p>
        </p:txBody>
      </p:sp>
      <p:pic>
        <p:nvPicPr>
          <p:cNvPr id="11" name="Picture 2" descr="C:\Users\Rae\Desktop\do boy mag glass.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1" y="0"/>
            <a:ext cx="1706880" cy="1863574"/>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6" name="Picture 8" descr="C:\Users\Rae\Desktop\Art on Desktop\white man clip art\reminder_hand.png"/>
          <p:cNvPicPr>
            <a:picLocks noChangeAspect="1" noChangeArrowheads="1"/>
          </p:cNvPicPr>
          <p:nvPr/>
        </p:nvPicPr>
        <p:blipFill>
          <a:blip r:embed="rId4" cstate="email">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a:ext>
            </a:extLst>
          </a:blip>
          <a:srcRect/>
          <a:stretch>
            <a:fillRect/>
          </a:stretch>
        </p:blipFill>
        <p:spPr bwMode="auto">
          <a:xfrm flipH="1">
            <a:off x="8077200" y="1600200"/>
            <a:ext cx="769620" cy="1114720"/>
          </a:xfrm>
          <a:prstGeom prst="rect">
            <a:avLst/>
          </a:prstGeom>
          <a:noFill/>
          <a:effectLst>
            <a:glow rad="228600">
              <a:schemeClr val="accent4">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71185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Picture 2" descr="C:\Users\Rae\Desktop\Art to file\white man red ques mark clear.png"/>
          <p:cNvPicPr>
            <a:picLocks noChangeAspect="1" noChangeArrowheads="1"/>
          </p:cNvPicPr>
          <p:nvPr/>
        </p:nvPicPr>
        <p:blipFill>
          <a:blip r:embed="rId3" cstate="email">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a:ext>
            </a:extLst>
          </a:blip>
          <a:srcRect/>
          <a:stretch>
            <a:fillRect/>
          </a:stretch>
        </p:blipFill>
        <p:spPr bwMode="auto">
          <a:xfrm flipH="1">
            <a:off x="-42332" y="4224868"/>
            <a:ext cx="1483944" cy="166443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5C014052-953B-4273-8F47-BF25327D5B24}" type="slidenum">
              <a:rPr lang="en-US" smtClean="0"/>
              <a:t>42</a:t>
            </a:fld>
            <a:endParaRPr lang="en-US"/>
          </a:p>
        </p:txBody>
      </p:sp>
      <p:sp>
        <p:nvSpPr>
          <p:cNvPr id="5" name="Title 1"/>
          <p:cNvSpPr txBox="1">
            <a:spLocks/>
          </p:cNvSpPr>
          <p:nvPr/>
        </p:nvSpPr>
        <p:spPr>
          <a:xfrm>
            <a:off x="76200" y="177007"/>
            <a:ext cx="9067800" cy="6528593"/>
          </a:xfrm>
          <a:prstGeom prst="rect">
            <a:avLst/>
          </a:prstGeom>
        </p:spPr>
        <p:txBody>
          <a:bodyPr>
            <a:scene3d>
              <a:camera prst="orthographicFront"/>
              <a:lightRig rig="threePt" dir="t"/>
            </a:scene3d>
            <a:sp3d extrusionH="57150">
              <a:bevelT w="38100" h="38100"/>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egoe Print" pitchFamily="2" charset="0"/>
              </a:rPr>
              <a:t>Please Take Note!</a:t>
            </a:r>
          </a:p>
          <a:p>
            <a:endParaRPr lang="en-US" sz="18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egoe Print" pitchFamily="2" charset="0"/>
            </a:endParaRPr>
          </a:p>
          <a:p>
            <a:r>
              <a:rPr lang="en-US" sz="3200" dirty="0" smtClean="0">
                <a:ln w="12700">
                  <a:solidFill>
                    <a:schemeClr val="tx2">
                      <a:satMod val="155000"/>
                    </a:schemeClr>
                  </a:solidFill>
                  <a:prstDash val="solid"/>
                </a:ln>
                <a:solidFill>
                  <a:schemeClr val="tx2">
                    <a:lumMod val="75000"/>
                  </a:schemeClr>
                </a:solidFill>
                <a:effectLst>
                  <a:glow rad="76200">
                    <a:schemeClr val="accent2">
                      <a:satMod val="175000"/>
                      <a:alpha val="29000"/>
                    </a:schemeClr>
                  </a:glow>
                  <a:outerShdw blurRad="41275" dist="20320" dir="1800000" algn="tl" rotWithShape="0">
                    <a:srgbClr val="000000">
                      <a:alpha val="40000"/>
                    </a:srgbClr>
                  </a:outerShdw>
                </a:effectLst>
                <a:latin typeface="Segoe Print" pitchFamily="2" charset="0"/>
              </a:rPr>
              <a:t>The next slide is the most </a:t>
            </a:r>
            <a:br>
              <a:rPr lang="en-US" sz="3200" dirty="0" smtClean="0">
                <a:ln w="12700">
                  <a:solidFill>
                    <a:schemeClr val="tx2">
                      <a:satMod val="155000"/>
                    </a:schemeClr>
                  </a:solidFill>
                  <a:prstDash val="solid"/>
                </a:ln>
                <a:solidFill>
                  <a:schemeClr val="tx2">
                    <a:lumMod val="75000"/>
                  </a:schemeClr>
                </a:solidFill>
                <a:effectLst>
                  <a:glow rad="76200">
                    <a:schemeClr val="accent2">
                      <a:satMod val="175000"/>
                      <a:alpha val="29000"/>
                    </a:schemeClr>
                  </a:glow>
                  <a:outerShdw blurRad="41275" dist="20320" dir="1800000" algn="tl" rotWithShape="0">
                    <a:srgbClr val="000000">
                      <a:alpha val="40000"/>
                    </a:srgbClr>
                  </a:outerShdw>
                </a:effectLst>
                <a:latin typeface="Segoe Print" pitchFamily="2" charset="0"/>
              </a:rPr>
            </a:br>
            <a:r>
              <a:rPr lang="en-US" sz="3200" dirty="0" smtClean="0">
                <a:ln w="12700">
                  <a:solidFill>
                    <a:schemeClr val="tx2">
                      <a:satMod val="155000"/>
                    </a:schemeClr>
                  </a:solidFill>
                  <a:prstDash val="solid"/>
                </a:ln>
                <a:solidFill>
                  <a:schemeClr val="tx2">
                    <a:lumMod val="75000"/>
                  </a:schemeClr>
                </a:solidFill>
                <a:effectLst>
                  <a:glow rad="76200">
                    <a:schemeClr val="accent2">
                      <a:satMod val="175000"/>
                      <a:alpha val="29000"/>
                    </a:schemeClr>
                  </a:glow>
                  <a:outerShdw blurRad="41275" dist="20320" dir="1800000" algn="tl" rotWithShape="0">
                    <a:srgbClr val="000000">
                      <a:alpha val="40000"/>
                    </a:srgbClr>
                  </a:outerShdw>
                </a:effectLst>
                <a:latin typeface="Segoe Print" pitchFamily="2" charset="0"/>
              </a:rPr>
              <a:t>important slide of this presentation.  </a:t>
            </a:r>
          </a:p>
          <a:p>
            <a:r>
              <a:rPr lang="en-US" sz="32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egoe Print" pitchFamily="2" charset="0"/>
              </a:rPr>
              <a:t>It will demonstrate 2 Covenant Statutes </a:t>
            </a:r>
            <a:br>
              <a:rPr lang="en-US" sz="32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egoe Print" pitchFamily="2" charset="0"/>
              </a:rPr>
            </a:br>
            <a:r>
              <a:rPr lang="en-US" sz="32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egoe Print" pitchFamily="2" charset="0"/>
              </a:rPr>
              <a:t>of what happens at every </a:t>
            </a:r>
            <a:br>
              <a:rPr lang="en-US" sz="32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egoe Print" pitchFamily="2" charset="0"/>
              </a:rPr>
            </a:br>
            <a:r>
              <a:rPr lang="en-US" sz="32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egoe Print" pitchFamily="2" charset="0"/>
              </a:rPr>
              <a:t>Passover Festival: </a:t>
            </a:r>
          </a:p>
          <a:p>
            <a:pPr marL="514350" indent="-514350">
              <a:buClr>
                <a:srgbClr val="A20036"/>
              </a:buClr>
              <a:buSzPct val="88000"/>
              <a:buFont typeface="+mj-lt"/>
              <a:buAutoNum type="arabicPeriod"/>
            </a:pPr>
            <a:r>
              <a:rPr lang="en-US" sz="3200"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Segoe Print" pitchFamily="2" charset="0"/>
              </a:rPr>
              <a:t>On the day AFTER Passover </a:t>
            </a:r>
          </a:p>
          <a:p>
            <a:pPr marL="514350" indent="-514350">
              <a:buClr>
                <a:srgbClr val="A20036"/>
              </a:buClr>
              <a:buSzPct val="88000"/>
              <a:buFont typeface="+mj-lt"/>
              <a:buAutoNum type="arabicPeriod"/>
            </a:pPr>
            <a:r>
              <a:rPr lang="en-US" sz="3200"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Segoe Print" pitchFamily="2" charset="0"/>
              </a:rPr>
              <a:t>On the day AFTER the weekly Sabbath</a:t>
            </a:r>
            <a:r>
              <a:rPr lang="en-US" sz="32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egoe Print" pitchFamily="2" charset="0"/>
              </a:rPr>
              <a:t> </a:t>
            </a:r>
            <a:br>
              <a:rPr lang="en-US" sz="32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egoe Print" pitchFamily="2" charset="0"/>
              </a:rPr>
            </a:br>
            <a:r>
              <a:rPr lang="en-US" sz="32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egoe Print" pitchFamily="2" charset="0"/>
              </a:rPr>
              <a:t>in the Passover week.</a:t>
            </a:r>
          </a:p>
          <a:p>
            <a:pPr marL="514350" indent="-514350">
              <a:buClr>
                <a:srgbClr val="A20036"/>
              </a:buClr>
              <a:buSzPct val="88000"/>
              <a:buFont typeface="+mj-lt"/>
              <a:buAutoNum type="arabicPeriod"/>
            </a:pPr>
            <a:endParaRPr lang="en-US" sz="32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egoe Print" pitchFamily="2" charset="0"/>
            </a:endParaRPr>
          </a:p>
          <a:p>
            <a:pPr>
              <a:buClr>
                <a:srgbClr val="A20036"/>
              </a:buClr>
              <a:buSzPct val="88000"/>
            </a:pPr>
            <a:r>
              <a:rPr lang="en-US" sz="3200" dirty="0" smtClean="0">
                <a:ln w="12700">
                  <a:solidFill>
                    <a:schemeClr val="tx2">
                      <a:satMod val="155000"/>
                    </a:schemeClr>
                  </a:solidFill>
                  <a:prstDash val="solid"/>
                </a:ln>
                <a:solidFill>
                  <a:srgbClr val="00FF00"/>
                </a:solidFill>
                <a:effectLst>
                  <a:outerShdw blurRad="41275" dist="20320" dir="1800000" algn="tl" rotWithShape="0">
                    <a:srgbClr val="000000">
                      <a:alpha val="40000"/>
                    </a:srgbClr>
                  </a:outerShdw>
                </a:effectLst>
                <a:latin typeface="Segoe Print" pitchFamily="2" charset="0"/>
              </a:rPr>
              <a:t>Question:  </a:t>
            </a:r>
            <a:r>
              <a:rPr lang="en-US" sz="3200"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Segoe Print" pitchFamily="2" charset="0"/>
              </a:rPr>
              <a:t>Will Joshua have something </a:t>
            </a:r>
            <a:br>
              <a:rPr lang="en-US" sz="3200"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Segoe Print" pitchFamily="2" charset="0"/>
              </a:rPr>
            </a:br>
            <a:r>
              <a:rPr lang="en-US" sz="3200"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Segoe Print" pitchFamily="2" charset="0"/>
              </a:rPr>
              <a:t>to say about these special statutes?</a:t>
            </a:r>
            <a:endParaRPr lang="en-US" sz="1600"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Segoe Print" pitchFamily="2" charset="0"/>
            </a:endParaRPr>
          </a:p>
        </p:txBody>
      </p:sp>
      <p:pic>
        <p:nvPicPr>
          <p:cNvPr id="6" name="Picture 7" descr="C:\Users\Rae\Desktop\Art on Desktop\white man clip art\3d white people\png\attention horn 1 png.png"/>
          <p:cNvPicPr>
            <a:picLocks noChangeAspect="1" noChangeArrowheads="1"/>
          </p:cNvPicPr>
          <p:nvPr/>
        </p:nvPicPr>
        <p:blipFill>
          <a:blip r:embed="rId5" cstate="email">
            <a:extLst>
              <a:ext uri="{BEBA8EAE-BF5A-486C-A8C5-ECC9F3942E4B}">
                <a14:imgProps xmlns:a14="http://schemas.microsoft.com/office/drawing/2010/main">
                  <a14:imgLayer r:embed="rId6">
                    <a14:imgEffect>
                      <a14:saturation sat="33000"/>
                    </a14:imgEffect>
                  </a14:imgLayer>
                </a14:imgProps>
              </a:ext>
              <a:ext uri="{28A0092B-C50C-407E-A947-70E740481C1C}">
                <a14:useLocalDpi xmlns:a14="http://schemas.microsoft.com/office/drawing/2010/main"/>
              </a:ext>
            </a:extLst>
          </a:blip>
          <a:srcRect/>
          <a:stretch>
            <a:fillRect/>
          </a:stretch>
        </p:blipFill>
        <p:spPr bwMode="auto">
          <a:xfrm>
            <a:off x="-76200" y="100807"/>
            <a:ext cx="1727993" cy="1727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033898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barn(inVertical)">
                                      <p:cBhvr>
                                        <p:cTn id="7" dur="1000"/>
                                        <p:tgtEl>
                                          <p:spTgt spid="5">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barn(inVertical)">
                                      <p:cBhvr>
                                        <p:cTn id="12" dur="1000"/>
                                        <p:tgtEl>
                                          <p:spTgt spid="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animEffect transition="in" filter="barn(inVertical)">
                                      <p:cBhvr>
                                        <p:cTn id="17" dur="1000"/>
                                        <p:tgtEl>
                                          <p:spTgt spid="5">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7" end="7"/>
                                            </p:txEl>
                                          </p:spTgt>
                                        </p:tgtEl>
                                        <p:attrNameLst>
                                          <p:attrName>style.visibility</p:attrName>
                                        </p:attrNameLst>
                                      </p:cBhvr>
                                      <p:to>
                                        <p:strVal val="visible"/>
                                      </p:to>
                                    </p:set>
                                    <p:animEffect transition="in" filter="barn(inVertical)">
                                      <p:cBhvr>
                                        <p:cTn id="22" dur="125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3" name="TextBox 32"/>
          <p:cNvSpPr txBox="1"/>
          <p:nvPr/>
        </p:nvSpPr>
        <p:spPr>
          <a:xfrm>
            <a:off x="5430012" y="5198238"/>
            <a:ext cx="3485388" cy="1107996"/>
          </a:xfrm>
          <a:prstGeom prst="rect">
            <a:avLst/>
          </a:prstGeom>
          <a:solidFill>
            <a:schemeClr val="accent4">
              <a:lumMod val="20000"/>
              <a:lumOff val="80000"/>
            </a:schemeClr>
          </a:solidFill>
          <a:ln w="28575">
            <a:solidFill>
              <a:schemeClr val="accent5">
                <a:lumMod val="75000"/>
              </a:schemeClr>
            </a:solidFill>
          </a:ln>
          <a:scene3d>
            <a:camera prst="orthographicFront"/>
            <a:lightRig rig="threePt" dir="t"/>
          </a:scene3d>
          <a:sp3d>
            <a:bevelT w="114300" prst="artDeco"/>
          </a:sp3d>
        </p:spPr>
        <p:txBody>
          <a:bodyPr wrap="square" rtlCol="0">
            <a:spAutoFit/>
            <a:sp3d extrusionH="57150">
              <a:bevelT w="82550" h="38100" prst="coolSlant"/>
            </a:sp3d>
          </a:bodyPr>
          <a:lstStyle/>
          <a:p>
            <a:pPr marL="45720" indent="0" algn="ctr">
              <a:buNone/>
            </a:pPr>
            <a:r>
              <a:rPr lang="en-US" b="1" dirty="0" smtClean="0">
                <a:solidFill>
                  <a:schemeClr val="accent5">
                    <a:lumMod val="75000"/>
                  </a:schemeClr>
                </a:solidFill>
              </a:rPr>
              <a:t>Josh 5:11  </a:t>
            </a:r>
            <a:r>
              <a:rPr lang="en-US" sz="1600" b="1" dirty="0">
                <a:solidFill>
                  <a:srgbClr val="8C4C64"/>
                </a:solidFill>
              </a:rPr>
              <a:t>And they did eat of the old corn of the land on the </a:t>
            </a:r>
            <a:r>
              <a:rPr lang="en-US" sz="1600" b="1" dirty="0">
                <a:solidFill>
                  <a:srgbClr val="FF3399"/>
                </a:solidFill>
              </a:rPr>
              <a:t>morrow</a:t>
            </a:r>
            <a:r>
              <a:rPr lang="en-US" sz="1600" b="1" dirty="0">
                <a:solidFill>
                  <a:srgbClr val="8C4C64"/>
                </a:solidFill>
              </a:rPr>
              <a:t> </a:t>
            </a:r>
            <a:r>
              <a:rPr lang="en-US" sz="1600" b="1" i="1" u="sng" dirty="0">
                <a:solidFill>
                  <a:srgbClr val="00B050"/>
                </a:solidFill>
              </a:rPr>
              <a:t>a</a:t>
            </a:r>
            <a:r>
              <a:rPr lang="en-US" sz="1600" b="1" i="1" dirty="0">
                <a:solidFill>
                  <a:srgbClr val="00B050"/>
                </a:solidFill>
              </a:rPr>
              <a:t>f</a:t>
            </a:r>
            <a:r>
              <a:rPr lang="en-US" sz="1600" b="1" i="1" u="sng" dirty="0">
                <a:solidFill>
                  <a:srgbClr val="00B050"/>
                </a:solidFill>
              </a:rPr>
              <a:t>ter</a:t>
            </a:r>
            <a:r>
              <a:rPr lang="en-US" sz="1600" b="1" dirty="0">
                <a:solidFill>
                  <a:srgbClr val="8C4C64"/>
                </a:solidFill>
              </a:rPr>
              <a:t> the </a:t>
            </a:r>
            <a:r>
              <a:rPr lang="en-US" sz="1600" b="1" dirty="0">
                <a:solidFill>
                  <a:srgbClr val="FF0000"/>
                </a:solidFill>
              </a:rPr>
              <a:t>Passover,</a:t>
            </a:r>
            <a:r>
              <a:rPr lang="en-US" sz="1600" b="1" dirty="0">
                <a:solidFill>
                  <a:srgbClr val="8C4C64"/>
                </a:solidFill>
              </a:rPr>
              <a:t> unleavened cakes, </a:t>
            </a:r>
            <a:r>
              <a:rPr lang="en-US" sz="1600" b="1" dirty="0" smtClean="0">
                <a:solidFill>
                  <a:srgbClr val="8C4C64"/>
                </a:solidFill>
              </a:rPr>
              <a:t>and</a:t>
            </a:r>
            <a:br>
              <a:rPr lang="en-US" sz="1600" b="1" dirty="0" smtClean="0">
                <a:solidFill>
                  <a:srgbClr val="8C4C64"/>
                </a:solidFill>
              </a:rPr>
            </a:br>
            <a:r>
              <a:rPr lang="en-US" sz="1600" b="1" dirty="0" smtClean="0">
                <a:solidFill>
                  <a:srgbClr val="8C4C64"/>
                </a:solidFill>
              </a:rPr>
              <a:t>parched </a:t>
            </a:r>
            <a:r>
              <a:rPr lang="en-US" sz="1600" b="1" dirty="0">
                <a:solidFill>
                  <a:srgbClr val="8C4C64"/>
                </a:solidFill>
              </a:rPr>
              <a:t>corn in the selfsame day.  </a:t>
            </a:r>
            <a:endParaRPr lang="en-US" sz="1600" i="1" dirty="0"/>
          </a:p>
        </p:txBody>
      </p:sp>
      <p:sp>
        <p:nvSpPr>
          <p:cNvPr id="2" name="Slide Number Placeholder 1"/>
          <p:cNvSpPr>
            <a:spLocks noGrp="1"/>
          </p:cNvSpPr>
          <p:nvPr>
            <p:ph type="sldNum" sz="quarter" idx="12"/>
          </p:nvPr>
        </p:nvSpPr>
        <p:spPr>
          <a:xfrm>
            <a:off x="7315200" y="6501840"/>
            <a:ext cx="1828800" cy="365125"/>
          </a:xfrm>
        </p:spPr>
        <p:txBody>
          <a:bodyPr/>
          <a:lstStyle/>
          <a:p>
            <a:fld id="{5C014052-953B-4273-8F47-BF25327D5B24}" type="slidenum">
              <a:rPr lang="en-US" smtClean="0"/>
              <a:t>43</a:t>
            </a:fld>
            <a:endParaRPr lang="en-US" dirty="0"/>
          </a:p>
        </p:txBody>
      </p:sp>
      <p:sp>
        <p:nvSpPr>
          <p:cNvPr id="12" name="Content Placeholder 2"/>
          <p:cNvSpPr txBox="1">
            <a:spLocks/>
          </p:cNvSpPr>
          <p:nvPr/>
        </p:nvSpPr>
        <p:spPr>
          <a:xfrm>
            <a:off x="193040" y="76200"/>
            <a:ext cx="8646160" cy="762000"/>
          </a:xfrm>
          <a:prstGeom prst="rect">
            <a:avLst/>
          </a:prstGeo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ctr">
              <a:buFont typeface="Georgia" pitchFamily="18" charset="0"/>
              <a:buNone/>
            </a:pPr>
            <a:r>
              <a:rPr lang="en-US" sz="4400" b="1" spc="50" dirty="0" smtClean="0">
                <a:ln w="11430"/>
                <a:solidFill>
                  <a:srgbClr val="8C4C64"/>
                </a:solidFill>
                <a:effectLst>
                  <a:outerShdw blurRad="76200" dist="50800" dir="5400000" algn="tl" rotWithShape="0">
                    <a:srgbClr val="000000">
                      <a:alpha val="65000"/>
                    </a:srgbClr>
                  </a:outerShdw>
                </a:effectLst>
              </a:rPr>
              <a:t>TWO Covenant Calendar Statutes</a:t>
            </a:r>
          </a:p>
        </p:txBody>
      </p:sp>
      <p:sp>
        <p:nvSpPr>
          <p:cNvPr id="6" name="Left Brace 5"/>
          <p:cNvSpPr/>
          <p:nvPr/>
        </p:nvSpPr>
        <p:spPr>
          <a:xfrm rot="10800000">
            <a:off x="4999482" y="4819680"/>
            <a:ext cx="378556" cy="1809719"/>
          </a:xfrm>
          <a:prstGeom prst="leftBrace">
            <a:avLst>
              <a:gd name="adj1" fmla="val 44385"/>
              <a:gd name="adj2" fmla="val 50522"/>
            </a:avLst>
          </a:prstGeom>
          <a:gradFill>
            <a:gsLst>
              <a:gs pos="61000">
                <a:srgbClr val="00B050">
                  <a:alpha val="40000"/>
                </a:srgbClr>
              </a:gs>
              <a:gs pos="48000">
                <a:schemeClr val="bg1"/>
              </a:gs>
              <a:gs pos="38000">
                <a:schemeClr val="accent2">
                  <a:lumMod val="50000"/>
                  <a:alpha val="65000"/>
                </a:schemeClr>
              </a:gs>
            </a:gsLst>
            <a:lin ang="5400000" scaled="0"/>
          </a:gradFill>
          <a:ln w="38100">
            <a:gradFill flip="none" rotWithShape="1">
              <a:gsLst>
                <a:gs pos="61000">
                  <a:srgbClr val="00B050"/>
                </a:gs>
                <a:gs pos="48000">
                  <a:schemeClr val="tx1">
                    <a:lumMod val="75000"/>
                    <a:lumOff val="25000"/>
                  </a:schemeClr>
                </a:gs>
                <a:gs pos="40000">
                  <a:schemeClr val="accent2">
                    <a:lumMod val="50000"/>
                  </a:schemeClr>
                </a:gs>
              </a:gsLst>
              <a:lin ang="5400000" scaled="1"/>
              <a:tileRect/>
            </a:gra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p:cNvSpPr txBox="1"/>
          <p:nvPr/>
        </p:nvSpPr>
        <p:spPr>
          <a:xfrm>
            <a:off x="820986" y="1561596"/>
            <a:ext cx="2208276" cy="615553"/>
          </a:xfrm>
          <a:prstGeom prst="rect">
            <a:avLst/>
          </a:prstGeom>
          <a:solidFill>
            <a:schemeClr val="accent2">
              <a:lumMod val="20000"/>
              <a:lumOff val="80000"/>
            </a:schemeClr>
          </a:solidFill>
          <a:ln w="28575">
            <a:solidFill>
              <a:srgbClr val="C00000"/>
            </a:solidFill>
          </a:ln>
          <a:effectLst>
            <a:glow rad="101600">
              <a:schemeClr val="accent2">
                <a:satMod val="175000"/>
                <a:alpha val="40000"/>
              </a:schemeClr>
            </a:glow>
          </a:effectLst>
          <a:scene3d>
            <a:camera prst="orthographicFront"/>
            <a:lightRig rig="threePt" dir="t"/>
          </a:scene3d>
          <a:sp3d>
            <a:bevelT w="152400" h="50800" prst="softRound"/>
          </a:sp3d>
        </p:spPr>
        <p:txBody>
          <a:bodyPr wrap="square" rtlCol="0">
            <a:spAutoFit/>
            <a:sp3d extrusionH="57150">
              <a:bevelT w="82550" h="38100" prst="coolSlant"/>
            </a:sp3d>
          </a:bodyPr>
          <a:lstStyle/>
          <a:p>
            <a:pPr algn="ctr"/>
            <a:r>
              <a:rPr lang="en-US" sz="1700" b="1" dirty="0" smtClean="0">
                <a:solidFill>
                  <a:srgbClr val="FF0000"/>
                </a:solidFill>
                <a:latin typeface="Comic Sans MS" pitchFamily="66" charset="0"/>
              </a:rPr>
              <a:t>ABIB 14 PASSOVER</a:t>
            </a:r>
            <a:endParaRPr lang="en-US" sz="1700" b="1" dirty="0">
              <a:solidFill>
                <a:srgbClr val="FF0000"/>
              </a:solidFill>
              <a:latin typeface="Comic Sans MS" pitchFamily="66" charset="0"/>
            </a:endParaRPr>
          </a:p>
        </p:txBody>
      </p:sp>
      <p:sp>
        <p:nvSpPr>
          <p:cNvPr id="16" name="TextBox 15"/>
          <p:cNvSpPr txBox="1"/>
          <p:nvPr/>
        </p:nvSpPr>
        <p:spPr>
          <a:xfrm>
            <a:off x="2933700" y="955864"/>
            <a:ext cx="2095500" cy="877163"/>
          </a:xfrm>
          <a:prstGeom prst="rect">
            <a:avLst/>
          </a:prstGeom>
          <a:solidFill>
            <a:schemeClr val="accent2">
              <a:lumMod val="20000"/>
              <a:lumOff val="80000"/>
            </a:schemeClr>
          </a:solidFill>
          <a:ln w="28575">
            <a:solidFill>
              <a:schemeClr val="accent2">
                <a:lumMod val="75000"/>
              </a:schemeClr>
            </a:solidFill>
          </a:ln>
          <a:effectLst>
            <a:glow rad="139700">
              <a:schemeClr val="accent4">
                <a:satMod val="175000"/>
                <a:alpha val="40000"/>
              </a:schemeClr>
            </a:glow>
          </a:effectLst>
          <a:scene3d>
            <a:camera prst="orthographicFront"/>
            <a:lightRig rig="threePt" dir="t"/>
          </a:scene3d>
          <a:sp3d>
            <a:bevelT w="152400" h="50800" prst="softRound"/>
          </a:sp3d>
        </p:spPr>
        <p:txBody>
          <a:bodyPr wrap="square" rtlCol="0">
            <a:spAutoFit/>
            <a:sp3d extrusionH="57150">
              <a:bevelT w="82550" h="38100" prst="coolSlant"/>
            </a:sp3d>
          </a:bodyPr>
          <a:lstStyle/>
          <a:p>
            <a:pPr algn="ctr"/>
            <a:r>
              <a:rPr lang="en-US" sz="1700" b="1" dirty="0" smtClean="0">
                <a:solidFill>
                  <a:schemeClr val="accent2">
                    <a:lumMod val="75000"/>
                  </a:schemeClr>
                </a:solidFill>
                <a:latin typeface="Comic Sans MS" pitchFamily="66" charset="0"/>
              </a:rPr>
              <a:t>ABIB 15</a:t>
            </a:r>
            <a:br>
              <a:rPr lang="en-US" sz="1700" b="1" dirty="0" smtClean="0">
                <a:solidFill>
                  <a:schemeClr val="accent2">
                    <a:lumMod val="75000"/>
                  </a:schemeClr>
                </a:solidFill>
                <a:latin typeface="Comic Sans MS" pitchFamily="66" charset="0"/>
              </a:rPr>
            </a:br>
            <a:r>
              <a:rPr lang="en-US" sz="1700" b="1" dirty="0" smtClean="0">
                <a:solidFill>
                  <a:schemeClr val="accent2">
                    <a:lumMod val="75000"/>
                  </a:schemeClr>
                </a:solidFill>
                <a:latin typeface="Comic Sans MS" pitchFamily="66" charset="0"/>
              </a:rPr>
              <a:t>1</a:t>
            </a:r>
            <a:r>
              <a:rPr lang="en-US" sz="1700" b="1" baseline="30000" dirty="0" smtClean="0">
                <a:solidFill>
                  <a:schemeClr val="accent2">
                    <a:lumMod val="75000"/>
                  </a:schemeClr>
                </a:solidFill>
                <a:latin typeface="Comic Sans MS" pitchFamily="66" charset="0"/>
              </a:rPr>
              <a:t>ST</a:t>
            </a:r>
            <a:r>
              <a:rPr lang="en-US" sz="1700" b="1" dirty="0" smtClean="0">
                <a:solidFill>
                  <a:schemeClr val="accent2">
                    <a:lumMod val="75000"/>
                  </a:schemeClr>
                </a:solidFill>
                <a:latin typeface="Comic Sans MS" pitchFamily="66" charset="0"/>
              </a:rPr>
              <a:t> Unleavened </a:t>
            </a:r>
            <a:br>
              <a:rPr lang="en-US" sz="1700" b="1" dirty="0" smtClean="0">
                <a:solidFill>
                  <a:schemeClr val="accent2">
                    <a:lumMod val="75000"/>
                  </a:schemeClr>
                </a:solidFill>
                <a:latin typeface="Comic Sans MS" pitchFamily="66" charset="0"/>
              </a:rPr>
            </a:br>
            <a:r>
              <a:rPr lang="en-US" sz="1700" b="1" dirty="0" smtClean="0">
                <a:solidFill>
                  <a:schemeClr val="accent2">
                    <a:lumMod val="75000"/>
                  </a:schemeClr>
                </a:solidFill>
                <a:latin typeface="Comic Sans MS" pitchFamily="66" charset="0"/>
              </a:rPr>
              <a:t>Bread Sabbath</a:t>
            </a:r>
            <a:endParaRPr lang="en-US" sz="1700" b="1" dirty="0">
              <a:solidFill>
                <a:schemeClr val="accent2">
                  <a:lumMod val="75000"/>
                </a:schemeClr>
              </a:solidFill>
              <a:latin typeface="Comic Sans MS" pitchFamily="66" charset="0"/>
            </a:endParaRPr>
          </a:p>
        </p:txBody>
      </p:sp>
      <p:sp>
        <p:nvSpPr>
          <p:cNvPr id="20" name="TextBox 19"/>
          <p:cNvSpPr txBox="1"/>
          <p:nvPr/>
        </p:nvSpPr>
        <p:spPr>
          <a:xfrm>
            <a:off x="5068824" y="939798"/>
            <a:ext cx="3486912" cy="892552"/>
          </a:xfrm>
          <a:prstGeom prst="rect">
            <a:avLst/>
          </a:prstGeom>
          <a:solidFill>
            <a:schemeClr val="accent4">
              <a:lumMod val="20000"/>
              <a:lumOff val="80000"/>
            </a:schemeClr>
          </a:solidFill>
          <a:ln w="28575">
            <a:solidFill>
              <a:schemeClr val="accent5">
                <a:lumMod val="75000"/>
              </a:schemeClr>
            </a:solidFill>
          </a:ln>
          <a:scene3d>
            <a:camera prst="orthographicFront"/>
            <a:lightRig rig="threePt" dir="t"/>
          </a:scene3d>
          <a:sp3d>
            <a:bevelT w="114300" prst="artDeco"/>
          </a:sp3d>
        </p:spPr>
        <p:txBody>
          <a:bodyPr wrap="square" rtlCol="0">
            <a:spAutoFit/>
            <a:sp3d extrusionH="57150">
              <a:bevelT w="82550" h="38100" prst="coolSlant"/>
            </a:sp3d>
          </a:bodyPr>
          <a:lstStyle/>
          <a:p>
            <a:pPr algn="ctr"/>
            <a:r>
              <a:rPr lang="en-US" b="1" dirty="0">
                <a:solidFill>
                  <a:schemeClr val="accent5">
                    <a:lumMod val="75000"/>
                  </a:schemeClr>
                </a:solidFill>
              </a:rPr>
              <a:t>Lev </a:t>
            </a:r>
            <a:r>
              <a:rPr lang="en-US" b="1" dirty="0" smtClean="0">
                <a:solidFill>
                  <a:schemeClr val="accent5">
                    <a:lumMod val="75000"/>
                  </a:schemeClr>
                </a:solidFill>
              </a:rPr>
              <a:t>23:6  </a:t>
            </a:r>
            <a:r>
              <a:rPr lang="en-US" sz="1600" b="1" dirty="0" smtClean="0">
                <a:solidFill>
                  <a:srgbClr val="8C4C64"/>
                </a:solidFill>
              </a:rPr>
              <a:t>And </a:t>
            </a:r>
            <a:r>
              <a:rPr lang="en-US" sz="1600" b="1" dirty="0">
                <a:solidFill>
                  <a:srgbClr val="8C4C64"/>
                </a:solidFill>
              </a:rPr>
              <a:t>on the fifteenth day </a:t>
            </a:r>
            <a:r>
              <a:rPr lang="en-US" sz="1600" b="1" dirty="0" smtClean="0">
                <a:solidFill>
                  <a:srgbClr val="8C4C64"/>
                </a:solidFill>
              </a:rPr>
              <a:t/>
            </a:r>
            <a:br>
              <a:rPr lang="en-US" sz="1600" b="1" dirty="0" smtClean="0">
                <a:solidFill>
                  <a:srgbClr val="8C4C64"/>
                </a:solidFill>
              </a:rPr>
            </a:br>
            <a:r>
              <a:rPr lang="en-US" sz="1600" b="1" dirty="0" smtClean="0">
                <a:solidFill>
                  <a:srgbClr val="8C4C64"/>
                </a:solidFill>
              </a:rPr>
              <a:t>of </a:t>
            </a:r>
            <a:r>
              <a:rPr lang="en-US" sz="1600" b="1" dirty="0">
                <a:solidFill>
                  <a:srgbClr val="8C4C64"/>
                </a:solidFill>
              </a:rPr>
              <a:t>the same month is the feast of </a:t>
            </a:r>
            <a:r>
              <a:rPr lang="en-US" sz="1600" b="1" dirty="0" smtClean="0">
                <a:solidFill>
                  <a:srgbClr val="8C4C64"/>
                </a:solidFill>
              </a:rPr>
              <a:t>unleavened bread </a:t>
            </a:r>
            <a:r>
              <a:rPr lang="en-US" sz="1600" b="1" dirty="0">
                <a:solidFill>
                  <a:srgbClr val="8C4C64"/>
                </a:solidFill>
              </a:rPr>
              <a:t>unto </a:t>
            </a:r>
            <a:r>
              <a:rPr lang="en-US" sz="1600" b="1" dirty="0" smtClean="0">
                <a:solidFill>
                  <a:srgbClr val="8C4C64"/>
                </a:solidFill>
              </a:rPr>
              <a:t>[</a:t>
            </a:r>
            <a:r>
              <a:rPr lang="en-US" sz="1600" b="1" dirty="0" smtClean="0">
                <a:solidFill>
                  <a:srgbClr val="0070C0"/>
                </a:solidFill>
              </a:rPr>
              <a:t>Yahuah</a:t>
            </a:r>
            <a:r>
              <a:rPr lang="en-US" sz="1600" b="1" dirty="0" smtClean="0">
                <a:solidFill>
                  <a:srgbClr val="8C4C64"/>
                </a:solidFill>
              </a:rPr>
              <a:t>].</a:t>
            </a:r>
            <a:endParaRPr lang="en-US" b="1" dirty="0">
              <a:solidFill>
                <a:schemeClr val="accent3">
                  <a:lumMod val="50000"/>
                </a:schemeClr>
              </a:solidFill>
            </a:endParaRPr>
          </a:p>
        </p:txBody>
      </p:sp>
      <p:sp>
        <p:nvSpPr>
          <p:cNvPr id="23" name="TextBox 22"/>
          <p:cNvSpPr txBox="1"/>
          <p:nvPr/>
        </p:nvSpPr>
        <p:spPr>
          <a:xfrm>
            <a:off x="816414" y="2750403"/>
            <a:ext cx="2208276" cy="784830"/>
          </a:xfrm>
          <a:prstGeom prst="rect">
            <a:avLst/>
          </a:prstGeom>
          <a:solidFill>
            <a:schemeClr val="accent2">
              <a:lumMod val="20000"/>
              <a:lumOff val="80000"/>
            </a:schemeClr>
          </a:solidFill>
          <a:ln w="28575">
            <a:solidFill>
              <a:srgbClr val="C00000"/>
            </a:solidFill>
          </a:ln>
          <a:effectLst>
            <a:glow rad="101600">
              <a:schemeClr val="accent2">
                <a:satMod val="175000"/>
                <a:alpha val="40000"/>
              </a:schemeClr>
            </a:glow>
          </a:effectLst>
          <a:scene3d>
            <a:camera prst="orthographicFront"/>
            <a:lightRig rig="threePt" dir="t"/>
          </a:scene3d>
          <a:sp3d>
            <a:bevelT w="152400" h="50800" prst="softRound"/>
          </a:sp3d>
        </p:spPr>
        <p:txBody>
          <a:bodyPr wrap="square" rtlCol="0">
            <a:spAutoFit/>
            <a:sp3d extrusionH="57150">
              <a:bevelT w="82550" h="38100" prst="coolSlant"/>
            </a:sp3d>
          </a:bodyPr>
          <a:lstStyle/>
          <a:p>
            <a:pPr algn="ctr"/>
            <a:r>
              <a:rPr lang="en-US" sz="1700" b="1" dirty="0">
                <a:solidFill>
                  <a:srgbClr val="0070C0"/>
                </a:solidFill>
                <a:latin typeface="Comic Sans MS" pitchFamily="66" charset="0"/>
              </a:rPr>
              <a:t>7</a:t>
            </a:r>
            <a:r>
              <a:rPr lang="en-US" sz="1700" b="1" baseline="30000" dirty="0">
                <a:solidFill>
                  <a:srgbClr val="0070C0"/>
                </a:solidFill>
                <a:latin typeface="Comic Sans MS" pitchFamily="66" charset="0"/>
              </a:rPr>
              <a:t>th</a:t>
            </a:r>
            <a:r>
              <a:rPr lang="en-US" sz="1700" b="1" dirty="0">
                <a:solidFill>
                  <a:srgbClr val="0070C0"/>
                </a:solidFill>
                <a:latin typeface="Comic Sans MS" pitchFamily="66" charset="0"/>
              </a:rPr>
              <a:t> Day SABBATH</a:t>
            </a:r>
            <a:r>
              <a:rPr lang="en-US" sz="1700" b="1" dirty="0">
                <a:solidFill>
                  <a:srgbClr val="C00000"/>
                </a:solidFill>
                <a:latin typeface="Comic Sans MS" pitchFamily="66" charset="0"/>
              </a:rPr>
              <a:t> </a:t>
            </a:r>
            <a:r>
              <a:rPr lang="en-US" sz="1400" b="1" dirty="0" smtClean="0">
                <a:solidFill>
                  <a:srgbClr val="C00000"/>
                </a:solidFill>
                <a:latin typeface="Comic Sans MS" pitchFamily="66" charset="0"/>
              </a:rPr>
              <a:t>(</a:t>
            </a:r>
            <a:r>
              <a:rPr lang="en-US" sz="1400" b="1" u="sng" dirty="0" smtClean="0">
                <a:solidFill>
                  <a:srgbClr val="C00000"/>
                </a:solidFill>
                <a:latin typeface="Comic Sans MS" pitchFamily="66" charset="0"/>
              </a:rPr>
              <a:t>AFTER</a:t>
            </a:r>
            <a:r>
              <a:rPr lang="en-US" sz="1400" b="1" dirty="0" smtClean="0">
                <a:solidFill>
                  <a:srgbClr val="C00000"/>
                </a:solidFill>
                <a:latin typeface="Comic Sans MS" pitchFamily="66" charset="0"/>
              </a:rPr>
              <a:t> </a:t>
            </a:r>
            <a:r>
              <a:rPr lang="en-US" sz="1400" b="1" dirty="0">
                <a:latin typeface="Comic Sans MS" pitchFamily="66" charset="0"/>
              </a:rPr>
              <a:t>or</a:t>
            </a:r>
            <a:r>
              <a:rPr lang="en-US" sz="1400" b="1" dirty="0">
                <a:solidFill>
                  <a:srgbClr val="C00000"/>
                </a:solidFill>
                <a:latin typeface="Comic Sans MS" pitchFamily="66" charset="0"/>
              </a:rPr>
              <a:t> </a:t>
            </a:r>
            <a:r>
              <a:rPr lang="en-US" sz="1400" b="1" u="sng" dirty="0">
                <a:solidFill>
                  <a:srgbClr val="C00000"/>
                </a:solidFill>
                <a:latin typeface="Comic Sans MS" pitchFamily="66" charset="0"/>
              </a:rPr>
              <a:t>ON</a:t>
            </a:r>
            <a:r>
              <a:rPr lang="en-US" sz="1200" b="1" dirty="0">
                <a:solidFill>
                  <a:srgbClr val="C00000"/>
                </a:solidFill>
                <a:latin typeface="Comic Sans MS" pitchFamily="66" charset="0"/>
              </a:rPr>
              <a:t> </a:t>
            </a:r>
            <a:r>
              <a:rPr lang="en-US" sz="1400" b="1" dirty="0" smtClean="0">
                <a:solidFill>
                  <a:srgbClr val="C00000"/>
                </a:solidFill>
                <a:latin typeface="Comic Sans MS" pitchFamily="66" charset="0"/>
              </a:rPr>
              <a:t>PASSOVER)</a:t>
            </a:r>
            <a:endParaRPr lang="en-US" sz="1700" b="1" dirty="0">
              <a:solidFill>
                <a:srgbClr val="C00000"/>
              </a:solidFill>
              <a:latin typeface="Comic Sans MS" pitchFamily="66" charset="0"/>
            </a:endParaRPr>
          </a:p>
        </p:txBody>
      </p:sp>
      <p:sp>
        <p:nvSpPr>
          <p:cNvPr id="24" name="TextBox 23"/>
          <p:cNvSpPr txBox="1"/>
          <p:nvPr/>
        </p:nvSpPr>
        <p:spPr>
          <a:xfrm>
            <a:off x="2935224" y="3074382"/>
            <a:ext cx="2095500" cy="877163"/>
          </a:xfrm>
          <a:prstGeom prst="rect">
            <a:avLst/>
          </a:prstGeom>
          <a:solidFill>
            <a:srgbClr val="D5FFEA"/>
          </a:solidFill>
          <a:ln w="28575">
            <a:solidFill>
              <a:srgbClr val="00B050"/>
            </a:solidFill>
          </a:ln>
          <a:effectLst>
            <a:glow rad="139700">
              <a:srgbClr val="99FFCC">
                <a:alpha val="40000"/>
              </a:srgbClr>
            </a:glow>
          </a:effectLst>
          <a:scene3d>
            <a:camera prst="orthographicFront"/>
            <a:lightRig rig="threePt" dir="t"/>
          </a:scene3d>
          <a:sp3d>
            <a:bevelT w="152400" h="50800" prst="softRound"/>
          </a:sp3d>
        </p:spPr>
        <p:txBody>
          <a:bodyPr wrap="square" rtlCol="0">
            <a:spAutoFit/>
            <a:sp3d extrusionH="57150">
              <a:bevelT w="82550" h="38100" prst="coolSlant"/>
            </a:sp3d>
          </a:bodyPr>
          <a:lstStyle/>
          <a:p>
            <a:pPr algn="ctr"/>
            <a:r>
              <a:rPr lang="en-US" sz="1700" b="1" dirty="0" smtClean="0">
                <a:solidFill>
                  <a:srgbClr val="00B050"/>
                </a:solidFill>
                <a:latin typeface="Comic Sans MS" pitchFamily="66" charset="0"/>
              </a:rPr>
              <a:t>1</a:t>
            </a:r>
            <a:r>
              <a:rPr lang="en-US" sz="1700" b="1" baseline="30000" dirty="0" smtClean="0">
                <a:solidFill>
                  <a:srgbClr val="00B050"/>
                </a:solidFill>
                <a:latin typeface="Comic Sans MS" pitchFamily="66" charset="0"/>
              </a:rPr>
              <a:t>ST</a:t>
            </a:r>
            <a:r>
              <a:rPr lang="en-US" sz="1700" b="1" dirty="0" smtClean="0">
                <a:solidFill>
                  <a:srgbClr val="00B050"/>
                </a:solidFill>
                <a:latin typeface="Comic Sans MS" pitchFamily="66" charset="0"/>
              </a:rPr>
              <a:t> CYCLE</a:t>
            </a:r>
            <a:br>
              <a:rPr lang="en-US" sz="1700" b="1" dirty="0" smtClean="0">
                <a:solidFill>
                  <a:srgbClr val="00B050"/>
                </a:solidFill>
                <a:latin typeface="Comic Sans MS" pitchFamily="66" charset="0"/>
              </a:rPr>
            </a:br>
            <a:r>
              <a:rPr lang="en-US" sz="1700" b="1" dirty="0" smtClean="0">
                <a:solidFill>
                  <a:srgbClr val="00B050"/>
                </a:solidFill>
                <a:latin typeface="Comic Sans MS" pitchFamily="66" charset="0"/>
              </a:rPr>
              <a:t>Wave Sheaf </a:t>
            </a:r>
          </a:p>
          <a:p>
            <a:pPr algn="ctr"/>
            <a:r>
              <a:rPr lang="en-US" sz="1700" b="1" dirty="0" smtClean="0">
                <a:solidFill>
                  <a:srgbClr val="00B050"/>
                </a:solidFill>
                <a:latin typeface="Comic Sans MS" pitchFamily="66" charset="0"/>
              </a:rPr>
              <a:t>Ceremony</a:t>
            </a:r>
            <a:endParaRPr lang="en-US" sz="1700" b="1" dirty="0">
              <a:solidFill>
                <a:srgbClr val="00B050"/>
              </a:solidFill>
              <a:latin typeface="Comic Sans MS" pitchFamily="66" charset="0"/>
            </a:endParaRPr>
          </a:p>
        </p:txBody>
      </p:sp>
      <p:sp>
        <p:nvSpPr>
          <p:cNvPr id="25" name="TextBox 24"/>
          <p:cNvSpPr txBox="1"/>
          <p:nvPr/>
        </p:nvSpPr>
        <p:spPr>
          <a:xfrm>
            <a:off x="5067300" y="3083004"/>
            <a:ext cx="3485388" cy="1107996"/>
          </a:xfrm>
          <a:prstGeom prst="rect">
            <a:avLst/>
          </a:prstGeom>
          <a:solidFill>
            <a:schemeClr val="accent4">
              <a:lumMod val="20000"/>
              <a:lumOff val="80000"/>
            </a:schemeClr>
          </a:solidFill>
          <a:ln w="28575">
            <a:solidFill>
              <a:schemeClr val="accent5">
                <a:lumMod val="75000"/>
              </a:schemeClr>
            </a:solidFill>
          </a:ln>
          <a:scene3d>
            <a:camera prst="orthographicFront"/>
            <a:lightRig rig="threePt" dir="t"/>
          </a:scene3d>
          <a:sp3d>
            <a:bevelT w="114300" prst="artDeco"/>
          </a:sp3d>
        </p:spPr>
        <p:txBody>
          <a:bodyPr wrap="square" rtlCol="0">
            <a:spAutoFit/>
            <a:sp3d extrusionH="57150">
              <a:bevelT w="82550" h="38100" prst="coolSlant"/>
            </a:sp3d>
          </a:bodyPr>
          <a:lstStyle/>
          <a:p>
            <a:pPr marL="45720" indent="0" algn="ctr">
              <a:buNone/>
            </a:pPr>
            <a:r>
              <a:rPr lang="en-US" b="1" dirty="0">
                <a:solidFill>
                  <a:schemeClr val="accent5">
                    <a:lumMod val="75000"/>
                  </a:schemeClr>
                </a:solidFill>
              </a:rPr>
              <a:t>Lev </a:t>
            </a:r>
            <a:r>
              <a:rPr lang="en-US" b="1" dirty="0" smtClean="0">
                <a:solidFill>
                  <a:schemeClr val="accent5">
                    <a:lumMod val="75000"/>
                  </a:schemeClr>
                </a:solidFill>
              </a:rPr>
              <a:t>23:11  </a:t>
            </a:r>
            <a:r>
              <a:rPr lang="en-US" sz="1600" dirty="0">
                <a:solidFill>
                  <a:srgbClr val="8C4C64"/>
                </a:solidFill>
              </a:rPr>
              <a:t>‘And </a:t>
            </a:r>
            <a:r>
              <a:rPr lang="en-US" sz="1600" b="1" i="1" dirty="0">
                <a:solidFill>
                  <a:srgbClr val="8C4C64"/>
                </a:solidFill>
              </a:rPr>
              <a:t>he shall wave the sheaf</a:t>
            </a:r>
            <a:r>
              <a:rPr lang="en-US" sz="1600" dirty="0">
                <a:solidFill>
                  <a:srgbClr val="8C4C64"/>
                </a:solidFill>
              </a:rPr>
              <a:t> before [</a:t>
            </a:r>
            <a:r>
              <a:rPr lang="en-US" sz="1600" b="1" dirty="0">
                <a:solidFill>
                  <a:srgbClr val="0070C0"/>
                </a:solidFill>
              </a:rPr>
              <a:t>Yahuah</a:t>
            </a:r>
            <a:r>
              <a:rPr lang="en-US" sz="1600" dirty="0">
                <a:solidFill>
                  <a:srgbClr val="8C4C64"/>
                </a:solidFill>
              </a:rPr>
              <a:t>], for your acceptance.  </a:t>
            </a:r>
            <a:r>
              <a:rPr lang="en-US" sz="1600" b="1" i="1" u="heavy" dirty="0">
                <a:solidFill>
                  <a:srgbClr val="8C4C64"/>
                </a:solidFill>
              </a:rPr>
              <a:t>On the</a:t>
            </a:r>
            <a:r>
              <a:rPr lang="en-US" sz="1600" b="1" i="1" dirty="0">
                <a:solidFill>
                  <a:srgbClr val="8C4C64"/>
                </a:solidFill>
              </a:rPr>
              <a:t> </a:t>
            </a:r>
            <a:r>
              <a:rPr lang="en-US" sz="1600" b="1" i="1" u="heavy" dirty="0">
                <a:solidFill>
                  <a:srgbClr val="FF3399"/>
                </a:solidFill>
              </a:rPr>
              <a:t>morrow</a:t>
            </a:r>
            <a:r>
              <a:rPr lang="en-US" sz="1600" b="1" i="1" dirty="0"/>
              <a:t> </a:t>
            </a:r>
            <a:r>
              <a:rPr lang="en-US" sz="1600" b="1" i="1" u="heavy" dirty="0">
                <a:solidFill>
                  <a:srgbClr val="00B050"/>
                </a:solidFill>
              </a:rPr>
              <a:t>a</a:t>
            </a:r>
            <a:r>
              <a:rPr lang="en-US" sz="1600" b="1" i="1" dirty="0">
                <a:solidFill>
                  <a:srgbClr val="00B050"/>
                </a:solidFill>
              </a:rPr>
              <a:t>f</a:t>
            </a:r>
            <a:r>
              <a:rPr lang="en-US" sz="1600" b="1" i="1" u="heavy" dirty="0">
                <a:solidFill>
                  <a:srgbClr val="00B050"/>
                </a:solidFill>
              </a:rPr>
              <a:t>ter</a:t>
            </a:r>
            <a:r>
              <a:rPr lang="en-US" sz="1600" b="1" i="1" u="heavy" dirty="0">
                <a:solidFill>
                  <a:srgbClr val="8C4C64"/>
                </a:solidFill>
              </a:rPr>
              <a:t> </a:t>
            </a:r>
            <a:r>
              <a:rPr lang="en-US" sz="1600" b="1" i="1" u="heavy" dirty="0" smtClean="0">
                <a:solidFill>
                  <a:srgbClr val="8C4C64"/>
                </a:solidFill>
              </a:rPr>
              <a:t/>
            </a:r>
            <a:br>
              <a:rPr lang="en-US" sz="1600" b="1" i="1" u="heavy" dirty="0" smtClean="0">
                <a:solidFill>
                  <a:srgbClr val="8C4C64"/>
                </a:solidFill>
              </a:rPr>
            </a:br>
            <a:r>
              <a:rPr lang="en-US" sz="1600" b="1" i="1" u="heavy" dirty="0" smtClean="0">
                <a:solidFill>
                  <a:srgbClr val="8C4C64"/>
                </a:solidFill>
              </a:rPr>
              <a:t>the Sabbath</a:t>
            </a:r>
            <a:r>
              <a:rPr lang="en-US" sz="1600" baseline="30000" dirty="0" smtClean="0"/>
              <a:t>[H767</a:t>
            </a:r>
            <a:r>
              <a:rPr lang="en-US" sz="1600" b="1" baseline="30000" dirty="0" smtClean="0">
                <a:solidFill>
                  <a:srgbClr val="0070C0"/>
                </a:solidFill>
              </a:rPr>
              <a:t>6</a:t>
            </a:r>
            <a:r>
              <a:rPr lang="en-US" sz="1600" baseline="30000" dirty="0"/>
              <a:t>]</a:t>
            </a:r>
            <a:r>
              <a:rPr lang="en-US" sz="1600" dirty="0"/>
              <a:t> </a:t>
            </a:r>
            <a:r>
              <a:rPr lang="en-US" sz="1600" b="1" i="1" dirty="0">
                <a:solidFill>
                  <a:srgbClr val="8C4C64"/>
                </a:solidFill>
              </a:rPr>
              <a:t>the priest waves it.</a:t>
            </a:r>
            <a:r>
              <a:rPr lang="en-US" sz="1600" i="1" dirty="0">
                <a:solidFill>
                  <a:srgbClr val="8C4C64"/>
                </a:solidFill>
              </a:rPr>
              <a:t>’</a:t>
            </a:r>
            <a:endParaRPr lang="en-US" sz="1600" dirty="0">
              <a:solidFill>
                <a:srgbClr val="8C4C64"/>
              </a:solidFill>
            </a:endParaRPr>
          </a:p>
        </p:txBody>
      </p:sp>
      <p:sp>
        <p:nvSpPr>
          <p:cNvPr id="3" name="TextBox 2"/>
          <p:cNvSpPr txBox="1"/>
          <p:nvPr/>
        </p:nvSpPr>
        <p:spPr>
          <a:xfrm>
            <a:off x="3066288" y="1832350"/>
            <a:ext cx="5618988" cy="369332"/>
          </a:xfrm>
          <a:prstGeom prst="rect">
            <a:avLst/>
          </a:prstGeom>
          <a:noFill/>
        </p:spPr>
        <p:txBody>
          <a:bodyPr wrap="square" rtlCol="0">
            <a:spAutoFit/>
            <a:scene3d>
              <a:camera prst="orthographicFront"/>
              <a:lightRig rig="threePt" dir="t"/>
            </a:scene3d>
            <a:sp3d extrusionH="57150">
              <a:bevelT w="82550" h="38100" prst="coolSlant"/>
            </a:sp3d>
          </a:bodyPr>
          <a:lstStyle/>
          <a:p>
            <a:r>
              <a:rPr lang="en-US" b="1" dirty="0" smtClean="0">
                <a:solidFill>
                  <a:schemeClr val="accent2">
                    <a:lumMod val="75000"/>
                  </a:schemeClr>
                </a:solidFill>
              </a:rPr>
              <a:t>Abib 15 “ULB” always follows </a:t>
            </a:r>
            <a:r>
              <a:rPr lang="en-US" b="1" u="sng" dirty="0" smtClean="0">
                <a:solidFill>
                  <a:srgbClr val="C00000"/>
                </a:solidFill>
                <a:effectLst>
                  <a:outerShdw blurRad="38100" dist="38100" dir="2700000" algn="tl">
                    <a:srgbClr val="000000">
                      <a:alpha val="43137"/>
                    </a:srgbClr>
                  </a:outerShdw>
                </a:effectLst>
              </a:rPr>
              <a:t>after</a:t>
            </a:r>
            <a:r>
              <a:rPr lang="en-US" b="1" dirty="0" smtClean="0">
                <a:solidFill>
                  <a:schemeClr val="accent2">
                    <a:lumMod val="75000"/>
                  </a:schemeClr>
                </a:solidFill>
              </a:rPr>
              <a:t> </a:t>
            </a:r>
            <a:r>
              <a:rPr lang="en-US" b="1" dirty="0" smtClean="0">
                <a:solidFill>
                  <a:srgbClr val="C00000"/>
                </a:solidFill>
              </a:rPr>
              <a:t>Abib 14 Passover.</a:t>
            </a:r>
            <a:endParaRPr lang="en-US" b="1" dirty="0">
              <a:solidFill>
                <a:srgbClr val="C00000"/>
              </a:solidFill>
            </a:endParaRPr>
          </a:p>
        </p:txBody>
      </p:sp>
      <p:sp>
        <p:nvSpPr>
          <p:cNvPr id="27" name="TextBox 26"/>
          <p:cNvSpPr txBox="1"/>
          <p:nvPr/>
        </p:nvSpPr>
        <p:spPr>
          <a:xfrm>
            <a:off x="3066288" y="2693705"/>
            <a:ext cx="6077712" cy="369332"/>
          </a:xfrm>
          <a:prstGeom prst="rect">
            <a:avLst/>
          </a:prstGeom>
          <a:noFill/>
        </p:spPr>
        <p:txBody>
          <a:bodyPr wrap="square" rtlCol="0">
            <a:spAutoFit/>
            <a:scene3d>
              <a:camera prst="orthographicFront"/>
              <a:lightRig rig="threePt" dir="t"/>
            </a:scene3d>
            <a:sp3d extrusionH="57150">
              <a:bevelT w="82550" h="38100" prst="coolSlant"/>
            </a:sp3d>
          </a:bodyPr>
          <a:lstStyle/>
          <a:p>
            <a:r>
              <a:rPr lang="en-US" b="1" dirty="0" smtClean="0">
                <a:solidFill>
                  <a:srgbClr val="00B050"/>
                </a:solidFill>
              </a:rPr>
              <a:t>Wave Sheaf always follows </a:t>
            </a:r>
            <a:r>
              <a:rPr lang="en-US" b="1" u="sng" dirty="0" smtClean="0">
                <a:solidFill>
                  <a:srgbClr val="0070C0"/>
                </a:solidFill>
                <a:effectLst>
                  <a:outerShdw blurRad="38100" dist="38100" dir="2700000" algn="tl">
                    <a:srgbClr val="000000">
                      <a:alpha val="43137"/>
                    </a:srgbClr>
                  </a:outerShdw>
                </a:effectLst>
              </a:rPr>
              <a:t>after</a:t>
            </a:r>
            <a:r>
              <a:rPr lang="en-US" b="1" dirty="0" smtClean="0">
                <a:solidFill>
                  <a:srgbClr val="00B050"/>
                </a:solidFill>
              </a:rPr>
              <a:t> the </a:t>
            </a:r>
            <a:r>
              <a:rPr lang="en-US" b="1" dirty="0" smtClean="0">
                <a:solidFill>
                  <a:srgbClr val="0070C0"/>
                </a:solidFill>
              </a:rPr>
              <a:t>7</a:t>
            </a:r>
            <a:r>
              <a:rPr lang="en-US" b="1" baseline="30000" dirty="0" smtClean="0">
                <a:solidFill>
                  <a:srgbClr val="0070C0"/>
                </a:solidFill>
              </a:rPr>
              <a:t>th</a:t>
            </a:r>
            <a:r>
              <a:rPr lang="en-US" b="1" dirty="0" smtClean="0">
                <a:solidFill>
                  <a:srgbClr val="0070C0"/>
                </a:solidFill>
              </a:rPr>
              <a:t> Day Sabbath.</a:t>
            </a:r>
            <a:endParaRPr lang="en-US" b="1" dirty="0">
              <a:solidFill>
                <a:srgbClr val="0070C0"/>
              </a:solidFill>
            </a:endParaRPr>
          </a:p>
        </p:txBody>
      </p:sp>
      <p:sp>
        <p:nvSpPr>
          <p:cNvPr id="28" name="Content Placeholder 2"/>
          <p:cNvSpPr txBox="1">
            <a:spLocks/>
          </p:cNvSpPr>
          <p:nvPr/>
        </p:nvSpPr>
        <p:spPr>
          <a:xfrm>
            <a:off x="58270" y="1473198"/>
            <a:ext cx="729996" cy="762000"/>
          </a:xfrm>
          <a:prstGeom prst="rect">
            <a:avLst/>
          </a:prstGeo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buFont typeface="Georgia" pitchFamily="18" charset="0"/>
              <a:buNone/>
            </a:pPr>
            <a:r>
              <a:rPr lang="en-US" sz="4000" b="1" spc="50" dirty="0" smtClean="0">
                <a:ln w="11430"/>
                <a:solidFill>
                  <a:srgbClr val="8C4C64"/>
                </a:solidFill>
                <a:effectLst>
                  <a:outerShdw blurRad="76200" dist="50800" dir="5400000" algn="tl" rotWithShape="0">
                    <a:srgbClr val="000000">
                      <a:alpha val="65000"/>
                    </a:srgbClr>
                  </a:outerShdw>
                </a:effectLst>
              </a:rPr>
              <a:t>#1</a:t>
            </a:r>
          </a:p>
        </p:txBody>
      </p:sp>
      <p:sp>
        <p:nvSpPr>
          <p:cNvPr id="29" name="Content Placeholder 2"/>
          <p:cNvSpPr txBox="1">
            <a:spLocks/>
          </p:cNvSpPr>
          <p:nvPr/>
        </p:nvSpPr>
        <p:spPr>
          <a:xfrm>
            <a:off x="58270" y="2693382"/>
            <a:ext cx="882396" cy="762000"/>
          </a:xfrm>
          <a:prstGeom prst="rect">
            <a:avLst/>
          </a:prstGeo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buFont typeface="Georgia" pitchFamily="18" charset="0"/>
              <a:buNone/>
            </a:pPr>
            <a:r>
              <a:rPr lang="en-US" sz="4000" b="1" spc="50" dirty="0" smtClean="0">
                <a:ln w="11430"/>
                <a:solidFill>
                  <a:srgbClr val="8C4C64"/>
                </a:solidFill>
                <a:effectLst>
                  <a:outerShdw blurRad="76200" dist="50800" dir="5400000" algn="tl" rotWithShape="0">
                    <a:srgbClr val="000000">
                      <a:alpha val="65000"/>
                    </a:srgbClr>
                  </a:outerShdw>
                </a:effectLst>
              </a:rPr>
              <a:t>#2</a:t>
            </a:r>
          </a:p>
        </p:txBody>
      </p:sp>
      <p:sp>
        <p:nvSpPr>
          <p:cNvPr id="30" name="TextBox 29"/>
          <p:cNvSpPr txBox="1"/>
          <p:nvPr/>
        </p:nvSpPr>
        <p:spPr>
          <a:xfrm>
            <a:off x="2869692" y="5752368"/>
            <a:ext cx="2095500" cy="877163"/>
          </a:xfrm>
          <a:prstGeom prst="rect">
            <a:avLst/>
          </a:prstGeom>
          <a:solidFill>
            <a:schemeClr val="accent2">
              <a:lumMod val="20000"/>
              <a:lumOff val="80000"/>
            </a:schemeClr>
          </a:solidFill>
          <a:ln w="28575">
            <a:solidFill>
              <a:schemeClr val="accent2">
                <a:lumMod val="75000"/>
              </a:schemeClr>
            </a:solidFill>
          </a:ln>
          <a:effectLst>
            <a:glow rad="139700">
              <a:schemeClr val="accent4">
                <a:satMod val="175000"/>
                <a:alpha val="40000"/>
              </a:schemeClr>
            </a:glow>
          </a:effectLst>
          <a:scene3d>
            <a:camera prst="orthographicFront"/>
            <a:lightRig rig="threePt" dir="t"/>
          </a:scene3d>
          <a:sp3d>
            <a:bevelT w="152400" h="50800" prst="softRound"/>
          </a:sp3d>
        </p:spPr>
        <p:txBody>
          <a:bodyPr wrap="square" rtlCol="0">
            <a:spAutoFit/>
            <a:sp3d extrusionH="57150">
              <a:bevelT w="82550" h="38100" prst="coolSlant"/>
            </a:sp3d>
          </a:bodyPr>
          <a:lstStyle/>
          <a:p>
            <a:pPr algn="ctr"/>
            <a:r>
              <a:rPr lang="en-US" sz="1200" b="1" dirty="0" smtClean="0">
                <a:solidFill>
                  <a:schemeClr val="tx1">
                    <a:lumMod val="65000"/>
                    <a:lumOff val="35000"/>
                  </a:schemeClr>
                </a:solidFill>
                <a:latin typeface="Comic Sans MS" pitchFamily="66" charset="0"/>
              </a:rPr>
              <a:t>(#2) </a:t>
            </a:r>
            <a:r>
              <a:rPr lang="en-US" sz="1700" b="1" dirty="0" smtClean="0">
                <a:solidFill>
                  <a:schemeClr val="accent2">
                    <a:lumMod val="75000"/>
                  </a:schemeClr>
                </a:solidFill>
                <a:latin typeface="Comic Sans MS" pitchFamily="66" charset="0"/>
              </a:rPr>
              <a:t>ABIB 15</a:t>
            </a:r>
            <a:br>
              <a:rPr lang="en-US" sz="1700" b="1" dirty="0" smtClean="0">
                <a:solidFill>
                  <a:schemeClr val="accent2">
                    <a:lumMod val="75000"/>
                  </a:schemeClr>
                </a:solidFill>
                <a:latin typeface="Comic Sans MS" pitchFamily="66" charset="0"/>
              </a:rPr>
            </a:br>
            <a:r>
              <a:rPr lang="en-US" sz="1700" b="1" dirty="0" smtClean="0">
                <a:solidFill>
                  <a:schemeClr val="accent2">
                    <a:lumMod val="75000"/>
                  </a:schemeClr>
                </a:solidFill>
                <a:latin typeface="Comic Sans MS" pitchFamily="66" charset="0"/>
              </a:rPr>
              <a:t>1</a:t>
            </a:r>
            <a:r>
              <a:rPr lang="en-US" sz="1700" b="1" baseline="30000" dirty="0" smtClean="0">
                <a:solidFill>
                  <a:schemeClr val="accent2">
                    <a:lumMod val="75000"/>
                  </a:schemeClr>
                </a:solidFill>
                <a:latin typeface="Comic Sans MS" pitchFamily="66" charset="0"/>
              </a:rPr>
              <a:t>ST</a:t>
            </a:r>
            <a:r>
              <a:rPr lang="en-US" sz="1700" b="1" dirty="0" smtClean="0">
                <a:solidFill>
                  <a:schemeClr val="accent2">
                    <a:lumMod val="75000"/>
                  </a:schemeClr>
                </a:solidFill>
                <a:latin typeface="Comic Sans MS" pitchFamily="66" charset="0"/>
              </a:rPr>
              <a:t> Unleavened </a:t>
            </a:r>
            <a:br>
              <a:rPr lang="en-US" sz="1700" b="1" dirty="0" smtClean="0">
                <a:solidFill>
                  <a:schemeClr val="accent2">
                    <a:lumMod val="75000"/>
                  </a:schemeClr>
                </a:solidFill>
                <a:latin typeface="Comic Sans MS" pitchFamily="66" charset="0"/>
              </a:rPr>
            </a:br>
            <a:r>
              <a:rPr lang="en-US" sz="1700" b="1" dirty="0" smtClean="0">
                <a:solidFill>
                  <a:schemeClr val="accent2">
                    <a:lumMod val="75000"/>
                  </a:schemeClr>
                </a:solidFill>
                <a:latin typeface="Comic Sans MS" pitchFamily="66" charset="0"/>
              </a:rPr>
              <a:t>Bread Sabbath</a:t>
            </a:r>
            <a:endParaRPr lang="en-US" sz="1700" b="1" dirty="0">
              <a:solidFill>
                <a:schemeClr val="accent2">
                  <a:lumMod val="75000"/>
                </a:schemeClr>
              </a:solidFill>
              <a:latin typeface="Comic Sans MS" pitchFamily="66" charset="0"/>
            </a:endParaRPr>
          </a:p>
        </p:txBody>
      </p:sp>
      <p:sp>
        <p:nvSpPr>
          <p:cNvPr id="31" name="TextBox 30"/>
          <p:cNvSpPr txBox="1"/>
          <p:nvPr/>
        </p:nvSpPr>
        <p:spPr>
          <a:xfrm>
            <a:off x="193040" y="5413390"/>
            <a:ext cx="2821432" cy="615553"/>
          </a:xfrm>
          <a:prstGeom prst="rect">
            <a:avLst/>
          </a:prstGeom>
          <a:solidFill>
            <a:schemeClr val="accent2">
              <a:lumMod val="20000"/>
              <a:lumOff val="80000"/>
            </a:schemeClr>
          </a:solidFill>
          <a:ln w="28575">
            <a:solidFill>
              <a:srgbClr val="C00000"/>
            </a:solidFill>
          </a:ln>
          <a:effectLst>
            <a:glow rad="101600">
              <a:schemeClr val="accent2">
                <a:satMod val="175000"/>
                <a:alpha val="40000"/>
              </a:schemeClr>
            </a:glow>
          </a:effectLst>
          <a:scene3d>
            <a:camera prst="orthographicFront"/>
            <a:lightRig rig="threePt" dir="t"/>
          </a:scene3d>
          <a:sp3d>
            <a:bevelT w="152400" h="50800" prst="softRound"/>
          </a:sp3d>
        </p:spPr>
        <p:txBody>
          <a:bodyPr wrap="square" rtlCol="0">
            <a:spAutoFit/>
            <a:sp3d extrusionH="57150">
              <a:bevelT w="82550" h="38100" prst="coolSlant"/>
            </a:sp3d>
          </a:bodyPr>
          <a:lstStyle/>
          <a:p>
            <a:r>
              <a:rPr lang="en-US" sz="1700" b="1" dirty="0" smtClean="0">
                <a:solidFill>
                  <a:srgbClr val="FF0000"/>
                </a:solidFill>
                <a:latin typeface="Comic Sans MS" pitchFamily="66" charset="0"/>
              </a:rPr>
              <a:t>ABIB 14 PASSOVER is </a:t>
            </a:r>
            <a:br>
              <a:rPr lang="en-US" sz="1700" b="1" dirty="0" smtClean="0">
                <a:solidFill>
                  <a:srgbClr val="FF0000"/>
                </a:solidFill>
                <a:latin typeface="Comic Sans MS" pitchFamily="66" charset="0"/>
              </a:rPr>
            </a:br>
            <a:r>
              <a:rPr lang="en-US" sz="1700" b="1" dirty="0" smtClean="0">
                <a:solidFill>
                  <a:srgbClr val="FF0000"/>
                </a:solidFill>
                <a:latin typeface="Comic Sans MS" pitchFamily="66" charset="0"/>
              </a:rPr>
              <a:t>ON </a:t>
            </a:r>
            <a:r>
              <a:rPr lang="en-US" sz="1700" b="1" dirty="0" smtClean="0">
                <a:solidFill>
                  <a:srgbClr val="0070C0"/>
                </a:solidFill>
                <a:latin typeface="Comic Sans MS" pitchFamily="66" charset="0"/>
              </a:rPr>
              <a:t>7</a:t>
            </a:r>
            <a:r>
              <a:rPr lang="en-US" sz="1700" b="1" baseline="30000" dirty="0" smtClean="0">
                <a:solidFill>
                  <a:srgbClr val="0070C0"/>
                </a:solidFill>
                <a:latin typeface="Comic Sans MS" pitchFamily="66" charset="0"/>
              </a:rPr>
              <a:t>TH</a:t>
            </a:r>
            <a:r>
              <a:rPr lang="en-US" sz="1700" b="1" dirty="0" smtClean="0">
                <a:solidFill>
                  <a:srgbClr val="0070C0"/>
                </a:solidFill>
                <a:latin typeface="Comic Sans MS" pitchFamily="66" charset="0"/>
              </a:rPr>
              <a:t> DAY SABBATH!!</a:t>
            </a:r>
            <a:endParaRPr lang="en-US" sz="1700" b="1" dirty="0">
              <a:solidFill>
                <a:srgbClr val="0070C0"/>
              </a:solidFill>
              <a:latin typeface="Comic Sans MS" pitchFamily="66" charset="0"/>
            </a:endParaRPr>
          </a:p>
        </p:txBody>
      </p:sp>
      <p:sp>
        <p:nvSpPr>
          <p:cNvPr id="32" name="TextBox 31"/>
          <p:cNvSpPr txBox="1"/>
          <p:nvPr/>
        </p:nvSpPr>
        <p:spPr>
          <a:xfrm>
            <a:off x="2871216" y="4819548"/>
            <a:ext cx="2095500" cy="877163"/>
          </a:xfrm>
          <a:prstGeom prst="rect">
            <a:avLst/>
          </a:prstGeom>
          <a:solidFill>
            <a:srgbClr val="D5FFEA"/>
          </a:solidFill>
          <a:ln w="28575">
            <a:solidFill>
              <a:srgbClr val="00B050"/>
            </a:solidFill>
          </a:ln>
          <a:effectLst>
            <a:glow rad="139700">
              <a:srgbClr val="99FFCC">
                <a:alpha val="40000"/>
              </a:srgbClr>
            </a:glow>
          </a:effectLst>
          <a:scene3d>
            <a:camera prst="orthographicFront"/>
            <a:lightRig rig="threePt" dir="t"/>
          </a:scene3d>
          <a:sp3d>
            <a:bevelT w="152400" h="50800" prst="softRound"/>
          </a:sp3d>
        </p:spPr>
        <p:txBody>
          <a:bodyPr wrap="square" rtlCol="0">
            <a:spAutoFit/>
            <a:sp3d extrusionH="57150">
              <a:bevelT w="82550" h="38100" prst="coolSlant"/>
            </a:sp3d>
          </a:bodyPr>
          <a:lstStyle/>
          <a:p>
            <a:pPr algn="ctr"/>
            <a:r>
              <a:rPr lang="en-US" sz="1200" b="1" dirty="0" smtClean="0">
                <a:solidFill>
                  <a:schemeClr val="tx1">
                    <a:lumMod val="65000"/>
                    <a:lumOff val="35000"/>
                  </a:schemeClr>
                </a:solidFill>
                <a:latin typeface="Comic Sans MS" pitchFamily="66" charset="0"/>
              </a:rPr>
              <a:t>(#1) </a:t>
            </a:r>
            <a:r>
              <a:rPr lang="en-US" sz="1700" b="1" dirty="0" smtClean="0">
                <a:solidFill>
                  <a:srgbClr val="00B050"/>
                </a:solidFill>
                <a:latin typeface="Comic Sans MS" pitchFamily="66" charset="0"/>
              </a:rPr>
              <a:t>1</a:t>
            </a:r>
            <a:r>
              <a:rPr lang="en-US" sz="1700" b="1" baseline="30000" dirty="0" smtClean="0">
                <a:solidFill>
                  <a:srgbClr val="00B050"/>
                </a:solidFill>
                <a:latin typeface="Comic Sans MS" pitchFamily="66" charset="0"/>
              </a:rPr>
              <a:t>ST</a:t>
            </a:r>
            <a:r>
              <a:rPr lang="en-US" sz="1700" b="1" dirty="0" smtClean="0">
                <a:solidFill>
                  <a:srgbClr val="00B050"/>
                </a:solidFill>
                <a:latin typeface="Comic Sans MS" pitchFamily="66" charset="0"/>
              </a:rPr>
              <a:t> CYCLE</a:t>
            </a:r>
            <a:br>
              <a:rPr lang="en-US" sz="1700" b="1" dirty="0" smtClean="0">
                <a:solidFill>
                  <a:srgbClr val="00B050"/>
                </a:solidFill>
                <a:latin typeface="Comic Sans MS" pitchFamily="66" charset="0"/>
              </a:rPr>
            </a:br>
            <a:r>
              <a:rPr lang="en-US" sz="1700" b="1" dirty="0" smtClean="0">
                <a:solidFill>
                  <a:srgbClr val="00B050"/>
                </a:solidFill>
                <a:latin typeface="Comic Sans MS" pitchFamily="66" charset="0"/>
              </a:rPr>
              <a:t>Wave Sheaf</a:t>
            </a:r>
            <a:br>
              <a:rPr lang="en-US" sz="1700" b="1" dirty="0" smtClean="0">
                <a:solidFill>
                  <a:srgbClr val="00B050"/>
                </a:solidFill>
                <a:latin typeface="Comic Sans MS" pitchFamily="66" charset="0"/>
              </a:rPr>
            </a:br>
            <a:r>
              <a:rPr lang="en-US" sz="1700" b="1" dirty="0" smtClean="0">
                <a:solidFill>
                  <a:srgbClr val="00B050"/>
                </a:solidFill>
                <a:latin typeface="Comic Sans MS" pitchFamily="66" charset="0"/>
              </a:rPr>
              <a:t>Ceremony</a:t>
            </a:r>
            <a:endParaRPr lang="en-US" sz="1700" b="1" dirty="0">
              <a:solidFill>
                <a:srgbClr val="00B050"/>
              </a:solidFill>
              <a:latin typeface="Comic Sans MS" pitchFamily="66" charset="0"/>
            </a:endParaRPr>
          </a:p>
        </p:txBody>
      </p:sp>
      <p:cxnSp>
        <p:nvCxnSpPr>
          <p:cNvPr id="7" name="Straight Arrow Connector 6"/>
          <p:cNvCxnSpPr/>
          <p:nvPr/>
        </p:nvCxnSpPr>
        <p:spPr>
          <a:xfrm>
            <a:off x="193040" y="2438400"/>
            <a:ext cx="8722360" cy="0"/>
          </a:xfrm>
          <a:prstGeom prst="straightConnector1">
            <a:avLst/>
          </a:prstGeom>
          <a:ln w="57150">
            <a:solidFill>
              <a:srgbClr val="8C4C64"/>
            </a:solidFill>
            <a:headEnd type="diamond" w="med" len="med"/>
            <a:tailEnd type="diamond" w="med" len="med"/>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228600" y="4343400"/>
            <a:ext cx="8722360" cy="0"/>
          </a:xfrm>
          <a:prstGeom prst="straightConnector1">
            <a:avLst/>
          </a:prstGeom>
          <a:ln w="76200">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10800000" scaled="1"/>
              <a:tileRect/>
            </a:gradFill>
            <a:headEnd type="diamond" w="med" len="med"/>
            <a:tailEnd type="diamond" w="med" len="med"/>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76200" y="4413779"/>
            <a:ext cx="2793492" cy="923330"/>
          </a:xfrm>
          <a:prstGeom prst="rect">
            <a:avLst/>
          </a:prstGeom>
          <a:noFill/>
        </p:spPr>
        <p:txBody>
          <a:bodyPr wrap="square" rtlCol="0">
            <a:spAutoFit/>
            <a:scene3d>
              <a:camera prst="orthographicFront"/>
              <a:lightRig rig="threePt" dir="t"/>
            </a:scene3d>
            <a:sp3d extrusionH="57150">
              <a:bevelT w="82550" h="38100" prst="coolSlant"/>
            </a:sp3d>
          </a:bodyPr>
          <a:lstStyle/>
          <a:p>
            <a:pPr algn="ctr"/>
            <a:r>
              <a:rPr lang="en-US" b="1" dirty="0" smtClean="0">
                <a:ln w="3175">
                  <a:solidFill>
                    <a:srgbClr val="002060"/>
                  </a:solidFill>
                </a:ln>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1"/>
                  <a:tileRect/>
                </a:gradFill>
                <a:effectLst>
                  <a:glow rad="139700">
                    <a:schemeClr val="accent2">
                      <a:satMod val="175000"/>
                      <a:alpha val="40000"/>
                    </a:schemeClr>
                  </a:glow>
                </a:effectLst>
                <a:latin typeface="Arial Rounded MT Bold" pitchFamily="34" charset="0"/>
              </a:rPr>
              <a:t>Josh 5:11 </a:t>
            </a:r>
            <a:r>
              <a:rPr lang="en-US" b="1" dirty="0" smtClean="0">
                <a:ln w="3175">
                  <a:solidFill>
                    <a:srgbClr val="002060"/>
                  </a:solidFill>
                </a:ln>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1"/>
                  <a:tileRect/>
                </a:gradFill>
                <a:latin typeface="Arial Rounded MT Bold" pitchFamily="34" charset="0"/>
              </a:rPr>
              <a:t>fulfills both </a:t>
            </a:r>
            <a:r>
              <a:rPr lang="en-US" b="1" dirty="0" smtClean="0">
                <a:ln w="3175">
                  <a:solidFill>
                    <a:srgbClr val="002060"/>
                  </a:solidFill>
                </a:ln>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10800000" scaled="1"/>
                  <a:tileRect/>
                </a:gradFill>
                <a:latin typeface="Arial Rounded MT Bold" pitchFamily="34" charset="0"/>
              </a:rPr>
              <a:t>Calendar Statutes in Absolute </a:t>
            </a:r>
            <a:r>
              <a:rPr lang="en-US" b="1" dirty="0" smtClean="0">
                <a:ln w="3175">
                  <a:solidFill>
                    <a:srgbClr val="002060"/>
                  </a:solidFill>
                </a:ln>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1"/>
                  <a:tileRect/>
                </a:gradFill>
                <a:latin typeface="Arial Rounded MT Bold" pitchFamily="34" charset="0"/>
              </a:rPr>
              <a:t>Perfection!</a:t>
            </a:r>
            <a:endParaRPr lang="en-US" b="1" dirty="0">
              <a:ln w="3175">
                <a:solidFill>
                  <a:srgbClr val="002060"/>
                </a:solidFill>
              </a:ln>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1"/>
                <a:tileRect/>
              </a:gradFill>
              <a:latin typeface="Arial Rounded MT Bold" pitchFamily="34" charset="0"/>
            </a:endParaRPr>
          </a:p>
        </p:txBody>
      </p:sp>
      <p:sp>
        <p:nvSpPr>
          <p:cNvPr id="37" name="TextBox 36"/>
          <p:cNvSpPr txBox="1"/>
          <p:nvPr/>
        </p:nvSpPr>
        <p:spPr>
          <a:xfrm>
            <a:off x="5154705" y="4783111"/>
            <a:ext cx="4038600" cy="369332"/>
          </a:xfrm>
          <a:prstGeom prst="rect">
            <a:avLst/>
          </a:prstGeom>
          <a:noFill/>
        </p:spPr>
        <p:txBody>
          <a:bodyPr wrap="square" rtlCol="0">
            <a:spAutoFit/>
            <a:scene3d>
              <a:camera prst="orthographicFront"/>
              <a:lightRig rig="threePt" dir="t"/>
            </a:scene3d>
            <a:sp3d extrusionH="57150">
              <a:bevelT w="82550" h="38100" prst="coolSlant"/>
            </a:sp3d>
          </a:bodyPr>
          <a:lstStyle/>
          <a:p>
            <a:r>
              <a:rPr lang="en-US" b="1" dirty="0" smtClean="0">
                <a:solidFill>
                  <a:srgbClr val="00B050"/>
                </a:solidFill>
              </a:rPr>
              <a:t>a) Wave Sheaf always follows </a:t>
            </a:r>
            <a:r>
              <a:rPr lang="en-US" b="1" dirty="0" smtClean="0">
                <a:solidFill>
                  <a:srgbClr val="0070C0"/>
                </a:solidFill>
              </a:rPr>
              <a:t>Sabbath. </a:t>
            </a:r>
            <a:endParaRPr lang="en-US" b="1" dirty="0">
              <a:solidFill>
                <a:srgbClr val="0070C0"/>
              </a:solidFill>
            </a:endParaRPr>
          </a:p>
        </p:txBody>
      </p:sp>
      <p:sp>
        <p:nvSpPr>
          <p:cNvPr id="38" name="TextBox 37"/>
          <p:cNvSpPr txBox="1"/>
          <p:nvPr/>
        </p:nvSpPr>
        <p:spPr>
          <a:xfrm>
            <a:off x="5162325" y="6306365"/>
            <a:ext cx="4030980" cy="369332"/>
          </a:xfrm>
          <a:prstGeom prst="rect">
            <a:avLst/>
          </a:prstGeom>
          <a:noFill/>
        </p:spPr>
        <p:txBody>
          <a:bodyPr wrap="square" rtlCol="0">
            <a:spAutoFit/>
            <a:scene3d>
              <a:camera prst="orthographicFront"/>
              <a:lightRig rig="threePt" dir="t"/>
            </a:scene3d>
            <a:sp3d extrusionH="57150">
              <a:bevelT w="82550" h="38100" prst="coolSlant"/>
            </a:sp3d>
          </a:bodyPr>
          <a:lstStyle/>
          <a:p>
            <a:r>
              <a:rPr lang="en-US" b="1" dirty="0" smtClean="0">
                <a:solidFill>
                  <a:schemeClr val="accent2">
                    <a:lumMod val="75000"/>
                  </a:schemeClr>
                </a:solidFill>
              </a:rPr>
              <a:t>b) Abib 15 ULB always follows Abib 14.</a:t>
            </a:r>
            <a:endParaRPr lang="en-US" b="1" dirty="0">
              <a:solidFill>
                <a:schemeClr val="accent2">
                  <a:lumMod val="75000"/>
                </a:schemeClr>
              </a:solidFill>
            </a:endParaRPr>
          </a:p>
        </p:txBody>
      </p:sp>
      <p:sp>
        <p:nvSpPr>
          <p:cNvPr id="40" name="TextBox 39"/>
          <p:cNvSpPr txBox="1"/>
          <p:nvPr/>
        </p:nvSpPr>
        <p:spPr>
          <a:xfrm>
            <a:off x="2887890" y="4423634"/>
            <a:ext cx="2255059" cy="369332"/>
          </a:xfrm>
          <a:prstGeom prst="rect">
            <a:avLst/>
          </a:prstGeom>
          <a:noFill/>
        </p:spPr>
        <p:txBody>
          <a:bodyPr wrap="square" rtlCol="0">
            <a:spAutoFit/>
            <a:scene3d>
              <a:camera prst="orthographicFront"/>
              <a:lightRig rig="threePt" dir="t"/>
            </a:scene3d>
            <a:sp3d extrusionH="57150">
              <a:bevelT w="82550" h="38100" prst="coolSlant"/>
            </a:sp3d>
          </a:bodyPr>
          <a:lstStyle/>
          <a:p>
            <a:pPr algn="ctr"/>
            <a:r>
              <a:rPr lang="en-US" b="1" dirty="0" smtClean="0">
                <a:ln w="3175">
                  <a:noFill/>
                </a:ln>
                <a:solidFill>
                  <a:srgbClr val="FF3399"/>
                </a:solidFill>
                <a:latin typeface="Arial Rounded MT Bold" pitchFamily="34" charset="0"/>
              </a:rPr>
              <a:t>Two “Morrows”</a:t>
            </a:r>
            <a:endParaRPr lang="en-US" b="1" dirty="0">
              <a:ln w="3175">
                <a:noFill/>
              </a:ln>
              <a:solidFill>
                <a:srgbClr val="FF3399"/>
              </a:solidFill>
              <a:latin typeface="Arial Rounded MT Bold" pitchFamily="34" charset="0"/>
            </a:endParaRPr>
          </a:p>
        </p:txBody>
      </p:sp>
      <p:pic>
        <p:nvPicPr>
          <p:cNvPr id="26" name="Picture 24" descr="C:\Users\Rae\Desktop\Art on Desktop\white man clip art\yellow-blue smiley faces\happy face - very good png.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80864" y="6073778"/>
            <a:ext cx="947936" cy="73491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92544" y="1201535"/>
            <a:ext cx="2153154" cy="400110"/>
          </a:xfrm>
          <a:prstGeom prst="rect">
            <a:avLst/>
          </a:prstGeom>
          <a:noFill/>
        </p:spPr>
        <p:txBody>
          <a:bodyPr wrap="none" lIns="91440" tIns="45720" rIns="91440" bIns="45720">
            <a:spAutoFit/>
            <a:scene3d>
              <a:camera prst="orthographicFront"/>
              <a:lightRig rig="threePt" dir="t"/>
            </a:scene3d>
            <a:sp3d extrusionH="57150">
              <a:bevelT h="25400" prst="softRound"/>
            </a:sp3d>
          </a:bodyPr>
          <a:lstStyle/>
          <a:p>
            <a:pPr algn="ctr"/>
            <a:r>
              <a:rPr lang="en-US" sz="2000" b="1" cap="none" spc="0" dirty="0" smtClean="0">
                <a:ln w="1905">
                  <a:solidFill>
                    <a:srgbClr val="00206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The D</a:t>
            </a:r>
            <a:r>
              <a:rPr lang="en-US" sz="1600" b="1" cap="none" spc="0" dirty="0" smtClean="0">
                <a:ln w="1905">
                  <a:solidFill>
                    <a:srgbClr val="00206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AY</a:t>
            </a:r>
            <a:r>
              <a:rPr lang="en-US" sz="2000" b="1" cap="none" spc="0" dirty="0" smtClean="0">
                <a:ln w="1905">
                  <a:solidFill>
                    <a:srgbClr val="00206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 After:</a:t>
            </a:r>
            <a:endParaRPr lang="en-US" sz="2000" b="1" cap="none" spc="0" dirty="0">
              <a:ln w="1905">
                <a:solidFill>
                  <a:srgbClr val="00206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endParaRPr>
          </a:p>
        </p:txBody>
      </p:sp>
      <p:sp>
        <p:nvSpPr>
          <p:cNvPr id="34" name="Rectangle 33"/>
          <p:cNvSpPr/>
          <p:nvPr/>
        </p:nvSpPr>
        <p:spPr>
          <a:xfrm>
            <a:off x="795835" y="2410823"/>
            <a:ext cx="2153154" cy="400110"/>
          </a:xfrm>
          <a:prstGeom prst="rect">
            <a:avLst/>
          </a:prstGeom>
          <a:noFill/>
        </p:spPr>
        <p:txBody>
          <a:bodyPr wrap="none" lIns="91440" tIns="45720" rIns="91440" bIns="45720">
            <a:spAutoFit/>
            <a:scene3d>
              <a:camera prst="orthographicFront"/>
              <a:lightRig rig="threePt" dir="t"/>
            </a:scene3d>
            <a:sp3d extrusionH="57150">
              <a:bevelT h="25400" prst="softRound"/>
            </a:sp3d>
          </a:bodyPr>
          <a:lstStyle/>
          <a:p>
            <a:pPr algn="ctr"/>
            <a:r>
              <a:rPr lang="en-US" sz="2000" b="1" cap="none" spc="0" dirty="0" smtClean="0">
                <a:ln w="1905">
                  <a:solidFill>
                    <a:srgbClr val="00206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The D</a:t>
            </a:r>
            <a:r>
              <a:rPr lang="en-US" sz="1600" b="1" cap="none" spc="0" dirty="0" smtClean="0">
                <a:ln w="1905">
                  <a:solidFill>
                    <a:srgbClr val="00206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AY</a:t>
            </a:r>
            <a:r>
              <a:rPr lang="en-US" sz="2000" b="1" cap="none" spc="0" dirty="0" smtClean="0">
                <a:ln w="1905">
                  <a:solidFill>
                    <a:srgbClr val="00206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 After:</a:t>
            </a:r>
            <a:endParaRPr lang="en-US" sz="2000" b="1" cap="none" spc="0" dirty="0">
              <a:ln w="1905">
                <a:solidFill>
                  <a:srgbClr val="00206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endParaRPr>
          </a:p>
        </p:txBody>
      </p:sp>
    </p:spTree>
    <p:extLst>
      <p:ext uri="{BB962C8B-B14F-4D97-AF65-F5344CB8AC3E}">
        <p14:creationId xmlns:p14="http://schemas.microsoft.com/office/powerpoint/2010/main" val="34027519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barn(inVertical)">
                                      <p:cBhvr>
                                        <p:cTn id="7" dur="10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3">
                                            <p:txEl>
                                              <p:pRg st="0" end="0"/>
                                            </p:txEl>
                                          </p:spTgt>
                                        </p:tgtEl>
                                        <p:attrNameLst>
                                          <p:attrName>style.visibility</p:attrName>
                                        </p:attrNameLst>
                                      </p:cBhvr>
                                      <p:to>
                                        <p:strVal val="visible"/>
                                      </p:to>
                                    </p:set>
                                    <p:animEffect transition="in" filter="barn(inVertical)">
                                      <p:cBhvr>
                                        <p:cTn id="12" dur="1000"/>
                                        <p:tgtEl>
                                          <p:spTgt spid="2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0">
                                            <p:txEl>
                                              <p:pRg st="0" end="0"/>
                                            </p:txEl>
                                          </p:spTgt>
                                        </p:tgtEl>
                                        <p:attrNameLst>
                                          <p:attrName>style.visibility</p:attrName>
                                        </p:attrNameLst>
                                      </p:cBhvr>
                                      <p:to>
                                        <p:strVal val="visible"/>
                                      </p:to>
                                    </p:set>
                                    <p:animEffect transition="in" filter="barn(inVertical)">
                                      <p:cBhvr>
                                        <p:cTn id="17" dur="1250"/>
                                        <p:tgtEl>
                                          <p:spTgt spid="2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6">
                                            <p:txEl>
                                              <p:pRg st="0" end="0"/>
                                            </p:txEl>
                                          </p:spTgt>
                                        </p:tgtEl>
                                        <p:attrNameLst>
                                          <p:attrName>style.visibility</p:attrName>
                                        </p:attrNameLst>
                                      </p:cBhvr>
                                      <p:to>
                                        <p:strVal val="visible"/>
                                      </p:to>
                                    </p:set>
                                    <p:animEffect transition="in" filter="barn(inVertical)">
                                      <p:cBhvr>
                                        <p:cTn id="22" dur="1000"/>
                                        <p:tgtEl>
                                          <p:spTgt spid="16">
                                            <p:txEl>
                                              <p:pRg st="0" end="0"/>
                                            </p:txEl>
                                          </p:spTgt>
                                        </p:tgtEl>
                                      </p:cBhvr>
                                    </p:animEffect>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125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25">
                                            <p:txEl>
                                              <p:pRg st="0" end="0"/>
                                            </p:txEl>
                                          </p:spTgt>
                                        </p:tgtEl>
                                        <p:attrNameLst>
                                          <p:attrName>style.visibility</p:attrName>
                                        </p:attrNameLst>
                                      </p:cBhvr>
                                      <p:to>
                                        <p:strVal val="visible"/>
                                      </p:to>
                                    </p:set>
                                    <p:animEffect transition="in" filter="barn(inVertical)">
                                      <p:cBhvr>
                                        <p:cTn id="31" dur="1250"/>
                                        <p:tgtEl>
                                          <p:spTgt spid="25">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24">
                                            <p:txEl>
                                              <p:pRg st="0" end="0"/>
                                            </p:txEl>
                                          </p:spTgt>
                                        </p:tgtEl>
                                        <p:attrNameLst>
                                          <p:attrName>style.visibility</p:attrName>
                                        </p:attrNameLst>
                                      </p:cBhvr>
                                      <p:to>
                                        <p:strVal val="visible"/>
                                      </p:to>
                                    </p:set>
                                    <p:animEffect transition="in" filter="barn(inVertical)">
                                      <p:cBhvr>
                                        <p:cTn id="36" dur="1250"/>
                                        <p:tgtEl>
                                          <p:spTgt spid="24">
                                            <p:txEl>
                                              <p:pRg st="0" end="0"/>
                                            </p:txEl>
                                          </p:spTgt>
                                        </p:tgtEl>
                                      </p:cBhvr>
                                    </p:animEffect>
                                  </p:childTnLst>
                                </p:cTn>
                              </p:par>
                              <p:par>
                                <p:cTn id="37" presetID="16" presetClass="entr" presetSubtype="21" fill="hold" nodeType="withEffect">
                                  <p:stCondLst>
                                    <p:cond delay="0"/>
                                  </p:stCondLst>
                                  <p:childTnLst>
                                    <p:set>
                                      <p:cBhvr>
                                        <p:cTn id="38" dur="1" fill="hold">
                                          <p:stCondLst>
                                            <p:cond delay="0"/>
                                          </p:stCondLst>
                                        </p:cTn>
                                        <p:tgtEl>
                                          <p:spTgt spid="24">
                                            <p:txEl>
                                              <p:pRg st="1" end="1"/>
                                            </p:txEl>
                                          </p:spTgt>
                                        </p:tgtEl>
                                        <p:attrNameLst>
                                          <p:attrName>style.visibility</p:attrName>
                                        </p:attrNameLst>
                                      </p:cBhvr>
                                      <p:to>
                                        <p:strVal val="visible"/>
                                      </p:to>
                                    </p:set>
                                    <p:animEffect transition="in" filter="barn(inVertical)">
                                      <p:cBhvr>
                                        <p:cTn id="39" dur="1250"/>
                                        <p:tgtEl>
                                          <p:spTgt spid="24">
                                            <p:txEl>
                                              <p:pRg st="1" end="1"/>
                                            </p:txEl>
                                          </p:spTgt>
                                        </p:tgtEl>
                                      </p:cBhvr>
                                    </p:animEffect>
                                  </p:childTnLst>
                                </p:cTn>
                              </p:par>
                            </p:childTnLst>
                          </p:cTn>
                        </p:par>
                        <p:par>
                          <p:cTn id="40" fill="hold">
                            <p:stCondLst>
                              <p:cond delay="1250"/>
                            </p:stCondLst>
                            <p:childTnLst>
                              <p:par>
                                <p:cTn id="41" presetID="22" presetClass="entr" presetSubtype="8"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wipe(left)">
                                      <p:cBhvr>
                                        <p:cTn id="43" dur="1250"/>
                                        <p:tgtEl>
                                          <p:spTgt spid="27"/>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barn(inVertical)">
                                      <p:cBhvr>
                                        <p:cTn id="48" dur="1250"/>
                                        <p:tgtEl>
                                          <p:spTgt spid="36"/>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33">
                                            <p:txEl>
                                              <p:pRg st="0" end="0"/>
                                            </p:txEl>
                                          </p:spTgt>
                                        </p:tgtEl>
                                        <p:attrNameLst>
                                          <p:attrName>style.visibility</p:attrName>
                                        </p:attrNameLst>
                                      </p:cBhvr>
                                      <p:to>
                                        <p:strVal val="visible"/>
                                      </p:to>
                                    </p:set>
                                    <p:animEffect transition="in" filter="barn(inVertical)">
                                      <p:cBhvr>
                                        <p:cTn id="53" dur="1250"/>
                                        <p:tgtEl>
                                          <p:spTgt spid="33">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40"/>
                                        </p:tgtEl>
                                        <p:attrNameLst>
                                          <p:attrName>style.visibility</p:attrName>
                                        </p:attrNameLst>
                                      </p:cBhvr>
                                      <p:to>
                                        <p:strVal val="visible"/>
                                      </p:to>
                                    </p:set>
                                    <p:animEffect transition="in" filter="wipe(left)">
                                      <p:cBhvr>
                                        <p:cTn id="58" dur="2000"/>
                                        <p:tgtEl>
                                          <p:spTgt spid="40"/>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nodeType="clickEffect">
                                  <p:stCondLst>
                                    <p:cond delay="0"/>
                                  </p:stCondLst>
                                  <p:childTnLst>
                                    <p:set>
                                      <p:cBhvr>
                                        <p:cTn id="62" dur="1" fill="hold">
                                          <p:stCondLst>
                                            <p:cond delay="0"/>
                                          </p:stCondLst>
                                        </p:cTn>
                                        <p:tgtEl>
                                          <p:spTgt spid="32">
                                            <p:txEl>
                                              <p:pRg st="0" end="0"/>
                                            </p:txEl>
                                          </p:spTgt>
                                        </p:tgtEl>
                                        <p:attrNameLst>
                                          <p:attrName>style.visibility</p:attrName>
                                        </p:attrNameLst>
                                      </p:cBhvr>
                                      <p:to>
                                        <p:strVal val="visible"/>
                                      </p:to>
                                    </p:set>
                                    <p:animEffect transition="in" filter="barn(inVertical)">
                                      <p:cBhvr>
                                        <p:cTn id="63" dur="1250"/>
                                        <p:tgtEl>
                                          <p:spTgt spid="32">
                                            <p:txEl>
                                              <p:pRg st="0" end="0"/>
                                            </p:txEl>
                                          </p:spTgt>
                                        </p:tgtEl>
                                      </p:cBhvr>
                                    </p:animEffect>
                                  </p:childTnLst>
                                </p:cTn>
                              </p:par>
                            </p:childTnLst>
                          </p:cTn>
                        </p:par>
                        <p:par>
                          <p:cTn id="64" fill="hold">
                            <p:stCondLst>
                              <p:cond delay="1250"/>
                            </p:stCondLst>
                            <p:childTnLst>
                              <p:par>
                                <p:cTn id="65" presetID="22" presetClass="entr" presetSubtype="8" fill="hold" grpId="0"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wipe(left)">
                                      <p:cBhvr>
                                        <p:cTn id="67" dur="1250"/>
                                        <p:tgtEl>
                                          <p:spTgt spid="37"/>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nodeType="clickEffect">
                                  <p:stCondLst>
                                    <p:cond delay="0"/>
                                  </p:stCondLst>
                                  <p:childTnLst>
                                    <p:set>
                                      <p:cBhvr>
                                        <p:cTn id="71" dur="1" fill="hold">
                                          <p:stCondLst>
                                            <p:cond delay="0"/>
                                          </p:stCondLst>
                                        </p:cTn>
                                        <p:tgtEl>
                                          <p:spTgt spid="30">
                                            <p:txEl>
                                              <p:pRg st="0" end="0"/>
                                            </p:txEl>
                                          </p:spTgt>
                                        </p:tgtEl>
                                        <p:attrNameLst>
                                          <p:attrName>style.visibility</p:attrName>
                                        </p:attrNameLst>
                                      </p:cBhvr>
                                      <p:to>
                                        <p:strVal val="visible"/>
                                      </p:to>
                                    </p:set>
                                    <p:animEffect transition="in" filter="barn(inVertical)">
                                      <p:cBhvr>
                                        <p:cTn id="72" dur="1250"/>
                                        <p:tgtEl>
                                          <p:spTgt spid="30">
                                            <p:txEl>
                                              <p:pRg st="0" end="0"/>
                                            </p:txEl>
                                          </p:spTgt>
                                        </p:tgtEl>
                                      </p:cBhvr>
                                    </p:animEffect>
                                  </p:childTnLst>
                                </p:cTn>
                              </p:par>
                            </p:childTnLst>
                          </p:cTn>
                        </p:par>
                        <p:par>
                          <p:cTn id="73" fill="hold">
                            <p:stCondLst>
                              <p:cond delay="1250"/>
                            </p:stCondLst>
                            <p:childTnLst>
                              <p:par>
                                <p:cTn id="74" presetID="22" presetClass="entr" presetSubtype="8" fill="hold" nodeType="afterEffect">
                                  <p:stCondLst>
                                    <p:cond delay="0"/>
                                  </p:stCondLst>
                                  <p:childTnLst>
                                    <p:set>
                                      <p:cBhvr>
                                        <p:cTn id="75" dur="1" fill="hold">
                                          <p:stCondLst>
                                            <p:cond delay="0"/>
                                          </p:stCondLst>
                                        </p:cTn>
                                        <p:tgtEl>
                                          <p:spTgt spid="38">
                                            <p:txEl>
                                              <p:pRg st="0" end="0"/>
                                            </p:txEl>
                                          </p:spTgt>
                                        </p:tgtEl>
                                        <p:attrNameLst>
                                          <p:attrName>style.visibility</p:attrName>
                                        </p:attrNameLst>
                                      </p:cBhvr>
                                      <p:to>
                                        <p:strVal val="visible"/>
                                      </p:to>
                                    </p:set>
                                    <p:animEffect transition="in" filter="wipe(left)">
                                      <p:cBhvr>
                                        <p:cTn id="76" dur="1250"/>
                                        <p:tgtEl>
                                          <p:spTgt spid="38">
                                            <p:txEl>
                                              <p:pRg st="0" end="0"/>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nodeType="clickEffect">
                                  <p:stCondLst>
                                    <p:cond delay="0"/>
                                  </p:stCondLst>
                                  <p:childTnLst>
                                    <p:set>
                                      <p:cBhvr>
                                        <p:cTn id="80" dur="1" fill="hold">
                                          <p:stCondLst>
                                            <p:cond delay="0"/>
                                          </p:stCondLst>
                                        </p:cTn>
                                        <p:tgtEl>
                                          <p:spTgt spid="31">
                                            <p:txEl>
                                              <p:pRg st="0" end="0"/>
                                            </p:txEl>
                                          </p:spTgt>
                                        </p:tgtEl>
                                        <p:attrNameLst>
                                          <p:attrName>style.visibility</p:attrName>
                                        </p:attrNameLst>
                                      </p:cBhvr>
                                      <p:to>
                                        <p:strVal val="visible"/>
                                      </p:to>
                                    </p:set>
                                    <p:animEffect transition="in" filter="wipe(left)">
                                      <p:cBhvr>
                                        <p:cTn id="81" dur="2000"/>
                                        <p:tgtEl>
                                          <p:spTgt spid="31">
                                            <p:txEl>
                                              <p:pRg st="0" end="0"/>
                                            </p:txEl>
                                          </p:spTgt>
                                        </p:tgtEl>
                                      </p:cBhvr>
                                    </p:animEffect>
                                  </p:childTnLst>
                                </p:cTn>
                              </p:par>
                            </p:childTnLst>
                          </p:cTn>
                        </p:par>
                        <p:par>
                          <p:cTn id="82" fill="hold">
                            <p:stCondLst>
                              <p:cond delay="2000"/>
                            </p:stCondLst>
                            <p:childTnLst>
                              <p:par>
                                <p:cTn id="83" presetID="53" presetClass="entr" presetSubtype="16" fill="hold" nodeType="afterEffect">
                                  <p:stCondLst>
                                    <p:cond delay="0"/>
                                  </p:stCondLst>
                                  <p:childTnLst>
                                    <p:set>
                                      <p:cBhvr>
                                        <p:cTn id="84" dur="1" fill="hold">
                                          <p:stCondLst>
                                            <p:cond delay="0"/>
                                          </p:stCondLst>
                                        </p:cTn>
                                        <p:tgtEl>
                                          <p:spTgt spid="26"/>
                                        </p:tgtEl>
                                        <p:attrNameLst>
                                          <p:attrName>style.visibility</p:attrName>
                                        </p:attrNameLst>
                                      </p:cBhvr>
                                      <p:to>
                                        <p:strVal val="visible"/>
                                      </p:to>
                                    </p:set>
                                    <p:anim calcmode="lin" valueType="num">
                                      <p:cBhvr>
                                        <p:cTn id="85" dur="750" fill="hold"/>
                                        <p:tgtEl>
                                          <p:spTgt spid="26"/>
                                        </p:tgtEl>
                                        <p:attrNameLst>
                                          <p:attrName>ppt_w</p:attrName>
                                        </p:attrNameLst>
                                      </p:cBhvr>
                                      <p:tavLst>
                                        <p:tav tm="0">
                                          <p:val>
                                            <p:fltVal val="0"/>
                                          </p:val>
                                        </p:tav>
                                        <p:tav tm="100000">
                                          <p:val>
                                            <p:strVal val="#ppt_w"/>
                                          </p:val>
                                        </p:tav>
                                      </p:tavLst>
                                    </p:anim>
                                    <p:anim calcmode="lin" valueType="num">
                                      <p:cBhvr>
                                        <p:cTn id="86" dur="750" fill="hold"/>
                                        <p:tgtEl>
                                          <p:spTgt spid="26"/>
                                        </p:tgtEl>
                                        <p:attrNameLst>
                                          <p:attrName>ppt_h</p:attrName>
                                        </p:attrNameLst>
                                      </p:cBhvr>
                                      <p:tavLst>
                                        <p:tav tm="0">
                                          <p:val>
                                            <p:fltVal val="0"/>
                                          </p:val>
                                        </p:tav>
                                        <p:tav tm="100000">
                                          <p:val>
                                            <p:strVal val="#ppt_h"/>
                                          </p:val>
                                        </p:tav>
                                      </p:tavLst>
                                    </p:anim>
                                    <p:animEffect transition="in" filter="fade">
                                      <p:cBhvr>
                                        <p:cTn id="87" dur="7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7" grpId="0"/>
      <p:bldP spid="36" grpId="0"/>
      <p:bldP spid="37" grpId="0"/>
      <p:bldP spid="40"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239000" y="6416675"/>
            <a:ext cx="1828800" cy="365125"/>
          </a:xfrm>
        </p:spPr>
        <p:txBody>
          <a:bodyPr/>
          <a:lstStyle/>
          <a:p>
            <a:fld id="{5C014052-953B-4273-8F47-BF25327D5B24}" type="slidenum">
              <a:rPr lang="en-US" smtClean="0"/>
              <a:t>44</a:t>
            </a:fld>
            <a:endParaRPr lang="en-US" dirty="0"/>
          </a:p>
        </p:txBody>
      </p:sp>
      <p:sp>
        <p:nvSpPr>
          <p:cNvPr id="4" name="Title 1"/>
          <p:cNvSpPr txBox="1">
            <a:spLocks/>
          </p:cNvSpPr>
          <p:nvPr/>
        </p:nvSpPr>
        <p:spPr>
          <a:xfrm>
            <a:off x="-76200" y="0"/>
            <a:ext cx="9296400" cy="6096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spc="50" dirty="0" smtClean="0">
                <a:ln w="11430"/>
                <a:solidFill>
                  <a:srgbClr val="00B050"/>
                </a:solidFill>
                <a:effectLst>
                  <a:outerShdw blurRad="76200" dist="50800" dir="5400000" algn="tl" rotWithShape="0">
                    <a:srgbClr val="000000">
                      <a:alpha val="65000"/>
                    </a:srgbClr>
                  </a:outerShdw>
                </a:effectLst>
              </a:rPr>
              <a:t>Wave Sheaf </a:t>
            </a:r>
            <a:r>
              <a:rPr lang="en-US" sz="4400" spc="50" dirty="0" smtClean="0">
                <a:ln w="11430"/>
                <a:solidFill>
                  <a:srgbClr val="8C4C64"/>
                </a:solidFill>
                <a:effectLst>
                  <a:outerShdw blurRad="76200" dist="50800" dir="5400000" algn="tl" rotWithShape="0">
                    <a:srgbClr val="000000">
                      <a:alpha val="65000"/>
                    </a:srgbClr>
                  </a:outerShdw>
                </a:effectLst>
              </a:rPr>
              <a:t>Follows</a:t>
            </a:r>
            <a:r>
              <a:rPr lang="en-US" sz="4400" spc="50" dirty="0" smtClean="0">
                <a:ln w="11430"/>
                <a:solidFill>
                  <a:schemeClr val="accent5"/>
                </a:solidFill>
                <a:effectLst>
                  <a:outerShdw blurRad="76200" dist="50800" dir="5400000" algn="tl" rotWithShape="0">
                    <a:srgbClr val="000000">
                      <a:alpha val="65000"/>
                    </a:srgbClr>
                  </a:outerShdw>
                </a:effectLst>
              </a:rPr>
              <a:t> H767</a:t>
            </a:r>
            <a:r>
              <a:rPr lang="en-US" sz="4400" spc="50" dirty="0" smtClean="0">
                <a:ln w="11430"/>
                <a:solidFill>
                  <a:srgbClr val="00B0F0"/>
                </a:solidFill>
                <a:effectLst>
                  <a:outerShdw blurRad="76200" dist="50800" dir="5400000" algn="tl" rotWithShape="0">
                    <a:srgbClr val="000000">
                      <a:alpha val="65000"/>
                    </a:srgbClr>
                  </a:outerShdw>
                </a:effectLst>
              </a:rPr>
              <a:t>6</a:t>
            </a:r>
            <a:r>
              <a:rPr lang="en-US" sz="4400" spc="50" dirty="0" smtClean="0">
                <a:ln w="11430"/>
                <a:solidFill>
                  <a:schemeClr val="accent5"/>
                </a:solidFill>
                <a:effectLst>
                  <a:outerShdw blurRad="76200" dist="50800" dir="5400000" algn="tl" rotWithShape="0">
                    <a:srgbClr val="000000">
                      <a:alpha val="65000"/>
                    </a:srgbClr>
                  </a:outerShdw>
                </a:effectLst>
              </a:rPr>
              <a:t> </a:t>
            </a:r>
            <a:r>
              <a:rPr lang="en-US" sz="4400" spc="50" dirty="0" smtClean="0">
                <a:ln w="11430"/>
                <a:solidFill>
                  <a:srgbClr val="00B0F0"/>
                </a:solidFill>
                <a:effectLst>
                  <a:outerShdw blurRad="76200" dist="50800" dir="5400000" algn="tl" rotWithShape="0">
                    <a:srgbClr val="000000">
                      <a:alpha val="65000"/>
                    </a:srgbClr>
                  </a:outerShdw>
                </a:effectLst>
              </a:rPr>
              <a:t>Sabbath</a:t>
            </a:r>
            <a:endParaRPr lang="en-US" sz="2400" spc="50" dirty="0">
              <a:ln w="11430"/>
              <a:solidFill>
                <a:srgbClr val="00B0F0"/>
              </a:solidFill>
              <a:effectLst>
                <a:outerShdw blurRad="76200" dist="50800" dir="5400000" algn="tl" rotWithShape="0">
                  <a:srgbClr val="000000">
                    <a:alpha val="65000"/>
                  </a:srgbClr>
                </a:outerShdw>
              </a:effectLst>
            </a:endParaRPr>
          </a:p>
        </p:txBody>
      </p:sp>
      <p:sp>
        <p:nvSpPr>
          <p:cNvPr id="3" name="Rectangle 2"/>
          <p:cNvSpPr/>
          <p:nvPr/>
        </p:nvSpPr>
        <p:spPr>
          <a:xfrm>
            <a:off x="384176" y="5257800"/>
            <a:ext cx="3959224" cy="1200329"/>
          </a:xfrm>
          <a:prstGeom prst="rect">
            <a:avLst/>
          </a:prstGeom>
          <a:solidFill>
            <a:srgbClr val="8C4C64"/>
          </a:solidFill>
          <a:effectLst>
            <a:glow rad="139700">
              <a:schemeClr val="accent3">
                <a:satMod val="175000"/>
                <a:alpha val="40000"/>
              </a:schemeClr>
            </a:glow>
          </a:effectLst>
          <a:scene3d>
            <a:camera prst="orthographicFront"/>
            <a:lightRig rig="flat" dir="t">
              <a:rot lat="0" lon="0" rev="18900000"/>
            </a:lightRig>
          </a:scene3d>
          <a:sp3d>
            <a:bevelT w="152400" h="50800" prst="softRound"/>
          </a:sp3d>
        </p:spPr>
        <p:txBody>
          <a:bodyPr wrap="square" lIns="91440" tIns="45720" rIns="91440" bIns="45720">
            <a:spAutoFit/>
            <a:sp3d extrusionH="31750" contourW="6350" prstMaterial="powder">
              <a:bevelT w="19050" h="19050" prst="angle"/>
              <a:contourClr>
                <a:schemeClr val="accent3">
                  <a:tint val="100000"/>
                  <a:shade val="100000"/>
                  <a:satMod val="100000"/>
                  <a:hueMod val="100000"/>
                </a:schemeClr>
              </a:contourClr>
            </a:sp3d>
          </a:bodyPr>
          <a:lstStyle/>
          <a:p>
            <a:pPr algn="ctr"/>
            <a:r>
              <a:rPr lang="en-US" sz="2400" b="1" cap="none" spc="0" dirty="0" smtClean="0">
                <a:ln/>
                <a:solidFill>
                  <a:schemeClr val="accent3"/>
                </a:solidFill>
                <a:effectLst/>
              </a:rPr>
              <a:t>Wave Sheaf on Abib 15 follows Passover </a:t>
            </a:r>
            <a:r>
              <a:rPr lang="en-US" sz="2400" b="1" u="sng" cap="none" spc="0" dirty="0" smtClean="0">
                <a:ln/>
                <a:solidFill>
                  <a:srgbClr val="00FFFF"/>
                </a:solidFill>
                <a:effectLst/>
              </a:rPr>
              <a:t>within</a:t>
            </a:r>
            <a:r>
              <a:rPr lang="en-US" sz="2400" b="1" cap="none" spc="0" dirty="0" smtClean="0">
                <a:ln/>
                <a:solidFill>
                  <a:srgbClr val="00FFFF"/>
                </a:solidFill>
                <a:effectLst/>
              </a:rPr>
              <a:t> the Passover Festival week!</a:t>
            </a:r>
            <a:endParaRPr lang="en-US" sz="3200" b="1" cap="none" spc="0" dirty="0">
              <a:ln/>
              <a:solidFill>
                <a:srgbClr val="00FFFF"/>
              </a:solidFill>
              <a:effectLst/>
            </a:endParaRPr>
          </a:p>
        </p:txBody>
      </p:sp>
      <p:sp>
        <p:nvSpPr>
          <p:cNvPr id="7" name="Rectangle 6"/>
          <p:cNvSpPr/>
          <p:nvPr/>
        </p:nvSpPr>
        <p:spPr>
          <a:xfrm>
            <a:off x="911224" y="1371600"/>
            <a:ext cx="2819400" cy="1754326"/>
          </a:xfrm>
          <a:prstGeom prst="rect">
            <a:avLst/>
          </a:prstGeom>
          <a:solidFill>
            <a:schemeClr val="accent2">
              <a:lumMod val="20000"/>
              <a:lumOff val="80000"/>
            </a:schemeClr>
          </a:solidFill>
          <a:ln w="38100">
            <a:solidFill>
              <a:schemeClr val="accent2">
                <a:lumMod val="50000"/>
              </a:schemeClr>
            </a:solidFill>
          </a:ln>
          <a:effectLst>
            <a:glow rad="139700">
              <a:schemeClr val="accent3">
                <a:satMod val="175000"/>
                <a:alpha val="40000"/>
              </a:schemeClr>
            </a:glow>
          </a:effectLst>
          <a:scene3d>
            <a:camera prst="orthographicFront"/>
            <a:lightRig rig="flat" dir="t">
              <a:rot lat="0" lon="0" rev="18900000"/>
            </a:lightRig>
          </a:scene3d>
          <a:sp3d>
            <a:bevelT w="152400" h="50800" prst="softRound"/>
          </a:sp3d>
        </p:spPr>
        <p:txBody>
          <a:bodyPr wrap="square" lIns="91440" tIns="45720" rIns="91440" bIns="45720">
            <a:spAutoFit/>
            <a:sp3d extrusionH="57150">
              <a:bevelT w="57150" h="38100" prst="artDeco"/>
            </a:sp3d>
          </a:bodyPr>
          <a:lstStyle/>
          <a:p>
            <a:pPr algn="ctr"/>
            <a:r>
              <a:rPr lang="en-US" b="1" dirty="0" smtClean="0">
                <a:ln w="1905"/>
                <a:solidFill>
                  <a:srgbClr val="0070C0"/>
                </a:solidFill>
                <a:effectLst>
                  <a:innerShdw blurRad="69850" dist="43180" dir="5400000">
                    <a:srgbClr val="000000">
                      <a:alpha val="65000"/>
                    </a:srgbClr>
                  </a:innerShdw>
                </a:effectLst>
                <a:latin typeface="Comic Sans MS" pitchFamily="66" charset="0"/>
              </a:rPr>
              <a:t>Box 21   </a:t>
            </a:r>
            <a:r>
              <a:rPr lang="en-US" sz="1600" b="1" dirty="0" smtClean="0">
                <a:ln w="1905"/>
                <a:solidFill>
                  <a:srgbClr val="8C4C64"/>
                </a:solidFill>
                <a:effectLst>
                  <a:innerShdw blurRad="69850" dist="43180" dir="5400000">
                    <a:srgbClr val="000000">
                      <a:alpha val="65000"/>
                    </a:srgbClr>
                  </a:innerShdw>
                </a:effectLst>
              </a:rPr>
              <a:t/>
            </a:r>
            <a:br>
              <a:rPr lang="en-US" sz="1600" b="1" dirty="0" smtClean="0">
                <a:ln w="1905"/>
                <a:solidFill>
                  <a:srgbClr val="8C4C64"/>
                </a:solidFill>
                <a:effectLst>
                  <a:innerShdw blurRad="69850" dist="43180" dir="5400000">
                    <a:srgbClr val="000000">
                      <a:alpha val="65000"/>
                    </a:srgbClr>
                  </a:innerShdw>
                </a:effectLst>
              </a:rPr>
            </a:br>
            <a:r>
              <a:rPr lang="en-US" b="1" dirty="0" smtClean="0">
                <a:ln w="1905"/>
                <a:solidFill>
                  <a:srgbClr val="8C4C64"/>
                </a:solidFill>
                <a:effectLst>
                  <a:innerShdw blurRad="69850" dist="43180" dir="5400000">
                    <a:srgbClr val="000000">
                      <a:alpha val="65000"/>
                    </a:srgbClr>
                  </a:innerShdw>
                </a:effectLst>
                <a:latin typeface="Comic Sans MS" pitchFamily="66" charset="0"/>
              </a:rPr>
              <a:t>The children kept </a:t>
            </a:r>
            <a:br>
              <a:rPr lang="en-US" b="1" dirty="0" smtClean="0">
                <a:ln w="1905"/>
                <a:solidFill>
                  <a:srgbClr val="8C4C64"/>
                </a:solidFill>
                <a:effectLst>
                  <a:innerShdw blurRad="69850" dist="43180" dir="5400000">
                    <a:srgbClr val="000000">
                      <a:alpha val="65000"/>
                    </a:srgbClr>
                  </a:innerShdw>
                </a:effectLst>
                <a:latin typeface="Comic Sans MS" pitchFamily="66" charset="0"/>
              </a:rPr>
            </a:br>
            <a:r>
              <a:rPr lang="en-US" b="1" dirty="0" smtClean="0">
                <a:ln w="1905"/>
                <a:solidFill>
                  <a:srgbClr val="8C4C64"/>
                </a:solidFill>
                <a:effectLst>
                  <a:innerShdw blurRad="69850" dist="43180" dir="5400000">
                    <a:srgbClr val="000000">
                      <a:alpha val="65000"/>
                    </a:srgbClr>
                  </a:innerShdw>
                </a:effectLst>
                <a:latin typeface="Comic Sans MS" pitchFamily="66" charset="0"/>
              </a:rPr>
              <a:t>the </a:t>
            </a:r>
            <a:r>
              <a:rPr lang="en-US" b="1" dirty="0" smtClean="0">
                <a:ln w="1905"/>
                <a:solidFill>
                  <a:srgbClr val="C00000"/>
                </a:solidFill>
                <a:effectLst>
                  <a:innerShdw blurRad="69850" dist="43180" dir="5400000">
                    <a:srgbClr val="000000">
                      <a:alpha val="65000"/>
                    </a:srgbClr>
                  </a:innerShdw>
                </a:effectLst>
                <a:latin typeface="Comic Sans MS" pitchFamily="66" charset="0"/>
              </a:rPr>
              <a:t>Passover</a:t>
            </a:r>
            <a:r>
              <a:rPr lang="en-US" b="1" dirty="0" smtClean="0">
                <a:ln w="1905"/>
                <a:solidFill>
                  <a:srgbClr val="8C4C64"/>
                </a:solidFill>
                <a:effectLst>
                  <a:innerShdw blurRad="69850" dist="43180" dir="5400000">
                    <a:srgbClr val="000000">
                      <a:alpha val="65000"/>
                    </a:srgbClr>
                  </a:innerShdw>
                </a:effectLst>
                <a:latin typeface="Comic Sans MS" pitchFamily="66" charset="0"/>
              </a:rPr>
              <a:t> on the fourteenth of the month at </a:t>
            </a:r>
            <a:r>
              <a:rPr lang="en-US" b="1" u="sng" dirty="0" smtClean="0">
                <a:ln w="1905"/>
                <a:solidFill>
                  <a:schemeClr val="accent2">
                    <a:lumMod val="75000"/>
                  </a:schemeClr>
                </a:solidFill>
                <a:effectLst>
                  <a:innerShdw blurRad="69850" dist="43180" dir="5400000">
                    <a:srgbClr val="000000">
                      <a:alpha val="65000"/>
                    </a:srgbClr>
                  </a:innerShdw>
                </a:effectLst>
                <a:latin typeface="Comic Sans MS" pitchFamily="66" charset="0"/>
              </a:rPr>
              <a:t>even</a:t>
            </a:r>
            <a:r>
              <a:rPr lang="en-US" b="1" dirty="0" smtClean="0">
                <a:ln w="1905"/>
                <a:solidFill>
                  <a:srgbClr val="8C4C64"/>
                </a:solidFill>
                <a:effectLst>
                  <a:innerShdw blurRad="69850" dist="43180" dir="5400000">
                    <a:srgbClr val="000000">
                      <a:alpha val="65000"/>
                    </a:srgbClr>
                  </a:innerShdw>
                </a:effectLst>
                <a:latin typeface="Comic Sans MS" pitchFamily="66" charset="0"/>
              </a:rPr>
              <a:t> in the </a:t>
            </a:r>
            <a:br>
              <a:rPr lang="en-US" b="1" dirty="0" smtClean="0">
                <a:ln w="1905"/>
                <a:solidFill>
                  <a:srgbClr val="8C4C64"/>
                </a:solidFill>
                <a:effectLst>
                  <a:innerShdw blurRad="69850" dist="43180" dir="5400000">
                    <a:srgbClr val="000000">
                      <a:alpha val="65000"/>
                    </a:srgbClr>
                  </a:innerShdw>
                </a:effectLst>
                <a:latin typeface="Comic Sans MS" pitchFamily="66" charset="0"/>
              </a:rPr>
            </a:br>
            <a:r>
              <a:rPr lang="en-US" b="1" dirty="0" smtClean="0">
                <a:ln w="1905"/>
                <a:solidFill>
                  <a:srgbClr val="8C4C64"/>
                </a:solidFill>
                <a:effectLst>
                  <a:innerShdw blurRad="69850" dist="43180" dir="5400000">
                    <a:srgbClr val="000000">
                      <a:alpha val="65000"/>
                    </a:srgbClr>
                  </a:innerShdw>
                </a:effectLst>
                <a:latin typeface="Comic Sans MS" pitchFamily="66" charset="0"/>
              </a:rPr>
              <a:t>   plains of</a:t>
            </a:r>
            <a:r>
              <a:rPr lang="en-US" sz="1600" b="1" dirty="0" smtClean="0">
                <a:ln w="1905"/>
                <a:solidFill>
                  <a:srgbClr val="8C4C64"/>
                </a:solidFill>
                <a:effectLst>
                  <a:innerShdw blurRad="69850" dist="43180" dir="5400000">
                    <a:srgbClr val="000000">
                      <a:alpha val="65000"/>
                    </a:srgbClr>
                  </a:innerShdw>
                </a:effectLst>
                <a:latin typeface="Comic Sans MS" pitchFamily="66" charset="0"/>
              </a:rPr>
              <a:t>    </a:t>
            </a:r>
            <a:r>
              <a:rPr lang="en-US" b="1" dirty="0" smtClean="0">
                <a:ln w="1905"/>
                <a:solidFill>
                  <a:srgbClr val="8C4C64"/>
                </a:solidFill>
                <a:effectLst>
                  <a:innerShdw blurRad="69850" dist="43180" dir="5400000">
                    <a:srgbClr val="000000">
                      <a:alpha val="65000"/>
                    </a:srgbClr>
                  </a:innerShdw>
                </a:effectLst>
                <a:latin typeface="Comic Sans MS" pitchFamily="66" charset="0"/>
              </a:rPr>
              <a:t>Jericho. </a:t>
            </a:r>
            <a:endParaRPr lang="en-US" sz="2000" b="1" dirty="0">
              <a:ln w="1905"/>
              <a:solidFill>
                <a:srgbClr val="8C4C64"/>
              </a:solidFill>
              <a:effectLst>
                <a:innerShdw blurRad="69850" dist="43180" dir="5400000">
                  <a:srgbClr val="000000">
                    <a:alpha val="65000"/>
                  </a:srgbClr>
                </a:innerShdw>
              </a:effectLst>
              <a:latin typeface="Comic Sans MS" pitchFamily="66" charset="0"/>
            </a:endParaRPr>
          </a:p>
        </p:txBody>
      </p:sp>
      <p:sp>
        <p:nvSpPr>
          <p:cNvPr id="8" name="Rectangle 7"/>
          <p:cNvSpPr/>
          <p:nvPr/>
        </p:nvSpPr>
        <p:spPr>
          <a:xfrm>
            <a:off x="3959224" y="1371600"/>
            <a:ext cx="4194176" cy="1815882"/>
          </a:xfrm>
          <a:prstGeom prst="rect">
            <a:avLst/>
          </a:prstGeom>
          <a:solidFill>
            <a:schemeClr val="accent4">
              <a:lumMod val="40000"/>
              <a:lumOff val="60000"/>
            </a:schemeClr>
          </a:solidFill>
          <a:ln w="38100">
            <a:solidFill>
              <a:schemeClr val="tx1"/>
            </a:solidFill>
          </a:ln>
          <a:effectLst>
            <a:glow rad="139700">
              <a:schemeClr val="accent3">
                <a:satMod val="175000"/>
                <a:alpha val="40000"/>
              </a:schemeClr>
            </a:glow>
          </a:effectLst>
          <a:scene3d>
            <a:camera prst="orthographicFront"/>
            <a:lightRig rig="flat" dir="t">
              <a:rot lat="0" lon="0" rev="18900000"/>
            </a:lightRig>
          </a:scene3d>
          <a:sp3d>
            <a:bevelT w="152400" h="50800" prst="softRound"/>
          </a:sp3d>
        </p:spPr>
        <p:txBody>
          <a:bodyPr wrap="square" lIns="91440" tIns="45720" rIns="91440" bIns="45720">
            <a:spAutoFit/>
            <a:sp3d extrusionH="57150">
              <a:bevelT w="57150" h="38100" prst="artDeco"/>
            </a:sp3d>
          </a:bodyPr>
          <a:lstStyle/>
          <a:p>
            <a:pPr algn="ctr"/>
            <a:r>
              <a:rPr lang="en-US" sz="2000" b="1" dirty="0" smtClean="0">
                <a:ln w="1905"/>
                <a:solidFill>
                  <a:srgbClr val="0070C0"/>
                </a:solidFill>
                <a:effectLst>
                  <a:innerShdw blurRad="69850" dist="43180" dir="5400000">
                    <a:srgbClr val="000000">
                      <a:alpha val="65000"/>
                    </a:srgbClr>
                  </a:innerShdw>
                </a:effectLst>
                <a:latin typeface="Comic Sans MS" pitchFamily="66" charset="0"/>
              </a:rPr>
              <a:t>Box 22   </a:t>
            </a:r>
            <a:r>
              <a:rPr lang="en-US" sz="2000" b="1" dirty="0" smtClean="0">
                <a:ln w="1905">
                  <a:solidFill>
                    <a:srgbClr val="C00000"/>
                  </a:solidFill>
                </a:ln>
                <a:solidFill>
                  <a:srgbClr val="FF0000"/>
                </a:solidFill>
                <a:effectLst>
                  <a:innerShdw blurRad="69850" dist="43180" dir="5400000">
                    <a:srgbClr val="000000">
                      <a:alpha val="65000"/>
                    </a:srgbClr>
                  </a:innerShdw>
                </a:effectLst>
                <a:latin typeface="Comic Sans MS" pitchFamily="66" charset="0"/>
              </a:rPr>
              <a:t>Remember</a:t>
            </a:r>
            <a:r>
              <a:rPr lang="en-US" sz="2000" b="1" dirty="0" smtClean="0">
                <a:ln w="1905"/>
                <a:solidFill>
                  <a:srgbClr val="FF0000"/>
                </a:solidFill>
                <a:effectLst>
                  <a:innerShdw blurRad="69850" dist="43180" dir="5400000">
                    <a:srgbClr val="000000">
                      <a:alpha val="65000"/>
                    </a:srgbClr>
                  </a:innerShdw>
                </a:effectLst>
                <a:latin typeface="Comic Sans MS" pitchFamily="66" charset="0"/>
              </a:rPr>
              <a:t> </a:t>
            </a:r>
            <a:r>
              <a:rPr lang="en-US" sz="2000" b="1" dirty="0" smtClean="0">
                <a:ln w="1905">
                  <a:solidFill>
                    <a:srgbClr val="C00000"/>
                  </a:solidFill>
                </a:ln>
                <a:solidFill>
                  <a:srgbClr val="FF0000"/>
                </a:solidFill>
                <a:effectLst>
                  <a:innerShdw blurRad="69850" dist="43180" dir="5400000">
                    <a:srgbClr val="000000">
                      <a:alpha val="65000"/>
                    </a:srgbClr>
                  </a:innerShdw>
                </a:effectLst>
                <a:latin typeface="Comic Sans MS" pitchFamily="66" charset="0"/>
              </a:rPr>
              <a:t>the Original Passover Commands: </a:t>
            </a:r>
            <a:r>
              <a:rPr lang="en-US" sz="1600" b="1" dirty="0" smtClean="0">
                <a:ln w="1905"/>
                <a:solidFill>
                  <a:srgbClr val="8C4C64"/>
                </a:solidFill>
                <a:effectLst>
                  <a:innerShdw blurRad="69850" dist="43180" dir="5400000">
                    <a:srgbClr val="000000">
                      <a:alpha val="65000"/>
                    </a:srgbClr>
                  </a:innerShdw>
                </a:effectLst>
                <a:latin typeface="Comic Sans MS" pitchFamily="66" charset="0"/>
              </a:rPr>
              <a:t/>
            </a:r>
            <a:br>
              <a:rPr lang="en-US" sz="1600" b="1" dirty="0" smtClean="0">
                <a:ln w="1905"/>
                <a:solidFill>
                  <a:srgbClr val="8C4C64"/>
                </a:solidFill>
                <a:effectLst>
                  <a:innerShdw blurRad="69850" dist="43180" dir="5400000">
                    <a:srgbClr val="000000">
                      <a:alpha val="65000"/>
                    </a:srgbClr>
                  </a:innerShdw>
                </a:effectLst>
                <a:latin typeface="Comic Sans MS" pitchFamily="66" charset="0"/>
              </a:rPr>
            </a:br>
            <a:r>
              <a:rPr lang="en-US" sz="1600" b="1" dirty="0" smtClean="0">
                <a:ln w="1905">
                  <a:solidFill>
                    <a:srgbClr val="002060"/>
                  </a:solidFill>
                </a:ln>
                <a:solidFill>
                  <a:srgbClr val="00FFFF"/>
                </a:solidFill>
                <a:effectLst>
                  <a:innerShdw blurRad="69850" dist="43180" dir="5400000">
                    <a:srgbClr val="000000">
                      <a:alpha val="65000"/>
                    </a:srgbClr>
                  </a:innerShdw>
                </a:effectLst>
                <a:latin typeface="Comic Sans MS" pitchFamily="66" charset="0"/>
              </a:rPr>
              <a:t>Exo 12:8, 10  </a:t>
            </a:r>
            <a:r>
              <a:rPr lang="en-US" b="1" dirty="0" smtClean="0">
                <a:ln w="1905">
                  <a:solidFill>
                    <a:srgbClr val="002060"/>
                  </a:solidFill>
                </a:ln>
                <a:solidFill>
                  <a:srgbClr val="00B0F0"/>
                </a:solidFill>
                <a:effectLst>
                  <a:innerShdw blurRad="69850" dist="43180" dir="5400000">
                    <a:srgbClr val="000000">
                      <a:alpha val="65000"/>
                    </a:srgbClr>
                  </a:innerShdw>
                </a:effectLst>
                <a:latin typeface="Comic Sans MS" pitchFamily="66" charset="0"/>
              </a:rPr>
              <a:t>They shall eat the flesh on </a:t>
            </a:r>
            <a:r>
              <a:rPr lang="en-US" b="1" u="sng" dirty="0" smtClean="0">
                <a:ln w="1905">
                  <a:solidFill>
                    <a:srgbClr val="002060"/>
                  </a:solidFill>
                </a:ln>
                <a:solidFill>
                  <a:schemeClr val="tx1">
                    <a:lumMod val="65000"/>
                    <a:lumOff val="35000"/>
                  </a:schemeClr>
                </a:solidFill>
                <a:effectLst>
                  <a:innerShdw blurRad="69850" dist="43180" dir="5400000">
                    <a:srgbClr val="000000">
                      <a:alpha val="65000"/>
                    </a:srgbClr>
                  </a:innerShdw>
                </a:effectLst>
                <a:latin typeface="Comic Sans MS" pitchFamily="66" charset="0"/>
              </a:rPr>
              <a:t>that ni</a:t>
            </a:r>
            <a:r>
              <a:rPr lang="en-US" b="1" dirty="0" smtClean="0">
                <a:ln w="1905">
                  <a:solidFill>
                    <a:srgbClr val="002060"/>
                  </a:solidFill>
                </a:ln>
                <a:solidFill>
                  <a:schemeClr val="tx1">
                    <a:lumMod val="65000"/>
                    <a:lumOff val="35000"/>
                  </a:schemeClr>
                </a:solidFill>
                <a:effectLst>
                  <a:innerShdw blurRad="69850" dist="43180" dir="5400000">
                    <a:srgbClr val="000000">
                      <a:alpha val="65000"/>
                    </a:srgbClr>
                  </a:innerShdw>
                </a:effectLst>
                <a:latin typeface="Comic Sans MS" pitchFamily="66" charset="0"/>
              </a:rPr>
              <a:t>g</a:t>
            </a:r>
            <a:r>
              <a:rPr lang="en-US" b="1" u="sng" dirty="0" smtClean="0">
                <a:ln w="1905">
                  <a:solidFill>
                    <a:srgbClr val="002060"/>
                  </a:solidFill>
                </a:ln>
                <a:solidFill>
                  <a:schemeClr val="tx1">
                    <a:lumMod val="65000"/>
                    <a:lumOff val="35000"/>
                  </a:schemeClr>
                </a:solidFill>
                <a:effectLst>
                  <a:innerShdw blurRad="69850" dist="43180" dir="5400000">
                    <a:srgbClr val="000000">
                      <a:alpha val="65000"/>
                    </a:srgbClr>
                  </a:innerShdw>
                </a:effectLst>
                <a:latin typeface="Comic Sans MS" pitchFamily="66" charset="0"/>
              </a:rPr>
              <a:t>ht</a:t>
            </a:r>
            <a:r>
              <a:rPr lang="en-US" b="1" dirty="0">
                <a:ln w="1905">
                  <a:solidFill>
                    <a:srgbClr val="002060"/>
                  </a:solidFill>
                </a:ln>
                <a:solidFill>
                  <a:schemeClr val="tx1">
                    <a:lumMod val="65000"/>
                    <a:lumOff val="35000"/>
                  </a:schemeClr>
                </a:solidFill>
                <a:effectLst>
                  <a:innerShdw blurRad="69850" dist="43180" dir="5400000">
                    <a:srgbClr val="000000">
                      <a:alpha val="65000"/>
                    </a:srgbClr>
                  </a:innerShdw>
                </a:effectLst>
                <a:latin typeface="Comic Sans MS" pitchFamily="66" charset="0"/>
              </a:rPr>
              <a:t> </a:t>
            </a:r>
            <a:r>
              <a:rPr lang="en-US" b="1" dirty="0" smtClean="0">
                <a:ln w="1905">
                  <a:solidFill>
                    <a:srgbClr val="002060"/>
                  </a:solidFill>
                </a:ln>
                <a:solidFill>
                  <a:srgbClr val="00B0F0"/>
                </a:solidFill>
                <a:effectLst>
                  <a:innerShdw blurRad="69850" dist="43180" dir="5400000">
                    <a:srgbClr val="000000">
                      <a:alpha val="65000"/>
                    </a:srgbClr>
                  </a:innerShdw>
                </a:effectLst>
                <a:latin typeface="Comic Sans MS" pitchFamily="66" charset="0"/>
              </a:rPr>
              <a:t>… any of it </a:t>
            </a:r>
            <a:br>
              <a:rPr lang="en-US" b="1" dirty="0" smtClean="0">
                <a:ln w="1905">
                  <a:solidFill>
                    <a:srgbClr val="002060"/>
                  </a:solidFill>
                </a:ln>
                <a:solidFill>
                  <a:srgbClr val="00B0F0"/>
                </a:solidFill>
                <a:effectLst>
                  <a:innerShdw blurRad="69850" dist="43180" dir="5400000">
                    <a:srgbClr val="000000">
                      <a:alpha val="65000"/>
                    </a:srgbClr>
                  </a:innerShdw>
                </a:effectLst>
                <a:latin typeface="Comic Sans MS" pitchFamily="66" charset="0"/>
              </a:rPr>
            </a:br>
            <a:r>
              <a:rPr lang="en-US" b="1" dirty="0" smtClean="0">
                <a:ln w="1905">
                  <a:solidFill>
                    <a:srgbClr val="002060"/>
                  </a:solidFill>
                </a:ln>
                <a:solidFill>
                  <a:srgbClr val="00B0F0"/>
                </a:solidFill>
                <a:effectLst>
                  <a:innerShdw blurRad="69850" dist="43180" dir="5400000">
                    <a:srgbClr val="000000">
                      <a:alpha val="65000"/>
                    </a:srgbClr>
                  </a:innerShdw>
                </a:effectLst>
                <a:latin typeface="Comic Sans MS" pitchFamily="66" charset="0"/>
              </a:rPr>
              <a:t>that is left until </a:t>
            </a:r>
            <a:r>
              <a:rPr lang="en-US" b="1" dirty="0" smtClean="0">
                <a:ln w="1905">
                  <a:solidFill>
                    <a:srgbClr val="FF3399"/>
                  </a:solidFill>
                </a:ln>
                <a:solidFill>
                  <a:srgbClr val="FF3399"/>
                </a:solidFill>
                <a:effectLst>
                  <a:innerShdw blurRad="69850" dist="43180" dir="5400000">
                    <a:srgbClr val="000000">
                      <a:alpha val="65000"/>
                    </a:srgbClr>
                  </a:innerShdw>
                </a:effectLst>
                <a:latin typeface="Comic Sans MS" pitchFamily="66" charset="0"/>
              </a:rPr>
              <a:t>morning</a:t>
            </a:r>
            <a:r>
              <a:rPr lang="en-US" b="1" dirty="0" smtClean="0">
                <a:ln w="1905">
                  <a:solidFill>
                    <a:srgbClr val="002060"/>
                  </a:solidFill>
                </a:ln>
                <a:solidFill>
                  <a:srgbClr val="00B0F0"/>
                </a:solidFill>
                <a:effectLst>
                  <a:innerShdw blurRad="69850" dist="43180" dir="5400000">
                    <a:srgbClr val="000000">
                      <a:alpha val="65000"/>
                    </a:srgbClr>
                  </a:innerShdw>
                </a:effectLst>
                <a:latin typeface="Comic Sans MS" pitchFamily="66" charset="0"/>
              </a:rPr>
              <a:t> </a:t>
            </a:r>
            <a:br>
              <a:rPr lang="en-US" b="1" dirty="0" smtClean="0">
                <a:ln w="1905">
                  <a:solidFill>
                    <a:srgbClr val="002060"/>
                  </a:solidFill>
                </a:ln>
                <a:solidFill>
                  <a:srgbClr val="00B0F0"/>
                </a:solidFill>
                <a:effectLst>
                  <a:innerShdw blurRad="69850" dist="43180" dir="5400000">
                    <a:srgbClr val="000000">
                      <a:alpha val="65000"/>
                    </a:srgbClr>
                  </a:innerShdw>
                </a:effectLst>
                <a:latin typeface="Comic Sans MS" pitchFamily="66" charset="0"/>
              </a:rPr>
            </a:br>
            <a:r>
              <a:rPr lang="en-US" b="1" dirty="0" smtClean="0">
                <a:ln w="1905">
                  <a:solidFill>
                    <a:srgbClr val="002060"/>
                  </a:solidFill>
                </a:ln>
                <a:solidFill>
                  <a:srgbClr val="00B0F0"/>
                </a:solidFill>
                <a:effectLst>
                  <a:innerShdw blurRad="69850" dist="43180" dir="5400000">
                    <a:srgbClr val="000000">
                      <a:alpha val="65000"/>
                    </a:srgbClr>
                  </a:innerShdw>
                </a:effectLst>
                <a:latin typeface="Comic Sans MS" pitchFamily="66" charset="0"/>
              </a:rPr>
              <a:t>you shall burn with fire.  </a:t>
            </a:r>
            <a:endParaRPr lang="en-US" b="1" dirty="0">
              <a:ln w="1905">
                <a:solidFill>
                  <a:srgbClr val="002060"/>
                </a:solidFill>
              </a:ln>
              <a:solidFill>
                <a:srgbClr val="00B0F0"/>
              </a:solidFill>
              <a:effectLst>
                <a:innerShdw blurRad="69850" dist="43180" dir="5400000">
                  <a:srgbClr val="000000">
                    <a:alpha val="65000"/>
                  </a:srgbClr>
                </a:innerShdw>
              </a:effectLst>
              <a:latin typeface="Comic Sans MS" pitchFamily="66" charset="0"/>
            </a:endParaRPr>
          </a:p>
        </p:txBody>
      </p:sp>
      <p:sp>
        <p:nvSpPr>
          <p:cNvPr id="9" name="Rectangle 8"/>
          <p:cNvSpPr/>
          <p:nvPr/>
        </p:nvSpPr>
        <p:spPr>
          <a:xfrm>
            <a:off x="4684060" y="4889718"/>
            <a:ext cx="4039117" cy="1815882"/>
          </a:xfrm>
          <a:prstGeom prst="rect">
            <a:avLst/>
          </a:prstGeom>
          <a:solidFill>
            <a:schemeClr val="bg1"/>
          </a:solidFill>
          <a:ln w="38100">
            <a:solidFill>
              <a:srgbClr val="003300"/>
            </a:solidFill>
          </a:ln>
          <a:effectLst>
            <a:glow rad="139700">
              <a:schemeClr val="accent3">
                <a:satMod val="175000"/>
                <a:alpha val="40000"/>
              </a:schemeClr>
            </a:glow>
          </a:effectLst>
          <a:scene3d>
            <a:camera prst="orthographicFront"/>
            <a:lightRig rig="flat" dir="t">
              <a:rot lat="0" lon="0" rev="18900000"/>
            </a:lightRig>
          </a:scene3d>
          <a:sp3d>
            <a:bevelT w="152400" h="50800" prst="softRound"/>
          </a:sp3d>
        </p:spPr>
        <p:txBody>
          <a:bodyPr wrap="square" lIns="91440" tIns="45720" rIns="91440" bIns="45720">
            <a:spAutoFit/>
            <a:sp3d extrusionH="31750" contourW="6350" prstMaterial="powder">
              <a:bevelT w="19050" h="19050" prst="softRound"/>
              <a:contourClr>
                <a:schemeClr val="accent3">
                  <a:tint val="100000"/>
                  <a:shade val="100000"/>
                  <a:satMod val="100000"/>
                  <a:hueMod val="100000"/>
                </a:schemeClr>
              </a:contourClr>
            </a:sp3d>
          </a:bodyPr>
          <a:lstStyle/>
          <a:p>
            <a:pPr algn="ctr"/>
            <a:r>
              <a:rPr lang="en-US" sz="1600" b="1" cap="none" spc="0" dirty="0" smtClean="0">
                <a:solidFill>
                  <a:srgbClr val="0070C0"/>
                </a:solidFill>
                <a:effectLst/>
                <a:latin typeface="Comic Sans MS" pitchFamily="66" charset="0"/>
              </a:rPr>
              <a:t>Box 23   </a:t>
            </a:r>
            <a:r>
              <a:rPr lang="en-US" sz="1600" b="1" cap="none" spc="0" dirty="0" smtClean="0">
                <a:solidFill>
                  <a:srgbClr val="002060"/>
                </a:solidFill>
                <a:effectLst/>
                <a:latin typeface="Comic Sans MS" pitchFamily="66" charset="0"/>
              </a:rPr>
              <a:t>Abib 15 is </a:t>
            </a:r>
            <a:r>
              <a:rPr lang="en-US" sz="1600" b="1" cap="none" spc="0" dirty="0" smtClean="0">
                <a:ln>
                  <a:solidFill>
                    <a:srgbClr val="002060"/>
                  </a:solidFill>
                </a:ln>
                <a:solidFill>
                  <a:srgbClr val="00B050"/>
                </a:solidFill>
                <a:effectLst/>
                <a:latin typeface="Comic Sans MS" pitchFamily="66" charset="0"/>
              </a:rPr>
              <a:t>Wave Sheaf </a:t>
            </a:r>
            <a:r>
              <a:rPr lang="en-US" sz="1600" b="1" u="sng" dirty="0" smtClean="0">
                <a:solidFill>
                  <a:srgbClr val="002060"/>
                </a:solidFill>
                <a:latin typeface="Comic Sans MS" pitchFamily="66" charset="0"/>
              </a:rPr>
              <a:t>AND</a:t>
            </a:r>
            <a:r>
              <a:rPr lang="en-US" sz="1600" b="1" cap="none" spc="0" dirty="0" smtClean="0">
                <a:solidFill>
                  <a:srgbClr val="002060"/>
                </a:solidFill>
                <a:effectLst/>
                <a:latin typeface="Comic Sans MS" pitchFamily="66" charset="0"/>
              </a:rPr>
              <a:t> </a:t>
            </a:r>
            <a:br>
              <a:rPr lang="en-US" sz="1600" b="1" cap="none" spc="0" dirty="0" smtClean="0">
                <a:solidFill>
                  <a:srgbClr val="002060"/>
                </a:solidFill>
                <a:effectLst/>
                <a:latin typeface="Comic Sans MS" pitchFamily="66" charset="0"/>
              </a:rPr>
            </a:br>
            <a:r>
              <a:rPr lang="en-US" sz="1600" b="1" cap="none" spc="0" dirty="0" smtClean="0">
                <a:ln>
                  <a:solidFill>
                    <a:srgbClr val="002060"/>
                  </a:solidFill>
                </a:ln>
                <a:solidFill>
                  <a:schemeClr val="accent2">
                    <a:lumMod val="50000"/>
                  </a:schemeClr>
                </a:solidFill>
                <a:effectLst/>
                <a:latin typeface="Comic Sans MS" pitchFamily="66" charset="0"/>
              </a:rPr>
              <a:t>1</a:t>
            </a:r>
            <a:r>
              <a:rPr lang="en-US" sz="1600" b="1" cap="none" spc="0" baseline="30000" dirty="0" smtClean="0">
                <a:ln>
                  <a:solidFill>
                    <a:srgbClr val="002060"/>
                  </a:solidFill>
                </a:ln>
                <a:solidFill>
                  <a:schemeClr val="accent2">
                    <a:lumMod val="50000"/>
                  </a:schemeClr>
                </a:solidFill>
                <a:effectLst/>
                <a:latin typeface="Comic Sans MS" pitchFamily="66" charset="0"/>
              </a:rPr>
              <a:t>st</a:t>
            </a:r>
            <a:r>
              <a:rPr lang="en-US" sz="1600" b="1" cap="none" spc="0" dirty="0" smtClean="0">
                <a:ln>
                  <a:solidFill>
                    <a:srgbClr val="002060"/>
                  </a:solidFill>
                </a:ln>
                <a:solidFill>
                  <a:schemeClr val="accent2">
                    <a:lumMod val="50000"/>
                  </a:schemeClr>
                </a:solidFill>
                <a:effectLst/>
                <a:latin typeface="Comic Sans MS" pitchFamily="66" charset="0"/>
              </a:rPr>
              <a:t> Unleavened Bread Sabbath.</a:t>
            </a:r>
          </a:p>
          <a:p>
            <a:pPr algn="ctr"/>
            <a:r>
              <a:rPr lang="en-US" sz="1600" b="1" dirty="0">
                <a:solidFill>
                  <a:srgbClr val="003300"/>
                </a:solidFill>
                <a:effectLst>
                  <a:glow rad="139700">
                    <a:schemeClr val="accent2">
                      <a:satMod val="175000"/>
                      <a:alpha val="40000"/>
                    </a:schemeClr>
                  </a:glow>
                </a:effectLst>
                <a:latin typeface="Comic Sans MS" pitchFamily="66" charset="0"/>
              </a:rPr>
              <a:t>Josh </a:t>
            </a:r>
            <a:r>
              <a:rPr lang="en-US" sz="1600" b="1" dirty="0" smtClean="0">
                <a:solidFill>
                  <a:srgbClr val="003300"/>
                </a:solidFill>
                <a:effectLst>
                  <a:glow rad="139700">
                    <a:schemeClr val="accent2">
                      <a:satMod val="175000"/>
                      <a:alpha val="40000"/>
                    </a:schemeClr>
                  </a:glow>
                </a:effectLst>
                <a:latin typeface="Comic Sans MS" pitchFamily="66" charset="0"/>
              </a:rPr>
              <a:t>5:11  </a:t>
            </a:r>
            <a:r>
              <a:rPr lang="en-US" sz="1600" b="1" dirty="0" smtClean="0">
                <a:solidFill>
                  <a:srgbClr val="002060"/>
                </a:solidFill>
                <a:latin typeface="Comic Sans MS" pitchFamily="66" charset="0"/>
              </a:rPr>
              <a:t>And they ate of the stored grain of the land </a:t>
            </a:r>
            <a:r>
              <a:rPr lang="en-US" sz="1600" b="1" dirty="0" smtClean="0">
                <a:ln>
                  <a:solidFill>
                    <a:srgbClr val="C00000"/>
                  </a:solidFill>
                </a:ln>
                <a:solidFill>
                  <a:srgbClr val="FF3399"/>
                </a:solidFill>
                <a:latin typeface="Comic Sans MS" pitchFamily="66" charset="0"/>
              </a:rPr>
              <a:t>on the </a:t>
            </a:r>
            <a:r>
              <a:rPr lang="en-US" sz="1600" b="1" u="sng" dirty="0" smtClean="0">
                <a:ln>
                  <a:solidFill>
                    <a:srgbClr val="C00000"/>
                  </a:solidFill>
                </a:ln>
                <a:solidFill>
                  <a:srgbClr val="FF3399"/>
                </a:solidFill>
                <a:latin typeface="Comic Sans MS" pitchFamily="66" charset="0"/>
              </a:rPr>
              <a:t>morrow</a:t>
            </a:r>
            <a:r>
              <a:rPr lang="en-US" sz="1600" b="1" dirty="0" smtClean="0">
                <a:solidFill>
                  <a:srgbClr val="FF3399"/>
                </a:solidFill>
                <a:latin typeface="Comic Sans MS" pitchFamily="66" charset="0"/>
              </a:rPr>
              <a:t> </a:t>
            </a:r>
            <a:r>
              <a:rPr lang="en-US" sz="1200" b="1" dirty="0" smtClean="0">
                <a:solidFill>
                  <a:srgbClr val="002060"/>
                </a:solidFill>
                <a:latin typeface="Comic Sans MS" pitchFamily="66" charset="0"/>
              </a:rPr>
              <a:t>[H1242</a:t>
            </a:r>
            <a:r>
              <a:rPr lang="en-US" sz="1200" b="1" dirty="0">
                <a:solidFill>
                  <a:srgbClr val="002060"/>
                </a:solidFill>
                <a:latin typeface="Comic Sans MS" pitchFamily="66" charset="0"/>
              </a:rPr>
              <a:t>]</a:t>
            </a:r>
            <a:r>
              <a:rPr lang="en-US" sz="1200" b="1" dirty="0" smtClean="0">
                <a:solidFill>
                  <a:srgbClr val="002060"/>
                </a:solidFill>
                <a:latin typeface="Comic Sans MS" pitchFamily="66" charset="0"/>
              </a:rPr>
              <a:t> </a:t>
            </a:r>
            <a:r>
              <a:rPr lang="en-US" sz="1600" b="1" u="sng" dirty="0" smtClean="0">
                <a:solidFill>
                  <a:srgbClr val="C00000"/>
                </a:solidFill>
                <a:latin typeface="Comic Sans MS" pitchFamily="66" charset="0"/>
              </a:rPr>
              <a:t>AFTER</a:t>
            </a:r>
            <a:r>
              <a:rPr lang="en-US" sz="1600" b="1" dirty="0" smtClean="0">
                <a:solidFill>
                  <a:srgbClr val="C00000"/>
                </a:solidFill>
                <a:latin typeface="Comic Sans MS" pitchFamily="66" charset="0"/>
              </a:rPr>
              <a:t> the Passover</a:t>
            </a:r>
            <a:r>
              <a:rPr lang="en-US" sz="1600" b="1" dirty="0" smtClean="0">
                <a:solidFill>
                  <a:srgbClr val="002060"/>
                </a:solidFill>
                <a:latin typeface="Comic Sans MS" pitchFamily="66" charset="0"/>
              </a:rPr>
              <a:t> </a:t>
            </a:r>
            <a:r>
              <a:rPr lang="en-US" sz="1400" b="1" dirty="0" smtClean="0">
                <a:solidFill>
                  <a:srgbClr val="002060"/>
                </a:solidFill>
                <a:latin typeface="Comic Sans MS" pitchFamily="66" charset="0"/>
              </a:rPr>
              <a:t>[they ate] </a:t>
            </a:r>
            <a:r>
              <a:rPr lang="en-US" sz="1600" b="1" dirty="0" smtClean="0">
                <a:solidFill>
                  <a:srgbClr val="002060"/>
                </a:solidFill>
                <a:latin typeface="Comic Sans MS" pitchFamily="66" charset="0"/>
              </a:rPr>
              <a:t>unleavened bread and roasted grain </a:t>
            </a:r>
            <a:r>
              <a:rPr lang="en-US" sz="1600" b="1" u="sng" dirty="0" smtClean="0">
                <a:ln>
                  <a:solidFill>
                    <a:srgbClr val="C00000"/>
                  </a:solidFill>
                </a:ln>
                <a:solidFill>
                  <a:srgbClr val="FF3399"/>
                </a:solidFill>
                <a:latin typeface="Comic Sans MS" pitchFamily="66" charset="0"/>
              </a:rPr>
              <a:t>on this same da</a:t>
            </a:r>
            <a:r>
              <a:rPr lang="en-US" sz="1600" b="1" dirty="0" smtClean="0">
                <a:ln>
                  <a:solidFill>
                    <a:srgbClr val="C00000"/>
                  </a:solidFill>
                </a:ln>
                <a:solidFill>
                  <a:srgbClr val="FF3399"/>
                </a:solidFill>
                <a:latin typeface="Comic Sans MS" pitchFamily="66" charset="0"/>
              </a:rPr>
              <a:t>y.</a:t>
            </a:r>
            <a:r>
              <a:rPr lang="en-US" sz="1600" b="1" dirty="0" smtClean="0">
                <a:ln>
                  <a:solidFill>
                    <a:srgbClr val="C00000"/>
                  </a:solidFill>
                </a:ln>
                <a:solidFill>
                  <a:srgbClr val="002060"/>
                </a:solidFill>
                <a:latin typeface="Comic Sans MS" pitchFamily="66" charset="0"/>
              </a:rPr>
              <a:t> </a:t>
            </a:r>
            <a:endParaRPr lang="en-US" sz="1600" b="1" cap="none" spc="0" dirty="0">
              <a:ln>
                <a:solidFill>
                  <a:srgbClr val="C00000"/>
                </a:solidFill>
              </a:ln>
              <a:solidFill>
                <a:srgbClr val="002060"/>
              </a:solidFill>
              <a:effectLst/>
              <a:latin typeface="Comic Sans MS" pitchFamily="66"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2545163797"/>
              </p:ext>
            </p:extLst>
          </p:nvPr>
        </p:nvGraphicFramePr>
        <p:xfrm>
          <a:off x="406139" y="3517127"/>
          <a:ext cx="8334130" cy="944880"/>
        </p:xfrm>
        <a:graphic>
          <a:graphicData uri="http://schemas.openxmlformats.org/drawingml/2006/table">
            <a:tbl>
              <a:tblPr firstRow="1" bandRow="1">
                <a:effectLst>
                  <a:outerShdw blurRad="76200" dist="12700" dir="2700000" sy="-23000" kx="-800400" algn="bl" rotWithShape="0">
                    <a:prstClr val="black">
                      <a:alpha val="20000"/>
                    </a:prstClr>
                  </a:outerShdw>
                </a:effectLst>
                <a:tableStyleId>{5C22544A-7EE6-4342-B048-85BDC9FD1C3A}</a:tableStyleId>
              </a:tblPr>
              <a:tblGrid>
                <a:gridCol w="255493"/>
                <a:gridCol w="1676400"/>
                <a:gridCol w="228600"/>
                <a:gridCol w="1828800"/>
                <a:gridCol w="304800"/>
                <a:gridCol w="1828800"/>
                <a:gridCol w="228600"/>
                <a:gridCol w="1698140"/>
                <a:gridCol w="284497"/>
              </a:tblGrid>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FFCCCC"/>
                    </a:solidFill>
                  </a:tcPr>
                </a:tc>
                <a:tc>
                  <a:txBody>
                    <a:bodyPr/>
                    <a:lstStyle/>
                    <a:p>
                      <a:pPr algn="ctr"/>
                      <a:r>
                        <a:rPr lang="en-US" sz="1400" dirty="0" smtClean="0">
                          <a:solidFill>
                            <a:srgbClr val="002060"/>
                          </a:solidFill>
                          <a:latin typeface="Arial Rounded MT Bold" pitchFamily="34" charset="0"/>
                        </a:rPr>
                        <a:t>7</a:t>
                      </a:r>
                      <a:r>
                        <a:rPr lang="en-US" sz="1400" baseline="30000" dirty="0" smtClean="0">
                          <a:solidFill>
                            <a:srgbClr val="002060"/>
                          </a:solidFill>
                          <a:latin typeface="Arial Rounded MT Bold" pitchFamily="34" charset="0"/>
                        </a:rPr>
                        <a:t>th</a:t>
                      </a:r>
                      <a:r>
                        <a:rPr lang="en-US" sz="1400" baseline="0" dirty="0" smtClean="0">
                          <a:solidFill>
                            <a:srgbClr val="002060"/>
                          </a:solidFill>
                          <a:latin typeface="Arial Rounded MT Bold" pitchFamily="34" charset="0"/>
                        </a:rPr>
                        <a:t> </a:t>
                      </a:r>
                      <a:r>
                        <a:rPr lang="en-US" sz="1400" dirty="0" smtClean="0">
                          <a:solidFill>
                            <a:srgbClr val="002060"/>
                          </a:solidFill>
                          <a:latin typeface="Arial Rounded MT Bold" pitchFamily="34" charset="0"/>
                        </a:rPr>
                        <a:t>Day   Abib 14</a:t>
                      </a:r>
                      <a:br>
                        <a:rPr lang="en-US" sz="1400" dirty="0" smtClean="0">
                          <a:solidFill>
                            <a:srgbClr val="002060"/>
                          </a:solidFill>
                          <a:latin typeface="Arial Rounded MT Bold" pitchFamily="34" charset="0"/>
                        </a:rPr>
                      </a:br>
                      <a:r>
                        <a:rPr lang="en-US" sz="1400" dirty="0" smtClean="0">
                          <a:solidFill>
                            <a:srgbClr val="C00000"/>
                          </a:solidFill>
                          <a:effectLst>
                            <a:glow rad="127000">
                              <a:schemeClr val="bg1"/>
                            </a:glow>
                          </a:effectLst>
                          <a:latin typeface="Arial Rounded MT Bold" pitchFamily="34" charset="0"/>
                        </a:rPr>
                        <a:t>Passover &amp;</a:t>
                      </a:r>
                      <a:br>
                        <a:rPr lang="en-US" sz="1400" dirty="0" smtClean="0">
                          <a:solidFill>
                            <a:srgbClr val="C00000"/>
                          </a:solidFill>
                          <a:effectLst>
                            <a:glow rad="127000">
                              <a:schemeClr val="bg1"/>
                            </a:glow>
                          </a:effectLst>
                          <a:latin typeface="Arial Rounded MT Bold" pitchFamily="34" charset="0"/>
                        </a:rPr>
                      </a:br>
                      <a:r>
                        <a:rPr lang="en-US" sz="1400" dirty="0" smtClean="0">
                          <a:solidFill>
                            <a:srgbClr val="002060"/>
                          </a:solidFill>
                          <a:latin typeface="Arial Rounded MT Bold" pitchFamily="34" charset="0"/>
                        </a:rPr>
                        <a:t>Weekly Sabbath</a:t>
                      </a:r>
                      <a:br>
                        <a:rPr lang="en-US" sz="1400" dirty="0" smtClean="0">
                          <a:solidFill>
                            <a:srgbClr val="002060"/>
                          </a:solidFill>
                          <a:latin typeface="Arial Rounded MT Bold" pitchFamily="34" charset="0"/>
                        </a:rPr>
                      </a:br>
                      <a:endParaRPr lang="en-US" sz="1400" dirty="0">
                        <a:solidFill>
                          <a:srgbClr val="C00000"/>
                        </a:solidFill>
                        <a:effectLst>
                          <a:glow rad="127000">
                            <a:schemeClr val="bg1"/>
                          </a:glow>
                        </a:effectLst>
                        <a:latin typeface="Arial Rounded MT Bold"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66CCFF"/>
                    </a:solidFill>
                  </a:tcPr>
                </a:tc>
                <a:tc>
                  <a:txBody>
                    <a:bodyPr/>
                    <a:lstStyle/>
                    <a:p>
                      <a:pPr algn="ctr"/>
                      <a:endParaRPr lang="en-US" sz="1400" dirty="0">
                        <a:latin typeface="Arial Rounded MT Bold"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accent2">
                        <a:lumMod val="75000"/>
                      </a:schemeClr>
                    </a:solidFill>
                  </a:tcPr>
                </a:tc>
                <a:tc>
                  <a:txBody>
                    <a:bodyPr/>
                    <a:lstStyle/>
                    <a:p>
                      <a:pPr algn="ctr"/>
                      <a:r>
                        <a:rPr lang="en-US" sz="1400" dirty="0" smtClean="0">
                          <a:latin typeface="Arial Rounded MT Bold" pitchFamily="34" charset="0"/>
                        </a:rPr>
                        <a:t>Abib 14 </a:t>
                      </a:r>
                      <a:br>
                        <a:rPr lang="en-US" sz="1400" dirty="0" smtClean="0">
                          <a:latin typeface="Arial Rounded MT Bold" pitchFamily="34" charset="0"/>
                        </a:rPr>
                      </a:br>
                      <a:r>
                        <a:rPr lang="en-US" sz="1400" dirty="0" smtClean="0">
                          <a:solidFill>
                            <a:srgbClr val="C00000"/>
                          </a:solidFill>
                          <a:effectLst>
                            <a:glow rad="127000">
                              <a:schemeClr val="bg1"/>
                            </a:glow>
                          </a:effectLst>
                          <a:latin typeface="Arial Rounded MT Bold" pitchFamily="34" charset="0"/>
                        </a:rPr>
                        <a:t>Passover</a:t>
                      </a:r>
                      <a:br>
                        <a:rPr lang="en-US" sz="1400" dirty="0" smtClean="0">
                          <a:solidFill>
                            <a:srgbClr val="C00000"/>
                          </a:solidFill>
                          <a:effectLst>
                            <a:glow rad="127000">
                              <a:schemeClr val="bg1"/>
                            </a:glow>
                          </a:effectLst>
                          <a:latin typeface="Arial Rounded MT Bold" pitchFamily="34" charset="0"/>
                        </a:rPr>
                      </a:br>
                      <a:r>
                        <a:rPr lang="en-US" sz="1400" dirty="0" smtClean="0">
                          <a:latin typeface="Arial Rounded MT Bold" pitchFamily="34" charset="0"/>
                        </a:rPr>
                        <a:t>Night</a:t>
                      </a:r>
                      <a:endParaRPr lang="en-US" sz="1400" dirty="0">
                        <a:latin typeface="Arial Rounded MT Bold"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002060"/>
                    </a:solidFill>
                  </a:tcPr>
                </a:tc>
                <a:tc>
                  <a:txBody>
                    <a:bodyPr/>
                    <a:lstStyle/>
                    <a:p>
                      <a:pPr algn="ctr"/>
                      <a:endParaRPr lang="en-US" sz="1400" dirty="0">
                        <a:latin typeface="Arial Rounded MT Bold"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FFCCCC"/>
                    </a:solidFill>
                  </a:tcPr>
                </a:tc>
                <a:tc>
                  <a:txBody>
                    <a:bodyPr/>
                    <a:lstStyle/>
                    <a:p>
                      <a:pPr algn="ctr"/>
                      <a:r>
                        <a:rPr lang="en-US" sz="1400" dirty="0" smtClean="0">
                          <a:ln>
                            <a:solidFill>
                              <a:srgbClr val="003300"/>
                            </a:solidFill>
                          </a:ln>
                          <a:solidFill>
                            <a:schemeClr val="accent2">
                              <a:lumMod val="75000"/>
                            </a:schemeClr>
                          </a:solidFill>
                          <a:latin typeface="Arial Rounded MT Bold" pitchFamily="34" charset="0"/>
                        </a:rPr>
                        <a:t>1</a:t>
                      </a:r>
                      <a:r>
                        <a:rPr lang="en-US" sz="1400" baseline="30000" dirty="0" smtClean="0">
                          <a:ln>
                            <a:solidFill>
                              <a:srgbClr val="003300"/>
                            </a:solidFill>
                          </a:ln>
                          <a:solidFill>
                            <a:schemeClr val="accent2">
                              <a:lumMod val="75000"/>
                            </a:schemeClr>
                          </a:solidFill>
                          <a:latin typeface="Arial Rounded MT Bold" pitchFamily="34" charset="0"/>
                        </a:rPr>
                        <a:t>st</a:t>
                      </a:r>
                      <a:r>
                        <a:rPr lang="en-US" sz="1400" dirty="0" smtClean="0">
                          <a:ln>
                            <a:solidFill>
                              <a:srgbClr val="003300"/>
                            </a:solidFill>
                          </a:ln>
                          <a:solidFill>
                            <a:schemeClr val="accent2">
                              <a:lumMod val="75000"/>
                            </a:schemeClr>
                          </a:solidFill>
                          <a:latin typeface="Arial Rounded MT Bold" pitchFamily="34" charset="0"/>
                        </a:rPr>
                        <a:t> Day  </a:t>
                      </a:r>
                      <a:r>
                        <a:rPr lang="en-US" sz="1400" dirty="0" smtClean="0">
                          <a:solidFill>
                            <a:srgbClr val="002060"/>
                          </a:solidFill>
                          <a:latin typeface="Arial Rounded MT Bold" pitchFamily="34" charset="0"/>
                        </a:rPr>
                        <a:t>Abib 15</a:t>
                      </a:r>
                      <a:br>
                        <a:rPr lang="en-US" sz="1400" dirty="0" smtClean="0">
                          <a:solidFill>
                            <a:srgbClr val="002060"/>
                          </a:solidFill>
                          <a:latin typeface="Arial Rounded MT Bold" pitchFamily="34" charset="0"/>
                        </a:rPr>
                      </a:br>
                      <a:r>
                        <a:rPr lang="en-US" sz="1400" dirty="0" smtClean="0">
                          <a:solidFill>
                            <a:srgbClr val="003300"/>
                          </a:solidFill>
                          <a:effectLst>
                            <a:glow rad="127000">
                              <a:schemeClr val="bg1"/>
                            </a:glow>
                          </a:effectLst>
                          <a:latin typeface="Arial Rounded MT Bold" pitchFamily="34" charset="0"/>
                        </a:rPr>
                        <a:t>Wave Sheaf &amp;</a:t>
                      </a:r>
                      <a:r>
                        <a:rPr lang="en-US" sz="1400" dirty="0" smtClean="0">
                          <a:solidFill>
                            <a:srgbClr val="002060"/>
                          </a:solidFill>
                          <a:effectLst>
                            <a:glow rad="127000">
                              <a:schemeClr val="bg1"/>
                            </a:glow>
                          </a:effectLst>
                          <a:latin typeface="Arial Rounded MT Bold" pitchFamily="34" charset="0"/>
                        </a:rPr>
                        <a:t/>
                      </a:r>
                      <a:br>
                        <a:rPr lang="en-US" sz="1400" dirty="0" smtClean="0">
                          <a:solidFill>
                            <a:srgbClr val="002060"/>
                          </a:solidFill>
                          <a:effectLst>
                            <a:glow rad="127000">
                              <a:schemeClr val="bg1"/>
                            </a:glow>
                          </a:effectLst>
                          <a:latin typeface="Arial Rounded MT Bold" pitchFamily="34" charset="0"/>
                        </a:rPr>
                      </a:br>
                      <a:r>
                        <a:rPr lang="en-US" sz="1400" dirty="0" smtClean="0">
                          <a:ln>
                            <a:solidFill>
                              <a:srgbClr val="003300"/>
                            </a:solidFill>
                          </a:ln>
                          <a:solidFill>
                            <a:schemeClr val="accent2">
                              <a:lumMod val="75000"/>
                            </a:schemeClr>
                          </a:solidFill>
                          <a:latin typeface="Arial Rounded MT Bold" pitchFamily="34" charset="0"/>
                        </a:rPr>
                        <a:t>Unleavened Bread </a:t>
                      </a:r>
                      <a:br>
                        <a:rPr lang="en-US" sz="1400" dirty="0" smtClean="0">
                          <a:ln>
                            <a:solidFill>
                              <a:srgbClr val="003300"/>
                            </a:solidFill>
                          </a:ln>
                          <a:solidFill>
                            <a:schemeClr val="accent2">
                              <a:lumMod val="75000"/>
                            </a:schemeClr>
                          </a:solidFill>
                          <a:latin typeface="Arial Rounded MT Bold" pitchFamily="34" charset="0"/>
                        </a:rPr>
                      </a:br>
                      <a:r>
                        <a:rPr lang="en-US" sz="1400" dirty="0" smtClean="0">
                          <a:ln>
                            <a:solidFill>
                              <a:srgbClr val="003300"/>
                            </a:solidFill>
                          </a:ln>
                          <a:solidFill>
                            <a:schemeClr val="accent2">
                              <a:lumMod val="75000"/>
                            </a:schemeClr>
                          </a:solidFill>
                          <a:latin typeface="Arial Rounded MT Bold" pitchFamily="34" charset="0"/>
                        </a:rPr>
                        <a:t>Sabbath</a:t>
                      </a:r>
                      <a:endParaRPr lang="en-US" sz="1400" dirty="0">
                        <a:ln>
                          <a:solidFill>
                            <a:srgbClr val="003300"/>
                          </a:solidFill>
                        </a:ln>
                        <a:solidFill>
                          <a:schemeClr val="accent2">
                            <a:lumMod val="75000"/>
                          </a:schemeClr>
                        </a:solidFill>
                        <a:latin typeface="Arial Rounded MT Bold"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gradFill flip="none" rotWithShape="1">
                      <a:gsLst>
                        <a:gs pos="19000">
                          <a:srgbClr val="92D050"/>
                        </a:gs>
                        <a:gs pos="70000">
                          <a:schemeClr val="accent1">
                            <a:tint val="44500"/>
                            <a:satMod val="160000"/>
                          </a:schemeClr>
                        </a:gs>
                        <a:gs pos="100000">
                          <a:schemeClr val="accent1">
                            <a:tint val="23500"/>
                            <a:satMod val="160000"/>
                          </a:schemeClr>
                        </a:gs>
                      </a:gsLst>
                      <a:lin ang="2700000" scaled="1"/>
                      <a:tileRect/>
                    </a:gradFill>
                  </a:tcPr>
                </a:tc>
                <a:tc>
                  <a:txBody>
                    <a:bodyPr/>
                    <a:lstStyle/>
                    <a:p>
                      <a:pPr algn="ctr"/>
                      <a:endParaRPr lang="en-US" sz="1400" dirty="0">
                        <a:latin typeface="Arial Rounded MT Bold"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accent2">
                        <a:lumMod val="75000"/>
                      </a:schemeClr>
                    </a:solidFill>
                  </a:tcPr>
                </a:tc>
                <a:tc>
                  <a:txBody>
                    <a:bodyPr/>
                    <a:lstStyle/>
                    <a:p>
                      <a:pPr algn="ctr"/>
                      <a:r>
                        <a:rPr lang="en-US" sz="1400" dirty="0" smtClean="0">
                          <a:latin typeface="Arial Rounded MT Bold" pitchFamily="34" charset="0"/>
                        </a:rPr>
                        <a:t>Abib 15  </a:t>
                      </a:r>
                      <a:br>
                        <a:rPr lang="en-US" sz="1400" dirty="0" smtClean="0">
                          <a:latin typeface="Arial Rounded MT Bold" pitchFamily="34" charset="0"/>
                        </a:rPr>
                      </a:br>
                      <a:r>
                        <a:rPr lang="en-US" sz="1400" dirty="0" smtClean="0">
                          <a:latin typeface="Arial Rounded MT Bold" pitchFamily="34" charset="0"/>
                        </a:rPr>
                        <a:t>Night</a:t>
                      </a:r>
                      <a:endParaRPr lang="en-US" sz="1400" dirty="0">
                        <a:latin typeface="Arial Rounded MT Bold"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002060"/>
                    </a:solidFill>
                  </a:tcPr>
                </a:tc>
                <a:tc>
                  <a:txBody>
                    <a:bodyPr/>
                    <a:lstStyle/>
                    <a:p>
                      <a:pPr algn="ctr"/>
                      <a:endParaRPr lang="en-US" sz="1400" dirty="0">
                        <a:latin typeface="Arial Rounded MT Bold"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FFCCCC"/>
                    </a:solidFill>
                  </a:tcPr>
                </a:tc>
              </a:tr>
            </a:tbl>
          </a:graphicData>
        </a:graphic>
      </p:graphicFrame>
      <p:sp>
        <p:nvSpPr>
          <p:cNvPr id="13" name="Right Bracket 12"/>
          <p:cNvSpPr/>
          <p:nvPr/>
        </p:nvSpPr>
        <p:spPr>
          <a:xfrm rot="16200000">
            <a:off x="3363412" y="2517132"/>
            <a:ext cx="207377" cy="1752598"/>
          </a:xfrm>
          <a:prstGeom prst="rightBracket">
            <a:avLst>
              <a:gd name="adj" fmla="val 145156"/>
            </a:avLst>
          </a:prstGeom>
          <a:solidFill>
            <a:schemeClr val="tx1"/>
          </a:solidFill>
          <a:ln w="28575">
            <a:solidFill>
              <a:srgbClr val="FF0000"/>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cxnSp>
        <p:nvCxnSpPr>
          <p:cNvPr id="14" name="Straight Arrow Connector 13"/>
          <p:cNvCxnSpPr/>
          <p:nvPr/>
        </p:nvCxnSpPr>
        <p:spPr>
          <a:xfrm>
            <a:off x="4114800" y="2895600"/>
            <a:ext cx="0" cy="497831"/>
          </a:xfrm>
          <a:prstGeom prst="straightConnector1">
            <a:avLst/>
          </a:prstGeom>
          <a:ln w="57150">
            <a:solidFill>
              <a:schemeClr val="tx2">
                <a:lumMod val="75000"/>
              </a:schemeClr>
            </a:solidFill>
            <a:headEnd type="oval" w="med" len="med"/>
            <a:tailEnd type="triangle" w="med" len="med"/>
          </a:ln>
          <a:effectLst>
            <a:glow rad="101600">
              <a:schemeClr val="bg1"/>
            </a:glow>
          </a:effectLst>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15" name="Right Brace 14"/>
          <p:cNvSpPr/>
          <p:nvPr/>
        </p:nvSpPr>
        <p:spPr>
          <a:xfrm rot="16200000" flipH="1">
            <a:off x="6281784" y="2594812"/>
            <a:ext cx="589194" cy="4319452"/>
          </a:xfrm>
          <a:prstGeom prst="rightBrace">
            <a:avLst>
              <a:gd name="adj1" fmla="val 78219"/>
              <a:gd name="adj2" fmla="val 27689"/>
            </a:avLst>
          </a:prstGeom>
          <a:gradFill>
            <a:gsLst>
              <a:gs pos="35000">
                <a:srgbClr val="92D050">
                  <a:alpha val="77000"/>
                </a:srgbClr>
              </a:gs>
              <a:gs pos="50000">
                <a:schemeClr val="accent2">
                  <a:lumMod val="75000"/>
                </a:schemeClr>
              </a:gs>
              <a:gs pos="63000">
                <a:srgbClr val="002060"/>
              </a:gs>
            </a:gsLst>
            <a:lin ang="5400000" scaled="0"/>
          </a:gradFill>
          <a:ln>
            <a:solidFill>
              <a:srgbClr val="00B05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6" name="Right Bracket 15"/>
          <p:cNvSpPr/>
          <p:nvPr/>
        </p:nvSpPr>
        <p:spPr>
          <a:xfrm rot="16200000" flipH="1">
            <a:off x="2271889" y="2600806"/>
            <a:ext cx="294222" cy="4013240"/>
          </a:xfrm>
          <a:prstGeom prst="rightBracket">
            <a:avLst>
              <a:gd name="adj" fmla="val 99144"/>
            </a:avLst>
          </a:prstGeom>
          <a:gradFill>
            <a:gsLst>
              <a:gs pos="35000">
                <a:srgbClr val="00B0F0">
                  <a:alpha val="53000"/>
                </a:srgbClr>
              </a:gs>
              <a:gs pos="50000">
                <a:schemeClr val="accent2">
                  <a:lumMod val="75000"/>
                </a:schemeClr>
              </a:gs>
              <a:gs pos="63000">
                <a:srgbClr val="002060"/>
              </a:gs>
            </a:gsLst>
            <a:lin ang="5400000" scaled="0"/>
          </a:gradFill>
          <a:ln>
            <a:solidFill>
              <a:srgbClr val="0070C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cxnSp>
        <p:nvCxnSpPr>
          <p:cNvPr id="17" name="Straight Arrow Connector 16"/>
          <p:cNvCxnSpPr/>
          <p:nvPr/>
        </p:nvCxnSpPr>
        <p:spPr>
          <a:xfrm>
            <a:off x="2436929" y="2895600"/>
            <a:ext cx="0" cy="623499"/>
          </a:xfrm>
          <a:prstGeom prst="straightConnector1">
            <a:avLst/>
          </a:prstGeom>
          <a:ln w="57150">
            <a:solidFill>
              <a:schemeClr val="accent2">
                <a:lumMod val="50000"/>
              </a:schemeClr>
            </a:solidFill>
            <a:headEnd type="oval" w="med" len="med"/>
            <a:tailEnd type="triangle" w="med" len="med"/>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21" name="Lightning Bolt 20"/>
          <p:cNvSpPr/>
          <p:nvPr/>
        </p:nvSpPr>
        <p:spPr>
          <a:xfrm rot="1148825" flipH="1" flipV="1">
            <a:off x="4121922" y="3406806"/>
            <a:ext cx="563425" cy="1411767"/>
          </a:xfrm>
          <a:prstGeom prst="lightningBolt">
            <a:avLst/>
          </a:prstGeom>
          <a:solidFill>
            <a:schemeClr val="accent5">
              <a:lumMod val="40000"/>
              <a:lumOff val="60000"/>
            </a:schemeClr>
          </a:solidFill>
          <a:ln w="38100">
            <a:solidFill>
              <a:srgbClr val="C00000"/>
            </a:solidFill>
          </a:ln>
          <a:effectLst>
            <a:glow rad="139700">
              <a:schemeClr val="accent2">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183775" y="1322300"/>
            <a:ext cx="457200" cy="1717575"/>
          </a:xfrm>
          <a:prstGeom prst="roundRect">
            <a:avLst>
              <a:gd name="adj" fmla="val 30777"/>
            </a:avLst>
          </a:prstGeom>
          <a:solidFill>
            <a:srgbClr val="6F3350"/>
          </a:solidFill>
          <a:ln w="57150">
            <a:solidFill>
              <a:srgbClr val="FFFFCC"/>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a:r>
              <a:rPr lang="en-CA" sz="1600" b="1" dirty="0" smtClean="0">
                <a:solidFill>
                  <a:schemeClr val="bg1"/>
                </a:solidFill>
                <a:latin typeface="Comic Sans MS" panose="030F0702030302020204" pitchFamily="66" charset="0"/>
              </a:rPr>
              <a:t>R</a:t>
            </a:r>
            <a:br>
              <a:rPr lang="en-CA" sz="1600" b="1" dirty="0" smtClean="0">
                <a:solidFill>
                  <a:schemeClr val="bg1"/>
                </a:solidFill>
                <a:latin typeface="Comic Sans MS" panose="030F0702030302020204" pitchFamily="66" charset="0"/>
              </a:rPr>
            </a:br>
            <a:r>
              <a:rPr lang="en-CA" sz="1600" b="1" dirty="0" smtClean="0">
                <a:solidFill>
                  <a:schemeClr val="bg1"/>
                </a:solidFill>
                <a:latin typeface="Comic Sans MS" panose="030F0702030302020204" pitchFamily="66" charset="0"/>
              </a:rPr>
              <a:t>E</a:t>
            </a:r>
            <a:br>
              <a:rPr lang="en-CA" sz="1600" b="1" dirty="0" smtClean="0">
                <a:solidFill>
                  <a:schemeClr val="bg1"/>
                </a:solidFill>
                <a:latin typeface="Comic Sans MS" panose="030F0702030302020204" pitchFamily="66" charset="0"/>
              </a:rPr>
            </a:br>
            <a:r>
              <a:rPr lang="en-CA" sz="1600" b="1" dirty="0" smtClean="0">
                <a:solidFill>
                  <a:schemeClr val="bg1"/>
                </a:solidFill>
                <a:latin typeface="Comic Sans MS" panose="030F0702030302020204" pitchFamily="66" charset="0"/>
              </a:rPr>
              <a:t>V</a:t>
            </a:r>
            <a:br>
              <a:rPr lang="en-CA" sz="1600" b="1" dirty="0" smtClean="0">
                <a:solidFill>
                  <a:schemeClr val="bg1"/>
                </a:solidFill>
                <a:latin typeface="Comic Sans MS" panose="030F0702030302020204" pitchFamily="66" charset="0"/>
              </a:rPr>
            </a:br>
            <a:r>
              <a:rPr lang="en-CA" sz="1600" b="1" dirty="0" smtClean="0">
                <a:solidFill>
                  <a:schemeClr val="bg1"/>
                </a:solidFill>
                <a:latin typeface="Comic Sans MS" panose="030F0702030302020204" pitchFamily="66" charset="0"/>
              </a:rPr>
              <a:t>I</a:t>
            </a:r>
            <a:br>
              <a:rPr lang="en-CA" sz="1600" b="1" dirty="0" smtClean="0">
                <a:solidFill>
                  <a:schemeClr val="bg1"/>
                </a:solidFill>
                <a:latin typeface="Comic Sans MS" panose="030F0702030302020204" pitchFamily="66" charset="0"/>
              </a:rPr>
            </a:br>
            <a:r>
              <a:rPr lang="en-CA" sz="1600" b="1" dirty="0" smtClean="0">
                <a:solidFill>
                  <a:schemeClr val="bg1"/>
                </a:solidFill>
                <a:latin typeface="Comic Sans MS" panose="030F0702030302020204" pitchFamily="66" charset="0"/>
              </a:rPr>
              <a:t>E</a:t>
            </a:r>
            <a:br>
              <a:rPr lang="en-CA" sz="1600" b="1" dirty="0" smtClean="0">
                <a:solidFill>
                  <a:schemeClr val="bg1"/>
                </a:solidFill>
                <a:latin typeface="Comic Sans MS" panose="030F0702030302020204" pitchFamily="66" charset="0"/>
              </a:rPr>
            </a:br>
            <a:r>
              <a:rPr lang="en-CA" sz="1600" b="1" dirty="0" smtClean="0">
                <a:solidFill>
                  <a:schemeClr val="bg1"/>
                </a:solidFill>
                <a:latin typeface="Comic Sans MS" panose="030F0702030302020204" pitchFamily="66" charset="0"/>
              </a:rPr>
              <a:t>W</a:t>
            </a:r>
            <a:endParaRPr lang="en-CA" sz="2000" b="1" dirty="0">
              <a:ln>
                <a:solidFill>
                  <a:srgbClr val="0000FF"/>
                </a:solidFill>
              </a:ln>
              <a:solidFill>
                <a:schemeClr val="bg1"/>
              </a:solidFill>
              <a:latin typeface="Comic Sans MS" panose="030F0702030302020204" pitchFamily="66" charset="0"/>
            </a:endParaRPr>
          </a:p>
        </p:txBody>
      </p:sp>
      <p:sp>
        <p:nvSpPr>
          <p:cNvPr id="18" name="TextBox 17"/>
          <p:cNvSpPr txBox="1"/>
          <p:nvPr/>
        </p:nvSpPr>
        <p:spPr>
          <a:xfrm>
            <a:off x="-55168" y="833375"/>
            <a:ext cx="9260128" cy="381000"/>
          </a:xfrm>
          <a:prstGeom prst="rect">
            <a:avLst/>
          </a:prstGeom>
          <a:solidFill>
            <a:schemeClr val="accent2">
              <a:lumMod val="20000"/>
              <a:lumOff val="80000"/>
            </a:schemeClr>
          </a:solidFill>
          <a:ln w="3175">
            <a:solidFill>
              <a:srgbClr val="FFCCCC"/>
            </a:solidFill>
          </a:ln>
          <a:effectLst>
            <a:glow rad="127000">
              <a:srgbClr val="66CCFF">
                <a:alpha val="40000"/>
              </a:srgbClr>
            </a:glow>
          </a:effectLst>
          <a:scene3d>
            <a:camera prst="orthographicFront"/>
            <a:lightRig rig="threePt" dir="t"/>
          </a:scene3d>
          <a:sp3d>
            <a:bevelT/>
          </a:sp3d>
        </p:spPr>
        <p:txBody>
          <a:bodyPr wrap="square" rtlCol="0">
            <a:spAutoFit/>
            <a:sp3d extrusionH="57150">
              <a:bevelT w="82550" h="38100" prst="coolSlant"/>
            </a:sp3d>
          </a:bodyPr>
          <a:lstStyle/>
          <a:p>
            <a:pPr algn="ctr"/>
            <a:r>
              <a:rPr lang="en-US" b="1" dirty="0" smtClean="0">
                <a:solidFill>
                  <a:schemeClr val="tx1">
                    <a:lumMod val="75000"/>
                    <a:lumOff val="25000"/>
                  </a:schemeClr>
                </a:solidFill>
                <a:latin typeface="Comic Sans MS" pitchFamily="66" charset="0"/>
              </a:rPr>
              <a:t>Chart</a:t>
            </a:r>
            <a:r>
              <a:rPr lang="en-US" b="1" dirty="0" smtClean="0">
                <a:latin typeface="Comic Sans MS" pitchFamily="66" charset="0"/>
              </a:rPr>
              <a:t> </a:t>
            </a:r>
            <a:r>
              <a:rPr lang="en-US" b="1" dirty="0" smtClean="0">
                <a:solidFill>
                  <a:srgbClr val="990033"/>
                </a:solidFill>
                <a:latin typeface="Comic Sans MS" pitchFamily="66" charset="0"/>
              </a:rPr>
              <a:t>#6</a:t>
            </a:r>
            <a:r>
              <a:rPr lang="en-US" b="1" dirty="0" smtClean="0">
                <a:latin typeface="Comic Sans MS" pitchFamily="66" charset="0"/>
              </a:rPr>
              <a:t> </a:t>
            </a:r>
            <a:r>
              <a:rPr lang="en-US" b="1" dirty="0" smtClean="0">
                <a:solidFill>
                  <a:schemeClr val="tx1">
                    <a:lumMod val="75000"/>
                    <a:lumOff val="25000"/>
                  </a:schemeClr>
                </a:solidFill>
                <a:latin typeface="Comic Sans MS" pitchFamily="66" charset="0"/>
              </a:rPr>
              <a:t>of 7   </a:t>
            </a:r>
            <a:r>
              <a:rPr lang="en-US" b="1" dirty="0" smtClean="0">
                <a:solidFill>
                  <a:srgbClr val="8C4C64"/>
                </a:solidFill>
                <a:latin typeface="Comic Sans MS" pitchFamily="66" charset="0"/>
              </a:rPr>
              <a:t>(</a:t>
            </a:r>
            <a:r>
              <a:rPr lang="en-US" b="1" dirty="0" smtClean="0">
                <a:solidFill>
                  <a:srgbClr val="C00000"/>
                </a:solidFill>
                <a:latin typeface="Comic Sans MS" pitchFamily="66" charset="0"/>
              </a:rPr>
              <a:t>Passover </a:t>
            </a:r>
            <a:r>
              <a:rPr lang="en-US" b="1" dirty="0" smtClean="0">
                <a:solidFill>
                  <a:schemeClr val="tx1">
                    <a:lumMod val="75000"/>
                    <a:lumOff val="25000"/>
                  </a:schemeClr>
                </a:solidFill>
                <a:latin typeface="Comic Sans MS" pitchFamily="66" charset="0"/>
              </a:rPr>
              <a:t>- </a:t>
            </a:r>
            <a:r>
              <a:rPr lang="en-US" b="1" dirty="0" smtClean="0">
                <a:solidFill>
                  <a:srgbClr val="006600"/>
                </a:solidFill>
                <a:latin typeface="Comic Sans MS" pitchFamily="66" charset="0"/>
              </a:rPr>
              <a:t>Wave Sheaf </a:t>
            </a:r>
            <a:r>
              <a:rPr lang="en-US" b="1" dirty="0" smtClean="0">
                <a:solidFill>
                  <a:schemeClr val="tx1">
                    <a:lumMod val="75000"/>
                    <a:lumOff val="25000"/>
                  </a:schemeClr>
                </a:solidFill>
                <a:latin typeface="Comic Sans MS" pitchFamily="66" charset="0"/>
              </a:rPr>
              <a:t>-</a:t>
            </a:r>
            <a:r>
              <a:rPr lang="en-US" b="1" dirty="0" smtClean="0">
                <a:solidFill>
                  <a:srgbClr val="C00000"/>
                </a:solidFill>
                <a:latin typeface="Comic Sans MS" pitchFamily="66" charset="0"/>
              </a:rPr>
              <a:t> </a:t>
            </a:r>
            <a:r>
              <a:rPr lang="en-US" b="1" dirty="0" smtClean="0">
                <a:solidFill>
                  <a:schemeClr val="accent2">
                    <a:lumMod val="50000"/>
                  </a:schemeClr>
                </a:solidFill>
                <a:latin typeface="Comic Sans MS" pitchFamily="66" charset="0"/>
              </a:rPr>
              <a:t>Unleavened Bread</a:t>
            </a:r>
            <a:r>
              <a:rPr lang="en-US" b="1" dirty="0" smtClean="0">
                <a:solidFill>
                  <a:srgbClr val="8C4C64"/>
                </a:solidFill>
                <a:latin typeface="Comic Sans MS" pitchFamily="66" charset="0"/>
              </a:rPr>
              <a:t>)</a:t>
            </a:r>
            <a:endParaRPr lang="en-US" b="1" dirty="0">
              <a:solidFill>
                <a:srgbClr val="8C4C64"/>
              </a:solidFill>
              <a:latin typeface="Comic Sans MS" pitchFamily="66" charset="0"/>
            </a:endParaRPr>
          </a:p>
        </p:txBody>
      </p:sp>
      <p:sp>
        <p:nvSpPr>
          <p:cNvPr id="20" name="Rectangle 19"/>
          <p:cNvSpPr/>
          <p:nvPr/>
        </p:nvSpPr>
        <p:spPr>
          <a:xfrm>
            <a:off x="4684060" y="3519099"/>
            <a:ext cx="1828800" cy="940841"/>
          </a:xfrm>
          <a:prstGeom prst="rect">
            <a:avLst/>
          </a:prstGeom>
          <a:noFill/>
          <a:ln w="57150">
            <a:solidFill>
              <a:srgbClr val="00FF00"/>
            </a:solidFill>
          </a:ln>
          <a:effectLst>
            <a:glow rad="101600">
              <a:srgbClr val="FFFF00"/>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32191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20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1750"/>
                                        <p:tgtEl>
                                          <p:spTgt spid="16"/>
                                        </p:tgtEl>
                                      </p:cBhvr>
                                    </p:animEffect>
                                  </p:childTnLst>
                                </p:cTn>
                              </p:par>
                            </p:childTnLst>
                          </p:cTn>
                        </p:par>
                        <p:par>
                          <p:cTn id="13" fill="hold">
                            <p:stCondLst>
                              <p:cond delay="1750"/>
                            </p:stCondLst>
                            <p:childTnLst>
                              <p:par>
                                <p:cTn id="14" presetID="8" presetClass="emph" presetSubtype="0" fill="hold" grpId="0" nodeType="afterEffect">
                                  <p:stCondLst>
                                    <p:cond delay="0"/>
                                  </p:stCondLst>
                                  <p:childTnLst>
                                    <p:animRot by="21600000">
                                      <p:cBhvr>
                                        <p:cTn id="15" dur="2000" fill="hold"/>
                                        <p:tgtEl>
                                          <p:spTgt spid="21"/>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Effect transition="in" filter="wipe(left)">
                                      <p:cBhvr>
                                        <p:cTn id="20" dur="1250"/>
                                        <p:tgtEl>
                                          <p:spTgt spid="9">
                                            <p:txEl>
                                              <p:pRg st="0" end="0"/>
                                            </p:txEl>
                                          </p:spTgt>
                                        </p:tgtEl>
                                      </p:cBhvr>
                                    </p:animEffect>
                                  </p:childTnLst>
                                </p:cTn>
                              </p:par>
                            </p:childTnLst>
                          </p:cTn>
                        </p:par>
                        <p:par>
                          <p:cTn id="21" fill="hold">
                            <p:stCondLst>
                              <p:cond delay="1250"/>
                            </p:stCondLst>
                            <p:childTnLst>
                              <p:par>
                                <p:cTn id="22" presetID="22" presetClass="entr" presetSubtype="8"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left)">
                                      <p:cBhvr>
                                        <p:cTn id="24" dur="1750"/>
                                        <p:tgtEl>
                                          <p:spTgt spid="15"/>
                                        </p:tgtEl>
                                      </p:cBhvr>
                                    </p:animEffect>
                                  </p:childTnLst>
                                </p:cTn>
                              </p:par>
                            </p:childTnLst>
                          </p:cTn>
                        </p:par>
                        <p:par>
                          <p:cTn id="25" fill="hold">
                            <p:stCondLst>
                              <p:cond delay="3000"/>
                            </p:stCondLst>
                            <p:childTnLst>
                              <p:par>
                                <p:cTn id="26" presetID="16" presetClass="entr" presetSubtype="21" fill="hold" nodeType="afterEffect">
                                  <p:stCondLst>
                                    <p:cond delay="1750"/>
                                  </p:stCondLst>
                                  <p:childTnLst>
                                    <p:set>
                                      <p:cBhvr>
                                        <p:cTn id="27" dur="1" fill="hold">
                                          <p:stCondLst>
                                            <p:cond delay="0"/>
                                          </p:stCondLst>
                                        </p:cTn>
                                        <p:tgtEl>
                                          <p:spTgt spid="9">
                                            <p:txEl>
                                              <p:pRg st="1" end="1"/>
                                            </p:txEl>
                                          </p:spTgt>
                                        </p:tgtEl>
                                        <p:attrNameLst>
                                          <p:attrName>style.visibility</p:attrName>
                                        </p:attrNameLst>
                                      </p:cBhvr>
                                      <p:to>
                                        <p:strVal val="visible"/>
                                      </p:to>
                                    </p:set>
                                    <p:animEffect transition="in" filter="barn(inVertical)">
                                      <p:cBhvr>
                                        <p:cTn id="28" dur="1750"/>
                                        <p:tgtEl>
                                          <p:spTgt spid="9">
                                            <p:txEl>
                                              <p:pRg st="1" end="1"/>
                                            </p:txEl>
                                          </p:spTgt>
                                        </p:tgtEl>
                                      </p:cBhvr>
                                    </p:animEffect>
                                  </p:childTnLst>
                                </p:cTn>
                              </p:par>
                            </p:childTnLst>
                          </p:cTn>
                        </p:par>
                        <p:par>
                          <p:cTn id="29" fill="hold">
                            <p:stCondLst>
                              <p:cond delay="6500"/>
                            </p:stCondLst>
                            <p:childTnLst>
                              <p:par>
                                <p:cTn id="30" presetID="21" presetClass="entr" presetSubtype="1" fill="hold" grpId="0" nodeType="afterEffect">
                                  <p:stCondLst>
                                    <p:cond delay="1000"/>
                                  </p:stCondLst>
                                  <p:childTnLst>
                                    <p:set>
                                      <p:cBhvr>
                                        <p:cTn id="31" dur="1" fill="hold">
                                          <p:stCondLst>
                                            <p:cond delay="0"/>
                                          </p:stCondLst>
                                        </p:cTn>
                                        <p:tgtEl>
                                          <p:spTgt spid="20"/>
                                        </p:tgtEl>
                                        <p:attrNameLst>
                                          <p:attrName>style.visibility</p:attrName>
                                        </p:attrNameLst>
                                      </p:cBhvr>
                                      <p:to>
                                        <p:strVal val="visible"/>
                                      </p:to>
                                    </p:set>
                                    <p:animEffect transition="in" filter="wheel(1)">
                                      <p:cBhvr>
                                        <p:cTn id="32" dur="2000"/>
                                        <p:tgtEl>
                                          <p:spTgt spid="20"/>
                                        </p:tgtEl>
                                      </p:cBhvr>
                                    </p:animEffect>
                                  </p:childTnLst>
                                </p:cTn>
                              </p:par>
                            </p:childTnLst>
                          </p:cTn>
                        </p:par>
                        <p:par>
                          <p:cTn id="33" fill="hold">
                            <p:stCondLst>
                              <p:cond delay="9500"/>
                            </p:stCondLst>
                            <p:childTnLst>
                              <p:par>
                                <p:cTn id="34" presetID="8" presetClass="emph" presetSubtype="0" fill="hold" grpId="1" nodeType="afterEffect">
                                  <p:stCondLst>
                                    <p:cond delay="0"/>
                                  </p:stCondLst>
                                  <p:childTnLst>
                                    <p:animRot by="21600000">
                                      <p:cBhvr>
                                        <p:cTn id="35" dur="2000" fill="hold"/>
                                        <p:tgtEl>
                                          <p:spTgt spid="20"/>
                                        </p:tgtEl>
                                        <p:attrNameLst>
                                          <p:attrName>r</p:attrName>
                                        </p:attrNameLst>
                                      </p:cBhvr>
                                    </p:animRo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3">
                                            <p:txEl>
                                              <p:pRg st="0" end="0"/>
                                            </p:txEl>
                                          </p:spTgt>
                                        </p:tgtEl>
                                        <p:attrNameLst>
                                          <p:attrName>style.visibility</p:attrName>
                                        </p:attrNameLst>
                                      </p:cBhvr>
                                      <p:to>
                                        <p:strVal val="visible"/>
                                      </p:to>
                                    </p:set>
                                    <p:animEffect transition="in" filter="wipe(left)">
                                      <p:cBhvr>
                                        <p:cTn id="40" dur="125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21" grpId="0" animBg="1"/>
      <p:bldP spid="24" grpId="0" animBg="1"/>
      <p:bldP spid="20" grpId="0" animBg="1"/>
      <p:bldP spid="20" grpId="1" animBg="1"/>
    </p:bldLst>
  </p:timing>
</p:sld>
</file>

<file path=ppt/slides/slide4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C014052-953B-4273-8F47-BF25327D5B24}" type="slidenum">
              <a:rPr lang="en-US" smtClean="0">
                <a:solidFill>
                  <a:schemeClr val="accent4">
                    <a:lumMod val="20000"/>
                    <a:lumOff val="80000"/>
                  </a:schemeClr>
                </a:solidFill>
              </a:rPr>
              <a:t>45</a:t>
            </a:fld>
            <a:endParaRPr lang="en-US" dirty="0">
              <a:solidFill>
                <a:schemeClr val="accent4">
                  <a:lumMod val="20000"/>
                  <a:lumOff val="80000"/>
                </a:schemeClr>
              </a:solidFill>
            </a:endParaRPr>
          </a:p>
        </p:txBody>
      </p:sp>
      <p:sp>
        <p:nvSpPr>
          <p:cNvPr id="5" name="Title 1"/>
          <p:cNvSpPr txBox="1">
            <a:spLocks/>
          </p:cNvSpPr>
          <p:nvPr/>
        </p:nvSpPr>
        <p:spPr>
          <a:xfrm>
            <a:off x="2057400" y="0"/>
            <a:ext cx="6742113" cy="147959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spc="50" dirty="0" smtClean="0">
                <a:ln w="11430"/>
                <a:solidFill>
                  <a:srgbClr val="8C4C64"/>
                </a:solidFill>
                <a:effectLst>
                  <a:outerShdw blurRad="76200" dist="50800" dir="5400000" algn="tl" rotWithShape="0">
                    <a:srgbClr val="000000">
                      <a:alpha val="65000"/>
                    </a:srgbClr>
                  </a:outerShdw>
                </a:effectLst>
              </a:rPr>
              <a:t>Finally</a:t>
            </a:r>
            <a:r>
              <a:rPr lang="en-US" sz="4400" spc="50" dirty="0" smtClean="0">
                <a:ln w="11430"/>
                <a:solidFill>
                  <a:schemeClr val="accent5"/>
                </a:solidFill>
                <a:effectLst>
                  <a:outerShdw blurRad="76200" dist="50800" dir="5400000" algn="tl" rotWithShape="0">
                    <a:srgbClr val="000000">
                      <a:alpha val="65000"/>
                    </a:srgbClr>
                  </a:outerShdw>
                </a:effectLst>
              </a:rPr>
              <a:t> </a:t>
            </a:r>
            <a:r>
              <a:rPr lang="en-US" sz="4400" spc="50" dirty="0" smtClean="0">
                <a:ln w="11430"/>
                <a:solidFill>
                  <a:srgbClr val="FF0000"/>
                </a:solidFill>
                <a:effectLst>
                  <a:outerShdw blurRad="76200" dist="50800" dir="5400000" algn="tl" rotWithShape="0">
                    <a:srgbClr val="000000">
                      <a:alpha val="65000"/>
                    </a:srgbClr>
                  </a:outerShdw>
                </a:effectLst>
              </a:rPr>
              <a:t>Passover</a:t>
            </a:r>
            <a:r>
              <a:rPr lang="en-US" sz="4400" spc="50" dirty="0" smtClean="0">
                <a:ln w="11430"/>
                <a:solidFill>
                  <a:schemeClr val="accent5"/>
                </a:solidFill>
                <a:effectLst>
                  <a:outerShdw blurRad="76200" dist="50800" dir="5400000" algn="tl" rotWithShape="0">
                    <a:srgbClr val="000000">
                      <a:alpha val="65000"/>
                    </a:srgbClr>
                  </a:outerShdw>
                </a:effectLst>
              </a:rPr>
              <a:t> </a:t>
            </a:r>
            <a:r>
              <a:rPr lang="en-US" sz="4400" spc="50" dirty="0" smtClean="0">
                <a:ln w="11430"/>
                <a:solidFill>
                  <a:srgbClr val="8C4C64"/>
                </a:solidFill>
                <a:effectLst>
                  <a:outerShdw blurRad="76200" dist="50800" dir="5400000" algn="tl" rotWithShape="0">
                    <a:srgbClr val="000000">
                      <a:alpha val="65000"/>
                    </a:srgbClr>
                  </a:outerShdw>
                </a:effectLst>
              </a:rPr>
              <a:t>is Confirmed on</a:t>
            </a:r>
            <a:r>
              <a:rPr lang="en-US" sz="4400" spc="50" dirty="0" smtClean="0">
                <a:ln w="11430"/>
                <a:solidFill>
                  <a:schemeClr val="accent5"/>
                </a:solidFill>
                <a:effectLst>
                  <a:outerShdw blurRad="76200" dist="50800" dir="5400000" algn="tl" rotWithShape="0">
                    <a:srgbClr val="000000">
                      <a:alpha val="65000"/>
                    </a:srgbClr>
                  </a:outerShdw>
                </a:effectLst>
              </a:rPr>
              <a:t> </a:t>
            </a:r>
            <a:r>
              <a:rPr lang="en-US" sz="4400" spc="50" dirty="0" smtClean="0">
                <a:ln w="11430"/>
                <a:solidFill>
                  <a:srgbClr val="00B0F0"/>
                </a:solidFill>
                <a:effectLst>
                  <a:outerShdw blurRad="76200" dist="50800" dir="5400000" algn="tl" rotWithShape="0">
                    <a:srgbClr val="000000">
                      <a:alpha val="65000"/>
                    </a:srgbClr>
                  </a:outerShdw>
                </a:effectLst>
              </a:rPr>
              <a:t>Sabbath</a:t>
            </a:r>
            <a:endParaRPr lang="en-US" sz="2400" spc="50" dirty="0">
              <a:ln w="11430"/>
              <a:solidFill>
                <a:srgbClr val="00B0F0"/>
              </a:solidFill>
              <a:effectLst>
                <a:outerShdw blurRad="76200" dist="50800" dir="5400000" algn="tl" rotWithShape="0">
                  <a:srgbClr val="000000">
                    <a:alpha val="65000"/>
                  </a:srgbClr>
                </a:outerShdw>
              </a:effectLst>
            </a:endParaRPr>
          </a:p>
        </p:txBody>
      </p:sp>
      <p:sp>
        <p:nvSpPr>
          <p:cNvPr id="10" name="Content Placeholder 2"/>
          <p:cNvSpPr txBox="1">
            <a:spLocks/>
          </p:cNvSpPr>
          <p:nvPr/>
        </p:nvSpPr>
        <p:spPr>
          <a:xfrm>
            <a:off x="1295400" y="5715000"/>
            <a:ext cx="6516688" cy="914400"/>
          </a:xfrm>
          <a:prstGeom prst="rect">
            <a:avLst/>
          </a:prstGeom>
          <a:solidFill>
            <a:schemeClr val="accent2">
              <a:lumMod val="20000"/>
              <a:lumOff val="80000"/>
            </a:schemeClr>
          </a:solidFill>
          <a:ln w="57150">
            <a:solidFill>
              <a:schemeClr val="accent2">
                <a:lumMod val="75000"/>
              </a:schemeClr>
            </a:solidFill>
          </a:ln>
          <a:effectLst>
            <a:glow rad="139700">
              <a:schemeClr val="accent2">
                <a:satMod val="175000"/>
                <a:alpha val="40000"/>
              </a:schemeClr>
            </a:glow>
          </a:effectLst>
          <a:scene3d>
            <a:camera prst="orthographicFront"/>
            <a:lightRig rig="soft" dir="tl">
              <a:rot lat="0" lon="0" rev="0"/>
            </a:lightRig>
          </a:scene3d>
          <a:sp3d>
            <a:bevelT w="114300" prst="artDeco"/>
          </a:sp3d>
        </p:spPr>
        <p:txBody>
          <a:bodyPr>
            <a:noAutofit/>
            <a:sp3d extrusionH="57150" contourW="25400" prstMaterial="matte">
              <a:bevelT w="25400" h="55880" prst="coolSlant"/>
              <a:contourClr>
                <a:schemeClr val="accent2">
                  <a:tint val="20000"/>
                </a:schemeClr>
              </a:contourClr>
            </a:sp3d>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ctr">
              <a:buNone/>
            </a:pPr>
            <a:r>
              <a:rPr lang="en-US" sz="2400" dirty="0"/>
              <a:t>The </a:t>
            </a:r>
            <a:r>
              <a:rPr lang="en-US" sz="2400" b="1" dirty="0" smtClean="0">
                <a:solidFill>
                  <a:srgbClr val="00B050"/>
                </a:solidFill>
              </a:rPr>
              <a:t>Wave Sheaf </a:t>
            </a:r>
            <a:r>
              <a:rPr lang="en-US" sz="2400" dirty="0" smtClean="0">
                <a:solidFill>
                  <a:srgbClr val="00B050"/>
                </a:solidFill>
              </a:rPr>
              <a:t>of this </a:t>
            </a:r>
            <a:r>
              <a:rPr lang="en-US" sz="2400" b="1" dirty="0" smtClean="0">
                <a:solidFill>
                  <a:srgbClr val="00B050"/>
                </a:solidFill>
              </a:rPr>
              <a:t>Festival </a:t>
            </a:r>
            <a:r>
              <a:rPr lang="en-US" sz="2400" dirty="0"/>
              <a:t>can only be waved </a:t>
            </a:r>
            <a:r>
              <a:rPr lang="en-US" sz="2400" i="1" u="sng" dirty="0" smtClean="0"/>
              <a:t>the da</a:t>
            </a:r>
            <a:r>
              <a:rPr lang="en-US" sz="2400" i="1" dirty="0" smtClean="0"/>
              <a:t>y</a:t>
            </a:r>
            <a:r>
              <a:rPr lang="en-US" sz="2400" i="1" u="sng" dirty="0" smtClean="0"/>
              <a:t> </a:t>
            </a:r>
            <a:r>
              <a:rPr lang="en-US" sz="2400" b="1" i="1" u="sng" dirty="0" smtClean="0"/>
              <a:t>a</a:t>
            </a:r>
            <a:r>
              <a:rPr lang="en-US" sz="2400" b="1" i="1" dirty="0" smtClean="0"/>
              <a:t>f</a:t>
            </a:r>
            <a:r>
              <a:rPr lang="en-US" sz="2400" b="1" i="1" u="sng" dirty="0" smtClean="0"/>
              <a:t>ter</a:t>
            </a:r>
            <a:r>
              <a:rPr lang="en-US" sz="2400" dirty="0" smtClean="0"/>
              <a:t> the </a:t>
            </a:r>
            <a:r>
              <a:rPr lang="en-US" sz="2400" b="1" dirty="0" smtClean="0">
                <a:solidFill>
                  <a:srgbClr val="0070C0"/>
                </a:solidFill>
              </a:rPr>
              <a:t>weekly </a:t>
            </a:r>
            <a:r>
              <a:rPr lang="en-US" sz="1800" b="1" dirty="0" smtClean="0">
                <a:solidFill>
                  <a:srgbClr val="0070C0"/>
                </a:solidFill>
              </a:rPr>
              <a:t>[H7676]</a:t>
            </a:r>
            <a:r>
              <a:rPr lang="en-US" sz="2400" dirty="0" smtClean="0">
                <a:solidFill>
                  <a:srgbClr val="0070C0"/>
                </a:solidFill>
              </a:rPr>
              <a:t> </a:t>
            </a:r>
            <a:r>
              <a:rPr lang="en-US" sz="2400" b="1" dirty="0" smtClean="0">
                <a:solidFill>
                  <a:srgbClr val="0070C0"/>
                </a:solidFill>
              </a:rPr>
              <a:t>Sabbath!</a:t>
            </a:r>
            <a:endParaRPr lang="en-US" sz="2000" b="1" spc="50" dirty="0" smtClean="0">
              <a:ln w="11430"/>
              <a:solidFill>
                <a:srgbClr val="FF3399"/>
              </a:solidFill>
              <a:effectLst>
                <a:outerShdw blurRad="76200" dist="50800" dir="5400000" algn="tl" rotWithShape="0">
                  <a:srgbClr val="000000">
                    <a:alpha val="65000"/>
                  </a:srgbClr>
                </a:outerShdw>
              </a:effectLst>
            </a:endParaRPr>
          </a:p>
        </p:txBody>
      </p:sp>
      <p:pic>
        <p:nvPicPr>
          <p:cNvPr id="7" name="Picture 2" descr="C:\Users\Rae\Desktop\do boy mag glass.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0051" y="-152400"/>
            <a:ext cx="1948349" cy="2127210"/>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graphicFrame>
        <p:nvGraphicFramePr>
          <p:cNvPr id="9" name="Table 8"/>
          <p:cNvGraphicFramePr>
            <a:graphicFrameLocks noGrp="1"/>
          </p:cNvGraphicFramePr>
          <p:nvPr>
            <p:extLst>
              <p:ext uri="{D42A27DB-BD31-4B8C-83A1-F6EECF244321}">
                <p14:modId xmlns:p14="http://schemas.microsoft.com/office/powerpoint/2010/main" val="517174252"/>
              </p:ext>
            </p:extLst>
          </p:nvPr>
        </p:nvGraphicFramePr>
        <p:xfrm>
          <a:off x="430307" y="1879828"/>
          <a:ext cx="8334130" cy="944880"/>
        </p:xfrm>
        <a:graphic>
          <a:graphicData uri="http://schemas.openxmlformats.org/drawingml/2006/table">
            <a:tbl>
              <a:tblPr firstRow="1" bandRow="1">
                <a:effectLst>
                  <a:outerShdw blurRad="76200" dist="12700" dir="2700000" sy="-23000" kx="-800400" algn="bl" rotWithShape="0">
                    <a:prstClr val="black">
                      <a:alpha val="20000"/>
                    </a:prstClr>
                  </a:outerShdw>
                </a:effectLst>
                <a:tableStyleId>{5C22544A-7EE6-4342-B048-85BDC9FD1C3A}</a:tableStyleId>
              </a:tblPr>
              <a:tblGrid>
                <a:gridCol w="255493"/>
                <a:gridCol w="1676400"/>
                <a:gridCol w="228600"/>
                <a:gridCol w="1828800"/>
                <a:gridCol w="304800"/>
                <a:gridCol w="1828800"/>
                <a:gridCol w="228600"/>
                <a:gridCol w="1698140"/>
                <a:gridCol w="284497"/>
              </a:tblGrid>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FFCCCC"/>
                    </a:solidFill>
                  </a:tcPr>
                </a:tc>
                <a:tc>
                  <a:txBody>
                    <a:bodyPr/>
                    <a:lstStyle/>
                    <a:p>
                      <a:pPr algn="ctr"/>
                      <a:r>
                        <a:rPr lang="en-US" sz="1400" dirty="0" smtClean="0">
                          <a:solidFill>
                            <a:srgbClr val="002060"/>
                          </a:solidFill>
                          <a:latin typeface="Arial Rounded MT Bold" pitchFamily="34" charset="0"/>
                        </a:rPr>
                        <a:t>7</a:t>
                      </a:r>
                      <a:r>
                        <a:rPr lang="en-US" sz="1400" baseline="30000" dirty="0" smtClean="0">
                          <a:solidFill>
                            <a:srgbClr val="002060"/>
                          </a:solidFill>
                          <a:latin typeface="Arial Rounded MT Bold" pitchFamily="34" charset="0"/>
                        </a:rPr>
                        <a:t>th</a:t>
                      </a:r>
                      <a:r>
                        <a:rPr lang="en-US" sz="1400" baseline="0" dirty="0" smtClean="0">
                          <a:solidFill>
                            <a:srgbClr val="002060"/>
                          </a:solidFill>
                          <a:latin typeface="Arial Rounded MT Bold" pitchFamily="34" charset="0"/>
                        </a:rPr>
                        <a:t> </a:t>
                      </a:r>
                      <a:r>
                        <a:rPr lang="en-US" sz="1400" dirty="0" smtClean="0">
                          <a:solidFill>
                            <a:srgbClr val="002060"/>
                          </a:solidFill>
                          <a:latin typeface="Arial Rounded MT Bold" pitchFamily="34" charset="0"/>
                        </a:rPr>
                        <a:t>Day   Abib 14</a:t>
                      </a:r>
                      <a:br>
                        <a:rPr lang="en-US" sz="1400" dirty="0" smtClean="0">
                          <a:solidFill>
                            <a:srgbClr val="002060"/>
                          </a:solidFill>
                          <a:latin typeface="Arial Rounded MT Bold" pitchFamily="34" charset="0"/>
                        </a:rPr>
                      </a:br>
                      <a:r>
                        <a:rPr lang="en-US" sz="1400" dirty="0" smtClean="0">
                          <a:solidFill>
                            <a:srgbClr val="C00000"/>
                          </a:solidFill>
                          <a:effectLst>
                            <a:glow rad="127000">
                              <a:schemeClr val="bg1"/>
                            </a:glow>
                          </a:effectLst>
                          <a:latin typeface="Arial Rounded MT Bold" pitchFamily="34" charset="0"/>
                        </a:rPr>
                        <a:t>Passover &amp;</a:t>
                      </a:r>
                      <a:br>
                        <a:rPr lang="en-US" sz="1400" dirty="0" smtClean="0">
                          <a:solidFill>
                            <a:srgbClr val="C00000"/>
                          </a:solidFill>
                          <a:effectLst>
                            <a:glow rad="127000">
                              <a:schemeClr val="bg1"/>
                            </a:glow>
                          </a:effectLst>
                          <a:latin typeface="Arial Rounded MT Bold" pitchFamily="34" charset="0"/>
                        </a:rPr>
                      </a:br>
                      <a:r>
                        <a:rPr lang="en-US" sz="1400" dirty="0" smtClean="0">
                          <a:solidFill>
                            <a:srgbClr val="002060"/>
                          </a:solidFill>
                          <a:latin typeface="Arial Rounded MT Bold" pitchFamily="34" charset="0"/>
                        </a:rPr>
                        <a:t>Weekly Sabbath</a:t>
                      </a:r>
                      <a:br>
                        <a:rPr lang="en-US" sz="1400" dirty="0" smtClean="0">
                          <a:solidFill>
                            <a:srgbClr val="002060"/>
                          </a:solidFill>
                          <a:latin typeface="Arial Rounded MT Bold" pitchFamily="34" charset="0"/>
                        </a:rPr>
                      </a:br>
                      <a:endParaRPr lang="en-US" sz="1400" dirty="0">
                        <a:solidFill>
                          <a:srgbClr val="C00000"/>
                        </a:solidFill>
                        <a:effectLst>
                          <a:glow rad="127000">
                            <a:schemeClr val="bg1"/>
                          </a:glow>
                        </a:effectLst>
                        <a:latin typeface="Arial Rounded MT Bold"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66CCFF"/>
                    </a:solidFill>
                  </a:tcPr>
                </a:tc>
                <a:tc>
                  <a:txBody>
                    <a:bodyPr/>
                    <a:lstStyle/>
                    <a:p>
                      <a:pPr algn="ctr"/>
                      <a:endParaRPr lang="en-US" sz="1400" dirty="0">
                        <a:latin typeface="Arial Rounded MT Bold"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accent2">
                        <a:lumMod val="75000"/>
                      </a:schemeClr>
                    </a:solidFill>
                  </a:tcPr>
                </a:tc>
                <a:tc>
                  <a:txBody>
                    <a:bodyPr/>
                    <a:lstStyle/>
                    <a:p>
                      <a:pPr algn="ctr"/>
                      <a:r>
                        <a:rPr lang="en-US" sz="1400" dirty="0" smtClean="0">
                          <a:latin typeface="Arial Rounded MT Bold" pitchFamily="34" charset="0"/>
                        </a:rPr>
                        <a:t>Abib 14 </a:t>
                      </a:r>
                      <a:br>
                        <a:rPr lang="en-US" sz="1400" dirty="0" smtClean="0">
                          <a:latin typeface="Arial Rounded MT Bold" pitchFamily="34" charset="0"/>
                        </a:rPr>
                      </a:br>
                      <a:r>
                        <a:rPr lang="en-US" sz="1400" dirty="0" smtClean="0">
                          <a:solidFill>
                            <a:srgbClr val="C00000"/>
                          </a:solidFill>
                          <a:effectLst>
                            <a:glow rad="127000">
                              <a:schemeClr val="bg1"/>
                            </a:glow>
                          </a:effectLst>
                          <a:latin typeface="Arial Rounded MT Bold" pitchFamily="34" charset="0"/>
                        </a:rPr>
                        <a:t>Passover</a:t>
                      </a:r>
                      <a:br>
                        <a:rPr lang="en-US" sz="1400" dirty="0" smtClean="0">
                          <a:solidFill>
                            <a:srgbClr val="C00000"/>
                          </a:solidFill>
                          <a:effectLst>
                            <a:glow rad="127000">
                              <a:schemeClr val="bg1"/>
                            </a:glow>
                          </a:effectLst>
                          <a:latin typeface="Arial Rounded MT Bold" pitchFamily="34" charset="0"/>
                        </a:rPr>
                      </a:br>
                      <a:r>
                        <a:rPr lang="en-US" sz="1400" dirty="0" smtClean="0">
                          <a:latin typeface="Arial Rounded MT Bold" pitchFamily="34" charset="0"/>
                        </a:rPr>
                        <a:t>Night</a:t>
                      </a:r>
                      <a:endParaRPr lang="en-US" sz="1400" dirty="0">
                        <a:latin typeface="Arial Rounded MT Bold"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002060"/>
                    </a:solidFill>
                  </a:tcPr>
                </a:tc>
                <a:tc>
                  <a:txBody>
                    <a:bodyPr/>
                    <a:lstStyle/>
                    <a:p>
                      <a:pPr algn="ctr"/>
                      <a:endParaRPr lang="en-US" sz="1400" dirty="0">
                        <a:latin typeface="Arial Rounded MT Bold"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FFCCCC"/>
                    </a:solidFill>
                  </a:tcPr>
                </a:tc>
                <a:tc>
                  <a:txBody>
                    <a:bodyPr/>
                    <a:lstStyle/>
                    <a:p>
                      <a:pPr algn="ctr"/>
                      <a:r>
                        <a:rPr lang="en-US" sz="1400" dirty="0" smtClean="0">
                          <a:ln>
                            <a:solidFill>
                              <a:srgbClr val="003300"/>
                            </a:solidFill>
                          </a:ln>
                          <a:solidFill>
                            <a:schemeClr val="accent2">
                              <a:lumMod val="75000"/>
                            </a:schemeClr>
                          </a:solidFill>
                          <a:latin typeface="Arial Rounded MT Bold" pitchFamily="34" charset="0"/>
                        </a:rPr>
                        <a:t>1</a:t>
                      </a:r>
                      <a:r>
                        <a:rPr lang="en-US" sz="1400" baseline="30000" dirty="0" smtClean="0">
                          <a:ln>
                            <a:solidFill>
                              <a:srgbClr val="003300"/>
                            </a:solidFill>
                          </a:ln>
                          <a:solidFill>
                            <a:schemeClr val="accent2">
                              <a:lumMod val="75000"/>
                            </a:schemeClr>
                          </a:solidFill>
                          <a:latin typeface="Arial Rounded MT Bold" pitchFamily="34" charset="0"/>
                        </a:rPr>
                        <a:t>st</a:t>
                      </a:r>
                      <a:r>
                        <a:rPr lang="en-US" sz="1400" dirty="0" smtClean="0">
                          <a:ln>
                            <a:solidFill>
                              <a:srgbClr val="003300"/>
                            </a:solidFill>
                          </a:ln>
                          <a:solidFill>
                            <a:schemeClr val="accent2">
                              <a:lumMod val="75000"/>
                            </a:schemeClr>
                          </a:solidFill>
                          <a:latin typeface="Arial Rounded MT Bold" pitchFamily="34" charset="0"/>
                        </a:rPr>
                        <a:t> Day  </a:t>
                      </a:r>
                      <a:r>
                        <a:rPr lang="en-US" sz="1400" dirty="0" smtClean="0">
                          <a:solidFill>
                            <a:srgbClr val="002060"/>
                          </a:solidFill>
                          <a:latin typeface="Arial Rounded MT Bold" pitchFamily="34" charset="0"/>
                        </a:rPr>
                        <a:t>Abib 15</a:t>
                      </a:r>
                      <a:br>
                        <a:rPr lang="en-US" sz="1400" dirty="0" smtClean="0">
                          <a:solidFill>
                            <a:srgbClr val="002060"/>
                          </a:solidFill>
                          <a:latin typeface="Arial Rounded MT Bold" pitchFamily="34" charset="0"/>
                        </a:rPr>
                      </a:br>
                      <a:r>
                        <a:rPr lang="en-US" sz="1400" dirty="0" smtClean="0">
                          <a:solidFill>
                            <a:srgbClr val="003300"/>
                          </a:solidFill>
                          <a:effectLst>
                            <a:glow rad="127000">
                              <a:schemeClr val="bg1"/>
                            </a:glow>
                          </a:effectLst>
                          <a:latin typeface="Arial Rounded MT Bold" pitchFamily="34" charset="0"/>
                        </a:rPr>
                        <a:t>Wave Sheaf &amp;</a:t>
                      </a:r>
                      <a:r>
                        <a:rPr lang="en-US" sz="1400" dirty="0" smtClean="0">
                          <a:solidFill>
                            <a:srgbClr val="002060"/>
                          </a:solidFill>
                          <a:effectLst>
                            <a:glow rad="127000">
                              <a:schemeClr val="bg1"/>
                            </a:glow>
                          </a:effectLst>
                          <a:latin typeface="Arial Rounded MT Bold" pitchFamily="34" charset="0"/>
                        </a:rPr>
                        <a:t/>
                      </a:r>
                      <a:br>
                        <a:rPr lang="en-US" sz="1400" dirty="0" smtClean="0">
                          <a:solidFill>
                            <a:srgbClr val="002060"/>
                          </a:solidFill>
                          <a:effectLst>
                            <a:glow rad="127000">
                              <a:schemeClr val="bg1"/>
                            </a:glow>
                          </a:effectLst>
                          <a:latin typeface="Arial Rounded MT Bold" pitchFamily="34" charset="0"/>
                        </a:rPr>
                      </a:br>
                      <a:r>
                        <a:rPr lang="en-US" sz="1400" dirty="0" smtClean="0">
                          <a:ln>
                            <a:solidFill>
                              <a:srgbClr val="003300"/>
                            </a:solidFill>
                          </a:ln>
                          <a:solidFill>
                            <a:schemeClr val="accent2">
                              <a:lumMod val="75000"/>
                            </a:schemeClr>
                          </a:solidFill>
                          <a:latin typeface="Arial Rounded MT Bold" pitchFamily="34" charset="0"/>
                        </a:rPr>
                        <a:t>Unleavened Bread </a:t>
                      </a:r>
                      <a:br>
                        <a:rPr lang="en-US" sz="1400" dirty="0" smtClean="0">
                          <a:ln>
                            <a:solidFill>
                              <a:srgbClr val="003300"/>
                            </a:solidFill>
                          </a:ln>
                          <a:solidFill>
                            <a:schemeClr val="accent2">
                              <a:lumMod val="75000"/>
                            </a:schemeClr>
                          </a:solidFill>
                          <a:latin typeface="Arial Rounded MT Bold" pitchFamily="34" charset="0"/>
                        </a:rPr>
                      </a:br>
                      <a:r>
                        <a:rPr lang="en-US" sz="1400" dirty="0" smtClean="0">
                          <a:ln>
                            <a:solidFill>
                              <a:srgbClr val="003300"/>
                            </a:solidFill>
                          </a:ln>
                          <a:solidFill>
                            <a:schemeClr val="accent2">
                              <a:lumMod val="75000"/>
                            </a:schemeClr>
                          </a:solidFill>
                          <a:latin typeface="Arial Rounded MT Bold" pitchFamily="34" charset="0"/>
                        </a:rPr>
                        <a:t>Sabbath</a:t>
                      </a:r>
                      <a:endParaRPr lang="en-US" sz="1400" dirty="0">
                        <a:ln>
                          <a:solidFill>
                            <a:srgbClr val="003300"/>
                          </a:solidFill>
                        </a:ln>
                        <a:solidFill>
                          <a:schemeClr val="accent2">
                            <a:lumMod val="75000"/>
                          </a:schemeClr>
                        </a:solidFill>
                        <a:latin typeface="Arial Rounded MT Bold"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gradFill flip="none" rotWithShape="1">
                      <a:gsLst>
                        <a:gs pos="19000">
                          <a:srgbClr val="92D050"/>
                        </a:gs>
                        <a:gs pos="70000">
                          <a:schemeClr val="accent1">
                            <a:tint val="44500"/>
                            <a:satMod val="160000"/>
                          </a:schemeClr>
                        </a:gs>
                        <a:gs pos="100000">
                          <a:schemeClr val="accent1">
                            <a:tint val="23500"/>
                            <a:satMod val="160000"/>
                          </a:schemeClr>
                        </a:gs>
                      </a:gsLst>
                      <a:lin ang="2700000" scaled="1"/>
                      <a:tileRect/>
                    </a:gradFill>
                  </a:tcPr>
                </a:tc>
                <a:tc>
                  <a:txBody>
                    <a:bodyPr/>
                    <a:lstStyle/>
                    <a:p>
                      <a:pPr algn="ctr"/>
                      <a:endParaRPr lang="en-US" sz="1400" dirty="0">
                        <a:latin typeface="Arial Rounded MT Bold"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accent2">
                        <a:lumMod val="75000"/>
                      </a:schemeClr>
                    </a:solidFill>
                  </a:tcPr>
                </a:tc>
                <a:tc>
                  <a:txBody>
                    <a:bodyPr/>
                    <a:lstStyle/>
                    <a:p>
                      <a:pPr algn="ctr"/>
                      <a:r>
                        <a:rPr lang="en-US" sz="1400" dirty="0" smtClean="0">
                          <a:latin typeface="Arial Rounded MT Bold" pitchFamily="34" charset="0"/>
                        </a:rPr>
                        <a:t>Abib 15  </a:t>
                      </a:r>
                      <a:br>
                        <a:rPr lang="en-US" sz="1400" dirty="0" smtClean="0">
                          <a:latin typeface="Arial Rounded MT Bold" pitchFamily="34" charset="0"/>
                        </a:rPr>
                      </a:br>
                      <a:r>
                        <a:rPr lang="en-US" sz="1400" dirty="0" smtClean="0">
                          <a:latin typeface="Arial Rounded MT Bold" pitchFamily="34" charset="0"/>
                        </a:rPr>
                        <a:t>Night</a:t>
                      </a:r>
                      <a:endParaRPr lang="en-US" sz="1400" dirty="0">
                        <a:latin typeface="Arial Rounded MT Bold"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002060"/>
                    </a:solidFill>
                  </a:tcPr>
                </a:tc>
                <a:tc>
                  <a:txBody>
                    <a:bodyPr/>
                    <a:lstStyle/>
                    <a:p>
                      <a:pPr algn="ctr"/>
                      <a:endParaRPr lang="en-US" sz="1400" dirty="0">
                        <a:latin typeface="Arial Rounded MT Bold"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FFCCCC"/>
                    </a:solidFill>
                  </a:tcPr>
                </a:tc>
              </a:tr>
            </a:tbl>
          </a:graphicData>
        </a:graphic>
      </p:graphicFrame>
      <p:sp>
        <p:nvSpPr>
          <p:cNvPr id="12" name="TextBox 11"/>
          <p:cNvSpPr txBox="1"/>
          <p:nvPr/>
        </p:nvSpPr>
        <p:spPr>
          <a:xfrm>
            <a:off x="1828800" y="3247817"/>
            <a:ext cx="3382699" cy="1138773"/>
          </a:xfrm>
          <a:prstGeom prst="rect">
            <a:avLst/>
          </a:prstGeom>
          <a:solidFill>
            <a:schemeClr val="accent2">
              <a:lumMod val="20000"/>
              <a:lumOff val="80000"/>
            </a:schemeClr>
          </a:solidFill>
          <a:ln w="57150">
            <a:solidFill>
              <a:srgbClr val="00B050"/>
            </a:solidFill>
          </a:ln>
          <a:effectLst>
            <a:glow rad="190500">
              <a:srgbClr val="00B050">
                <a:alpha val="40000"/>
              </a:srgbClr>
            </a:glow>
          </a:effectLst>
          <a:scene3d>
            <a:camera prst="orthographicFront"/>
            <a:lightRig rig="threePt" dir="t"/>
          </a:scene3d>
          <a:sp3d>
            <a:bevelT w="152400" h="50800" prst="softRound"/>
          </a:sp3d>
        </p:spPr>
        <p:txBody>
          <a:bodyPr wrap="square" rtlCol="0">
            <a:spAutoFit/>
            <a:sp3d extrusionH="57150">
              <a:bevelT w="82550" h="38100" prst="coolSlant"/>
            </a:sp3d>
          </a:bodyPr>
          <a:lstStyle/>
          <a:p>
            <a:pPr algn="ctr"/>
            <a:r>
              <a:rPr lang="en-US" sz="1700" b="1" dirty="0" smtClean="0">
                <a:solidFill>
                  <a:srgbClr val="00B050"/>
                </a:solidFill>
                <a:latin typeface="Comic Sans MS" pitchFamily="66" charset="0"/>
              </a:rPr>
              <a:t>Wave Sheaf is the </a:t>
            </a:r>
            <a:r>
              <a:rPr lang="en-US" sz="1700" b="1" dirty="0" smtClean="0">
                <a:solidFill>
                  <a:srgbClr val="FF3399"/>
                </a:solidFill>
                <a:latin typeface="Comic Sans MS" pitchFamily="66" charset="0"/>
              </a:rPr>
              <a:t>“morrow” </a:t>
            </a:r>
            <a:r>
              <a:rPr lang="en-US" sz="1700" b="1" dirty="0" smtClean="0">
                <a:solidFill>
                  <a:srgbClr val="00B050"/>
                </a:solidFill>
                <a:latin typeface="Comic Sans MS" pitchFamily="66" charset="0"/>
              </a:rPr>
              <a:t/>
            </a:r>
            <a:br>
              <a:rPr lang="en-US" sz="1700" b="1" dirty="0" smtClean="0">
                <a:solidFill>
                  <a:srgbClr val="00B050"/>
                </a:solidFill>
                <a:latin typeface="Comic Sans MS" pitchFamily="66" charset="0"/>
              </a:rPr>
            </a:br>
            <a:r>
              <a:rPr lang="en-US" sz="1700" b="1" dirty="0" smtClean="0">
                <a:solidFill>
                  <a:srgbClr val="00B050"/>
                </a:solidFill>
                <a:latin typeface="Comic Sans MS" pitchFamily="66" charset="0"/>
              </a:rPr>
              <a:t>after the:</a:t>
            </a:r>
            <a:br>
              <a:rPr lang="en-US" sz="1700" b="1" dirty="0" smtClean="0">
                <a:solidFill>
                  <a:srgbClr val="00B050"/>
                </a:solidFill>
                <a:latin typeface="Comic Sans MS" pitchFamily="66" charset="0"/>
              </a:rPr>
            </a:br>
            <a:r>
              <a:rPr lang="en-US" sz="1700" b="1" dirty="0" smtClean="0">
                <a:solidFill>
                  <a:srgbClr val="00B050"/>
                </a:solidFill>
                <a:latin typeface="Comic Sans MS" pitchFamily="66" charset="0"/>
              </a:rPr>
              <a:t>1) </a:t>
            </a:r>
            <a:r>
              <a:rPr lang="en-US" sz="1700" b="1" dirty="0" smtClean="0">
                <a:solidFill>
                  <a:srgbClr val="C00000"/>
                </a:solidFill>
                <a:latin typeface="Comic Sans MS" pitchFamily="66" charset="0"/>
              </a:rPr>
              <a:t>Passover</a:t>
            </a:r>
            <a:r>
              <a:rPr lang="en-US" sz="1700" b="1" dirty="0" smtClean="0">
                <a:solidFill>
                  <a:srgbClr val="00B050"/>
                </a:solidFill>
                <a:latin typeface="Comic Sans MS" pitchFamily="66" charset="0"/>
              </a:rPr>
              <a:t> and the </a:t>
            </a:r>
            <a:br>
              <a:rPr lang="en-US" sz="1700" b="1" dirty="0" smtClean="0">
                <a:solidFill>
                  <a:srgbClr val="00B050"/>
                </a:solidFill>
                <a:latin typeface="Comic Sans MS" pitchFamily="66" charset="0"/>
              </a:rPr>
            </a:br>
            <a:r>
              <a:rPr lang="en-US" sz="1700" b="1" dirty="0" smtClean="0">
                <a:solidFill>
                  <a:srgbClr val="00B050"/>
                </a:solidFill>
                <a:latin typeface="Comic Sans MS" pitchFamily="66" charset="0"/>
              </a:rPr>
              <a:t>2) weekly </a:t>
            </a:r>
            <a:r>
              <a:rPr lang="en-US" sz="1700" b="1" dirty="0" smtClean="0">
                <a:solidFill>
                  <a:srgbClr val="0070C0"/>
                </a:solidFill>
                <a:latin typeface="Comic Sans MS" pitchFamily="66" charset="0"/>
              </a:rPr>
              <a:t>Sabbath!</a:t>
            </a:r>
            <a:endParaRPr lang="en-US" sz="1700" b="1" dirty="0">
              <a:solidFill>
                <a:srgbClr val="0070C0"/>
              </a:solidFill>
              <a:latin typeface="Comic Sans MS" pitchFamily="66" charset="0"/>
            </a:endParaRPr>
          </a:p>
        </p:txBody>
      </p:sp>
      <p:sp>
        <p:nvSpPr>
          <p:cNvPr id="14" name="Rectangle 13"/>
          <p:cNvSpPr/>
          <p:nvPr/>
        </p:nvSpPr>
        <p:spPr>
          <a:xfrm>
            <a:off x="5380300" y="3533196"/>
            <a:ext cx="1814920"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smtClean="0">
                <a:ln w="11430"/>
                <a:solidFill>
                  <a:srgbClr val="C00000"/>
                </a:solidFill>
                <a:effectLst>
                  <a:glow rad="76200">
                    <a:schemeClr val="accent2">
                      <a:lumMod val="40000"/>
                      <a:lumOff val="60000"/>
                    </a:schemeClr>
                  </a:glow>
                  <a:outerShdw blurRad="50800" dist="39000" dir="5460000" algn="tl">
                    <a:srgbClr val="000000">
                      <a:alpha val="38000"/>
                    </a:srgbClr>
                  </a:outerShdw>
                </a:effectLst>
                <a:latin typeface="Aharoni" pitchFamily="2" charset="-79"/>
                <a:cs typeface="Aharoni" pitchFamily="2" charset="-79"/>
              </a:rPr>
              <a:t>~ not ~</a:t>
            </a:r>
            <a:endParaRPr lang="en-US" sz="4000" b="1" cap="none" spc="0" dirty="0">
              <a:ln w="11430"/>
              <a:solidFill>
                <a:srgbClr val="C00000"/>
              </a:solidFill>
              <a:effectLst>
                <a:glow rad="76200">
                  <a:schemeClr val="accent2">
                    <a:lumMod val="40000"/>
                    <a:lumOff val="60000"/>
                  </a:schemeClr>
                </a:glow>
                <a:outerShdw blurRad="50800" dist="39000" dir="5460000" algn="tl">
                  <a:srgbClr val="000000">
                    <a:alpha val="38000"/>
                  </a:srgbClr>
                </a:outerShdw>
              </a:effectLst>
              <a:latin typeface="Aharoni" pitchFamily="2" charset="-79"/>
              <a:cs typeface="Aharoni" pitchFamily="2" charset="-79"/>
            </a:endParaRPr>
          </a:p>
        </p:txBody>
      </p:sp>
      <p:sp>
        <p:nvSpPr>
          <p:cNvPr id="15" name="TextBox 14"/>
          <p:cNvSpPr txBox="1"/>
          <p:nvPr/>
        </p:nvSpPr>
        <p:spPr>
          <a:xfrm>
            <a:off x="7375581" y="3247817"/>
            <a:ext cx="1371600" cy="1400383"/>
          </a:xfrm>
          <a:prstGeom prst="rect">
            <a:avLst/>
          </a:prstGeom>
          <a:solidFill>
            <a:schemeClr val="accent2">
              <a:lumMod val="20000"/>
              <a:lumOff val="80000"/>
            </a:schemeClr>
          </a:solidFill>
          <a:ln w="28575">
            <a:solidFill>
              <a:schemeClr val="accent2">
                <a:lumMod val="75000"/>
              </a:schemeClr>
            </a:solidFill>
          </a:ln>
          <a:effectLst>
            <a:glow rad="139700">
              <a:schemeClr val="accent4">
                <a:satMod val="175000"/>
                <a:alpha val="40000"/>
              </a:schemeClr>
            </a:glow>
          </a:effectLst>
          <a:scene3d>
            <a:camera prst="orthographicFront"/>
            <a:lightRig rig="threePt" dir="t"/>
          </a:scene3d>
          <a:sp3d>
            <a:bevelT w="152400" h="50800" prst="softRound"/>
          </a:sp3d>
        </p:spPr>
        <p:txBody>
          <a:bodyPr wrap="square" rtlCol="0">
            <a:spAutoFit/>
            <a:sp3d extrusionH="57150">
              <a:bevelT w="82550" h="38100" prst="coolSlant"/>
            </a:sp3d>
          </a:bodyPr>
          <a:lstStyle/>
          <a:p>
            <a:pPr algn="ctr"/>
            <a:r>
              <a:rPr lang="en-US" sz="1700" b="1" dirty="0" smtClean="0">
                <a:solidFill>
                  <a:schemeClr val="accent2">
                    <a:lumMod val="75000"/>
                  </a:schemeClr>
                </a:solidFill>
                <a:latin typeface="Comic Sans MS" pitchFamily="66" charset="0"/>
              </a:rPr>
              <a:t>The </a:t>
            </a:r>
            <a:r>
              <a:rPr lang="en-US" sz="1700" b="1" dirty="0" smtClean="0">
                <a:solidFill>
                  <a:srgbClr val="FF3399"/>
                </a:solidFill>
                <a:latin typeface="Comic Sans MS" pitchFamily="66" charset="0"/>
              </a:rPr>
              <a:t>“morrow” </a:t>
            </a:r>
            <a:r>
              <a:rPr lang="en-US" sz="1700" b="1" dirty="0" smtClean="0">
                <a:solidFill>
                  <a:schemeClr val="accent2">
                    <a:lumMod val="75000"/>
                  </a:schemeClr>
                </a:solidFill>
                <a:latin typeface="Comic Sans MS" pitchFamily="66" charset="0"/>
              </a:rPr>
              <a:t>after the 1</a:t>
            </a:r>
            <a:r>
              <a:rPr lang="en-US" sz="1700" b="1" baseline="30000" dirty="0" smtClean="0">
                <a:solidFill>
                  <a:schemeClr val="accent2">
                    <a:lumMod val="75000"/>
                  </a:schemeClr>
                </a:solidFill>
                <a:latin typeface="Comic Sans MS" pitchFamily="66" charset="0"/>
              </a:rPr>
              <a:t>st</a:t>
            </a:r>
            <a:r>
              <a:rPr lang="en-US" sz="1700" b="1" dirty="0" smtClean="0">
                <a:solidFill>
                  <a:schemeClr val="accent2">
                    <a:lumMod val="75000"/>
                  </a:schemeClr>
                </a:solidFill>
                <a:latin typeface="Comic Sans MS" pitchFamily="66" charset="0"/>
              </a:rPr>
              <a:t> ULB Sabbath!</a:t>
            </a:r>
            <a:endParaRPr lang="en-US" sz="1700" b="1" dirty="0">
              <a:solidFill>
                <a:schemeClr val="accent2">
                  <a:lumMod val="75000"/>
                </a:schemeClr>
              </a:solidFill>
              <a:latin typeface="Comic Sans MS" pitchFamily="66" charset="0"/>
            </a:endParaRPr>
          </a:p>
        </p:txBody>
      </p:sp>
      <p:sp>
        <p:nvSpPr>
          <p:cNvPr id="22" name="Right Brace 21"/>
          <p:cNvSpPr/>
          <p:nvPr/>
        </p:nvSpPr>
        <p:spPr>
          <a:xfrm rot="16200000" flipH="1">
            <a:off x="6281784" y="954272"/>
            <a:ext cx="589194" cy="4319452"/>
          </a:xfrm>
          <a:prstGeom prst="rightBrace">
            <a:avLst>
              <a:gd name="adj1" fmla="val 78219"/>
              <a:gd name="adj2" fmla="val 71876"/>
            </a:avLst>
          </a:prstGeom>
          <a:gradFill>
            <a:gsLst>
              <a:gs pos="35000">
                <a:srgbClr val="92D050">
                  <a:alpha val="77000"/>
                </a:srgbClr>
              </a:gs>
              <a:gs pos="50000">
                <a:schemeClr val="accent2">
                  <a:lumMod val="75000"/>
                </a:schemeClr>
              </a:gs>
              <a:gs pos="63000">
                <a:srgbClr val="002060"/>
              </a:gs>
            </a:gsLst>
            <a:lin ang="5400000" scaled="0"/>
          </a:gradFill>
          <a:ln>
            <a:solidFill>
              <a:srgbClr val="00B05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3" name="Right Bracket 22"/>
          <p:cNvSpPr/>
          <p:nvPr/>
        </p:nvSpPr>
        <p:spPr>
          <a:xfrm rot="16200000" flipH="1">
            <a:off x="2271889" y="960266"/>
            <a:ext cx="294222" cy="4013240"/>
          </a:xfrm>
          <a:prstGeom prst="rightBracket">
            <a:avLst>
              <a:gd name="adj" fmla="val 99144"/>
            </a:avLst>
          </a:prstGeom>
          <a:gradFill>
            <a:gsLst>
              <a:gs pos="35000">
                <a:srgbClr val="00B0F0">
                  <a:alpha val="53000"/>
                </a:srgbClr>
              </a:gs>
              <a:gs pos="50000">
                <a:schemeClr val="accent2">
                  <a:lumMod val="75000"/>
                </a:schemeClr>
              </a:gs>
              <a:gs pos="63000">
                <a:srgbClr val="002060"/>
              </a:gs>
            </a:gsLst>
            <a:lin ang="5400000" scaled="0"/>
          </a:gradFill>
          <a:ln>
            <a:solidFill>
              <a:srgbClr val="0070C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1" name="Lightning Bolt 10"/>
          <p:cNvSpPr/>
          <p:nvPr/>
        </p:nvSpPr>
        <p:spPr>
          <a:xfrm rot="1523918">
            <a:off x="4011465" y="1350225"/>
            <a:ext cx="736035" cy="1572951"/>
          </a:xfrm>
          <a:prstGeom prst="lightningBolt">
            <a:avLst/>
          </a:prstGeom>
          <a:solidFill>
            <a:schemeClr val="accent5">
              <a:lumMod val="40000"/>
              <a:lumOff val="60000"/>
            </a:schemeClr>
          </a:solidFill>
          <a:ln w="38100">
            <a:solidFill>
              <a:srgbClr val="C00000"/>
            </a:solidFill>
          </a:ln>
          <a:effectLst>
            <a:glow rad="139700">
              <a:schemeClr val="accent2">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p:nvPr/>
        </p:nvCxnSpPr>
        <p:spPr>
          <a:xfrm flipV="1">
            <a:off x="4449500" y="2714417"/>
            <a:ext cx="0" cy="533400"/>
          </a:xfrm>
          <a:prstGeom prst="straightConnector1">
            <a:avLst/>
          </a:prstGeom>
          <a:ln w="57150">
            <a:solidFill>
              <a:srgbClr val="00B050"/>
            </a:solidFill>
            <a:headEnd type="oval" w="med" len="med"/>
            <a:tailEnd type="triangle" w="med" len="med"/>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sp>
        <p:nvSpPr>
          <p:cNvPr id="16" name="Lightning Bolt 15"/>
          <p:cNvSpPr/>
          <p:nvPr/>
        </p:nvSpPr>
        <p:spPr>
          <a:xfrm rot="1845177">
            <a:off x="8053595" y="1333282"/>
            <a:ext cx="794615" cy="1644504"/>
          </a:xfrm>
          <a:prstGeom prst="lightningBolt">
            <a:avLst/>
          </a:prstGeom>
          <a:solidFill>
            <a:schemeClr val="accent5">
              <a:lumMod val="40000"/>
              <a:lumOff val="60000"/>
            </a:schemeClr>
          </a:solidFill>
          <a:ln w="38100">
            <a:solidFill>
              <a:schemeClr val="accent2">
                <a:lumMod val="75000"/>
              </a:schemeClr>
            </a:solidFill>
          </a:ln>
          <a:effectLst>
            <a:glow rad="139700">
              <a:schemeClr val="accent4">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p:cNvCxnSpPr/>
          <p:nvPr/>
        </p:nvCxnSpPr>
        <p:spPr>
          <a:xfrm flipV="1">
            <a:off x="8518580" y="2746421"/>
            <a:ext cx="0" cy="533400"/>
          </a:xfrm>
          <a:prstGeom prst="straightConnector1">
            <a:avLst/>
          </a:prstGeom>
          <a:ln w="57150">
            <a:solidFill>
              <a:schemeClr val="accent2">
                <a:lumMod val="75000"/>
              </a:schemeClr>
            </a:solidFill>
            <a:headEnd type="oval" w="med" len="med"/>
            <a:tailEnd type="triangle" w="med" len="med"/>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674484" y="1834108"/>
            <a:ext cx="1705646" cy="940841"/>
          </a:xfrm>
          <a:prstGeom prst="rect">
            <a:avLst/>
          </a:prstGeom>
          <a:noFill/>
          <a:ln w="57150">
            <a:solidFill>
              <a:srgbClr val="C00000"/>
            </a:solidFill>
          </a:ln>
          <a:effectLst>
            <a:glow rad="101600">
              <a:srgbClr val="FFFF00"/>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724399" y="1878933"/>
            <a:ext cx="1851981" cy="940841"/>
          </a:xfrm>
          <a:prstGeom prst="rect">
            <a:avLst/>
          </a:prstGeom>
          <a:noFill/>
          <a:ln w="57150">
            <a:solidFill>
              <a:srgbClr val="00FF00"/>
            </a:solidFill>
          </a:ln>
          <a:effectLst>
            <a:glow rad="101600">
              <a:srgbClr val="FFFF00"/>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509826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1)">
                                      <p:cBhvr>
                                        <p:cTn id="7" dur="2000"/>
                                        <p:tgtEl>
                                          <p:spTgt spid="18"/>
                                        </p:tgtEl>
                                      </p:cBhvr>
                                    </p:animEffect>
                                  </p:childTnLst>
                                </p:cTn>
                              </p:par>
                            </p:childTnLst>
                          </p:cTn>
                        </p:par>
                        <p:par>
                          <p:cTn id="8" fill="hold">
                            <p:stCondLst>
                              <p:cond delay="2000"/>
                            </p:stCondLst>
                            <p:childTnLst>
                              <p:par>
                                <p:cTn id="9" presetID="8" presetClass="emph" presetSubtype="0" fill="hold" grpId="1" nodeType="afterEffect">
                                  <p:stCondLst>
                                    <p:cond delay="0"/>
                                  </p:stCondLst>
                                  <p:childTnLst>
                                    <p:animRot by="21600000">
                                      <p:cBhvr>
                                        <p:cTn id="10" dur="2000" fill="hold"/>
                                        <p:tgtEl>
                                          <p:spTgt spid="18"/>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ntr" presetSubtype="26" fill="hold" nodeType="click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animEffect transition="in" filter="barn(inHorizontal)">
                                      <p:cBhvr>
                                        <p:cTn id="15" dur="1250"/>
                                        <p:tgtEl>
                                          <p:spTgt spid="12">
                                            <p:txEl>
                                              <p:pRg st="0" end="0"/>
                                            </p:txEl>
                                          </p:spTgt>
                                        </p:tgtEl>
                                      </p:cBhvr>
                                    </p:animEffect>
                                  </p:childTnLst>
                                </p:cTn>
                              </p:par>
                            </p:childTnLst>
                          </p:cTn>
                        </p:par>
                        <p:par>
                          <p:cTn id="16" fill="hold">
                            <p:stCondLst>
                              <p:cond delay="1250"/>
                            </p:stCondLst>
                            <p:childTnLst>
                              <p:par>
                                <p:cTn id="17" presetID="21" presetClass="entr" presetSubtype="1"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heel(1)">
                                      <p:cBhvr>
                                        <p:cTn id="19" dur="2000"/>
                                        <p:tgtEl>
                                          <p:spTgt spid="20"/>
                                        </p:tgtEl>
                                      </p:cBhvr>
                                    </p:animEffect>
                                  </p:childTnLst>
                                </p:cTn>
                              </p:par>
                            </p:childTnLst>
                          </p:cTn>
                        </p:par>
                        <p:par>
                          <p:cTn id="20" fill="hold">
                            <p:stCondLst>
                              <p:cond delay="3250"/>
                            </p:stCondLst>
                            <p:childTnLst>
                              <p:par>
                                <p:cTn id="21" presetID="47"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anim calcmode="lin" valueType="num">
                                      <p:cBhvr>
                                        <p:cTn id="24" dur="1000" fill="hold"/>
                                        <p:tgtEl>
                                          <p:spTgt spid="14"/>
                                        </p:tgtEl>
                                        <p:attrNameLst>
                                          <p:attrName>ppt_x</p:attrName>
                                        </p:attrNameLst>
                                      </p:cBhvr>
                                      <p:tavLst>
                                        <p:tav tm="0">
                                          <p:val>
                                            <p:strVal val="#ppt_x"/>
                                          </p:val>
                                        </p:tav>
                                        <p:tav tm="100000">
                                          <p:val>
                                            <p:strVal val="#ppt_x"/>
                                          </p:val>
                                        </p:tav>
                                      </p:tavLst>
                                    </p:anim>
                                    <p:anim calcmode="lin" valueType="num">
                                      <p:cBhvr>
                                        <p:cTn id="25" dur="1000" fill="hold"/>
                                        <p:tgtEl>
                                          <p:spTgt spid="14"/>
                                        </p:tgtEl>
                                        <p:attrNameLst>
                                          <p:attrName>ppt_y</p:attrName>
                                        </p:attrNameLst>
                                      </p:cBhvr>
                                      <p:tavLst>
                                        <p:tav tm="0">
                                          <p:val>
                                            <p:strVal val="#ppt_y-.1"/>
                                          </p:val>
                                        </p:tav>
                                        <p:tav tm="100000">
                                          <p:val>
                                            <p:strVal val="#ppt_y"/>
                                          </p:val>
                                        </p:tav>
                                      </p:tavLst>
                                    </p:anim>
                                  </p:childTnLst>
                                </p:cTn>
                              </p:par>
                            </p:childTnLst>
                          </p:cTn>
                        </p:par>
                        <p:par>
                          <p:cTn id="26" fill="hold">
                            <p:stCondLst>
                              <p:cond delay="4250"/>
                            </p:stCondLst>
                            <p:childTnLst>
                              <p:par>
                                <p:cTn id="27" presetID="16" presetClass="entr" presetSubtype="26" fill="hold" nodeType="afterEffect">
                                  <p:stCondLst>
                                    <p:cond delay="0"/>
                                  </p:stCondLst>
                                  <p:childTnLst>
                                    <p:set>
                                      <p:cBhvr>
                                        <p:cTn id="28" dur="1" fill="hold">
                                          <p:stCondLst>
                                            <p:cond delay="0"/>
                                          </p:stCondLst>
                                        </p:cTn>
                                        <p:tgtEl>
                                          <p:spTgt spid="15">
                                            <p:txEl>
                                              <p:pRg st="0" end="0"/>
                                            </p:txEl>
                                          </p:spTgt>
                                        </p:tgtEl>
                                        <p:attrNameLst>
                                          <p:attrName>style.visibility</p:attrName>
                                        </p:attrNameLst>
                                      </p:cBhvr>
                                      <p:to>
                                        <p:strVal val="visible"/>
                                      </p:to>
                                    </p:set>
                                    <p:animEffect transition="in" filter="barn(inHorizontal)">
                                      <p:cBhvr>
                                        <p:cTn id="29" dur="1250"/>
                                        <p:tgtEl>
                                          <p:spTgt spid="15">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0">
                                            <p:txEl>
                                              <p:pRg st="0" end="0"/>
                                            </p:txEl>
                                          </p:spTgt>
                                        </p:tgtEl>
                                        <p:attrNameLst>
                                          <p:attrName>style.visibility</p:attrName>
                                        </p:attrNameLst>
                                      </p:cBhvr>
                                      <p:to>
                                        <p:strVal val="visible"/>
                                      </p:to>
                                    </p:set>
                                    <p:animEffect transition="in" filter="wipe(left)">
                                      <p:cBhvr>
                                        <p:cTn id="34" dur="2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animBg="1"/>
      <p:bldP spid="18" grpId="1" animBg="1"/>
      <p:bldP spid="20" grpId="0" animBg="1"/>
    </p:bldLst>
  </p:timing>
</p:sld>
</file>

<file path=ppt/slides/slide4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C014052-953B-4273-8F47-BF25327D5B24}" type="slidenum">
              <a:rPr lang="en-US" smtClean="0"/>
              <a:t>46</a:t>
            </a:fld>
            <a:endParaRPr lang="en-US"/>
          </a:p>
        </p:txBody>
      </p:sp>
      <p:sp>
        <p:nvSpPr>
          <p:cNvPr id="5" name="Title 1"/>
          <p:cNvSpPr txBox="1">
            <a:spLocks/>
          </p:cNvSpPr>
          <p:nvPr/>
        </p:nvSpPr>
        <p:spPr>
          <a:xfrm>
            <a:off x="0" y="253207"/>
            <a:ext cx="9179560" cy="6528593"/>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spc="50" dirty="0" smtClean="0">
                <a:ln w="11430"/>
                <a:solidFill>
                  <a:srgbClr val="8C4C64"/>
                </a:solidFill>
                <a:effectLst>
                  <a:outerShdw blurRad="76200" dist="50800" dir="5400000" algn="tl" rotWithShape="0">
                    <a:srgbClr val="000000">
                      <a:alpha val="65000"/>
                    </a:srgbClr>
                  </a:outerShdw>
                </a:effectLst>
              </a:rPr>
              <a:t>#5  Joshua Confirms we must pay attention to which </a:t>
            </a:r>
            <a:br>
              <a:rPr lang="en-US" sz="4000" spc="50" dirty="0" smtClean="0">
                <a:ln w="11430"/>
                <a:solidFill>
                  <a:srgbClr val="8C4C64"/>
                </a:solidFill>
                <a:effectLst>
                  <a:outerShdw blurRad="76200" dist="50800" dir="5400000" algn="tl" rotWithShape="0">
                    <a:srgbClr val="000000">
                      <a:alpha val="65000"/>
                    </a:srgbClr>
                  </a:outerShdw>
                </a:effectLst>
              </a:rPr>
            </a:br>
            <a:r>
              <a:rPr lang="en-US" sz="4000" spc="50" dirty="0" smtClean="0">
                <a:ln w="11430"/>
                <a:solidFill>
                  <a:srgbClr val="00B0F0"/>
                </a:solidFill>
                <a:effectLst>
                  <a:outerShdw blurRad="76200" dist="50800" dir="5400000" algn="tl" rotWithShape="0">
                    <a:srgbClr val="000000">
                      <a:alpha val="65000"/>
                    </a:srgbClr>
                  </a:outerShdw>
                </a:effectLst>
              </a:rPr>
              <a:t>Sabbath days </a:t>
            </a:r>
            <a:r>
              <a:rPr lang="en-US" sz="4000" spc="50" dirty="0" smtClean="0">
                <a:ln w="11430"/>
                <a:solidFill>
                  <a:srgbClr val="8C4C64"/>
                </a:solidFill>
                <a:effectLst>
                  <a:outerShdw blurRad="76200" dist="50800" dir="5400000" algn="tl" rotWithShape="0">
                    <a:srgbClr val="000000">
                      <a:alpha val="65000"/>
                    </a:srgbClr>
                  </a:outerShdw>
                </a:effectLst>
              </a:rPr>
              <a:t>are understood as:</a:t>
            </a:r>
          </a:p>
          <a:p>
            <a:pPr marL="571500" indent="-571500">
              <a:buFont typeface="Arial" pitchFamily="34" charset="0"/>
              <a:buChar char="•"/>
            </a:pPr>
            <a:r>
              <a:rPr lang="en-US" sz="4000" spc="50" dirty="0" smtClean="0">
                <a:ln w="11430"/>
                <a:solidFill>
                  <a:srgbClr val="8C4C64"/>
                </a:solidFill>
                <a:effectLst>
                  <a:outerShdw blurRad="76200" dist="50800" dir="5400000" algn="tl" rotWithShape="0">
                    <a:srgbClr val="000000">
                      <a:alpha val="65000"/>
                    </a:srgbClr>
                  </a:outerShdw>
                </a:effectLst>
              </a:rPr>
              <a:t>H767</a:t>
            </a:r>
            <a:r>
              <a:rPr lang="en-US" sz="4000" spc="50" dirty="0" smtClean="0">
                <a:ln w="11430"/>
                <a:solidFill>
                  <a:srgbClr val="00B0F0"/>
                </a:solidFill>
                <a:effectLst>
                  <a:outerShdw blurRad="76200" dist="50800" dir="5400000" algn="tl" rotWithShape="0">
                    <a:srgbClr val="000000">
                      <a:alpha val="65000"/>
                    </a:srgbClr>
                  </a:outerShdw>
                </a:effectLst>
              </a:rPr>
              <a:t>6</a:t>
            </a:r>
            <a:r>
              <a:rPr lang="en-US" sz="4000" spc="50" dirty="0" smtClean="0">
                <a:ln w="11430"/>
                <a:solidFill>
                  <a:srgbClr val="8C4C64"/>
                </a:solidFill>
                <a:effectLst>
                  <a:outerShdw blurRad="76200" dist="50800" dir="5400000" algn="tl" rotWithShape="0">
                    <a:srgbClr val="000000">
                      <a:alpha val="65000"/>
                    </a:srgbClr>
                  </a:outerShdw>
                </a:effectLst>
              </a:rPr>
              <a:t> – </a:t>
            </a:r>
            <a:r>
              <a:rPr lang="en-US" sz="4000" spc="50" dirty="0" err="1" smtClean="0">
                <a:ln w="11430"/>
                <a:solidFill>
                  <a:srgbClr val="00B0F0"/>
                </a:solidFill>
                <a:effectLst>
                  <a:outerShdw blurRad="76200" dist="50800" dir="5400000" algn="tl" rotWithShape="0">
                    <a:srgbClr val="000000">
                      <a:alpha val="65000"/>
                    </a:srgbClr>
                  </a:outerShdw>
                </a:effectLst>
              </a:rPr>
              <a:t>Shabbaths</a:t>
            </a:r>
            <a:endParaRPr lang="en-US" sz="4000" spc="50" dirty="0" smtClean="0">
              <a:ln w="11430"/>
              <a:solidFill>
                <a:srgbClr val="00B0F0"/>
              </a:solidFill>
              <a:effectLst>
                <a:outerShdw blurRad="76200" dist="50800" dir="5400000" algn="tl" rotWithShape="0">
                  <a:srgbClr val="000000">
                    <a:alpha val="65000"/>
                  </a:srgbClr>
                </a:outerShdw>
              </a:effectLst>
            </a:endParaRPr>
          </a:p>
          <a:p>
            <a:pPr marL="571500" indent="-571500">
              <a:buFont typeface="Arial" pitchFamily="34" charset="0"/>
              <a:buChar char="•"/>
            </a:pPr>
            <a:r>
              <a:rPr lang="en-US" sz="4000" spc="50" dirty="0" smtClean="0">
                <a:ln w="11430"/>
                <a:solidFill>
                  <a:srgbClr val="8C4C64"/>
                </a:solidFill>
                <a:effectLst>
                  <a:outerShdw blurRad="76200" dist="50800" dir="5400000" algn="tl" rotWithShape="0">
                    <a:srgbClr val="000000">
                      <a:alpha val="65000"/>
                    </a:srgbClr>
                  </a:outerShdw>
                </a:effectLst>
              </a:rPr>
              <a:t>H767</a:t>
            </a:r>
            <a:r>
              <a:rPr lang="en-US" sz="4000" spc="50" dirty="0" smtClean="0">
                <a:ln w="11430"/>
                <a:solidFill>
                  <a:srgbClr val="C00000"/>
                </a:solidFill>
                <a:effectLst>
                  <a:outerShdw blurRad="76200" dist="50800" dir="5400000" algn="tl" rotWithShape="0">
                    <a:srgbClr val="000000">
                      <a:alpha val="65000"/>
                    </a:srgbClr>
                  </a:outerShdw>
                </a:effectLst>
              </a:rPr>
              <a:t>7</a:t>
            </a:r>
            <a:r>
              <a:rPr lang="en-US" sz="4000" spc="50" dirty="0" smtClean="0">
                <a:ln w="11430"/>
                <a:solidFill>
                  <a:srgbClr val="8C4C64"/>
                </a:solidFill>
                <a:effectLst>
                  <a:outerShdw blurRad="76200" dist="50800" dir="5400000" algn="tl" rotWithShape="0">
                    <a:srgbClr val="000000">
                      <a:alpha val="65000"/>
                    </a:srgbClr>
                  </a:outerShdw>
                </a:effectLst>
              </a:rPr>
              <a:t> – </a:t>
            </a:r>
            <a:r>
              <a:rPr lang="en-US" sz="4000" spc="50" dirty="0" err="1" smtClean="0">
                <a:ln w="11430"/>
                <a:solidFill>
                  <a:srgbClr val="C00000"/>
                </a:solidFill>
                <a:effectLst>
                  <a:outerShdw blurRad="76200" dist="50800" dir="5400000" algn="tl" rotWithShape="0">
                    <a:srgbClr val="000000">
                      <a:alpha val="65000"/>
                    </a:srgbClr>
                  </a:outerShdw>
                </a:effectLst>
              </a:rPr>
              <a:t>Shabbathowns</a:t>
            </a:r>
            <a:r>
              <a:rPr lang="en-US" sz="4000" spc="50" dirty="0" smtClean="0">
                <a:ln w="11430"/>
                <a:solidFill>
                  <a:srgbClr val="8C4C64"/>
                </a:solidFill>
                <a:effectLst>
                  <a:outerShdw blurRad="76200" dist="50800" dir="5400000" algn="tl" rotWithShape="0">
                    <a:srgbClr val="000000">
                      <a:alpha val="65000"/>
                    </a:srgbClr>
                  </a:outerShdw>
                </a:effectLst>
              </a:rPr>
              <a:t/>
            </a:r>
            <a:br>
              <a:rPr lang="en-US" sz="4000" spc="50" dirty="0" smtClean="0">
                <a:ln w="11430"/>
                <a:solidFill>
                  <a:srgbClr val="8C4C64"/>
                </a:solidFill>
                <a:effectLst>
                  <a:outerShdw blurRad="76200" dist="50800" dir="5400000" algn="tl" rotWithShape="0">
                    <a:srgbClr val="000000">
                      <a:alpha val="65000"/>
                    </a:srgbClr>
                  </a:outerShdw>
                </a:effectLst>
              </a:rPr>
            </a:br>
            <a:endParaRPr lang="en-US" sz="2000" spc="50" dirty="0" smtClean="0">
              <a:ln w="11430"/>
              <a:solidFill>
                <a:srgbClr val="8C4C64"/>
              </a:solidFill>
              <a:effectLst>
                <a:outerShdw blurRad="76200" dist="50800" dir="5400000" algn="tl" rotWithShape="0">
                  <a:srgbClr val="000000">
                    <a:alpha val="65000"/>
                  </a:srgbClr>
                </a:outerShdw>
              </a:effectLst>
            </a:endParaRPr>
          </a:p>
          <a:p>
            <a:pPr marL="571500" indent="-571500">
              <a:buFont typeface="Wingdings" pitchFamily="2" charset="2"/>
              <a:buChar char="ü"/>
            </a:pPr>
            <a:r>
              <a:rPr lang="en-US" sz="4000" spc="50" dirty="0" smtClean="0">
                <a:ln w="11430"/>
                <a:solidFill>
                  <a:srgbClr val="00B050"/>
                </a:solidFill>
                <a:effectLst>
                  <a:outerShdw blurRad="76200" dist="50800" dir="5400000" algn="tl" rotWithShape="0">
                    <a:srgbClr val="000000">
                      <a:alpha val="65000"/>
                    </a:srgbClr>
                  </a:outerShdw>
                </a:effectLst>
              </a:rPr>
              <a:t>Wave Sheaf</a:t>
            </a:r>
            <a:r>
              <a:rPr lang="en-US" sz="4000" spc="50" dirty="0" smtClean="0">
                <a:ln w="11430"/>
                <a:solidFill>
                  <a:srgbClr val="8C4C64"/>
                </a:solidFill>
                <a:effectLst>
                  <a:outerShdw blurRad="76200" dist="50800" dir="5400000" algn="tl" rotWithShape="0">
                    <a:srgbClr val="000000">
                      <a:alpha val="65000"/>
                    </a:srgbClr>
                  </a:outerShdw>
                </a:effectLst>
              </a:rPr>
              <a:t>  always follows </a:t>
            </a:r>
            <a:r>
              <a:rPr lang="en-US" sz="4000" u="sng" spc="50" dirty="0" smtClean="0">
                <a:ln w="11430"/>
                <a:solidFill>
                  <a:srgbClr val="8C4C64"/>
                </a:solidFill>
                <a:effectLst>
                  <a:outerShdw blurRad="76200" dist="50800" dir="5400000" algn="tl" rotWithShape="0">
                    <a:srgbClr val="000000">
                      <a:alpha val="65000"/>
                    </a:srgbClr>
                  </a:outerShdw>
                </a:effectLst>
              </a:rPr>
              <a:t>onl</a:t>
            </a:r>
            <a:r>
              <a:rPr lang="en-US" sz="4000" spc="50" dirty="0" smtClean="0">
                <a:ln w="11430"/>
                <a:solidFill>
                  <a:srgbClr val="8C4C64"/>
                </a:solidFill>
                <a:effectLst>
                  <a:outerShdw blurRad="76200" dist="50800" dir="5400000" algn="tl" rotWithShape="0">
                    <a:srgbClr val="000000">
                      <a:alpha val="65000"/>
                    </a:srgbClr>
                  </a:outerShdw>
                </a:effectLst>
              </a:rPr>
              <a:t>y the </a:t>
            </a:r>
            <a:br>
              <a:rPr lang="en-US" sz="4000" spc="50" dirty="0" smtClean="0">
                <a:ln w="11430"/>
                <a:solidFill>
                  <a:srgbClr val="8C4C64"/>
                </a:solidFill>
                <a:effectLst>
                  <a:outerShdw blurRad="76200" dist="50800" dir="5400000" algn="tl" rotWithShape="0">
                    <a:srgbClr val="000000">
                      <a:alpha val="65000"/>
                    </a:srgbClr>
                  </a:outerShdw>
                </a:effectLst>
              </a:rPr>
            </a:br>
            <a:r>
              <a:rPr lang="en-US" sz="4000" spc="50" dirty="0" smtClean="0">
                <a:ln w="11430"/>
                <a:solidFill>
                  <a:srgbClr val="8C4C64"/>
                </a:solidFill>
                <a:effectLst>
                  <a:outerShdw blurRad="76200" dist="50800" dir="5400000" algn="tl" rotWithShape="0">
                    <a:srgbClr val="000000">
                      <a:alpha val="65000"/>
                    </a:srgbClr>
                  </a:outerShdw>
                </a:effectLst>
              </a:rPr>
              <a:t>H767</a:t>
            </a:r>
            <a:r>
              <a:rPr lang="en-US" sz="4000" spc="50" dirty="0" smtClean="0">
                <a:ln w="11430"/>
                <a:solidFill>
                  <a:srgbClr val="00B0F0"/>
                </a:solidFill>
                <a:effectLst>
                  <a:outerShdw blurRad="76200" dist="50800" dir="5400000" algn="tl" rotWithShape="0">
                    <a:srgbClr val="000000">
                      <a:alpha val="65000"/>
                    </a:srgbClr>
                  </a:outerShdw>
                </a:effectLst>
              </a:rPr>
              <a:t>6 Sabbath </a:t>
            </a:r>
            <a:r>
              <a:rPr lang="en-US" sz="4000" spc="50" dirty="0" smtClean="0">
                <a:ln w="11430"/>
                <a:solidFill>
                  <a:srgbClr val="8C4C64"/>
                </a:solidFill>
                <a:effectLst>
                  <a:outerShdw blurRad="76200" dist="50800" dir="5400000" algn="tl" rotWithShape="0">
                    <a:srgbClr val="000000">
                      <a:alpha val="65000"/>
                    </a:srgbClr>
                  </a:outerShdw>
                </a:effectLst>
              </a:rPr>
              <a:t>within the </a:t>
            </a:r>
            <a:br>
              <a:rPr lang="en-US" sz="4000" spc="50" dirty="0" smtClean="0">
                <a:ln w="11430"/>
                <a:solidFill>
                  <a:srgbClr val="8C4C64"/>
                </a:solidFill>
                <a:effectLst>
                  <a:outerShdw blurRad="76200" dist="50800" dir="5400000" algn="tl" rotWithShape="0">
                    <a:srgbClr val="000000">
                      <a:alpha val="65000"/>
                    </a:srgbClr>
                  </a:outerShdw>
                </a:effectLst>
              </a:rPr>
            </a:br>
            <a:r>
              <a:rPr lang="en-US" sz="4000" spc="50" dirty="0" smtClean="0">
                <a:ln w="11430"/>
                <a:solidFill>
                  <a:srgbClr val="FF0000"/>
                </a:solidFill>
                <a:effectLst>
                  <a:outerShdw blurRad="76200" dist="50800" dir="5400000" algn="tl" rotWithShape="0">
                    <a:srgbClr val="000000">
                      <a:alpha val="65000"/>
                    </a:srgbClr>
                  </a:outerShdw>
                </a:effectLst>
              </a:rPr>
              <a:t>Passover</a:t>
            </a:r>
            <a:r>
              <a:rPr lang="en-US" sz="4000" spc="50" dirty="0" smtClean="0">
                <a:ln w="11430"/>
                <a:solidFill>
                  <a:srgbClr val="8C4C64"/>
                </a:solidFill>
                <a:effectLst>
                  <a:outerShdw blurRad="76200" dist="50800" dir="5400000" algn="tl" rotWithShape="0">
                    <a:srgbClr val="000000">
                      <a:alpha val="65000"/>
                    </a:srgbClr>
                  </a:outerShdw>
                </a:effectLst>
              </a:rPr>
              <a:t> Festal week!</a:t>
            </a:r>
          </a:p>
          <a:p>
            <a:pPr marL="571500" indent="-571500">
              <a:buFont typeface="Wingdings" pitchFamily="2" charset="2"/>
              <a:buChar char="ü"/>
            </a:pPr>
            <a:r>
              <a:rPr lang="en-US" sz="2800" spc="50" dirty="0" smtClean="0">
                <a:ln w="11430"/>
                <a:solidFill>
                  <a:srgbClr val="8C4C64"/>
                </a:solidFill>
                <a:effectLst>
                  <a:outerShdw blurRad="76200" dist="50800" dir="5400000" algn="tl" rotWithShape="0">
                    <a:srgbClr val="000000">
                      <a:alpha val="65000"/>
                    </a:srgbClr>
                  </a:outerShdw>
                </a:effectLst>
              </a:rPr>
              <a:t>[UNL Bread always follows</a:t>
            </a:r>
            <a:br>
              <a:rPr lang="en-US" sz="2800" spc="50" dirty="0" smtClean="0">
                <a:ln w="11430"/>
                <a:solidFill>
                  <a:srgbClr val="8C4C64"/>
                </a:solidFill>
                <a:effectLst>
                  <a:outerShdw blurRad="76200" dist="50800" dir="5400000" algn="tl" rotWithShape="0">
                    <a:srgbClr val="000000">
                      <a:alpha val="65000"/>
                    </a:srgbClr>
                  </a:outerShdw>
                </a:effectLst>
              </a:rPr>
            </a:br>
            <a:r>
              <a:rPr lang="en-US" sz="2800" spc="50" dirty="0" smtClean="0">
                <a:ln w="11430"/>
                <a:solidFill>
                  <a:srgbClr val="FF0000"/>
                </a:solidFill>
                <a:effectLst>
                  <a:outerShdw blurRad="76200" dist="50800" dir="5400000" algn="tl" rotWithShape="0">
                    <a:srgbClr val="000000">
                      <a:alpha val="65000"/>
                    </a:srgbClr>
                  </a:outerShdw>
                </a:effectLst>
              </a:rPr>
              <a:t>Abib 14 Passover.</a:t>
            </a:r>
            <a:r>
              <a:rPr lang="en-US" sz="2800" spc="50" dirty="0" smtClean="0">
                <a:ln w="11430"/>
                <a:solidFill>
                  <a:srgbClr val="8C4C64"/>
                </a:solidFill>
                <a:effectLst>
                  <a:outerShdw blurRad="76200" dist="50800" dir="5400000" algn="tl" rotWithShape="0">
                    <a:srgbClr val="000000">
                      <a:alpha val="65000"/>
                    </a:srgbClr>
                  </a:outerShdw>
                </a:effectLst>
              </a:rPr>
              <a:t>]</a:t>
            </a:r>
            <a:endParaRPr lang="en-US" sz="2800" spc="50" dirty="0">
              <a:ln w="11430"/>
              <a:solidFill>
                <a:srgbClr val="8C4C64"/>
              </a:solidFill>
              <a:effectLst>
                <a:outerShdw blurRad="76200" dist="50800" dir="5400000" algn="tl" rotWithShape="0">
                  <a:srgbClr val="000000">
                    <a:alpha val="65000"/>
                  </a:srgbClr>
                </a:outerShdw>
              </a:effectLst>
            </a:endParaRPr>
          </a:p>
        </p:txBody>
      </p:sp>
      <p:pic>
        <p:nvPicPr>
          <p:cNvPr id="4" name="Picture 21" descr="C:\Users\Rae\Desktop\Art on Desktop\white man clip art\yellow-blue smiley faces\smiley reminder.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65984" y="4800600"/>
            <a:ext cx="1549416" cy="15335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7" descr="C:\Users\Rae\Desktop\Art on Desktop\white man clip art\3d white people\png\attention horn 1 png.png"/>
          <p:cNvPicPr>
            <a:picLocks noChangeAspect="1" noChangeArrowheads="1"/>
          </p:cNvPicPr>
          <p:nvPr/>
        </p:nvPicPr>
        <p:blipFill>
          <a:blip r:embed="rId4" cstate="email">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a:ext>
            </a:extLst>
          </a:blip>
          <a:srcRect/>
          <a:stretch>
            <a:fillRect/>
          </a:stretch>
        </p:blipFill>
        <p:spPr bwMode="auto">
          <a:xfrm>
            <a:off x="177007" y="4368007"/>
            <a:ext cx="1727993" cy="1727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703211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300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C014052-953B-4273-8F47-BF25327D5B24}" type="slidenum">
              <a:rPr lang="en-US" smtClean="0"/>
              <a:t>47</a:t>
            </a:fld>
            <a:endParaRPr lang="en-US"/>
          </a:p>
        </p:txBody>
      </p:sp>
      <p:sp>
        <p:nvSpPr>
          <p:cNvPr id="5" name="Title 1"/>
          <p:cNvSpPr txBox="1">
            <a:spLocks/>
          </p:cNvSpPr>
          <p:nvPr/>
        </p:nvSpPr>
        <p:spPr>
          <a:xfrm>
            <a:off x="0" y="0"/>
            <a:ext cx="9179560" cy="68580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spc="50" dirty="0" smtClean="0">
                <a:ln w="11430"/>
                <a:solidFill>
                  <a:srgbClr val="C00000"/>
                </a:solidFill>
                <a:effectLst>
                  <a:outerShdw blurRad="76200" dist="50800" dir="5400000" algn="tl" rotWithShape="0">
                    <a:srgbClr val="000000">
                      <a:alpha val="65000"/>
                    </a:srgbClr>
                  </a:outerShdw>
                </a:effectLst>
              </a:rPr>
              <a:t>#5a   </a:t>
            </a:r>
            <a:r>
              <a:rPr lang="en-US" sz="4000" spc="50" dirty="0" smtClean="0">
                <a:ln w="11430"/>
                <a:solidFill>
                  <a:srgbClr val="00B050"/>
                </a:solidFill>
                <a:effectLst>
                  <a:outerShdw blurRad="76200" dist="50800" dir="5400000" algn="tl" rotWithShape="0">
                    <a:srgbClr val="000000">
                      <a:alpha val="65000"/>
                    </a:srgbClr>
                  </a:outerShdw>
                </a:effectLst>
              </a:rPr>
              <a:t>Wave Sheaf</a:t>
            </a:r>
            <a:r>
              <a:rPr lang="en-US" sz="4000" spc="50" dirty="0" smtClean="0">
                <a:ln w="11430"/>
                <a:solidFill>
                  <a:srgbClr val="C00000"/>
                </a:solidFill>
                <a:effectLst>
                  <a:outerShdw blurRad="76200" dist="50800" dir="5400000" algn="tl" rotWithShape="0">
                    <a:srgbClr val="000000">
                      <a:alpha val="65000"/>
                    </a:srgbClr>
                  </a:outerShdw>
                </a:effectLst>
              </a:rPr>
              <a:t> </a:t>
            </a:r>
            <a:r>
              <a:rPr lang="en-US" sz="3200" u="sng" spc="50" dirty="0" smtClean="0">
                <a:ln w="11430"/>
                <a:solidFill>
                  <a:srgbClr val="C00000"/>
                </a:solidFill>
                <a:effectLst>
                  <a:outerShdw blurRad="76200" dist="50800" dir="5400000" algn="tl" rotWithShape="0">
                    <a:srgbClr val="000000">
                      <a:alpha val="65000"/>
                    </a:srgbClr>
                  </a:outerShdw>
                </a:effectLst>
              </a:rPr>
              <a:t>NEVER</a:t>
            </a:r>
            <a:r>
              <a:rPr lang="en-US" sz="4000" spc="50" dirty="0" smtClean="0">
                <a:ln w="11430"/>
                <a:solidFill>
                  <a:srgbClr val="C00000"/>
                </a:solidFill>
                <a:effectLst>
                  <a:outerShdw blurRad="76200" dist="50800" dir="5400000" algn="tl" rotWithShape="0">
                    <a:srgbClr val="000000">
                      <a:alpha val="65000"/>
                    </a:srgbClr>
                  </a:outerShdw>
                </a:effectLst>
              </a:rPr>
              <a:t> </a:t>
            </a:r>
            <a:r>
              <a:rPr lang="en-US" sz="4000" u="sng" spc="50" dirty="0" smtClean="0">
                <a:ln w="11430"/>
                <a:solidFill>
                  <a:srgbClr val="C00000"/>
                </a:solidFill>
                <a:effectLst>
                  <a:outerShdw blurRad="76200" dist="50800" dir="5400000" algn="tl" rotWithShape="0">
                    <a:srgbClr val="000000">
                      <a:alpha val="65000"/>
                    </a:srgbClr>
                  </a:outerShdw>
                </a:effectLst>
              </a:rPr>
              <a:t>follows</a:t>
            </a:r>
            <a:r>
              <a:rPr lang="en-US" sz="4000" spc="50" dirty="0" smtClean="0">
                <a:ln w="11430"/>
                <a:solidFill>
                  <a:srgbClr val="C00000"/>
                </a:solidFill>
                <a:effectLst>
                  <a:outerShdw blurRad="76200" dist="50800" dir="5400000" algn="tl" rotWithShape="0">
                    <a:srgbClr val="000000">
                      <a:alpha val="65000"/>
                    </a:srgbClr>
                  </a:outerShdw>
                </a:effectLst>
              </a:rPr>
              <a:t> </a:t>
            </a:r>
            <a:br>
              <a:rPr lang="en-US" sz="4000" spc="50" dirty="0" smtClean="0">
                <a:ln w="11430"/>
                <a:solidFill>
                  <a:srgbClr val="C00000"/>
                </a:solidFill>
                <a:effectLst>
                  <a:outerShdw blurRad="76200" dist="50800" dir="5400000" algn="tl" rotWithShape="0">
                    <a:srgbClr val="000000">
                      <a:alpha val="65000"/>
                    </a:srgbClr>
                  </a:outerShdw>
                </a:effectLst>
              </a:rPr>
            </a:br>
            <a:r>
              <a:rPr lang="en-US" sz="4000" spc="50" dirty="0" smtClean="0">
                <a:ln w="11430"/>
                <a:solidFill>
                  <a:srgbClr val="C00000"/>
                </a:solidFill>
                <a:effectLst>
                  <a:outerShdw blurRad="76200" dist="50800" dir="5400000" algn="tl" rotWithShape="0">
                    <a:srgbClr val="000000">
                      <a:alpha val="65000"/>
                    </a:srgbClr>
                  </a:outerShdw>
                </a:effectLst>
              </a:rPr>
              <a:t>“days” linked </a:t>
            </a:r>
            <a:r>
              <a:rPr lang="en-US" sz="4000" spc="50" dirty="0" smtClean="0">
                <a:ln w="11430"/>
                <a:solidFill>
                  <a:srgbClr val="8C4C64"/>
                </a:solidFill>
                <a:effectLst>
                  <a:outerShdw blurRad="76200" dist="50800" dir="5400000" algn="tl" rotWithShape="0">
                    <a:srgbClr val="000000">
                      <a:alpha val="65000"/>
                    </a:srgbClr>
                  </a:outerShdw>
                </a:effectLst>
              </a:rPr>
              <a:t>to the Hebrew:</a:t>
            </a:r>
          </a:p>
          <a:p>
            <a:pPr marL="571500" indent="-571500">
              <a:buFont typeface="Arial" pitchFamily="34" charset="0"/>
              <a:buChar char="•"/>
            </a:pPr>
            <a:r>
              <a:rPr lang="en-US" sz="4000" spc="50" dirty="0" smtClean="0">
                <a:ln w="11430"/>
                <a:solidFill>
                  <a:srgbClr val="8C4C64"/>
                </a:solidFill>
                <a:effectLst>
                  <a:outerShdw blurRad="76200" dist="50800" dir="5400000" algn="tl" rotWithShape="0">
                    <a:srgbClr val="000000">
                      <a:alpha val="65000"/>
                    </a:srgbClr>
                  </a:outerShdw>
                </a:effectLst>
              </a:rPr>
              <a:t>H2282 – </a:t>
            </a:r>
            <a:r>
              <a:rPr lang="en-US" sz="4000" spc="50" dirty="0" smtClean="0">
                <a:ln w="11430"/>
                <a:solidFill>
                  <a:srgbClr val="C00000"/>
                </a:solidFill>
                <a:effectLst>
                  <a:outerShdw blurRad="76200" dist="50800" dir="5400000" algn="tl" rotWithShape="0">
                    <a:srgbClr val="000000">
                      <a:alpha val="65000"/>
                    </a:srgbClr>
                  </a:outerShdw>
                </a:effectLst>
              </a:rPr>
              <a:t>Feast</a:t>
            </a:r>
            <a:r>
              <a:rPr lang="en-US" sz="4000" spc="50" dirty="0" smtClean="0">
                <a:ln w="11430"/>
                <a:solidFill>
                  <a:srgbClr val="8C4C64"/>
                </a:solidFill>
                <a:effectLst>
                  <a:outerShdw blurRad="76200" dist="50800" dir="5400000" algn="tl" rotWithShape="0">
                    <a:srgbClr val="000000">
                      <a:alpha val="65000"/>
                    </a:srgbClr>
                  </a:outerShdw>
                </a:effectLst>
              </a:rPr>
              <a:t> </a:t>
            </a:r>
            <a:r>
              <a:rPr lang="en-US" sz="3200" spc="50" dirty="0" smtClean="0">
                <a:ln w="11430"/>
                <a:solidFill>
                  <a:srgbClr val="8C4C64"/>
                </a:solidFill>
                <a:effectLst>
                  <a:outerShdw blurRad="76200" dist="50800" dir="5400000" algn="tl" rotWithShape="0">
                    <a:srgbClr val="000000">
                      <a:alpha val="65000"/>
                    </a:srgbClr>
                  </a:outerShdw>
                </a:effectLst>
              </a:rPr>
              <a:t>[chag]</a:t>
            </a:r>
          </a:p>
          <a:p>
            <a:pPr marL="571500" indent="-571500">
              <a:buFont typeface="Arial" pitchFamily="34" charset="0"/>
              <a:buChar char="•"/>
            </a:pPr>
            <a:r>
              <a:rPr lang="en-US" sz="4000" spc="50" dirty="0" smtClean="0">
                <a:ln w="11430"/>
                <a:solidFill>
                  <a:srgbClr val="8C4C64"/>
                </a:solidFill>
                <a:effectLst>
                  <a:outerShdw blurRad="76200" dist="50800" dir="5400000" algn="tl" rotWithShape="0">
                    <a:srgbClr val="000000">
                      <a:alpha val="65000"/>
                    </a:srgbClr>
                  </a:outerShdw>
                </a:effectLst>
              </a:rPr>
              <a:t>H6944 – </a:t>
            </a:r>
            <a:r>
              <a:rPr lang="en-US" sz="4000" spc="50" dirty="0" smtClean="0">
                <a:ln w="11430"/>
                <a:solidFill>
                  <a:srgbClr val="C00000"/>
                </a:solidFill>
                <a:effectLst>
                  <a:outerShdw blurRad="76200" dist="50800" dir="5400000" algn="tl" rotWithShape="0">
                    <a:srgbClr val="000000">
                      <a:alpha val="65000"/>
                    </a:srgbClr>
                  </a:outerShdw>
                </a:effectLst>
              </a:rPr>
              <a:t>Holy</a:t>
            </a:r>
            <a:r>
              <a:rPr lang="en-US" sz="4000" spc="50" dirty="0" smtClean="0">
                <a:ln w="11430"/>
                <a:solidFill>
                  <a:srgbClr val="8C4C64"/>
                </a:solidFill>
                <a:effectLst>
                  <a:outerShdw blurRad="76200" dist="50800" dir="5400000" algn="tl" rotWithShape="0">
                    <a:srgbClr val="000000">
                      <a:alpha val="65000"/>
                    </a:srgbClr>
                  </a:outerShdw>
                </a:effectLst>
              </a:rPr>
              <a:t> </a:t>
            </a:r>
            <a:r>
              <a:rPr lang="en-US" sz="3200" spc="50" dirty="0" smtClean="0">
                <a:ln w="11430"/>
                <a:solidFill>
                  <a:srgbClr val="8C4C64"/>
                </a:solidFill>
                <a:effectLst>
                  <a:outerShdw blurRad="76200" dist="50800" dir="5400000" algn="tl" rotWithShape="0">
                    <a:srgbClr val="000000">
                      <a:alpha val="65000"/>
                    </a:srgbClr>
                  </a:outerShdw>
                </a:effectLst>
              </a:rPr>
              <a:t>[qodesh]  </a:t>
            </a:r>
            <a:endParaRPr lang="en-US" sz="4000" spc="50" dirty="0" smtClean="0">
              <a:ln w="11430"/>
              <a:solidFill>
                <a:srgbClr val="8C4C64"/>
              </a:solidFill>
              <a:effectLst>
                <a:outerShdw blurRad="76200" dist="50800" dir="5400000" algn="tl" rotWithShape="0">
                  <a:srgbClr val="000000">
                    <a:alpha val="65000"/>
                  </a:srgbClr>
                </a:outerShdw>
              </a:effectLst>
            </a:endParaRPr>
          </a:p>
          <a:p>
            <a:pPr marL="571500" indent="-571500">
              <a:buFont typeface="Arial" pitchFamily="34" charset="0"/>
              <a:buChar char="•"/>
            </a:pPr>
            <a:r>
              <a:rPr lang="en-US" sz="4000" spc="50" dirty="0" smtClean="0">
                <a:ln w="11430"/>
                <a:solidFill>
                  <a:srgbClr val="8C4C64"/>
                </a:solidFill>
                <a:effectLst>
                  <a:outerShdw blurRad="76200" dist="50800" dir="5400000" algn="tl" rotWithShape="0">
                    <a:srgbClr val="000000">
                      <a:alpha val="65000"/>
                    </a:srgbClr>
                  </a:outerShdw>
                </a:effectLst>
              </a:rPr>
              <a:t>H4744 – </a:t>
            </a:r>
            <a:r>
              <a:rPr lang="en-US" sz="4000" spc="50" dirty="0">
                <a:ln w="11430"/>
                <a:solidFill>
                  <a:srgbClr val="C00000"/>
                </a:solidFill>
                <a:effectLst>
                  <a:outerShdw blurRad="76200" dist="50800" dir="5400000" algn="tl" rotWithShape="0">
                    <a:srgbClr val="000000">
                      <a:alpha val="65000"/>
                    </a:srgbClr>
                  </a:outerShdw>
                </a:effectLst>
              </a:rPr>
              <a:t>Convocation</a:t>
            </a:r>
            <a:r>
              <a:rPr lang="en-US" sz="4000" spc="50" dirty="0">
                <a:ln w="11430"/>
                <a:solidFill>
                  <a:srgbClr val="8C4C64"/>
                </a:solidFill>
                <a:effectLst>
                  <a:outerShdw blurRad="76200" dist="50800" dir="5400000" algn="tl" rotWithShape="0">
                    <a:srgbClr val="000000">
                      <a:alpha val="65000"/>
                    </a:srgbClr>
                  </a:outerShdw>
                </a:effectLst>
              </a:rPr>
              <a:t> </a:t>
            </a:r>
            <a:r>
              <a:rPr lang="en-US" sz="3200" spc="50" dirty="0" smtClean="0">
                <a:ln w="11430"/>
                <a:solidFill>
                  <a:srgbClr val="8C4C64"/>
                </a:solidFill>
                <a:effectLst>
                  <a:outerShdw blurRad="76200" dist="50800" dir="5400000" algn="tl" rotWithShape="0">
                    <a:srgbClr val="000000">
                      <a:alpha val="65000"/>
                    </a:srgbClr>
                  </a:outerShdw>
                </a:effectLst>
              </a:rPr>
              <a:t>[</a:t>
            </a:r>
            <a:r>
              <a:rPr lang="en-US" sz="3200" spc="50" dirty="0" err="1" smtClean="0">
                <a:ln w="11430"/>
                <a:solidFill>
                  <a:srgbClr val="8C4C64"/>
                </a:solidFill>
                <a:effectLst>
                  <a:outerShdw blurRad="76200" dist="50800" dir="5400000" algn="tl" rotWithShape="0">
                    <a:srgbClr val="000000">
                      <a:alpha val="65000"/>
                    </a:srgbClr>
                  </a:outerShdw>
                </a:effectLst>
              </a:rPr>
              <a:t>miqra</a:t>
            </a:r>
            <a:r>
              <a:rPr lang="en-US" sz="3200" spc="50" dirty="0" smtClean="0">
                <a:ln w="11430"/>
                <a:solidFill>
                  <a:srgbClr val="8C4C64"/>
                </a:solidFill>
                <a:effectLst>
                  <a:outerShdw blurRad="76200" dist="50800" dir="5400000" algn="tl" rotWithShape="0">
                    <a:srgbClr val="000000">
                      <a:alpha val="65000"/>
                    </a:srgbClr>
                  </a:outerShdw>
                </a:effectLst>
              </a:rPr>
              <a:t>]</a:t>
            </a:r>
          </a:p>
          <a:p>
            <a:r>
              <a:rPr lang="en-US" sz="3200" spc="50" dirty="0" smtClean="0">
                <a:ln w="11430"/>
                <a:solidFill>
                  <a:srgbClr val="7030A0"/>
                </a:solidFill>
                <a:effectLst>
                  <a:outerShdw blurRad="76200" dist="50800" dir="5400000" algn="tl" rotWithShape="0">
                    <a:srgbClr val="000000">
                      <a:alpha val="65000"/>
                    </a:srgbClr>
                  </a:outerShdw>
                </a:effectLst>
                <a:latin typeface="Ravie" pitchFamily="82" charset="0"/>
              </a:rPr>
              <a:t>~ even if it looks like it!</a:t>
            </a:r>
            <a:endParaRPr lang="en-US" sz="4000" spc="50" dirty="0" smtClean="0">
              <a:ln w="11430"/>
              <a:solidFill>
                <a:srgbClr val="6F3350"/>
              </a:solidFill>
              <a:effectLst>
                <a:outerShdw blurRad="76200" dist="50800" dir="5400000" algn="tl" rotWithShape="0">
                  <a:srgbClr val="000000">
                    <a:alpha val="65000"/>
                  </a:srgbClr>
                </a:outerShdw>
              </a:effectLst>
            </a:endParaRPr>
          </a:p>
          <a:p>
            <a:pPr marL="571500" indent="-571500">
              <a:buFont typeface="Arial" pitchFamily="34" charset="0"/>
              <a:buChar char="•"/>
            </a:pPr>
            <a:endParaRPr lang="en-US" sz="2400" spc="50" dirty="0">
              <a:ln w="11430"/>
              <a:solidFill>
                <a:srgbClr val="8C4C64"/>
              </a:solidFill>
              <a:effectLst>
                <a:outerShdw blurRad="76200" dist="50800" dir="5400000" algn="tl" rotWithShape="0">
                  <a:srgbClr val="000000">
                    <a:alpha val="65000"/>
                  </a:srgbClr>
                </a:outerShdw>
              </a:effectLst>
            </a:endParaRPr>
          </a:p>
        </p:txBody>
      </p:sp>
      <p:pic>
        <p:nvPicPr>
          <p:cNvPr id="4" name="Picture 21" descr="C:\Users\Rae\Desktop\Art on Desktop\white man clip art\yellow-blue smiley faces\smiley reminder.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67600" y="1219200"/>
            <a:ext cx="1549416" cy="15335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7" descr="C:\Users\Rae\Desktop\Art on Desktop\white man clip art\3d white people\png\attention horn 1 png.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412" y="1371600"/>
            <a:ext cx="1727993" cy="172799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e 6"/>
          <p:cNvGraphicFramePr>
            <a:graphicFrameLocks noGrp="1"/>
          </p:cNvGraphicFramePr>
          <p:nvPr>
            <p:extLst>
              <p:ext uri="{D42A27DB-BD31-4B8C-83A1-F6EECF244321}">
                <p14:modId xmlns:p14="http://schemas.microsoft.com/office/powerpoint/2010/main" val="2089676735"/>
              </p:ext>
            </p:extLst>
          </p:nvPr>
        </p:nvGraphicFramePr>
        <p:xfrm>
          <a:off x="474980" y="3733800"/>
          <a:ext cx="8229599" cy="2836639"/>
        </p:xfrm>
        <a:graphic>
          <a:graphicData uri="http://schemas.openxmlformats.org/drawingml/2006/table">
            <a:tbl>
              <a:tblPr firstRow="1" bandRow="1">
                <a:tableStyleId>{5C22544A-7EE6-4342-B048-85BDC9FD1C3A}</a:tableStyleId>
              </a:tblPr>
              <a:tblGrid>
                <a:gridCol w="1175657"/>
                <a:gridCol w="1175657"/>
                <a:gridCol w="1175657"/>
                <a:gridCol w="1175657"/>
                <a:gridCol w="1175657"/>
                <a:gridCol w="1175657"/>
                <a:gridCol w="1175657"/>
              </a:tblGrid>
              <a:tr h="398239">
                <a:tc>
                  <a:txBody>
                    <a:bodyPr/>
                    <a:lstStyle/>
                    <a:p>
                      <a:pPr algn="ctr"/>
                      <a:r>
                        <a:rPr lang="en-US" sz="1600" dirty="0" smtClean="0"/>
                        <a:t>1</a:t>
                      </a:r>
                      <a:r>
                        <a:rPr lang="en-US" sz="1600" baseline="30000" dirty="0" smtClean="0"/>
                        <a:t>st</a:t>
                      </a:r>
                      <a:r>
                        <a:rPr lang="en-US" sz="1600" dirty="0" smtClean="0"/>
                        <a:t> (Sun)</a:t>
                      </a:r>
                      <a:endParaRPr lang="en-US" sz="1600" dirty="0"/>
                    </a:p>
                  </a:txBody>
                  <a:tcPr>
                    <a:lnB w="38100" cmpd="sng">
                      <a:noFill/>
                    </a:lnB>
                    <a:cell3D prstMaterial="dkEdge">
                      <a:bevel w="77470" h="12700" prst="softRound"/>
                      <a:lightRig rig="flood" dir="t"/>
                    </a:cell3D>
                  </a:tcPr>
                </a:tc>
                <a:tc>
                  <a:txBody>
                    <a:bodyPr/>
                    <a:lstStyle/>
                    <a:p>
                      <a:pPr algn="ctr"/>
                      <a:r>
                        <a:rPr lang="en-US" sz="1600" dirty="0" smtClean="0"/>
                        <a:t>2</a:t>
                      </a:r>
                      <a:r>
                        <a:rPr lang="en-US" sz="1600" baseline="30000" dirty="0" smtClean="0"/>
                        <a:t>nd</a:t>
                      </a:r>
                      <a:r>
                        <a:rPr lang="en-US" sz="1600" dirty="0" smtClean="0"/>
                        <a:t> (Mon)</a:t>
                      </a:r>
                      <a:endParaRPr lang="en-US" sz="1600" dirty="0"/>
                    </a:p>
                  </a:txBody>
                  <a:tcPr>
                    <a:cell3D prstMaterial="dkEdge">
                      <a:bevel w="77470" h="12700" prst="softRound"/>
                      <a:lightRig rig="flood" dir="t"/>
                    </a:cell3D>
                  </a:tcPr>
                </a:tc>
                <a:tc>
                  <a:txBody>
                    <a:bodyPr/>
                    <a:lstStyle/>
                    <a:p>
                      <a:pPr algn="ctr"/>
                      <a:r>
                        <a:rPr lang="en-US" sz="1600" dirty="0" smtClean="0"/>
                        <a:t>3</a:t>
                      </a:r>
                      <a:r>
                        <a:rPr lang="en-US" sz="1600" baseline="30000" dirty="0" smtClean="0"/>
                        <a:t>rd</a:t>
                      </a:r>
                      <a:r>
                        <a:rPr lang="en-US" sz="1600" dirty="0" smtClean="0"/>
                        <a:t> (Tues)</a:t>
                      </a:r>
                      <a:endParaRPr lang="en-US" sz="1600" dirty="0"/>
                    </a:p>
                  </a:txBody>
                  <a:tcPr>
                    <a:cell3D prstMaterial="dkEdge">
                      <a:bevel w="77470" h="12700" prst="softRound"/>
                      <a:lightRig rig="flood" dir="t"/>
                    </a:cell3D>
                  </a:tcPr>
                </a:tc>
                <a:tc>
                  <a:txBody>
                    <a:bodyPr/>
                    <a:lstStyle/>
                    <a:p>
                      <a:pPr algn="ctr"/>
                      <a:r>
                        <a:rPr lang="en-US" sz="1600" dirty="0" smtClean="0"/>
                        <a:t>4</a:t>
                      </a:r>
                      <a:r>
                        <a:rPr lang="en-US" sz="1600" baseline="30000" dirty="0" smtClean="0"/>
                        <a:t>th</a:t>
                      </a:r>
                      <a:r>
                        <a:rPr lang="en-US" sz="1600" dirty="0" smtClean="0"/>
                        <a:t> (Wed)</a:t>
                      </a:r>
                      <a:endParaRPr lang="en-US" sz="1600" dirty="0"/>
                    </a:p>
                  </a:txBody>
                  <a:tcPr>
                    <a:cell3D prstMaterial="dkEdge">
                      <a:bevel w="77470" h="12700" prst="softRound"/>
                      <a:lightRig rig="flood" dir="t"/>
                    </a:cell3D>
                  </a:tcPr>
                </a:tc>
                <a:tc>
                  <a:txBody>
                    <a:bodyPr/>
                    <a:lstStyle/>
                    <a:p>
                      <a:pPr algn="ctr"/>
                      <a:r>
                        <a:rPr lang="en-US" sz="1600" dirty="0" smtClean="0"/>
                        <a:t>5</a:t>
                      </a:r>
                      <a:r>
                        <a:rPr lang="en-US" sz="1600" baseline="30000" dirty="0" smtClean="0"/>
                        <a:t>th</a:t>
                      </a:r>
                      <a:r>
                        <a:rPr lang="en-US" sz="1600" dirty="0" smtClean="0"/>
                        <a:t> (</a:t>
                      </a:r>
                      <a:r>
                        <a:rPr lang="en-US" sz="1600" dirty="0" err="1" smtClean="0"/>
                        <a:t>Thur</a:t>
                      </a:r>
                      <a:r>
                        <a:rPr lang="en-US" sz="1600" dirty="0" smtClean="0"/>
                        <a:t>)</a:t>
                      </a:r>
                      <a:endParaRPr lang="en-US" sz="1600" dirty="0"/>
                    </a:p>
                  </a:txBody>
                  <a:tcPr>
                    <a:cell3D prstMaterial="dkEdge">
                      <a:bevel w="77470" h="12700" prst="softRound"/>
                      <a:lightRig rig="flood" dir="t"/>
                    </a:cell3D>
                  </a:tcPr>
                </a:tc>
                <a:tc>
                  <a:txBody>
                    <a:bodyPr/>
                    <a:lstStyle/>
                    <a:p>
                      <a:pPr algn="ctr"/>
                      <a:r>
                        <a:rPr lang="en-US" sz="1600" dirty="0" smtClean="0"/>
                        <a:t>6</a:t>
                      </a:r>
                      <a:r>
                        <a:rPr lang="en-US" sz="1600" baseline="30000" dirty="0" smtClean="0"/>
                        <a:t>th</a:t>
                      </a:r>
                      <a:r>
                        <a:rPr lang="en-US" sz="1600" dirty="0" smtClean="0"/>
                        <a:t> (Fri)</a:t>
                      </a:r>
                      <a:endParaRPr lang="en-US" sz="1600" dirty="0"/>
                    </a:p>
                  </a:txBody>
                  <a:tcPr>
                    <a:cell3D prstMaterial="dkEdge">
                      <a:bevel w="77470" h="12700" prst="softRound"/>
                      <a:lightRig rig="flood" dir="t"/>
                    </a:cell3D>
                  </a:tcPr>
                </a:tc>
                <a:tc>
                  <a:txBody>
                    <a:bodyPr/>
                    <a:lstStyle/>
                    <a:p>
                      <a:pPr algn="ctr"/>
                      <a:r>
                        <a:rPr lang="en-US" sz="1600" dirty="0" smtClean="0"/>
                        <a:t>7</a:t>
                      </a:r>
                      <a:r>
                        <a:rPr lang="en-US" sz="1600" baseline="30000" dirty="0" smtClean="0"/>
                        <a:t>th</a:t>
                      </a:r>
                      <a:r>
                        <a:rPr lang="en-US" sz="1600" dirty="0" smtClean="0"/>
                        <a:t> (</a:t>
                      </a:r>
                      <a:r>
                        <a:rPr lang="en-US" sz="1600" dirty="0" err="1" smtClean="0"/>
                        <a:t>Sabb</a:t>
                      </a:r>
                      <a:r>
                        <a:rPr lang="en-US" sz="1600" dirty="0" smtClean="0"/>
                        <a:t>)</a:t>
                      </a:r>
                      <a:endParaRPr lang="en-US" sz="1600" dirty="0"/>
                    </a:p>
                  </a:txBody>
                  <a:tcPr>
                    <a:cell3D prstMaterial="dkEdge">
                      <a:bevel w="77470" h="12700" prst="softRound"/>
                      <a:lightRig rig="flood" dir="t"/>
                    </a:cell3D>
                  </a:tcPr>
                </a:tc>
              </a:tr>
              <a:tr h="372380">
                <a:tc>
                  <a:txBody>
                    <a:bodyPr/>
                    <a:lstStyle/>
                    <a:p>
                      <a:pPr algn="ctr"/>
                      <a:r>
                        <a:rPr lang="en-US" sz="2000" b="1" dirty="0" smtClean="0"/>
                        <a:t>Abib 2</a:t>
                      </a:r>
                      <a:endParaRPr lang="en-US" sz="2000" b="1"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cell3D prstMaterial="dkEdge">
                      <a:bevel w="77470" h="12700" prst="softRound"/>
                      <a:lightRig rig="flood" dir="t"/>
                    </a:cell3D>
                    <a:solidFill>
                      <a:srgbClr val="92D050"/>
                    </a:solidFill>
                  </a:tcPr>
                </a:tc>
                <a:tc>
                  <a:txBody>
                    <a:bodyPr/>
                    <a:lstStyle/>
                    <a:p>
                      <a:pPr algn="ctr"/>
                      <a:r>
                        <a:rPr lang="en-US" sz="1400" dirty="0" smtClean="0"/>
                        <a:t>3</a:t>
                      </a:r>
                      <a:endParaRPr lang="en-US" sz="1400" dirty="0"/>
                    </a:p>
                  </a:txBody>
                  <a:tcPr>
                    <a:lnL w="12700" cmpd="sng">
                      <a:noFill/>
                    </a:lnL>
                    <a:cell3D prstMaterial="dkEdge">
                      <a:bevel w="77470" h="12700" prst="softRound"/>
                      <a:lightRig rig="flood" dir="t"/>
                    </a:cell3D>
                  </a:tcPr>
                </a:tc>
                <a:tc>
                  <a:txBody>
                    <a:bodyPr/>
                    <a:lstStyle/>
                    <a:p>
                      <a:pPr algn="ctr"/>
                      <a:r>
                        <a:rPr lang="en-US" sz="1400" dirty="0" smtClean="0"/>
                        <a:t>4</a:t>
                      </a:r>
                      <a:endParaRPr lang="en-US" sz="1400" dirty="0"/>
                    </a:p>
                  </a:txBody>
                  <a:tcPr>
                    <a:cell3D prstMaterial="dkEdge">
                      <a:bevel w="77470" h="12700" prst="softRound"/>
                      <a:lightRig rig="flood" dir="t"/>
                    </a:cell3D>
                  </a:tcPr>
                </a:tc>
                <a:tc>
                  <a:txBody>
                    <a:bodyPr/>
                    <a:lstStyle/>
                    <a:p>
                      <a:pPr algn="ctr"/>
                      <a:r>
                        <a:rPr lang="en-US" sz="1400" dirty="0" smtClean="0"/>
                        <a:t>5</a:t>
                      </a:r>
                      <a:endParaRPr lang="en-US" sz="1400" dirty="0"/>
                    </a:p>
                  </a:txBody>
                  <a:tcPr>
                    <a:cell3D prstMaterial="dkEdge">
                      <a:bevel w="77470" h="12700" prst="softRound"/>
                      <a:lightRig rig="flood" dir="t"/>
                    </a:cell3D>
                  </a:tcPr>
                </a:tc>
                <a:tc>
                  <a:txBody>
                    <a:bodyPr/>
                    <a:lstStyle/>
                    <a:p>
                      <a:pPr algn="ctr"/>
                      <a:r>
                        <a:rPr lang="en-US" sz="1400" dirty="0" smtClean="0"/>
                        <a:t>6</a:t>
                      </a:r>
                      <a:endParaRPr lang="en-US" sz="1400" dirty="0"/>
                    </a:p>
                  </a:txBody>
                  <a:tcPr>
                    <a:cell3D prstMaterial="dkEdge">
                      <a:bevel w="77470" h="12700" prst="softRound"/>
                      <a:lightRig rig="flood" dir="t"/>
                    </a:cell3D>
                  </a:tcPr>
                </a:tc>
                <a:tc>
                  <a:txBody>
                    <a:bodyPr/>
                    <a:lstStyle/>
                    <a:p>
                      <a:pPr algn="ctr"/>
                      <a:r>
                        <a:rPr lang="en-US" sz="1400" dirty="0" smtClean="0"/>
                        <a:t>7</a:t>
                      </a:r>
                      <a:endParaRPr lang="en-US" sz="1400" dirty="0"/>
                    </a:p>
                  </a:txBody>
                  <a:tcPr>
                    <a:cell3D prstMaterial="dkEdge">
                      <a:bevel w="77470" h="12700" prst="softRound"/>
                      <a:lightRig rig="flood" dir="t"/>
                    </a:cell3D>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8</a:t>
                      </a:r>
                      <a:endParaRPr lang="en-US" sz="1400" dirty="0"/>
                    </a:p>
                  </a:txBody>
                  <a:tcPr>
                    <a:cell3D prstMaterial="dkEdge">
                      <a:bevel w="77470" h="12700" prst="softRound"/>
                      <a:lightRig rig="flood" dir="t"/>
                    </a:cell3D>
                  </a:tcPr>
                </a:tc>
              </a:tr>
              <a:tr h="372380">
                <a:tc>
                  <a:txBody>
                    <a:bodyPr/>
                    <a:lstStyle/>
                    <a:p>
                      <a:pPr algn="ctr"/>
                      <a:r>
                        <a:rPr lang="en-US" sz="1400" dirty="0" smtClean="0"/>
                        <a:t>9</a:t>
                      </a:r>
                      <a:endParaRPr lang="en-US" sz="1400" dirty="0"/>
                    </a:p>
                  </a:txBody>
                  <a:tcPr>
                    <a:lnT w="12700" cmpd="sng">
                      <a:noFill/>
                    </a:lnT>
                    <a:lnB w="12700" cmpd="sng">
                      <a:noFill/>
                    </a:lnB>
                    <a:cell3D prstMaterial="dkEdge">
                      <a:bevel w="77470" h="12700" prst="softRound"/>
                      <a:lightRig rig="flood" dir="t"/>
                    </a:cell3D>
                  </a:tcPr>
                </a:tc>
                <a:tc>
                  <a:txBody>
                    <a:bodyPr/>
                    <a:lstStyle/>
                    <a:p>
                      <a:pPr algn="ctr"/>
                      <a:r>
                        <a:rPr lang="en-US" sz="1400" dirty="0" smtClean="0"/>
                        <a:t>10</a:t>
                      </a:r>
                      <a:endParaRPr lang="en-US" sz="1400" dirty="0"/>
                    </a:p>
                  </a:txBody>
                  <a:tcPr>
                    <a:cell3D prstMaterial="dkEdge">
                      <a:bevel w="77470" h="12700" prst="softRound"/>
                      <a:lightRig rig="flood" dir="t"/>
                    </a:cell3D>
                  </a:tcPr>
                </a:tc>
                <a:tc>
                  <a:txBody>
                    <a:bodyPr/>
                    <a:lstStyle/>
                    <a:p>
                      <a:pPr algn="ctr"/>
                      <a:r>
                        <a:rPr lang="en-US" sz="1400" dirty="0" smtClean="0"/>
                        <a:t>11</a:t>
                      </a:r>
                      <a:endParaRPr lang="en-US" sz="1400" dirty="0"/>
                    </a:p>
                  </a:txBody>
                  <a:tcPr>
                    <a:cell3D prstMaterial="dkEdge">
                      <a:bevel w="77470" h="12700" prst="softRound"/>
                      <a:lightRig rig="flood" dir="t"/>
                    </a:cell3D>
                  </a:tcPr>
                </a:tc>
                <a:tc>
                  <a:txBody>
                    <a:bodyPr/>
                    <a:lstStyle/>
                    <a:p>
                      <a:pPr algn="ctr"/>
                      <a:r>
                        <a:rPr lang="en-US" sz="1400" b="0" dirty="0" smtClean="0"/>
                        <a:t>12</a:t>
                      </a:r>
                      <a:endParaRPr lang="en-US" sz="1400" b="0" dirty="0"/>
                    </a:p>
                  </a:txBody>
                  <a:tcPr>
                    <a:cell3D prstMaterial="dkEdge">
                      <a:bevel w="77470" h="12700" prst="softRound"/>
                      <a:lightRig rig="flood" dir="t"/>
                    </a:cell3D>
                    <a:solidFill>
                      <a:srgbClr val="DCE5EE"/>
                    </a:solidFill>
                  </a:tcPr>
                </a:tc>
                <a:tc>
                  <a:txBody>
                    <a:bodyPr/>
                    <a:lstStyle/>
                    <a:p>
                      <a:pPr algn="ctr"/>
                      <a:r>
                        <a:rPr lang="en-US" sz="1400" dirty="0" smtClean="0"/>
                        <a:t>13</a:t>
                      </a:r>
                      <a:endParaRPr lang="en-US" sz="1400" dirty="0"/>
                    </a:p>
                  </a:txBody>
                  <a:tcPr>
                    <a:cell3D prstMaterial="dkEdge">
                      <a:bevel w="77470" h="12700" prst="softRound"/>
                      <a:lightRig rig="flood" dir="t"/>
                    </a:cell3D>
                  </a:tcPr>
                </a:tc>
                <a:tc>
                  <a:txBody>
                    <a:bodyPr/>
                    <a:lstStyle/>
                    <a:p>
                      <a:pPr algn="ctr"/>
                      <a:r>
                        <a:rPr lang="en-US" sz="2000" b="1" dirty="0" smtClean="0"/>
                        <a:t>14 </a:t>
                      </a:r>
                      <a:br>
                        <a:rPr lang="en-US" sz="2000" b="1" dirty="0" smtClean="0"/>
                      </a:br>
                      <a:r>
                        <a:rPr lang="en-US" sz="2000" b="1" dirty="0" smtClean="0">
                          <a:solidFill>
                            <a:srgbClr val="C00000"/>
                          </a:solidFill>
                        </a:rPr>
                        <a:t>Passover</a:t>
                      </a:r>
                      <a:r>
                        <a:rPr lang="en-US" sz="1400" b="1" dirty="0" smtClean="0"/>
                        <a:t/>
                      </a:r>
                      <a:br>
                        <a:rPr lang="en-US" sz="1400" b="1" dirty="0" smtClean="0"/>
                      </a:br>
                      <a:endParaRPr lang="en-US" sz="1400" dirty="0"/>
                    </a:p>
                  </a:txBody>
                  <a:tcPr>
                    <a:cell3D prstMaterial="dkEdge">
                      <a:bevel w="77470" h="12700" prst="softRound"/>
                      <a:lightRig rig="flood" dir="t"/>
                    </a:cell3D>
                  </a:tcPr>
                </a:tc>
                <a:tc>
                  <a:txBody>
                    <a:bodyPr/>
                    <a:lstStyle/>
                    <a:p>
                      <a:pPr algn="ctr"/>
                      <a:r>
                        <a:rPr lang="en-US" sz="2000" b="1" dirty="0" smtClean="0"/>
                        <a:t>15 </a:t>
                      </a:r>
                      <a:br>
                        <a:rPr lang="en-US" sz="2000" b="1" dirty="0" smtClean="0"/>
                      </a:br>
                      <a:r>
                        <a:rPr lang="en-US" sz="2000" b="1" dirty="0" smtClean="0">
                          <a:ln>
                            <a:solidFill>
                              <a:srgbClr val="002060"/>
                            </a:solidFill>
                          </a:ln>
                          <a:solidFill>
                            <a:srgbClr val="0070C0"/>
                          </a:solidFill>
                        </a:rPr>
                        <a:t>H7676</a:t>
                      </a:r>
                    </a:p>
                    <a:p>
                      <a:pPr algn="ctr"/>
                      <a:r>
                        <a:rPr lang="en-US" sz="2000" b="1" dirty="0" smtClean="0">
                          <a:ln>
                            <a:solidFill>
                              <a:srgbClr val="002060"/>
                            </a:solidFill>
                          </a:ln>
                          <a:solidFill>
                            <a:schemeClr val="bg2">
                              <a:lumMod val="50000"/>
                            </a:schemeClr>
                          </a:solidFill>
                        </a:rPr>
                        <a:t>H2282</a:t>
                      </a:r>
                      <a:endParaRPr lang="en-US" sz="1400" b="1" dirty="0">
                        <a:ln>
                          <a:solidFill>
                            <a:srgbClr val="002060"/>
                          </a:solidFill>
                        </a:ln>
                        <a:solidFill>
                          <a:schemeClr val="bg2">
                            <a:lumMod val="50000"/>
                          </a:schemeClr>
                        </a:solidFill>
                      </a:endParaRPr>
                    </a:p>
                  </a:txBody>
                  <a:tcPr>
                    <a:cell3D prstMaterial="dkEdge">
                      <a:bevel w="77470" h="12700" prst="softRound"/>
                      <a:lightRig rig="flood" dir="t"/>
                    </a:cell3D>
                    <a:solidFill>
                      <a:srgbClr val="66CCFF"/>
                    </a:solidFill>
                  </a:tcPr>
                </a:tc>
              </a:tr>
              <a:tr h="372380">
                <a:tc>
                  <a:txBody>
                    <a:bodyPr/>
                    <a:lstStyle/>
                    <a:p>
                      <a:pPr marL="0" indent="0" algn="ctr">
                        <a:buNone/>
                      </a:pPr>
                      <a:r>
                        <a:rPr lang="en-US" sz="1600" b="1" dirty="0" smtClean="0"/>
                        <a:t>16 </a:t>
                      </a:r>
                      <a:br>
                        <a:rPr lang="en-US" sz="1600" b="1" dirty="0" smtClean="0"/>
                      </a:br>
                      <a:r>
                        <a:rPr lang="en-US" sz="1600" b="1" dirty="0" smtClean="0"/>
                        <a:t>Wave Sheaf</a:t>
                      </a:r>
                    </a:p>
                    <a:p>
                      <a:pPr marL="342900" indent="-342900" algn="ctr">
                        <a:buAutoNum type="arabicPlain" startAt="15"/>
                      </a:pPr>
                      <a:endParaRPr lang="en-US" sz="1400" b="1" dirty="0"/>
                    </a:p>
                  </a:txBody>
                  <a:tcPr>
                    <a:lnT w="12700" cmpd="sng">
                      <a:noFill/>
                    </a:lnT>
                    <a:cell3D prstMaterial="dkEdge">
                      <a:bevel w="77470" h="12700" prst="softRound"/>
                      <a:lightRig rig="flood" dir="t"/>
                    </a:cell3D>
                    <a:solidFill>
                      <a:srgbClr val="00FF00"/>
                    </a:solidFill>
                  </a:tcPr>
                </a:tc>
                <a:tc>
                  <a:txBody>
                    <a:bodyPr/>
                    <a:lstStyle/>
                    <a:p>
                      <a:pPr algn="ctr"/>
                      <a:r>
                        <a:rPr lang="en-US" sz="1400" dirty="0" smtClean="0"/>
                        <a:t>17</a:t>
                      </a:r>
                      <a:endParaRPr lang="en-US" sz="1400" dirty="0"/>
                    </a:p>
                  </a:txBody>
                  <a:tcPr>
                    <a:cell3D prstMaterial="dkEdge">
                      <a:bevel w="77470" h="12700" prst="softRound"/>
                      <a:lightRig rig="flood" dir="t"/>
                    </a:cell3D>
                    <a:solidFill>
                      <a:srgbClr val="DCE5EE"/>
                    </a:solidFill>
                  </a:tcPr>
                </a:tc>
                <a:tc>
                  <a:txBody>
                    <a:bodyPr/>
                    <a:lstStyle/>
                    <a:p>
                      <a:pPr algn="ctr"/>
                      <a:r>
                        <a:rPr lang="en-US" sz="1400" dirty="0" smtClean="0"/>
                        <a:t>18</a:t>
                      </a:r>
                      <a:endParaRPr lang="en-US" sz="1400" dirty="0"/>
                    </a:p>
                  </a:txBody>
                  <a:tcPr>
                    <a:cell3D prstMaterial="dkEdge">
                      <a:bevel w="77470" h="12700" prst="softRound"/>
                      <a:lightRig rig="flood" dir="t"/>
                    </a:cell3D>
                    <a:solidFill>
                      <a:srgbClr val="DCE5EE"/>
                    </a:solidFill>
                  </a:tcPr>
                </a:tc>
                <a:tc>
                  <a:txBody>
                    <a:bodyPr/>
                    <a:lstStyle/>
                    <a:p>
                      <a:pPr algn="ctr"/>
                      <a:r>
                        <a:rPr lang="en-US" sz="1400" b="0" dirty="0" smtClean="0"/>
                        <a:t>19</a:t>
                      </a:r>
                      <a:endParaRPr lang="en-US" sz="1400" b="0" dirty="0"/>
                    </a:p>
                  </a:txBody>
                  <a:tcPr>
                    <a:cell3D prstMaterial="dkEdge">
                      <a:bevel w="77470" h="12700" prst="softRound"/>
                      <a:lightRig rig="flood" dir="t"/>
                    </a:cell3D>
                    <a:solidFill>
                      <a:srgbClr val="DCE5EE"/>
                    </a:solidFill>
                  </a:tcPr>
                </a:tc>
                <a:tc>
                  <a:txBody>
                    <a:bodyPr/>
                    <a:lstStyle/>
                    <a:p>
                      <a:pPr algn="ctr"/>
                      <a:r>
                        <a:rPr lang="en-US" sz="1400" dirty="0" smtClean="0"/>
                        <a:t>20</a:t>
                      </a:r>
                      <a:endParaRPr lang="en-US" sz="1400" dirty="0"/>
                    </a:p>
                  </a:txBody>
                  <a:tcPr>
                    <a:cell3D prstMaterial="dkEdge">
                      <a:bevel w="77470" h="12700" prst="softRound"/>
                      <a:lightRig rig="flood" dir="t"/>
                    </a:cell3D>
                  </a:tcPr>
                </a:tc>
                <a:tc>
                  <a:txBody>
                    <a:bodyPr/>
                    <a:lstStyle/>
                    <a:p>
                      <a:pPr algn="ctr"/>
                      <a:r>
                        <a:rPr lang="en-US" sz="1400" dirty="0" smtClean="0"/>
                        <a:t>21</a:t>
                      </a:r>
                      <a:endParaRPr lang="en-US" sz="1400" dirty="0"/>
                    </a:p>
                  </a:txBody>
                  <a:tcPr>
                    <a:cell3D prstMaterial="dkEdge">
                      <a:bevel w="77470" h="12700" prst="softRound"/>
                      <a:lightRig rig="flood" dir="t"/>
                    </a:cell3D>
                  </a:tcPr>
                </a:tc>
                <a:tc>
                  <a:txBody>
                    <a:bodyPr/>
                    <a:lstStyle/>
                    <a:p>
                      <a:pPr algn="ctr"/>
                      <a:r>
                        <a:rPr lang="en-US" sz="1400" b="1" dirty="0" smtClean="0"/>
                        <a:t>22</a:t>
                      </a:r>
                      <a:endParaRPr lang="en-US" sz="1400" b="1" dirty="0"/>
                    </a:p>
                  </a:txBody>
                  <a:tcPr>
                    <a:cell3D prstMaterial="dkEdge">
                      <a:bevel w="77470" h="12700" prst="softRound"/>
                      <a:lightRig rig="flood" dir="t"/>
                    </a:cell3D>
                    <a:solidFill>
                      <a:srgbClr val="DCE5EE"/>
                    </a:solidFill>
                  </a:tcPr>
                </a:tc>
              </a:tr>
            </a:tbl>
          </a:graphicData>
        </a:graphic>
      </p:graphicFrame>
      <p:sp>
        <p:nvSpPr>
          <p:cNvPr id="3" name="Rectangle 2"/>
          <p:cNvSpPr/>
          <p:nvPr/>
        </p:nvSpPr>
        <p:spPr>
          <a:xfrm>
            <a:off x="510990" y="5531225"/>
            <a:ext cx="1134035" cy="1066800"/>
          </a:xfrm>
          <a:prstGeom prst="rect">
            <a:avLst/>
          </a:prstGeom>
          <a:noFill/>
          <a:ln w="57150">
            <a:solidFill>
              <a:srgbClr val="7030A0"/>
            </a:solidFill>
          </a:ln>
          <a:effectLst>
            <a:glow rad="127000">
              <a:srgbClr val="FFFF00"/>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543800" y="4572000"/>
            <a:ext cx="1134035" cy="636495"/>
          </a:xfrm>
          <a:prstGeom prst="rect">
            <a:avLst/>
          </a:prstGeom>
          <a:noFill/>
          <a:ln w="57150">
            <a:solidFill>
              <a:srgbClr val="7030A0"/>
            </a:solidFill>
          </a:ln>
          <a:effectLst>
            <a:glow rad="101600">
              <a:srgbClr val="FFFF00"/>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flipV="1">
            <a:off x="1447800" y="5105401"/>
            <a:ext cx="6248400" cy="838199"/>
          </a:xfrm>
          <a:prstGeom prst="straightConnector1">
            <a:avLst/>
          </a:prstGeom>
          <a:ln w="57150">
            <a:solidFill>
              <a:srgbClr val="7030A0"/>
            </a:solidFill>
            <a:headEnd type="diamond" w="med" len="med"/>
            <a:tailEnd type="diamond" w="med" len="med"/>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13" name="Content Placeholder 6"/>
          <p:cNvSpPr>
            <a:spLocks noGrp="1"/>
          </p:cNvSpPr>
          <p:nvPr>
            <p:ph sz="quarter" idx="13"/>
          </p:nvPr>
        </p:nvSpPr>
        <p:spPr>
          <a:xfrm>
            <a:off x="493061" y="4165253"/>
            <a:ext cx="4688539" cy="1114961"/>
          </a:xfrm>
          <a:solidFill>
            <a:schemeClr val="accent5">
              <a:lumMod val="20000"/>
              <a:lumOff val="80000"/>
            </a:schemeClr>
          </a:solidFill>
          <a:ln w="57150">
            <a:solidFill>
              <a:srgbClr val="7030A0"/>
            </a:solidFill>
          </a:ln>
          <a:effectLst>
            <a:glow rad="228600">
              <a:srgbClr val="7030A0">
                <a:alpha val="40000"/>
              </a:srgbClr>
            </a:glow>
          </a:effectLst>
          <a:scene3d>
            <a:camera prst="orthographicFront"/>
            <a:lightRig rig="threePt" dir="t"/>
          </a:scene3d>
          <a:sp3d>
            <a:bevelT w="114300" prst="artDeco"/>
          </a:sp3d>
        </p:spPr>
        <p:txBody>
          <a:bodyPr>
            <a:normAutofit fontScale="70000" lnSpcReduction="20000"/>
            <a:sp3d extrusionH="57150">
              <a:bevelT w="38100" h="38100"/>
            </a:sp3d>
          </a:bodyPr>
          <a:lstStyle/>
          <a:p>
            <a:pPr marL="45720" indent="0">
              <a:buNone/>
            </a:pPr>
            <a:r>
              <a:rPr lang="en-US" sz="3200" b="1" dirty="0">
                <a:solidFill>
                  <a:srgbClr val="7030A0"/>
                </a:solidFill>
              </a:rPr>
              <a:t>Torah Instruction</a:t>
            </a:r>
            <a:r>
              <a:rPr lang="en-US" sz="3200" b="1" dirty="0" smtClean="0">
                <a:solidFill>
                  <a:srgbClr val="7030A0"/>
                </a:solidFill>
              </a:rPr>
              <a:t>:  </a:t>
            </a:r>
            <a:r>
              <a:rPr lang="en-US" sz="3200" b="1" dirty="0" smtClean="0">
                <a:solidFill>
                  <a:schemeClr val="accent5">
                    <a:lumMod val="75000"/>
                  </a:schemeClr>
                </a:solidFill>
              </a:rPr>
              <a:t/>
            </a:r>
            <a:br>
              <a:rPr lang="en-US" sz="3200" b="1" dirty="0" smtClean="0">
                <a:solidFill>
                  <a:schemeClr val="accent5">
                    <a:lumMod val="75000"/>
                  </a:schemeClr>
                </a:solidFill>
              </a:rPr>
            </a:br>
            <a:r>
              <a:rPr lang="en-US" sz="3200" b="1" dirty="0" smtClean="0">
                <a:solidFill>
                  <a:schemeClr val="accent5">
                    <a:lumMod val="75000"/>
                  </a:schemeClr>
                </a:solidFill>
              </a:rPr>
              <a:t>Lev </a:t>
            </a:r>
            <a:r>
              <a:rPr lang="en-US" sz="3200" b="1" dirty="0">
                <a:solidFill>
                  <a:schemeClr val="accent5">
                    <a:lumMod val="75000"/>
                  </a:schemeClr>
                </a:solidFill>
              </a:rPr>
              <a:t>23:11</a:t>
            </a:r>
            <a:r>
              <a:rPr lang="en-US" sz="2400" dirty="0"/>
              <a:t>   ‘And </a:t>
            </a:r>
            <a:r>
              <a:rPr lang="en-US" sz="2400" b="1" i="1" dirty="0"/>
              <a:t>he shall wave the sheaf</a:t>
            </a:r>
            <a:r>
              <a:rPr lang="en-US" sz="2400" dirty="0"/>
              <a:t> before [</a:t>
            </a:r>
            <a:r>
              <a:rPr lang="en-US" sz="2400" b="1" dirty="0">
                <a:solidFill>
                  <a:srgbClr val="0070C0"/>
                </a:solidFill>
              </a:rPr>
              <a:t>Yahuah</a:t>
            </a:r>
            <a:r>
              <a:rPr lang="en-US" sz="2400" dirty="0"/>
              <a:t>], for your acceptance.  </a:t>
            </a:r>
            <a:r>
              <a:rPr lang="en-US" sz="2400" b="1" i="1" u="heavy" dirty="0"/>
              <a:t>On the</a:t>
            </a:r>
            <a:r>
              <a:rPr lang="en-US" sz="2400" b="1" i="1" dirty="0"/>
              <a:t> </a:t>
            </a:r>
            <a:r>
              <a:rPr lang="en-US" sz="2400" b="1" i="1" u="heavy" dirty="0">
                <a:solidFill>
                  <a:srgbClr val="FF3399"/>
                </a:solidFill>
              </a:rPr>
              <a:t>morrow</a:t>
            </a:r>
            <a:r>
              <a:rPr lang="en-US" sz="2400" b="1" i="1" u="heavy" dirty="0"/>
              <a:t> a</a:t>
            </a:r>
            <a:r>
              <a:rPr lang="en-US" sz="2400" b="1" i="1" dirty="0"/>
              <a:t>f</a:t>
            </a:r>
            <a:r>
              <a:rPr lang="en-US" sz="2400" b="1" i="1" u="heavy" dirty="0"/>
              <a:t>ter the </a:t>
            </a:r>
            <a:r>
              <a:rPr lang="en-US" sz="2400" b="1" i="1" u="heavy" dirty="0" smtClean="0"/>
              <a:t>Sabbath</a:t>
            </a:r>
            <a:r>
              <a:rPr lang="en-US" sz="2400" baseline="30000" dirty="0" smtClean="0"/>
              <a:t>[</a:t>
            </a:r>
            <a:r>
              <a:rPr lang="en-US" sz="2400" baseline="30000" dirty="0" smtClean="0">
                <a:solidFill>
                  <a:schemeClr val="tx1"/>
                </a:solidFill>
              </a:rPr>
              <a:t>H767</a:t>
            </a:r>
            <a:r>
              <a:rPr lang="en-US" sz="2400" b="1" baseline="30000" dirty="0" smtClean="0">
                <a:solidFill>
                  <a:srgbClr val="0070C0"/>
                </a:solidFill>
              </a:rPr>
              <a:t>6</a:t>
            </a:r>
            <a:r>
              <a:rPr lang="en-US" sz="2400" baseline="30000" dirty="0"/>
              <a:t>]</a:t>
            </a:r>
            <a:r>
              <a:rPr lang="en-US" sz="2400" dirty="0"/>
              <a:t> </a:t>
            </a:r>
            <a:r>
              <a:rPr lang="en-US" sz="2400" b="1" i="1" dirty="0"/>
              <a:t>the priest waves it</a:t>
            </a:r>
            <a:r>
              <a:rPr lang="en-US" sz="2400" b="1" i="1" dirty="0" smtClean="0"/>
              <a:t>.</a:t>
            </a:r>
            <a:r>
              <a:rPr lang="en-US" sz="2400" i="1" dirty="0" smtClean="0"/>
              <a:t>’</a:t>
            </a:r>
            <a:endParaRPr lang="en-US" sz="2400" dirty="0">
              <a:solidFill>
                <a:schemeClr val="accent5">
                  <a:lumMod val="75000"/>
                </a:schemeClr>
              </a:solidFill>
            </a:endParaRPr>
          </a:p>
          <a:p>
            <a:pPr marL="45720" indent="0">
              <a:buNone/>
            </a:pPr>
            <a:endParaRPr lang="en-US" sz="1800" dirty="0">
              <a:solidFill>
                <a:srgbClr val="00B0F0"/>
              </a:solidFill>
            </a:endParaRPr>
          </a:p>
        </p:txBody>
      </p:sp>
      <p:sp>
        <p:nvSpPr>
          <p:cNvPr id="14" name="TextBox 13"/>
          <p:cNvSpPr txBox="1"/>
          <p:nvPr/>
        </p:nvSpPr>
        <p:spPr>
          <a:xfrm>
            <a:off x="3039036" y="5957045"/>
            <a:ext cx="5419164" cy="369332"/>
          </a:xfrm>
          <a:prstGeom prst="rect">
            <a:avLst/>
          </a:prstGeom>
          <a:solidFill>
            <a:srgbClr val="DCE5EE"/>
          </a:solidFill>
          <a:ln w="28575">
            <a:solidFill>
              <a:srgbClr val="7030A0"/>
            </a:solidFill>
          </a:ln>
          <a:scene3d>
            <a:camera prst="orthographicFront"/>
            <a:lightRig rig="threePt" dir="t"/>
          </a:scene3d>
          <a:sp3d>
            <a:bevelT prst="slope"/>
          </a:sp3d>
        </p:spPr>
        <p:txBody>
          <a:bodyPr wrap="square" rtlCol="0">
            <a:spAutoFit/>
          </a:bodyPr>
          <a:lstStyle/>
          <a:p>
            <a:pPr algn="ctr"/>
            <a:r>
              <a:rPr lang="en-US" b="1" dirty="0" smtClean="0">
                <a:solidFill>
                  <a:srgbClr val="4F2270"/>
                </a:solidFill>
              </a:rPr>
              <a:t>Note</a:t>
            </a:r>
            <a:r>
              <a:rPr lang="en-US" dirty="0" smtClean="0">
                <a:solidFill>
                  <a:srgbClr val="4F2270"/>
                </a:solidFill>
              </a:rPr>
              <a:t>:  This is </a:t>
            </a:r>
            <a:r>
              <a:rPr lang="en-US" b="1" u="sng" dirty="0" smtClean="0">
                <a:solidFill>
                  <a:srgbClr val="4F2270"/>
                </a:solidFill>
              </a:rPr>
              <a:t>not</a:t>
            </a:r>
            <a:r>
              <a:rPr lang="en-US" dirty="0" smtClean="0">
                <a:solidFill>
                  <a:srgbClr val="4F2270"/>
                </a:solidFill>
              </a:rPr>
              <a:t> a sample calendar year for Joshua 5.</a:t>
            </a:r>
            <a:endParaRPr lang="en-US" dirty="0">
              <a:solidFill>
                <a:srgbClr val="4F2270"/>
              </a:solidFill>
            </a:endParaRPr>
          </a:p>
        </p:txBody>
      </p:sp>
    </p:spTree>
    <p:extLst>
      <p:ext uri="{BB962C8B-B14F-4D97-AF65-F5344CB8AC3E}">
        <p14:creationId xmlns:p14="http://schemas.microsoft.com/office/powerpoint/2010/main" val="7347410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Effect transition="in" filter="fade">
                                      <p:cBhvr>
                                        <p:cTn id="16" dur="1000"/>
                                        <p:tgtEl>
                                          <p:spTgt spid="4"/>
                                        </p:tgtEl>
                                      </p:cBhvr>
                                    </p:animEffect>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fade">
                                      <p:cBhvr>
                                        <p:cTn id="20" dur="1000"/>
                                        <p:tgtEl>
                                          <p:spTgt spid="5">
                                            <p:txEl>
                                              <p:pRg st="1" end="1"/>
                                            </p:txEl>
                                          </p:spTgt>
                                        </p:tgtEl>
                                      </p:cBhvr>
                                    </p:animEffect>
                                    <p:anim calcmode="lin" valueType="num">
                                      <p:cBhvr>
                                        <p:cTn id="21"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Effect transition="in" filter="fade">
                                      <p:cBhvr>
                                        <p:cTn id="26" dur="1000"/>
                                        <p:tgtEl>
                                          <p:spTgt spid="5">
                                            <p:txEl>
                                              <p:pRg st="2" end="2"/>
                                            </p:txEl>
                                          </p:spTgt>
                                        </p:tgtEl>
                                      </p:cBhvr>
                                    </p:animEffect>
                                    <p:anim calcmode="lin" valueType="num">
                                      <p:cBhvr>
                                        <p:cTn id="27"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nodeType="after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Effect transition="in" filter="fade">
                                      <p:cBhvr>
                                        <p:cTn id="32" dur="1000"/>
                                        <p:tgtEl>
                                          <p:spTgt spid="5">
                                            <p:txEl>
                                              <p:pRg st="3" end="3"/>
                                            </p:txEl>
                                          </p:spTgt>
                                        </p:tgtEl>
                                      </p:cBhvr>
                                    </p:animEffect>
                                    <p:anim calcmode="lin" valueType="num">
                                      <p:cBhvr>
                                        <p:cTn id="33"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5">
                                            <p:txEl>
                                              <p:pRg st="4" end="4"/>
                                            </p:txEl>
                                          </p:spTgt>
                                        </p:tgtEl>
                                        <p:attrNameLst>
                                          <p:attrName>style.visibility</p:attrName>
                                        </p:attrNameLst>
                                      </p:cBhvr>
                                      <p:to>
                                        <p:strVal val="visible"/>
                                      </p:to>
                                    </p:set>
                                    <p:animEffect transition="in" filter="wipe(left)">
                                      <p:cBhvr>
                                        <p:cTn id="39" dur="1500"/>
                                        <p:tgtEl>
                                          <p:spTgt spid="5">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37" fill="hold"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barn(outVertical)">
                                      <p:cBhvr>
                                        <p:cTn id="44" dur="1500"/>
                                        <p:tgtEl>
                                          <p:spTgt spid="7"/>
                                        </p:tgtEl>
                                      </p:cBhvr>
                                    </p:animEffect>
                                  </p:childTnLst>
                                </p:cTn>
                              </p:par>
                            </p:childTnLst>
                          </p:cTn>
                        </p:par>
                        <p:par>
                          <p:cTn id="45" fill="hold">
                            <p:stCondLst>
                              <p:cond delay="1500"/>
                            </p:stCondLst>
                            <p:childTnLst>
                              <p:par>
                                <p:cTn id="46" presetID="47" presetClass="entr" presetSubtype="0" fill="hold" grpId="0" nodeType="after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1250"/>
                                        <p:tgtEl>
                                          <p:spTgt spid="14"/>
                                        </p:tgtEl>
                                      </p:cBhvr>
                                    </p:animEffect>
                                    <p:anim calcmode="lin" valueType="num">
                                      <p:cBhvr>
                                        <p:cTn id="49" dur="1250" fill="hold"/>
                                        <p:tgtEl>
                                          <p:spTgt spid="14"/>
                                        </p:tgtEl>
                                        <p:attrNameLst>
                                          <p:attrName>ppt_x</p:attrName>
                                        </p:attrNameLst>
                                      </p:cBhvr>
                                      <p:tavLst>
                                        <p:tav tm="0">
                                          <p:val>
                                            <p:strVal val="#ppt_x"/>
                                          </p:val>
                                        </p:tav>
                                        <p:tav tm="100000">
                                          <p:val>
                                            <p:strVal val="#ppt_x"/>
                                          </p:val>
                                        </p:tav>
                                      </p:tavLst>
                                    </p:anim>
                                    <p:anim calcmode="lin" valueType="num">
                                      <p:cBhvr>
                                        <p:cTn id="50" dur="125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3">
                                            <p:bg/>
                                          </p:spTgt>
                                        </p:tgtEl>
                                        <p:attrNameLst>
                                          <p:attrName>style.visibility</p:attrName>
                                        </p:attrNameLst>
                                      </p:cBhvr>
                                      <p:to>
                                        <p:strVal val="visible"/>
                                      </p:to>
                                    </p:set>
                                    <p:animEffect transition="in" filter="wipe(left)">
                                      <p:cBhvr>
                                        <p:cTn id="55" dur="1500"/>
                                        <p:tgtEl>
                                          <p:spTgt spid="13">
                                            <p:bg/>
                                          </p:spTgt>
                                        </p:tgtEl>
                                      </p:cBhvr>
                                    </p:animEffect>
                                  </p:childTnLst>
                                </p:cTn>
                              </p:par>
                            </p:childTnLst>
                          </p:cTn>
                        </p:par>
                        <p:par>
                          <p:cTn id="56" fill="hold">
                            <p:stCondLst>
                              <p:cond delay="1500"/>
                            </p:stCondLst>
                            <p:childTnLst>
                              <p:par>
                                <p:cTn id="57" presetID="22" presetClass="entr" presetSubtype="8" fill="hold" grpId="0" nodeType="afterEffect">
                                  <p:stCondLst>
                                    <p:cond delay="0"/>
                                  </p:stCondLst>
                                  <p:childTnLst>
                                    <p:set>
                                      <p:cBhvr>
                                        <p:cTn id="58" dur="1" fill="hold">
                                          <p:stCondLst>
                                            <p:cond delay="0"/>
                                          </p:stCondLst>
                                        </p:cTn>
                                        <p:tgtEl>
                                          <p:spTgt spid="13">
                                            <p:txEl>
                                              <p:pRg st="0" end="0"/>
                                            </p:txEl>
                                          </p:spTgt>
                                        </p:tgtEl>
                                        <p:attrNameLst>
                                          <p:attrName>style.visibility</p:attrName>
                                        </p:attrNameLst>
                                      </p:cBhvr>
                                      <p:to>
                                        <p:strVal val="visible"/>
                                      </p:to>
                                    </p:set>
                                    <p:animEffect transition="in" filter="wipe(left)">
                                      <p:cBhvr>
                                        <p:cTn id="59" dur="1500"/>
                                        <p:tgtEl>
                                          <p:spTgt spid="13">
                                            <p:txEl>
                                              <p:pRg st="0" end="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1" presetClass="entr" presetSubtype="1" fill="hold" grpId="0" nodeType="clickEffect">
                                  <p:stCondLst>
                                    <p:cond delay="0"/>
                                  </p:stCondLst>
                                  <p:childTnLst>
                                    <p:set>
                                      <p:cBhvr>
                                        <p:cTn id="63" dur="1" fill="hold">
                                          <p:stCondLst>
                                            <p:cond delay="0"/>
                                          </p:stCondLst>
                                        </p:cTn>
                                        <p:tgtEl>
                                          <p:spTgt spid="3"/>
                                        </p:tgtEl>
                                        <p:attrNameLst>
                                          <p:attrName>style.visibility</p:attrName>
                                        </p:attrNameLst>
                                      </p:cBhvr>
                                      <p:to>
                                        <p:strVal val="visible"/>
                                      </p:to>
                                    </p:set>
                                    <p:animEffect transition="in" filter="wheel(1)">
                                      <p:cBhvr>
                                        <p:cTn id="64" dur="2000"/>
                                        <p:tgtEl>
                                          <p:spTgt spid="3"/>
                                        </p:tgtEl>
                                      </p:cBhvr>
                                    </p:animEffect>
                                  </p:childTnLst>
                                </p:cTn>
                              </p:par>
                            </p:childTnLst>
                          </p:cTn>
                        </p:par>
                        <p:par>
                          <p:cTn id="65" fill="hold">
                            <p:stCondLst>
                              <p:cond delay="2000"/>
                            </p:stCondLst>
                            <p:childTnLst>
                              <p:par>
                                <p:cTn id="66" presetID="22" presetClass="entr" presetSubtype="8" fill="hold"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3000"/>
                                        <p:tgtEl>
                                          <p:spTgt spid="11"/>
                                        </p:tgtEl>
                                      </p:cBhvr>
                                    </p:animEffect>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Effect transition="in" filter="wheel(1)">
                                      <p:cBhvr>
                                        <p:cTn id="7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13" grpId="0" uiExpand="1" build="p" animBg="1"/>
      <p:bldP spid="14" grpId="0" animBg="1"/>
    </p:bldLst>
  </p:timing>
</p:sld>
</file>

<file path=ppt/slides/slide4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315200" y="6492875"/>
            <a:ext cx="1828800" cy="365125"/>
          </a:xfrm>
        </p:spPr>
        <p:txBody>
          <a:bodyPr/>
          <a:lstStyle/>
          <a:p>
            <a:fld id="{5C014052-953B-4273-8F47-BF25327D5B24}" type="slidenum">
              <a:rPr lang="en-US" smtClean="0"/>
              <a:pPr/>
              <a:t>48</a:t>
            </a:fld>
            <a:endParaRPr lang="en-US" dirty="0"/>
          </a:p>
        </p:txBody>
      </p:sp>
      <p:sp>
        <p:nvSpPr>
          <p:cNvPr id="5" name="Title 1"/>
          <p:cNvSpPr txBox="1">
            <a:spLocks/>
          </p:cNvSpPr>
          <p:nvPr/>
        </p:nvSpPr>
        <p:spPr>
          <a:xfrm>
            <a:off x="0" y="0"/>
            <a:ext cx="9184640" cy="28956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spc="50" dirty="0">
                <a:ln w="11430"/>
                <a:solidFill>
                  <a:srgbClr val="C00000"/>
                </a:solidFill>
                <a:effectLst>
                  <a:outerShdw blurRad="76200" dist="50800" dir="5400000" algn="tl" rotWithShape="0">
                    <a:srgbClr val="000000">
                      <a:alpha val="65000"/>
                    </a:srgbClr>
                  </a:outerShdw>
                </a:effectLst>
              </a:rPr>
              <a:t>#</a:t>
            </a:r>
            <a:r>
              <a:rPr lang="en-US" sz="4400" spc="50" dirty="0" smtClean="0">
                <a:ln w="11430"/>
                <a:solidFill>
                  <a:srgbClr val="C00000"/>
                </a:solidFill>
                <a:effectLst>
                  <a:outerShdw blurRad="76200" dist="50800" dir="5400000" algn="tl" rotWithShape="0">
                    <a:srgbClr val="000000">
                      <a:alpha val="65000"/>
                    </a:srgbClr>
                  </a:outerShdw>
                </a:effectLst>
              </a:rPr>
              <a:t>5b  </a:t>
            </a:r>
            <a:r>
              <a:rPr lang="en-US" sz="4400" spc="50" dirty="0" smtClean="0">
                <a:ln w="11430"/>
                <a:solidFill>
                  <a:srgbClr val="8C4C64"/>
                </a:solidFill>
                <a:effectLst>
                  <a:outerShdw blurRad="76200" dist="50800" dir="5400000" algn="tl" rotWithShape="0">
                    <a:srgbClr val="000000">
                      <a:alpha val="65000"/>
                    </a:srgbClr>
                  </a:outerShdw>
                </a:effectLst>
              </a:rPr>
              <a:t>Covenant Calendar Fact </a:t>
            </a:r>
            <a:r>
              <a:rPr lang="en-US" sz="3600" i="1" spc="50" dirty="0" smtClean="0">
                <a:ln w="11430"/>
                <a:solidFill>
                  <a:srgbClr val="FF0000"/>
                </a:solidFill>
                <a:effectLst>
                  <a:outerShdw blurRad="76200" dist="50800" dir="5400000" algn="tl" rotWithShape="0">
                    <a:srgbClr val="000000">
                      <a:alpha val="65000"/>
                    </a:srgbClr>
                  </a:outerShdw>
                </a:effectLst>
              </a:rPr>
              <a:t>if/when:</a:t>
            </a:r>
            <a:endParaRPr lang="en-US" sz="4400" spc="50" dirty="0" smtClean="0">
              <a:ln w="11430"/>
              <a:solidFill>
                <a:srgbClr val="8C4C64"/>
              </a:solidFill>
              <a:effectLst>
                <a:outerShdw blurRad="76200" dist="50800" dir="5400000" algn="tl" rotWithShape="0">
                  <a:srgbClr val="000000">
                    <a:alpha val="65000"/>
                  </a:srgbClr>
                </a:outerShdw>
              </a:effectLst>
            </a:endParaRPr>
          </a:p>
          <a:p>
            <a:pPr marL="742950" indent="-742950">
              <a:buFont typeface="Arial" pitchFamily="34" charset="0"/>
              <a:buChar char="•"/>
            </a:pPr>
            <a:r>
              <a:rPr lang="en-US" sz="4400" spc="50" dirty="0" smtClean="0">
                <a:ln w="11430"/>
                <a:solidFill>
                  <a:srgbClr val="00B050"/>
                </a:solidFill>
                <a:effectLst>
                  <a:outerShdw blurRad="76200" dist="50800" dir="5400000" algn="tl" rotWithShape="0">
                    <a:srgbClr val="000000">
                      <a:alpha val="65000"/>
                    </a:srgbClr>
                  </a:outerShdw>
                </a:effectLst>
              </a:rPr>
              <a:t>Wave Sheaf</a:t>
            </a:r>
            <a:r>
              <a:rPr lang="en-US" sz="4400" spc="50" dirty="0" smtClean="0">
                <a:ln w="11430"/>
                <a:solidFill>
                  <a:srgbClr val="8C4C64"/>
                </a:solidFill>
                <a:effectLst>
                  <a:outerShdw blurRad="76200" dist="50800" dir="5400000" algn="tl" rotWithShape="0">
                    <a:srgbClr val="000000">
                      <a:alpha val="65000"/>
                    </a:srgbClr>
                  </a:outerShdw>
                </a:effectLst>
              </a:rPr>
              <a:t> </a:t>
            </a:r>
            <a:r>
              <a:rPr lang="en-US" sz="4400" spc="50" dirty="0" smtClean="0">
                <a:ln w="11430"/>
                <a:solidFill>
                  <a:srgbClr val="FF0000"/>
                </a:solidFill>
                <a:effectLst>
                  <a:outerShdw blurRad="76200" dist="50800" dir="5400000" algn="tl" rotWithShape="0">
                    <a:srgbClr val="000000">
                      <a:alpha val="65000"/>
                    </a:srgbClr>
                  </a:outerShdw>
                </a:effectLst>
              </a:rPr>
              <a:t>follows </a:t>
            </a:r>
            <a:r>
              <a:rPr lang="en-US" sz="4400" spc="50" dirty="0" smtClean="0">
                <a:ln w="11430"/>
                <a:solidFill>
                  <a:srgbClr val="8C4C64"/>
                </a:solidFill>
                <a:effectLst>
                  <a:outerShdw blurRad="76200" dist="50800" dir="5400000" algn="tl" rotWithShape="0">
                    <a:srgbClr val="000000">
                      <a:alpha val="65000"/>
                    </a:srgbClr>
                  </a:outerShdw>
                </a:effectLst>
              </a:rPr>
              <a:t>the </a:t>
            </a:r>
            <a:br>
              <a:rPr lang="en-US" sz="4400" spc="50" dirty="0" smtClean="0">
                <a:ln w="11430"/>
                <a:solidFill>
                  <a:srgbClr val="8C4C64"/>
                </a:solidFill>
                <a:effectLst>
                  <a:outerShdw blurRad="76200" dist="50800" dir="5400000" algn="tl" rotWithShape="0">
                    <a:srgbClr val="000000">
                      <a:alpha val="65000"/>
                    </a:srgbClr>
                  </a:outerShdw>
                </a:effectLst>
              </a:rPr>
            </a:br>
            <a:r>
              <a:rPr lang="en-US" sz="4400" spc="50" dirty="0" smtClean="0">
                <a:ln w="11430"/>
                <a:solidFill>
                  <a:srgbClr val="8C4C64"/>
                </a:solidFill>
                <a:effectLst>
                  <a:outerShdw blurRad="76200" dist="50800" dir="5400000" algn="tl" rotWithShape="0">
                    <a:srgbClr val="000000">
                      <a:alpha val="65000"/>
                    </a:srgbClr>
                  </a:outerShdw>
                </a:effectLst>
              </a:rPr>
              <a:t>1</a:t>
            </a:r>
            <a:r>
              <a:rPr lang="en-US" sz="4400" spc="50" baseline="30000" dirty="0" smtClean="0">
                <a:ln w="11430"/>
                <a:solidFill>
                  <a:srgbClr val="8C4C64"/>
                </a:solidFill>
                <a:effectLst>
                  <a:outerShdw blurRad="76200" dist="50800" dir="5400000" algn="tl" rotWithShape="0">
                    <a:srgbClr val="000000">
                      <a:alpha val="65000"/>
                    </a:srgbClr>
                  </a:outerShdw>
                </a:effectLst>
              </a:rPr>
              <a:t>st</a:t>
            </a:r>
            <a:r>
              <a:rPr lang="en-US" sz="4400" spc="50" dirty="0" smtClean="0">
                <a:ln w="11430"/>
                <a:solidFill>
                  <a:srgbClr val="8C4C64"/>
                </a:solidFill>
                <a:effectLst>
                  <a:outerShdw blurRad="76200" dist="50800" dir="5400000" algn="tl" rotWithShape="0">
                    <a:srgbClr val="000000">
                      <a:alpha val="65000"/>
                    </a:srgbClr>
                  </a:outerShdw>
                </a:effectLst>
              </a:rPr>
              <a:t> Sabbath of Unleavened Bread </a:t>
            </a:r>
            <a:r>
              <a:rPr lang="en-US" sz="4400" spc="50" dirty="0" smtClean="0">
                <a:ln w="11430"/>
                <a:solidFill>
                  <a:srgbClr val="FF0000"/>
                </a:solidFill>
                <a:effectLst>
                  <a:outerShdw blurRad="76200" dist="50800" dir="5400000" algn="tl" rotWithShape="0">
                    <a:srgbClr val="000000">
                      <a:alpha val="65000"/>
                    </a:srgbClr>
                  </a:outerShdw>
                </a:effectLst>
              </a:rPr>
              <a:t>on Abib 16?</a:t>
            </a:r>
            <a:r>
              <a:rPr lang="en-US" sz="4400" spc="50" dirty="0" smtClean="0">
                <a:ln w="11430"/>
                <a:solidFill>
                  <a:srgbClr val="8C4C64"/>
                </a:solidFill>
                <a:effectLst>
                  <a:outerShdw blurRad="76200" dist="50800" dir="5400000" algn="tl" rotWithShape="0">
                    <a:srgbClr val="000000">
                      <a:alpha val="65000"/>
                    </a:srgbClr>
                  </a:outerShdw>
                </a:effectLst>
              </a:rPr>
              <a:t>!</a:t>
            </a:r>
          </a:p>
        </p:txBody>
      </p:sp>
      <p:graphicFrame>
        <p:nvGraphicFramePr>
          <p:cNvPr id="4" name="Table 3"/>
          <p:cNvGraphicFramePr>
            <a:graphicFrameLocks noGrp="1"/>
          </p:cNvGraphicFramePr>
          <p:nvPr>
            <p:extLst>
              <p:ext uri="{D42A27DB-BD31-4B8C-83A1-F6EECF244321}">
                <p14:modId xmlns:p14="http://schemas.microsoft.com/office/powerpoint/2010/main" val="2573014138"/>
              </p:ext>
            </p:extLst>
          </p:nvPr>
        </p:nvGraphicFramePr>
        <p:xfrm>
          <a:off x="653184" y="3339703"/>
          <a:ext cx="4261537" cy="2560320"/>
        </p:xfrm>
        <a:graphic>
          <a:graphicData uri="http://schemas.openxmlformats.org/drawingml/2006/table">
            <a:tbl>
              <a:tblPr firstRow="1" bandRow="1">
                <a:tableStyleId>{69C7853C-536D-4A76-A0AE-DD22124D55A5}</a:tableStyleId>
              </a:tblPr>
              <a:tblGrid>
                <a:gridCol w="608791"/>
                <a:gridCol w="608791"/>
                <a:gridCol w="608791"/>
                <a:gridCol w="608791"/>
                <a:gridCol w="608791"/>
                <a:gridCol w="608791"/>
                <a:gridCol w="608791"/>
              </a:tblGrid>
              <a:tr h="330811">
                <a:tc>
                  <a:txBody>
                    <a:bodyPr/>
                    <a:lstStyle/>
                    <a:p>
                      <a:pPr algn="ctr"/>
                      <a:r>
                        <a:rPr lang="en-US" b="1" dirty="0" smtClean="0"/>
                        <a:t>1</a:t>
                      </a:r>
                      <a:r>
                        <a:rPr lang="en-US" b="1" baseline="30000" dirty="0" smtClean="0"/>
                        <a:t>st</a:t>
                      </a:r>
                      <a:r>
                        <a:rPr lang="en-US" b="1" dirty="0" smtClean="0"/>
                        <a:t> </a:t>
                      </a:r>
                      <a:endParaRPr lang="en-US" b="1" dirty="0"/>
                    </a:p>
                  </a:txBody>
                  <a:tcPr/>
                </a:tc>
                <a:tc>
                  <a:txBody>
                    <a:bodyPr/>
                    <a:lstStyle/>
                    <a:p>
                      <a:pPr algn="ctr"/>
                      <a:r>
                        <a:rPr lang="en-US" b="1" dirty="0" smtClean="0"/>
                        <a:t>2</a:t>
                      </a:r>
                      <a:r>
                        <a:rPr lang="en-US" b="1" baseline="30000" dirty="0" smtClean="0"/>
                        <a:t>nd</a:t>
                      </a:r>
                      <a:r>
                        <a:rPr lang="en-US" b="1" dirty="0" smtClean="0"/>
                        <a:t> </a:t>
                      </a:r>
                      <a:endParaRPr lang="en-US" b="1" dirty="0"/>
                    </a:p>
                  </a:txBody>
                  <a:tcPr/>
                </a:tc>
                <a:tc>
                  <a:txBody>
                    <a:bodyPr/>
                    <a:lstStyle/>
                    <a:p>
                      <a:pPr algn="ctr"/>
                      <a:r>
                        <a:rPr lang="en-US" b="1" dirty="0" smtClean="0"/>
                        <a:t>3</a:t>
                      </a:r>
                      <a:r>
                        <a:rPr lang="en-US" b="1" baseline="30000" dirty="0" smtClean="0"/>
                        <a:t>rd</a:t>
                      </a:r>
                      <a:r>
                        <a:rPr lang="en-US" b="1" dirty="0" smtClean="0"/>
                        <a:t> </a:t>
                      </a:r>
                      <a:endParaRPr lang="en-US" b="1" dirty="0"/>
                    </a:p>
                  </a:txBody>
                  <a:tcPr/>
                </a:tc>
                <a:tc>
                  <a:txBody>
                    <a:bodyPr/>
                    <a:lstStyle/>
                    <a:p>
                      <a:pPr algn="ctr"/>
                      <a:r>
                        <a:rPr lang="en-US" b="1" dirty="0" smtClean="0"/>
                        <a:t>4</a:t>
                      </a:r>
                      <a:r>
                        <a:rPr lang="en-US" b="1" baseline="30000" dirty="0" smtClean="0"/>
                        <a:t>th</a:t>
                      </a:r>
                      <a:r>
                        <a:rPr lang="en-US" b="1" dirty="0" smtClean="0"/>
                        <a:t> </a:t>
                      </a:r>
                      <a:endParaRPr lang="en-US" b="1" dirty="0"/>
                    </a:p>
                  </a:txBody>
                  <a:tcPr/>
                </a:tc>
                <a:tc>
                  <a:txBody>
                    <a:bodyPr/>
                    <a:lstStyle/>
                    <a:p>
                      <a:pPr algn="ctr"/>
                      <a:r>
                        <a:rPr lang="en-US" b="1" dirty="0" smtClean="0"/>
                        <a:t>5</a:t>
                      </a:r>
                      <a:r>
                        <a:rPr lang="en-US" b="1" baseline="30000" dirty="0" smtClean="0"/>
                        <a:t>th</a:t>
                      </a:r>
                      <a:r>
                        <a:rPr lang="en-US" b="1" dirty="0" smtClean="0"/>
                        <a:t> </a:t>
                      </a:r>
                      <a:endParaRPr lang="en-US" b="1" dirty="0"/>
                    </a:p>
                  </a:txBody>
                  <a:tcPr/>
                </a:tc>
                <a:tc>
                  <a:txBody>
                    <a:bodyPr/>
                    <a:lstStyle/>
                    <a:p>
                      <a:pPr algn="ctr"/>
                      <a:r>
                        <a:rPr lang="en-US" b="1" dirty="0" smtClean="0"/>
                        <a:t>6</a:t>
                      </a:r>
                      <a:r>
                        <a:rPr lang="en-US" b="1" baseline="30000" dirty="0" smtClean="0"/>
                        <a:t>th</a:t>
                      </a:r>
                      <a:r>
                        <a:rPr lang="en-US" b="1" dirty="0" smtClean="0"/>
                        <a:t> </a:t>
                      </a:r>
                      <a:endParaRPr lang="en-US" b="1" dirty="0"/>
                    </a:p>
                  </a:txBody>
                  <a:tcPr/>
                </a:tc>
                <a:tc>
                  <a:txBody>
                    <a:bodyPr/>
                    <a:lstStyle/>
                    <a:p>
                      <a:pPr algn="ctr"/>
                      <a:r>
                        <a:rPr lang="en-US" b="1" dirty="0" smtClean="0"/>
                        <a:t>7</a:t>
                      </a:r>
                      <a:r>
                        <a:rPr lang="en-US" b="1" baseline="30000" dirty="0" smtClean="0"/>
                        <a:t>th</a:t>
                      </a:r>
                      <a:r>
                        <a:rPr lang="en-US" b="1" dirty="0" smtClean="0"/>
                        <a:t> </a:t>
                      </a:r>
                      <a:endParaRPr lang="en-US" b="1" dirty="0"/>
                    </a:p>
                  </a:txBody>
                  <a:tcPr/>
                </a:tc>
              </a:tr>
              <a:tr h="330811">
                <a:tc>
                  <a:txBody>
                    <a:bodyPr/>
                    <a:lstStyle/>
                    <a:p>
                      <a:endParaRPr lang="en-US" b="1" dirty="0"/>
                    </a:p>
                  </a:txBody>
                  <a:tcPr>
                    <a:solidFill>
                      <a:schemeClr val="bg1"/>
                    </a:solidFill>
                  </a:tcPr>
                </a:tc>
                <a:tc>
                  <a:txBody>
                    <a:bodyPr/>
                    <a:lstStyle/>
                    <a:p>
                      <a:endParaRPr lang="en-US" b="1" dirty="0"/>
                    </a:p>
                  </a:txBody>
                  <a:tcPr>
                    <a:solidFill>
                      <a:schemeClr val="bg1"/>
                    </a:solidFill>
                  </a:tcPr>
                </a:tc>
                <a:tc>
                  <a:txBody>
                    <a:bodyPr/>
                    <a:lstStyle/>
                    <a:p>
                      <a:endParaRPr lang="en-US" b="1" dirty="0"/>
                    </a:p>
                  </a:txBody>
                  <a:tcPr>
                    <a:solidFill>
                      <a:schemeClr val="bg1"/>
                    </a:solidFill>
                  </a:tcPr>
                </a:tc>
                <a:tc>
                  <a:txBody>
                    <a:bodyPr/>
                    <a:lstStyle/>
                    <a:p>
                      <a:endParaRPr lang="en-US" b="1" dirty="0"/>
                    </a:p>
                  </a:txBody>
                  <a:tcPr>
                    <a:solidFill>
                      <a:schemeClr val="bg1"/>
                    </a:solidFill>
                  </a:tcPr>
                </a:tc>
                <a:tc>
                  <a:txBody>
                    <a:bodyPr/>
                    <a:lstStyle/>
                    <a:p>
                      <a:endParaRPr lang="en-US" b="1" dirty="0"/>
                    </a:p>
                  </a:txBody>
                  <a:tcPr>
                    <a:solidFill>
                      <a:schemeClr val="bg1"/>
                    </a:solidFill>
                  </a:tcPr>
                </a:tc>
                <a:tc>
                  <a:txBody>
                    <a:bodyPr/>
                    <a:lstStyle/>
                    <a:p>
                      <a:endParaRPr lang="en-US" b="1" dirty="0"/>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1</a:t>
                      </a:r>
                    </a:p>
                  </a:txBody>
                  <a:tcPr>
                    <a:solidFill>
                      <a:schemeClr val="accent1">
                        <a:lumMod val="40000"/>
                        <a:lumOff val="60000"/>
                      </a:schemeClr>
                    </a:solidFill>
                  </a:tcPr>
                </a:tc>
              </a:tr>
              <a:tr h="330811">
                <a:tc>
                  <a:txBody>
                    <a:bodyPr/>
                    <a:lstStyle/>
                    <a:p>
                      <a:r>
                        <a:rPr lang="en-US" b="1" dirty="0" smtClean="0"/>
                        <a:t>2</a:t>
                      </a:r>
                      <a:endParaRPr lang="en-US" b="1" dirty="0"/>
                    </a:p>
                  </a:txBody>
                  <a:tcPr>
                    <a:solidFill>
                      <a:schemeClr val="bg1"/>
                    </a:solidFill>
                  </a:tcPr>
                </a:tc>
                <a:tc>
                  <a:txBody>
                    <a:bodyPr/>
                    <a:lstStyle/>
                    <a:p>
                      <a:r>
                        <a:rPr lang="en-US" b="1" dirty="0" smtClean="0"/>
                        <a:t>3</a:t>
                      </a:r>
                      <a:endParaRPr lang="en-US" b="1" dirty="0"/>
                    </a:p>
                  </a:txBody>
                  <a:tcPr>
                    <a:solidFill>
                      <a:schemeClr val="bg1"/>
                    </a:solidFill>
                  </a:tcPr>
                </a:tc>
                <a:tc>
                  <a:txBody>
                    <a:bodyPr/>
                    <a:lstStyle/>
                    <a:p>
                      <a:r>
                        <a:rPr lang="en-US" b="1" dirty="0" smtClean="0"/>
                        <a:t>4</a:t>
                      </a:r>
                      <a:endParaRPr lang="en-US" b="1" dirty="0"/>
                    </a:p>
                  </a:txBody>
                  <a:tcPr>
                    <a:solidFill>
                      <a:schemeClr val="bg1"/>
                    </a:solidFill>
                  </a:tcPr>
                </a:tc>
                <a:tc>
                  <a:txBody>
                    <a:bodyPr/>
                    <a:lstStyle/>
                    <a:p>
                      <a:r>
                        <a:rPr lang="en-US" b="1" dirty="0" smtClean="0"/>
                        <a:t>5</a:t>
                      </a:r>
                      <a:endParaRPr lang="en-US" b="1" dirty="0"/>
                    </a:p>
                  </a:txBody>
                  <a:tcPr>
                    <a:solidFill>
                      <a:schemeClr val="bg1"/>
                    </a:solidFill>
                  </a:tcPr>
                </a:tc>
                <a:tc>
                  <a:txBody>
                    <a:bodyPr/>
                    <a:lstStyle/>
                    <a:p>
                      <a:r>
                        <a:rPr lang="en-US" b="1" dirty="0" smtClean="0"/>
                        <a:t>6</a:t>
                      </a:r>
                      <a:endParaRPr lang="en-US" b="1" dirty="0"/>
                    </a:p>
                  </a:txBody>
                  <a:tcPr>
                    <a:solidFill>
                      <a:schemeClr val="bg1"/>
                    </a:solidFill>
                  </a:tcPr>
                </a:tc>
                <a:tc>
                  <a:txBody>
                    <a:bodyPr/>
                    <a:lstStyle/>
                    <a:p>
                      <a:r>
                        <a:rPr lang="en-US" b="1" dirty="0" smtClean="0"/>
                        <a:t>7</a:t>
                      </a:r>
                      <a:endParaRPr lang="en-US" b="1" dirty="0"/>
                    </a:p>
                  </a:txBody>
                  <a:tcPr>
                    <a:solidFill>
                      <a:schemeClr val="bg1"/>
                    </a:solidFill>
                  </a:tcPr>
                </a:tc>
                <a:tc>
                  <a:txBody>
                    <a:bodyPr/>
                    <a:lstStyle/>
                    <a:p>
                      <a:r>
                        <a:rPr lang="en-US" b="1" dirty="0" smtClean="0"/>
                        <a:t>8</a:t>
                      </a:r>
                      <a:endParaRPr lang="en-US" b="1" dirty="0"/>
                    </a:p>
                  </a:txBody>
                  <a:tcPr>
                    <a:solidFill>
                      <a:schemeClr val="accent1">
                        <a:lumMod val="40000"/>
                        <a:lumOff val="60000"/>
                      </a:schemeClr>
                    </a:solidFill>
                  </a:tcPr>
                </a:tc>
              </a:tr>
              <a:tr h="330811">
                <a:tc>
                  <a:txBody>
                    <a:bodyPr/>
                    <a:lstStyle/>
                    <a:p>
                      <a:r>
                        <a:rPr lang="en-US" b="1" dirty="0" smtClean="0"/>
                        <a:t>9</a:t>
                      </a:r>
                      <a:endParaRPr lang="en-US" b="1" dirty="0"/>
                    </a:p>
                  </a:txBody>
                  <a:tcPr>
                    <a:solidFill>
                      <a:schemeClr val="bg1"/>
                    </a:solidFill>
                  </a:tcPr>
                </a:tc>
                <a:tc>
                  <a:txBody>
                    <a:bodyPr/>
                    <a:lstStyle/>
                    <a:p>
                      <a:r>
                        <a:rPr lang="en-US" b="1" dirty="0" smtClean="0"/>
                        <a:t>10</a:t>
                      </a:r>
                      <a:endParaRPr lang="en-US" b="1" dirty="0"/>
                    </a:p>
                  </a:txBody>
                  <a:tcPr>
                    <a:solidFill>
                      <a:schemeClr val="bg1"/>
                    </a:solidFill>
                  </a:tcPr>
                </a:tc>
                <a:tc>
                  <a:txBody>
                    <a:bodyPr/>
                    <a:lstStyle/>
                    <a:p>
                      <a:r>
                        <a:rPr lang="en-US" b="1" dirty="0" smtClean="0"/>
                        <a:t>11</a:t>
                      </a:r>
                      <a:endParaRPr lang="en-US" b="1" dirty="0"/>
                    </a:p>
                  </a:txBody>
                  <a:tcPr>
                    <a:solidFill>
                      <a:schemeClr val="bg1"/>
                    </a:solidFill>
                  </a:tcPr>
                </a:tc>
                <a:tc>
                  <a:txBody>
                    <a:bodyPr/>
                    <a:lstStyle/>
                    <a:p>
                      <a:r>
                        <a:rPr lang="en-US" b="1" dirty="0" smtClean="0"/>
                        <a:t>12</a:t>
                      </a:r>
                      <a:endParaRPr lang="en-US" b="1" dirty="0"/>
                    </a:p>
                  </a:txBody>
                  <a:tcPr>
                    <a:solidFill>
                      <a:schemeClr val="bg1"/>
                    </a:solidFill>
                  </a:tcPr>
                </a:tc>
                <a:tc>
                  <a:txBody>
                    <a:bodyPr/>
                    <a:lstStyle/>
                    <a:p>
                      <a:r>
                        <a:rPr lang="en-US" b="1" dirty="0" smtClean="0"/>
                        <a:t>13</a:t>
                      </a:r>
                      <a:endParaRPr lang="en-US" b="1" dirty="0"/>
                    </a:p>
                  </a:txBody>
                  <a:tcPr>
                    <a:solidFill>
                      <a:schemeClr val="bg1"/>
                    </a:solidFill>
                  </a:tcPr>
                </a:tc>
                <a:tc>
                  <a:txBody>
                    <a:bodyPr/>
                    <a:lstStyle/>
                    <a:p>
                      <a:r>
                        <a:rPr lang="en-US" sz="1600" b="1" dirty="0" smtClean="0"/>
                        <a:t>14</a:t>
                      </a:r>
                      <a:r>
                        <a:rPr lang="en-US" sz="1100" b="1" dirty="0" smtClean="0"/>
                        <a:t>P/O</a:t>
                      </a:r>
                      <a:endParaRPr lang="en-US" b="1" dirty="0"/>
                    </a:p>
                  </a:txBody>
                  <a:tcPr>
                    <a:gradFill>
                      <a:gsLst>
                        <a:gs pos="30000">
                          <a:srgbClr val="FF0000"/>
                        </a:gs>
                        <a:gs pos="61000">
                          <a:schemeClr val="accent1">
                            <a:lumMod val="40000"/>
                            <a:lumOff val="60000"/>
                          </a:schemeClr>
                        </a:gs>
                      </a:gsLst>
                      <a:lin ang="2700000" scaled="1"/>
                    </a:gradFill>
                  </a:tcPr>
                </a:tc>
                <a:tc>
                  <a:txBody>
                    <a:bodyPr/>
                    <a:lstStyle/>
                    <a:p>
                      <a:r>
                        <a:rPr lang="en-US" b="1" dirty="0" smtClean="0">
                          <a:solidFill>
                            <a:srgbClr val="002060"/>
                          </a:solidFill>
                        </a:rPr>
                        <a:t>15</a:t>
                      </a:r>
                      <a:r>
                        <a:rPr lang="en-US" sz="1050" b="1" dirty="0" smtClean="0">
                          <a:solidFill>
                            <a:srgbClr val="002060"/>
                          </a:solidFill>
                        </a:rPr>
                        <a:t>ULB</a:t>
                      </a:r>
                      <a:endParaRPr lang="en-US" b="1" dirty="0">
                        <a:solidFill>
                          <a:srgbClr val="002060"/>
                        </a:solidFill>
                      </a:endParaRPr>
                    </a:p>
                  </a:txBody>
                  <a:tcPr>
                    <a:gradFill>
                      <a:gsLst>
                        <a:gs pos="30000">
                          <a:srgbClr val="CCFF99"/>
                        </a:gs>
                        <a:gs pos="61000">
                          <a:schemeClr val="accent1">
                            <a:lumMod val="88000"/>
                            <a:lumOff val="12000"/>
                          </a:schemeClr>
                        </a:gs>
                      </a:gsLst>
                      <a:lin ang="2700000" scaled="1"/>
                    </a:gradFill>
                  </a:tcPr>
                </a:tc>
              </a:tr>
              <a:tr h="330811">
                <a:tc>
                  <a:txBody>
                    <a:bodyPr/>
                    <a:lstStyle/>
                    <a:p>
                      <a:r>
                        <a:rPr lang="en-US" sz="1800" b="1" dirty="0" smtClean="0">
                          <a:solidFill>
                            <a:schemeClr val="accent6">
                              <a:lumMod val="50000"/>
                            </a:schemeClr>
                          </a:solidFill>
                        </a:rPr>
                        <a:t>16</a:t>
                      </a:r>
                      <a:r>
                        <a:rPr lang="en-US" sz="1100" b="1" dirty="0" smtClean="0">
                          <a:solidFill>
                            <a:schemeClr val="accent6">
                              <a:lumMod val="50000"/>
                            </a:schemeClr>
                          </a:solidFill>
                        </a:rPr>
                        <a:t>WS</a:t>
                      </a:r>
                      <a:endParaRPr lang="en-US" b="1" dirty="0">
                        <a:solidFill>
                          <a:schemeClr val="accent6">
                            <a:lumMod val="50000"/>
                          </a:schemeClr>
                        </a:solidFill>
                      </a:endParaRPr>
                    </a:p>
                  </a:txBody>
                  <a:tcPr>
                    <a:gradFill>
                      <a:gsLst>
                        <a:gs pos="42000">
                          <a:srgbClr val="00B050"/>
                        </a:gs>
                        <a:gs pos="57000">
                          <a:srgbClr val="CCFF99"/>
                        </a:gs>
                      </a:gsLst>
                      <a:lin ang="2700000" scaled="1"/>
                    </a:gradFill>
                  </a:tcPr>
                </a:tc>
                <a:tc>
                  <a:txBody>
                    <a:bodyPr/>
                    <a:lstStyle/>
                    <a:p>
                      <a:r>
                        <a:rPr lang="en-US" b="1" dirty="0" smtClean="0"/>
                        <a:t>17</a:t>
                      </a:r>
                      <a:endParaRPr lang="en-US" b="1" dirty="0"/>
                    </a:p>
                  </a:txBody>
                  <a:tcPr>
                    <a:solidFill>
                      <a:srgbClr val="CCFF99"/>
                    </a:solidFill>
                  </a:tcPr>
                </a:tc>
                <a:tc>
                  <a:txBody>
                    <a:bodyPr/>
                    <a:lstStyle/>
                    <a:p>
                      <a:r>
                        <a:rPr lang="en-US" b="1" dirty="0" smtClean="0"/>
                        <a:t>18</a:t>
                      </a:r>
                      <a:endParaRPr lang="en-US" b="1" dirty="0"/>
                    </a:p>
                  </a:txBody>
                  <a:tcPr>
                    <a:solidFill>
                      <a:srgbClr val="CCFF99"/>
                    </a:solidFill>
                  </a:tcPr>
                </a:tc>
                <a:tc>
                  <a:txBody>
                    <a:bodyPr/>
                    <a:lstStyle/>
                    <a:p>
                      <a:r>
                        <a:rPr lang="en-US" b="1" dirty="0" smtClean="0"/>
                        <a:t>19</a:t>
                      </a:r>
                      <a:endParaRPr lang="en-US" b="1" dirty="0"/>
                    </a:p>
                  </a:txBody>
                  <a:tcPr>
                    <a:solidFill>
                      <a:srgbClr val="CCFF99"/>
                    </a:solidFill>
                  </a:tcPr>
                </a:tc>
                <a:tc>
                  <a:txBody>
                    <a:bodyPr/>
                    <a:lstStyle/>
                    <a:p>
                      <a:r>
                        <a:rPr lang="en-US" b="1" dirty="0" smtClean="0"/>
                        <a:t>20</a:t>
                      </a:r>
                      <a:endParaRPr lang="en-US" b="1" dirty="0"/>
                    </a:p>
                  </a:txBody>
                  <a:tcPr>
                    <a:solidFill>
                      <a:srgbClr val="CCFF99"/>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21</a:t>
                      </a:r>
                      <a:endParaRPr lang="en-US" b="1" dirty="0"/>
                    </a:p>
                  </a:txBody>
                  <a:tcPr>
                    <a:solidFill>
                      <a:srgbClr val="CCFF99"/>
                    </a:solidFill>
                  </a:tcPr>
                </a:tc>
                <a:tc>
                  <a:txBody>
                    <a:bodyPr/>
                    <a:lstStyle/>
                    <a:p>
                      <a:r>
                        <a:rPr lang="en-US" b="1" dirty="0" smtClean="0"/>
                        <a:t>22</a:t>
                      </a:r>
                      <a:endParaRPr lang="en-US" b="1" dirty="0"/>
                    </a:p>
                  </a:txBody>
                  <a:tcPr>
                    <a:solidFill>
                      <a:schemeClr val="accent1">
                        <a:lumMod val="40000"/>
                        <a:lumOff val="60000"/>
                      </a:schemeClr>
                    </a:solidFill>
                  </a:tcPr>
                </a:tc>
              </a:tr>
              <a:tr h="330811">
                <a:tc>
                  <a:txBody>
                    <a:bodyPr/>
                    <a:lstStyle/>
                    <a:p>
                      <a:r>
                        <a:rPr lang="en-US" b="1" dirty="0" smtClean="0"/>
                        <a:t>23</a:t>
                      </a:r>
                      <a:endParaRPr lang="en-US" b="1" dirty="0"/>
                    </a:p>
                  </a:txBody>
                  <a:tcPr>
                    <a:solidFill>
                      <a:schemeClr val="bg1"/>
                    </a:solidFill>
                  </a:tcPr>
                </a:tc>
                <a:tc>
                  <a:txBody>
                    <a:bodyPr/>
                    <a:lstStyle/>
                    <a:p>
                      <a:r>
                        <a:rPr lang="en-US" b="1" dirty="0" smtClean="0"/>
                        <a:t>24</a:t>
                      </a:r>
                      <a:endParaRPr lang="en-US" b="1" dirty="0"/>
                    </a:p>
                  </a:txBody>
                  <a:tcPr>
                    <a:solidFill>
                      <a:schemeClr val="bg1"/>
                    </a:solidFill>
                  </a:tcPr>
                </a:tc>
                <a:tc>
                  <a:txBody>
                    <a:bodyPr/>
                    <a:lstStyle/>
                    <a:p>
                      <a:r>
                        <a:rPr lang="en-US" b="1" dirty="0" smtClean="0"/>
                        <a:t>25</a:t>
                      </a:r>
                      <a:endParaRPr lang="en-US" b="1" dirty="0"/>
                    </a:p>
                  </a:txBody>
                  <a:tcPr>
                    <a:solidFill>
                      <a:schemeClr val="bg1"/>
                    </a:solidFill>
                  </a:tcPr>
                </a:tc>
                <a:tc>
                  <a:txBody>
                    <a:bodyPr/>
                    <a:lstStyle/>
                    <a:p>
                      <a:r>
                        <a:rPr lang="en-US" b="1" dirty="0" smtClean="0"/>
                        <a:t>26</a:t>
                      </a:r>
                      <a:endParaRPr lang="en-US" b="1" dirty="0"/>
                    </a:p>
                  </a:txBody>
                  <a:tcPr>
                    <a:solidFill>
                      <a:schemeClr val="bg1"/>
                    </a:solidFill>
                  </a:tcPr>
                </a:tc>
                <a:tc>
                  <a:txBody>
                    <a:bodyPr/>
                    <a:lstStyle/>
                    <a:p>
                      <a:r>
                        <a:rPr lang="en-US" b="1" dirty="0" smtClean="0"/>
                        <a:t>27</a:t>
                      </a:r>
                      <a:endParaRPr lang="en-US" b="1" dirty="0"/>
                    </a:p>
                  </a:txBody>
                  <a:tcPr>
                    <a:solidFill>
                      <a:schemeClr val="bg1"/>
                    </a:solidFill>
                  </a:tcPr>
                </a:tc>
                <a:tc>
                  <a:txBody>
                    <a:bodyPr/>
                    <a:lstStyle/>
                    <a:p>
                      <a:r>
                        <a:rPr lang="en-US" b="1" dirty="0" smtClean="0"/>
                        <a:t>28</a:t>
                      </a:r>
                      <a:endParaRPr lang="en-US" b="1" dirty="0"/>
                    </a:p>
                  </a:txBody>
                  <a:tcPr>
                    <a:solidFill>
                      <a:schemeClr val="bg1"/>
                    </a:solidFill>
                  </a:tcPr>
                </a:tc>
                <a:tc>
                  <a:txBody>
                    <a:bodyPr/>
                    <a:lstStyle/>
                    <a:p>
                      <a:r>
                        <a:rPr lang="en-US" b="1" dirty="0" smtClean="0"/>
                        <a:t>29</a:t>
                      </a:r>
                      <a:endParaRPr lang="en-US" b="1" dirty="0"/>
                    </a:p>
                  </a:txBody>
                  <a:tcPr>
                    <a:solidFill>
                      <a:schemeClr val="accent1">
                        <a:lumMod val="40000"/>
                        <a:lumOff val="60000"/>
                      </a:schemeClr>
                    </a:solidFill>
                  </a:tcPr>
                </a:tc>
              </a:tr>
              <a:tr h="330811">
                <a:tc>
                  <a:txBody>
                    <a:bodyPr/>
                    <a:lstStyle/>
                    <a:p>
                      <a:r>
                        <a:rPr lang="en-US" b="1" dirty="0" smtClean="0"/>
                        <a:t>30</a:t>
                      </a:r>
                      <a:endParaRPr lang="en-US" b="1" dirty="0"/>
                    </a:p>
                  </a:txBody>
                  <a:tcPr>
                    <a:solidFill>
                      <a:schemeClr val="bg1"/>
                    </a:solidFill>
                  </a:tcPr>
                </a:tc>
                <a:tc>
                  <a:txBody>
                    <a:bodyPr/>
                    <a:lstStyle/>
                    <a:p>
                      <a:endParaRPr lang="en-US" b="1" dirty="0"/>
                    </a:p>
                  </a:txBody>
                  <a:tcPr>
                    <a:solidFill>
                      <a:schemeClr val="bg1"/>
                    </a:solidFill>
                  </a:tcPr>
                </a:tc>
                <a:tc>
                  <a:txBody>
                    <a:bodyPr/>
                    <a:lstStyle/>
                    <a:p>
                      <a:endParaRPr lang="en-US" b="1" dirty="0"/>
                    </a:p>
                  </a:txBody>
                  <a:tcPr>
                    <a:solidFill>
                      <a:schemeClr val="bg1"/>
                    </a:solidFill>
                  </a:tcPr>
                </a:tc>
                <a:tc>
                  <a:txBody>
                    <a:bodyPr/>
                    <a:lstStyle/>
                    <a:p>
                      <a:endParaRPr lang="en-US" b="1" dirty="0"/>
                    </a:p>
                  </a:txBody>
                  <a:tcPr>
                    <a:solidFill>
                      <a:schemeClr val="bg1"/>
                    </a:solidFill>
                  </a:tcPr>
                </a:tc>
                <a:tc>
                  <a:txBody>
                    <a:bodyPr/>
                    <a:lstStyle/>
                    <a:p>
                      <a:endParaRPr lang="en-US" b="1" dirty="0"/>
                    </a:p>
                  </a:txBody>
                  <a:tcPr>
                    <a:solidFill>
                      <a:schemeClr val="bg1"/>
                    </a:solidFill>
                  </a:tcPr>
                </a:tc>
                <a:tc>
                  <a:txBody>
                    <a:bodyPr/>
                    <a:lstStyle/>
                    <a:p>
                      <a:endParaRPr lang="en-US" b="1" dirty="0"/>
                    </a:p>
                  </a:txBody>
                  <a:tcPr>
                    <a:solidFill>
                      <a:schemeClr val="bg1"/>
                    </a:solidFill>
                  </a:tcPr>
                </a:tc>
                <a:tc>
                  <a:txBody>
                    <a:bodyPr/>
                    <a:lstStyle/>
                    <a:p>
                      <a:endParaRPr lang="en-US" b="1" dirty="0"/>
                    </a:p>
                  </a:txBody>
                  <a:tcPr>
                    <a:solidFill>
                      <a:schemeClr val="bg1"/>
                    </a:solidFill>
                  </a:tcPr>
                </a:tc>
              </a:tr>
            </a:tbl>
          </a:graphicData>
        </a:graphic>
      </p:graphicFrame>
      <p:sp>
        <p:nvSpPr>
          <p:cNvPr id="6" name="Rectangle 5"/>
          <p:cNvSpPr/>
          <p:nvPr/>
        </p:nvSpPr>
        <p:spPr>
          <a:xfrm>
            <a:off x="647521" y="2743200"/>
            <a:ext cx="4267200" cy="584775"/>
          </a:xfrm>
          <a:prstGeom prst="rect">
            <a:avLst/>
          </a:prstGeom>
          <a:noFill/>
        </p:spPr>
        <p:txBody>
          <a:bodyPr wrap="square" lIns="91440" tIns="45720" rIns="91440" bIns="45720">
            <a:spAutoFit/>
          </a:bodyPr>
          <a:lstStyle/>
          <a:p>
            <a:pPr algn="ctr"/>
            <a:r>
              <a:rPr lang="en-US" sz="3200" b="1" dirty="0" smtClean="0">
                <a:ln w="1905"/>
                <a:solidFill>
                  <a:srgbClr val="00B050"/>
                </a:solidFill>
                <a:effectLst>
                  <a:glow rad="127000">
                    <a:srgbClr val="FFFFCC"/>
                  </a:glow>
                  <a:innerShdw blurRad="69850" dist="43180" dir="5400000">
                    <a:srgbClr val="000000">
                      <a:alpha val="65000"/>
                    </a:srgbClr>
                  </a:innerShdw>
                </a:effectLst>
                <a:latin typeface="Arial Rounded MT Bold" pitchFamily="34" charset="0"/>
              </a:rPr>
              <a:t>Friday</a:t>
            </a:r>
            <a:r>
              <a:rPr lang="en-US"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27000">
                    <a:srgbClr val="FFFFCC"/>
                  </a:glow>
                  <a:innerShdw blurRad="69850" dist="43180" dir="5400000">
                    <a:srgbClr val="000000">
                      <a:alpha val="65000"/>
                    </a:srgbClr>
                  </a:innerShdw>
                </a:effectLst>
                <a:latin typeface="Arial Rounded MT Bold" pitchFamily="34" charset="0"/>
              </a:rPr>
              <a:t> Passover</a:t>
            </a:r>
            <a:endParaRPr lang="en-US"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27000">
                  <a:srgbClr val="FFFFCC"/>
                </a:glow>
                <a:innerShdw blurRad="69850" dist="43180" dir="5400000">
                  <a:srgbClr val="000000">
                    <a:alpha val="65000"/>
                  </a:srgbClr>
                </a:innerShdw>
              </a:effectLst>
              <a:latin typeface="Arial Rounded MT Bold" pitchFamily="34" charset="0"/>
            </a:endParaRPr>
          </a:p>
        </p:txBody>
      </p:sp>
      <p:sp>
        <p:nvSpPr>
          <p:cNvPr id="7" name="TextBox 6"/>
          <p:cNvSpPr txBox="1"/>
          <p:nvPr/>
        </p:nvSpPr>
        <p:spPr>
          <a:xfrm>
            <a:off x="5105400" y="3137645"/>
            <a:ext cx="3733800" cy="2862322"/>
          </a:xfrm>
          <a:prstGeom prst="rect">
            <a:avLst/>
          </a:prstGeom>
          <a:solidFill>
            <a:schemeClr val="tx2">
              <a:lumMod val="50000"/>
            </a:schemeClr>
          </a:solidFill>
          <a:effectLst>
            <a:glow rad="228600">
              <a:schemeClr val="accent2">
                <a:satMod val="175000"/>
                <a:alpha val="40000"/>
              </a:schemeClr>
            </a:glow>
          </a:effectLst>
          <a:scene3d>
            <a:camera prst="orthographicFront"/>
            <a:lightRig rig="threePt" dir="t"/>
          </a:scene3d>
          <a:sp3d>
            <a:bevelT w="152400" h="50800" prst="softRound"/>
          </a:sp3d>
        </p:spPr>
        <p:txBody>
          <a:bodyPr wrap="square" rtlCol="0">
            <a:spAutoFit/>
            <a:sp3d extrusionH="57150">
              <a:bevelT h="25400" prst="softRound"/>
            </a:sp3d>
          </a:bodyPr>
          <a:lstStyle/>
          <a:p>
            <a:pPr algn="ctr">
              <a:lnSpc>
                <a:spcPct val="90000"/>
              </a:lnSpc>
            </a:pPr>
            <a:r>
              <a:rPr lang="en-US" sz="2000" b="1" dirty="0" smtClean="0">
                <a:solidFill>
                  <a:schemeClr val="bg1"/>
                </a:solidFill>
                <a:latin typeface="Arial Rounded MT Bold" pitchFamily="34" charset="0"/>
              </a:rPr>
              <a:t>When </a:t>
            </a:r>
            <a:r>
              <a:rPr lang="en-US" sz="2000" b="1" dirty="0" smtClean="0">
                <a:solidFill>
                  <a:srgbClr val="FFFF00"/>
                </a:solidFill>
                <a:latin typeface="Arial Rounded MT Bold" pitchFamily="34" charset="0"/>
              </a:rPr>
              <a:t>Passover</a:t>
            </a:r>
            <a:r>
              <a:rPr lang="en-US" sz="2000" b="1" dirty="0" smtClean="0">
                <a:solidFill>
                  <a:schemeClr val="bg1"/>
                </a:solidFill>
                <a:latin typeface="Arial Rounded MT Bold" pitchFamily="34" charset="0"/>
              </a:rPr>
              <a:t> falls on Friday – a 6</a:t>
            </a:r>
            <a:r>
              <a:rPr lang="en-US" sz="2000" b="1" baseline="30000" dirty="0" smtClean="0">
                <a:solidFill>
                  <a:schemeClr val="bg1"/>
                </a:solidFill>
                <a:latin typeface="Arial Rounded MT Bold" pitchFamily="34" charset="0"/>
              </a:rPr>
              <a:t>th</a:t>
            </a:r>
            <a:r>
              <a:rPr lang="en-US" sz="2000" b="1" dirty="0" smtClean="0">
                <a:solidFill>
                  <a:schemeClr val="bg1"/>
                </a:solidFill>
                <a:latin typeface="Arial Rounded MT Bold" pitchFamily="34" charset="0"/>
              </a:rPr>
              <a:t> cycle: </a:t>
            </a:r>
          </a:p>
          <a:p>
            <a:pPr marL="342900" indent="-342900">
              <a:lnSpc>
                <a:spcPct val="90000"/>
              </a:lnSpc>
              <a:buFont typeface="Arial" pitchFamily="34" charset="0"/>
              <a:buChar char="•"/>
            </a:pPr>
            <a:r>
              <a:rPr lang="en-US" sz="2000" b="1" dirty="0" smtClean="0">
                <a:solidFill>
                  <a:schemeClr val="accent2"/>
                </a:solidFill>
                <a:latin typeface="Arial Rounded MT Bold" pitchFamily="34" charset="0"/>
              </a:rPr>
              <a:t>1</a:t>
            </a:r>
            <a:r>
              <a:rPr lang="en-US" sz="2000" b="1" baseline="30000" dirty="0" smtClean="0">
                <a:solidFill>
                  <a:schemeClr val="accent2"/>
                </a:solidFill>
                <a:latin typeface="Arial Rounded MT Bold" pitchFamily="34" charset="0"/>
              </a:rPr>
              <a:t>st</a:t>
            </a:r>
            <a:r>
              <a:rPr lang="en-US" sz="2000" b="1" dirty="0" smtClean="0">
                <a:solidFill>
                  <a:schemeClr val="accent2"/>
                </a:solidFill>
                <a:latin typeface="Arial Rounded MT Bold" pitchFamily="34" charset="0"/>
              </a:rPr>
              <a:t> Sabbath of ULB </a:t>
            </a:r>
            <a:r>
              <a:rPr lang="en-US" sz="1600" b="1" dirty="0" smtClean="0">
                <a:solidFill>
                  <a:schemeClr val="bg1"/>
                </a:solidFill>
                <a:latin typeface="Arial Rounded MT Bold" pitchFamily="34" charset="0"/>
              </a:rPr>
              <a:t>(as </a:t>
            </a:r>
            <a:br>
              <a:rPr lang="en-US" sz="1600" b="1" dirty="0" smtClean="0">
                <a:solidFill>
                  <a:schemeClr val="bg1"/>
                </a:solidFill>
                <a:latin typeface="Arial Rounded MT Bold" pitchFamily="34" charset="0"/>
              </a:rPr>
            </a:br>
            <a:r>
              <a:rPr lang="en-US" sz="1600" b="1" dirty="0" smtClean="0">
                <a:solidFill>
                  <a:schemeClr val="bg1"/>
                </a:solidFill>
                <a:latin typeface="Arial Rounded MT Bold" pitchFamily="34" charset="0"/>
              </a:rPr>
              <a:t>Abib 15</a:t>
            </a:r>
            <a:r>
              <a:rPr lang="en-US" sz="1600" b="1" baseline="30000" dirty="0" smtClean="0">
                <a:solidFill>
                  <a:schemeClr val="bg1"/>
                </a:solidFill>
                <a:latin typeface="Arial Rounded MT Bold" pitchFamily="34" charset="0"/>
              </a:rPr>
              <a:t>th</a:t>
            </a:r>
            <a:r>
              <a:rPr lang="en-US" sz="1600" b="1" dirty="0" smtClean="0">
                <a:solidFill>
                  <a:schemeClr val="bg1"/>
                </a:solidFill>
                <a:latin typeface="Arial Rounded MT Bold" pitchFamily="34" charset="0"/>
              </a:rPr>
              <a:t>) </a:t>
            </a:r>
            <a:r>
              <a:rPr lang="en-US" sz="2000" b="1" dirty="0" smtClean="0">
                <a:solidFill>
                  <a:schemeClr val="bg1"/>
                </a:solidFill>
                <a:latin typeface="Arial Rounded MT Bold" pitchFamily="34" charset="0"/>
              </a:rPr>
              <a:t>will also be on a weekly </a:t>
            </a:r>
            <a:r>
              <a:rPr lang="en-US" sz="1600" b="1" dirty="0" smtClean="0">
                <a:solidFill>
                  <a:schemeClr val="bg1"/>
                </a:solidFill>
                <a:latin typeface="Arial Rounded MT Bold" pitchFamily="34" charset="0"/>
              </a:rPr>
              <a:t>[</a:t>
            </a:r>
            <a:r>
              <a:rPr lang="en-US" sz="1600" b="1" dirty="0" smtClean="0">
                <a:solidFill>
                  <a:srgbClr val="00B0F0"/>
                </a:solidFill>
                <a:latin typeface="Arial Rounded MT Bold" pitchFamily="34" charset="0"/>
              </a:rPr>
              <a:t>H7676</a:t>
            </a:r>
            <a:r>
              <a:rPr lang="en-US" sz="1600" b="1" dirty="0" smtClean="0">
                <a:solidFill>
                  <a:schemeClr val="bg1"/>
                </a:solidFill>
                <a:latin typeface="Arial Rounded MT Bold" pitchFamily="34" charset="0"/>
              </a:rPr>
              <a:t>] </a:t>
            </a:r>
            <a:r>
              <a:rPr lang="en-US" sz="2000" b="1" dirty="0" smtClean="0">
                <a:solidFill>
                  <a:srgbClr val="00B0F0"/>
                </a:solidFill>
                <a:latin typeface="Arial Rounded MT Bold" pitchFamily="34" charset="0"/>
              </a:rPr>
              <a:t>Sabbath.</a:t>
            </a:r>
          </a:p>
          <a:p>
            <a:pPr marL="342900" indent="-342900">
              <a:lnSpc>
                <a:spcPct val="90000"/>
              </a:lnSpc>
              <a:buFont typeface="Arial" pitchFamily="34" charset="0"/>
              <a:buChar char="•"/>
            </a:pPr>
            <a:r>
              <a:rPr lang="en-US" sz="2000" b="1" dirty="0" smtClean="0">
                <a:solidFill>
                  <a:schemeClr val="bg1"/>
                </a:solidFill>
                <a:latin typeface="Arial Rounded MT Bold" pitchFamily="34" charset="0"/>
              </a:rPr>
              <a:t>BUT … </a:t>
            </a:r>
            <a:r>
              <a:rPr lang="en-US" sz="2000" b="1" dirty="0" smtClean="0">
                <a:solidFill>
                  <a:srgbClr val="00FF00"/>
                </a:solidFill>
                <a:latin typeface="Arial Rounded MT Bold" pitchFamily="34" charset="0"/>
              </a:rPr>
              <a:t>Wave Sheaf on Abib 16</a:t>
            </a:r>
            <a:r>
              <a:rPr lang="en-US" sz="2000" b="1" baseline="30000" dirty="0" smtClean="0">
                <a:solidFill>
                  <a:srgbClr val="00FF00"/>
                </a:solidFill>
                <a:latin typeface="Arial Rounded MT Bold" pitchFamily="34" charset="0"/>
              </a:rPr>
              <a:t>th</a:t>
            </a:r>
            <a:r>
              <a:rPr lang="en-US" sz="2000" b="1" dirty="0" smtClean="0">
                <a:solidFill>
                  <a:srgbClr val="00FF00"/>
                </a:solidFill>
                <a:latin typeface="Arial Rounded MT Bold" pitchFamily="34" charset="0"/>
              </a:rPr>
              <a:t> is first following the</a:t>
            </a:r>
            <a:r>
              <a:rPr lang="en-US" sz="2000" b="1" dirty="0" smtClean="0">
                <a:solidFill>
                  <a:schemeClr val="bg1"/>
                </a:solidFill>
                <a:latin typeface="Arial Rounded MT Bold" pitchFamily="34" charset="0"/>
              </a:rPr>
              <a:t> weekly </a:t>
            </a:r>
            <a:r>
              <a:rPr lang="en-US" sz="1600" b="1" dirty="0" smtClean="0">
                <a:solidFill>
                  <a:schemeClr val="bg1"/>
                </a:solidFill>
                <a:latin typeface="Arial Rounded MT Bold" pitchFamily="34" charset="0"/>
              </a:rPr>
              <a:t>[</a:t>
            </a:r>
            <a:r>
              <a:rPr lang="en-US" sz="1600" b="1" dirty="0" smtClean="0">
                <a:solidFill>
                  <a:srgbClr val="00B0F0"/>
                </a:solidFill>
                <a:latin typeface="Arial Rounded MT Bold" pitchFamily="34" charset="0"/>
              </a:rPr>
              <a:t>H7676</a:t>
            </a:r>
            <a:r>
              <a:rPr lang="en-US" sz="1600" b="1" dirty="0" smtClean="0">
                <a:solidFill>
                  <a:schemeClr val="bg1"/>
                </a:solidFill>
                <a:latin typeface="Arial Rounded MT Bold" pitchFamily="34" charset="0"/>
              </a:rPr>
              <a:t>] </a:t>
            </a:r>
            <a:r>
              <a:rPr lang="en-US" sz="2000" b="1" dirty="0" smtClean="0">
                <a:solidFill>
                  <a:srgbClr val="00B0F0"/>
                </a:solidFill>
                <a:latin typeface="Arial Rounded MT Bold" pitchFamily="34" charset="0"/>
              </a:rPr>
              <a:t>Sabbath, </a:t>
            </a:r>
            <a:r>
              <a:rPr lang="en-US" sz="2000" b="1" dirty="0" smtClean="0">
                <a:solidFill>
                  <a:srgbClr val="FF0000"/>
                </a:solidFill>
                <a:latin typeface="Arial Rounded MT Bold" pitchFamily="34" charset="0"/>
              </a:rPr>
              <a:t>NOT</a:t>
            </a:r>
            <a:r>
              <a:rPr lang="en-US" sz="2000" b="1" dirty="0" smtClean="0">
                <a:solidFill>
                  <a:schemeClr val="bg1"/>
                </a:solidFill>
                <a:latin typeface="Arial Rounded MT Bold" pitchFamily="34" charset="0"/>
              </a:rPr>
              <a:t> the </a:t>
            </a:r>
            <a:r>
              <a:rPr lang="en-US" sz="2000" b="1" dirty="0" smtClean="0">
                <a:solidFill>
                  <a:schemeClr val="accent2"/>
                </a:solidFill>
                <a:latin typeface="Arial Rounded MT Bold" pitchFamily="34" charset="0"/>
              </a:rPr>
              <a:t>High Sabbath  of UL Bread.</a:t>
            </a:r>
            <a:endParaRPr lang="en-US" sz="2000" b="1" dirty="0">
              <a:solidFill>
                <a:schemeClr val="accent2"/>
              </a:solidFill>
              <a:latin typeface="Arial Rounded MT Bold" pitchFamily="34" charset="0"/>
            </a:endParaRPr>
          </a:p>
        </p:txBody>
      </p:sp>
      <p:sp>
        <p:nvSpPr>
          <p:cNvPr id="9" name="Rectangle 8"/>
          <p:cNvSpPr/>
          <p:nvPr/>
        </p:nvSpPr>
        <p:spPr>
          <a:xfrm>
            <a:off x="4258235" y="4426126"/>
            <a:ext cx="672908" cy="410870"/>
          </a:xfrm>
          <a:prstGeom prst="rect">
            <a:avLst/>
          </a:prstGeom>
          <a:noFill/>
          <a:ln w="57150">
            <a:solidFill>
              <a:schemeClr val="accent2">
                <a:lumMod val="60000"/>
                <a:lumOff val="40000"/>
              </a:schemeClr>
            </a:solidFill>
          </a:ln>
          <a:effectLst>
            <a:glow rad="88900">
              <a:srgbClr val="00FFFF"/>
            </a:glow>
            <a:softEdge rad="0"/>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2">
                  <a:lumMod val="50000"/>
                </a:schemeClr>
              </a:solidFill>
            </a:endParaRPr>
          </a:p>
        </p:txBody>
      </p:sp>
      <p:sp>
        <p:nvSpPr>
          <p:cNvPr id="10" name="Rectangle 9"/>
          <p:cNvSpPr/>
          <p:nvPr/>
        </p:nvSpPr>
        <p:spPr>
          <a:xfrm>
            <a:off x="647521" y="4792433"/>
            <a:ext cx="647879" cy="410870"/>
          </a:xfrm>
          <a:prstGeom prst="rect">
            <a:avLst/>
          </a:prstGeom>
          <a:noFill/>
          <a:ln w="57150">
            <a:solidFill>
              <a:srgbClr val="FFFF00"/>
            </a:solidFill>
          </a:ln>
          <a:effectLst>
            <a:glow rad="101600">
              <a:schemeClr val="accent3">
                <a:lumMod val="50000"/>
                <a:alpha val="89000"/>
              </a:schemeClr>
            </a:glow>
            <a:softEdge rad="0"/>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228600" y="6172200"/>
            <a:ext cx="8763000" cy="523220"/>
          </a:xfrm>
          <a:prstGeom prst="rect">
            <a:avLst/>
          </a:prstGeom>
          <a:noFill/>
        </p:spPr>
        <p:txBody>
          <a:bodyPr wrap="square" lIns="91440" tIns="45720" rIns="91440" bIns="45720">
            <a:spAutoFit/>
            <a:scene3d>
              <a:camera prst="orthographicFront"/>
              <a:lightRig rig="threePt" dir="t"/>
            </a:scene3d>
            <a:sp3d extrusionH="57150">
              <a:bevelT w="82550" h="38100" prst="coolSlant"/>
            </a:sp3d>
          </a:bodyPr>
          <a:lstStyle/>
          <a:p>
            <a:pPr algn="r"/>
            <a:r>
              <a:rPr lang="en-US" sz="2800" b="1" cap="all" spc="0" dirty="0" smtClean="0">
                <a:ln w="9000" cmpd="sng">
                  <a:solidFill>
                    <a:srgbClr val="002060"/>
                  </a:solidFill>
                  <a:prstDash val="solid"/>
                </a:ln>
                <a:gradFill flip="none" rotWithShape="1">
                  <a:gsLst>
                    <a:gs pos="0">
                      <a:srgbClr val="6F3350"/>
                    </a:gs>
                    <a:gs pos="30000">
                      <a:srgbClr val="66008F"/>
                    </a:gs>
                    <a:gs pos="46000">
                      <a:srgbClr val="BA0066"/>
                    </a:gs>
                    <a:gs pos="69000">
                      <a:srgbClr val="FF0000"/>
                    </a:gs>
                    <a:gs pos="90000">
                      <a:srgbClr val="FF8200"/>
                    </a:gs>
                  </a:gsLst>
                  <a:lin ang="2700000" scaled="1"/>
                  <a:tileRect/>
                </a:gradFill>
                <a:effectLst>
                  <a:reflection blurRad="12700" stA="28000" endPos="45000" dist="1000" dir="5400000" sy="-100000" algn="bl" rotWithShape="0"/>
                </a:effectLst>
                <a:latin typeface="Arial Rounded MT Bold" pitchFamily="34" charset="0"/>
              </a:rPr>
              <a:t>This happens about once every 6-7 years!</a:t>
            </a:r>
            <a:endParaRPr lang="en-US" sz="2800" b="1" cap="all" spc="0" dirty="0">
              <a:ln w="9000" cmpd="sng">
                <a:solidFill>
                  <a:srgbClr val="002060"/>
                </a:solidFill>
                <a:prstDash val="solid"/>
              </a:ln>
              <a:gradFill flip="none" rotWithShape="1">
                <a:gsLst>
                  <a:gs pos="0">
                    <a:srgbClr val="6F3350"/>
                  </a:gs>
                  <a:gs pos="30000">
                    <a:srgbClr val="66008F"/>
                  </a:gs>
                  <a:gs pos="46000">
                    <a:srgbClr val="BA0066"/>
                  </a:gs>
                  <a:gs pos="69000">
                    <a:srgbClr val="FF0000"/>
                  </a:gs>
                  <a:gs pos="90000">
                    <a:srgbClr val="FF8200"/>
                  </a:gs>
                </a:gsLst>
                <a:lin ang="2700000" scaled="1"/>
                <a:tileRect/>
              </a:gradFill>
              <a:effectLst>
                <a:reflection blurRad="12700" stA="28000" endPos="45000" dist="1000" dir="5400000" sy="-100000" algn="bl" rotWithShape="0"/>
              </a:effectLst>
              <a:latin typeface="Arial Rounded MT Bold" pitchFamily="34" charset="0"/>
            </a:endParaRPr>
          </a:p>
        </p:txBody>
      </p:sp>
      <p:pic>
        <p:nvPicPr>
          <p:cNvPr id="8" name="Picture 6" descr="C:\Users\Rae\Desktop\wheat 5 png.png"/>
          <p:cNvPicPr>
            <a:picLocks noChangeAspect="1" noChangeArrowheads="1"/>
          </p:cNvPicPr>
          <p:nvPr/>
        </p:nvPicPr>
        <p:blipFill>
          <a:blip r:embed="rId3" cstate="email">
            <a:extLst>
              <a:ext uri="{BEBA8EAE-BF5A-486C-A8C5-ECC9F3942E4B}">
                <a14:imgProps xmlns:a14="http://schemas.microsoft.com/office/drawing/2010/main">
                  <a14:imgLayer r:embed="rId4">
                    <a14:imgEffect>
                      <a14:backgroundRemoval t="0" b="93333" l="0" r="87582"/>
                    </a14:imgEffect>
                  </a14:imgLayer>
                </a14:imgProps>
              </a:ext>
              <a:ext uri="{28A0092B-C50C-407E-A947-70E740481C1C}">
                <a14:useLocalDpi xmlns:a14="http://schemas.microsoft.com/office/drawing/2010/main"/>
              </a:ext>
            </a:extLst>
          </a:blip>
          <a:srcRect/>
          <a:stretch>
            <a:fillRect/>
          </a:stretch>
        </p:blipFill>
        <p:spPr bwMode="auto">
          <a:xfrm>
            <a:off x="112060" y="4498278"/>
            <a:ext cx="571321" cy="1232261"/>
          </a:xfrm>
          <a:prstGeom prst="rect">
            <a:avLst/>
          </a:prstGeom>
          <a:noFill/>
          <a:effectLst>
            <a:glow rad="127000">
              <a:schemeClr val="bg1">
                <a:alpha val="74000"/>
              </a:schemeClr>
            </a:glow>
          </a:effectLst>
          <a:extLst>
            <a:ext uri="{909E8E84-426E-40DD-AFC4-6F175D3DCCD1}">
              <a14:hiddenFill xmlns:a14="http://schemas.microsoft.com/office/drawing/2010/main">
                <a:solidFill>
                  <a:srgbClr val="FFFFFF"/>
                </a:solidFill>
              </a14:hiddenFill>
            </a:ext>
          </a:extLst>
        </p:spPr>
      </p:pic>
      <p:sp>
        <p:nvSpPr>
          <p:cNvPr id="11" name="Rounded Rectangle 10"/>
          <p:cNvSpPr/>
          <p:nvPr/>
        </p:nvSpPr>
        <p:spPr>
          <a:xfrm>
            <a:off x="228600" y="838200"/>
            <a:ext cx="576064" cy="2294686"/>
          </a:xfrm>
          <a:prstGeom prst="roundRect">
            <a:avLst>
              <a:gd name="adj" fmla="val 30777"/>
            </a:avLst>
          </a:prstGeom>
          <a:solidFill>
            <a:srgbClr val="6F3350"/>
          </a:solidFill>
          <a:ln w="57150">
            <a:solidFill>
              <a:schemeClr val="accent2">
                <a:lumMod val="60000"/>
                <a:lumOff val="4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a:r>
              <a:rPr lang="en-CA" sz="2000" b="1" dirty="0" smtClean="0">
                <a:solidFill>
                  <a:schemeClr val="bg1"/>
                </a:solidFill>
                <a:latin typeface="Comic Sans MS" panose="030F0702030302020204" pitchFamily="66" charset="0"/>
              </a:rPr>
              <a:t>R</a:t>
            </a:r>
            <a:br>
              <a:rPr lang="en-CA" sz="2000" b="1" dirty="0" smtClean="0">
                <a:solidFill>
                  <a:schemeClr val="bg1"/>
                </a:solidFill>
                <a:latin typeface="Comic Sans MS" panose="030F0702030302020204" pitchFamily="66" charset="0"/>
              </a:rPr>
            </a:br>
            <a:r>
              <a:rPr lang="en-CA" sz="2000" b="1" dirty="0" smtClean="0">
                <a:solidFill>
                  <a:schemeClr val="bg1"/>
                </a:solidFill>
                <a:latin typeface="Comic Sans MS" panose="030F0702030302020204" pitchFamily="66" charset="0"/>
              </a:rPr>
              <a:t>E</a:t>
            </a:r>
            <a:br>
              <a:rPr lang="en-CA" sz="2000" b="1" dirty="0" smtClean="0">
                <a:solidFill>
                  <a:schemeClr val="bg1"/>
                </a:solidFill>
                <a:latin typeface="Comic Sans MS" panose="030F0702030302020204" pitchFamily="66" charset="0"/>
              </a:rPr>
            </a:br>
            <a:r>
              <a:rPr lang="en-CA" sz="2000" b="1" dirty="0" smtClean="0">
                <a:solidFill>
                  <a:schemeClr val="bg1"/>
                </a:solidFill>
                <a:latin typeface="Comic Sans MS" panose="030F0702030302020204" pitchFamily="66" charset="0"/>
              </a:rPr>
              <a:t>V</a:t>
            </a:r>
            <a:br>
              <a:rPr lang="en-CA" sz="2000" b="1" dirty="0" smtClean="0">
                <a:solidFill>
                  <a:schemeClr val="bg1"/>
                </a:solidFill>
                <a:latin typeface="Comic Sans MS" panose="030F0702030302020204" pitchFamily="66" charset="0"/>
              </a:rPr>
            </a:br>
            <a:r>
              <a:rPr lang="en-CA" sz="2000" b="1" dirty="0" smtClean="0">
                <a:solidFill>
                  <a:schemeClr val="bg1"/>
                </a:solidFill>
                <a:latin typeface="Comic Sans MS" panose="030F0702030302020204" pitchFamily="66" charset="0"/>
              </a:rPr>
              <a:t>I</a:t>
            </a:r>
            <a:br>
              <a:rPr lang="en-CA" sz="2000" b="1" dirty="0" smtClean="0">
                <a:solidFill>
                  <a:schemeClr val="bg1"/>
                </a:solidFill>
                <a:latin typeface="Comic Sans MS" panose="030F0702030302020204" pitchFamily="66" charset="0"/>
              </a:rPr>
            </a:br>
            <a:r>
              <a:rPr lang="en-CA" sz="2000" b="1" dirty="0" smtClean="0">
                <a:solidFill>
                  <a:schemeClr val="bg1"/>
                </a:solidFill>
                <a:latin typeface="Comic Sans MS" panose="030F0702030302020204" pitchFamily="66" charset="0"/>
              </a:rPr>
              <a:t>E</a:t>
            </a:r>
            <a:br>
              <a:rPr lang="en-CA" sz="2000" b="1" dirty="0" smtClean="0">
                <a:solidFill>
                  <a:schemeClr val="bg1"/>
                </a:solidFill>
                <a:latin typeface="Comic Sans MS" panose="030F0702030302020204" pitchFamily="66" charset="0"/>
              </a:rPr>
            </a:br>
            <a:r>
              <a:rPr lang="en-CA" sz="2000" b="1" dirty="0" smtClean="0">
                <a:solidFill>
                  <a:schemeClr val="bg1"/>
                </a:solidFill>
                <a:latin typeface="Comic Sans MS" panose="030F0702030302020204" pitchFamily="66" charset="0"/>
              </a:rPr>
              <a:t>W</a:t>
            </a:r>
            <a:endParaRPr lang="en-CA" sz="2800" b="1" dirty="0">
              <a:ln>
                <a:solidFill>
                  <a:srgbClr val="0000FF"/>
                </a:solidFill>
              </a:ln>
              <a:solidFill>
                <a:schemeClr val="bg1"/>
              </a:solidFill>
              <a:latin typeface="Comic Sans MS" panose="030F0702030302020204" pitchFamily="66" charset="0"/>
            </a:endParaRPr>
          </a:p>
        </p:txBody>
      </p:sp>
    </p:spTree>
    <p:extLst>
      <p:ext uri="{BB962C8B-B14F-4D97-AF65-F5344CB8AC3E}">
        <p14:creationId xmlns:p14="http://schemas.microsoft.com/office/powerpoint/2010/main" val="158206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1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000"/>
                                        <p:tgtEl>
                                          <p:spTgt spid="7">
                                            <p:txEl>
                                              <p:pRg st="0" end="0"/>
                                            </p:txEl>
                                          </p:spTgt>
                                        </p:tgtEl>
                                      </p:cBhvr>
                                    </p:animEffect>
                                    <p:anim calcmode="lin" valueType="num">
                                      <p:cBhvr>
                                        <p:cTn id="13"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6" presetClass="entr" presetSubtype="21" fill="hold" nodeType="after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animEffect transition="in" filter="barn(inVertical)">
                                      <p:cBhvr>
                                        <p:cTn id="18" dur="1250"/>
                                        <p:tgtEl>
                                          <p:spTgt spid="7">
                                            <p:txEl>
                                              <p:pRg st="1" end="1"/>
                                            </p:txEl>
                                          </p:spTgt>
                                        </p:tgtEl>
                                      </p:cBhvr>
                                    </p:animEffect>
                                  </p:childTnLst>
                                </p:cTn>
                              </p:par>
                            </p:childTnLst>
                          </p:cTn>
                        </p:par>
                        <p:par>
                          <p:cTn id="19" fill="hold">
                            <p:stCondLst>
                              <p:cond delay="2250"/>
                            </p:stCondLst>
                            <p:childTnLst>
                              <p:par>
                                <p:cTn id="20" presetID="31"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3250"/>
                            </p:stCondLst>
                            <p:childTnLst>
                              <p:par>
                                <p:cTn id="27" presetID="8" presetClass="emph" presetSubtype="0" fill="hold" grpId="1" nodeType="afterEffect">
                                  <p:stCondLst>
                                    <p:cond delay="750"/>
                                  </p:stCondLst>
                                  <p:childTnLst>
                                    <p:animRot by="21600000">
                                      <p:cBhvr>
                                        <p:cTn id="28" dur="2000" fill="hold"/>
                                        <p:tgtEl>
                                          <p:spTgt spid="9"/>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7">
                                            <p:txEl>
                                              <p:pRg st="2" end="2"/>
                                            </p:txEl>
                                          </p:spTgt>
                                        </p:tgtEl>
                                        <p:attrNameLst>
                                          <p:attrName>style.visibility</p:attrName>
                                        </p:attrNameLst>
                                      </p:cBhvr>
                                      <p:to>
                                        <p:strVal val="visible"/>
                                      </p:to>
                                    </p:set>
                                    <p:animEffect transition="in" filter="wipe(up)">
                                      <p:cBhvr>
                                        <p:cTn id="33" dur="1750"/>
                                        <p:tgtEl>
                                          <p:spTgt spid="7">
                                            <p:txEl>
                                              <p:pRg st="2" end="2"/>
                                            </p:txEl>
                                          </p:spTgt>
                                        </p:tgtEl>
                                      </p:cBhvr>
                                    </p:animEffect>
                                  </p:childTnLst>
                                </p:cTn>
                              </p:par>
                            </p:childTnLst>
                          </p:cTn>
                        </p:par>
                        <p:par>
                          <p:cTn id="34" fill="hold">
                            <p:stCondLst>
                              <p:cond delay="1750"/>
                            </p:stCondLst>
                            <p:childTnLst>
                              <p:par>
                                <p:cTn id="35" presetID="21" presetClass="entr" presetSubtype="8" repeatCount="300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heel(8)">
                                      <p:cBhvr>
                                        <p:cTn id="37" dur="125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41" presetClass="entr" presetSubtype="0" fill="hold" grpId="0" nodeType="clickEffect">
                                  <p:stCondLst>
                                    <p:cond delay="0"/>
                                  </p:stCondLst>
                                  <p:iterate type="lt">
                                    <p:tmPct val="10000"/>
                                  </p:iterate>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43" dur="500" fill="hold"/>
                                        <p:tgtEl>
                                          <p:spTgt spid="3"/>
                                        </p:tgtEl>
                                        <p:attrNameLst>
                                          <p:attrName>ppt_y</p:attrName>
                                        </p:attrNameLst>
                                      </p:cBhvr>
                                      <p:tavLst>
                                        <p:tav tm="0">
                                          <p:val>
                                            <p:strVal val="#ppt_y"/>
                                          </p:val>
                                        </p:tav>
                                        <p:tav tm="100000">
                                          <p:val>
                                            <p:strVal val="#ppt_y"/>
                                          </p:val>
                                        </p:tav>
                                      </p:tavLst>
                                    </p:anim>
                                    <p:anim calcmode="lin" valueType="num">
                                      <p:cBhvr>
                                        <p:cTn id="44"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45"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46"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3" grpId="0"/>
      <p:bldP spid="11"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162800" y="6269988"/>
            <a:ext cx="1828800" cy="365125"/>
          </a:xfrm>
        </p:spPr>
        <p:txBody>
          <a:bodyPr/>
          <a:lstStyle/>
          <a:p>
            <a:fld id="{5C014052-953B-4273-8F47-BF25327D5B24}" type="slidenum">
              <a:rPr lang="en-US" smtClean="0"/>
              <a:t>49</a:t>
            </a:fld>
            <a:endParaRPr lang="en-US"/>
          </a:p>
        </p:txBody>
      </p:sp>
      <p:sp>
        <p:nvSpPr>
          <p:cNvPr id="5" name="Title 1"/>
          <p:cNvSpPr txBox="1">
            <a:spLocks/>
          </p:cNvSpPr>
          <p:nvPr/>
        </p:nvSpPr>
        <p:spPr>
          <a:xfrm>
            <a:off x="152400" y="3571246"/>
            <a:ext cx="8803640" cy="2428754"/>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dirty="0" smtClean="0">
                <a:ln w="1905">
                  <a:solidFill>
                    <a:srgbClr val="002060"/>
                  </a:solidFill>
                </a:ln>
                <a:solidFill>
                  <a:srgbClr val="7030A0"/>
                </a:solidFill>
                <a:effectLst>
                  <a:innerShdw blurRad="69850" dist="43180" dir="5400000">
                    <a:srgbClr val="000000">
                      <a:alpha val="65000"/>
                    </a:srgbClr>
                  </a:innerShdw>
                </a:effectLst>
                <a:latin typeface="Arial Rounded MT Bold" pitchFamily="34" charset="0"/>
              </a:rPr>
              <a:t>So far a lot of emphasis has been placed on the </a:t>
            </a:r>
            <a:br>
              <a:rPr lang="en-US" sz="2400" dirty="0" smtClean="0">
                <a:ln w="1905">
                  <a:solidFill>
                    <a:srgbClr val="002060"/>
                  </a:solidFill>
                </a:ln>
                <a:solidFill>
                  <a:srgbClr val="7030A0"/>
                </a:solidFill>
                <a:effectLst>
                  <a:innerShdw blurRad="69850" dist="43180" dir="5400000">
                    <a:srgbClr val="000000">
                      <a:alpha val="65000"/>
                    </a:srgbClr>
                  </a:innerShdw>
                </a:effectLst>
                <a:latin typeface="Arial Rounded MT Bold" pitchFamily="34" charset="0"/>
              </a:rPr>
            </a:br>
            <a:r>
              <a:rPr lang="en-US" sz="2400" dirty="0" smtClean="0">
                <a:ln w="1905">
                  <a:solidFill>
                    <a:srgbClr val="002060"/>
                  </a:solidFill>
                </a:ln>
                <a:solidFill>
                  <a:srgbClr val="7030A0"/>
                </a:solidFill>
                <a:effectLst>
                  <a:innerShdw blurRad="69850" dist="43180" dir="5400000">
                    <a:srgbClr val="000000">
                      <a:alpha val="65000"/>
                    </a:srgbClr>
                  </a:innerShdw>
                </a:effectLst>
                <a:latin typeface="Arial Rounded MT Bold" pitchFamily="34" charset="0"/>
              </a:rPr>
              <a:t>Hebrew numbers to prove </a:t>
            </a:r>
            <a:r>
              <a:rPr lang="en-US" sz="2400" dirty="0" smtClean="0">
                <a:ln w="1905">
                  <a:solidFill>
                    <a:srgbClr val="002060"/>
                  </a:solidFill>
                </a:ln>
                <a:solidFill>
                  <a:srgbClr val="00B050"/>
                </a:solidFill>
                <a:effectLst>
                  <a:innerShdw blurRad="69850" dist="43180" dir="5400000">
                    <a:srgbClr val="000000">
                      <a:alpha val="65000"/>
                    </a:srgbClr>
                  </a:innerShdw>
                </a:effectLst>
                <a:latin typeface="Arial Rounded MT Bold" pitchFamily="34" charset="0"/>
              </a:rPr>
              <a:t>Wave Sheaf </a:t>
            </a:r>
            <a:r>
              <a:rPr lang="en-US" sz="2400" dirty="0" smtClean="0">
                <a:ln w="1905">
                  <a:solidFill>
                    <a:srgbClr val="002060"/>
                  </a:solidFill>
                </a:ln>
                <a:solidFill>
                  <a:srgbClr val="7030A0"/>
                </a:solidFill>
                <a:effectLst>
                  <a:innerShdw blurRad="69850" dist="43180" dir="5400000">
                    <a:srgbClr val="000000">
                      <a:alpha val="65000"/>
                    </a:srgbClr>
                  </a:innerShdw>
                </a:effectLst>
                <a:latin typeface="Arial Rounded MT Bold" pitchFamily="34" charset="0"/>
              </a:rPr>
              <a:t>follows the </a:t>
            </a:r>
            <a:br>
              <a:rPr lang="en-US" sz="2400" dirty="0" smtClean="0">
                <a:ln w="1905">
                  <a:solidFill>
                    <a:srgbClr val="002060"/>
                  </a:solidFill>
                </a:ln>
                <a:solidFill>
                  <a:srgbClr val="7030A0"/>
                </a:solidFill>
                <a:effectLst>
                  <a:innerShdw blurRad="69850" dist="43180" dir="5400000">
                    <a:srgbClr val="000000">
                      <a:alpha val="65000"/>
                    </a:srgbClr>
                  </a:innerShdw>
                </a:effectLst>
                <a:latin typeface="Arial Rounded MT Bold" pitchFamily="34" charset="0"/>
              </a:rPr>
            </a:br>
            <a:r>
              <a:rPr lang="en-US" sz="1800" dirty="0" smtClean="0">
                <a:ln w="1905">
                  <a:solidFill>
                    <a:srgbClr val="002060"/>
                  </a:solidFill>
                </a:ln>
                <a:solidFill>
                  <a:srgbClr val="002060"/>
                </a:solidFill>
                <a:effectLst>
                  <a:innerShdw blurRad="69850" dist="43180" dir="5400000">
                    <a:srgbClr val="000000">
                      <a:alpha val="65000"/>
                    </a:srgbClr>
                  </a:innerShdw>
                </a:effectLst>
                <a:latin typeface="Arial Rounded MT Bold" pitchFamily="34" charset="0"/>
              </a:rPr>
              <a:t>H767</a:t>
            </a:r>
            <a:r>
              <a:rPr lang="en-US" sz="1800" dirty="0" smtClean="0">
                <a:ln w="1905">
                  <a:solidFill>
                    <a:srgbClr val="002060"/>
                  </a:solidFill>
                </a:ln>
                <a:solidFill>
                  <a:srgbClr val="00B0F0"/>
                </a:solidFill>
                <a:effectLst>
                  <a:innerShdw blurRad="69850" dist="43180" dir="5400000">
                    <a:srgbClr val="000000">
                      <a:alpha val="65000"/>
                    </a:srgbClr>
                  </a:innerShdw>
                </a:effectLst>
                <a:latin typeface="Arial Rounded MT Bold" pitchFamily="34" charset="0"/>
              </a:rPr>
              <a:t>6</a:t>
            </a:r>
            <a:r>
              <a:rPr lang="en-US" sz="2400" dirty="0" smtClean="0">
                <a:ln w="1905">
                  <a:solidFill>
                    <a:srgbClr val="002060"/>
                  </a:solidFill>
                </a:ln>
                <a:solidFill>
                  <a:srgbClr val="7030A0"/>
                </a:solidFill>
                <a:effectLst>
                  <a:innerShdw blurRad="69850" dist="43180" dir="5400000">
                    <a:srgbClr val="000000">
                      <a:alpha val="65000"/>
                    </a:srgbClr>
                  </a:innerShdw>
                </a:effectLst>
                <a:latin typeface="Arial Rounded MT Bold" pitchFamily="34" charset="0"/>
              </a:rPr>
              <a:t> weekly </a:t>
            </a:r>
            <a:r>
              <a:rPr lang="en-US" sz="2400" dirty="0" smtClean="0">
                <a:ln w="1905">
                  <a:solidFill>
                    <a:srgbClr val="002060"/>
                  </a:solidFill>
                </a:ln>
                <a:solidFill>
                  <a:srgbClr val="00B0F0"/>
                </a:solidFill>
                <a:effectLst>
                  <a:innerShdw blurRad="69850" dist="43180" dir="5400000">
                    <a:srgbClr val="000000">
                      <a:alpha val="65000"/>
                    </a:srgbClr>
                  </a:innerShdw>
                </a:effectLst>
                <a:latin typeface="Arial Rounded MT Bold" pitchFamily="34" charset="0"/>
              </a:rPr>
              <a:t>Sabbath</a:t>
            </a:r>
            <a:r>
              <a:rPr lang="en-US" sz="2400" dirty="0" smtClean="0">
                <a:ln w="1905">
                  <a:solidFill>
                    <a:srgbClr val="002060"/>
                  </a:solidFill>
                </a:ln>
                <a:solidFill>
                  <a:srgbClr val="7030A0"/>
                </a:solidFill>
                <a:effectLst>
                  <a:innerShdw blurRad="69850" dist="43180" dir="5400000">
                    <a:srgbClr val="000000">
                      <a:alpha val="65000"/>
                    </a:srgbClr>
                  </a:innerShdw>
                </a:effectLst>
                <a:latin typeface="Arial Rounded MT Bold" pitchFamily="34" charset="0"/>
              </a:rPr>
              <a:t> within the </a:t>
            </a:r>
            <a:r>
              <a:rPr lang="en-US" sz="2400" dirty="0" smtClean="0">
                <a:ln w="1905">
                  <a:solidFill>
                    <a:srgbClr val="002060"/>
                  </a:solidFill>
                </a:ln>
                <a:solidFill>
                  <a:srgbClr val="FF0000"/>
                </a:solidFill>
                <a:effectLst>
                  <a:innerShdw blurRad="69850" dist="43180" dir="5400000">
                    <a:srgbClr val="000000">
                      <a:alpha val="65000"/>
                    </a:srgbClr>
                  </a:innerShdw>
                </a:effectLst>
                <a:latin typeface="Arial Rounded MT Bold" pitchFamily="34" charset="0"/>
              </a:rPr>
              <a:t>Passover</a:t>
            </a:r>
            <a:r>
              <a:rPr lang="en-US" sz="2400" dirty="0" smtClean="0">
                <a:ln w="1905">
                  <a:solidFill>
                    <a:srgbClr val="002060"/>
                  </a:solidFill>
                </a:ln>
                <a:solidFill>
                  <a:srgbClr val="7030A0"/>
                </a:solidFill>
                <a:effectLst>
                  <a:innerShdw blurRad="69850" dist="43180" dir="5400000">
                    <a:srgbClr val="000000">
                      <a:alpha val="65000"/>
                    </a:srgbClr>
                  </a:innerShdw>
                </a:effectLst>
                <a:latin typeface="Arial Rounded MT Bold" pitchFamily="34" charset="0"/>
              </a:rPr>
              <a:t> </a:t>
            </a:r>
            <a:r>
              <a:rPr lang="en-US" sz="2400" dirty="0" smtClean="0">
                <a:ln w="1905">
                  <a:solidFill>
                    <a:srgbClr val="002060"/>
                  </a:solidFill>
                </a:ln>
                <a:solidFill>
                  <a:srgbClr val="FF0000"/>
                </a:solidFill>
                <a:effectLst>
                  <a:innerShdw blurRad="69850" dist="43180" dir="5400000">
                    <a:srgbClr val="000000">
                      <a:alpha val="65000"/>
                    </a:srgbClr>
                  </a:innerShdw>
                </a:effectLst>
                <a:latin typeface="Arial Rounded MT Bold" pitchFamily="34" charset="0"/>
              </a:rPr>
              <a:t>Festival.</a:t>
            </a:r>
          </a:p>
          <a:p>
            <a:r>
              <a:rPr lang="en-US" sz="2400" dirty="0" smtClean="0">
                <a:ln w="1905">
                  <a:solidFill>
                    <a:srgbClr val="002060"/>
                  </a:solidFill>
                </a:ln>
                <a:solidFill>
                  <a:schemeClr val="bg2">
                    <a:lumMod val="25000"/>
                  </a:schemeClr>
                </a:solidFill>
                <a:effectLst>
                  <a:innerShdw blurRad="69850" dist="43180" dir="5400000">
                    <a:srgbClr val="000000">
                      <a:alpha val="65000"/>
                    </a:srgbClr>
                  </a:innerShdw>
                </a:effectLst>
                <a:latin typeface="Arial Rounded MT Bold" pitchFamily="34" charset="0"/>
              </a:rPr>
              <a:t>Hebrew scholars have generated these Hebrew numbers.  </a:t>
            </a:r>
            <a:r>
              <a:rPr lang="en-US" sz="2400" dirty="0" smtClean="0">
                <a:ln w="1905">
                  <a:solidFill>
                    <a:srgbClr val="002060"/>
                  </a:solidFill>
                </a:ln>
                <a:solidFill>
                  <a:srgbClr val="7030A0"/>
                </a:solidFill>
                <a:effectLst>
                  <a:innerShdw blurRad="69850" dist="43180" dir="5400000">
                    <a:srgbClr val="000000">
                      <a:alpha val="65000"/>
                    </a:srgbClr>
                  </a:innerShdw>
                </a:effectLst>
                <a:latin typeface="Arial Rounded MT Bold" pitchFamily="34" charset="0"/>
              </a:rPr>
              <a:t>While they can serve to show “the truth of the matter” there also needs to be a 2</a:t>
            </a:r>
            <a:r>
              <a:rPr lang="en-US" sz="2400" baseline="30000" dirty="0" smtClean="0">
                <a:ln w="1905">
                  <a:solidFill>
                    <a:srgbClr val="002060"/>
                  </a:solidFill>
                </a:ln>
                <a:solidFill>
                  <a:srgbClr val="7030A0"/>
                </a:solidFill>
                <a:effectLst>
                  <a:innerShdw blurRad="69850" dist="43180" dir="5400000">
                    <a:srgbClr val="000000">
                      <a:alpha val="65000"/>
                    </a:srgbClr>
                  </a:innerShdw>
                </a:effectLst>
                <a:latin typeface="Arial Rounded MT Bold" pitchFamily="34" charset="0"/>
              </a:rPr>
              <a:t>nd</a:t>
            </a:r>
            <a:r>
              <a:rPr lang="en-US" sz="2400" dirty="0" smtClean="0">
                <a:ln w="1905">
                  <a:solidFill>
                    <a:srgbClr val="002060"/>
                  </a:solidFill>
                </a:ln>
                <a:solidFill>
                  <a:srgbClr val="7030A0"/>
                </a:solidFill>
                <a:effectLst>
                  <a:innerShdw blurRad="69850" dist="43180" dir="5400000">
                    <a:srgbClr val="000000">
                      <a:alpha val="65000"/>
                    </a:srgbClr>
                  </a:innerShdw>
                </a:effectLst>
                <a:latin typeface="Arial Rounded MT Bold" pitchFamily="34" charset="0"/>
              </a:rPr>
              <a:t> witness for proof. </a:t>
            </a:r>
          </a:p>
        </p:txBody>
      </p:sp>
      <p:graphicFrame>
        <p:nvGraphicFramePr>
          <p:cNvPr id="7" name="Table 6"/>
          <p:cNvGraphicFramePr>
            <a:graphicFrameLocks noGrp="1"/>
          </p:cNvGraphicFramePr>
          <p:nvPr>
            <p:extLst>
              <p:ext uri="{D42A27DB-BD31-4B8C-83A1-F6EECF244321}">
                <p14:modId xmlns:p14="http://schemas.microsoft.com/office/powerpoint/2010/main" val="2533803801"/>
              </p:ext>
            </p:extLst>
          </p:nvPr>
        </p:nvGraphicFramePr>
        <p:xfrm>
          <a:off x="504238" y="697375"/>
          <a:ext cx="8229599" cy="2836639"/>
        </p:xfrm>
        <a:graphic>
          <a:graphicData uri="http://schemas.openxmlformats.org/drawingml/2006/table">
            <a:tbl>
              <a:tblPr firstRow="1" bandRow="1">
                <a:tableStyleId>{5C22544A-7EE6-4342-B048-85BDC9FD1C3A}</a:tableStyleId>
              </a:tblPr>
              <a:tblGrid>
                <a:gridCol w="1175657"/>
                <a:gridCol w="1175657"/>
                <a:gridCol w="1175657"/>
                <a:gridCol w="1175657"/>
                <a:gridCol w="1175657"/>
                <a:gridCol w="1175657"/>
                <a:gridCol w="1175657"/>
              </a:tblGrid>
              <a:tr h="398239">
                <a:tc>
                  <a:txBody>
                    <a:bodyPr/>
                    <a:lstStyle/>
                    <a:p>
                      <a:pPr algn="ctr"/>
                      <a:r>
                        <a:rPr lang="en-US" sz="1600" dirty="0" smtClean="0"/>
                        <a:t>1</a:t>
                      </a:r>
                      <a:r>
                        <a:rPr lang="en-US" sz="1600" baseline="30000" dirty="0" smtClean="0"/>
                        <a:t>st</a:t>
                      </a:r>
                      <a:r>
                        <a:rPr lang="en-US" sz="1600" dirty="0" smtClean="0"/>
                        <a:t> (Sun)</a:t>
                      </a:r>
                      <a:endParaRPr lang="en-US" sz="1600" dirty="0"/>
                    </a:p>
                  </a:txBody>
                  <a:tcPr>
                    <a:lnB w="38100" cmpd="sng">
                      <a:noFill/>
                    </a:lnB>
                    <a:cell3D prstMaterial="dkEdge">
                      <a:bevel w="77470" h="12700" prst="softRound"/>
                      <a:lightRig rig="flood" dir="t"/>
                    </a:cell3D>
                  </a:tcPr>
                </a:tc>
                <a:tc>
                  <a:txBody>
                    <a:bodyPr/>
                    <a:lstStyle/>
                    <a:p>
                      <a:pPr algn="ctr"/>
                      <a:r>
                        <a:rPr lang="en-US" sz="1600" dirty="0" smtClean="0"/>
                        <a:t>2</a:t>
                      </a:r>
                      <a:r>
                        <a:rPr lang="en-US" sz="1600" baseline="30000" dirty="0" smtClean="0"/>
                        <a:t>nd</a:t>
                      </a:r>
                      <a:r>
                        <a:rPr lang="en-US" sz="1600" dirty="0" smtClean="0"/>
                        <a:t> (Mon)</a:t>
                      </a:r>
                      <a:endParaRPr lang="en-US" sz="1600" dirty="0"/>
                    </a:p>
                  </a:txBody>
                  <a:tcPr>
                    <a:cell3D prstMaterial="dkEdge">
                      <a:bevel w="77470" h="12700" prst="softRound"/>
                      <a:lightRig rig="flood" dir="t"/>
                    </a:cell3D>
                  </a:tcPr>
                </a:tc>
                <a:tc>
                  <a:txBody>
                    <a:bodyPr/>
                    <a:lstStyle/>
                    <a:p>
                      <a:pPr algn="ctr"/>
                      <a:r>
                        <a:rPr lang="en-US" sz="1600" dirty="0" smtClean="0"/>
                        <a:t>3</a:t>
                      </a:r>
                      <a:r>
                        <a:rPr lang="en-US" sz="1600" baseline="30000" dirty="0" smtClean="0"/>
                        <a:t>rd</a:t>
                      </a:r>
                      <a:r>
                        <a:rPr lang="en-US" sz="1600" dirty="0" smtClean="0"/>
                        <a:t> (Tues)</a:t>
                      </a:r>
                      <a:endParaRPr lang="en-US" sz="1600" dirty="0"/>
                    </a:p>
                  </a:txBody>
                  <a:tcPr>
                    <a:cell3D prstMaterial="dkEdge">
                      <a:bevel w="77470" h="12700" prst="softRound"/>
                      <a:lightRig rig="flood" dir="t"/>
                    </a:cell3D>
                  </a:tcPr>
                </a:tc>
                <a:tc>
                  <a:txBody>
                    <a:bodyPr/>
                    <a:lstStyle/>
                    <a:p>
                      <a:pPr algn="ctr"/>
                      <a:r>
                        <a:rPr lang="en-US" sz="1600" dirty="0" smtClean="0"/>
                        <a:t>4</a:t>
                      </a:r>
                      <a:r>
                        <a:rPr lang="en-US" sz="1600" baseline="30000" dirty="0" smtClean="0"/>
                        <a:t>th</a:t>
                      </a:r>
                      <a:r>
                        <a:rPr lang="en-US" sz="1600" dirty="0" smtClean="0"/>
                        <a:t> (Wed)</a:t>
                      </a:r>
                      <a:endParaRPr lang="en-US" sz="1600" dirty="0"/>
                    </a:p>
                  </a:txBody>
                  <a:tcPr>
                    <a:cell3D prstMaterial="dkEdge">
                      <a:bevel w="77470" h="12700" prst="softRound"/>
                      <a:lightRig rig="flood" dir="t"/>
                    </a:cell3D>
                  </a:tcPr>
                </a:tc>
                <a:tc>
                  <a:txBody>
                    <a:bodyPr/>
                    <a:lstStyle/>
                    <a:p>
                      <a:pPr algn="ctr"/>
                      <a:r>
                        <a:rPr lang="en-US" sz="1600" dirty="0" smtClean="0"/>
                        <a:t>5</a:t>
                      </a:r>
                      <a:r>
                        <a:rPr lang="en-US" sz="1600" baseline="30000" dirty="0" smtClean="0"/>
                        <a:t>th</a:t>
                      </a:r>
                      <a:r>
                        <a:rPr lang="en-US" sz="1600" dirty="0" smtClean="0"/>
                        <a:t> (</a:t>
                      </a:r>
                      <a:r>
                        <a:rPr lang="en-US" sz="1600" dirty="0" err="1" smtClean="0"/>
                        <a:t>Thur</a:t>
                      </a:r>
                      <a:r>
                        <a:rPr lang="en-US" sz="1600" dirty="0" smtClean="0"/>
                        <a:t>)</a:t>
                      </a:r>
                      <a:endParaRPr lang="en-US" sz="1600" dirty="0"/>
                    </a:p>
                  </a:txBody>
                  <a:tcPr>
                    <a:cell3D prstMaterial="dkEdge">
                      <a:bevel w="77470" h="12700" prst="softRound"/>
                      <a:lightRig rig="flood" dir="t"/>
                    </a:cell3D>
                  </a:tcPr>
                </a:tc>
                <a:tc>
                  <a:txBody>
                    <a:bodyPr/>
                    <a:lstStyle/>
                    <a:p>
                      <a:pPr algn="ctr"/>
                      <a:r>
                        <a:rPr lang="en-US" sz="1600" dirty="0" smtClean="0"/>
                        <a:t>6</a:t>
                      </a:r>
                      <a:r>
                        <a:rPr lang="en-US" sz="1600" baseline="30000" dirty="0" smtClean="0"/>
                        <a:t>th</a:t>
                      </a:r>
                      <a:r>
                        <a:rPr lang="en-US" sz="1600" dirty="0" smtClean="0"/>
                        <a:t> (Fri)</a:t>
                      </a:r>
                      <a:endParaRPr lang="en-US" sz="1600" dirty="0"/>
                    </a:p>
                  </a:txBody>
                  <a:tcPr>
                    <a:cell3D prstMaterial="dkEdge">
                      <a:bevel w="77470" h="12700" prst="softRound"/>
                      <a:lightRig rig="flood" dir="t"/>
                    </a:cell3D>
                  </a:tcPr>
                </a:tc>
                <a:tc>
                  <a:txBody>
                    <a:bodyPr/>
                    <a:lstStyle/>
                    <a:p>
                      <a:pPr algn="ctr"/>
                      <a:r>
                        <a:rPr lang="en-US" sz="1600" dirty="0" smtClean="0"/>
                        <a:t>7</a:t>
                      </a:r>
                      <a:r>
                        <a:rPr lang="en-US" sz="1600" baseline="30000" dirty="0" smtClean="0"/>
                        <a:t>th</a:t>
                      </a:r>
                      <a:r>
                        <a:rPr lang="en-US" sz="1600" dirty="0" smtClean="0"/>
                        <a:t> (</a:t>
                      </a:r>
                      <a:r>
                        <a:rPr lang="en-US" sz="1600" dirty="0" err="1" smtClean="0"/>
                        <a:t>Sabb</a:t>
                      </a:r>
                      <a:r>
                        <a:rPr lang="en-US" sz="1600" dirty="0" smtClean="0"/>
                        <a:t>)</a:t>
                      </a:r>
                      <a:endParaRPr lang="en-US" sz="1600" dirty="0"/>
                    </a:p>
                  </a:txBody>
                  <a:tcPr>
                    <a:cell3D prstMaterial="dkEdge">
                      <a:bevel w="77470" h="12700" prst="softRound"/>
                      <a:lightRig rig="flood" dir="t"/>
                    </a:cell3D>
                  </a:tcPr>
                </a:tc>
              </a:tr>
              <a:tr h="372380">
                <a:tc>
                  <a:txBody>
                    <a:bodyPr/>
                    <a:lstStyle/>
                    <a:p>
                      <a:pPr algn="ctr"/>
                      <a:r>
                        <a:rPr lang="en-US" sz="2000" b="1" dirty="0" smtClean="0"/>
                        <a:t>Abib 2</a:t>
                      </a:r>
                      <a:endParaRPr lang="en-US" sz="2000" b="1"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cell3D prstMaterial="dkEdge">
                      <a:bevel w="77470" h="12700" prst="softRound"/>
                      <a:lightRig rig="flood" dir="t"/>
                    </a:cell3D>
                    <a:solidFill>
                      <a:srgbClr val="92D050"/>
                    </a:solidFill>
                  </a:tcPr>
                </a:tc>
                <a:tc>
                  <a:txBody>
                    <a:bodyPr/>
                    <a:lstStyle/>
                    <a:p>
                      <a:pPr algn="ctr"/>
                      <a:r>
                        <a:rPr lang="en-US" sz="1400" dirty="0" smtClean="0"/>
                        <a:t>3</a:t>
                      </a:r>
                      <a:endParaRPr lang="en-US" sz="1400" dirty="0"/>
                    </a:p>
                  </a:txBody>
                  <a:tcPr>
                    <a:lnL w="12700" cmpd="sng">
                      <a:noFill/>
                    </a:lnL>
                    <a:cell3D prstMaterial="dkEdge">
                      <a:bevel w="77470" h="12700" prst="softRound"/>
                      <a:lightRig rig="flood" dir="t"/>
                    </a:cell3D>
                  </a:tcPr>
                </a:tc>
                <a:tc>
                  <a:txBody>
                    <a:bodyPr/>
                    <a:lstStyle/>
                    <a:p>
                      <a:pPr algn="ctr"/>
                      <a:r>
                        <a:rPr lang="en-US" sz="1400" dirty="0" smtClean="0"/>
                        <a:t>4</a:t>
                      </a:r>
                      <a:endParaRPr lang="en-US" sz="1400" dirty="0"/>
                    </a:p>
                  </a:txBody>
                  <a:tcPr>
                    <a:cell3D prstMaterial="dkEdge">
                      <a:bevel w="77470" h="12700" prst="softRound"/>
                      <a:lightRig rig="flood" dir="t"/>
                    </a:cell3D>
                  </a:tcPr>
                </a:tc>
                <a:tc>
                  <a:txBody>
                    <a:bodyPr/>
                    <a:lstStyle/>
                    <a:p>
                      <a:pPr algn="ctr"/>
                      <a:r>
                        <a:rPr lang="en-US" sz="1400" dirty="0" smtClean="0"/>
                        <a:t>5</a:t>
                      </a:r>
                      <a:endParaRPr lang="en-US" sz="1400" dirty="0"/>
                    </a:p>
                  </a:txBody>
                  <a:tcPr>
                    <a:cell3D prstMaterial="dkEdge">
                      <a:bevel w="77470" h="12700" prst="softRound"/>
                      <a:lightRig rig="flood" dir="t"/>
                    </a:cell3D>
                  </a:tcPr>
                </a:tc>
                <a:tc>
                  <a:txBody>
                    <a:bodyPr/>
                    <a:lstStyle/>
                    <a:p>
                      <a:pPr algn="ctr"/>
                      <a:r>
                        <a:rPr lang="en-US" sz="1400" dirty="0" smtClean="0"/>
                        <a:t>6</a:t>
                      </a:r>
                      <a:endParaRPr lang="en-US" sz="1400" dirty="0"/>
                    </a:p>
                  </a:txBody>
                  <a:tcPr>
                    <a:cell3D prstMaterial="dkEdge">
                      <a:bevel w="77470" h="12700" prst="softRound"/>
                      <a:lightRig rig="flood" dir="t"/>
                    </a:cell3D>
                  </a:tcPr>
                </a:tc>
                <a:tc>
                  <a:txBody>
                    <a:bodyPr/>
                    <a:lstStyle/>
                    <a:p>
                      <a:pPr algn="ctr"/>
                      <a:r>
                        <a:rPr lang="en-US" sz="1400" dirty="0" smtClean="0"/>
                        <a:t>7</a:t>
                      </a:r>
                      <a:endParaRPr lang="en-US" sz="1400" dirty="0"/>
                    </a:p>
                  </a:txBody>
                  <a:tcPr>
                    <a:cell3D prstMaterial="dkEdge">
                      <a:bevel w="77470" h="12700" prst="softRound"/>
                      <a:lightRig rig="flood" dir="t"/>
                    </a:cell3D>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8</a:t>
                      </a:r>
                      <a:endParaRPr lang="en-US" sz="1400" dirty="0"/>
                    </a:p>
                  </a:txBody>
                  <a:tcPr>
                    <a:cell3D prstMaterial="dkEdge">
                      <a:bevel w="77470" h="12700" prst="softRound"/>
                      <a:lightRig rig="flood" dir="t"/>
                    </a:cell3D>
                  </a:tcPr>
                </a:tc>
              </a:tr>
              <a:tr h="372380">
                <a:tc>
                  <a:txBody>
                    <a:bodyPr/>
                    <a:lstStyle/>
                    <a:p>
                      <a:pPr algn="ctr"/>
                      <a:r>
                        <a:rPr lang="en-US" sz="1400" dirty="0" smtClean="0"/>
                        <a:t>9</a:t>
                      </a:r>
                      <a:endParaRPr lang="en-US" sz="1400" dirty="0"/>
                    </a:p>
                  </a:txBody>
                  <a:tcPr>
                    <a:lnT w="12700" cmpd="sng">
                      <a:noFill/>
                    </a:lnT>
                    <a:lnB w="12700" cmpd="sng">
                      <a:noFill/>
                    </a:lnB>
                    <a:cell3D prstMaterial="dkEdge">
                      <a:bevel w="77470" h="12700" prst="softRound"/>
                      <a:lightRig rig="flood" dir="t"/>
                    </a:cell3D>
                  </a:tcPr>
                </a:tc>
                <a:tc>
                  <a:txBody>
                    <a:bodyPr/>
                    <a:lstStyle/>
                    <a:p>
                      <a:pPr algn="ctr"/>
                      <a:r>
                        <a:rPr lang="en-US" sz="1400" dirty="0" smtClean="0"/>
                        <a:t>10</a:t>
                      </a:r>
                      <a:endParaRPr lang="en-US" sz="1400" dirty="0"/>
                    </a:p>
                  </a:txBody>
                  <a:tcPr>
                    <a:cell3D prstMaterial="dkEdge">
                      <a:bevel w="77470" h="12700" prst="softRound"/>
                      <a:lightRig rig="flood" dir="t"/>
                    </a:cell3D>
                  </a:tcPr>
                </a:tc>
                <a:tc>
                  <a:txBody>
                    <a:bodyPr/>
                    <a:lstStyle/>
                    <a:p>
                      <a:pPr algn="ctr"/>
                      <a:r>
                        <a:rPr lang="en-US" sz="1400" dirty="0" smtClean="0"/>
                        <a:t>11</a:t>
                      </a:r>
                      <a:endParaRPr lang="en-US" sz="1400" dirty="0"/>
                    </a:p>
                  </a:txBody>
                  <a:tcPr>
                    <a:cell3D prstMaterial="dkEdge">
                      <a:bevel w="77470" h="12700" prst="softRound"/>
                      <a:lightRig rig="flood" dir="t"/>
                    </a:cell3D>
                  </a:tcPr>
                </a:tc>
                <a:tc>
                  <a:txBody>
                    <a:bodyPr/>
                    <a:lstStyle/>
                    <a:p>
                      <a:pPr algn="ctr"/>
                      <a:r>
                        <a:rPr lang="en-US" sz="1400" b="0" dirty="0" smtClean="0"/>
                        <a:t>12</a:t>
                      </a:r>
                      <a:endParaRPr lang="en-US" sz="1400" b="0" dirty="0"/>
                    </a:p>
                  </a:txBody>
                  <a:tcPr>
                    <a:cell3D prstMaterial="dkEdge">
                      <a:bevel w="77470" h="12700" prst="softRound"/>
                      <a:lightRig rig="flood" dir="t"/>
                    </a:cell3D>
                    <a:solidFill>
                      <a:srgbClr val="DCE5EE"/>
                    </a:solidFill>
                  </a:tcPr>
                </a:tc>
                <a:tc>
                  <a:txBody>
                    <a:bodyPr/>
                    <a:lstStyle/>
                    <a:p>
                      <a:pPr algn="ctr"/>
                      <a:r>
                        <a:rPr lang="en-US" sz="1400" dirty="0" smtClean="0"/>
                        <a:t>13</a:t>
                      </a:r>
                      <a:endParaRPr lang="en-US" sz="1400" dirty="0"/>
                    </a:p>
                  </a:txBody>
                  <a:tcPr>
                    <a:cell3D prstMaterial="dkEdge">
                      <a:bevel w="77470" h="12700" prst="softRound"/>
                      <a:lightRig rig="flood" dir="t"/>
                    </a:cell3D>
                  </a:tcPr>
                </a:tc>
                <a:tc>
                  <a:txBody>
                    <a:bodyPr/>
                    <a:lstStyle/>
                    <a:p>
                      <a:pPr algn="ctr"/>
                      <a:r>
                        <a:rPr lang="en-US" sz="2000" b="1" dirty="0" smtClean="0"/>
                        <a:t>14 </a:t>
                      </a:r>
                      <a:br>
                        <a:rPr lang="en-US" sz="2000" b="1" dirty="0" smtClean="0"/>
                      </a:br>
                      <a:r>
                        <a:rPr lang="en-US" sz="2000" b="1" dirty="0" smtClean="0">
                          <a:solidFill>
                            <a:srgbClr val="C00000"/>
                          </a:solidFill>
                        </a:rPr>
                        <a:t>Passover</a:t>
                      </a:r>
                      <a:r>
                        <a:rPr lang="en-US" sz="1400" b="1" dirty="0" smtClean="0"/>
                        <a:t/>
                      </a:r>
                      <a:br>
                        <a:rPr lang="en-US" sz="1400" b="1" dirty="0" smtClean="0"/>
                      </a:br>
                      <a:endParaRPr lang="en-US" sz="1400" dirty="0"/>
                    </a:p>
                  </a:txBody>
                  <a:tcPr>
                    <a:cell3D prstMaterial="dkEdge">
                      <a:bevel w="77470" h="12700" prst="softRound"/>
                      <a:lightRig rig="flood" dir="t"/>
                    </a:cell3D>
                  </a:tcPr>
                </a:tc>
                <a:tc>
                  <a:txBody>
                    <a:bodyPr/>
                    <a:lstStyle/>
                    <a:p>
                      <a:pPr algn="ctr"/>
                      <a:r>
                        <a:rPr lang="en-US" sz="2000" b="1" dirty="0" smtClean="0"/>
                        <a:t>15 </a:t>
                      </a:r>
                      <a:br>
                        <a:rPr lang="en-US" sz="2000" b="1" dirty="0" smtClean="0"/>
                      </a:br>
                      <a:r>
                        <a:rPr lang="en-US" sz="2000" b="1" dirty="0" smtClean="0">
                          <a:ln>
                            <a:solidFill>
                              <a:srgbClr val="002060"/>
                            </a:solidFill>
                          </a:ln>
                          <a:solidFill>
                            <a:srgbClr val="0070C0"/>
                          </a:solidFill>
                        </a:rPr>
                        <a:t>H7676</a:t>
                      </a:r>
                    </a:p>
                    <a:p>
                      <a:pPr algn="ctr"/>
                      <a:r>
                        <a:rPr lang="en-US" sz="2000" b="1" dirty="0" smtClean="0">
                          <a:ln>
                            <a:solidFill>
                              <a:srgbClr val="002060"/>
                            </a:solidFill>
                          </a:ln>
                          <a:solidFill>
                            <a:schemeClr val="bg2">
                              <a:lumMod val="50000"/>
                            </a:schemeClr>
                          </a:solidFill>
                        </a:rPr>
                        <a:t>H2282</a:t>
                      </a:r>
                      <a:endParaRPr lang="en-US" sz="1400" b="1" dirty="0">
                        <a:ln>
                          <a:solidFill>
                            <a:srgbClr val="002060"/>
                          </a:solidFill>
                        </a:ln>
                        <a:solidFill>
                          <a:schemeClr val="bg2">
                            <a:lumMod val="50000"/>
                          </a:schemeClr>
                        </a:solidFill>
                      </a:endParaRPr>
                    </a:p>
                  </a:txBody>
                  <a:tcPr>
                    <a:cell3D prstMaterial="dkEdge">
                      <a:bevel w="77470" h="12700" prst="softRound"/>
                      <a:lightRig rig="flood" dir="t"/>
                    </a:cell3D>
                    <a:solidFill>
                      <a:srgbClr val="66CCFF"/>
                    </a:solidFill>
                  </a:tcPr>
                </a:tc>
              </a:tr>
              <a:tr h="372380">
                <a:tc>
                  <a:txBody>
                    <a:bodyPr/>
                    <a:lstStyle/>
                    <a:p>
                      <a:pPr marL="0" indent="0" algn="ctr">
                        <a:buNone/>
                      </a:pPr>
                      <a:r>
                        <a:rPr lang="en-US" sz="1600" b="1" dirty="0" smtClean="0"/>
                        <a:t>16 </a:t>
                      </a:r>
                      <a:br>
                        <a:rPr lang="en-US" sz="1600" b="1" dirty="0" smtClean="0"/>
                      </a:br>
                      <a:r>
                        <a:rPr lang="en-US" sz="1600" b="1" dirty="0" smtClean="0"/>
                        <a:t>Wave Sheaf</a:t>
                      </a:r>
                    </a:p>
                    <a:p>
                      <a:pPr marL="342900" indent="-342900" algn="ctr">
                        <a:buAutoNum type="arabicPlain" startAt="15"/>
                      </a:pPr>
                      <a:endParaRPr lang="en-US" sz="1400" b="1" dirty="0"/>
                    </a:p>
                  </a:txBody>
                  <a:tcPr>
                    <a:lnT w="12700" cmpd="sng">
                      <a:noFill/>
                    </a:lnT>
                    <a:cell3D prstMaterial="dkEdge">
                      <a:bevel w="77470" h="12700" prst="softRound"/>
                      <a:lightRig rig="flood" dir="t"/>
                    </a:cell3D>
                    <a:solidFill>
                      <a:srgbClr val="00FF00"/>
                    </a:solidFill>
                  </a:tcPr>
                </a:tc>
                <a:tc>
                  <a:txBody>
                    <a:bodyPr/>
                    <a:lstStyle/>
                    <a:p>
                      <a:pPr algn="ctr"/>
                      <a:r>
                        <a:rPr lang="en-US" sz="1400" dirty="0" smtClean="0"/>
                        <a:t>17</a:t>
                      </a:r>
                      <a:endParaRPr lang="en-US" sz="1400" dirty="0"/>
                    </a:p>
                  </a:txBody>
                  <a:tcPr>
                    <a:cell3D prstMaterial="dkEdge">
                      <a:bevel w="77470" h="12700" prst="softRound"/>
                      <a:lightRig rig="flood" dir="t"/>
                    </a:cell3D>
                    <a:solidFill>
                      <a:srgbClr val="DCE5EE"/>
                    </a:solidFill>
                  </a:tcPr>
                </a:tc>
                <a:tc>
                  <a:txBody>
                    <a:bodyPr/>
                    <a:lstStyle/>
                    <a:p>
                      <a:pPr algn="ctr"/>
                      <a:r>
                        <a:rPr lang="en-US" sz="1400" dirty="0" smtClean="0"/>
                        <a:t>18</a:t>
                      </a:r>
                      <a:endParaRPr lang="en-US" sz="1400" dirty="0"/>
                    </a:p>
                  </a:txBody>
                  <a:tcPr>
                    <a:cell3D prstMaterial="dkEdge">
                      <a:bevel w="77470" h="12700" prst="softRound"/>
                      <a:lightRig rig="flood" dir="t"/>
                    </a:cell3D>
                    <a:solidFill>
                      <a:srgbClr val="DCE5EE"/>
                    </a:solidFill>
                  </a:tcPr>
                </a:tc>
                <a:tc>
                  <a:txBody>
                    <a:bodyPr/>
                    <a:lstStyle/>
                    <a:p>
                      <a:pPr algn="ctr"/>
                      <a:r>
                        <a:rPr lang="en-US" sz="1400" b="0" dirty="0" smtClean="0"/>
                        <a:t>19</a:t>
                      </a:r>
                      <a:endParaRPr lang="en-US" sz="1400" b="0" dirty="0"/>
                    </a:p>
                  </a:txBody>
                  <a:tcPr>
                    <a:cell3D prstMaterial="dkEdge">
                      <a:bevel w="77470" h="12700" prst="softRound"/>
                      <a:lightRig rig="flood" dir="t"/>
                    </a:cell3D>
                    <a:solidFill>
                      <a:srgbClr val="DCE5EE"/>
                    </a:solidFill>
                  </a:tcPr>
                </a:tc>
                <a:tc>
                  <a:txBody>
                    <a:bodyPr/>
                    <a:lstStyle/>
                    <a:p>
                      <a:pPr algn="ctr"/>
                      <a:r>
                        <a:rPr lang="en-US" sz="1400" dirty="0" smtClean="0"/>
                        <a:t>20</a:t>
                      </a:r>
                      <a:endParaRPr lang="en-US" sz="1400" dirty="0"/>
                    </a:p>
                  </a:txBody>
                  <a:tcPr>
                    <a:cell3D prstMaterial="dkEdge">
                      <a:bevel w="77470" h="12700" prst="softRound"/>
                      <a:lightRig rig="flood" dir="t"/>
                    </a:cell3D>
                  </a:tcPr>
                </a:tc>
                <a:tc>
                  <a:txBody>
                    <a:bodyPr/>
                    <a:lstStyle/>
                    <a:p>
                      <a:pPr algn="ctr"/>
                      <a:r>
                        <a:rPr lang="en-US" sz="1400" dirty="0" smtClean="0"/>
                        <a:t>21</a:t>
                      </a:r>
                      <a:endParaRPr lang="en-US" sz="1400" dirty="0"/>
                    </a:p>
                  </a:txBody>
                  <a:tcPr>
                    <a:cell3D prstMaterial="dkEdge">
                      <a:bevel w="77470" h="12700" prst="softRound"/>
                      <a:lightRig rig="flood" dir="t"/>
                    </a:cell3D>
                  </a:tcPr>
                </a:tc>
                <a:tc>
                  <a:txBody>
                    <a:bodyPr/>
                    <a:lstStyle/>
                    <a:p>
                      <a:pPr algn="ctr"/>
                      <a:r>
                        <a:rPr lang="en-US" sz="1400" b="1" dirty="0" smtClean="0"/>
                        <a:t>22</a:t>
                      </a:r>
                      <a:endParaRPr lang="en-US" sz="1400" b="1" dirty="0"/>
                    </a:p>
                  </a:txBody>
                  <a:tcPr>
                    <a:cell3D prstMaterial="dkEdge">
                      <a:bevel w="77470" h="12700" prst="softRound"/>
                      <a:lightRig rig="flood" dir="t"/>
                    </a:cell3D>
                    <a:solidFill>
                      <a:srgbClr val="DCE5EE"/>
                    </a:solidFill>
                  </a:tcPr>
                </a:tc>
              </a:tr>
            </a:tbl>
          </a:graphicData>
        </a:graphic>
      </p:graphicFrame>
      <p:sp>
        <p:nvSpPr>
          <p:cNvPr id="3" name="Rectangle 2"/>
          <p:cNvSpPr/>
          <p:nvPr/>
        </p:nvSpPr>
        <p:spPr>
          <a:xfrm>
            <a:off x="540248" y="2494800"/>
            <a:ext cx="1134035" cy="1066800"/>
          </a:xfrm>
          <a:prstGeom prst="rect">
            <a:avLst/>
          </a:prstGeom>
          <a:noFill/>
          <a:ln w="57150">
            <a:solidFill>
              <a:srgbClr val="7030A0"/>
            </a:solidFill>
          </a:ln>
          <a:effectLst>
            <a:glow rad="127000">
              <a:srgbClr val="FFFF00"/>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573058" y="1535575"/>
            <a:ext cx="1134035" cy="636495"/>
          </a:xfrm>
          <a:prstGeom prst="rect">
            <a:avLst/>
          </a:prstGeom>
          <a:noFill/>
          <a:ln w="57150">
            <a:solidFill>
              <a:srgbClr val="7030A0"/>
            </a:solidFill>
          </a:ln>
          <a:effectLst>
            <a:glow rad="101600">
              <a:srgbClr val="FFFF00"/>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flipV="1">
            <a:off x="1477058" y="2068976"/>
            <a:ext cx="6248400" cy="838199"/>
          </a:xfrm>
          <a:prstGeom prst="straightConnector1">
            <a:avLst/>
          </a:prstGeom>
          <a:ln w="57150">
            <a:solidFill>
              <a:srgbClr val="7030A0"/>
            </a:solidFill>
            <a:headEnd type="diamond" w="med" len="med"/>
            <a:tailEnd type="diamond" w="med" len="med"/>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13" name="Content Placeholder 6"/>
          <p:cNvSpPr>
            <a:spLocks noGrp="1"/>
          </p:cNvSpPr>
          <p:nvPr>
            <p:ph sz="quarter" idx="13"/>
          </p:nvPr>
        </p:nvSpPr>
        <p:spPr>
          <a:xfrm>
            <a:off x="522319" y="1128828"/>
            <a:ext cx="4688539" cy="1114961"/>
          </a:xfrm>
          <a:solidFill>
            <a:schemeClr val="accent5">
              <a:lumMod val="20000"/>
              <a:lumOff val="80000"/>
            </a:schemeClr>
          </a:solidFill>
          <a:ln w="57150">
            <a:solidFill>
              <a:srgbClr val="7030A0"/>
            </a:solidFill>
          </a:ln>
          <a:effectLst>
            <a:glow rad="228600">
              <a:srgbClr val="7030A0">
                <a:alpha val="40000"/>
              </a:srgbClr>
            </a:glow>
          </a:effectLst>
          <a:scene3d>
            <a:camera prst="orthographicFront"/>
            <a:lightRig rig="threePt" dir="t"/>
          </a:scene3d>
          <a:sp3d>
            <a:bevelT w="114300" prst="artDeco"/>
          </a:sp3d>
        </p:spPr>
        <p:txBody>
          <a:bodyPr>
            <a:normAutofit fontScale="70000" lnSpcReduction="20000"/>
            <a:sp3d extrusionH="57150">
              <a:bevelT w="38100" h="38100"/>
            </a:sp3d>
          </a:bodyPr>
          <a:lstStyle/>
          <a:p>
            <a:pPr marL="45720" indent="0">
              <a:buNone/>
            </a:pPr>
            <a:r>
              <a:rPr lang="en-US" sz="3200" b="1" dirty="0">
                <a:solidFill>
                  <a:srgbClr val="7030A0"/>
                </a:solidFill>
              </a:rPr>
              <a:t>Torah Instruction</a:t>
            </a:r>
            <a:r>
              <a:rPr lang="en-US" sz="3200" b="1" dirty="0" smtClean="0">
                <a:solidFill>
                  <a:srgbClr val="7030A0"/>
                </a:solidFill>
              </a:rPr>
              <a:t>:  </a:t>
            </a:r>
            <a:r>
              <a:rPr lang="en-US" sz="3200" b="1" dirty="0" smtClean="0">
                <a:solidFill>
                  <a:schemeClr val="accent5">
                    <a:lumMod val="75000"/>
                  </a:schemeClr>
                </a:solidFill>
              </a:rPr>
              <a:t/>
            </a:r>
            <a:br>
              <a:rPr lang="en-US" sz="3200" b="1" dirty="0" smtClean="0">
                <a:solidFill>
                  <a:schemeClr val="accent5">
                    <a:lumMod val="75000"/>
                  </a:schemeClr>
                </a:solidFill>
              </a:rPr>
            </a:br>
            <a:r>
              <a:rPr lang="en-US" sz="3200" b="1" dirty="0" smtClean="0">
                <a:solidFill>
                  <a:schemeClr val="accent5">
                    <a:lumMod val="75000"/>
                  </a:schemeClr>
                </a:solidFill>
              </a:rPr>
              <a:t>Lev </a:t>
            </a:r>
            <a:r>
              <a:rPr lang="en-US" sz="3200" b="1" dirty="0">
                <a:solidFill>
                  <a:schemeClr val="accent5">
                    <a:lumMod val="75000"/>
                  </a:schemeClr>
                </a:solidFill>
              </a:rPr>
              <a:t>23:11</a:t>
            </a:r>
            <a:r>
              <a:rPr lang="en-US" sz="2400" dirty="0"/>
              <a:t>   ‘And </a:t>
            </a:r>
            <a:r>
              <a:rPr lang="en-US" sz="2400" b="1" i="1" dirty="0"/>
              <a:t>he shall wave the sheaf</a:t>
            </a:r>
            <a:r>
              <a:rPr lang="en-US" sz="2400" dirty="0"/>
              <a:t> before [</a:t>
            </a:r>
            <a:r>
              <a:rPr lang="en-US" sz="2400" b="1" dirty="0">
                <a:solidFill>
                  <a:srgbClr val="0070C0"/>
                </a:solidFill>
              </a:rPr>
              <a:t>Yahuah</a:t>
            </a:r>
            <a:r>
              <a:rPr lang="en-US" sz="2400" dirty="0"/>
              <a:t>], for your acceptance.  </a:t>
            </a:r>
            <a:r>
              <a:rPr lang="en-US" sz="2400" b="1" i="1" u="heavy" dirty="0"/>
              <a:t>On the</a:t>
            </a:r>
            <a:r>
              <a:rPr lang="en-US" sz="2400" b="1" i="1" dirty="0"/>
              <a:t> </a:t>
            </a:r>
            <a:r>
              <a:rPr lang="en-US" sz="2400" b="1" i="1" u="heavy" dirty="0">
                <a:solidFill>
                  <a:srgbClr val="FF3399"/>
                </a:solidFill>
              </a:rPr>
              <a:t>morrow</a:t>
            </a:r>
            <a:r>
              <a:rPr lang="en-US" sz="2400" b="1" i="1" u="heavy" dirty="0"/>
              <a:t> a</a:t>
            </a:r>
            <a:r>
              <a:rPr lang="en-US" sz="2400" b="1" i="1" dirty="0"/>
              <a:t>f</a:t>
            </a:r>
            <a:r>
              <a:rPr lang="en-US" sz="2400" b="1" i="1" u="heavy" dirty="0"/>
              <a:t>ter the </a:t>
            </a:r>
            <a:r>
              <a:rPr lang="en-US" sz="2400" b="1" i="1" u="heavy" dirty="0" smtClean="0"/>
              <a:t>Sabbath</a:t>
            </a:r>
            <a:r>
              <a:rPr lang="en-US" sz="2400" baseline="30000" dirty="0" smtClean="0"/>
              <a:t>[</a:t>
            </a:r>
            <a:r>
              <a:rPr lang="en-US" sz="2400" baseline="30000" dirty="0" smtClean="0">
                <a:solidFill>
                  <a:schemeClr val="tx1"/>
                </a:solidFill>
              </a:rPr>
              <a:t>H767</a:t>
            </a:r>
            <a:r>
              <a:rPr lang="en-US" sz="2400" b="1" baseline="30000" dirty="0" smtClean="0">
                <a:solidFill>
                  <a:srgbClr val="0070C0"/>
                </a:solidFill>
              </a:rPr>
              <a:t>6</a:t>
            </a:r>
            <a:r>
              <a:rPr lang="en-US" sz="2400" baseline="30000" dirty="0"/>
              <a:t>]</a:t>
            </a:r>
            <a:r>
              <a:rPr lang="en-US" sz="2400" dirty="0"/>
              <a:t> </a:t>
            </a:r>
            <a:r>
              <a:rPr lang="en-US" sz="2400" b="1" i="1" dirty="0"/>
              <a:t>the priest waves it</a:t>
            </a:r>
            <a:r>
              <a:rPr lang="en-US" sz="2400" b="1" i="1" dirty="0" smtClean="0"/>
              <a:t>.</a:t>
            </a:r>
            <a:r>
              <a:rPr lang="en-US" sz="2400" i="1" dirty="0" smtClean="0"/>
              <a:t>’</a:t>
            </a:r>
            <a:endParaRPr lang="en-US" sz="2400" dirty="0">
              <a:solidFill>
                <a:schemeClr val="accent5">
                  <a:lumMod val="75000"/>
                </a:schemeClr>
              </a:solidFill>
            </a:endParaRPr>
          </a:p>
          <a:p>
            <a:pPr marL="45720" indent="0">
              <a:buNone/>
            </a:pPr>
            <a:endParaRPr lang="en-US" sz="1800" dirty="0">
              <a:solidFill>
                <a:srgbClr val="00B0F0"/>
              </a:solidFill>
            </a:endParaRPr>
          </a:p>
        </p:txBody>
      </p:sp>
      <p:sp>
        <p:nvSpPr>
          <p:cNvPr id="14" name="TextBox 13"/>
          <p:cNvSpPr txBox="1"/>
          <p:nvPr/>
        </p:nvSpPr>
        <p:spPr>
          <a:xfrm>
            <a:off x="3068294" y="2920620"/>
            <a:ext cx="5419164" cy="369332"/>
          </a:xfrm>
          <a:prstGeom prst="rect">
            <a:avLst/>
          </a:prstGeom>
          <a:solidFill>
            <a:srgbClr val="DCE5EE"/>
          </a:solidFill>
          <a:ln w="28575">
            <a:solidFill>
              <a:srgbClr val="7030A0"/>
            </a:solidFill>
          </a:ln>
          <a:scene3d>
            <a:camera prst="orthographicFront"/>
            <a:lightRig rig="threePt" dir="t"/>
          </a:scene3d>
          <a:sp3d>
            <a:bevelT prst="slope"/>
          </a:sp3d>
        </p:spPr>
        <p:txBody>
          <a:bodyPr wrap="square" rtlCol="0">
            <a:spAutoFit/>
          </a:bodyPr>
          <a:lstStyle/>
          <a:p>
            <a:pPr algn="ctr"/>
            <a:r>
              <a:rPr lang="en-US" b="1" dirty="0" smtClean="0">
                <a:solidFill>
                  <a:srgbClr val="4F2270"/>
                </a:solidFill>
              </a:rPr>
              <a:t>Note</a:t>
            </a:r>
            <a:r>
              <a:rPr lang="en-US" dirty="0" smtClean="0">
                <a:solidFill>
                  <a:srgbClr val="4F2270"/>
                </a:solidFill>
              </a:rPr>
              <a:t>:  This is </a:t>
            </a:r>
            <a:r>
              <a:rPr lang="en-US" b="1" u="sng" dirty="0" smtClean="0">
                <a:solidFill>
                  <a:srgbClr val="4F2270"/>
                </a:solidFill>
              </a:rPr>
              <a:t>not</a:t>
            </a:r>
            <a:r>
              <a:rPr lang="en-US" dirty="0" smtClean="0">
                <a:solidFill>
                  <a:srgbClr val="4F2270"/>
                </a:solidFill>
              </a:rPr>
              <a:t> a sample calendar year for Joshua 5.</a:t>
            </a:r>
            <a:endParaRPr lang="en-US" dirty="0">
              <a:solidFill>
                <a:srgbClr val="4F2270"/>
              </a:solidFill>
            </a:endParaRPr>
          </a:p>
        </p:txBody>
      </p:sp>
      <p:sp>
        <p:nvSpPr>
          <p:cNvPr id="12" name="Title 1"/>
          <p:cNvSpPr txBox="1">
            <a:spLocks/>
          </p:cNvSpPr>
          <p:nvPr/>
        </p:nvSpPr>
        <p:spPr>
          <a:xfrm>
            <a:off x="-35560" y="-76200"/>
            <a:ext cx="9179560" cy="7620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spc="50" dirty="0" smtClean="0">
                <a:ln w="11430"/>
                <a:solidFill>
                  <a:srgbClr val="C00000"/>
                </a:solidFill>
                <a:effectLst>
                  <a:outerShdw blurRad="76200" dist="50800" dir="5400000" algn="tl" rotWithShape="0">
                    <a:srgbClr val="000000">
                      <a:alpha val="65000"/>
                    </a:srgbClr>
                  </a:outerShdw>
                </a:effectLst>
              </a:rPr>
              <a:t>#5c  </a:t>
            </a:r>
            <a:r>
              <a:rPr lang="en-US" sz="3600" spc="50" dirty="0" smtClean="0">
                <a:ln w="11430"/>
                <a:solidFill>
                  <a:srgbClr val="7030A0"/>
                </a:solidFill>
                <a:effectLst>
                  <a:outerShdw blurRad="76200" dist="50800" dir="5400000" algn="tl" rotWithShape="0">
                    <a:srgbClr val="000000">
                      <a:alpha val="65000"/>
                    </a:srgbClr>
                  </a:outerShdw>
                </a:effectLst>
                <a:latin typeface="Ravie" pitchFamily="82" charset="0"/>
              </a:rPr>
              <a:t> </a:t>
            </a:r>
            <a:r>
              <a:rPr lang="en-US" sz="2800" spc="50" dirty="0" smtClean="0">
                <a:ln w="11430"/>
                <a:solidFill>
                  <a:srgbClr val="7030A0"/>
                </a:solidFill>
                <a:effectLst>
                  <a:outerShdw blurRad="76200" dist="50800" dir="5400000" algn="tl" rotWithShape="0">
                    <a:srgbClr val="000000">
                      <a:alpha val="65000"/>
                    </a:srgbClr>
                  </a:outerShdw>
                </a:effectLst>
                <a:latin typeface="Ravie" pitchFamily="82" charset="0"/>
              </a:rPr>
              <a:t>A Very Important Note</a:t>
            </a:r>
            <a:endParaRPr lang="en-US" sz="2000" spc="50" dirty="0">
              <a:ln w="11430"/>
              <a:solidFill>
                <a:srgbClr val="8C4C64"/>
              </a:solidFill>
              <a:effectLst>
                <a:outerShdw blurRad="76200" dist="50800" dir="5400000" algn="tl" rotWithShape="0">
                  <a:srgbClr val="000000">
                    <a:alpha val="65000"/>
                  </a:srgbClr>
                </a:outerShdw>
              </a:effectLst>
            </a:endParaRPr>
          </a:p>
        </p:txBody>
      </p:sp>
      <p:pic>
        <p:nvPicPr>
          <p:cNvPr id="16" name="Picture 10" descr="C:\Users\Rae\Desktop\White men puzzle 600.png"/>
          <p:cNvPicPr>
            <a:picLocks noChangeAspect="1" noChangeArrowheads="1"/>
          </p:cNvPicPr>
          <p:nvPr/>
        </p:nvPicPr>
        <p:blipFill>
          <a:blip r:embed="rId3" cstate="email">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rcRect/>
          <a:stretch>
            <a:fillRect/>
          </a:stretch>
        </p:blipFill>
        <p:spPr bwMode="auto">
          <a:xfrm>
            <a:off x="6324600" y="5724736"/>
            <a:ext cx="2286000" cy="1285664"/>
          </a:xfrm>
          <a:prstGeom prst="rect">
            <a:avLst/>
          </a:prstGeom>
          <a:noFill/>
          <a:extLst>
            <a:ext uri="{909E8E84-426E-40DD-AFC4-6F175D3DCCD1}">
              <a14:hiddenFill xmlns:a14="http://schemas.microsoft.com/office/drawing/2010/main">
                <a:solidFill>
                  <a:srgbClr val="FFFFFF"/>
                </a:solidFill>
              </a14:hiddenFill>
            </a:ext>
          </a:extLst>
        </p:spPr>
      </p:pic>
      <p:sp>
        <p:nvSpPr>
          <p:cNvPr id="18" name="Title 1"/>
          <p:cNvSpPr txBox="1">
            <a:spLocks/>
          </p:cNvSpPr>
          <p:nvPr/>
        </p:nvSpPr>
        <p:spPr>
          <a:xfrm>
            <a:off x="304800" y="5791200"/>
            <a:ext cx="5943600" cy="957595"/>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1200" b="0" spc="300" dirty="0">
              <a:ln w="1905">
                <a:solidFill>
                  <a:srgbClr val="002060"/>
                </a:solidFill>
              </a:ln>
              <a:solidFill>
                <a:srgbClr val="7030A0"/>
              </a:solidFill>
              <a:effectLst>
                <a:innerShdw blurRad="69850" dist="43180" dir="5400000">
                  <a:srgbClr val="000000">
                    <a:alpha val="65000"/>
                  </a:srgbClr>
                </a:innerShdw>
              </a:effectLst>
              <a:latin typeface="Arial Rounded MT Bold" pitchFamily="34" charset="0"/>
              <a:cs typeface="Aharoni" pitchFamily="2" charset="-79"/>
            </a:endParaRPr>
          </a:p>
          <a:p>
            <a:r>
              <a:rPr lang="en-US" sz="2400" b="0" spc="300" dirty="0" smtClean="0">
                <a:ln w="9000" cmpd="sng">
                  <a:solidFill>
                    <a:schemeClr val="accent4">
                      <a:shade val="50000"/>
                      <a:satMod val="120000"/>
                    </a:schemeClr>
                  </a:solidFill>
                  <a:prstDash val="solid"/>
                </a:ln>
                <a:solidFill>
                  <a:srgbClr val="00B050"/>
                </a:solidFill>
                <a:effectLst>
                  <a:glow rad="127000">
                    <a:srgbClr val="003300"/>
                  </a:glow>
                  <a:reflection blurRad="12700" stA="28000" endPos="45000" dist="1000" dir="5400000" sy="-100000" algn="bl" rotWithShape="0"/>
                </a:effectLst>
                <a:latin typeface="Segoe Print" pitchFamily="2" charset="0"/>
                <a:cs typeface="Aharoni" pitchFamily="2" charset="-79"/>
              </a:rPr>
              <a:t>This will be established with </a:t>
            </a:r>
            <a:br>
              <a:rPr lang="en-US" sz="2400" b="0" spc="300" dirty="0" smtClean="0">
                <a:ln w="9000" cmpd="sng">
                  <a:solidFill>
                    <a:schemeClr val="accent4">
                      <a:shade val="50000"/>
                      <a:satMod val="120000"/>
                    </a:schemeClr>
                  </a:solidFill>
                  <a:prstDash val="solid"/>
                </a:ln>
                <a:solidFill>
                  <a:srgbClr val="00B050"/>
                </a:solidFill>
                <a:effectLst>
                  <a:glow rad="127000">
                    <a:srgbClr val="003300"/>
                  </a:glow>
                  <a:reflection blurRad="12700" stA="28000" endPos="45000" dist="1000" dir="5400000" sy="-100000" algn="bl" rotWithShape="0"/>
                </a:effectLst>
                <a:latin typeface="Segoe Print" pitchFamily="2" charset="0"/>
                <a:cs typeface="Aharoni" pitchFamily="2" charset="-79"/>
              </a:rPr>
            </a:br>
            <a:r>
              <a:rPr lang="en-US" sz="2400" b="0" spc="300" dirty="0" smtClean="0">
                <a:ln w="9000" cmpd="sng">
                  <a:solidFill>
                    <a:schemeClr val="accent4">
                      <a:shade val="50000"/>
                      <a:satMod val="120000"/>
                    </a:schemeClr>
                  </a:solidFill>
                  <a:prstDash val="solid"/>
                </a:ln>
                <a:solidFill>
                  <a:srgbClr val="00B050"/>
                </a:solidFill>
                <a:effectLst>
                  <a:glow rad="127000">
                    <a:srgbClr val="003300"/>
                  </a:glow>
                  <a:reflection blurRad="12700" stA="28000" endPos="45000" dist="1000" dir="5400000" sy="-100000" algn="bl" rotWithShape="0"/>
                </a:effectLst>
                <a:latin typeface="Segoe Print" pitchFamily="2" charset="0"/>
                <a:cs typeface="Aharoni" pitchFamily="2" charset="-79"/>
              </a:rPr>
              <a:t>the placement of </a:t>
            </a:r>
            <a:r>
              <a:rPr lang="en-US" sz="2400" b="0" spc="300" dirty="0">
                <a:ln w="9000" cmpd="sng">
                  <a:solidFill>
                    <a:schemeClr val="accent4">
                      <a:shade val="50000"/>
                      <a:satMod val="120000"/>
                    </a:schemeClr>
                  </a:solidFill>
                  <a:prstDash val="solid"/>
                </a:ln>
                <a:solidFill>
                  <a:srgbClr val="00B050"/>
                </a:solidFill>
                <a:effectLst>
                  <a:glow rad="127000">
                    <a:srgbClr val="003300"/>
                  </a:glow>
                  <a:reflection blurRad="12700" stA="28000" endPos="45000" dist="1000" dir="5400000" sy="-100000" algn="bl" rotWithShape="0"/>
                </a:effectLst>
                <a:latin typeface="Segoe Print" pitchFamily="2" charset="0"/>
                <a:cs typeface="Aharoni" pitchFamily="2" charset="-79"/>
              </a:rPr>
              <a:t>P</a:t>
            </a:r>
            <a:r>
              <a:rPr lang="en-US" sz="2400" b="0" spc="300" dirty="0" smtClean="0">
                <a:ln w="9000" cmpd="sng">
                  <a:solidFill>
                    <a:schemeClr val="accent4">
                      <a:shade val="50000"/>
                      <a:satMod val="120000"/>
                    </a:schemeClr>
                  </a:solidFill>
                  <a:prstDash val="solid"/>
                </a:ln>
                <a:solidFill>
                  <a:srgbClr val="00B050"/>
                </a:solidFill>
                <a:effectLst>
                  <a:glow rad="127000">
                    <a:srgbClr val="003300"/>
                  </a:glow>
                  <a:reflection blurRad="12700" stA="28000" endPos="45000" dist="1000" dir="5400000" sy="-100000" algn="bl" rotWithShape="0"/>
                </a:effectLst>
                <a:latin typeface="Segoe Print" pitchFamily="2" charset="0"/>
                <a:cs typeface="Aharoni" pitchFamily="2" charset="-79"/>
              </a:rPr>
              <a:t>entecost.</a:t>
            </a:r>
            <a:endParaRPr lang="en-US" sz="2400" b="0" spc="300" dirty="0">
              <a:ln w="9000" cmpd="sng">
                <a:solidFill>
                  <a:schemeClr val="accent4">
                    <a:shade val="50000"/>
                    <a:satMod val="120000"/>
                  </a:schemeClr>
                </a:solidFill>
                <a:prstDash val="solid"/>
              </a:ln>
              <a:solidFill>
                <a:srgbClr val="00B050"/>
              </a:solidFill>
              <a:effectLst>
                <a:glow rad="127000">
                  <a:srgbClr val="003300"/>
                </a:glow>
                <a:reflection blurRad="12700" stA="28000" endPos="45000" dist="1000" dir="5400000" sy="-100000" algn="bl" rotWithShape="0"/>
              </a:effectLst>
              <a:latin typeface="Segoe Print" pitchFamily="2" charset="0"/>
              <a:cs typeface="Aharoni" pitchFamily="2" charset="-79"/>
            </a:endParaRPr>
          </a:p>
        </p:txBody>
      </p:sp>
    </p:spTree>
    <p:extLst>
      <p:ext uri="{BB962C8B-B14F-4D97-AF65-F5344CB8AC3E}">
        <p14:creationId xmlns:p14="http://schemas.microsoft.com/office/powerpoint/2010/main" val="66746478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8">
                                            <p:txEl>
                                              <p:pRg st="1" end="1"/>
                                            </p:txEl>
                                          </p:spTgt>
                                        </p:tgtEl>
                                        <p:attrNameLst>
                                          <p:attrName>style.visibility</p:attrName>
                                        </p:attrNameLst>
                                      </p:cBhvr>
                                      <p:to>
                                        <p:strVal val="visible"/>
                                      </p:to>
                                    </p:set>
                                    <p:animEffect transition="in" filter="fade">
                                      <p:cBhvr>
                                        <p:cTn id="13" dur="1000"/>
                                        <p:tgtEl>
                                          <p:spTgt spid="18">
                                            <p:txEl>
                                              <p:pRg st="1" end="1"/>
                                            </p:txEl>
                                          </p:spTgt>
                                        </p:tgtEl>
                                      </p:cBhvr>
                                    </p:animEffect>
                                    <p:anim calcmode="lin" valueType="num">
                                      <p:cBhvr>
                                        <p:cTn id="14" dur="1000" fill="hold"/>
                                        <p:tgtEl>
                                          <p:spTgt spid="18">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18">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81000" y="1143000"/>
            <a:ext cx="8382000" cy="5257800"/>
          </a:xfrm>
        </p:spPr>
        <p:txBody>
          <a:bodyPr>
            <a:normAutofit/>
            <a:scene3d>
              <a:camera prst="orthographicFront"/>
              <a:lightRig rig="threePt" dir="t"/>
            </a:scene3d>
            <a:sp3d extrusionH="57150">
              <a:bevelT w="38100" h="38100"/>
            </a:sp3d>
          </a:bodyPr>
          <a:lstStyle/>
          <a:p>
            <a:pPr marL="45720" indent="0">
              <a:buNone/>
            </a:pPr>
            <a:r>
              <a:rPr lang="en-US" b="1" dirty="0" smtClean="0"/>
              <a:t>Some things to consider about restoration … </a:t>
            </a:r>
          </a:p>
          <a:p>
            <a:pPr marL="502920" indent="-457200">
              <a:buFont typeface="+mj-lt"/>
              <a:buAutoNum type="arabicPeriod"/>
            </a:pPr>
            <a:r>
              <a:rPr lang="en-US" b="1" dirty="0"/>
              <a:t>even though </a:t>
            </a:r>
            <a:r>
              <a:rPr lang="en-US" b="1" dirty="0" smtClean="0">
                <a:solidFill>
                  <a:srgbClr val="0070C0"/>
                </a:solidFill>
              </a:rPr>
              <a:t>the weekly Sabbath has been restored to commence at dawn rather than sunset, midnight, sunrise etc.;</a:t>
            </a:r>
          </a:p>
          <a:p>
            <a:pPr marL="502920" indent="-457200">
              <a:buFont typeface="+mj-lt"/>
              <a:buAutoNum type="arabicPeriod"/>
            </a:pPr>
            <a:r>
              <a:rPr lang="en-US" b="1" dirty="0"/>
              <a:t>even though </a:t>
            </a:r>
            <a:r>
              <a:rPr lang="en-US" b="1" dirty="0" smtClean="0">
                <a:solidFill>
                  <a:srgbClr val="00B050"/>
                </a:solidFill>
              </a:rPr>
              <a:t>the commencement of the new month has been restored by just counting to 30 instead of searching for the barley ripeness and/or lunar phases; </a:t>
            </a:r>
          </a:p>
          <a:p>
            <a:pPr marL="502920" indent="-457200">
              <a:buFont typeface="+mj-lt"/>
              <a:buAutoNum type="arabicPeriod"/>
            </a:pPr>
            <a:r>
              <a:rPr lang="en-US" b="1" dirty="0"/>
              <a:t>even though </a:t>
            </a:r>
            <a:r>
              <a:rPr lang="en-US" b="1" dirty="0" smtClean="0">
                <a:solidFill>
                  <a:srgbClr val="7030A0"/>
                </a:solidFill>
              </a:rPr>
              <a:t>the commencement of the new year has been restored by waiting for the </a:t>
            </a:r>
            <a:r>
              <a:rPr lang="en-US" b="1" dirty="0" smtClean="0">
                <a:ln>
                  <a:solidFill>
                    <a:srgbClr val="006600"/>
                  </a:solidFill>
                </a:ln>
                <a:solidFill>
                  <a:srgbClr val="92D050"/>
                </a:solidFill>
              </a:rPr>
              <a:t>spring equinox </a:t>
            </a:r>
            <a:r>
              <a:rPr lang="en-US" b="1" dirty="0" smtClean="0">
                <a:solidFill>
                  <a:srgbClr val="7030A0"/>
                </a:solidFill>
              </a:rPr>
              <a:t>to usher out the </a:t>
            </a:r>
            <a:br>
              <a:rPr lang="en-US" b="1" dirty="0" smtClean="0">
                <a:solidFill>
                  <a:srgbClr val="7030A0"/>
                </a:solidFill>
              </a:rPr>
            </a:br>
            <a:r>
              <a:rPr lang="en-US" b="1" dirty="0" smtClean="0">
                <a:solidFill>
                  <a:srgbClr val="7030A0"/>
                </a:solidFill>
              </a:rPr>
              <a:t>old </a:t>
            </a:r>
            <a:r>
              <a:rPr lang="en-US" b="1" dirty="0">
                <a:solidFill>
                  <a:srgbClr val="7030A0"/>
                </a:solidFill>
              </a:rPr>
              <a:t>year through observation of the “shadow sign” </a:t>
            </a:r>
            <a:r>
              <a:rPr lang="en-US" b="1" dirty="0" smtClean="0">
                <a:solidFill>
                  <a:srgbClr val="7030A0"/>
                </a:solidFill>
              </a:rPr>
              <a:t>and begin the new year the next day </a:t>
            </a:r>
            <a:r>
              <a:rPr lang="en-US" sz="1800" dirty="0" smtClean="0">
                <a:solidFill>
                  <a:srgbClr val="7030A0"/>
                </a:solidFill>
              </a:rPr>
              <a:t>(</a:t>
            </a:r>
            <a:r>
              <a:rPr lang="en-US" sz="1800" b="1" u="sng" dirty="0" smtClean="0">
                <a:solidFill>
                  <a:srgbClr val="7030A0"/>
                </a:solidFill>
              </a:rPr>
              <a:t>instead of</a:t>
            </a:r>
            <a:r>
              <a:rPr lang="en-US" sz="1800" b="1" dirty="0" smtClean="0">
                <a:solidFill>
                  <a:srgbClr val="7030A0"/>
                </a:solidFill>
              </a:rPr>
              <a:t> </a:t>
            </a:r>
            <a:r>
              <a:rPr lang="en-US" sz="1800" dirty="0" smtClean="0">
                <a:solidFill>
                  <a:srgbClr val="7030A0"/>
                </a:solidFill>
              </a:rPr>
              <a:t>waiting for the confirmation of moon phases, or the barley ripeness, etc.);</a:t>
            </a:r>
            <a:endParaRPr lang="en-US" dirty="0" smtClean="0">
              <a:solidFill>
                <a:srgbClr val="7030A0"/>
              </a:solidFill>
            </a:endParaRPr>
          </a:p>
        </p:txBody>
      </p:sp>
      <p:sp>
        <p:nvSpPr>
          <p:cNvPr id="4" name="Rectangle 3"/>
          <p:cNvSpPr/>
          <p:nvPr/>
        </p:nvSpPr>
        <p:spPr>
          <a:xfrm>
            <a:off x="-178645" y="40640"/>
            <a:ext cx="9490286" cy="769441"/>
          </a:xfrm>
          <a:prstGeom prst="rect">
            <a:avLst/>
          </a:prstGeom>
          <a:solidFill>
            <a:schemeClr val="bg2">
              <a:lumMod val="25000"/>
            </a:schemeClr>
          </a:solidFill>
          <a:effectLst>
            <a:glow rad="101600">
              <a:schemeClr val="accent2">
                <a:satMod val="175000"/>
                <a:alpha val="40000"/>
              </a:schemeClr>
            </a:glow>
          </a:effectLst>
          <a:scene3d>
            <a:camera prst="orthographicFront"/>
            <a:lightRig rig="flat" dir="t">
              <a:rot lat="0" lon="0" rev="18900000"/>
            </a:lightRig>
          </a:scene3d>
          <a:sp3d>
            <a:bevelT w="114300" prst="artDeco"/>
          </a:sp3d>
        </p:spPr>
        <p:txBody>
          <a:bodyPr wrap="square" lIns="91440" tIns="45720" rIns="91440" bIns="45720">
            <a:spAutoFit/>
            <a:sp3d extrusionH="31750" contourW="6350" prstMaterial="powder">
              <a:bevelT w="19050" h="19050" prst="angle"/>
              <a:contourClr>
                <a:schemeClr val="accent3">
                  <a:tint val="100000"/>
                  <a:shade val="100000"/>
                  <a:satMod val="100000"/>
                  <a:hueMod val="100000"/>
                </a:schemeClr>
              </a:contourClr>
            </a:sp3d>
          </a:bodyPr>
          <a:lstStyle/>
          <a:p>
            <a:pPr algn="ctr"/>
            <a:r>
              <a:rPr lang="en-US" sz="4400" b="1" cap="none" spc="0" dirty="0" smtClean="0">
                <a:ln/>
                <a:solidFill>
                  <a:schemeClr val="accent3"/>
                </a:solidFill>
                <a:effectLst/>
              </a:rPr>
              <a:t>Restoration of </a:t>
            </a:r>
            <a:r>
              <a:rPr lang="en-US" sz="4400" b="1" cap="none" spc="0" dirty="0" smtClean="0">
                <a:ln/>
                <a:solidFill>
                  <a:srgbClr val="00B0F0"/>
                </a:solidFill>
                <a:effectLst/>
              </a:rPr>
              <a:t>Yahuah’s</a:t>
            </a:r>
            <a:r>
              <a:rPr lang="en-US" sz="4400" b="1" cap="none" spc="0" dirty="0" smtClean="0">
                <a:ln/>
                <a:solidFill>
                  <a:schemeClr val="accent3"/>
                </a:solidFill>
                <a:effectLst/>
              </a:rPr>
              <a:t> </a:t>
            </a:r>
            <a:r>
              <a:rPr lang="en-US" sz="4400" b="1" cap="none" spc="0" dirty="0" smtClean="0">
                <a:ln/>
                <a:solidFill>
                  <a:srgbClr val="00B050"/>
                </a:solidFill>
                <a:effectLst/>
              </a:rPr>
              <a:t>Wave Sheaf</a:t>
            </a:r>
            <a:endParaRPr lang="en-US" sz="4400" b="1" cap="none" spc="0" dirty="0">
              <a:ln/>
              <a:solidFill>
                <a:srgbClr val="00B050"/>
              </a:solidFill>
              <a:effectLst/>
            </a:endParaRPr>
          </a:p>
        </p:txBody>
      </p:sp>
      <p:sp>
        <p:nvSpPr>
          <p:cNvPr id="2" name="Slide Number Placeholder 1"/>
          <p:cNvSpPr>
            <a:spLocks noGrp="1"/>
          </p:cNvSpPr>
          <p:nvPr>
            <p:ph type="sldNum" sz="quarter" idx="12"/>
          </p:nvPr>
        </p:nvSpPr>
        <p:spPr/>
        <p:txBody>
          <a:bodyPr/>
          <a:lstStyle/>
          <a:p>
            <a:fld id="{5C014052-953B-4273-8F47-BF25327D5B24}" type="slidenum">
              <a:rPr lang="en-US" smtClean="0"/>
              <a:t>5</a:t>
            </a:fld>
            <a:endParaRPr lang="en-US" dirty="0"/>
          </a:p>
        </p:txBody>
      </p:sp>
      <p:sp>
        <p:nvSpPr>
          <p:cNvPr id="5" name="Rectangle 4"/>
          <p:cNvSpPr/>
          <p:nvPr/>
        </p:nvSpPr>
        <p:spPr>
          <a:xfrm>
            <a:off x="381000" y="5334000"/>
            <a:ext cx="8382000" cy="1200329"/>
          </a:xfrm>
          <a:prstGeom prst="rect">
            <a:avLst/>
          </a:prstGeom>
          <a:solidFill>
            <a:srgbClr val="8C4C64"/>
          </a:solidFill>
          <a:effectLst>
            <a:glow rad="139700">
              <a:schemeClr val="accent3">
                <a:satMod val="175000"/>
                <a:alpha val="40000"/>
              </a:schemeClr>
            </a:glow>
          </a:effectLst>
          <a:scene3d>
            <a:camera prst="orthographicFront"/>
            <a:lightRig rig="flat" dir="t">
              <a:rot lat="0" lon="0" rev="18900000"/>
            </a:lightRig>
          </a:scene3d>
          <a:sp3d>
            <a:bevelT w="152400" h="50800" prst="softRound"/>
          </a:sp3d>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45720" indent="0" algn="ctr">
              <a:buNone/>
            </a:pPr>
            <a:r>
              <a:rPr lang="en-US" sz="2400" b="1" dirty="0" smtClean="0">
                <a:ln/>
                <a:solidFill>
                  <a:schemeClr val="accent3"/>
                </a:solidFill>
              </a:rPr>
              <a:t>…there </a:t>
            </a:r>
            <a:r>
              <a:rPr lang="en-US" sz="2400" b="1" dirty="0">
                <a:ln/>
                <a:solidFill>
                  <a:schemeClr val="accent3"/>
                </a:solidFill>
              </a:rPr>
              <a:t>can still be confusion over the placement of </a:t>
            </a:r>
            <a:r>
              <a:rPr lang="en-US" sz="2400" b="1" dirty="0" smtClean="0">
                <a:ln/>
                <a:solidFill>
                  <a:schemeClr val="accent3"/>
                </a:solidFill>
              </a:rPr>
              <a:t>the </a:t>
            </a:r>
            <a:br>
              <a:rPr lang="en-US" sz="2400" b="1" dirty="0" smtClean="0">
                <a:ln/>
                <a:solidFill>
                  <a:schemeClr val="accent3"/>
                </a:solidFill>
              </a:rPr>
            </a:br>
            <a:r>
              <a:rPr lang="en-US" sz="2400" b="1" dirty="0" smtClean="0">
                <a:ln/>
                <a:solidFill>
                  <a:schemeClr val="accent3"/>
                </a:solidFill>
              </a:rPr>
              <a:t>Wave Sheaf festival, </a:t>
            </a:r>
            <a:r>
              <a:rPr lang="en-US" sz="2400" b="1" dirty="0">
                <a:ln/>
                <a:solidFill>
                  <a:schemeClr val="accent3"/>
                </a:solidFill>
              </a:rPr>
              <a:t>which ultimately affects the </a:t>
            </a:r>
            <a:r>
              <a:rPr lang="en-US" sz="2400" b="1" dirty="0" smtClean="0">
                <a:ln/>
                <a:solidFill>
                  <a:schemeClr val="accent3"/>
                </a:solidFill>
              </a:rPr>
              <a:t/>
            </a:r>
            <a:br>
              <a:rPr lang="en-US" sz="2400" b="1" dirty="0" smtClean="0">
                <a:ln/>
                <a:solidFill>
                  <a:schemeClr val="accent3"/>
                </a:solidFill>
              </a:rPr>
            </a:br>
            <a:r>
              <a:rPr lang="en-US" sz="2400" b="1" dirty="0" smtClean="0">
                <a:ln/>
                <a:solidFill>
                  <a:schemeClr val="accent3"/>
                </a:solidFill>
              </a:rPr>
              <a:t>placement </a:t>
            </a:r>
            <a:r>
              <a:rPr lang="en-US" sz="2400" b="1" dirty="0">
                <a:ln/>
                <a:solidFill>
                  <a:schemeClr val="accent3"/>
                </a:solidFill>
              </a:rPr>
              <a:t>of Pentecost 50 days later.</a:t>
            </a:r>
          </a:p>
        </p:txBody>
      </p:sp>
    </p:spTree>
    <p:extLst>
      <p:ext uri="{BB962C8B-B14F-4D97-AF65-F5344CB8AC3E}">
        <p14:creationId xmlns:p14="http://schemas.microsoft.com/office/powerpoint/2010/main" val="64140520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up)">
                                      <p:cBhvr>
                                        <p:cTn id="7" dur="175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up)">
                                      <p:cBhvr>
                                        <p:cTn id="12" dur="175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circle(in)">
                                      <p:cBhvr>
                                        <p:cTn id="1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315200" y="6492875"/>
            <a:ext cx="1828800" cy="365125"/>
          </a:xfrm>
        </p:spPr>
        <p:txBody>
          <a:bodyPr/>
          <a:lstStyle/>
          <a:p>
            <a:fld id="{5C014052-953B-4273-8F47-BF25327D5B24}" type="slidenum">
              <a:rPr lang="en-US" smtClean="0"/>
              <a:t>50</a:t>
            </a:fld>
            <a:endParaRPr lang="en-US" dirty="0"/>
          </a:p>
        </p:txBody>
      </p:sp>
      <p:sp>
        <p:nvSpPr>
          <p:cNvPr id="5" name="Title 1"/>
          <p:cNvSpPr txBox="1">
            <a:spLocks/>
          </p:cNvSpPr>
          <p:nvPr/>
        </p:nvSpPr>
        <p:spPr>
          <a:xfrm>
            <a:off x="-35560" y="0"/>
            <a:ext cx="9179560" cy="68580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spc="50" dirty="0" smtClean="0">
                <a:ln w="11430"/>
                <a:solidFill>
                  <a:srgbClr val="8C4C64"/>
                </a:solidFill>
                <a:effectLst>
                  <a:outerShdw blurRad="76200" dist="50800" dir="5400000" algn="tl" rotWithShape="0">
                    <a:srgbClr val="000000">
                      <a:alpha val="65000"/>
                    </a:srgbClr>
                  </a:outerShdw>
                </a:effectLst>
              </a:rPr>
              <a:t>#6  Joshua </a:t>
            </a:r>
            <a:r>
              <a:rPr lang="en-US" sz="4000" spc="50" dirty="0" smtClean="0">
                <a:ln w="11430"/>
                <a:solidFill>
                  <a:srgbClr val="8C4C64"/>
                </a:solidFill>
                <a:effectLst>
                  <a:outerShdw blurRad="76200" dist="50800" dir="5400000" algn="tl" rotWithShape="0">
                    <a:srgbClr val="000000">
                      <a:alpha val="65000"/>
                    </a:srgbClr>
                  </a:outerShdw>
                </a:effectLst>
              </a:rPr>
              <a:t>Confirms</a:t>
            </a:r>
            <a:r>
              <a:rPr lang="en-US" sz="4400" spc="50" dirty="0" smtClean="0">
                <a:ln w="11430"/>
                <a:solidFill>
                  <a:srgbClr val="8C4C64"/>
                </a:solidFill>
                <a:effectLst>
                  <a:outerShdw blurRad="76200" dist="50800" dir="5400000" algn="tl" rotWithShape="0">
                    <a:srgbClr val="000000">
                      <a:alpha val="65000"/>
                    </a:srgbClr>
                  </a:outerShdw>
                </a:effectLst>
              </a:rPr>
              <a:t> </a:t>
            </a:r>
            <a:r>
              <a:rPr lang="en-US" sz="3600" spc="50" dirty="0" smtClean="0">
                <a:ln w="11430"/>
                <a:solidFill>
                  <a:srgbClr val="8C4C64"/>
                </a:solidFill>
                <a:effectLst>
                  <a:outerShdw blurRad="76200" dist="50800" dir="5400000" algn="tl" rotWithShape="0">
                    <a:srgbClr val="000000">
                      <a:alpha val="65000"/>
                    </a:srgbClr>
                  </a:outerShdw>
                </a:effectLst>
              </a:rPr>
              <a:t>the</a:t>
            </a:r>
            <a:r>
              <a:rPr lang="en-US" sz="4400" spc="50" dirty="0" smtClean="0">
                <a:ln w="11430"/>
                <a:solidFill>
                  <a:srgbClr val="8C4C64"/>
                </a:solidFill>
                <a:effectLst>
                  <a:outerShdw blurRad="76200" dist="50800" dir="5400000" algn="tl" rotWithShape="0">
                    <a:srgbClr val="000000">
                      <a:alpha val="65000"/>
                    </a:srgbClr>
                  </a:outerShdw>
                </a:effectLst>
              </a:rPr>
              <a:t> </a:t>
            </a:r>
            <a:r>
              <a:rPr lang="en-US" sz="4400" spc="50" dirty="0" smtClean="0">
                <a:ln w="11430"/>
                <a:solidFill>
                  <a:srgbClr val="00B050"/>
                </a:solidFill>
                <a:effectLst>
                  <a:outerShdw blurRad="76200" dist="50800" dir="5400000" algn="tl" rotWithShape="0">
                    <a:srgbClr val="000000">
                      <a:alpha val="65000"/>
                    </a:srgbClr>
                  </a:outerShdw>
                </a:effectLst>
              </a:rPr>
              <a:t>Wave Sheaf:</a:t>
            </a:r>
          </a:p>
          <a:p>
            <a:pPr marL="742950" indent="-742950">
              <a:buFont typeface="+mj-lt"/>
              <a:buAutoNum type="arabicPeriod"/>
            </a:pPr>
            <a:r>
              <a:rPr lang="en-US" sz="3600" spc="50" dirty="0" smtClean="0">
                <a:ln w="11430"/>
                <a:solidFill>
                  <a:srgbClr val="8C4C64"/>
                </a:solidFill>
                <a:effectLst>
                  <a:outerShdw blurRad="76200" dist="50800" dir="5400000" algn="tl" rotWithShape="0">
                    <a:srgbClr val="000000">
                      <a:alpha val="65000"/>
                    </a:srgbClr>
                  </a:outerShdw>
                </a:effectLst>
              </a:rPr>
              <a:t>On </a:t>
            </a:r>
            <a:r>
              <a:rPr lang="en-US" sz="3600" spc="50" dirty="0">
                <a:ln w="11430"/>
                <a:solidFill>
                  <a:srgbClr val="8C4C64"/>
                </a:solidFill>
                <a:effectLst>
                  <a:outerShdw blurRad="76200" dist="50800" dir="5400000" algn="tl" rotWithShape="0">
                    <a:srgbClr val="000000">
                      <a:alpha val="65000"/>
                    </a:srgbClr>
                  </a:outerShdw>
                </a:effectLst>
              </a:rPr>
              <a:t>Abib 15 </a:t>
            </a:r>
            <a:r>
              <a:rPr lang="en-US" sz="3600" spc="50" dirty="0" smtClean="0">
                <a:ln w="11430"/>
                <a:solidFill>
                  <a:srgbClr val="8C4C64"/>
                </a:solidFill>
                <a:effectLst>
                  <a:outerShdw blurRad="76200" dist="50800" dir="5400000" algn="tl" rotWithShape="0">
                    <a:srgbClr val="000000">
                      <a:alpha val="65000"/>
                    </a:srgbClr>
                  </a:outerShdw>
                </a:effectLst>
              </a:rPr>
              <a:t>~ after </a:t>
            </a:r>
            <a:r>
              <a:rPr lang="en-US" sz="3600" spc="50" dirty="0" smtClean="0">
                <a:ln w="11430"/>
                <a:solidFill>
                  <a:srgbClr val="C00000"/>
                </a:solidFill>
                <a:effectLst>
                  <a:outerShdw blurRad="76200" dist="50800" dir="5400000" algn="tl" rotWithShape="0">
                    <a:srgbClr val="000000">
                      <a:alpha val="65000"/>
                    </a:srgbClr>
                  </a:outerShdw>
                </a:effectLst>
              </a:rPr>
              <a:t>Passover</a:t>
            </a:r>
            <a:r>
              <a:rPr lang="en-US" sz="3600" spc="50" dirty="0" smtClean="0">
                <a:ln w="11430"/>
                <a:solidFill>
                  <a:srgbClr val="8C4C64"/>
                </a:solidFill>
                <a:effectLst>
                  <a:outerShdw blurRad="76200" dist="50800" dir="5400000" algn="tl" rotWithShape="0">
                    <a:srgbClr val="000000">
                      <a:alpha val="65000"/>
                    </a:srgbClr>
                  </a:outerShdw>
                </a:effectLst>
              </a:rPr>
              <a:t> …</a:t>
            </a:r>
          </a:p>
          <a:p>
            <a:pPr marL="742950" indent="-742950">
              <a:buFont typeface="+mj-lt"/>
              <a:buAutoNum type="arabicPeriod"/>
            </a:pPr>
            <a:r>
              <a:rPr lang="en-US" sz="3600" spc="50" dirty="0" smtClean="0">
                <a:ln w="11430"/>
                <a:solidFill>
                  <a:srgbClr val="8C4C64"/>
                </a:solidFill>
                <a:effectLst>
                  <a:outerShdw blurRad="76200" dist="50800" dir="5400000" algn="tl" rotWithShape="0">
                    <a:srgbClr val="000000">
                      <a:alpha val="65000"/>
                    </a:srgbClr>
                  </a:outerShdw>
                </a:effectLst>
              </a:rPr>
              <a:t>Follows the </a:t>
            </a:r>
            <a:r>
              <a:rPr lang="en-US" sz="2800" spc="50" dirty="0" smtClean="0">
                <a:ln w="11430"/>
                <a:solidFill>
                  <a:srgbClr val="8C4C64"/>
                </a:solidFill>
                <a:effectLst>
                  <a:outerShdw blurRad="76200" dist="50800" dir="5400000" algn="tl" rotWithShape="0">
                    <a:srgbClr val="000000">
                      <a:alpha val="65000"/>
                    </a:srgbClr>
                  </a:outerShdw>
                </a:effectLst>
              </a:rPr>
              <a:t>H767</a:t>
            </a:r>
            <a:r>
              <a:rPr lang="en-US" sz="2800" spc="50" dirty="0" smtClean="0">
                <a:ln w="11430"/>
                <a:solidFill>
                  <a:srgbClr val="00B0F0"/>
                </a:solidFill>
                <a:effectLst>
                  <a:outerShdw blurRad="76200" dist="50800" dir="5400000" algn="tl" rotWithShape="0">
                    <a:srgbClr val="000000">
                      <a:alpha val="65000"/>
                    </a:srgbClr>
                  </a:outerShdw>
                </a:effectLst>
              </a:rPr>
              <a:t>6</a:t>
            </a:r>
            <a:r>
              <a:rPr lang="en-US" sz="3600" spc="50" dirty="0" smtClean="0">
                <a:ln w="11430"/>
                <a:solidFill>
                  <a:srgbClr val="00B0F0"/>
                </a:solidFill>
                <a:effectLst>
                  <a:outerShdw blurRad="76200" dist="50800" dir="5400000" algn="tl" rotWithShape="0">
                    <a:srgbClr val="000000">
                      <a:alpha val="65000"/>
                    </a:srgbClr>
                  </a:outerShdw>
                </a:effectLst>
              </a:rPr>
              <a:t> weekly Sabbath </a:t>
            </a:r>
            <a:r>
              <a:rPr lang="en-US" sz="3600" spc="50" dirty="0" smtClean="0">
                <a:ln w="11430"/>
                <a:solidFill>
                  <a:srgbClr val="8C4C64"/>
                </a:solidFill>
                <a:effectLst>
                  <a:outerShdw blurRad="76200" dist="50800" dir="5400000" algn="tl" rotWithShape="0">
                    <a:srgbClr val="000000">
                      <a:alpha val="65000"/>
                    </a:srgbClr>
                  </a:outerShdw>
                </a:effectLst>
              </a:rPr>
              <a:t>…</a:t>
            </a:r>
          </a:p>
          <a:p>
            <a:pPr marL="571500" indent="-571500">
              <a:buFont typeface="Arial" pitchFamily="34" charset="0"/>
              <a:buChar char="•"/>
            </a:pPr>
            <a:r>
              <a:rPr lang="en-US" sz="3600" spc="50" dirty="0" smtClean="0">
                <a:ln w="11430"/>
                <a:solidFill>
                  <a:srgbClr val="8C4C64"/>
                </a:solidFill>
                <a:effectLst>
                  <a:outerShdw blurRad="76200" dist="50800" dir="5400000" algn="tl" rotWithShape="0">
                    <a:srgbClr val="000000">
                      <a:alpha val="65000"/>
                    </a:srgbClr>
                  </a:outerShdw>
                </a:effectLst>
              </a:rPr>
              <a:t> Therefore, </a:t>
            </a:r>
            <a:r>
              <a:rPr lang="en-US" sz="3600" spc="50" dirty="0" smtClean="0">
                <a:ln w="11430"/>
                <a:solidFill>
                  <a:srgbClr val="C00000"/>
                </a:solidFill>
                <a:effectLst>
                  <a:outerShdw blurRad="76200" dist="50800" dir="5400000" algn="tl" rotWithShape="0">
                    <a:srgbClr val="000000">
                      <a:alpha val="65000"/>
                    </a:srgbClr>
                  </a:outerShdw>
                </a:effectLst>
              </a:rPr>
              <a:t>Passover</a:t>
            </a:r>
            <a:r>
              <a:rPr lang="en-US" sz="3600" spc="50" dirty="0" smtClean="0">
                <a:ln w="11430"/>
                <a:solidFill>
                  <a:srgbClr val="8C4C64"/>
                </a:solidFill>
                <a:effectLst>
                  <a:outerShdw blurRad="76200" dist="50800" dir="5400000" algn="tl" rotWithShape="0">
                    <a:srgbClr val="000000">
                      <a:alpha val="65000"/>
                    </a:srgbClr>
                  </a:outerShdw>
                </a:effectLst>
              </a:rPr>
              <a:t> was celebrated </a:t>
            </a:r>
            <a:br>
              <a:rPr lang="en-US" sz="3600" spc="50" dirty="0" smtClean="0">
                <a:ln w="11430"/>
                <a:solidFill>
                  <a:srgbClr val="8C4C64"/>
                </a:solidFill>
                <a:effectLst>
                  <a:outerShdw blurRad="76200" dist="50800" dir="5400000" algn="tl" rotWithShape="0">
                    <a:srgbClr val="000000">
                      <a:alpha val="65000"/>
                    </a:srgbClr>
                  </a:outerShdw>
                </a:effectLst>
              </a:rPr>
            </a:br>
            <a:r>
              <a:rPr lang="en-US" sz="3200" spc="50" dirty="0" smtClean="0">
                <a:ln w="11430"/>
                <a:solidFill>
                  <a:srgbClr val="8C4C64"/>
                </a:solidFill>
                <a:effectLst>
                  <a:outerShdw blurRad="76200" dist="50800" dir="5400000" algn="tl" rotWithShape="0">
                    <a:srgbClr val="000000">
                      <a:alpha val="65000"/>
                    </a:srgbClr>
                  </a:outerShdw>
                </a:effectLst>
              </a:rPr>
              <a:t>on the </a:t>
            </a:r>
            <a:r>
              <a:rPr lang="en-US" sz="3600" spc="50" dirty="0" smtClean="0">
                <a:ln w="11430"/>
                <a:solidFill>
                  <a:srgbClr val="00B0F0"/>
                </a:solidFill>
                <a:effectLst>
                  <a:outerShdw blurRad="76200" dist="50800" dir="5400000" algn="tl" rotWithShape="0">
                    <a:srgbClr val="000000">
                      <a:alpha val="65000"/>
                    </a:srgbClr>
                  </a:outerShdw>
                </a:effectLst>
              </a:rPr>
              <a:t>weekly Sabbath!</a:t>
            </a:r>
            <a:br>
              <a:rPr lang="en-US" sz="3600" spc="50" dirty="0" smtClean="0">
                <a:ln w="11430"/>
                <a:solidFill>
                  <a:srgbClr val="00B0F0"/>
                </a:solidFill>
                <a:effectLst>
                  <a:outerShdw blurRad="76200" dist="50800" dir="5400000" algn="tl" rotWithShape="0">
                    <a:srgbClr val="000000">
                      <a:alpha val="65000"/>
                    </a:srgbClr>
                  </a:outerShdw>
                </a:effectLst>
              </a:rPr>
            </a:br>
            <a:endParaRPr lang="en-US" sz="1600" spc="50" dirty="0" smtClean="0">
              <a:ln w="11430"/>
              <a:solidFill>
                <a:srgbClr val="00B0F0"/>
              </a:solidFill>
              <a:effectLst>
                <a:outerShdw blurRad="76200" dist="50800" dir="5400000" algn="tl" rotWithShape="0">
                  <a:srgbClr val="000000">
                    <a:alpha val="65000"/>
                  </a:srgbClr>
                </a:outerShdw>
              </a:effectLst>
            </a:endParaRPr>
          </a:p>
          <a:p>
            <a:r>
              <a:rPr lang="en-US" sz="4000" spc="50" dirty="0" smtClean="0">
                <a:ln w="11430"/>
                <a:solidFill>
                  <a:srgbClr val="FF0000"/>
                </a:solidFill>
                <a:effectLst>
                  <a:outerShdw blurRad="76200" dist="50800" dir="5400000" algn="tl" rotWithShape="0">
                    <a:srgbClr val="000000">
                      <a:alpha val="65000"/>
                    </a:srgbClr>
                  </a:outerShdw>
                </a:effectLst>
              </a:rPr>
              <a:t>#6a  Enoch has every Passover celebration on the 3</a:t>
            </a:r>
            <a:r>
              <a:rPr lang="en-US" sz="4000" spc="50" baseline="30000" dirty="0" smtClean="0">
                <a:ln w="11430"/>
                <a:solidFill>
                  <a:srgbClr val="FF0000"/>
                </a:solidFill>
                <a:effectLst>
                  <a:outerShdw blurRad="76200" dist="50800" dir="5400000" algn="tl" rotWithShape="0">
                    <a:srgbClr val="000000">
                      <a:alpha val="65000"/>
                    </a:srgbClr>
                  </a:outerShdw>
                </a:effectLst>
              </a:rPr>
              <a:t>rd</a:t>
            </a:r>
            <a:r>
              <a:rPr lang="en-US" sz="4000" spc="50" dirty="0" smtClean="0">
                <a:ln w="11430"/>
                <a:solidFill>
                  <a:srgbClr val="FF0000"/>
                </a:solidFill>
                <a:effectLst>
                  <a:outerShdw blurRad="76200" dist="50800" dir="5400000" algn="tl" rotWithShape="0">
                    <a:srgbClr val="000000">
                      <a:alpha val="65000"/>
                    </a:srgbClr>
                  </a:outerShdw>
                </a:effectLst>
              </a:rPr>
              <a:t> cycle </a:t>
            </a:r>
            <a:br>
              <a:rPr lang="en-US" sz="4000" spc="50" dirty="0" smtClean="0">
                <a:ln w="11430"/>
                <a:solidFill>
                  <a:srgbClr val="FF0000"/>
                </a:solidFill>
                <a:effectLst>
                  <a:outerShdw blurRad="76200" dist="50800" dir="5400000" algn="tl" rotWithShape="0">
                    <a:srgbClr val="000000">
                      <a:alpha val="65000"/>
                    </a:srgbClr>
                  </a:outerShdw>
                </a:effectLst>
              </a:rPr>
            </a:br>
            <a:r>
              <a:rPr lang="en-US" sz="4000" spc="50" dirty="0" smtClean="0">
                <a:ln w="11430"/>
                <a:solidFill>
                  <a:srgbClr val="FF0000"/>
                </a:solidFill>
                <a:effectLst>
                  <a:outerShdw blurRad="76200" dist="50800" dir="5400000" algn="tl" rotWithShape="0">
                    <a:srgbClr val="000000">
                      <a:alpha val="65000"/>
                    </a:srgbClr>
                  </a:outerShdw>
                </a:effectLst>
              </a:rPr>
              <a:t>of the week each year. </a:t>
            </a:r>
          </a:p>
          <a:p>
            <a:pPr marL="571500" indent="-571500">
              <a:buFont typeface="Arial" pitchFamily="34" charset="0"/>
              <a:buChar char="•"/>
            </a:pPr>
            <a:endParaRPr lang="en-US" sz="2400" spc="50" dirty="0">
              <a:ln w="11430"/>
              <a:solidFill>
                <a:srgbClr val="8C4C64"/>
              </a:solidFill>
              <a:effectLst>
                <a:outerShdw blurRad="76200" dist="50800" dir="5400000" algn="tl" rotWithShape="0">
                  <a:srgbClr val="000000">
                    <a:alpha val="65000"/>
                  </a:srgbClr>
                </a:outerShdw>
              </a:effectLst>
            </a:endParaRPr>
          </a:p>
        </p:txBody>
      </p:sp>
      <p:graphicFrame>
        <p:nvGraphicFramePr>
          <p:cNvPr id="4" name="Table 3"/>
          <p:cNvGraphicFramePr>
            <a:graphicFrameLocks noGrp="1"/>
          </p:cNvGraphicFramePr>
          <p:nvPr>
            <p:extLst>
              <p:ext uri="{D42A27DB-BD31-4B8C-83A1-F6EECF244321}">
                <p14:modId xmlns:p14="http://schemas.microsoft.com/office/powerpoint/2010/main" val="1161981976"/>
              </p:ext>
            </p:extLst>
          </p:nvPr>
        </p:nvGraphicFramePr>
        <p:xfrm>
          <a:off x="685801" y="5125720"/>
          <a:ext cx="8229599" cy="1463040"/>
        </p:xfrm>
        <a:graphic>
          <a:graphicData uri="http://schemas.openxmlformats.org/drawingml/2006/table">
            <a:tbl>
              <a:tblPr firstRow="1" bandRow="1">
                <a:tableStyleId>{21E4AEA4-8DFA-4A89-87EB-49C32662AFE0}</a:tableStyleId>
              </a:tblPr>
              <a:tblGrid>
                <a:gridCol w="1175657"/>
                <a:gridCol w="1175657"/>
                <a:gridCol w="1175657"/>
                <a:gridCol w="1175657"/>
                <a:gridCol w="1175657"/>
                <a:gridCol w="1175657"/>
                <a:gridCol w="1175657"/>
              </a:tblGrid>
              <a:tr h="0">
                <a:tc>
                  <a:txBody>
                    <a:bodyPr/>
                    <a:lstStyle/>
                    <a:p>
                      <a:pPr algn="ctr"/>
                      <a:r>
                        <a:rPr lang="en-US" sz="1600" dirty="0" smtClean="0"/>
                        <a:t>1</a:t>
                      </a:r>
                      <a:r>
                        <a:rPr lang="en-US" sz="1600" baseline="30000" dirty="0" smtClean="0"/>
                        <a:t>st</a:t>
                      </a:r>
                      <a:r>
                        <a:rPr lang="en-US" sz="1600" dirty="0" smtClean="0"/>
                        <a:t> (Sun)</a:t>
                      </a:r>
                      <a:endParaRPr lang="en-US" sz="1600" dirty="0"/>
                    </a:p>
                  </a:txBody>
                  <a:tcPr>
                    <a:cell3D prstMaterial="dkEdge">
                      <a:bevel w="77470" h="12700" prst="softRound"/>
                      <a:lightRig rig="flood" dir="t"/>
                    </a:cell3D>
                  </a:tcPr>
                </a:tc>
                <a:tc>
                  <a:txBody>
                    <a:bodyPr/>
                    <a:lstStyle/>
                    <a:p>
                      <a:pPr algn="ctr"/>
                      <a:r>
                        <a:rPr lang="en-US" sz="1600" dirty="0" smtClean="0"/>
                        <a:t>2</a:t>
                      </a:r>
                      <a:r>
                        <a:rPr lang="en-US" sz="1600" baseline="30000" dirty="0" smtClean="0"/>
                        <a:t>nd</a:t>
                      </a:r>
                      <a:r>
                        <a:rPr lang="en-US" sz="1600" dirty="0" smtClean="0"/>
                        <a:t> (Mon)</a:t>
                      </a:r>
                      <a:endParaRPr lang="en-US" sz="1600" dirty="0"/>
                    </a:p>
                  </a:txBody>
                  <a:tcPr>
                    <a:cell3D prstMaterial="dkEdge">
                      <a:bevel w="77470" h="12700" prst="softRound"/>
                      <a:lightRig rig="flood" dir="t"/>
                    </a:cell3D>
                  </a:tcPr>
                </a:tc>
                <a:tc>
                  <a:txBody>
                    <a:bodyPr/>
                    <a:lstStyle/>
                    <a:p>
                      <a:pPr algn="ctr"/>
                      <a:r>
                        <a:rPr lang="en-US" sz="1600" dirty="0" smtClean="0"/>
                        <a:t>3</a:t>
                      </a:r>
                      <a:r>
                        <a:rPr lang="en-US" sz="1600" baseline="30000" dirty="0" smtClean="0"/>
                        <a:t>rd</a:t>
                      </a:r>
                      <a:r>
                        <a:rPr lang="en-US" sz="1600" dirty="0" smtClean="0"/>
                        <a:t> (Tues)</a:t>
                      </a:r>
                      <a:endParaRPr lang="en-US" sz="1600" dirty="0"/>
                    </a:p>
                  </a:txBody>
                  <a:tcPr>
                    <a:cell3D prstMaterial="dkEdge">
                      <a:bevel w="77470" h="12700" prst="softRound"/>
                      <a:lightRig rig="flood" dir="t"/>
                    </a:cell3D>
                  </a:tcPr>
                </a:tc>
                <a:tc>
                  <a:txBody>
                    <a:bodyPr/>
                    <a:lstStyle/>
                    <a:p>
                      <a:pPr algn="ctr"/>
                      <a:r>
                        <a:rPr lang="en-US" sz="1600" dirty="0" smtClean="0"/>
                        <a:t>4</a:t>
                      </a:r>
                      <a:r>
                        <a:rPr lang="en-US" sz="1600" baseline="30000" dirty="0" smtClean="0"/>
                        <a:t>th</a:t>
                      </a:r>
                      <a:r>
                        <a:rPr lang="en-US" sz="1600" dirty="0" smtClean="0"/>
                        <a:t> (Wed)</a:t>
                      </a:r>
                      <a:endParaRPr lang="en-US" sz="1600" dirty="0"/>
                    </a:p>
                  </a:txBody>
                  <a:tcPr>
                    <a:cell3D prstMaterial="dkEdge">
                      <a:bevel w="77470" h="12700" prst="softRound"/>
                      <a:lightRig rig="flood" dir="t"/>
                    </a:cell3D>
                  </a:tcPr>
                </a:tc>
                <a:tc>
                  <a:txBody>
                    <a:bodyPr/>
                    <a:lstStyle/>
                    <a:p>
                      <a:pPr algn="ctr"/>
                      <a:r>
                        <a:rPr lang="en-US" sz="1600" dirty="0" smtClean="0"/>
                        <a:t>5</a:t>
                      </a:r>
                      <a:r>
                        <a:rPr lang="en-US" sz="1600" baseline="30000" dirty="0" smtClean="0"/>
                        <a:t>th</a:t>
                      </a:r>
                      <a:r>
                        <a:rPr lang="en-US" sz="1600" dirty="0" smtClean="0"/>
                        <a:t> (</a:t>
                      </a:r>
                      <a:r>
                        <a:rPr lang="en-US" sz="1600" dirty="0" err="1" smtClean="0"/>
                        <a:t>Thur</a:t>
                      </a:r>
                      <a:r>
                        <a:rPr lang="en-US" sz="1600" dirty="0" smtClean="0"/>
                        <a:t>)</a:t>
                      </a:r>
                      <a:endParaRPr lang="en-US" sz="1600" dirty="0"/>
                    </a:p>
                  </a:txBody>
                  <a:tcPr>
                    <a:cell3D prstMaterial="dkEdge">
                      <a:bevel w="77470" h="12700" prst="softRound"/>
                      <a:lightRig rig="flood" dir="t"/>
                    </a:cell3D>
                  </a:tcPr>
                </a:tc>
                <a:tc>
                  <a:txBody>
                    <a:bodyPr/>
                    <a:lstStyle/>
                    <a:p>
                      <a:pPr algn="ctr"/>
                      <a:r>
                        <a:rPr lang="en-US" sz="1600" dirty="0" smtClean="0"/>
                        <a:t>6</a:t>
                      </a:r>
                      <a:r>
                        <a:rPr lang="en-US" sz="1600" baseline="30000" dirty="0" smtClean="0"/>
                        <a:t>th</a:t>
                      </a:r>
                      <a:r>
                        <a:rPr lang="en-US" sz="1600" dirty="0" smtClean="0"/>
                        <a:t> (Fri)</a:t>
                      </a:r>
                      <a:endParaRPr lang="en-US" sz="1600" dirty="0"/>
                    </a:p>
                  </a:txBody>
                  <a:tcPr>
                    <a:cell3D prstMaterial="dkEdge">
                      <a:bevel w="77470" h="12700" prst="softRound"/>
                      <a:lightRig rig="flood" dir="t"/>
                    </a:cell3D>
                  </a:tcPr>
                </a:tc>
                <a:tc>
                  <a:txBody>
                    <a:bodyPr/>
                    <a:lstStyle/>
                    <a:p>
                      <a:pPr algn="ctr"/>
                      <a:r>
                        <a:rPr lang="en-US" sz="1600" dirty="0" smtClean="0"/>
                        <a:t>7</a:t>
                      </a:r>
                      <a:r>
                        <a:rPr lang="en-US" sz="1600" baseline="30000" dirty="0" smtClean="0"/>
                        <a:t>th</a:t>
                      </a:r>
                      <a:r>
                        <a:rPr lang="en-US" sz="1600" dirty="0" smtClean="0"/>
                        <a:t> (</a:t>
                      </a:r>
                      <a:r>
                        <a:rPr lang="en-US" sz="1600" dirty="0" err="1" smtClean="0"/>
                        <a:t>Sabb</a:t>
                      </a:r>
                      <a:r>
                        <a:rPr lang="en-US" sz="1600" dirty="0" smtClean="0"/>
                        <a:t>)</a:t>
                      </a:r>
                      <a:endParaRPr lang="en-US" sz="1600" dirty="0"/>
                    </a:p>
                  </a:txBody>
                  <a:tcPr>
                    <a:cell3D prstMaterial="dkEdge">
                      <a:bevel w="77470" h="12700" prst="softRound"/>
                      <a:lightRig rig="flood" dir="t"/>
                    </a:cell3D>
                  </a:tcPr>
                </a:tc>
              </a:tr>
              <a:tr h="330200">
                <a:tc>
                  <a:txBody>
                    <a:bodyPr/>
                    <a:lstStyle/>
                    <a:p>
                      <a:pPr algn="ctr"/>
                      <a:endParaRPr lang="en-US" sz="1400" dirty="0"/>
                    </a:p>
                  </a:txBody>
                  <a:tcPr>
                    <a:cell3D prstMaterial="dkEdge">
                      <a:bevel w="77470" h="12700" prst="softRound"/>
                      <a:lightRig rig="flood" dir="t"/>
                    </a:cell3D>
                  </a:tcPr>
                </a:tc>
                <a:tc>
                  <a:txBody>
                    <a:bodyPr/>
                    <a:lstStyle/>
                    <a:p>
                      <a:pPr algn="ctr"/>
                      <a:endParaRPr lang="en-US" sz="1400" dirty="0"/>
                    </a:p>
                  </a:txBody>
                  <a:tcPr>
                    <a:cell3D prstMaterial="dkEdge">
                      <a:bevel w="77470" h="12700" prst="softRound"/>
                      <a:lightRig rig="flood" dir="t"/>
                    </a:cell3D>
                  </a:tcPr>
                </a:tc>
                <a:tc>
                  <a:txBody>
                    <a:bodyPr/>
                    <a:lstStyle/>
                    <a:p>
                      <a:pPr algn="ctr"/>
                      <a:endParaRPr lang="en-US" sz="1400" dirty="0"/>
                    </a:p>
                  </a:txBody>
                  <a:tcPr>
                    <a:cell3D prstMaterial="dkEdge">
                      <a:bevel w="77470" h="12700" prst="softRound"/>
                      <a:lightRig rig="flood" dir="t"/>
                    </a:cell3D>
                  </a:tcPr>
                </a:tc>
                <a:tc>
                  <a:txBody>
                    <a:bodyPr/>
                    <a:lstStyle/>
                    <a:p>
                      <a:pPr algn="ctr"/>
                      <a:r>
                        <a:rPr lang="en-US" sz="2000" b="1" dirty="0" smtClean="0"/>
                        <a:t>Abib 1</a:t>
                      </a:r>
                      <a:endParaRPr lang="en-US" sz="2000" b="1" dirty="0"/>
                    </a:p>
                  </a:txBody>
                  <a:tcPr>
                    <a:cell3D prstMaterial="dkEdge">
                      <a:bevel w="77470" h="12700" prst="softRound"/>
                      <a:lightRig rig="flood" dir="t"/>
                    </a:cell3D>
                    <a:solidFill>
                      <a:srgbClr val="92D050"/>
                    </a:solidFill>
                  </a:tcPr>
                </a:tc>
                <a:tc>
                  <a:txBody>
                    <a:bodyPr/>
                    <a:lstStyle/>
                    <a:p>
                      <a:pPr algn="ctr"/>
                      <a:r>
                        <a:rPr lang="en-US" sz="1400" dirty="0" smtClean="0"/>
                        <a:t>2</a:t>
                      </a:r>
                      <a:endParaRPr lang="en-US" sz="1400" dirty="0"/>
                    </a:p>
                  </a:txBody>
                  <a:tcPr>
                    <a:cell3D prstMaterial="dkEdge">
                      <a:bevel w="77470" h="12700" prst="softRound"/>
                      <a:lightRig rig="flood" dir="t"/>
                    </a:cell3D>
                  </a:tcPr>
                </a:tc>
                <a:tc>
                  <a:txBody>
                    <a:bodyPr/>
                    <a:lstStyle/>
                    <a:p>
                      <a:pPr algn="ctr"/>
                      <a:r>
                        <a:rPr lang="en-US" sz="1400" dirty="0" smtClean="0"/>
                        <a:t>3</a:t>
                      </a:r>
                      <a:endParaRPr lang="en-US" sz="1400" dirty="0"/>
                    </a:p>
                  </a:txBody>
                  <a:tcPr>
                    <a:cell3D prstMaterial="dkEdge">
                      <a:bevel w="77470" h="12700" prst="softRound"/>
                      <a:lightRig rig="flood" dir="t"/>
                    </a:cell3D>
                  </a:tcPr>
                </a:tc>
                <a:tc>
                  <a:txBody>
                    <a:bodyPr/>
                    <a:lstStyle/>
                    <a:p>
                      <a:pPr algn="ctr"/>
                      <a:r>
                        <a:rPr lang="en-US" sz="1800" b="0" dirty="0" smtClean="0"/>
                        <a:t>4</a:t>
                      </a:r>
                      <a:endParaRPr lang="en-US" sz="1800" b="0" dirty="0"/>
                    </a:p>
                  </a:txBody>
                  <a:tcPr>
                    <a:cell3D prstMaterial="dkEdge">
                      <a:bevel w="77470" h="12700" prst="softRound"/>
                      <a:lightRig rig="flood" dir="t"/>
                    </a:cell3D>
                    <a:solidFill>
                      <a:srgbClr val="66CCFF"/>
                    </a:solidFill>
                  </a:tcPr>
                </a:tc>
              </a:tr>
              <a:tr h="330200">
                <a:tc>
                  <a:txBody>
                    <a:bodyPr/>
                    <a:lstStyle/>
                    <a:p>
                      <a:pPr algn="ctr"/>
                      <a:r>
                        <a:rPr lang="en-US" sz="1400" dirty="0" smtClean="0"/>
                        <a:t>5</a:t>
                      </a:r>
                      <a:endParaRPr lang="en-US" sz="1400" dirty="0"/>
                    </a:p>
                  </a:txBody>
                  <a:tcPr>
                    <a:cell3D prstMaterial="dkEdge">
                      <a:bevel w="77470" h="12700" prst="softRound"/>
                      <a:lightRig rig="flood" dir="t"/>
                    </a:cell3D>
                  </a:tcPr>
                </a:tc>
                <a:tc>
                  <a:txBody>
                    <a:bodyPr/>
                    <a:lstStyle/>
                    <a:p>
                      <a:pPr algn="ctr"/>
                      <a:r>
                        <a:rPr lang="en-US" sz="1400" dirty="0" smtClean="0"/>
                        <a:t>6</a:t>
                      </a:r>
                      <a:endParaRPr lang="en-US" sz="1400" dirty="0"/>
                    </a:p>
                  </a:txBody>
                  <a:tcPr>
                    <a:cell3D prstMaterial="dkEdge">
                      <a:bevel w="77470" h="12700" prst="softRound"/>
                      <a:lightRig rig="flood" dir="t"/>
                    </a:cell3D>
                  </a:tcPr>
                </a:tc>
                <a:tc>
                  <a:txBody>
                    <a:bodyPr/>
                    <a:lstStyle/>
                    <a:p>
                      <a:pPr algn="ctr"/>
                      <a:r>
                        <a:rPr lang="en-US" sz="1400" dirty="0" smtClean="0"/>
                        <a:t>7</a:t>
                      </a:r>
                      <a:endParaRPr lang="en-US" sz="1400" dirty="0"/>
                    </a:p>
                  </a:txBody>
                  <a:tcPr>
                    <a:cell3D prstMaterial="dkEdge">
                      <a:bevel w="77470" h="12700" prst="softRound"/>
                      <a:lightRig rig="flood" dir="t"/>
                    </a:cell3D>
                  </a:tcPr>
                </a:tc>
                <a:tc>
                  <a:txBody>
                    <a:bodyPr/>
                    <a:lstStyle/>
                    <a:p>
                      <a:pPr algn="ctr"/>
                      <a:r>
                        <a:rPr lang="en-US" sz="1400" dirty="0" smtClean="0"/>
                        <a:t>8</a:t>
                      </a:r>
                      <a:endParaRPr lang="en-US" sz="1400" dirty="0"/>
                    </a:p>
                  </a:txBody>
                  <a:tcPr>
                    <a:cell3D prstMaterial="dkEdge">
                      <a:bevel w="77470" h="12700" prst="softRound"/>
                      <a:lightRig rig="flood" dir="t"/>
                    </a:cell3D>
                  </a:tcPr>
                </a:tc>
                <a:tc>
                  <a:txBody>
                    <a:bodyPr/>
                    <a:lstStyle/>
                    <a:p>
                      <a:pPr algn="ctr"/>
                      <a:r>
                        <a:rPr lang="en-US" sz="1400" dirty="0" smtClean="0"/>
                        <a:t>9</a:t>
                      </a:r>
                      <a:endParaRPr lang="en-US" sz="1400" dirty="0"/>
                    </a:p>
                  </a:txBody>
                  <a:tcPr>
                    <a:cell3D prstMaterial="dkEdge">
                      <a:bevel w="77470" h="12700" prst="softRound"/>
                      <a:lightRig rig="flood" dir="t"/>
                    </a:cell3D>
                  </a:tcPr>
                </a:tc>
                <a:tc>
                  <a:txBody>
                    <a:bodyPr/>
                    <a:lstStyle/>
                    <a:p>
                      <a:pPr algn="ctr"/>
                      <a:r>
                        <a:rPr lang="en-US" sz="1400" dirty="0" smtClean="0"/>
                        <a:t>10</a:t>
                      </a:r>
                      <a:endParaRPr lang="en-US" sz="1400" dirty="0"/>
                    </a:p>
                  </a:txBody>
                  <a:tcPr>
                    <a:cell3D prstMaterial="dkEdge">
                      <a:bevel w="77470" h="12700" prst="softRound"/>
                      <a:lightRig rig="flood" dir="t"/>
                    </a:cell3D>
                  </a:tcPr>
                </a:tc>
                <a:tc>
                  <a:txBody>
                    <a:bodyPr/>
                    <a:lstStyle/>
                    <a:p>
                      <a:pPr algn="ctr"/>
                      <a:r>
                        <a:rPr lang="en-US" sz="1800" b="0" dirty="0" smtClean="0"/>
                        <a:t>11</a:t>
                      </a:r>
                      <a:endParaRPr lang="en-US" sz="1800" b="0" dirty="0"/>
                    </a:p>
                  </a:txBody>
                  <a:tcPr>
                    <a:cell3D prstMaterial="dkEdge">
                      <a:bevel w="77470" h="12700" prst="softRound"/>
                      <a:lightRig rig="flood" dir="t"/>
                    </a:cell3D>
                    <a:solidFill>
                      <a:srgbClr val="66CCFF"/>
                    </a:solidFill>
                  </a:tcPr>
                </a:tc>
              </a:tr>
              <a:tr h="365760">
                <a:tc>
                  <a:txBody>
                    <a:bodyPr/>
                    <a:lstStyle/>
                    <a:p>
                      <a:pPr algn="ctr"/>
                      <a:r>
                        <a:rPr lang="en-US" sz="1400" dirty="0" smtClean="0"/>
                        <a:t>12</a:t>
                      </a:r>
                      <a:endParaRPr lang="en-US" sz="1400" dirty="0"/>
                    </a:p>
                  </a:txBody>
                  <a:tcPr>
                    <a:cell3D prstMaterial="dkEdge">
                      <a:bevel w="77470" h="12700" prst="softRound"/>
                      <a:lightRig rig="flood" dir="t"/>
                    </a:cell3D>
                  </a:tcPr>
                </a:tc>
                <a:tc>
                  <a:txBody>
                    <a:bodyPr/>
                    <a:lstStyle/>
                    <a:p>
                      <a:pPr algn="ctr"/>
                      <a:r>
                        <a:rPr lang="en-US" sz="1400" dirty="0" smtClean="0"/>
                        <a:t>13</a:t>
                      </a:r>
                      <a:endParaRPr lang="en-US" sz="1400" dirty="0"/>
                    </a:p>
                  </a:txBody>
                  <a:tcPr>
                    <a:cell3D prstMaterial="dkEdge">
                      <a:bevel w="77470" h="12700" prst="softRound"/>
                      <a:lightRig rig="flood" dir="t"/>
                    </a:cell3D>
                  </a:tcPr>
                </a:tc>
                <a:tc>
                  <a:txBody>
                    <a:bodyPr/>
                    <a:lstStyle/>
                    <a:p>
                      <a:pPr algn="ctr"/>
                      <a:r>
                        <a:rPr lang="en-US" sz="1800" b="1" dirty="0" smtClean="0"/>
                        <a:t>14 P/O</a:t>
                      </a:r>
                      <a:endParaRPr lang="en-US" sz="1400" b="1" dirty="0"/>
                    </a:p>
                  </a:txBody>
                  <a:tcPr>
                    <a:cell3D prstMaterial="dkEdge">
                      <a:bevel w="77470" h="12700" prst="softRound"/>
                      <a:lightRig rig="flood" dir="t"/>
                    </a:cell3D>
                    <a:solidFill>
                      <a:srgbClr val="FF0000"/>
                    </a:solidFill>
                  </a:tcPr>
                </a:tc>
                <a:tc>
                  <a:txBody>
                    <a:bodyPr/>
                    <a:lstStyle/>
                    <a:p>
                      <a:pPr algn="ctr"/>
                      <a:r>
                        <a:rPr lang="en-US" sz="1400" dirty="0" smtClean="0"/>
                        <a:t>15</a:t>
                      </a:r>
                      <a:endParaRPr lang="en-US" sz="1400" dirty="0"/>
                    </a:p>
                  </a:txBody>
                  <a:tcPr>
                    <a:cell3D prstMaterial="dkEdge">
                      <a:bevel w="77470" h="12700" prst="softRound"/>
                      <a:lightRig rig="flood" dir="t"/>
                    </a:cell3D>
                  </a:tcPr>
                </a:tc>
                <a:tc>
                  <a:txBody>
                    <a:bodyPr/>
                    <a:lstStyle/>
                    <a:p>
                      <a:pPr algn="ctr"/>
                      <a:r>
                        <a:rPr lang="en-US" sz="1400" dirty="0" smtClean="0"/>
                        <a:t>16</a:t>
                      </a:r>
                      <a:endParaRPr lang="en-US" sz="1400" dirty="0"/>
                    </a:p>
                  </a:txBody>
                  <a:tcPr>
                    <a:cell3D prstMaterial="dkEdge">
                      <a:bevel w="77470" h="12700" prst="softRound"/>
                      <a:lightRig rig="flood" dir="t"/>
                    </a:cell3D>
                  </a:tcPr>
                </a:tc>
                <a:tc>
                  <a:txBody>
                    <a:bodyPr/>
                    <a:lstStyle/>
                    <a:p>
                      <a:pPr algn="ctr"/>
                      <a:r>
                        <a:rPr lang="en-US" sz="1400" dirty="0" smtClean="0"/>
                        <a:t>17</a:t>
                      </a:r>
                      <a:endParaRPr lang="en-US" sz="1400" dirty="0"/>
                    </a:p>
                  </a:txBody>
                  <a:tcPr>
                    <a:cell3D prstMaterial="dkEdge">
                      <a:bevel w="77470" h="12700" prst="softRound"/>
                      <a:lightRig rig="flood" dir="t"/>
                    </a:cell3D>
                  </a:tcPr>
                </a:tc>
                <a:tc>
                  <a:txBody>
                    <a:bodyPr/>
                    <a:lstStyle/>
                    <a:p>
                      <a:pPr algn="ctr"/>
                      <a:r>
                        <a:rPr lang="en-US" sz="1800" b="0" dirty="0" smtClean="0"/>
                        <a:t>18</a:t>
                      </a:r>
                      <a:endParaRPr lang="en-US" sz="1800" b="0" dirty="0"/>
                    </a:p>
                  </a:txBody>
                  <a:tcPr>
                    <a:cell3D prstMaterial="dkEdge">
                      <a:bevel w="77470" h="12700" prst="softRound"/>
                      <a:lightRig rig="flood" dir="t"/>
                    </a:cell3D>
                    <a:solidFill>
                      <a:srgbClr val="66CCFF"/>
                    </a:solidFill>
                  </a:tcPr>
                </a:tc>
              </a:tr>
            </a:tbl>
          </a:graphicData>
        </a:graphic>
      </p:graphicFrame>
      <p:sp>
        <p:nvSpPr>
          <p:cNvPr id="6" name="TextBox 29"/>
          <p:cNvSpPr txBox="1"/>
          <p:nvPr/>
        </p:nvSpPr>
        <p:spPr>
          <a:xfrm>
            <a:off x="141099" y="5029200"/>
            <a:ext cx="436934" cy="1630382"/>
          </a:xfrm>
          <a:prstGeom prst="roundRect">
            <a:avLst/>
          </a:prstGeom>
          <a:solidFill>
            <a:srgbClr val="008080"/>
          </a:solidFill>
          <a:ln w="57150">
            <a:solidFill>
              <a:schemeClr val="accent2">
                <a:lumMod val="60000"/>
                <a:lumOff val="40000"/>
              </a:schemeClr>
            </a:solidFill>
          </a:ln>
          <a:scene3d>
            <a:camera prst="orthographicFront"/>
            <a:lightRig rig="soft" dir="t">
              <a:rot lat="0" lon="0" rev="10800000"/>
            </a:lightRig>
          </a:scene3d>
          <a:sp3d>
            <a:bevelT/>
          </a:sp3d>
        </p:spPr>
        <p:txBody>
          <a:bodyPr vert="horz" wrap="square" rtlCol="0">
            <a:spAutoFit/>
            <a:sp3d>
              <a:bevelT w="27940" h="12700"/>
              <a:contourClr>
                <a:srgbClr val="DDDDDD"/>
              </a:contourClr>
            </a:sp3d>
          </a:bodyPr>
          <a:ls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sz="1600" b="1" spc="150" dirty="0" smtClean="0">
                <a:ln w="11430"/>
                <a:solidFill>
                  <a:srgbClr val="F8F8F8"/>
                </a:solidFill>
                <a:effectLst>
                  <a:outerShdw blurRad="25400" algn="tl" rotWithShape="0">
                    <a:srgbClr val="000000">
                      <a:alpha val="43000"/>
                    </a:srgbClr>
                  </a:outerShdw>
                </a:effectLst>
              </a:rPr>
              <a:t>R</a:t>
            </a:r>
            <a:br>
              <a:rPr lang="en-US" sz="1600" b="1" spc="150" dirty="0" smtClean="0">
                <a:ln w="11430"/>
                <a:solidFill>
                  <a:srgbClr val="F8F8F8"/>
                </a:solidFill>
                <a:effectLst>
                  <a:outerShdw blurRad="25400" algn="tl" rotWithShape="0">
                    <a:srgbClr val="000000">
                      <a:alpha val="43000"/>
                    </a:srgbClr>
                  </a:outerShdw>
                </a:effectLst>
              </a:rPr>
            </a:br>
            <a:r>
              <a:rPr lang="en-US" sz="1600" b="1" spc="150" dirty="0" smtClean="0">
                <a:ln w="11430"/>
                <a:solidFill>
                  <a:srgbClr val="F8F8F8"/>
                </a:solidFill>
                <a:effectLst>
                  <a:outerShdw blurRad="25400" algn="tl" rotWithShape="0">
                    <a:srgbClr val="000000">
                      <a:alpha val="43000"/>
                    </a:srgbClr>
                  </a:outerShdw>
                </a:effectLst>
              </a:rPr>
              <a:t>E</a:t>
            </a:r>
            <a:br>
              <a:rPr lang="en-US" sz="1600" b="1" spc="150" dirty="0" smtClean="0">
                <a:ln w="11430"/>
                <a:solidFill>
                  <a:srgbClr val="F8F8F8"/>
                </a:solidFill>
                <a:effectLst>
                  <a:outerShdw blurRad="25400" algn="tl" rotWithShape="0">
                    <a:srgbClr val="000000">
                      <a:alpha val="43000"/>
                    </a:srgbClr>
                  </a:outerShdw>
                </a:effectLst>
              </a:rPr>
            </a:br>
            <a:r>
              <a:rPr lang="en-US" sz="1600" b="1" spc="150" dirty="0" smtClean="0">
                <a:ln w="11430"/>
                <a:solidFill>
                  <a:srgbClr val="F8F8F8"/>
                </a:solidFill>
                <a:effectLst>
                  <a:outerShdw blurRad="25400" algn="tl" rotWithShape="0">
                    <a:srgbClr val="000000">
                      <a:alpha val="43000"/>
                    </a:srgbClr>
                  </a:outerShdw>
                </a:effectLst>
              </a:rPr>
              <a:t>V</a:t>
            </a:r>
            <a:br>
              <a:rPr lang="en-US" sz="1600" b="1" spc="150" dirty="0" smtClean="0">
                <a:ln w="11430"/>
                <a:solidFill>
                  <a:srgbClr val="F8F8F8"/>
                </a:solidFill>
                <a:effectLst>
                  <a:outerShdw blurRad="25400" algn="tl" rotWithShape="0">
                    <a:srgbClr val="000000">
                      <a:alpha val="43000"/>
                    </a:srgbClr>
                  </a:outerShdw>
                </a:effectLst>
              </a:rPr>
            </a:br>
            <a:r>
              <a:rPr lang="en-US" sz="1600" b="1" spc="150" dirty="0" smtClean="0">
                <a:ln w="11430"/>
                <a:solidFill>
                  <a:srgbClr val="F8F8F8"/>
                </a:solidFill>
                <a:effectLst>
                  <a:outerShdw blurRad="25400" algn="tl" rotWithShape="0">
                    <a:srgbClr val="000000">
                      <a:alpha val="43000"/>
                    </a:srgbClr>
                  </a:outerShdw>
                </a:effectLst>
              </a:rPr>
              <a:t>I</a:t>
            </a:r>
            <a:br>
              <a:rPr lang="en-US" sz="1600" b="1" spc="150" dirty="0" smtClean="0">
                <a:ln w="11430"/>
                <a:solidFill>
                  <a:srgbClr val="F8F8F8"/>
                </a:solidFill>
                <a:effectLst>
                  <a:outerShdw blurRad="25400" algn="tl" rotWithShape="0">
                    <a:srgbClr val="000000">
                      <a:alpha val="43000"/>
                    </a:srgbClr>
                  </a:outerShdw>
                </a:effectLst>
              </a:rPr>
            </a:br>
            <a:r>
              <a:rPr lang="en-US" sz="1600" b="1" spc="150" dirty="0" smtClean="0">
                <a:ln w="11430"/>
                <a:solidFill>
                  <a:srgbClr val="F8F8F8"/>
                </a:solidFill>
                <a:effectLst>
                  <a:outerShdw blurRad="25400" algn="tl" rotWithShape="0">
                    <a:srgbClr val="000000">
                      <a:alpha val="43000"/>
                    </a:srgbClr>
                  </a:outerShdw>
                </a:effectLst>
              </a:rPr>
              <a:t>E</a:t>
            </a:r>
            <a:br>
              <a:rPr lang="en-US" sz="1600" b="1" spc="150" dirty="0" smtClean="0">
                <a:ln w="11430"/>
                <a:solidFill>
                  <a:srgbClr val="F8F8F8"/>
                </a:solidFill>
                <a:effectLst>
                  <a:outerShdw blurRad="25400" algn="tl" rotWithShape="0">
                    <a:srgbClr val="000000">
                      <a:alpha val="43000"/>
                    </a:srgbClr>
                  </a:outerShdw>
                </a:effectLst>
              </a:rPr>
            </a:br>
            <a:r>
              <a:rPr lang="en-US" sz="1600" b="1" spc="150" dirty="0" smtClean="0">
                <a:ln w="11430"/>
                <a:solidFill>
                  <a:srgbClr val="F8F8F8"/>
                </a:solidFill>
                <a:effectLst>
                  <a:outerShdw blurRad="25400" algn="tl" rotWithShape="0">
                    <a:srgbClr val="000000">
                      <a:alpha val="43000"/>
                    </a:srgbClr>
                  </a:outerShdw>
                </a:effectLst>
              </a:rPr>
              <a:t>W</a:t>
            </a:r>
            <a:endParaRPr lang="en-US" sz="1600" b="1" spc="150" dirty="0">
              <a:ln w="11430"/>
              <a:solidFill>
                <a:srgbClr val="F8F8F8"/>
              </a:solidFill>
              <a:effectLst>
                <a:outerShdw blurRad="25400" algn="tl" rotWithShape="0">
                  <a:srgbClr val="000000">
                    <a:alpha val="43000"/>
                  </a:srgbClr>
                </a:outerShdw>
              </a:effectLst>
            </a:endParaRPr>
          </a:p>
        </p:txBody>
      </p:sp>
      <p:pic>
        <p:nvPicPr>
          <p:cNvPr id="8" name="Picture 13" descr="C:\Users\Rae\Desktop\Art on Desktop\white man clip art\yellow-blue smiley faces\smiley face - no way.jpg"/>
          <p:cNvPicPr>
            <a:picLocks noChangeAspect="1" noChangeArrowheads="1"/>
          </p:cNvPicPr>
          <p:nvPr/>
        </p:nvPicPr>
        <p:blipFill>
          <a:blip r:embed="rId3" cstate="email">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a:ext>
            </a:extLst>
          </a:blip>
          <a:srcRect/>
          <a:stretch>
            <a:fillRect/>
          </a:stretch>
        </p:blipFill>
        <p:spPr bwMode="auto">
          <a:xfrm>
            <a:off x="7696200" y="3571562"/>
            <a:ext cx="1310640" cy="1432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97514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1000"/>
                                        <p:tgtEl>
                                          <p:spTgt spid="5">
                                            <p:txEl>
                                              <p:pRg st="2" end="2"/>
                                            </p:txEl>
                                          </p:spTgt>
                                        </p:tgtEl>
                                      </p:cBhvr>
                                    </p:animEffect>
                                    <p:anim calcmode="lin" valueType="num">
                                      <p:cBhvr>
                                        <p:cTn id="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3" end="3"/>
                                            </p:txEl>
                                          </p:spTgt>
                                        </p:tgtEl>
                                        <p:attrNameLst>
                                          <p:attrName>style.visibility</p:attrName>
                                        </p:attrNameLst>
                                      </p:cBhvr>
                                      <p:to>
                                        <p:strVal val="visible"/>
                                      </p:to>
                                    </p:set>
                                    <p:animEffect transition="in" filter="fade">
                                      <p:cBhvr>
                                        <p:cTn id="14" dur="1000"/>
                                        <p:tgtEl>
                                          <p:spTgt spid="5">
                                            <p:txEl>
                                              <p:pRg st="3" end="3"/>
                                            </p:txEl>
                                          </p:spTgt>
                                        </p:tgtEl>
                                      </p:cBhvr>
                                    </p:animEffect>
                                    <p:anim calcmode="lin" valueType="num">
                                      <p:cBhvr>
                                        <p:cTn id="15"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1000"/>
                                        <p:tgtEl>
                                          <p:spTgt spid="5">
                                            <p:txEl>
                                              <p:pRg st="4" end="4"/>
                                            </p:txEl>
                                          </p:spTgt>
                                        </p:tgtEl>
                                      </p:cBhvr>
                                    </p:animEffect>
                                    <p:anim calcmode="lin" valueType="num">
                                      <p:cBhvr>
                                        <p:cTn id="22"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45" presetClass="entr" presetSubtype="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2000"/>
                                        <p:tgtEl>
                                          <p:spTgt spid="8"/>
                                        </p:tgtEl>
                                      </p:cBhvr>
                                    </p:animEffect>
                                    <p:anim calcmode="lin" valueType="num">
                                      <p:cBhvr>
                                        <p:cTn id="28" dur="2000" fill="hold"/>
                                        <p:tgtEl>
                                          <p:spTgt spid="8"/>
                                        </p:tgtEl>
                                        <p:attrNameLst>
                                          <p:attrName>ppt_w</p:attrName>
                                        </p:attrNameLst>
                                      </p:cBhvr>
                                      <p:tavLst>
                                        <p:tav tm="0" fmla="#ppt_w*sin(2.5*pi*$)">
                                          <p:val>
                                            <p:fltVal val="0"/>
                                          </p:val>
                                        </p:tav>
                                        <p:tav tm="100000">
                                          <p:val>
                                            <p:fltVal val="1"/>
                                          </p:val>
                                        </p:tav>
                                      </p:tavLst>
                                    </p:anim>
                                    <p:anim calcmode="lin" valueType="num">
                                      <p:cBhvr>
                                        <p:cTn id="29" dur="2000" fill="hold"/>
                                        <p:tgtEl>
                                          <p:spTgt spid="8"/>
                                        </p:tgtEl>
                                        <p:attrNameLst>
                                          <p:attrName>ppt_h</p:attrName>
                                        </p:attrNameLst>
                                      </p:cBhvr>
                                      <p:tavLst>
                                        <p:tav tm="0">
                                          <p:val>
                                            <p:strVal val="#ppt_h"/>
                                          </p:val>
                                        </p:tav>
                                        <p:tav tm="100000">
                                          <p:val>
                                            <p:strVal val="#ppt_h"/>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up)">
                                      <p:cBhvr>
                                        <p:cTn id="33" dur="1750"/>
                                        <p:tgtEl>
                                          <p:spTgt spid="6"/>
                                        </p:tgtEl>
                                      </p:cBhvr>
                                    </p:animEffect>
                                  </p:childTnLst>
                                </p:cTn>
                              </p:par>
                            </p:childTnLst>
                          </p:cTn>
                        </p:par>
                        <p:par>
                          <p:cTn id="34" fill="hold">
                            <p:stCondLst>
                              <p:cond delay="4750"/>
                            </p:stCondLst>
                            <p:childTnLst>
                              <p:par>
                                <p:cTn id="35" presetID="22" presetClass="entr" presetSubtype="1"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up)">
                                      <p:cBhvr>
                                        <p:cTn id="37" dur="1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239000" y="6416675"/>
            <a:ext cx="1828800" cy="365125"/>
          </a:xfrm>
        </p:spPr>
        <p:txBody>
          <a:bodyPr/>
          <a:lstStyle/>
          <a:p>
            <a:fld id="{5C014052-953B-4273-8F47-BF25327D5B24}" type="slidenum">
              <a:rPr lang="en-US" smtClean="0"/>
              <a:t>51</a:t>
            </a:fld>
            <a:endParaRPr lang="en-US" dirty="0"/>
          </a:p>
        </p:txBody>
      </p:sp>
      <p:sp>
        <p:nvSpPr>
          <p:cNvPr id="5" name="Title 1"/>
          <p:cNvSpPr txBox="1">
            <a:spLocks/>
          </p:cNvSpPr>
          <p:nvPr/>
        </p:nvSpPr>
        <p:spPr>
          <a:xfrm>
            <a:off x="-152400" y="228600"/>
            <a:ext cx="9144000" cy="63246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spc="50" dirty="0" smtClean="0">
                <a:ln w="11430"/>
                <a:solidFill>
                  <a:srgbClr val="8C4C64"/>
                </a:solidFill>
                <a:effectLst>
                  <a:outerShdw blurRad="76200" dist="50800" dir="5400000" algn="tl" rotWithShape="0">
                    <a:srgbClr val="000000">
                      <a:alpha val="65000"/>
                    </a:srgbClr>
                  </a:outerShdw>
                </a:effectLst>
              </a:rPr>
              <a:t>       #7  Joshua Confirms:</a:t>
            </a:r>
          </a:p>
          <a:p>
            <a:pPr marL="571500" indent="-571500">
              <a:buFont typeface="Arial" pitchFamily="34" charset="0"/>
              <a:buChar char="•"/>
            </a:pPr>
            <a:r>
              <a:rPr lang="en-US" sz="3600" spc="50" dirty="0" smtClean="0">
                <a:ln w="11430"/>
                <a:solidFill>
                  <a:srgbClr val="8C4C64"/>
                </a:solidFill>
                <a:effectLst>
                  <a:outerShdw blurRad="76200" dist="50800" dir="5400000" algn="tl" rotWithShape="0">
                    <a:srgbClr val="000000">
                      <a:alpha val="65000"/>
                    </a:srgbClr>
                  </a:outerShdw>
                </a:effectLst>
              </a:rPr>
              <a:t>     The weekly </a:t>
            </a:r>
            <a:r>
              <a:rPr lang="en-US" sz="3600" spc="50" dirty="0" smtClean="0">
                <a:ln w="11430"/>
                <a:solidFill>
                  <a:srgbClr val="00B0F0"/>
                </a:solidFill>
                <a:effectLst>
                  <a:outerShdw blurRad="76200" dist="50800" dir="5400000" algn="tl" rotWithShape="0">
                    <a:srgbClr val="000000">
                      <a:alpha val="65000"/>
                    </a:srgbClr>
                  </a:outerShdw>
                </a:effectLst>
              </a:rPr>
              <a:t>Sabbath</a:t>
            </a:r>
            <a:r>
              <a:rPr lang="en-US" sz="3600" spc="50" dirty="0" smtClean="0">
                <a:ln w="11430"/>
                <a:solidFill>
                  <a:srgbClr val="8C4C64"/>
                </a:solidFill>
                <a:effectLst>
                  <a:outerShdw blurRad="76200" dist="50800" dir="5400000" algn="tl" rotWithShape="0">
                    <a:srgbClr val="000000">
                      <a:alpha val="65000"/>
                    </a:srgbClr>
                  </a:outerShdw>
                </a:effectLst>
              </a:rPr>
              <a:t> was on </a:t>
            </a:r>
            <a:r>
              <a:rPr lang="en-US" sz="3600" spc="50" dirty="0" smtClean="0">
                <a:ln w="11430"/>
                <a:solidFill>
                  <a:srgbClr val="FF0000"/>
                </a:solidFill>
                <a:effectLst>
                  <a:outerShdw blurRad="76200" dist="50800" dir="5400000" algn="tl" rotWithShape="0">
                    <a:srgbClr val="000000">
                      <a:alpha val="65000"/>
                    </a:srgbClr>
                  </a:outerShdw>
                </a:effectLst>
              </a:rPr>
              <a:t>Abib 14</a:t>
            </a:r>
            <a:r>
              <a:rPr lang="en-US" sz="3600" spc="50" baseline="30000" dirty="0" smtClean="0">
                <a:ln w="11430"/>
                <a:solidFill>
                  <a:srgbClr val="FF0000"/>
                </a:solidFill>
                <a:effectLst>
                  <a:outerShdw blurRad="76200" dist="50800" dir="5400000" algn="tl" rotWithShape="0">
                    <a:srgbClr val="000000">
                      <a:alpha val="65000"/>
                    </a:srgbClr>
                  </a:outerShdw>
                </a:effectLst>
              </a:rPr>
              <a:t>th</a:t>
            </a:r>
            <a:r>
              <a:rPr lang="en-US" sz="3600" spc="50" dirty="0" smtClean="0">
                <a:ln w="11430"/>
                <a:solidFill>
                  <a:srgbClr val="FF0000"/>
                </a:solidFill>
                <a:effectLst>
                  <a:outerShdw blurRad="76200" dist="50800" dir="5400000" algn="tl" rotWithShape="0">
                    <a:srgbClr val="000000">
                      <a:alpha val="65000"/>
                    </a:srgbClr>
                  </a:outerShdw>
                </a:effectLst>
              </a:rPr>
              <a:t>.</a:t>
            </a:r>
            <a:br>
              <a:rPr lang="en-US" sz="3600" spc="50" dirty="0" smtClean="0">
                <a:ln w="11430"/>
                <a:solidFill>
                  <a:srgbClr val="FF0000"/>
                </a:solidFill>
                <a:effectLst>
                  <a:outerShdw blurRad="76200" dist="50800" dir="5400000" algn="tl" rotWithShape="0">
                    <a:srgbClr val="000000">
                      <a:alpha val="65000"/>
                    </a:srgbClr>
                  </a:outerShdw>
                </a:effectLst>
              </a:rPr>
            </a:br>
            <a:endParaRPr lang="en-US" sz="6000" spc="50" dirty="0" smtClean="0">
              <a:ln w="11430"/>
              <a:solidFill>
                <a:srgbClr val="FF0000"/>
              </a:solidFill>
              <a:effectLst>
                <a:outerShdw blurRad="76200" dist="50800" dir="5400000" algn="tl" rotWithShape="0">
                  <a:srgbClr val="000000">
                    <a:alpha val="65000"/>
                  </a:srgbClr>
                </a:outerShdw>
              </a:effectLst>
            </a:endParaRPr>
          </a:p>
          <a:p>
            <a:pPr marL="571500" indent="-571500">
              <a:buFont typeface="Arial" pitchFamily="34" charset="0"/>
              <a:buChar char="•"/>
            </a:pPr>
            <a:r>
              <a:rPr lang="en-US" sz="4400" spc="50" dirty="0" smtClean="0">
                <a:ln w="11430"/>
                <a:solidFill>
                  <a:srgbClr val="FF0000"/>
                </a:solidFill>
                <a:effectLst>
                  <a:outerShdw blurRad="76200" dist="50800" dir="5400000" algn="tl" rotWithShape="0">
                    <a:srgbClr val="000000">
                      <a:alpha val="65000"/>
                    </a:srgbClr>
                  </a:outerShdw>
                </a:effectLst>
              </a:rPr>
              <a:t>Lunar Sabbaths fall on the: </a:t>
            </a:r>
            <a:br>
              <a:rPr lang="en-US" sz="4400" spc="50" dirty="0" smtClean="0">
                <a:ln w="11430"/>
                <a:solidFill>
                  <a:srgbClr val="FF0000"/>
                </a:solidFill>
                <a:effectLst>
                  <a:outerShdw blurRad="76200" dist="50800" dir="5400000" algn="tl" rotWithShape="0">
                    <a:srgbClr val="000000">
                      <a:alpha val="65000"/>
                    </a:srgbClr>
                  </a:outerShdw>
                </a:effectLst>
              </a:rPr>
            </a:br>
            <a:r>
              <a:rPr lang="en-US" sz="4400" spc="50" dirty="0" smtClean="0">
                <a:ln w="11430"/>
                <a:solidFill>
                  <a:srgbClr val="FF0000"/>
                </a:solidFill>
                <a:effectLst>
                  <a:outerShdw blurRad="76200" dist="50800" dir="5400000" algn="tl" rotWithShape="0">
                    <a:srgbClr val="000000">
                      <a:alpha val="65000"/>
                    </a:srgbClr>
                  </a:outerShdw>
                </a:effectLst>
              </a:rPr>
              <a:t>8</a:t>
            </a:r>
            <a:r>
              <a:rPr lang="en-US" sz="4400" spc="50" baseline="30000" dirty="0" smtClean="0">
                <a:ln w="11430"/>
                <a:solidFill>
                  <a:srgbClr val="FF0000"/>
                </a:solidFill>
                <a:effectLst>
                  <a:outerShdw blurRad="76200" dist="50800" dir="5400000" algn="tl" rotWithShape="0">
                    <a:srgbClr val="000000">
                      <a:alpha val="65000"/>
                    </a:srgbClr>
                  </a:outerShdw>
                </a:effectLst>
              </a:rPr>
              <a:t>th</a:t>
            </a:r>
            <a:r>
              <a:rPr lang="en-US" sz="4400" spc="50" dirty="0" smtClean="0">
                <a:ln w="11430"/>
                <a:solidFill>
                  <a:srgbClr val="FF0000"/>
                </a:solidFill>
                <a:effectLst>
                  <a:outerShdw blurRad="76200" dist="50800" dir="5400000" algn="tl" rotWithShape="0">
                    <a:srgbClr val="000000">
                      <a:alpha val="65000"/>
                    </a:srgbClr>
                  </a:outerShdw>
                </a:effectLst>
              </a:rPr>
              <a:t>, </a:t>
            </a:r>
            <a:r>
              <a:rPr lang="en-US" sz="4400" spc="50" dirty="0" smtClean="0">
                <a:ln w="11430"/>
                <a:solidFill>
                  <a:srgbClr val="C00000"/>
                </a:solidFill>
                <a:effectLst>
                  <a:outerShdw blurRad="76200" dist="50800" dir="5400000" algn="tl" rotWithShape="0">
                    <a:srgbClr val="000000">
                      <a:alpha val="65000"/>
                    </a:srgbClr>
                  </a:outerShdw>
                </a:effectLst>
              </a:rPr>
              <a:t>15</a:t>
            </a:r>
            <a:r>
              <a:rPr lang="en-US" sz="4400" spc="50" baseline="30000" dirty="0" smtClean="0">
                <a:ln w="11430"/>
                <a:solidFill>
                  <a:srgbClr val="C00000"/>
                </a:solidFill>
                <a:effectLst>
                  <a:outerShdw blurRad="76200" dist="50800" dir="5400000" algn="tl" rotWithShape="0">
                    <a:srgbClr val="000000">
                      <a:alpha val="65000"/>
                    </a:srgbClr>
                  </a:outerShdw>
                </a:effectLst>
              </a:rPr>
              <a:t>th</a:t>
            </a:r>
            <a:r>
              <a:rPr lang="en-US" sz="4400" spc="50" dirty="0" smtClean="0">
                <a:ln w="11430"/>
                <a:solidFill>
                  <a:srgbClr val="FF0000"/>
                </a:solidFill>
                <a:effectLst>
                  <a:outerShdw blurRad="76200" dist="50800" dir="5400000" algn="tl" rotWithShape="0">
                    <a:srgbClr val="000000">
                      <a:alpha val="65000"/>
                    </a:srgbClr>
                  </a:outerShdw>
                </a:effectLst>
              </a:rPr>
              <a:t>, 22</a:t>
            </a:r>
            <a:r>
              <a:rPr lang="en-US" sz="4400" spc="50" baseline="30000" dirty="0" smtClean="0">
                <a:ln w="11430"/>
                <a:solidFill>
                  <a:srgbClr val="FF0000"/>
                </a:solidFill>
                <a:effectLst>
                  <a:outerShdw blurRad="76200" dist="50800" dir="5400000" algn="tl" rotWithShape="0">
                    <a:srgbClr val="000000">
                      <a:alpha val="65000"/>
                    </a:srgbClr>
                  </a:outerShdw>
                </a:effectLst>
              </a:rPr>
              <a:t>nd</a:t>
            </a:r>
            <a:r>
              <a:rPr lang="en-US" sz="4400" spc="50" dirty="0" smtClean="0">
                <a:ln w="11430"/>
                <a:solidFill>
                  <a:srgbClr val="FF0000"/>
                </a:solidFill>
                <a:effectLst>
                  <a:outerShdw blurRad="76200" dist="50800" dir="5400000" algn="tl" rotWithShape="0">
                    <a:srgbClr val="000000">
                      <a:alpha val="65000"/>
                    </a:srgbClr>
                  </a:outerShdw>
                </a:effectLst>
              </a:rPr>
              <a:t>, &amp; 29</a:t>
            </a:r>
            <a:r>
              <a:rPr lang="en-US" sz="4400" spc="50" baseline="30000" dirty="0" smtClean="0">
                <a:ln w="11430"/>
                <a:solidFill>
                  <a:srgbClr val="FF0000"/>
                </a:solidFill>
                <a:effectLst>
                  <a:outerShdw blurRad="76200" dist="50800" dir="5400000" algn="tl" rotWithShape="0">
                    <a:srgbClr val="000000">
                      <a:alpha val="65000"/>
                    </a:srgbClr>
                  </a:outerShdw>
                </a:effectLst>
              </a:rPr>
              <a:t>th</a:t>
            </a:r>
            <a:r>
              <a:rPr lang="en-US" sz="4400" spc="50" dirty="0">
                <a:ln w="11430"/>
                <a:solidFill>
                  <a:srgbClr val="FF0000"/>
                </a:solidFill>
                <a:effectLst>
                  <a:outerShdw blurRad="76200" dist="50800" dir="5400000" algn="tl" rotWithShape="0">
                    <a:srgbClr val="000000">
                      <a:alpha val="65000"/>
                    </a:srgbClr>
                  </a:outerShdw>
                </a:effectLst>
              </a:rPr>
              <a:t> </a:t>
            </a:r>
            <a:r>
              <a:rPr lang="en-US" sz="4400" spc="50" dirty="0" smtClean="0">
                <a:ln w="11430"/>
                <a:solidFill>
                  <a:srgbClr val="FF0000"/>
                </a:solidFill>
                <a:effectLst>
                  <a:outerShdw blurRad="76200" dist="50800" dir="5400000" algn="tl" rotWithShape="0">
                    <a:srgbClr val="000000">
                      <a:alpha val="65000"/>
                    </a:srgbClr>
                  </a:outerShdw>
                </a:effectLst>
              </a:rPr>
              <a:t>according </a:t>
            </a:r>
            <a:br>
              <a:rPr lang="en-US" sz="4400" spc="50" dirty="0" smtClean="0">
                <a:ln w="11430"/>
                <a:solidFill>
                  <a:srgbClr val="FF0000"/>
                </a:solidFill>
                <a:effectLst>
                  <a:outerShdw blurRad="76200" dist="50800" dir="5400000" algn="tl" rotWithShape="0">
                    <a:srgbClr val="000000">
                      <a:alpha val="65000"/>
                    </a:srgbClr>
                  </a:outerShdw>
                </a:effectLst>
              </a:rPr>
            </a:br>
            <a:r>
              <a:rPr lang="en-US" sz="4400" spc="50" dirty="0" smtClean="0">
                <a:ln w="11430"/>
                <a:solidFill>
                  <a:srgbClr val="FF0000"/>
                </a:solidFill>
                <a:effectLst>
                  <a:outerShdw blurRad="76200" dist="50800" dir="5400000" algn="tl" rotWithShape="0">
                    <a:srgbClr val="000000">
                      <a:alpha val="65000"/>
                    </a:srgbClr>
                  </a:outerShdw>
                </a:effectLst>
              </a:rPr>
              <a:t>to the phases of the moon.</a:t>
            </a:r>
          </a:p>
          <a:p>
            <a:endParaRPr lang="en-US" sz="1600" spc="50" dirty="0" smtClean="0">
              <a:ln w="11430"/>
              <a:solidFill>
                <a:srgbClr val="FF0000"/>
              </a:solidFill>
              <a:effectLst>
                <a:outerShdw blurRad="76200" dist="50800" dir="5400000" algn="tl" rotWithShape="0">
                  <a:srgbClr val="000000">
                    <a:alpha val="65000"/>
                  </a:srgbClr>
                </a:outerShdw>
              </a:effectLst>
            </a:endParaRPr>
          </a:p>
          <a:p>
            <a:pPr marL="571500" indent="-571500">
              <a:buFont typeface="Arial" pitchFamily="34" charset="0"/>
              <a:buChar char="•"/>
            </a:pPr>
            <a:r>
              <a:rPr lang="en-US" sz="4000" spc="50" dirty="0" smtClean="0">
                <a:ln w="11430"/>
                <a:solidFill>
                  <a:srgbClr val="8C4C64"/>
                </a:solidFill>
                <a:effectLst>
                  <a:outerShdw blurRad="76200" dist="50800" dir="5400000" algn="tl" rotWithShape="0">
                    <a:srgbClr val="000000">
                      <a:alpha val="65000"/>
                    </a:srgbClr>
                  </a:outerShdw>
                </a:effectLst>
              </a:rPr>
              <a:t>Joshua does not allow weekly </a:t>
            </a:r>
            <a:br>
              <a:rPr lang="en-US" sz="4000" spc="50" dirty="0" smtClean="0">
                <a:ln w="11430"/>
                <a:solidFill>
                  <a:srgbClr val="8C4C64"/>
                </a:solidFill>
                <a:effectLst>
                  <a:outerShdw blurRad="76200" dist="50800" dir="5400000" algn="tl" rotWithShape="0">
                    <a:srgbClr val="000000">
                      <a:alpha val="65000"/>
                    </a:srgbClr>
                  </a:outerShdw>
                </a:effectLst>
              </a:rPr>
            </a:br>
            <a:r>
              <a:rPr lang="en-US" sz="4000" spc="50" dirty="0" smtClean="0">
                <a:ln w="11430"/>
                <a:solidFill>
                  <a:srgbClr val="FF0000"/>
                </a:solidFill>
                <a:effectLst>
                  <a:outerShdw blurRad="76200" dist="50800" dir="5400000" algn="tl" rotWithShape="0">
                    <a:srgbClr val="000000">
                      <a:alpha val="65000"/>
                    </a:srgbClr>
                  </a:outerShdw>
                </a:effectLst>
              </a:rPr>
              <a:t>Lunar Sabbaths </a:t>
            </a:r>
            <a:r>
              <a:rPr lang="en-US" sz="4000" spc="50" dirty="0" smtClean="0">
                <a:ln w="11430"/>
                <a:solidFill>
                  <a:srgbClr val="8C4C64"/>
                </a:solidFill>
                <a:effectLst>
                  <a:outerShdw blurRad="76200" dist="50800" dir="5400000" algn="tl" rotWithShape="0">
                    <a:srgbClr val="000000">
                      <a:alpha val="65000"/>
                    </a:srgbClr>
                  </a:outerShdw>
                </a:effectLst>
              </a:rPr>
              <a:t>to have </a:t>
            </a:r>
            <a:br>
              <a:rPr lang="en-US" sz="4000" spc="50" dirty="0" smtClean="0">
                <a:ln w="11430"/>
                <a:solidFill>
                  <a:srgbClr val="8C4C64"/>
                </a:solidFill>
                <a:effectLst>
                  <a:outerShdw blurRad="76200" dist="50800" dir="5400000" algn="tl" rotWithShape="0">
                    <a:srgbClr val="000000">
                      <a:alpha val="65000"/>
                    </a:srgbClr>
                  </a:outerShdw>
                </a:effectLst>
              </a:rPr>
            </a:br>
            <a:r>
              <a:rPr lang="en-US" sz="4000" spc="50" dirty="0" smtClean="0">
                <a:ln w="11430"/>
                <a:solidFill>
                  <a:srgbClr val="8C4C64"/>
                </a:solidFill>
                <a:effectLst>
                  <a:outerShdw blurRad="76200" dist="50800" dir="5400000" algn="tl" rotWithShape="0">
                    <a:srgbClr val="000000">
                      <a:alpha val="65000"/>
                    </a:srgbClr>
                  </a:outerShdw>
                </a:effectLst>
              </a:rPr>
              <a:t>recognition on </a:t>
            </a:r>
            <a:r>
              <a:rPr lang="en-US" sz="4000" spc="50" dirty="0" smtClean="0">
                <a:ln w="11430"/>
                <a:solidFill>
                  <a:srgbClr val="0070C0"/>
                </a:solidFill>
                <a:effectLst>
                  <a:outerShdw blurRad="76200" dist="50800" dir="5400000" algn="tl" rotWithShape="0">
                    <a:srgbClr val="000000">
                      <a:alpha val="65000"/>
                    </a:srgbClr>
                  </a:outerShdw>
                </a:effectLst>
              </a:rPr>
              <a:t>Yahuah’s</a:t>
            </a:r>
            <a:r>
              <a:rPr lang="en-US" sz="4000" spc="50" dirty="0" smtClean="0">
                <a:ln w="11430"/>
                <a:solidFill>
                  <a:srgbClr val="8C4C64"/>
                </a:solidFill>
                <a:effectLst>
                  <a:outerShdw blurRad="76200" dist="50800" dir="5400000" algn="tl" rotWithShape="0">
                    <a:srgbClr val="000000">
                      <a:alpha val="65000"/>
                    </a:srgbClr>
                  </a:outerShdw>
                </a:effectLst>
              </a:rPr>
              <a:t> Calendar.</a:t>
            </a:r>
          </a:p>
          <a:p>
            <a:pPr marL="571500" indent="-571500">
              <a:buFont typeface="Arial" pitchFamily="34" charset="0"/>
              <a:buChar char="•"/>
            </a:pPr>
            <a:endParaRPr lang="en-US" sz="2400" spc="50" dirty="0">
              <a:ln w="11430"/>
              <a:solidFill>
                <a:srgbClr val="8C4C64"/>
              </a:solidFill>
              <a:effectLst>
                <a:outerShdw blurRad="76200" dist="50800" dir="5400000" algn="tl" rotWithShape="0">
                  <a:srgbClr val="000000">
                    <a:alpha val="65000"/>
                  </a:srgbClr>
                </a:outerShdw>
              </a:effectLst>
            </a:endParaRPr>
          </a:p>
        </p:txBody>
      </p:sp>
      <p:pic>
        <p:nvPicPr>
          <p:cNvPr id="4" name="Picture 2" descr="C:\Users\Rae\Desktop\bunny trail wood plaque 400 edit.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07477" y="1657448"/>
            <a:ext cx="1640523" cy="664412"/>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6" name="TextBox 29"/>
          <p:cNvSpPr txBox="1"/>
          <p:nvPr/>
        </p:nvSpPr>
        <p:spPr>
          <a:xfrm>
            <a:off x="228600" y="381000"/>
            <a:ext cx="1823554" cy="501764"/>
          </a:xfrm>
          <a:prstGeom prst="roundRect">
            <a:avLst/>
          </a:prstGeom>
          <a:solidFill>
            <a:srgbClr val="008080"/>
          </a:solidFill>
          <a:ln w="57150">
            <a:solidFill>
              <a:schemeClr val="accent2">
                <a:lumMod val="60000"/>
                <a:lumOff val="40000"/>
              </a:schemeClr>
            </a:solidFill>
          </a:ln>
          <a:scene3d>
            <a:camera prst="orthographicFront"/>
            <a:lightRig rig="soft" dir="t">
              <a:rot lat="0" lon="0" rev="10800000"/>
            </a:lightRig>
          </a:scene3d>
          <a:sp3d>
            <a:bevelT/>
          </a:sp3d>
        </p:spPr>
        <p:txBody>
          <a:bodyPr vert="wordArtVert" wrap="square" rtlCol="0">
            <a:spAutoFit/>
            <a:sp3d>
              <a:bevelT w="27940" h="12700"/>
              <a:contourClr>
                <a:srgbClr val="DDDDDD"/>
              </a:contourClr>
            </a:sp3d>
          </a:bodyPr>
          <a:ls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sz="1600" b="1" spc="150" dirty="0" smtClean="0">
                <a:ln w="11430"/>
                <a:solidFill>
                  <a:srgbClr val="F8F8F8"/>
                </a:solidFill>
                <a:effectLst>
                  <a:outerShdw blurRad="25400" algn="tl" rotWithShape="0">
                    <a:srgbClr val="000000">
                      <a:alpha val="43000"/>
                    </a:srgbClr>
                  </a:outerShdw>
                </a:effectLst>
              </a:rPr>
              <a:t>R</a:t>
            </a:r>
            <a:br>
              <a:rPr lang="en-US" sz="1600" b="1" spc="150" dirty="0" smtClean="0">
                <a:ln w="11430"/>
                <a:solidFill>
                  <a:srgbClr val="F8F8F8"/>
                </a:solidFill>
                <a:effectLst>
                  <a:outerShdw blurRad="25400" algn="tl" rotWithShape="0">
                    <a:srgbClr val="000000">
                      <a:alpha val="43000"/>
                    </a:srgbClr>
                  </a:outerShdw>
                </a:effectLst>
              </a:rPr>
            </a:br>
            <a:r>
              <a:rPr lang="en-US" sz="1600" b="1" spc="150" dirty="0" smtClean="0">
                <a:ln w="11430"/>
                <a:solidFill>
                  <a:srgbClr val="F8F8F8"/>
                </a:solidFill>
                <a:effectLst>
                  <a:outerShdw blurRad="25400" algn="tl" rotWithShape="0">
                    <a:srgbClr val="000000">
                      <a:alpha val="43000"/>
                    </a:srgbClr>
                  </a:outerShdw>
                </a:effectLst>
              </a:rPr>
              <a:t>E</a:t>
            </a:r>
            <a:br>
              <a:rPr lang="en-US" sz="1600" b="1" spc="150" dirty="0" smtClean="0">
                <a:ln w="11430"/>
                <a:solidFill>
                  <a:srgbClr val="F8F8F8"/>
                </a:solidFill>
                <a:effectLst>
                  <a:outerShdw blurRad="25400" algn="tl" rotWithShape="0">
                    <a:srgbClr val="000000">
                      <a:alpha val="43000"/>
                    </a:srgbClr>
                  </a:outerShdw>
                </a:effectLst>
              </a:rPr>
            </a:br>
            <a:r>
              <a:rPr lang="en-US" sz="1600" b="1" spc="150" dirty="0" smtClean="0">
                <a:ln w="11430"/>
                <a:solidFill>
                  <a:srgbClr val="F8F8F8"/>
                </a:solidFill>
                <a:effectLst>
                  <a:outerShdw blurRad="25400" algn="tl" rotWithShape="0">
                    <a:srgbClr val="000000">
                      <a:alpha val="43000"/>
                    </a:srgbClr>
                  </a:outerShdw>
                </a:effectLst>
              </a:rPr>
              <a:t>V</a:t>
            </a:r>
            <a:br>
              <a:rPr lang="en-US" sz="1600" b="1" spc="150" dirty="0" smtClean="0">
                <a:ln w="11430"/>
                <a:solidFill>
                  <a:srgbClr val="F8F8F8"/>
                </a:solidFill>
                <a:effectLst>
                  <a:outerShdw blurRad="25400" algn="tl" rotWithShape="0">
                    <a:srgbClr val="000000">
                      <a:alpha val="43000"/>
                    </a:srgbClr>
                  </a:outerShdw>
                </a:effectLst>
              </a:rPr>
            </a:br>
            <a:r>
              <a:rPr lang="en-US" sz="1600" b="1" spc="150" dirty="0" smtClean="0">
                <a:ln w="11430"/>
                <a:solidFill>
                  <a:srgbClr val="F8F8F8"/>
                </a:solidFill>
                <a:effectLst>
                  <a:outerShdw blurRad="25400" algn="tl" rotWithShape="0">
                    <a:srgbClr val="000000">
                      <a:alpha val="43000"/>
                    </a:srgbClr>
                  </a:outerShdw>
                </a:effectLst>
              </a:rPr>
              <a:t>I</a:t>
            </a:r>
            <a:br>
              <a:rPr lang="en-US" sz="1600" b="1" spc="150" dirty="0" smtClean="0">
                <a:ln w="11430"/>
                <a:solidFill>
                  <a:srgbClr val="F8F8F8"/>
                </a:solidFill>
                <a:effectLst>
                  <a:outerShdw blurRad="25400" algn="tl" rotWithShape="0">
                    <a:srgbClr val="000000">
                      <a:alpha val="43000"/>
                    </a:srgbClr>
                  </a:outerShdw>
                </a:effectLst>
              </a:rPr>
            </a:br>
            <a:r>
              <a:rPr lang="en-US" sz="1600" b="1" spc="150" dirty="0" smtClean="0">
                <a:ln w="11430"/>
                <a:solidFill>
                  <a:srgbClr val="F8F8F8"/>
                </a:solidFill>
                <a:effectLst>
                  <a:outerShdw blurRad="25400" algn="tl" rotWithShape="0">
                    <a:srgbClr val="000000">
                      <a:alpha val="43000"/>
                    </a:srgbClr>
                  </a:outerShdw>
                </a:effectLst>
              </a:rPr>
              <a:t>E</a:t>
            </a:r>
            <a:br>
              <a:rPr lang="en-US" sz="1600" b="1" spc="150" dirty="0" smtClean="0">
                <a:ln w="11430"/>
                <a:solidFill>
                  <a:srgbClr val="F8F8F8"/>
                </a:solidFill>
                <a:effectLst>
                  <a:outerShdw blurRad="25400" algn="tl" rotWithShape="0">
                    <a:srgbClr val="000000">
                      <a:alpha val="43000"/>
                    </a:srgbClr>
                  </a:outerShdw>
                </a:effectLst>
              </a:rPr>
            </a:br>
            <a:r>
              <a:rPr lang="en-US" sz="1600" b="1" spc="150" dirty="0" smtClean="0">
                <a:ln w="11430"/>
                <a:solidFill>
                  <a:srgbClr val="F8F8F8"/>
                </a:solidFill>
                <a:effectLst>
                  <a:outerShdw blurRad="25400" algn="tl" rotWithShape="0">
                    <a:srgbClr val="000000">
                      <a:alpha val="43000"/>
                    </a:srgbClr>
                  </a:outerShdw>
                </a:effectLst>
              </a:rPr>
              <a:t>W</a:t>
            </a:r>
            <a:endParaRPr lang="en-US" sz="1600" b="1" spc="150" dirty="0">
              <a:ln w="11430"/>
              <a:solidFill>
                <a:srgbClr val="F8F8F8"/>
              </a:solidFill>
              <a:effectLst>
                <a:outerShdw blurRad="25400" algn="tl" rotWithShape="0">
                  <a:srgbClr val="000000">
                    <a:alpha val="43000"/>
                  </a:srgbClr>
                </a:outerShdw>
              </a:effectLst>
            </a:endParaRPr>
          </a:p>
        </p:txBody>
      </p:sp>
      <p:sp>
        <p:nvSpPr>
          <p:cNvPr id="3" name="Bent-Up Arrow 2"/>
          <p:cNvSpPr/>
          <p:nvPr/>
        </p:nvSpPr>
        <p:spPr>
          <a:xfrm>
            <a:off x="7512424" y="1447801"/>
            <a:ext cx="1402976" cy="4343399"/>
          </a:xfrm>
          <a:prstGeom prst="bentUpArrow">
            <a:avLst>
              <a:gd name="adj1" fmla="val 17971"/>
              <a:gd name="adj2" fmla="val 25000"/>
              <a:gd name="adj3" fmla="val 25000"/>
            </a:avLst>
          </a:prstGeom>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8100000" scaled="1"/>
            <a:tileRect/>
          </a:gra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136913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75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1250" fill="hold"/>
                                        <p:tgtEl>
                                          <p:spTgt spid="4"/>
                                        </p:tgtEl>
                                        <p:attrNameLst>
                                          <p:attrName>ppt_x</p:attrName>
                                        </p:attrNameLst>
                                      </p:cBhvr>
                                      <p:tavLst>
                                        <p:tav tm="0">
                                          <p:val>
                                            <p:strVal val="0-#ppt_w/2"/>
                                          </p:val>
                                        </p:tav>
                                        <p:tav tm="100000">
                                          <p:val>
                                            <p:strVal val="#ppt_x"/>
                                          </p:val>
                                        </p:tav>
                                      </p:tavLst>
                                    </p:anim>
                                    <p:anim calcmode="lin" valueType="num">
                                      <p:cBhvr additive="base">
                                        <p:cTn id="13" dur="125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fade">
                                      <p:cBhvr>
                                        <p:cTn id="18" dur="1000"/>
                                        <p:tgtEl>
                                          <p:spTgt spid="5">
                                            <p:txEl>
                                              <p:pRg st="2" end="2"/>
                                            </p:txEl>
                                          </p:spTgt>
                                        </p:tgtEl>
                                      </p:cBhvr>
                                    </p:animEffect>
                                    <p:anim calcmode="lin" valueType="num">
                                      <p:cBhvr>
                                        <p:cTn id="19"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fade">
                                      <p:cBhvr>
                                        <p:cTn id="25" dur="1000"/>
                                        <p:tgtEl>
                                          <p:spTgt spid="5">
                                            <p:txEl>
                                              <p:pRg st="4" end="4"/>
                                            </p:txEl>
                                          </p:spTgt>
                                        </p:tgtEl>
                                      </p:cBhvr>
                                    </p:animEffect>
                                    <p:anim calcmode="lin" valueType="num">
                                      <p:cBhvr>
                                        <p:cTn id="2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22" presetClass="entr" presetSubtype="4" fill="hold" grpId="0" nodeType="afterEffect">
                                  <p:stCondLst>
                                    <p:cond delay="1500"/>
                                  </p:stCondLst>
                                  <p:childTnLst>
                                    <p:set>
                                      <p:cBhvr>
                                        <p:cTn id="30" dur="1" fill="hold">
                                          <p:stCondLst>
                                            <p:cond delay="0"/>
                                          </p:stCondLst>
                                        </p:cTn>
                                        <p:tgtEl>
                                          <p:spTgt spid="3"/>
                                        </p:tgtEl>
                                        <p:attrNameLst>
                                          <p:attrName>style.visibility</p:attrName>
                                        </p:attrNameLst>
                                      </p:cBhvr>
                                      <p:to>
                                        <p:strVal val="visible"/>
                                      </p:to>
                                    </p:set>
                                    <p:animEffect transition="in" filter="wipe(down)">
                                      <p:cBhvr>
                                        <p:cTn id="31" dur="3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animBg="1"/>
    </p:bldLst>
  </p:timing>
</p:sld>
</file>

<file path=ppt/slides/slide5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C014052-953B-4273-8F47-BF25327D5B24}" type="slidenum">
              <a:rPr lang="en-US" smtClean="0">
                <a:solidFill>
                  <a:schemeClr val="accent4">
                    <a:lumMod val="20000"/>
                    <a:lumOff val="80000"/>
                  </a:schemeClr>
                </a:solidFill>
              </a:rPr>
              <a:t>52</a:t>
            </a:fld>
            <a:endParaRPr lang="en-US" dirty="0">
              <a:solidFill>
                <a:schemeClr val="accent4">
                  <a:lumMod val="20000"/>
                  <a:lumOff val="80000"/>
                </a:schemeClr>
              </a:solidFill>
            </a:endParaRPr>
          </a:p>
        </p:txBody>
      </p:sp>
      <p:sp>
        <p:nvSpPr>
          <p:cNvPr id="5" name="Title 1"/>
          <p:cNvSpPr txBox="1">
            <a:spLocks/>
          </p:cNvSpPr>
          <p:nvPr/>
        </p:nvSpPr>
        <p:spPr>
          <a:xfrm>
            <a:off x="-76200" y="0"/>
            <a:ext cx="9296400" cy="6096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spc="50" dirty="0" smtClean="0">
                <a:ln w="11430"/>
                <a:solidFill>
                  <a:srgbClr val="8C4C64"/>
                </a:solidFill>
                <a:effectLst>
                  <a:outerShdw blurRad="76200" dist="50800" dir="5400000" algn="tl" rotWithShape="0">
                    <a:srgbClr val="000000">
                      <a:alpha val="65000"/>
                    </a:srgbClr>
                  </a:outerShdw>
                </a:effectLst>
              </a:rPr>
              <a:t>Finally</a:t>
            </a:r>
            <a:r>
              <a:rPr lang="en-US" sz="4400" spc="50" dirty="0" smtClean="0">
                <a:ln w="11430"/>
                <a:solidFill>
                  <a:schemeClr val="accent5"/>
                </a:solidFill>
                <a:effectLst>
                  <a:outerShdw blurRad="76200" dist="50800" dir="5400000" algn="tl" rotWithShape="0">
                    <a:srgbClr val="000000">
                      <a:alpha val="65000"/>
                    </a:srgbClr>
                  </a:outerShdw>
                </a:effectLst>
              </a:rPr>
              <a:t> </a:t>
            </a:r>
            <a:r>
              <a:rPr lang="en-US" sz="4400" spc="50" dirty="0" smtClean="0">
                <a:ln w="11430"/>
                <a:solidFill>
                  <a:srgbClr val="00B050"/>
                </a:solidFill>
                <a:effectLst>
                  <a:outerShdw blurRad="76200" dist="50800" dir="5400000" algn="tl" rotWithShape="0">
                    <a:srgbClr val="000000">
                      <a:alpha val="65000"/>
                    </a:srgbClr>
                  </a:outerShdw>
                </a:effectLst>
              </a:rPr>
              <a:t>Wave Sheaf</a:t>
            </a:r>
            <a:r>
              <a:rPr lang="en-US" sz="4400" spc="50" dirty="0" smtClean="0">
                <a:ln w="11430"/>
                <a:solidFill>
                  <a:schemeClr val="accent5"/>
                </a:solidFill>
                <a:effectLst>
                  <a:outerShdw blurRad="76200" dist="50800" dir="5400000" algn="tl" rotWithShape="0">
                    <a:srgbClr val="000000">
                      <a:alpha val="65000"/>
                    </a:srgbClr>
                  </a:outerShdw>
                </a:effectLst>
              </a:rPr>
              <a:t> </a:t>
            </a:r>
            <a:r>
              <a:rPr lang="en-US" sz="4400" spc="50" dirty="0" smtClean="0">
                <a:ln w="11430"/>
                <a:solidFill>
                  <a:srgbClr val="8C4C64"/>
                </a:solidFill>
                <a:effectLst>
                  <a:outerShdw blurRad="76200" dist="50800" dir="5400000" algn="tl" rotWithShape="0">
                    <a:srgbClr val="000000">
                      <a:alpha val="65000"/>
                    </a:srgbClr>
                  </a:outerShdw>
                </a:effectLst>
              </a:rPr>
              <a:t>is Understood</a:t>
            </a:r>
            <a:endParaRPr lang="en-US" sz="2400" spc="50" dirty="0">
              <a:ln w="11430"/>
              <a:solidFill>
                <a:srgbClr val="8C4C64"/>
              </a:solidFill>
              <a:effectLst>
                <a:outerShdw blurRad="76200" dist="50800" dir="5400000" algn="tl" rotWithShape="0">
                  <a:srgbClr val="000000">
                    <a:alpha val="65000"/>
                  </a:srgbClr>
                </a:outerShdw>
              </a:effectLst>
            </a:endParaRPr>
          </a:p>
        </p:txBody>
      </p:sp>
      <p:sp>
        <p:nvSpPr>
          <p:cNvPr id="9" name="Content Placeholder 6"/>
          <p:cNvSpPr>
            <a:spLocks noGrp="1"/>
          </p:cNvSpPr>
          <p:nvPr>
            <p:ph sz="quarter" idx="13"/>
          </p:nvPr>
        </p:nvSpPr>
        <p:spPr>
          <a:xfrm>
            <a:off x="609600" y="914400"/>
            <a:ext cx="8001000" cy="3200400"/>
          </a:xfrm>
          <a:solidFill>
            <a:schemeClr val="accent2">
              <a:lumMod val="20000"/>
              <a:lumOff val="80000"/>
            </a:schemeClr>
          </a:solidFill>
          <a:ln w="57150">
            <a:solidFill>
              <a:schemeClr val="accent2">
                <a:lumMod val="75000"/>
              </a:schemeClr>
            </a:solidFill>
          </a:ln>
          <a:effectLst>
            <a:glow rad="139700">
              <a:schemeClr val="accent2">
                <a:satMod val="175000"/>
                <a:alpha val="40000"/>
              </a:schemeClr>
            </a:glow>
          </a:effectLst>
          <a:scene3d>
            <a:camera prst="orthographicFront"/>
            <a:lightRig rig="threePt" dir="t"/>
          </a:scene3d>
          <a:sp3d>
            <a:bevelT w="114300" prst="artDeco"/>
          </a:sp3d>
        </p:spPr>
        <p:txBody>
          <a:bodyPr>
            <a:noAutofit/>
            <a:sp3d extrusionH="57150">
              <a:bevelT w="38100" h="38100"/>
            </a:sp3d>
          </a:bodyPr>
          <a:lstStyle/>
          <a:p>
            <a:pPr marL="45720" indent="0">
              <a:buNone/>
            </a:pPr>
            <a:r>
              <a:rPr lang="en-US" sz="2400" b="1" dirty="0" smtClean="0">
                <a:solidFill>
                  <a:srgbClr val="C00000"/>
                </a:solidFill>
              </a:rPr>
              <a:t>This discovery also eliminates two other false teachings: </a:t>
            </a:r>
          </a:p>
          <a:p>
            <a:pPr marL="502920" indent="-457200">
              <a:buAutoNum type="arabicPeriod"/>
            </a:pPr>
            <a:r>
              <a:rPr lang="en-US" sz="2400" b="1" dirty="0" smtClean="0">
                <a:solidFill>
                  <a:srgbClr val="00B050"/>
                </a:solidFill>
              </a:rPr>
              <a:t>The </a:t>
            </a:r>
            <a:r>
              <a:rPr lang="en-US" sz="2400" b="1" dirty="0" smtClean="0">
                <a:solidFill>
                  <a:srgbClr val="C00000"/>
                </a:solidFill>
              </a:rPr>
              <a:t>false teaching that</a:t>
            </a:r>
            <a:r>
              <a:rPr lang="en-US" sz="2400" b="1" dirty="0" smtClean="0">
                <a:solidFill>
                  <a:srgbClr val="00B050"/>
                </a:solidFill>
              </a:rPr>
              <a:t> Wave Sheaf must always be </a:t>
            </a:r>
            <a:br>
              <a:rPr lang="en-US" sz="2400" b="1" dirty="0" smtClean="0">
                <a:solidFill>
                  <a:srgbClr val="00B050"/>
                </a:solidFill>
              </a:rPr>
            </a:b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celebrated on </a:t>
            </a:r>
            <a:r>
              <a:rPr lang="en-US" sz="24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abib</a:t>
            </a: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16! </a:t>
            </a:r>
          </a:p>
          <a:p>
            <a:pPr marL="502920" indent="-457200">
              <a:buAutoNum type="arabicPeriod"/>
            </a:pPr>
            <a:r>
              <a:rPr lang="en-US" sz="2400" b="1" dirty="0" smtClean="0">
                <a:solidFill>
                  <a:srgbClr val="00B050"/>
                </a:solidFill>
              </a:rPr>
              <a:t>The </a:t>
            </a:r>
            <a:r>
              <a:rPr lang="en-US" sz="2400" b="1" dirty="0">
                <a:solidFill>
                  <a:srgbClr val="C00000"/>
                </a:solidFill>
              </a:rPr>
              <a:t>false teaching that </a:t>
            </a:r>
            <a:r>
              <a:rPr lang="en-US" sz="2400" b="1" dirty="0" smtClean="0">
                <a:solidFill>
                  <a:srgbClr val="00B050"/>
                </a:solidFill>
              </a:rPr>
              <a:t>Wave Sheaf must always </a:t>
            </a: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follow a feast Sabbath – specifically the </a:t>
            </a:r>
            <a:b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1</a:t>
            </a:r>
            <a:r>
              <a:rPr lang="en-US" sz="2400" b="1" cap="all" baseline="300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st</a:t>
            </a: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Sabbath of unleavened bread!</a:t>
            </a:r>
            <a:r>
              <a:rPr lang="en-US" sz="2400" b="1" cap="all" dirty="0" smtClean="0">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rPr>
              <a:t/>
            </a:r>
            <a:br>
              <a:rPr lang="en-US" sz="2400" b="1" cap="all" dirty="0" smtClean="0">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rPr>
            </a:br>
            <a:r>
              <a:rPr lang="en-US" sz="3200" b="1" cap="all" dirty="0" smtClean="0">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rPr>
              <a:t>Joshua sets the record straight.  </a:t>
            </a:r>
            <a:endParaRPr lang="en-US" sz="2400" dirty="0"/>
          </a:p>
        </p:txBody>
      </p:sp>
    </p:spTree>
    <p:extLst>
      <p:ext uri="{BB962C8B-B14F-4D97-AF65-F5344CB8AC3E}">
        <p14:creationId xmlns:p14="http://schemas.microsoft.com/office/powerpoint/2010/main" val="26509335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wipe(left)">
                                      <p:cBhvr>
                                        <p:cTn id="7" dur="175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Title 1"/>
          <p:cNvSpPr txBox="1">
            <a:spLocks/>
          </p:cNvSpPr>
          <p:nvPr/>
        </p:nvSpPr>
        <p:spPr>
          <a:xfrm>
            <a:off x="0" y="5573256"/>
            <a:ext cx="9184640" cy="1284744"/>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spc="50" dirty="0" smtClean="0">
                <a:ln w="11430"/>
                <a:solidFill>
                  <a:srgbClr val="8C4C64"/>
                </a:solidFill>
                <a:effectLst>
                  <a:outerShdw blurRad="76200" dist="50800" dir="5400000" algn="tl" rotWithShape="0">
                    <a:srgbClr val="000000">
                      <a:alpha val="65000"/>
                    </a:srgbClr>
                  </a:outerShdw>
                </a:effectLst>
              </a:rPr>
              <a:t>Next:  </a:t>
            </a:r>
            <a:r>
              <a:rPr lang="en-US" sz="3600" spc="50" dirty="0" smtClean="0">
                <a:ln w="11430"/>
                <a:solidFill>
                  <a:srgbClr val="FF0000"/>
                </a:solidFill>
                <a:effectLst>
                  <a:outerShdw blurRad="76200" dist="50800" dir="5400000" algn="tl" rotWithShape="0">
                    <a:srgbClr val="000000">
                      <a:alpha val="65000"/>
                    </a:srgbClr>
                  </a:outerShdw>
                </a:effectLst>
              </a:rPr>
              <a:t>Passovers</a:t>
            </a:r>
            <a:r>
              <a:rPr lang="en-US" sz="3600" spc="50" dirty="0" smtClean="0">
                <a:ln w="11430"/>
                <a:solidFill>
                  <a:srgbClr val="8C4C64"/>
                </a:solidFill>
                <a:effectLst>
                  <a:outerShdw blurRad="76200" dist="50800" dir="5400000" algn="tl" rotWithShape="0">
                    <a:srgbClr val="000000">
                      <a:alpha val="65000"/>
                    </a:srgbClr>
                  </a:outerShdw>
                </a:effectLst>
              </a:rPr>
              <a:t> &amp; </a:t>
            </a:r>
            <a:r>
              <a:rPr lang="en-US" sz="3600" spc="50" dirty="0" smtClean="0">
                <a:ln w="11430"/>
                <a:solidFill>
                  <a:srgbClr val="00B050"/>
                </a:solidFill>
                <a:effectLst>
                  <a:outerShdw blurRad="76200" dist="50800" dir="5400000" algn="tl" rotWithShape="0">
                    <a:srgbClr val="000000">
                      <a:alpha val="65000"/>
                    </a:srgbClr>
                  </a:outerShdw>
                </a:effectLst>
              </a:rPr>
              <a:t>Wave Sheaf </a:t>
            </a:r>
            <a:r>
              <a:rPr lang="en-US" sz="3600" spc="50" dirty="0" smtClean="0">
                <a:ln w="11430"/>
                <a:solidFill>
                  <a:srgbClr val="8C4C64"/>
                </a:solidFill>
                <a:effectLst>
                  <a:outerShdw blurRad="76200" dist="50800" dir="5400000" algn="tl" rotWithShape="0">
                    <a:srgbClr val="000000">
                      <a:alpha val="65000"/>
                    </a:srgbClr>
                  </a:outerShdw>
                </a:effectLst>
              </a:rPr>
              <a:t>will be illustrated on two different sets of charts.</a:t>
            </a:r>
            <a:endParaRPr lang="en-US" sz="3600" spc="50" dirty="0" smtClean="0">
              <a:ln w="11430"/>
              <a:solidFill>
                <a:srgbClr val="00B050"/>
              </a:solidFill>
              <a:effectLst>
                <a:outerShdw blurRad="76200" dist="50800" dir="5400000" algn="tl" rotWithShape="0">
                  <a:srgbClr val="000000">
                    <a:alpha val="65000"/>
                  </a:srgbClr>
                </a:outerShdw>
              </a:effectLst>
            </a:endParaRPr>
          </a:p>
          <a:p>
            <a:endParaRPr lang="en-US" sz="2400" spc="50" dirty="0">
              <a:ln w="11430"/>
              <a:solidFill>
                <a:srgbClr val="FF0000"/>
              </a:solidFill>
              <a:effectLst>
                <a:outerShdw blurRad="76200" dist="50800" dir="5400000" algn="tl" rotWithShape="0">
                  <a:srgbClr val="000000">
                    <a:alpha val="65000"/>
                  </a:srgbClr>
                </a:outerShdw>
              </a:effectLst>
            </a:endParaRPr>
          </a:p>
        </p:txBody>
      </p:sp>
      <p:sp>
        <p:nvSpPr>
          <p:cNvPr id="2" name="Slide Number Placeholder 1"/>
          <p:cNvSpPr>
            <a:spLocks noGrp="1"/>
          </p:cNvSpPr>
          <p:nvPr>
            <p:ph type="sldNum" sz="quarter" idx="12"/>
          </p:nvPr>
        </p:nvSpPr>
        <p:spPr>
          <a:xfrm>
            <a:off x="7315200" y="6492875"/>
            <a:ext cx="1828800" cy="365125"/>
          </a:xfrm>
        </p:spPr>
        <p:txBody>
          <a:bodyPr/>
          <a:lstStyle/>
          <a:p>
            <a:fld id="{5C014052-953B-4273-8F47-BF25327D5B24}" type="slidenum">
              <a:rPr lang="en-US" smtClean="0"/>
              <a:t>53</a:t>
            </a:fld>
            <a:endParaRPr lang="en-US" dirty="0"/>
          </a:p>
        </p:txBody>
      </p:sp>
      <p:sp>
        <p:nvSpPr>
          <p:cNvPr id="5" name="Title 1"/>
          <p:cNvSpPr txBox="1">
            <a:spLocks/>
          </p:cNvSpPr>
          <p:nvPr/>
        </p:nvSpPr>
        <p:spPr>
          <a:xfrm>
            <a:off x="0" y="0"/>
            <a:ext cx="9184640" cy="29718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spc="50" dirty="0" smtClean="0">
                <a:ln w="11430"/>
                <a:solidFill>
                  <a:srgbClr val="8C4C64"/>
                </a:solidFill>
                <a:effectLst>
                  <a:outerShdw blurRad="76200" dist="50800" dir="5400000" algn="tl" rotWithShape="0">
                    <a:srgbClr val="000000">
                      <a:alpha val="65000"/>
                    </a:srgbClr>
                  </a:outerShdw>
                </a:effectLst>
              </a:rPr>
              <a:t>#8  Joshua </a:t>
            </a:r>
            <a:r>
              <a:rPr lang="en-US" sz="4400" u="sng" spc="50" dirty="0" smtClean="0">
                <a:ln w="11430"/>
                <a:solidFill>
                  <a:srgbClr val="7030A0"/>
                </a:solidFill>
                <a:effectLst>
                  <a:outerShdw blurRad="76200" dist="50800" dir="5400000" algn="tl" rotWithShape="0">
                    <a:srgbClr val="000000">
                      <a:alpha val="65000"/>
                    </a:srgbClr>
                  </a:outerShdw>
                </a:effectLst>
              </a:rPr>
              <a:t>has</a:t>
            </a:r>
            <a:r>
              <a:rPr lang="en-US" sz="4400" spc="50" dirty="0" smtClean="0">
                <a:ln w="11430"/>
                <a:solidFill>
                  <a:srgbClr val="8C4C64"/>
                </a:solidFill>
                <a:effectLst>
                  <a:outerShdw blurRad="76200" dist="50800" dir="5400000" algn="tl" rotWithShape="0">
                    <a:srgbClr val="000000">
                      <a:alpha val="65000"/>
                    </a:srgbClr>
                  </a:outerShdw>
                </a:effectLst>
              </a:rPr>
              <a:t> Confirmed:</a:t>
            </a:r>
          </a:p>
          <a:p>
            <a:pPr marL="742950" indent="-742950">
              <a:buFont typeface="+mj-lt"/>
              <a:buAutoNum type="arabicPeriod"/>
            </a:pPr>
            <a:r>
              <a:rPr lang="en-US" sz="4400" spc="50" dirty="0" smtClean="0">
                <a:ln w="11430"/>
                <a:solidFill>
                  <a:srgbClr val="00B050"/>
                </a:solidFill>
                <a:effectLst>
                  <a:outerShdw blurRad="76200" dist="50800" dir="5400000" algn="tl" rotWithShape="0">
                    <a:srgbClr val="000000">
                      <a:alpha val="65000"/>
                    </a:srgbClr>
                  </a:outerShdw>
                </a:effectLst>
              </a:rPr>
              <a:t>Wave Sheaf</a:t>
            </a:r>
            <a:r>
              <a:rPr lang="en-US" sz="4400" spc="50" dirty="0" smtClean="0">
                <a:ln w="11430"/>
                <a:solidFill>
                  <a:srgbClr val="8C4C64"/>
                </a:solidFill>
                <a:effectLst>
                  <a:outerShdw blurRad="76200" dist="50800" dir="5400000" algn="tl" rotWithShape="0">
                    <a:srgbClr val="000000">
                      <a:alpha val="65000"/>
                    </a:srgbClr>
                  </a:outerShdw>
                </a:effectLst>
              </a:rPr>
              <a:t> </a:t>
            </a:r>
            <a:r>
              <a:rPr lang="en-US" sz="4400" spc="50" dirty="0">
                <a:ln w="11430"/>
                <a:solidFill>
                  <a:srgbClr val="8C4C64"/>
                </a:solidFill>
                <a:effectLst>
                  <a:outerShdw blurRad="76200" dist="50800" dir="5400000" algn="tl" rotWithShape="0">
                    <a:srgbClr val="000000">
                      <a:alpha val="65000"/>
                    </a:srgbClr>
                  </a:outerShdw>
                </a:effectLst>
              </a:rPr>
              <a:t>must follow </a:t>
            </a:r>
            <a:br>
              <a:rPr lang="en-US" sz="4400" spc="50" dirty="0">
                <a:ln w="11430"/>
                <a:solidFill>
                  <a:srgbClr val="8C4C64"/>
                </a:solidFill>
                <a:effectLst>
                  <a:outerShdw blurRad="76200" dist="50800" dir="5400000" algn="tl" rotWithShape="0">
                    <a:srgbClr val="000000">
                      <a:alpha val="65000"/>
                    </a:srgbClr>
                  </a:outerShdw>
                </a:effectLst>
              </a:rPr>
            </a:br>
            <a:r>
              <a:rPr lang="en-US" sz="4400" spc="50" dirty="0">
                <a:ln w="11430"/>
                <a:solidFill>
                  <a:srgbClr val="8C4C64"/>
                </a:solidFill>
                <a:effectLst>
                  <a:outerShdw blurRad="76200" dist="50800" dir="5400000" algn="tl" rotWithShape="0">
                    <a:srgbClr val="000000">
                      <a:alpha val="65000"/>
                    </a:srgbClr>
                  </a:outerShdw>
                </a:effectLst>
              </a:rPr>
              <a:t>the </a:t>
            </a:r>
            <a:r>
              <a:rPr lang="en-US" sz="4400" spc="50" dirty="0">
                <a:ln w="11430"/>
                <a:solidFill>
                  <a:srgbClr val="00B0F0"/>
                </a:solidFill>
                <a:effectLst>
                  <a:outerShdw blurRad="76200" dist="50800" dir="5400000" algn="tl" rotWithShape="0">
                    <a:srgbClr val="000000">
                      <a:alpha val="65000"/>
                    </a:srgbClr>
                  </a:outerShdw>
                </a:effectLst>
              </a:rPr>
              <a:t>weekly Sabbath </a:t>
            </a:r>
            <a:r>
              <a:rPr lang="en-US" sz="4400" spc="50" dirty="0">
                <a:ln w="11430"/>
                <a:solidFill>
                  <a:srgbClr val="8C4C64"/>
                </a:solidFill>
                <a:effectLst>
                  <a:outerShdw blurRad="76200" dist="50800" dir="5400000" algn="tl" rotWithShape="0">
                    <a:srgbClr val="000000">
                      <a:alpha val="65000"/>
                    </a:srgbClr>
                  </a:outerShdw>
                </a:effectLst>
              </a:rPr>
              <a:t/>
            </a:r>
            <a:br>
              <a:rPr lang="en-US" sz="4400" spc="50" dirty="0">
                <a:ln w="11430"/>
                <a:solidFill>
                  <a:srgbClr val="8C4C64"/>
                </a:solidFill>
                <a:effectLst>
                  <a:outerShdw blurRad="76200" dist="50800" dir="5400000" algn="tl" rotWithShape="0">
                    <a:srgbClr val="000000">
                      <a:alpha val="65000"/>
                    </a:srgbClr>
                  </a:outerShdw>
                </a:effectLst>
              </a:rPr>
            </a:br>
            <a:r>
              <a:rPr lang="en-US" sz="4400" i="1" spc="50" dirty="0">
                <a:ln w="11430"/>
                <a:solidFill>
                  <a:srgbClr val="7030A0"/>
                </a:solidFill>
                <a:effectLst>
                  <a:outerShdw blurRad="76200" dist="50800" dir="5400000" algn="tl" rotWithShape="0">
                    <a:srgbClr val="000000">
                      <a:alpha val="65000"/>
                    </a:srgbClr>
                  </a:outerShdw>
                </a:effectLst>
              </a:rPr>
              <a:t>during</a:t>
            </a:r>
            <a:r>
              <a:rPr lang="en-US" sz="4400" i="1" spc="50" dirty="0">
                <a:ln w="11430"/>
                <a:solidFill>
                  <a:srgbClr val="8C4C64"/>
                </a:solidFill>
                <a:effectLst>
                  <a:outerShdw blurRad="76200" dist="50800" dir="5400000" algn="tl" rotWithShape="0">
                    <a:srgbClr val="000000">
                      <a:alpha val="65000"/>
                    </a:srgbClr>
                  </a:outerShdw>
                </a:effectLst>
              </a:rPr>
              <a:t> </a:t>
            </a:r>
            <a:r>
              <a:rPr lang="en-US" sz="4400" spc="50" dirty="0">
                <a:ln w="11430"/>
                <a:solidFill>
                  <a:srgbClr val="8C4C64"/>
                </a:solidFill>
                <a:effectLst>
                  <a:outerShdw blurRad="76200" dist="50800" dir="5400000" algn="tl" rotWithShape="0">
                    <a:srgbClr val="000000">
                      <a:alpha val="65000"/>
                    </a:srgbClr>
                  </a:outerShdw>
                </a:effectLst>
              </a:rPr>
              <a:t>the </a:t>
            </a:r>
            <a:r>
              <a:rPr lang="en-US" sz="4400" spc="50" dirty="0">
                <a:ln w="11430"/>
                <a:solidFill>
                  <a:srgbClr val="FF0000"/>
                </a:solidFill>
                <a:effectLst>
                  <a:outerShdw blurRad="76200" dist="50800" dir="5400000" algn="tl" rotWithShape="0">
                    <a:srgbClr val="000000">
                      <a:alpha val="65000"/>
                    </a:srgbClr>
                  </a:outerShdw>
                </a:effectLst>
              </a:rPr>
              <a:t>Passover</a:t>
            </a:r>
            <a:r>
              <a:rPr lang="en-US" sz="4400" spc="50" dirty="0">
                <a:ln w="11430"/>
                <a:solidFill>
                  <a:srgbClr val="8C4C64"/>
                </a:solidFill>
                <a:effectLst>
                  <a:outerShdw blurRad="76200" dist="50800" dir="5400000" algn="tl" rotWithShape="0">
                    <a:srgbClr val="000000">
                      <a:alpha val="65000"/>
                    </a:srgbClr>
                  </a:outerShdw>
                </a:effectLst>
              </a:rPr>
              <a:t> week</a:t>
            </a:r>
            <a:r>
              <a:rPr lang="en-US" sz="4400" spc="50" dirty="0" smtClean="0">
                <a:ln w="11430"/>
                <a:solidFill>
                  <a:srgbClr val="8C4C64"/>
                </a:solidFill>
                <a:effectLst>
                  <a:outerShdw blurRad="76200" dist="50800" dir="5400000" algn="tl" rotWithShape="0">
                    <a:srgbClr val="000000">
                      <a:alpha val="65000"/>
                    </a:srgbClr>
                  </a:outerShdw>
                </a:effectLst>
              </a:rPr>
              <a:t>.</a:t>
            </a:r>
            <a:endParaRPr lang="en-US" sz="2400" spc="50" dirty="0">
              <a:ln w="11430"/>
              <a:solidFill>
                <a:srgbClr val="FF0000"/>
              </a:solidFill>
              <a:effectLst>
                <a:outerShdw blurRad="76200" dist="50800" dir="5400000" algn="tl" rotWithShape="0">
                  <a:srgbClr val="000000">
                    <a:alpha val="65000"/>
                  </a:srgbClr>
                </a:outerShdw>
              </a:effectLst>
            </a:endParaRPr>
          </a:p>
        </p:txBody>
      </p:sp>
      <p:sp>
        <p:nvSpPr>
          <p:cNvPr id="4" name="Rectangle 3"/>
          <p:cNvSpPr/>
          <p:nvPr/>
        </p:nvSpPr>
        <p:spPr>
          <a:xfrm>
            <a:off x="3010532" y="2895600"/>
            <a:ext cx="5371468" cy="2677656"/>
          </a:xfrm>
          <a:prstGeom prst="rect">
            <a:avLst/>
          </a:prstGeom>
          <a:solidFill>
            <a:srgbClr val="FFFF99"/>
          </a:solidFill>
          <a:effectLst>
            <a:glow rad="127000">
              <a:srgbClr val="7030A0"/>
            </a:glow>
          </a:effectLst>
          <a:scene3d>
            <a:camera prst="orthographicFront"/>
            <a:lightRig rig="soft" dir="t">
              <a:rot lat="0" lon="0" rev="10800000"/>
            </a:lightRig>
          </a:scene3d>
          <a:sp3d>
            <a:bevelT/>
          </a:sp3d>
        </p:spPr>
        <p:txBody>
          <a:bodyPr wrap="square" lIns="91440" tIns="45720" rIns="91440" bIns="45720">
            <a:spAutoFit/>
            <a:sp3d extrusionH="57150">
              <a:bevelT w="27940" h="12700" prst="softRound"/>
              <a:contourClr>
                <a:srgbClr val="DDDDDD"/>
              </a:contourClr>
            </a:sp3d>
          </a:bodyPr>
          <a:lstStyle/>
          <a:p>
            <a:pPr algn="ctr">
              <a:lnSpc>
                <a:spcPct val="150000"/>
              </a:lnSpc>
            </a:pPr>
            <a:r>
              <a:rPr lang="en-US" sz="2800" b="1" cap="none" spc="150" dirty="0" smtClean="0">
                <a:ln w="11430">
                  <a:solidFill>
                    <a:srgbClr val="002060"/>
                  </a:solidFill>
                </a:ln>
                <a:solidFill>
                  <a:srgbClr val="F8F8F8"/>
                </a:solidFill>
                <a:effectLst>
                  <a:outerShdw blurRad="25400" algn="tl" rotWithShape="0">
                    <a:srgbClr val="000000">
                      <a:alpha val="43000"/>
                    </a:srgbClr>
                  </a:outerShdw>
                </a:effectLst>
                <a:latin typeface="Comic Sans MS" pitchFamily="66" charset="0"/>
              </a:rPr>
              <a:t>Scripture records 3 </a:t>
            </a:r>
            <a:r>
              <a:rPr lang="en-US" sz="2800" b="1" cap="none" spc="150" dirty="0" smtClean="0">
                <a:ln w="11430">
                  <a:solidFill>
                    <a:srgbClr val="002060"/>
                  </a:solidFill>
                </a:ln>
                <a:solidFill>
                  <a:srgbClr val="FF0000"/>
                </a:solidFill>
                <a:effectLst>
                  <a:outerShdw blurRad="25400" algn="tl" rotWithShape="0">
                    <a:srgbClr val="000000">
                      <a:alpha val="43000"/>
                    </a:srgbClr>
                  </a:outerShdw>
                </a:effectLst>
                <a:latin typeface="Comic Sans MS" pitchFamily="66" charset="0"/>
              </a:rPr>
              <a:t>Passovers</a:t>
            </a:r>
            <a:r>
              <a:rPr lang="en-US" sz="2800" b="1" cap="none" spc="150" dirty="0" smtClean="0">
                <a:ln w="11430">
                  <a:solidFill>
                    <a:srgbClr val="002060"/>
                  </a:solidFill>
                </a:ln>
                <a:solidFill>
                  <a:srgbClr val="F8F8F8"/>
                </a:solidFill>
                <a:effectLst>
                  <a:outerShdw blurRad="25400" algn="tl" rotWithShape="0">
                    <a:srgbClr val="000000">
                      <a:alpha val="43000"/>
                    </a:srgbClr>
                  </a:outerShdw>
                </a:effectLst>
                <a:latin typeface="Comic Sans MS" pitchFamily="66" charset="0"/>
              </a:rPr>
              <a:t> that are </a:t>
            </a:r>
            <a:r>
              <a:rPr lang="en-US" sz="2800" b="1" u="sng" cap="none" spc="150" dirty="0" smtClean="0">
                <a:ln w="11430">
                  <a:solidFill>
                    <a:srgbClr val="002060"/>
                  </a:solidFill>
                </a:ln>
                <a:solidFill>
                  <a:srgbClr val="F8F8F8"/>
                </a:solidFill>
                <a:effectLst>
                  <a:outerShdw blurRad="25400" algn="tl" rotWithShape="0">
                    <a:srgbClr val="000000">
                      <a:alpha val="43000"/>
                    </a:srgbClr>
                  </a:outerShdw>
                </a:effectLst>
                <a:latin typeface="Comic Sans MS" pitchFamily="66" charset="0"/>
              </a:rPr>
              <a:t>eas</a:t>
            </a:r>
            <a:r>
              <a:rPr lang="en-US" sz="2800" b="1" cap="none" spc="150" dirty="0" smtClean="0">
                <a:ln w="11430">
                  <a:solidFill>
                    <a:srgbClr val="002060"/>
                  </a:solidFill>
                </a:ln>
                <a:solidFill>
                  <a:srgbClr val="F8F8F8"/>
                </a:solidFill>
                <a:effectLst>
                  <a:outerShdw blurRad="25400" algn="tl" rotWithShape="0">
                    <a:srgbClr val="000000">
                      <a:alpha val="43000"/>
                    </a:srgbClr>
                  </a:outerShdw>
                </a:effectLst>
                <a:latin typeface="Comic Sans MS" pitchFamily="66" charset="0"/>
              </a:rPr>
              <a:t>y </a:t>
            </a:r>
            <a:br>
              <a:rPr lang="en-US" sz="2800" b="1" cap="none" spc="150" dirty="0" smtClean="0">
                <a:ln w="11430">
                  <a:solidFill>
                    <a:srgbClr val="002060"/>
                  </a:solidFill>
                </a:ln>
                <a:solidFill>
                  <a:srgbClr val="F8F8F8"/>
                </a:solidFill>
                <a:effectLst>
                  <a:outerShdw blurRad="25400" algn="tl" rotWithShape="0">
                    <a:srgbClr val="000000">
                      <a:alpha val="43000"/>
                    </a:srgbClr>
                  </a:outerShdw>
                </a:effectLst>
                <a:latin typeface="Comic Sans MS" pitchFamily="66" charset="0"/>
              </a:rPr>
            </a:br>
            <a:r>
              <a:rPr lang="en-US" sz="2800" b="1" cap="none" spc="150" dirty="0" smtClean="0">
                <a:ln w="11430">
                  <a:solidFill>
                    <a:srgbClr val="002060"/>
                  </a:solidFill>
                </a:ln>
                <a:solidFill>
                  <a:srgbClr val="F8F8F8"/>
                </a:solidFill>
                <a:effectLst>
                  <a:outerShdw blurRad="25400" algn="tl" rotWithShape="0">
                    <a:srgbClr val="000000">
                      <a:alpha val="43000"/>
                    </a:srgbClr>
                  </a:outerShdw>
                </a:effectLst>
                <a:latin typeface="Comic Sans MS" pitchFamily="66" charset="0"/>
              </a:rPr>
              <a:t>to calculate for </a:t>
            </a:r>
            <a:r>
              <a:rPr lang="en-US" sz="2800" b="1" spc="150" dirty="0" smtClean="0">
                <a:ln w="11430">
                  <a:solidFill>
                    <a:srgbClr val="002060"/>
                  </a:solidFill>
                </a:ln>
                <a:solidFill>
                  <a:srgbClr val="7030A0"/>
                </a:solidFill>
                <a:effectLst>
                  <a:outerShdw blurRad="25400" algn="tl" rotWithShape="0">
                    <a:srgbClr val="000000">
                      <a:alpha val="43000"/>
                    </a:srgbClr>
                  </a:outerShdw>
                </a:effectLst>
                <a:latin typeface="Comic Sans MS" pitchFamily="66" charset="0"/>
              </a:rPr>
              <a:t>Moses,</a:t>
            </a:r>
            <a:r>
              <a:rPr lang="en-US" sz="2800" b="1" cap="none" spc="150" dirty="0" smtClean="0">
                <a:ln w="11430">
                  <a:solidFill>
                    <a:srgbClr val="002060"/>
                  </a:solidFill>
                </a:ln>
                <a:solidFill>
                  <a:srgbClr val="F8F8F8"/>
                </a:solidFill>
                <a:effectLst>
                  <a:outerShdw blurRad="25400" algn="tl" rotWithShape="0">
                    <a:srgbClr val="000000">
                      <a:alpha val="43000"/>
                    </a:srgbClr>
                  </a:outerShdw>
                </a:effectLst>
                <a:latin typeface="Comic Sans MS" pitchFamily="66" charset="0"/>
              </a:rPr>
              <a:t> </a:t>
            </a:r>
            <a:br>
              <a:rPr lang="en-US" sz="2800" b="1" cap="none" spc="150" dirty="0" smtClean="0">
                <a:ln w="11430">
                  <a:solidFill>
                    <a:srgbClr val="002060"/>
                  </a:solidFill>
                </a:ln>
                <a:solidFill>
                  <a:srgbClr val="F8F8F8"/>
                </a:solidFill>
                <a:effectLst>
                  <a:outerShdw blurRad="25400" algn="tl" rotWithShape="0">
                    <a:srgbClr val="000000">
                      <a:alpha val="43000"/>
                    </a:srgbClr>
                  </a:outerShdw>
                </a:effectLst>
                <a:latin typeface="Comic Sans MS" pitchFamily="66" charset="0"/>
              </a:rPr>
            </a:br>
            <a:r>
              <a:rPr lang="en-US" sz="2800" b="1" cap="none" spc="150" dirty="0" smtClean="0">
                <a:ln w="11430">
                  <a:solidFill>
                    <a:srgbClr val="002060"/>
                  </a:solidFill>
                </a:ln>
                <a:solidFill>
                  <a:srgbClr val="00B050"/>
                </a:solidFill>
                <a:effectLst>
                  <a:outerShdw blurRad="25400" algn="tl" rotWithShape="0">
                    <a:srgbClr val="000000">
                      <a:alpha val="43000"/>
                    </a:srgbClr>
                  </a:outerShdw>
                </a:effectLst>
                <a:latin typeface="Comic Sans MS" pitchFamily="66" charset="0"/>
              </a:rPr>
              <a:t>Joshua </a:t>
            </a:r>
            <a:r>
              <a:rPr lang="en-US" sz="2800" b="1" spc="150" dirty="0" smtClean="0">
                <a:ln w="11430">
                  <a:solidFill>
                    <a:srgbClr val="002060"/>
                  </a:solidFill>
                </a:ln>
                <a:solidFill>
                  <a:srgbClr val="F8F8F8"/>
                </a:solidFill>
                <a:effectLst>
                  <a:outerShdw blurRad="25400" algn="tl" rotWithShape="0">
                    <a:srgbClr val="000000">
                      <a:alpha val="43000"/>
                    </a:srgbClr>
                  </a:outerShdw>
                </a:effectLst>
                <a:latin typeface="Comic Sans MS" pitchFamily="66" charset="0"/>
              </a:rPr>
              <a:t>&amp; </a:t>
            </a:r>
            <a:r>
              <a:rPr lang="en-US" sz="2800" b="1" cap="none" spc="150" dirty="0" smtClean="0">
                <a:ln w="11430">
                  <a:solidFill>
                    <a:srgbClr val="002060"/>
                  </a:solidFill>
                </a:ln>
                <a:solidFill>
                  <a:srgbClr val="0070C0"/>
                </a:solidFill>
                <a:effectLst>
                  <a:outerShdw blurRad="25400" algn="tl" rotWithShape="0">
                    <a:srgbClr val="000000">
                      <a:alpha val="43000"/>
                    </a:srgbClr>
                  </a:outerShdw>
                </a:effectLst>
                <a:latin typeface="Comic Sans MS" pitchFamily="66" charset="0"/>
              </a:rPr>
              <a:t>Yahusha.</a:t>
            </a:r>
            <a:endParaRPr lang="en-US" sz="2000" b="1" strike="sngStrike" cap="none" spc="150" dirty="0">
              <a:ln w="11430">
                <a:solidFill>
                  <a:srgbClr val="002060"/>
                </a:solidFill>
              </a:ln>
              <a:solidFill>
                <a:srgbClr val="F8F8F8"/>
              </a:solidFill>
              <a:effectLst>
                <a:outerShdw blurRad="25400" algn="tl" rotWithShape="0">
                  <a:srgbClr val="000000">
                    <a:alpha val="43000"/>
                  </a:srgbClr>
                </a:outerShdw>
              </a:effectLst>
              <a:latin typeface="Comic Sans MS" pitchFamily="66" charset="0"/>
            </a:endParaRPr>
          </a:p>
        </p:txBody>
      </p:sp>
      <p:pic>
        <p:nvPicPr>
          <p:cNvPr id="6" name="Picture 10" descr="C:\Users\Rae\Desktop\Art on Desktop\white man clip art\yellow-blue smiley faces\question face yellow png.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60511" y="4526370"/>
            <a:ext cx="1384914" cy="104688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C:\Users\Rae\Desktop\Art on Desktop\white man clip art\3d white people\png\attention horn 1 png.png"/>
          <p:cNvPicPr>
            <a:picLocks noChangeAspect="1" noChangeArrowheads="1"/>
          </p:cNvPicPr>
          <p:nvPr/>
        </p:nvPicPr>
        <p:blipFill>
          <a:blip r:embed="rId4" cstate="email">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a:ext>
            </a:extLst>
          </a:blip>
          <a:srcRect/>
          <a:stretch>
            <a:fillRect/>
          </a:stretch>
        </p:blipFill>
        <p:spPr bwMode="auto">
          <a:xfrm>
            <a:off x="1676400" y="4357711"/>
            <a:ext cx="1118702" cy="1279988"/>
          </a:xfrm>
          <a:prstGeom prst="rect">
            <a:avLst/>
          </a:prstGeom>
          <a:noFill/>
          <a:extLst>
            <a:ext uri="{909E8E84-426E-40DD-AFC4-6F175D3DCCD1}">
              <a14:hiddenFill xmlns:a14="http://schemas.microsoft.com/office/drawing/2010/main">
                <a:solidFill>
                  <a:srgbClr val="FFFFFF"/>
                </a:solidFill>
              </a14:hiddenFill>
            </a:ext>
          </a:extLst>
        </p:spPr>
      </p:pic>
      <p:sp>
        <p:nvSpPr>
          <p:cNvPr id="8" name="Pentagon 7"/>
          <p:cNvSpPr/>
          <p:nvPr/>
        </p:nvSpPr>
        <p:spPr>
          <a:xfrm>
            <a:off x="419732" y="2971800"/>
            <a:ext cx="2191174" cy="1200329"/>
          </a:xfrm>
          <a:prstGeom prst="homePlate">
            <a:avLst/>
          </a:prstGeom>
          <a:solidFill>
            <a:srgbClr val="FFFF99"/>
          </a:solidFill>
          <a:ln>
            <a:solidFill>
              <a:srgbClr val="993300"/>
            </a:solidFill>
          </a:ln>
          <a:effectLst>
            <a:glow rad="127000">
              <a:srgbClr val="7030A0"/>
            </a:glow>
          </a:effectLst>
          <a:scene3d>
            <a:camera prst="orthographicFront"/>
            <a:lightRig rig="soft" dir="t">
              <a:rot lat="0" lon="0" rev="10800000"/>
            </a:lightRig>
          </a:scene3d>
          <a:sp3d>
            <a:bevelT/>
          </a:sp3d>
        </p:spPr>
        <p:txBody>
          <a:bodyPr wrap="square" lIns="91440" tIns="45720" rIns="91440" bIns="45720">
            <a:spAutoFit/>
            <a:sp3d>
              <a:bevelT w="27940" h="12700"/>
              <a:contourClr>
                <a:srgbClr val="DDDDDD"/>
              </a:contourClr>
            </a:sp3d>
          </a:bodyPr>
          <a:lstStyle/>
          <a:p>
            <a:r>
              <a:rPr lang="en-US" sz="3600" b="1" spc="150" dirty="0" smtClean="0">
                <a:ln w="11430">
                  <a:solidFill>
                    <a:schemeClr val="bg2">
                      <a:lumMod val="10000"/>
                    </a:schemeClr>
                  </a:solidFill>
                </a:ln>
                <a:solidFill>
                  <a:srgbClr val="F8F8F8"/>
                </a:solidFill>
                <a:effectLst>
                  <a:glow rad="88900">
                    <a:srgbClr val="7030A0">
                      <a:alpha val="84000"/>
                    </a:srgbClr>
                  </a:glow>
                  <a:outerShdw blurRad="25400" algn="tl" rotWithShape="0">
                    <a:srgbClr val="000000">
                      <a:alpha val="43000"/>
                    </a:srgbClr>
                  </a:outerShdw>
                </a:effectLst>
                <a:latin typeface="Comic Sans MS" pitchFamily="66" charset="0"/>
              </a:rPr>
              <a:t>  </a:t>
            </a:r>
            <a:r>
              <a:rPr lang="en-US" sz="3600" b="1" spc="150" dirty="0" smtClean="0">
                <a:ln w="11430">
                  <a:solidFill>
                    <a:srgbClr val="7030A0"/>
                  </a:solidFill>
                </a:ln>
                <a:solidFill>
                  <a:srgbClr val="F8F8F8"/>
                </a:solidFill>
                <a:effectLst>
                  <a:glow rad="88900">
                    <a:srgbClr val="7030A0">
                      <a:alpha val="84000"/>
                    </a:srgbClr>
                  </a:glow>
                  <a:outerShdw blurRad="25400" algn="tl" rotWithShape="0">
                    <a:srgbClr val="000000">
                      <a:alpha val="43000"/>
                    </a:srgbClr>
                  </a:outerShdw>
                </a:effectLst>
                <a:latin typeface="Comic Sans MS" pitchFamily="66" charset="0"/>
              </a:rPr>
              <a:t>Do</a:t>
            </a:r>
            <a:br>
              <a:rPr lang="en-US" sz="3600" b="1" spc="150" dirty="0" smtClean="0">
                <a:ln w="11430">
                  <a:solidFill>
                    <a:srgbClr val="7030A0"/>
                  </a:solidFill>
                </a:ln>
                <a:solidFill>
                  <a:srgbClr val="F8F8F8"/>
                </a:solidFill>
                <a:effectLst>
                  <a:glow rad="88900">
                    <a:srgbClr val="7030A0">
                      <a:alpha val="84000"/>
                    </a:srgbClr>
                  </a:glow>
                  <a:outerShdw blurRad="25400" algn="tl" rotWithShape="0">
                    <a:srgbClr val="000000">
                      <a:alpha val="43000"/>
                    </a:srgbClr>
                  </a:outerShdw>
                </a:effectLst>
                <a:latin typeface="Comic Sans MS" pitchFamily="66" charset="0"/>
              </a:rPr>
            </a:br>
            <a:r>
              <a:rPr lang="en-US" sz="3600" b="1" spc="150" dirty="0" smtClean="0">
                <a:ln w="11430">
                  <a:solidFill>
                    <a:srgbClr val="7030A0"/>
                  </a:solidFill>
                </a:ln>
                <a:solidFill>
                  <a:srgbClr val="F8F8F8"/>
                </a:solidFill>
                <a:effectLst>
                  <a:glow rad="88900">
                    <a:srgbClr val="7030A0">
                      <a:alpha val="84000"/>
                    </a:srgbClr>
                  </a:glow>
                  <a:outerShdw blurRad="25400" algn="tl" rotWithShape="0">
                    <a:srgbClr val="000000">
                      <a:alpha val="43000"/>
                    </a:srgbClr>
                  </a:outerShdw>
                </a:effectLst>
                <a:latin typeface="Comic Sans MS" pitchFamily="66" charset="0"/>
              </a:rPr>
              <a:t> Note!</a:t>
            </a:r>
            <a:endParaRPr lang="en-US" sz="2800" b="1" cap="none" spc="150" dirty="0">
              <a:ln w="11430">
                <a:solidFill>
                  <a:srgbClr val="7030A0"/>
                </a:solidFill>
              </a:ln>
              <a:solidFill>
                <a:srgbClr val="F8F8F8"/>
              </a:solidFill>
              <a:effectLst>
                <a:glow rad="88900">
                  <a:srgbClr val="7030A0">
                    <a:alpha val="84000"/>
                  </a:srgbClr>
                </a:glow>
                <a:outerShdw blurRad="25400" algn="tl" rotWithShape="0">
                  <a:srgbClr val="000000">
                    <a:alpha val="43000"/>
                  </a:srgbClr>
                </a:outerShdw>
              </a:effectLst>
              <a:latin typeface="Comic Sans MS" pitchFamily="66" charset="0"/>
            </a:endParaRPr>
          </a:p>
        </p:txBody>
      </p:sp>
      <p:sp>
        <p:nvSpPr>
          <p:cNvPr id="9" name="TextBox 29"/>
          <p:cNvSpPr txBox="1"/>
          <p:nvPr/>
        </p:nvSpPr>
        <p:spPr>
          <a:xfrm>
            <a:off x="359566" y="381000"/>
            <a:ext cx="436934" cy="1630382"/>
          </a:xfrm>
          <a:prstGeom prst="roundRect">
            <a:avLst/>
          </a:prstGeom>
          <a:solidFill>
            <a:srgbClr val="008080"/>
          </a:solidFill>
          <a:ln w="57150">
            <a:solidFill>
              <a:schemeClr val="accent2">
                <a:lumMod val="60000"/>
                <a:lumOff val="40000"/>
              </a:schemeClr>
            </a:solidFill>
          </a:ln>
          <a:scene3d>
            <a:camera prst="orthographicFront"/>
            <a:lightRig rig="soft" dir="t">
              <a:rot lat="0" lon="0" rev="10800000"/>
            </a:lightRig>
          </a:scene3d>
          <a:sp3d>
            <a:bevelT/>
          </a:sp3d>
        </p:spPr>
        <p:txBody>
          <a:bodyPr vert="horz" wrap="square" rtlCol="0">
            <a:spAutoFit/>
            <a:sp3d>
              <a:bevelT w="27940" h="12700"/>
              <a:contourClr>
                <a:srgbClr val="DDDDDD"/>
              </a:contourClr>
            </a:sp3d>
          </a:bodyPr>
          <a:ls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sz="1600" b="1" spc="150" dirty="0" smtClean="0">
                <a:ln w="11430"/>
                <a:solidFill>
                  <a:srgbClr val="F8F8F8"/>
                </a:solidFill>
                <a:effectLst>
                  <a:outerShdw blurRad="25400" algn="tl" rotWithShape="0">
                    <a:srgbClr val="000000">
                      <a:alpha val="43000"/>
                    </a:srgbClr>
                  </a:outerShdw>
                </a:effectLst>
              </a:rPr>
              <a:t>R</a:t>
            </a:r>
            <a:br>
              <a:rPr lang="en-US" sz="1600" b="1" spc="150" dirty="0" smtClean="0">
                <a:ln w="11430"/>
                <a:solidFill>
                  <a:srgbClr val="F8F8F8"/>
                </a:solidFill>
                <a:effectLst>
                  <a:outerShdw blurRad="25400" algn="tl" rotWithShape="0">
                    <a:srgbClr val="000000">
                      <a:alpha val="43000"/>
                    </a:srgbClr>
                  </a:outerShdw>
                </a:effectLst>
              </a:rPr>
            </a:br>
            <a:r>
              <a:rPr lang="en-US" sz="1600" b="1" spc="150" dirty="0" smtClean="0">
                <a:ln w="11430"/>
                <a:solidFill>
                  <a:srgbClr val="F8F8F8"/>
                </a:solidFill>
                <a:effectLst>
                  <a:outerShdw blurRad="25400" algn="tl" rotWithShape="0">
                    <a:srgbClr val="000000">
                      <a:alpha val="43000"/>
                    </a:srgbClr>
                  </a:outerShdw>
                </a:effectLst>
              </a:rPr>
              <a:t>E</a:t>
            </a:r>
            <a:br>
              <a:rPr lang="en-US" sz="1600" b="1" spc="150" dirty="0" smtClean="0">
                <a:ln w="11430"/>
                <a:solidFill>
                  <a:srgbClr val="F8F8F8"/>
                </a:solidFill>
                <a:effectLst>
                  <a:outerShdw blurRad="25400" algn="tl" rotWithShape="0">
                    <a:srgbClr val="000000">
                      <a:alpha val="43000"/>
                    </a:srgbClr>
                  </a:outerShdw>
                </a:effectLst>
              </a:rPr>
            </a:br>
            <a:r>
              <a:rPr lang="en-US" sz="1600" b="1" spc="150" dirty="0" smtClean="0">
                <a:ln w="11430"/>
                <a:solidFill>
                  <a:srgbClr val="F8F8F8"/>
                </a:solidFill>
                <a:effectLst>
                  <a:outerShdw blurRad="25400" algn="tl" rotWithShape="0">
                    <a:srgbClr val="000000">
                      <a:alpha val="43000"/>
                    </a:srgbClr>
                  </a:outerShdw>
                </a:effectLst>
              </a:rPr>
              <a:t>V</a:t>
            </a:r>
            <a:br>
              <a:rPr lang="en-US" sz="1600" b="1" spc="150" dirty="0" smtClean="0">
                <a:ln w="11430"/>
                <a:solidFill>
                  <a:srgbClr val="F8F8F8"/>
                </a:solidFill>
                <a:effectLst>
                  <a:outerShdw blurRad="25400" algn="tl" rotWithShape="0">
                    <a:srgbClr val="000000">
                      <a:alpha val="43000"/>
                    </a:srgbClr>
                  </a:outerShdw>
                </a:effectLst>
              </a:rPr>
            </a:br>
            <a:r>
              <a:rPr lang="en-US" sz="1600" b="1" spc="150" dirty="0" smtClean="0">
                <a:ln w="11430"/>
                <a:solidFill>
                  <a:srgbClr val="F8F8F8"/>
                </a:solidFill>
                <a:effectLst>
                  <a:outerShdw blurRad="25400" algn="tl" rotWithShape="0">
                    <a:srgbClr val="000000">
                      <a:alpha val="43000"/>
                    </a:srgbClr>
                  </a:outerShdw>
                </a:effectLst>
              </a:rPr>
              <a:t>I</a:t>
            </a:r>
            <a:br>
              <a:rPr lang="en-US" sz="1600" b="1" spc="150" dirty="0" smtClean="0">
                <a:ln w="11430"/>
                <a:solidFill>
                  <a:srgbClr val="F8F8F8"/>
                </a:solidFill>
                <a:effectLst>
                  <a:outerShdw blurRad="25400" algn="tl" rotWithShape="0">
                    <a:srgbClr val="000000">
                      <a:alpha val="43000"/>
                    </a:srgbClr>
                  </a:outerShdw>
                </a:effectLst>
              </a:rPr>
            </a:br>
            <a:r>
              <a:rPr lang="en-US" sz="1600" b="1" spc="150" dirty="0" smtClean="0">
                <a:ln w="11430"/>
                <a:solidFill>
                  <a:srgbClr val="F8F8F8"/>
                </a:solidFill>
                <a:effectLst>
                  <a:outerShdw blurRad="25400" algn="tl" rotWithShape="0">
                    <a:srgbClr val="000000">
                      <a:alpha val="43000"/>
                    </a:srgbClr>
                  </a:outerShdw>
                </a:effectLst>
              </a:rPr>
              <a:t>E</a:t>
            </a:r>
            <a:br>
              <a:rPr lang="en-US" sz="1600" b="1" spc="150" dirty="0" smtClean="0">
                <a:ln w="11430"/>
                <a:solidFill>
                  <a:srgbClr val="F8F8F8"/>
                </a:solidFill>
                <a:effectLst>
                  <a:outerShdw blurRad="25400" algn="tl" rotWithShape="0">
                    <a:srgbClr val="000000">
                      <a:alpha val="43000"/>
                    </a:srgbClr>
                  </a:outerShdw>
                </a:effectLst>
              </a:rPr>
            </a:br>
            <a:r>
              <a:rPr lang="en-US" sz="1600" b="1" spc="150" dirty="0" smtClean="0">
                <a:ln w="11430"/>
                <a:solidFill>
                  <a:srgbClr val="F8F8F8"/>
                </a:solidFill>
                <a:effectLst>
                  <a:outerShdw blurRad="25400" algn="tl" rotWithShape="0">
                    <a:srgbClr val="000000">
                      <a:alpha val="43000"/>
                    </a:srgbClr>
                  </a:outerShdw>
                </a:effectLst>
              </a:rPr>
              <a:t>W</a:t>
            </a:r>
            <a:endParaRPr lang="en-US" sz="1600" b="1" spc="150" dirty="0">
              <a:ln w="11430"/>
              <a:solidFill>
                <a:srgbClr val="F8F8F8"/>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348475203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175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fltVal val="0"/>
                                          </p:val>
                                        </p:tav>
                                        <p:tav tm="100000">
                                          <p:val>
                                            <p:strVal val="#ppt_w"/>
                                          </p:val>
                                        </p:tav>
                                      </p:tavLst>
                                    </p:anim>
                                    <p:anim calcmode="lin" valueType="num">
                                      <p:cBhvr>
                                        <p:cTn id="13" dur="1000" fill="hold"/>
                                        <p:tgtEl>
                                          <p:spTgt spid="8"/>
                                        </p:tgtEl>
                                        <p:attrNameLst>
                                          <p:attrName>ppt_h</p:attrName>
                                        </p:attrNameLst>
                                      </p:cBhvr>
                                      <p:tavLst>
                                        <p:tav tm="0">
                                          <p:val>
                                            <p:fltVal val="0"/>
                                          </p:val>
                                        </p:tav>
                                        <p:tav tm="100000">
                                          <p:val>
                                            <p:strVal val="#ppt_h"/>
                                          </p:val>
                                        </p:tav>
                                      </p:tavLst>
                                    </p:anim>
                                    <p:animEffect transition="in" filter="fade">
                                      <p:cBhvr>
                                        <p:cTn id="14" dur="1000"/>
                                        <p:tgtEl>
                                          <p:spTgt spid="8"/>
                                        </p:tgtEl>
                                      </p:cBhvr>
                                    </p:animEffect>
                                  </p:childTnLst>
                                </p:cTn>
                              </p:par>
                            </p:childTnLst>
                          </p:cTn>
                        </p:par>
                        <p:par>
                          <p:cTn id="15" fill="hold">
                            <p:stCondLst>
                              <p:cond delay="1000"/>
                            </p:stCondLst>
                            <p:childTnLst>
                              <p:par>
                                <p:cTn id="16" presetID="32" presetClass="emph" presetSubtype="0" fill="hold" grpId="1" nodeType="afterEffect">
                                  <p:stCondLst>
                                    <p:cond delay="0"/>
                                  </p:stCondLst>
                                  <p:childTnLst>
                                    <p:animRot by="120000">
                                      <p:cBhvr>
                                        <p:cTn id="17" dur="100" fill="hold">
                                          <p:stCondLst>
                                            <p:cond delay="0"/>
                                          </p:stCondLst>
                                        </p:cTn>
                                        <p:tgtEl>
                                          <p:spTgt spid="8"/>
                                        </p:tgtEl>
                                        <p:attrNameLst>
                                          <p:attrName>r</p:attrName>
                                        </p:attrNameLst>
                                      </p:cBhvr>
                                    </p:animRot>
                                    <p:animRot by="-240000">
                                      <p:cBhvr>
                                        <p:cTn id="18" dur="200" fill="hold">
                                          <p:stCondLst>
                                            <p:cond delay="200"/>
                                          </p:stCondLst>
                                        </p:cTn>
                                        <p:tgtEl>
                                          <p:spTgt spid="8"/>
                                        </p:tgtEl>
                                        <p:attrNameLst>
                                          <p:attrName>r</p:attrName>
                                        </p:attrNameLst>
                                      </p:cBhvr>
                                    </p:animRot>
                                    <p:animRot by="240000">
                                      <p:cBhvr>
                                        <p:cTn id="19" dur="200" fill="hold">
                                          <p:stCondLst>
                                            <p:cond delay="400"/>
                                          </p:stCondLst>
                                        </p:cTn>
                                        <p:tgtEl>
                                          <p:spTgt spid="8"/>
                                        </p:tgtEl>
                                        <p:attrNameLst>
                                          <p:attrName>r</p:attrName>
                                        </p:attrNameLst>
                                      </p:cBhvr>
                                    </p:animRot>
                                    <p:animRot by="-240000">
                                      <p:cBhvr>
                                        <p:cTn id="20" dur="200" fill="hold">
                                          <p:stCondLst>
                                            <p:cond delay="600"/>
                                          </p:stCondLst>
                                        </p:cTn>
                                        <p:tgtEl>
                                          <p:spTgt spid="8"/>
                                        </p:tgtEl>
                                        <p:attrNameLst>
                                          <p:attrName>r</p:attrName>
                                        </p:attrNameLst>
                                      </p:cBhvr>
                                    </p:animRot>
                                    <p:animRot by="120000">
                                      <p:cBhvr>
                                        <p:cTn id="21" dur="200" fill="hold">
                                          <p:stCondLst>
                                            <p:cond delay="800"/>
                                          </p:stCondLst>
                                        </p:cTn>
                                        <p:tgtEl>
                                          <p:spTgt spid="8"/>
                                        </p:tgtEl>
                                        <p:attrNameLst>
                                          <p:attrName>r</p:attrName>
                                        </p:attrNameLst>
                                      </p:cBhvr>
                                    </p:animRot>
                                  </p:childTnLst>
                                </p:cTn>
                              </p:par>
                              <p:par>
                                <p:cTn id="22" presetID="22" presetClass="entr" presetSubtype="1" fill="hold" nodeType="with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wipe(up)">
                                      <p:cBhvr>
                                        <p:cTn id="24" dur="2500"/>
                                        <p:tgtEl>
                                          <p:spTgt spid="4">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arn(inVertical)">
                                      <p:cBhvr>
                                        <p:cTn id="2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animBg="1"/>
      <p:bldP spid="8" grpId="1" animBg="1"/>
      <p:bldP spid="9"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162800" y="6469183"/>
            <a:ext cx="1828800" cy="365125"/>
          </a:xfrm>
        </p:spPr>
        <p:txBody>
          <a:bodyPr/>
          <a:lstStyle/>
          <a:p>
            <a:fld id="{5C014052-953B-4273-8F47-BF25327D5B24}" type="slidenum">
              <a:rPr lang="en-US" smtClean="0"/>
              <a:t>54</a:t>
            </a:fld>
            <a:endParaRPr lang="en-US" dirty="0"/>
          </a:p>
        </p:txBody>
      </p:sp>
      <p:pic>
        <p:nvPicPr>
          <p:cNvPr id="16" name="Picture 2" descr="C:\Users\Rae\Desktop\Art on Desktop\white man clip art\3d white people\png\3d gets it png.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20941" y="580364"/>
            <a:ext cx="1604059" cy="1834224"/>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p:nvPr/>
        </p:nvSpPr>
        <p:spPr>
          <a:xfrm>
            <a:off x="3889406" y="127232"/>
            <a:ext cx="3674659" cy="1200329"/>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2400" b="1" spc="150" dirty="0" smtClean="0">
                <a:ln w="11430">
                  <a:solidFill>
                    <a:srgbClr val="002060"/>
                  </a:solidFill>
                </a:ln>
                <a:solidFill>
                  <a:srgbClr val="00FF00"/>
                </a:solidFill>
                <a:effectLst>
                  <a:glow rad="127000">
                    <a:schemeClr val="bg1"/>
                  </a:glow>
                  <a:outerShdw blurRad="25400" algn="tl" rotWithShape="0">
                    <a:srgbClr val="000000">
                      <a:alpha val="43000"/>
                    </a:srgbClr>
                  </a:outerShdw>
                </a:effectLst>
                <a:latin typeface="Arial Rounded MT Bold" pitchFamily="34" charset="0"/>
              </a:rPr>
              <a:t>Wave Sheaf</a:t>
            </a:r>
            <a:r>
              <a:rPr lang="en-US" sz="2400" b="1" cap="none" spc="150" dirty="0" smtClean="0">
                <a:ln w="11430">
                  <a:solidFill>
                    <a:srgbClr val="002060"/>
                  </a:solidFill>
                </a:ln>
                <a:solidFill>
                  <a:srgbClr val="00FF00"/>
                </a:solidFill>
                <a:effectLst>
                  <a:glow rad="127000">
                    <a:schemeClr val="bg1"/>
                  </a:glow>
                  <a:outerShdw blurRad="25400" algn="tl" rotWithShape="0">
                    <a:srgbClr val="000000">
                      <a:alpha val="43000"/>
                    </a:srgbClr>
                  </a:outerShdw>
                </a:effectLst>
                <a:latin typeface="Arial Rounded MT Bold" pitchFamily="34" charset="0"/>
              </a:rPr>
              <a:t> </a:t>
            </a:r>
            <a:r>
              <a:rPr lang="en-US" sz="2400" b="1" spc="150" dirty="0" smtClean="0">
                <a:ln w="11430"/>
                <a:solidFill>
                  <a:srgbClr val="F8F8F8"/>
                </a:solidFill>
                <a:effectLst>
                  <a:glow rad="127000">
                    <a:srgbClr val="0070C0"/>
                  </a:glow>
                  <a:outerShdw blurRad="25400" algn="tl" rotWithShape="0">
                    <a:srgbClr val="000000">
                      <a:alpha val="43000"/>
                    </a:srgbClr>
                  </a:outerShdw>
                </a:effectLst>
                <a:latin typeface="Arial Rounded MT Bold" pitchFamily="34" charset="0"/>
              </a:rPr>
              <a:t>“DATES”</a:t>
            </a:r>
            <a:br>
              <a:rPr lang="en-US" sz="2400" b="1" spc="150" dirty="0" smtClean="0">
                <a:ln w="11430"/>
                <a:solidFill>
                  <a:srgbClr val="F8F8F8"/>
                </a:solidFill>
                <a:effectLst>
                  <a:glow rad="127000">
                    <a:srgbClr val="0070C0"/>
                  </a:glow>
                  <a:outerShdw blurRad="25400" algn="tl" rotWithShape="0">
                    <a:srgbClr val="000000">
                      <a:alpha val="43000"/>
                    </a:srgbClr>
                  </a:outerShdw>
                </a:effectLst>
                <a:latin typeface="Arial Rounded MT Bold" pitchFamily="34" charset="0"/>
              </a:rPr>
            </a:br>
            <a:r>
              <a:rPr lang="en-US" sz="2400" b="1" spc="150" dirty="0" smtClean="0">
                <a:ln w="11430"/>
                <a:solidFill>
                  <a:srgbClr val="F8F8F8"/>
                </a:solidFill>
                <a:effectLst>
                  <a:glow rad="127000">
                    <a:srgbClr val="0070C0"/>
                  </a:glow>
                  <a:outerShdw blurRad="25400" algn="tl" rotWithShape="0">
                    <a:srgbClr val="000000">
                      <a:alpha val="43000"/>
                    </a:srgbClr>
                  </a:outerShdw>
                </a:effectLst>
                <a:latin typeface="Arial Rounded MT Bold" pitchFamily="34" charset="0"/>
              </a:rPr>
              <a:t>of the </a:t>
            </a:r>
            <a:r>
              <a:rPr lang="en-US" sz="2400" b="1" spc="150" dirty="0" smtClean="0">
                <a:ln w="11430">
                  <a:solidFill>
                    <a:srgbClr val="002060"/>
                  </a:solidFill>
                </a:ln>
                <a:solidFill>
                  <a:srgbClr val="00FF00"/>
                </a:solidFill>
                <a:effectLst>
                  <a:glow rad="127000">
                    <a:schemeClr val="bg1"/>
                  </a:glow>
                  <a:outerShdw blurRad="25400" algn="tl" rotWithShape="0">
                    <a:srgbClr val="000000">
                      <a:alpha val="43000"/>
                    </a:srgbClr>
                  </a:outerShdw>
                </a:effectLst>
                <a:latin typeface="Arial Rounded MT Bold" pitchFamily="34" charset="0"/>
              </a:rPr>
              <a:t>Month</a:t>
            </a:r>
            <a:r>
              <a:rPr lang="en-US" sz="2400" b="1" cap="none" spc="150" dirty="0" smtClean="0">
                <a:ln w="11430"/>
                <a:solidFill>
                  <a:srgbClr val="F8F8F8"/>
                </a:solidFill>
                <a:effectLst>
                  <a:glow rad="127000">
                    <a:srgbClr val="0070C0"/>
                  </a:glow>
                  <a:outerShdw blurRad="25400" algn="tl" rotWithShape="0">
                    <a:srgbClr val="000000">
                      <a:alpha val="43000"/>
                    </a:srgbClr>
                  </a:outerShdw>
                </a:effectLst>
                <a:latin typeface="Arial Rounded MT Bold" pitchFamily="34" charset="0"/>
              </a:rPr>
              <a:t/>
            </a:r>
            <a:br>
              <a:rPr lang="en-US" sz="2400" b="1" cap="none" spc="150" dirty="0" smtClean="0">
                <a:ln w="11430"/>
                <a:solidFill>
                  <a:srgbClr val="F8F8F8"/>
                </a:solidFill>
                <a:effectLst>
                  <a:glow rad="127000">
                    <a:srgbClr val="0070C0"/>
                  </a:glow>
                  <a:outerShdw blurRad="25400" algn="tl" rotWithShape="0">
                    <a:srgbClr val="000000">
                      <a:alpha val="43000"/>
                    </a:srgbClr>
                  </a:outerShdw>
                </a:effectLst>
                <a:latin typeface="Arial Rounded MT Bold" pitchFamily="34" charset="0"/>
              </a:rPr>
            </a:br>
            <a:r>
              <a:rPr lang="en-US" sz="2400" b="1" cap="none" spc="150" dirty="0" smtClean="0">
                <a:ln w="11430"/>
                <a:solidFill>
                  <a:srgbClr val="F8F8F8"/>
                </a:solidFill>
                <a:effectLst>
                  <a:glow rad="127000">
                    <a:srgbClr val="0070C0"/>
                  </a:glow>
                  <a:outerShdw blurRad="25400" algn="tl" rotWithShape="0">
                    <a:srgbClr val="000000">
                      <a:alpha val="43000"/>
                    </a:srgbClr>
                  </a:outerShdw>
                </a:effectLst>
                <a:latin typeface="Arial Rounded MT Bold" pitchFamily="34" charset="0"/>
              </a:rPr>
              <a:t> </a:t>
            </a:r>
            <a:r>
              <a:rPr lang="en-US" sz="2400" b="1" u="sng" spc="150" dirty="0">
                <a:ln w="11430"/>
                <a:solidFill>
                  <a:srgbClr val="0070C0"/>
                </a:solidFill>
                <a:effectLst>
                  <a:glow rad="127000">
                    <a:schemeClr val="bg1"/>
                  </a:glow>
                  <a:outerShdw blurRad="25400" algn="tl" rotWithShape="0">
                    <a:srgbClr val="000000">
                      <a:alpha val="43000"/>
                    </a:srgbClr>
                  </a:outerShdw>
                </a:effectLst>
                <a:latin typeface="Arial Rounded MT Bold" pitchFamily="34" charset="0"/>
              </a:rPr>
              <a:t>are</a:t>
            </a:r>
            <a:r>
              <a:rPr lang="en-US" sz="2400" b="1" cap="none" spc="150" dirty="0" smtClean="0">
                <a:ln w="11430"/>
                <a:solidFill>
                  <a:srgbClr val="F8F8F8"/>
                </a:solidFill>
                <a:effectLst>
                  <a:glow rad="127000">
                    <a:srgbClr val="0070C0"/>
                  </a:glow>
                  <a:outerShdw blurRad="25400" algn="tl" rotWithShape="0">
                    <a:srgbClr val="000000">
                      <a:alpha val="43000"/>
                    </a:srgbClr>
                  </a:outerShdw>
                </a:effectLst>
                <a:latin typeface="Arial Rounded MT Bold" pitchFamily="34" charset="0"/>
              </a:rPr>
              <a:t> Flexible</a:t>
            </a:r>
            <a:endParaRPr lang="en-US" sz="2400" b="1" cap="none" spc="150" dirty="0">
              <a:ln w="11430"/>
              <a:solidFill>
                <a:srgbClr val="F8F8F8"/>
              </a:solidFill>
              <a:effectLst>
                <a:glow rad="127000">
                  <a:srgbClr val="0070C0"/>
                </a:glow>
                <a:outerShdw blurRad="25400" algn="tl" rotWithShape="0">
                  <a:srgbClr val="000000">
                    <a:alpha val="43000"/>
                  </a:srgbClr>
                </a:outerShdw>
              </a:effectLst>
              <a:latin typeface="Arial Rounded MT Bold" pitchFamily="34" charset="0"/>
            </a:endParaRPr>
          </a:p>
        </p:txBody>
      </p:sp>
      <p:graphicFrame>
        <p:nvGraphicFramePr>
          <p:cNvPr id="23" name="Table 22"/>
          <p:cNvGraphicFramePr>
            <a:graphicFrameLocks noGrp="1"/>
          </p:cNvGraphicFramePr>
          <p:nvPr>
            <p:extLst>
              <p:ext uri="{D42A27DB-BD31-4B8C-83A1-F6EECF244321}">
                <p14:modId xmlns:p14="http://schemas.microsoft.com/office/powerpoint/2010/main" val="1281902280"/>
              </p:ext>
            </p:extLst>
          </p:nvPr>
        </p:nvGraphicFramePr>
        <p:xfrm>
          <a:off x="533221" y="1386080"/>
          <a:ext cx="6934200" cy="5005795"/>
        </p:xfrm>
        <a:graphic>
          <a:graphicData uri="http://schemas.openxmlformats.org/drawingml/2006/table">
            <a:tbl>
              <a:tblPr firstRow="1" bandRow="1">
                <a:tableStyleId>{E269D01E-BC32-4049-B463-5C60D7B0CCD2}</a:tableStyleId>
              </a:tblPr>
              <a:tblGrid>
                <a:gridCol w="3581400"/>
                <a:gridCol w="3352800"/>
              </a:tblGrid>
              <a:tr h="503319">
                <a:tc>
                  <a:txBody>
                    <a:bodyPr/>
                    <a:lstStyle/>
                    <a:p>
                      <a:r>
                        <a:rPr lang="en-US" sz="2400" b="1" dirty="0" smtClean="0">
                          <a:ln>
                            <a:solidFill>
                              <a:srgbClr val="002060"/>
                            </a:solidFill>
                          </a:ln>
                          <a:solidFill>
                            <a:srgbClr val="002060"/>
                          </a:solidFill>
                          <a:effectLst>
                            <a:glow rad="101600">
                              <a:schemeClr val="bg1">
                                <a:alpha val="60000"/>
                              </a:schemeClr>
                            </a:glow>
                          </a:effectLst>
                          <a:latin typeface="Comic Sans MS" pitchFamily="66" charset="0"/>
                        </a:rPr>
                        <a:t>Abib 14 </a:t>
                      </a:r>
                      <a:r>
                        <a:rPr lang="en-US" sz="2400" b="1" dirty="0" smtClean="0">
                          <a:ln>
                            <a:solidFill>
                              <a:srgbClr val="002060"/>
                            </a:solidFill>
                          </a:ln>
                          <a:solidFill>
                            <a:srgbClr val="C00000"/>
                          </a:solidFill>
                          <a:effectLst>
                            <a:glow rad="101600">
                              <a:schemeClr val="bg1">
                                <a:alpha val="60000"/>
                              </a:schemeClr>
                            </a:glow>
                          </a:effectLst>
                          <a:latin typeface="Comic Sans MS" pitchFamily="66" charset="0"/>
                        </a:rPr>
                        <a:t>Passover on:</a:t>
                      </a:r>
                      <a:endParaRPr lang="en-US" sz="2400" b="1" dirty="0">
                        <a:ln>
                          <a:solidFill>
                            <a:srgbClr val="002060"/>
                          </a:solidFill>
                        </a:ln>
                        <a:solidFill>
                          <a:srgbClr val="002060"/>
                        </a:solidFill>
                        <a:effectLst>
                          <a:glow rad="101600">
                            <a:schemeClr val="bg1">
                              <a:alpha val="60000"/>
                            </a:schemeClr>
                          </a:glow>
                        </a:effectLst>
                        <a:latin typeface="Comic Sans MS" pitchFamily="66" charset="0"/>
                      </a:endParaRPr>
                    </a:p>
                  </a:txBody>
                  <a:tcPr>
                    <a:cell3D prstMaterial="dkEdge">
                      <a:bevel/>
                      <a:lightRig rig="flood" dir="t"/>
                    </a:cell3D>
                  </a:tcPr>
                </a:tc>
                <a:tc>
                  <a:txBody>
                    <a:bodyPr/>
                    <a:lstStyle/>
                    <a:p>
                      <a:r>
                        <a:rPr lang="en-US" sz="2400" b="1" dirty="0" smtClean="0">
                          <a:ln>
                            <a:solidFill>
                              <a:srgbClr val="002060"/>
                            </a:solidFill>
                          </a:ln>
                          <a:solidFill>
                            <a:srgbClr val="00FF00"/>
                          </a:solidFill>
                          <a:effectLst>
                            <a:glow rad="101600">
                              <a:srgbClr val="002060">
                                <a:alpha val="60000"/>
                              </a:srgbClr>
                            </a:glow>
                          </a:effectLst>
                          <a:latin typeface="Comic Sans MS" pitchFamily="66" charset="0"/>
                        </a:rPr>
                        <a:t>Wave Sheaf on:</a:t>
                      </a:r>
                      <a:endParaRPr lang="en-US" sz="2400" b="1" dirty="0">
                        <a:ln>
                          <a:solidFill>
                            <a:srgbClr val="002060"/>
                          </a:solidFill>
                        </a:ln>
                        <a:solidFill>
                          <a:srgbClr val="00FF00"/>
                        </a:solidFill>
                        <a:effectLst>
                          <a:glow rad="101600">
                            <a:srgbClr val="002060">
                              <a:alpha val="60000"/>
                            </a:srgbClr>
                          </a:glow>
                        </a:effectLst>
                        <a:latin typeface="Comic Sans MS" pitchFamily="66" charset="0"/>
                      </a:endParaRPr>
                    </a:p>
                  </a:txBody>
                  <a:tcPr>
                    <a:cell3D prstMaterial="dkEdge">
                      <a:bevel/>
                      <a:lightRig rig="flood" dir="t"/>
                    </a:cell3D>
                  </a:tcPr>
                </a:tc>
              </a:tr>
              <a:tr h="503319">
                <a:tc>
                  <a:txBody>
                    <a:bodyPr/>
                    <a:lstStyle/>
                    <a:p>
                      <a:r>
                        <a:rPr lang="en-US" sz="2400" b="1" dirty="0" smtClean="0">
                          <a:ln>
                            <a:solidFill>
                              <a:srgbClr val="002060"/>
                            </a:solidFill>
                          </a:ln>
                          <a:solidFill>
                            <a:srgbClr val="002060"/>
                          </a:solidFill>
                          <a:effectLst>
                            <a:glow rad="101600">
                              <a:schemeClr val="bg1">
                                <a:alpha val="60000"/>
                              </a:schemeClr>
                            </a:glow>
                          </a:effectLst>
                          <a:latin typeface="Comic Sans MS" pitchFamily="66" charset="0"/>
                        </a:rPr>
                        <a:t>Sunday – 1</a:t>
                      </a:r>
                      <a:r>
                        <a:rPr lang="en-US" sz="2400" b="1" baseline="30000" dirty="0" smtClean="0">
                          <a:ln>
                            <a:solidFill>
                              <a:srgbClr val="002060"/>
                            </a:solidFill>
                          </a:ln>
                          <a:solidFill>
                            <a:srgbClr val="002060"/>
                          </a:solidFill>
                          <a:effectLst>
                            <a:glow rad="101600">
                              <a:schemeClr val="bg1">
                                <a:alpha val="60000"/>
                              </a:schemeClr>
                            </a:glow>
                          </a:effectLst>
                          <a:latin typeface="Comic Sans MS" pitchFamily="66" charset="0"/>
                        </a:rPr>
                        <a:t>st</a:t>
                      </a:r>
                      <a:r>
                        <a:rPr lang="en-US" sz="2400" b="1" dirty="0" smtClean="0">
                          <a:ln>
                            <a:solidFill>
                              <a:srgbClr val="002060"/>
                            </a:solidFill>
                          </a:ln>
                          <a:solidFill>
                            <a:srgbClr val="002060"/>
                          </a:solidFill>
                          <a:effectLst>
                            <a:glow rad="101600">
                              <a:schemeClr val="bg1">
                                <a:alpha val="60000"/>
                              </a:schemeClr>
                            </a:glow>
                          </a:effectLst>
                          <a:latin typeface="Comic Sans MS" pitchFamily="66" charset="0"/>
                        </a:rPr>
                        <a:t> Cycle</a:t>
                      </a:r>
                      <a:endParaRPr lang="en-US" sz="2400" b="1" dirty="0">
                        <a:ln>
                          <a:solidFill>
                            <a:srgbClr val="002060"/>
                          </a:solidFill>
                        </a:ln>
                        <a:solidFill>
                          <a:srgbClr val="002060"/>
                        </a:solidFill>
                        <a:effectLst>
                          <a:glow rad="101600">
                            <a:schemeClr val="bg1">
                              <a:alpha val="60000"/>
                            </a:schemeClr>
                          </a:glow>
                        </a:effectLst>
                        <a:latin typeface="Comic Sans MS" pitchFamily="66" charset="0"/>
                      </a:endParaRPr>
                    </a:p>
                  </a:txBody>
                  <a:tcPr>
                    <a:cell3D prstMaterial="dkEdge">
                      <a:bevel/>
                      <a:lightRig rig="flood" dir="t"/>
                    </a:cell3D>
                  </a:tcPr>
                </a:tc>
                <a:tc>
                  <a:txBody>
                    <a:bodyPr/>
                    <a:lstStyle/>
                    <a:p>
                      <a:r>
                        <a:rPr lang="en-US" sz="2400" b="1" dirty="0" smtClean="0">
                          <a:ln>
                            <a:solidFill>
                              <a:srgbClr val="002060"/>
                            </a:solidFill>
                          </a:ln>
                          <a:solidFill>
                            <a:schemeClr val="bg1"/>
                          </a:solidFill>
                          <a:effectLst>
                            <a:glow rad="101600">
                              <a:srgbClr val="002060">
                                <a:alpha val="60000"/>
                              </a:srgbClr>
                            </a:glow>
                          </a:effectLst>
                          <a:latin typeface="Comic Sans MS" pitchFamily="66" charset="0"/>
                        </a:rPr>
                        <a:t>Sunday – Abib 21</a:t>
                      </a:r>
                      <a:r>
                        <a:rPr lang="en-US" sz="2400" b="1" baseline="30000" dirty="0" smtClean="0">
                          <a:ln>
                            <a:solidFill>
                              <a:srgbClr val="002060"/>
                            </a:solidFill>
                          </a:ln>
                          <a:solidFill>
                            <a:schemeClr val="bg1"/>
                          </a:solidFill>
                          <a:effectLst>
                            <a:glow rad="101600">
                              <a:srgbClr val="002060">
                                <a:alpha val="60000"/>
                              </a:srgbClr>
                            </a:glow>
                          </a:effectLst>
                          <a:latin typeface="Comic Sans MS" pitchFamily="66" charset="0"/>
                        </a:rPr>
                        <a:t>st</a:t>
                      </a:r>
                      <a:r>
                        <a:rPr lang="en-US" sz="2400" b="1" dirty="0" smtClean="0">
                          <a:ln>
                            <a:solidFill>
                              <a:srgbClr val="002060"/>
                            </a:solidFill>
                          </a:ln>
                          <a:solidFill>
                            <a:schemeClr val="bg1"/>
                          </a:solidFill>
                          <a:effectLst>
                            <a:glow rad="101600">
                              <a:srgbClr val="002060">
                                <a:alpha val="60000"/>
                              </a:srgbClr>
                            </a:glow>
                          </a:effectLst>
                          <a:latin typeface="Comic Sans MS" pitchFamily="66" charset="0"/>
                        </a:rPr>
                        <a:t> </a:t>
                      </a:r>
                      <a:endParaRPr lang="en-US" sz="2400" b="1" dirty="0">
                        <a:ln>
                          <a:solidFill>
                            <a:srgbClr val="002060"/>
                          </a:solidFill>
                        </a:ln>
                        <a:solidFill>
                          <a:schemeClr val="bg1"/>
                        </a:solidFill>
                        <a:effectLst>
                          <a:glow rad="101600">
                            <a:srgbClr val="002060">
                              <a:alpha val="60000"/>
                            </a:srgbClr>
                          </a:glow>
                        </a:effectLst>
                        <a:latin typeface="Comic Sans MS" pitchFamily="66" charset="0"/>
                      </a:endParaRPr>
                    </a:p>
                  </a:txBody>
                  <a:tcPr>
                    <a:cell3D prstMaterial="dkEdge">
                      <a:bevel/>
                      <a:lightRig rig="flood" dir="t"/>
                    </a:cell3D>
                  </a:tcPr>
                </a:tc>
              </a:tr>
              <a:tr h="503319">
                <a:tc>
                  <a:txBody>
                    <a:bodyPr/>
                    <a:lstStyle/>
                    <a:p>
                      <a:r>
                        <a:rPr lang="en-US" sz="2400" b="1" dirty="0" smtClean="0">
                          <a:ln>
                            <a:solidFill>
                              <a:srgbClr val="002060"/>
                            </a:solidFill>
                          </a:ln>
                          <a:solidFill>
                            <a:srgbClr val="002060"/>
                          </a:solidFill>
                          <a:effectLst>
                            <a:glow rad="101600">
                              <a:schemeClr val="bg1">
                                <a:alpha val="60000"/>
                              </a:schemeClr>
                            </a:glow>
                          </a:effectLst>
                          <a:latin typeface="Comic Sans MS" pitchFamily="66" charset="0"/>
                        </a:rPr>
                        <a:t>Monday – 2</a:t>
                      </a:r>
                      <a:r>
                        <a:rPr lang="en-US" sz="2400" b="1" baseline="30000" dirty="0" smtClean="0">
                          <a:ln>
                            <a:solidFill>
                              <a:srgbClr val="002060"/>
                            </a:solidFill>
                          </a:ln>
                          <a:solidFill>
                            <a:srgbClr val="002060"/>
                          </a:solidFill>
                          <a:effectLst>
                            <a:glow rad="101600">
                              <a:schemeClr val="bg1">
                                <a:alpha val="60000"/>
                              </a:schemeClr>
                            </a:glow>
                          </a:effectLst>
                          <a:latin typeface="Comic Sans MS" pitchFamily="66" charset="0"/>
                        </a:rPr>
                        <a:t>nd</a:t>
                      </a:r>
                      <a:r>
                        <a:rPr lang="en-US" sz="2400" b="1" dirty="0" smtClean="0">
                          <a:ln>
                            <a:solidFill>
                              <a:srgbClr val="002060"/>
                            </a:solidFill>
                          </a:ln>
                          <a:solidFill>
                            <a:srgbClr val="002060"/>
                          </a:solidFill>
                          <a:effectLst>
                            <a:glow rad="101600">
                              <a:schemeClr val="bg1">
                                <a:alpha val="60000"/>
                              </a:schemeClr>
                            </a:glow>
                          </a:effectLst>
                          <a:latin typeface="Comic Sans MS" pitchFamily="66" charset="0"/>
                        </a:rPr>
                        <a:t> Cycle</a:t>
                      </a:r>
                      <a:endParaRPr lang="en-US" sz="2400" b="1" dirty="0">
                        <a:ln>
                          <a:solidFill>
                            <a:srgbClr val="002060"/>
                          </a:solidFill>
                        </a:ln>
                        <a:solidFill>
                          <a:srgbClr val="002060"/>
                        </a:solidFill>
                        <a:effectLst>
                          <a:glow rad="101600">
                            <a:schemeClr val="bg1">
                              <a:alpha val="60000"/>
                            </a:schemeClr>
                          </a:glow>
                        </a:effectLst>
                        <a:latin typeface="Comic Sans MS" pitchFamily="66" charset="0"/>
                      </a:endParaRPr>
                    </a:p>
                  </a:txBody>
                  <a:tcPr>
                    <a:cell3D prstMaterial="dkEdge">
                      <a:bevel/>
                      <a:lightRig rig="flood" dir="t"/>
                    </a:cell3D>
                  </a:tcPr>
                </a:tc>
                <a:tc>
                  <a:txBody>
                    <a:bodyPr/>
                    <a:lstStyle/>
                    <a:p>
                      <a:r>
                        <a:rPr lang="en-US" sz="2400" b="1" dirty="0" smtClean="0">
                          <a:ln>
                            <a:solidFill>
                              <a:srgbClr val="002060"/>
                            </a:solidFill>
                          </a:ln>
                          <a:solidFill>
                            <a:schemeClr val="bg1"/>
                          </a:solidFill>
                          <a:effectLst>
                            <a:glow rad="101600">
                              <a:srgbClr val="002060">
                                <a:alpha val="60000"/>
                              </a:srgbClr>
                            </a:glow>
                          </a:effectLst>
                          <a:latin typeface="Comic Sans MS" pitchFamily="66" charset="0"/>
                        </a:rPr>
                        <a:t>Sunday – Abib 20</a:t>
                      </a:r>
                      <a:r>
                        <a:rPr lang="en-US" sz="2400" b="1" baseline="30000" dirty="0" smtClean="0">
                          <a:ln>
                            <a:solidFill>
                              <a:srgbClr val="002060"/>
                            </a:solidFill>
                          </a:ln>
                          <a:solidFill>
                            <a:schemeClr val="bg1"/>
                          </a:solidFill>
                          <a:effectLst>
                            <a:glow rad="101600">
                              <a:srgbClr val="002060">
                                <a:alpha val="60000"/>
                              </a:srgbClr>
                            </a:glow>
                          </a:effectLst>
                          <a:latin typeface="Comic Sans MS" pitchFamily="66" charset="0"/>
                        </a:rPr>
                        <a:t>th</a:t>
                      </a:r>
                      <a:r>
                        <a:rPr lang="en-US" sz="2400" b="1" dirty="0" smtClean="0">
                          <a:ln>
                            <a:solidFill>
                              <a:srgbClr val="002060"/>
                            </a:solidFill>
                          </a:ln>
                          <a:solidFill>
                            <a:schemeClr val="bg1"/>
                          </a:solidFill>
                          <a:effectLst>
                            <a:glow rad="101600">
                              <a:srgbClr val="002060">
                                <a:alpha val="60000"/>
                              </a:srgbClr>
                            </a:glow>
                          </a:effectLst>
                          <a:latin typeface="Comic Sans MS" pitchFamily="66" charset="0"/>
                        </a:rPr>
                        <a:t> </a:t>
                      </a:r>
                      <a:endParaRPr lang="en-US" sz="2400" b="1" dirty="0">
                        <a:ln>
                          <a:solidFill>
                            <a:srgbClr val="002060"/>
                          </a:solidFill>
                        </a:ln>
                        <a:solidFill>
                          <a:schemeClr val="bg1"/>
                        </a:solidFill>
                        <a:effectLst>
                          <a:glow rad="101600">
                            <a:srgbClr val="002060">
                              <a:alpha val="60000"/>
                            </a:srgbClr>
                          </a:glow>
                        </a:effectLst>
                        <a:latin typeface="Comic Sans MS" pitchFamily="66" charset="0"/>
                      </a:endParaRPr>
                    </a:p>
                  </a:txBody>
                  <a:tcPr>
                    <a:cell3D prstMaterial="dkEdge">
                      <a:bevel/>
                      <a:lightRig rig="flood" dir="t"/>
                    </a:cell3D>
                  </a:tcPr>
                </a:tc>
              </a:tr>
              <a:tr h="481076">
                <a:tc>
                  <a:txBody>
                    <a:bodyPr/>
                    <a:lstStyle/>
                    <a:p>
                      <a:r>
                        <a:rPr lang="en-US" sz="2400" b="1" dirty="0" smtClean="0">
                          <a:ln>
                            <a:solidFill>
                              <a:srgbClr val="002060"/>
                            </a:solidFill>
                          </a:ln>
                          <a:solidFill>
                            <a:srgbClr val="0000FF"/>
                          </a:solidFill>
                          <a:effectLst>
                            <a:glow rad="101600">
                              <a:schemeClr val="bg1">
                                <a:alpha val="60000"/>
                              </a:schemeClr>
                            </a:glow>
                          </a:effectLst>
                          <a:latin typeface="Comic Sans MS" pitchFamily="66" charset="0"/>
                        </a:rPr>
                        <a:t>Tuesday – 3</a:t>
                      </a:r>
                      <a:r>
                        <a:rPr lang="en-US" sz="2400" b="1" baseline="30000" dirty="0" smtClean="0">
                          <a:ln>
                            <a:solidFill>
                              <a:srgbClr val="002060"/>
                            </a:solidFill>
                          </a:ln>
                          <a:solidFill>
                            <a:srgbClr val="0000FF"/>
                          </a:solidFill>
                          <a:effectLst>
                            <a:glow rad="101600">
                              <a:schemeClr val="bg1">
                                <a:alpha val="60000"/>
                              </a:schemeClr>
                            </a:glow>
                          </a:effectLst>
                          <a:latin typeface="Comic Sans MS" pitchFamily="66" charset="0"/>
                        </a:rPr>
                        <a:t>rd</a:t>
                      </a:r>
                      <a:r>
                        <a:rPr lang="en-US" sz="2400" b="1" dirty="0" smtClean="0">
                          <a:ln>
                            <a:solidFill>
                              <a:srgbClr val="002060"/>
                            </a:solidFill>
                          </a:ln>
                          <a:solidFill>
                            <a:srgbClr val="0000FF"/>
                          </a:solidFill>
                          <a:effectLst>
                            <a:glow rad="101600">
                              <a:schemeClr val="bg1">
                                <a:alpha val="60000"/>
                              </a:schemeClr>
                            </a:glow>
                          </a:effectLst>
                          <a:latin typeface="Comic Sans MS" pitchFamily="66" charset="0"/>
                        </a:rPr>
                        <a:t> Cycle</a:t>
                      </a:r>
                      <a:br>
                        <a:rPr lang="en-US" sz="2400" b="1" dirty="0" smtClean="0">
                          <a:ln>
                            <a:solidFill>
                              <a:srgbClr val="002060"/>
                            </a:solidFill>
                          </a:ln>
                          <a:solidFill>
                            <a:srgbClr val="0000FF"/>
                          </a:solidFill>
                          <a:effectLst>
                            <a:glow rad="101600">
                              <a:schemeClr val="bg1">
                                <a:alpha val="60000"/>
                              </a:schemeClr>
                            </a:glow>
                          </a:effectLst>
                          <a:latin typeface="Comic Sans MS" pitchFamily="66" charset="0"/>
                        </a:rPr>
                      </a:br>
                      <a:r>
                        <a:rPr lang="en-US" sz="2400" b="1" dirty="0" smtClean="0">
                          <a:ln>
                            <a:solidFill>
                              <a:srgbClr val="002060"/>
                            </a:solidFill>
                          </a:ln>
                          <a:solidFill>
                            <a:srgbClr val="0000FF"/>
                          </a:solidFill>
                          <a:effectLst>
                            <a:glow rad="101600">
                              <a:schemeClr val="bg1">
                                <a:alpha val="60000"/>
                              </a:schemeClr>
                            </a:glow>
                          </a:effectLst>
                          <a:latin typeface="Comic Sans MS" pitchFamily="66" charset="0"/>
                        </a:rPr>
                        <a:t>   </a:t>
                      </a:r>
                      <a:r>
                        <a:rPr lang="en-US" sz="2400" b="1" dirty="0" smtClean="0">
                          <a:ln>
                            <a:solidFill>
                              <a:srgbClr val="002060"/>
                            </a:solidFill>
                          </a:ln>
                          <a:solidFill>
                            <a:srgbClr val="7030A0"/>
                          </a:solidFill>
                          <a:effectLst>
                            <a:glow rad="101600">
                              <a:schemeClr val="bg1">
                                <a:alpha val="71000"/>
                              </a:schemeClr>
                            </a:glow>
                          </a:effectLst>
                          <a:latin typeface="Comic Sans MS" pitchFamily="66" charset="0"/>
                        </a:rPr>
                        <a:t>Year</a:t>
                      </a:r>
                      <a:r>
                        <a:rPr lang="en-US" sz="2400" b="1" baseline="0" dirty="0" smtClean="0">
                          <a:ln>
                            <a:solidFill>
                              <a:srgbClr val="002060"/>
                            </a:solidFill>
                          </a:ln>
                          <a:solidFill>
                            <a:srgbClr val="7030A0"/>
                          </a:solidFill>
                          <a:effectLst>
                            <a:glow rad="101600">
                              <a:schemeClr val="bg1">
                                <a:alpha val="71000"/>
                              </a:schemeClr>
                            </a:glow>
                          </a:effectLst>
                          <a:latin typeface="Comic Sans MS" pitchFamily="66" charset="0"/>
                        </a:rPr>
                        <a:t> of Moses</a:t>
                      </a:r>
                      <a:r>
                        <a:rPr lang="en-US" sz="2400" b="1" dirty="0" smtClean="0">
                          <a:ln>
                            <a:solidFill>
                              <a:srgbClr val="002060"/>
                            </a:solidFill>
                          </a:ln>
                          <a:solidFill>
                            <a:srgbClr val="7030A0"/>
                          </a:solidFill>
                          <a:effectLst>
                            <a:glow rad="101600">
                              <a:schemeClr val="bg1">
                                <a:alpha val="71000"/>
                              </a:schemeClr>
                            </a:glow>
                          </a:effectLst>
                          <a:latin typeface="Comic Sans MS" pitchFamily="66" charset="0"/>
                        </a:rPr>
                        <a:t> </a:t>
                      </a:r>
                      <a:endParaRPr lang="en-US" sz="2400" b="1" dirty="0">
                        <a:ln>
                          <a:solidFill>
                            <a:srgbClr val="002060"/>
                          </a:solidFill>
                        </a:ln>
                        <a:solidFill>
                          <a:srgbClr val="7030A0"/>
                        </a:solidFill>
                        <a:effectLst>
                          <a:glow rad="101600">
                            <a:schemeClr val="bg1">
                              <a:alpha val="71000"/>
                            </a:schemeClr>
                          </a:glow>
                        </a:effectLst>
                        <a:latin typeface="Comic Sans MS" pitchFamily="66" charset="0"/>
                      </a:endParaRPr>
                    </a:p>
                  </a:txBody>
                  <a:tcPr>
                    <a:cell3D prstMaterial="dkEdge">
                      <a:bevel/>
                      <a:lightRig rig="flood" dir="t"/>
                    </a:cell3D>
                  </a:tcPr>
                </a:tc>
                <a:tc>
                  <a:txBody>
                    <a:bodyPr/>
                    <a:lstStyle/>
                    <a:p>
                      <a:r>
                        <a:rPr lang="en-US" sz="2400" b="1" dirty="0" smtClean="0">
                          <a:ln>
                            <a:solidFill>
                              <a:srgbClr val="002060"/>
                            </a:solidFill>
                          </a:ln>
                          <a:solidFill>
                            <a:srgbClr val="7030A0"/>
                          </a:solidFill>
                          <a:effectLst>
                            <a:glow rad="101600">
                              <a:schemeClr val="bg1">
                                <a:alpha val="71000"/>
                              </a:schemeClr>
                            </a:glow>
                          </a:effectLst>
                          <a:latin typeface="Comic Sans MS" pitchFamily="66" charset="0"/>
                        </a:rPr>
                        <a:t>Sunday – Abib 19</a:t>
                      </a:r>
                      <a:r>
                        <a:rPr lang="en-US" sz="2400" b="1" baseline="30000" dirty="0" smtClean="0">
                          <a:ln>
                            <a:solidFill>
                              <a:srgbClr val="002060"/>
                            </a:solidFill>
                          </a:ln>
                          <a:solidFill>
                            <a:srgbClr val="7030A0"/>
                          </a:solidFill>
                          <a:effectLst>
                            <a:glow rad="101600">
                              <a:schemeClr val="bg1">
                                <a:alpha val="71000"/>
                              </a:schemeClr>
                            </a:glow>
                          </a:effectLst>
                          <a:latin typeface="Comic Sans MS" pitchFamily="66" charset="0"/>
                        </a:rPr>
                        <a:t>th</a:t>
                      </a:r>
                      <a:r>
                        <a:rPr lang="en-US" sz="2400" b="1" dirty="0" smtClean="0">
                          <a:ln>
                            <a:solidFill>
                              <a:srgbClr val="002060"/>
                            </a:solidFill>
                          </a:ln>
                          <a:solidFill>
                            <a:srgbClr val="7030A0"/>
                          </a:solidFill>
                          <a:effectLst>
                            <a:glow rad="101600">
                              <a:schemeClr val="bg1">
                                <a:alpha val="71000"/>
                              </a:schemeClr>
                            </a:glow>
                          </a:effectLst>
                          <a:latin typeface="Comic Sans MS" pitchFamily="66" charset="0"/>
                        </a:rPr>
                        <a:t> </a:t>
                      </a:r>
                      <a:endParaRPr lang="en-US" sz="2400" b="1" dirty="0">
                        <a:ln>
                          <a:solidFill>
                            <a:srgbClr val="002060"/>
                          </a:solidFill>
                        </a:ln>
                        <a:solidFill>
                          <a:srgbClr val="7030A0"/>
                        </a:solidFill>
                        <a:effectLst>
                          <a:glow rad="101600">
                            <a:schemeClr val="bg1">
                              <a:alpha val="71000"/>
                            </a:schemeClr>
                          </a:glow>
                        </a:effectLst>
                        <a:latin typeface="Comic Sans MS" pitchFamily="66" charset="0"/>
                      </a:endParaRPr>
                    </a:p>
                  </a:txBody>
                  <a:tcPr>
                    <a:cell3D prstMaterial="dkEdge">
                      <a:bevel/>
                      <a:lightRig rig="flood" dir="t"/>
                    </a:cell3D>
                  </a:tcPr>
                </a:tc>
              </a:tr>
              <a:tr h="503319">
                <a:tc>
                  <a:txBody>
                    <a:bodyPr/>
                    <a:lstStyle/>
                    <a:p>
                      <a:r>
                        <a:rPr lang="en-US" sz="2400" b="1" dirty="0" smtClean="0">
                          <a:ln>
                            <a:solidFill>
                              <a:srgbClr val="002060"/>
                            </a:solidFill>
                          </a:ln>
                          <a:solidFill>
                            <a:srgbClr val="0000FF"/>
                          </a:solidFill>
                          <a:effectLst>
                            <a:glow rad="101600">
                              <a:schemeClr val="bg1">
                                <a:alpha val="60000"/>
                              </a:schemeClr>
                            </a:glow>
                          </a:effectLst>
                          <a:latin typeface="Comic Sans MS" pitchFamily="66" charset="0"/>
                        </a:rPr>
                        <a:t>Wednesday – 4</a:t>
                      </a:r>
                      <a:r>
                        <a:rPr lang="en-US" sz="2400" b="1" baseline="30000" dirty="0" smtClean="0">
                          <a:ln>
                            <a:solidFill>
                              <a:srgbClr val="002060"/>
                            </a:solidFill>
                          </a:ln>
                          <a:solidFill>
                            <a:srgbClr val="0000FF"/>
                          </a:solidFill>
                          <a:effectLst>
                            <a:glow rad="101600">
                              <a:schemeClr val="bg1">
                                <a:alpha val="60000"/>
                              </a:schemeClr>
                            </a:glow>
                          </a:effectLst>
                          <a:latin typeface="Comic Sans MS" pitchFamily="66" charset="0"/>
                        </a:rPr>
                        <a:t>th</a:t>
                      </a:r>
                      <a:r>
                        <a:rPr lang="en-US" sz="2400" b="1" dirty="0" smtClean="0">
                          <a:ln>
                            <a:solidFill>
                              <a:srgbClr val="002060"/>
                            </a:solidFill>
                          </a:ln>
                          <a:solidFill>
                            <a:srgbClr val="0000FF"/>
                          </a:solidFill>
                          <a:effectLst>
                            <a:glow rad="101600">
                              <a:schemeClr val="bg1">
                                <a:alpha val="60000"/>
                              </a:schemeClr>
                            </a:glow>
                          </a:effectLst>
                          <a:latin typeface="Comic Sans MS" pitchFamily="66" charset="0"/>
                        </a:rPr>
                        <a:t> Cycle</a:t>
                      </a:r>
                    </a:p>
                    <a:p>
                      <a:r>
                        <a:rPr lang="en-US" sz="2400" b="1" dirty="0" smtClean="0">
                          <a:ln>
                            <a:solidFill>
                              <a:srgbClr val="002060"/>
                            </a:solidFill>
                          </a:ln>
                          <a:solidFill>
                            <a:srgbClr val="C00000"/>
                          </a:solidFill>
                          <a:effectLst>
                            <a:glow rad="101600">
                              <a:schemeClr val="bg1">
                                <a:alpha val="60000"/>
                              </a:schemeClr>
                            </a:glow>
                          </a:effectLst>
                          <a:latin typeface="Comic Sans MS" pitchFamily="66" charset="0"/>
                        </a:rPr>
                        <a:t>   </a:t>
                      </a:r>
                      <a:r>
                        <a:rPr lang="en-US" sz="2400" b="1" dirty="0" smtClean="0">
                          <a:ln>
                            <a:solidFill>
                              <a:srgbClr val="002060"/>
                            </a:solidFill>
                          </a:ln>
                          <a:solidFill>
                            <a:srgbClr val="C00000"/>
                          </a:solidFill>
                          <a:effectLst>
                            <a:glow rad="101600">
                              <a:schemeClr val="bg1">
                                <a:alpha val="71000"/>
                              </a:schemeClr>
                            </a:glow>
                          </a:effectLst>
                          <a:latin typeface="Comic Sans MS" pitchFamily="66" charset="0"/>
                        </a:rPr>
                        <a:t>Year of Yahusha</a:t>
                      </a:r>
                      <a:endParaRPr lang="en-US" sz="2400" b="1" dirty="0">
                        <a:ln>
                          <a:solidFill>
                            <a:srgbClr val="002060"/>
                          </a:solidFill>
                        </a:ln>
                        <a:solidFill>
                          <a:srgbClr val="C00000"/>
                        </a:solidFill>
                        <a:effectLst>
                          <a:glow rad="101600">
                            <a:schemeClr val="bg1">
                              <a:alpha val="71000"/>
                            </a:schemeClr>
                          </a:glow>
                        </a:effectLst>
                        <a:latin typeface="Comic Sans MS" pitchFamily="66" charset="0"/>
                      </a:endParaRPr>
                    </a:p>
                  </a:txBody>
                  <a:tcPr>
                    <a:cell3D prstMaterial="dkEdge">
                      <a:bevel/>
                      <a:lightRig rig="flood" dir="t"/>
                    </a:cell3D>
                  </a:tcPr>
                </a:tc>
                <a:tc>
                  <a:txBody>
                    <a:bodyPr/>
                    <a:lstStyle/>
                    <a:p>
                      <a:r>
                        <a:rPr lang="en-US" sz="2400" b="1" dirty="0" smtClean="0">
                          <a:ln>
                            <a:solidFill>
                              <a:srgbClr val="002060"/>
                            </a:solidFill>
                          </a:ln>
                          <a:solidFill>
                            <a:srgbClr val="A20036"/>
                          </a:solidFill>
                          <a:effectLst>
                            <a:glow rad="101600">
                              <a:schemeClr val="bg1">
                                <a:alpha val="71000"/>
                              </a:schemeClr>
                            </a:glow>
                          </a:effectLst>
                          <a:latin typeface="Comic Sans MS" pitchFamily="66" charset="0"/>
                        </a:rPr>
                        <a:t>Sunday – Abib 18</a:t>
                      </a:r>
                      <a:r>
                        <a:rPr lang="en-US" sz="2400" b="1" baseline="30000" dirty="0" smtClean="0">
                          <a:ln>
                            <a:solidFill>
                              <a:srgbClr val="002060"/>
                            </a:solidFill>
                          </a:ln>
                          <a:solidFill>
                            <a:srgbClr val="A20036"/>
                          </a:solidFill>
                          <a:effectLst>
                            <a:glow rad="101600">
                              <a:schemeClr val="bg1">
                                <a:alpha val="71000"/>
                              </a:schemeClr>
                            </a:glow>
                          </a:effectLst>
                          <a:latin typeface="Comic Sans MS" pitchFamily="66" charset="0"/>
                        </a:rPr>
                        <a:t>th</a:t>
                      </a:r>
                      <a:r>
                        <a:rPr lang="en-US" sz="2400" b="1" dirty="0" smtClean="0">
                          <a:ln>
                            <a:solidFill>
                              <a:srgbClr val="002060"/>
                            </a:solidFill>
                          </a:ln>
                          <a:solidFill>
                            <a:srgbClr val="A20036"/>
                          </a:solidFill>
                          <a:effectLst>
                            <a:glow rad="101600">
                              <a:schemeClr val="bg1">
                                <a:alpha val="71000"/>
                              </a:schemeClr>
                            </a:glow>
                          </a:effectLst>
                          <a:latin typeface="Comic Sans MS" pitchFamily="66" charset="0"/>
                        </a:rPr>
                        <a:t> </a:t>
                      </a:r>
                      <a:endParaRPr lang="en-US" sz="2400" b="1" dirty="0">
                        <a:ln>
                          <a:solidFill>
                            <a:srgbClr val="002060"/>
                          </a:solidFill>
                        </a:ln>
                        <a:solidFill>
                          <a:srgbClr val="A20036"/>
                        </a:solidFill>
                        <a:effectLst>
                          <a:glow rad="101600">
                            <a:schemeClr val="bg1">
                              <a:alpha val="71000"/>
                            </a:schemeClr>
                          </a:glow>
                        </a:effectLst>
                        <a:latin typeface="Comic Sans MS" pitchFamily="66" charset="0"/>
                      </a:endParaRPr>
                    </a:p>
                  </a:txBody>
                  <a:tcPr>
                    <a:cell3D prstMaterial="dkEdge">
                      <a:bevel/>
                      <a:lightRig rig="flood" dir="t"/>
                    </a:cell3D>
                  </a:tcPr>
                </a:tc>
              </a:tr>
              <a:tr h="503319">
                <a:tc>
                  <a:txBody>
                    <a:bodyPr/>
                    <a:lstStyle/>
                    <a:p>
                      <a:r>
                        <a:rPr lang="en-US" sz="2400" b="1" dirty="0" smtClean="0">
                          <a:ln>
                            <a:solidFill>
                              <a:srgbClr val="002060"/>
                            </a:solidFill>
                          </a:ln>
                          <a:solidFill>
                            <a:srgbClr val="002060"/>
                          </a:solidFill>
                          <a:effectLst>
                            <a:glow rad="101600">
                              <a:schemeClr val="bg1">
                                <a:alpha val="60000"/>
                              </a:schemeClr>
                            </a:glow>
                          </a:effectLst>
                          <a:latin typeface="Comic Sans MS" pitchFamily="66" charset="0"/>
                        </a:rPr>
                        <a:t>Thursday – 5</a:t>
                      </a:r>
                      <a:r>
                        <a:rPr lang="en-US" sz="2400" b="1" baseline="30000" dirty="0" smtClean="0">
                          <a:ln>
                            <a:solidFill>
                              <a:srgbClr val="002060"/>
                            </a:solidFill>
                          </a:ln>
                          <a:solidFill>
                            <a:srgbClr val="002060"/>
                          </a:solidFill>
                          <a:effectLst>
                            <a:glow rad="101600">
                              <a:schemeClr val="bg1">
                                <a:alpha val="60000"/>
                              </a:schemeClr>
                            </a:glow>
                          </a:effectLst>
                          <a:latin typeface="Comic Sans MS" pitchFamily="66" charset="0"/>
                        </a:rPr>
                        <a:t>th</a:t>
                      </a:r>
                      <a:r>
                        <a:rPr lang="en-US" sz="2400" b="1" dirty="0" smtClean="0">
                          <a:ln>
                            <a:solidFill>
                              <a:srgbClr val="002060"/>
                            </a:solidFill>
                          </a:ln>
                          <a:solidFill>
                            <a:srgbClr val="002060"/>
                          </a:solidFill>
                          <a:effectLst>
                            <a:glow rad="101600">
                              <a:schemeClr val="bg1">
                                <a:alpha val="60000"/>
                              </a:schemeClr>
                            </a:glow>
                          </a:effectLst>
                          <a:latin typeface="Comic Sans MS" pitchFamily="66" charset="0"/>
                        </a:rPr>
                        <a:t> Cycle</a:t>
                      </a:r>
                      <a:endParaRPr lang="en-US" sz="2400" b="1" dirty="0">
                        <a:ln>
                          <a:solidFill>
                            <a:srgbClr val="002060"/>
                          </a:solidFill>
                        </a:ln>
                        <a:solidFill>
                          <a:srgbClr val="002060"/>
                        </a:solidFill>
                        <a:effectLst>
                          <a:glow rad="101600">
                            <a:schemeClr val="bg1">
                              <a:alpha val="60000"/>
                            </a:schemeClr>
                          </a:glow>
                        </a:effectLst>
                        <a:latin typeface="Comic Sans MS" pitchFamily="66" charset="0"/>
                      </a:endParaRPr>
                    </a:p>
                  </a:txBody>
                  <a:tcPr>
                    <a:cell3D prstMaterial="dkEdge">
                      <a:bevel/>
                      <a:lightRig rig="flood" dir="t"/>
                    </a:cell3D>
                  </a:tcPr>
                </a:tc>
                <a:tc>
                  <a:txBody>
                    <a:bodyPr/>
                    <a:lstStyle/>
                    <a:p>
                      <a:r>
                        <a:rPr lang="en-US" sz="2400" b="1" dirty="0" smtClean="0">
                          <a:ln>
                            <a:solidFill>
                              <a:srgbClr val="002060"/>
                            </a:solidFill>
                          </a:ln>
                          <a:solidFill>
                            <a:schemeClr val="bg1"/>
                          </a:solidFill>
                          <a:effectLst>
                            <a:glow rad="101600">
                              <a:srgbClr val="002060">
                                <a:alpha val="60000"/>
                              </a:srgbClr>
                            </a:glow>
                          </a:effectLst>
                          <a:latin typeface="Comic Sans MS" pitchFamily="66" charset="0"/>
                        </a:rPr>
                        <a:t>Sunday – Abib 17</a:t>
                      </a:r>
                      <a:r>
                        <a:rPr lang="en-US" sz="2400" b="1" baseline="30000" dirty="0" smtClean="0">
                          <a:ln>
                            <a:solidFill>
                              <a:srgbClr val="002060"/>
                            </a:solidFill>
                          </a:ln>
                          <a:solidFill>
                            <a:schemeClr val="bg1"/>
                          </a:solidFill>
                          <a:effectLst>
                            <a:glow rad="101600">
                              <a:srgbClr val="002060">
                                <a:alpha val="60000"/>
                              </a:srgbClr>
                            </a:glow>
                          </a:effectLst>
                          <a:latin typeface="Comic Sans MS" pitchFamily="66" charset="0"/>
                        </a:rPr>
                        <a:t>th</a:t>
                      </a:r>
                      <a:r>
                        <a:rPr lang="en-US" sz="2400" b="1" dirty="0" smtClean="0">
                          <a:ln>
                            <a:solidFill>
                              <a:srgbClr val="002060"/>
                            </a:solidFill>
                          </a:ln>
                          <a:solidFill>
                            <a:schemeClr val="bg1"/>
                          </a:solidFill>
                          <a:effectLst>
                            <a:glow rad="101600">
                              <a:srgbClr val="002060">
                                <a:alpha val="60000"/>
                              </a:srgbClr>
                            </a:glow>
                          </a:effectLst>
                          <a:latin typeface="Comic Sans MS" pitchFamily="66" charset="0"/>
                        </a:rPr>
                        <a:t> </a:t>
                      </a:r>
                      <a:endParaRPr lang="en-US" sz="2400" b="1" dirty="0">
                        <a:ln>
                          <a:solidFill>
                            <a:srgbClr val="002060"/>
                          </a:solidFill>
                        </a:ln>
                        <a:solidFill>
                          <a:schemeClr val="bg1"/>
                        </a:solidFill>
                        <a:effectLst>
                          <a:glow rad="101600">
                            <a:srgbClr val="002060">
                              <a:alpha val="60000"/>
                            </a:srgbClr>
                          </a:glow>
                        </a:effectLst>
                        <a:latin typeface="Comic Sans MS" pitchFamily="66" charset="0"/>
                      </a:endParaRPr>
                    </a:p>
                  </a:txBody>
                  <a:tcPr>
                    <a:cell3D prstMaterial="dkEdge">
                      <a:bevel/>
                      <a:lightRig rig="flood" dir="t"/>
                    </a:cell3D>
                  </a:tcPr>
                </a:tc>
              </a:tr>
              <a:tr h="503319">
                <a:tc>
                  <a:txBody>
                    <a:bodyPr/>
                    <a:lstStyle/>
                    <a:p>
                      <a:r>
                        <a:rPr lang="en-US" sz="2400" b="1" dirty="0" smtClean="0">
                          <a:ln>
                            <a:solidFill>
                              <a:srgbClr val="002060"/>
                            </a:solidFill>
                          </a:ln>
                          <a:solidFill>
                            <a:srgbClr val="002060"/>
                          </a:solidFill>
                          <a:effectLst>
                            <a:glow rad="101600">
                              <a:schemeClr val="bg1">
                                <a:alpha val="60000"/>
                              </a:schemeClr>
                            </a:glow>
                          </a:effectLst>
                          <a:latin typeface="Comic Sans MS" pitchFamily="66" charset="0"/>
                        </a:rPr>
                        <a:t>Friday – 6</a:t>
                      </a:r>
                      <a:r>
                        <a:rPr lang="en-US" sz="2400" b="1" baseline="30000" dirty="0" smtClean="0">
                          <a:ln>
                            <a:solidFill>
                              <a:srgbClr val="002060"/>
                            </a:solidFill>
                          </a:ln>
                          <a:solidFill>
                            <a:srgbClr val="002060"/>
                          </a:solidFill>
                          <a:effectLst>
                            <a:glow rad="101600">
                              <a:schemeClr val="bg1">
                                <a:alpha val="60000"/>
                              </a:schemeClr>
                            </a:glow>
                          </a:effectLst>
                          <a:latin typeface="Comic Sans MS" pitchFamily="66" charset="0"/>
                        </a:rPr>
                        <a:t>th</a:t>
                      </a:r>
                      <a:r>
                        <a:rPr lang="en-US" sz="2400" b="1" dirty="0" smtClean="0">
                          <a:ln>
                            <a:solidFill>
                              <a:srgbClr val="002060"/>
                            </a:solidFill>
                          </a:ln>
                          <a:solidFill>
                            <a:srgbClr val="002060"/>
                          </a:solidFill>
                          <a:effectLst>
                            <a:glow rad="101600">
                              <a:schemeClr val="bg1">
                                <a:alpha val="60000"/>
                              </a:schemeClr>
                            </a:glow>
                          </a:effectLst>
                          <a:latin typeface="Comic Sans MS" pitchFamily="66" charset="0"/>
                        </a:rPr>
                        <a:t> Cycle</a:t>
                      </a:r>
                      <a:endParaRPr lang="en-US" sz="2400" b="1" dirty="0">
                        <a:ln>
                          <a:solidFill>
                            <a:srgbClr val="002060"/>
                          </a:solidFill>
                        </a:ln>
                        <a:solidFill>
                          <a:srgbClr val="002060"/>
                        </a:solidFill>
                        <a:effectLst>
                          <a:glow rad="101600">
                            <a:schemeClr val="bg1">
                              <a:alpha val="60000"/>
                            </a:schemeClr>
                          </a:glow>
                        </a:effectLst>
                        <a:latin typeface="Comic Sans MS" pitchFamily="66" charset="0"/>
                      </a:endParaRPr>
                    </a:p>
                  </a:txBody>
                  <a:tcPr>
                    <a:cell3D prstMaterial="dkEdge">
                      <a:bevel/>
                      <a:lightRig rig="flood" dir="t"/>
                    </a:cell3D>
                  </a:tcPr>
                </a:tc>
                <a:tc>
                  <a:txBody>
                    <a:bodyPr/>
                    <a:lstStyle/>
                    <a:p>
                      <a:r>
                        <a:rPr lang="en-US" sz="2400" b="1" dirty="0" smtClean="0">
                          <a:ln>
                            <a:solidFill>
                              <a:srgbClr val="002060"/>
                            </a:solidFill>
                          </a:ln>
                          <a:solidFill>
                            <a:schemeClr val="bg1"/>
                          </a:solidFill>
                          <a:effectLst>
                            <a:glow rad="101600">
                              <a:srgbClr val="002060">
                                <a:alpha val="60000"/>
                              </a:srgbClr>
                            </a:glow>
                          </a:effectLst>
                          <a:latin typeface="Comic Sans MS" pitchFamily="66" charset="0"/>
                        </a:rPr>
                        <a:t>Sunday – Abib 16</a:t>
                      </a:r>
                      <a:r>
                        <a:rPr lang="en-US" sz="2400" b="1" baseline="30000" dirty="0" smtClean="0">
                          <a:ln>
                            <a:solidFill>
                              <a:srgbClr val="002060"/>
                            </a:solidFill>
                          </a:ln>
                          <a:solidFill>
                            <a:schemeClr val="bg1"/>
                          </a:solidFill>
                          <a:effectLst>
                            <a:glow rad="101600">
                              <a:srgbClr val="002060">
                                <a:alpha val="60000"/>
                              </a:srgbClr>
                            </a:glow>
                          </a:effectLst>
                          <a:latin typeface="Comic Sans MS" pitchFamily="66" charset="0"/>
                        </a:rPr>
                        <a:t>th</a:t>
                      </a:r>
                      <a:r>
                        <a:rPr lang="en-US" sz="2400" b="1" dirty="0" smtClean="0">
                          <a:ln>
                            <a:solidFill>
                              <a:srgbClr val="002060"/>
                            </a:solidFill>
                          </a:ln>
                          <a:solidFill>
                            <a:schemeClr val="bg1"/>
                          </a:solidFill>
                          <a:effectLst>
                            <a:glow rad="101600">
                              <a:srgbClr val="002060">
                                <a:alpha val="60000"/>
                              </a:srgbClr>
                            </a:glow>
                          </a:effectLst>
                          <a:latin typeface="Comic Sans MS" pitchFamily="66" charset="0"/>
                        </a:rPr>
                        <a:t> </a:t>
                      </a:r>
                      <a:endParaRPr lang="en-US" sz="2400" b="1" dirty="0">
                        <a:ln>
                          <a:solidFill>
                            <a:srgbClr val="002060"/>
                          </a:solidFill>
                        </a:ln>
                        <a:solidFill>
                          <a:schemeClr val="bg1"/>
                        </a:solidFill>
                        <a:effectLst>
                          <a:glow rad="101600">
                            <a:srgbClr val="002060">
                              <a:alpha val="60000"/>
                            </a:srgbClr>
                          </a:glow>
                        </a:effectLst>
                        <a:latin typeface="Comic Sans MS" pitchFamily="66" charset="0"/>
                      </a:endParaRPr>
                    </a:p>
                  </a:txBody>
                  <a:tcPr>
                    <a:cell3D prstMaterial="dkEdge">
                      <a:bevel/>
                      <a:lightRig rig="flood" dir="t"/>
                    </a:cell3D>
                  </a:tcPr>
                </a:tc>
              </a:tr>
              <a:tr h="5033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ln>
                            <a:solidFill>
                              <a:srgbClr val="002060"/>
                            </a:solidFill>
                          </a:ln>
                          <a:solidFill>
                            <a:srgbClr val="0000FF"/>
                          </a:solidFill>
                          <a:effectLst>
                            <a:glow rad="101600">
                              <a:schemeClr val="bg1">
                                <a:alpha val="60000"/>
                              </a:schemeClr>
                            </a:glow>
                          </a:effectLst>
                          <a:latin typeface="Comic Sans MS" pitchFamily="66" charset="0"/>
                        </a:rPr>
                        <a:t>Sabbath – 7</a:t>
                      </a:r>
                      <a:r>
                        <a:rPr lang="en-US" sz="2400" b="1" baseline="30000" dirty="0" smtClean="0">
                          <a:ln>
                            <a:solidFill>
                              <a:srgbClr val="002060"/>
                            </a:solidFill>
                          </a:ln>
                          <a:solidFill>
                            <a:srgbClr val="0000FF"/>
                          </a:solidFill>
                          <a:effectLst>
                            <a:glow rad="101600">
                              <a:schemeClr val="bg1">
                                <a:alpha val="60000"/>
                              </a:schemeClr>
                            </a:glow>
                          </a:effectLst>
                          <a:latin typeface="Comic Sans MS" pitchFamily="66" charset="0"/>
                        </a:rPr>
                        <a:t>th</a:t>
                      </a:r>
                      <a:r>
                        <a:rPr lang="en-US" sz="2400" b="1" dirty="0" smtClean="0">
                          <a:ln>
                            <a:solidFill>
                              <a:srgbClr val="002060"/>
                            </a:solidFill>
                          </a:ln>
                          <a:solidFill>
                            <a:srgbClr val="0000FF"/>
                          </a:solidFill>
                          <a:effectLst>
                            <a:glow rad="101600">
                              <a:schemeClr val="bg1">
                                <a:alpha val="60000"/>
                              </a:schemeClr>
                            </a:glow>
                          </a:effectLst>
                          <a:latin typeface="Comic Sans MS" pitchFamily="66" charset="0"/>
                        </a:rPr>
                        <a:t> Cycle</a:t>
                      </a:r>
                      <a:br>
                        <a:rPr lang="en-US" sz="2400" b="1" dirty="0" smtClean="0">
                          <a:ln>
                            <a:solidFill>
                              <a:srgbClr val="002060"/>
                            </a:solidFill>
                          </a:ln>
                          <a:solidFill>
                            <a:srgbClr val="0000FF"/>
                          </a:solidFill>
                          <a:effectLst>
                            <a:glow rad="101600">
                              <a:schemeClr val="bg1">
                                <a:alpha val="60000"/>
                              </a:schemeClr>
                            </a:glow>
                          </a:effectLst>
                          <a:latin typeface="Comic Sans MS" pitchFamily="66" charset="0"/>
                        </a:rPr>
                      </a:br>
                      <a:r>
                        <a:rPr lang="en-US" sz="2400" b="1" dirty="0" smtClean="0">
                          <a:ln>
                            <a:solidFill>
                              <a:srgbClr val="002060"/>
                            </a:solidFill>
                          </a:ln>
                          <a:solidFill>
                            <a:srgbClr val="0000FF"/>
                          </a:solidFill>
                          <a:effectLst>
                            <a:glow rad="101600">
                              <a:schemeClr val="bg1">
                                <a:alpha val="60000"/>
                              </a:schemeClr>
                            </a:glow>
                          </a:effectLst>
                          <a:latin typeface="Comic Sans MS" pitchFamily="66" charset="0"/>
                        </a:rPr>
                        <a:t>   </a:t>
                      </a:r>
                      <a:r>
                        <a:rPr lang="en-US" sz="2400" b="1" dirty="0" smtClean="0">
                          <a:ln>
                            <a:solidFill>
                              <a:srgbClr val="002060"/>
                            </a:solidFill>
                          </a:ln>
                          <a:solidFill>
                            <a:srgbClr val="00FF00"/>
                          </a:solidFill>
                          <a:effectLst>
                            <a:glow rad="101600">
                              <a:schemeClr val="bg1">
                                <a:alpha val="71000"/>
                              </a:schemeClr>
                            </a:glow>
                          </a:effectLst>
                          <a:latin typeface="Comic Sans MS" pitchFamily="66" charset="0"/>
                        </a:rPr>
                        <a:t>Year of Joshua</a:t>
                      </a:r>
                    </a:p>
                  </a:txBody>
                  <a:tcPr>
                    <a:cell3D prstMaterial="dkEdge">
                      <a:bevel/>
                      <a:lightRig rig="flood" dir="t"/>
                    </a:cell3D>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ln>
                            <a:solidFill>
                              <a:srgbClr val="002060"/>
                            </a:solidFill>
                          </a:ln>
                          <a:solidFill>
                            <a:srgbClr val="00FF00"/>
                          </a:solidFill>
                          <a:effectLst>
                            <a:glow rad="101600">
                              <a:schemeClr val="bg1">
                                <a:alpha val="71000"/>
                              </a:schemeClr>
                            </a:glow>
                          </a:effectLst>
                          <a:latin typeface="Comic Sans MS" pitchFamily="66" charset="0"/>
                        </a:rPr>
                        <a:t>Sunday – Abib 15</a:t>
                      </a:r>
                      <a:r>
                        <a:rPr lang="en-US" sz="2400" b="1" baseline="30000" dirty="0" smtClean="0">
                          <a:ln>
                            <a:solidFill>
                              <a:srgbClr val="002060"/>
                            </a:solidFill>
                          </a:ln>
                          <a:solidFill>
                            <a:srgbClr val="00FF00"/>
                          </a:solidFill>
                          <a:effectLst>
                            <a:glow rad="101600">
                              <a:schemeClr val="bg1">
                                <a:alpha val="71000"/>
                              </a:schemeClr>
                            </a:glow>
                          </a:effectLst>
                          <a:latin typeface="Comic Sans MS" pitchFamily="66" charset="0"/>
                        </a:rPr>
                        <a:t>th </a:t>
                      </a:r>
                      <a:r>
                        <a:rPr lang="en-US" sz="1100" b="1" baseline="30000" dirty="0" smtClean="0">
                          <a:ln>
                            <a:solidFill>
                              <a:srgbClr val="002060"/>
                            </a:solidFill>
                          </a:ln>
                          <a:solidFill>
                            <a:srgbClr val="00FF00"/>
                          </a:solidFill>
                          <a:effectLst>
                            <a:glow rad="101600">
                              <a:schemeClr val="bg1">
                                <a:alpha val="60000"/>
                              </a:schemeClr>
                            </a:glow>
                          </a:effectLst>
                          <a:latin typeface="Comic Sans MS" pitchFamily="66" charset="0"/>
                        </a:rPr>
                        <a:t/>
                      </a:r>
                      <a:br>
                        <a:rPr lang="en-US" sz="1100" b="1" baseline="30000" dirty="0" smtClean="0">
                          <a:ln>
                            <a:solidFill>
                              <a:srgbClr val="002060"/>
                            </a:solidFill>
                          </a:ln>
                          <a:solidFill>
                            <a:srgbClr val="00FF00"/>
                          </a:solidFill>
                          <a:effectLst>
                            <a:glow rad="101600">
                              <a:schemeClr val="bg1">
                                <a:alpha val="60000"/>
                              </a:schemeClr>
                            </a:glow>
                          </a:effectLst>
                          <a:latin typeface="Comic Sans MS" pitchFamily="66" charset="0"/>
                        </a:rPr>
                      </a:br>
                      <a:r>
                        <a:rPr lang="en-US" sz="1100" b="1" baseline="30000" dirty="0" smtClean="0">
                          <a:ln>
                            <a:solidFill>
                              <a:srgbClr val="002060"/>
                            </a:solidFill>
                          </a:ln>
                          <a:solidFill>
                            <a:srgbClr val="00FF00"/>
                          </a:solidFill>
                          <a:effectLst>
                            <a:glow rad="101600">
                              <a:schemeClr val="bg1">
                                <a:alpha val="60000"/>
                              </a:schemeClr>
                            </a:glow>
                          </a:effectLst>
                          <a:latin typeface="Comic Sans MS" pitchFamily="66" charset="0"/>
                        </a:rPr>
                        <a:t/>
                      </a:r>
                      <a:br>
                        <a:rPr lang="en-US" sz="1100" b="1" baseline="30000" dirty="0" smtClean="0">
                          <a:ln>
                            <a:solidFill>
                              <a:srgbClr val="002060"/>
                            </a:solidFill>
                          </a:ln>
                          <a:solidFill>
                            <a:srgbClr val="00FF00"/>
                          </a:solidFill>
                          <a:effectLst>
                            <a:glow rad="101600">
                              <a:schemeClr val="bg1">
                                <a:alpha val="60000"/>
                              </a:schemeClr>
                            </a:glow>
                          </a:effectLst>
                          <a:latin typeface="Comic Sans MS" pitchFamily="66" charset="0"/>
                        </a:rPr>
                      </a:br>
                      <a:r>
                        <a:rPr lang="en-US" sz="1800" b="0" dirty="0" smtClean="0">
                          <a:ln>
                            <a:solidFill>
                              <a:schemeClr val="bg1"/>
                            </a:solidFill>
                          </a:ln>
                          <a:solidFill>
                            <a:schemeClr val="bg1"/>
                          </a:solidFill>
                          <a:effectLst>
                            <a:glow rad="101600">
                              <a:srgbClr val="002060">
                                <a:alpha val="60000"/>
                              </a:srgbClr>
                            </a:glow>
                          </a:effectLst>
                          <a:latin typeface="Comic Sans MS" pitchFamily="66" charset="0"/>
                        </a:rPr>
                        <a:t>(Also 1</a:t>
                      </a:r>
                      <a:r>
                        <a:rPr lang="en-US" sz="1800" b="0" baseline="30000" dirty="0" smtClean="0">
                          <a:ln>
                            <a:solidFill>
                              <a:schemeClr val="bg1"/>
                            </a:solidFill>
                          </a:ln>
                          <a:solidFill>
                            <a:schemeClr val="bg1"/>
                          </a:solidFill>
                          <a:effectLst>
                            <a:glow rad="101600">
                              <a:srgbClr val="002060">
                                <a:alpha val="60000"/>
                              </a:srgbClr>
                            </a:glow>
                          </a:effectLst>
                          <a:latin typeface="Comic Sans MS" pitchFamily="66" charset="0"/>
                        </a:rPr>
                        <a:t>st</a:t>
                      </a:r>
                      <a:r>
                        <a:rPr lang="en-US" sz="1800" b="0" dirty="0" smtClean="0">
                          <a:ln>
                            <a:solidFill>
                              <a:schemeClr val="bg1"/>
                            </a:solidFill>
                          </a:ln>
                          <a:solidFill>
                            <a:schemeClr val="bg1"/>
                          </a:solidFill>
                          <a:effectLst>
                            <a:glow rad="101600">
                              <a:srgbClr val="002060">
                                <a:alpha val="60000"/>
                              </a:srgbClr>
                            </a:glow>
                          </a:effectLst>
                          <a:latin typeface="Comic Sans MS" pitchFamily="66" charset="0"/>
                        </a:rPr>
                        <a:t> Sabbath of ULB)</a:t>
                      </a:r>
                      <a:endParaRPr lang="en-US" sz="2400" b="0" dirty="0" smtClean="0">
                        <a:ln>
                          <a:solidFill>
                            <a:schemeClr val="bg1"/>
                          </a:solidFill>
                        </a:ln>
                        <a:solidFill>
                          <a:schemeClr val="bg1"/>
                        </a:solidFill>
                        <a:effectLst>
                          <a:glow rad="101600">
                            <a:srgbClr val="002060">
                              <a:alpha val="60000"/>
                            </a:srgbClr>
                          </a:glow>
                        </a:effectLst>
                        <a:latin typeface="Comic Sans MS" pitchFamily="66" charset="0"/>
                      </a:endParaRPr>
                    </a:p>
                  </a:txBody>
                  <a:tcPr>
                    <a:cell3D prstMaterial="dkEdge">
                      <a:bevel/>
                      <a:lightRig rig="flood" dir="t"/>
                    </a:cell3D>
                  </a:tcPr>
                </a:tc>
              </a:tr>
            </a:tbl>
          </a:graphicData>
        </a:graphic>
      </p:graphicFrame>
      <p:pic>
        <p:nvPicPr>
          <p:cNvPr id="24" name="Picture 2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91399" y="2548310"/>
            <a:ext cx="1626933" cy="1090045"/>
          </a:xfrm>
          <a:prstGeom prst="rect">
            <a:avLst/>
          </a:prstGeom>
          <a:solidFill>
            <a:srgbClr val="FFFFFF">
              <a:shade val="85000"/>
            </a:srgbClr>
          </a:solidFill>
          <a:ln w="190500" cap="rnd">
            <a:noFill/>
          </a:ln>
          <a:effectLst>
            <a:glow rad="127000">
              <a:srgbClr val="7030A0"/>
            </a:glow>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25" name="Picture 3" descr="C:\Users\Rae\Desktop\cross crown nails.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467600" y="3873610"/>
            <a:ext cx="1524000" cy="1143000"/>
          </a:xfrm>
          <a:prstGeom prst="rect">
            <a:avLst/>
          </a:prstGeom>
          <a:solidFill>
            <a:srgbClr val="FFFFFF">
              <a:shade val="85000"/>
            </a:srgbClr>
          </a:solidFill>
          <a:ln w="190500" cap="rnd">
            <a:noFill/>
          </a:ln>
          <a:effectLst>
            <a:glow rad="127000">
              <a:srgbClr val="A20036"/>
            </a:glow>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cxnSp>
        <p:nvCxnSpPr>
          <p:cNvPr id="26" name="Straight Arrow Connector 25"/>
          <p:cNvCxnSpPr/>
          <p:nvPr/>
        </p:nvCxnSpPr>
        <p:spPr>
          <a:xfrm>
            <a:off x="6553200" y="3389906"/>
            <a:ext cx="952872" cy="0"/>
          </a:xfrm>
          <a:prstGeom prst="straightConnector1">
            <a:avLst/>
          </a:prstGeom>
          <a:ln w="76200">
            <a:solidFill>
              <a:srgbClr val="7030A0"/>
            </a:solidFill>
            <a:tailEnd type="triangle"/>
          </a:ln>
          <a:effectLst>
            <a:glow rad="63500">
              <a:schemeClr val="bg1"/>
            </a:glow>
          </a:effectLst>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6553200" y="4300910"/>
            <a:ext cx="952872" cy="0"/>
          </a:xfrm>
          <a:prstGeom prst="straightConnector1">
            <a:avLst/>
          </a:prstGeom>
          <a:ln w="76200">
            <a:solidFill>
              <a:srgbClr val="A20036"/>
            </a:solidFill>
            <a:tailEnd type="triangle"/>
          </a:ln>
          <a:effectLst>
            <a:glow rad="63500">
              <a:schemeClr val="bg1"/>
            </a:glow>
          </a:effectLst>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pic>
        <p:nvPicPr>
          <p:cNvPr id="28" name="Picture 3" descr="C:\Users\Rae\Desktop\priests cross.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531479" y="5397781"/>
            <a:ext cx="1460121" cy="1079219"/>
          </a:xfrm>
          <a:prstGeom prst="rect">
            <a:avLst/>
          </a:prstGeom>
          <a:solidFill>
            <a:srgbClr val="FFFFFF">
              <a:shade val="85000"/>
            </a:srgbClr>
          </a:solidFill>
          <a:ln w="28575" cap="rnd">
            <a:solidFill>
              <a:schemeClr val="bg1"/>
            </a:solidFill>
          </a:ln>
          <a:effectLst>
            <a:glow rad="127000">
              <a:srgbClr val="3B7549"/>
            </a:glow>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cxnSp>
        <p:nvCxnSpPr>
          <p:cNvPr id="29" name="Straight Arrow Connector 28"/>
          <p:cNvCxnSpPr/>
          <p:nvPr/>
        </p:nvCxnSpPr>
        <p:spPr>
          <a:xfrm>
            <a:off x="6667128" y="5995579"/>
            <a:ext cx="952872" cy="0"/>
          </a:xfrm>
          <a:prstGeom prst="straightConnector1">
            <a:avLst/>
          </a:prstGeom>
          <a:ln w="76200">
            <a:solidFill>
              <a:srgbClr val="00FF00"/>
            </a:solidFill>
            <a:tailEnd type="triangle"/>
          </a:ln>
          <a:effectLst>
            <a:glow rad="63500">
              <a:schemeClr val="bg1"/>
            </a:glow>
          </a:effectLst>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381000" y="124968"/>
            <a:ext cx="3411741" cy="1200329"/>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2400" b="1" spc="150" dirty="0" smtClean="0">
                <a:ln w="11430">
                  <a:solidFill>
                    <a:srgbClr val="002060"/>
                  </a:solidFill>
                </a:ln>
                <a:solidFill>
                  <a:srgbClr val="FF0000"/>
                </a:solidFill>
                <a:effectLst>
                  <a:glow rad="127000">
                    <a:schemeClr val="bg1"/>
                  </a:glow>
                  <a:outerShdw blurRad="25400" algn="tl" rotWithShape="0">
                    <a:srgbClr val="000000">
                      <a:alpha val="43000"/>
                    </a:srgbClr>
                  </a:outerShdw>
                </a:effectLst>
                <a:latin typeface="Arial Rounded MT Bold" pitchFamily="34" charset="0"/>
              </a:rPr>
              <a:t>Passover</a:t>
            </a:r>
            <a:r>
              <a:rPr lang="en-US" sz="2400" b="1" spc="150" dirty="0" smtClean="0">
                <a:ln w="11430"/>
                <a:solidFill>
                  <a:srgbClr val="F8F8F8"/>
                </a:solidFill>
                <a:effectLst>
                  <a:glow rad="127000">
                    <a:srgbClr val="0070C0"/>
                  </a:glow>
                  <a:outerShdw blurRad="25400" algn="tl" rotWithShape="0">
                    <a:srgbClr val="000000">
                      <a:alpha val="43000"/>
                    </a:srgbClr>
                  </a:outerShdw>
                </a:effectLst>
                <a:latin typeface="Arial Rounded MT Bold" pitchFamily="34" charset="0"/>
              </a:rPr>
              <a:t> “DAYS”</a:t>
            </a:r>
            <a:br>
              <a:rPr lang="en-US" sz="2400" b="1" spc="150" dirty="0" smtClean="0">
                <a:ln w="11430"/>
                <a:solidFill>
                  <a:srgbClr val="F8F8F8"/>
                </a:solidFill>
                <a:effectLst>
                  <a:glow rad="127000">
                    <a:srgbClr val="0070C0"/>
                  </a:glow>
                  <a:outerShdw blurRad="25400" algn="tl" rotWithShape="0">
                    <a:srgbClr val="000000">
                      <a:alpha val="43000"/>
                    </a:srgbClr>
                  </a:outerShdw>
                </a:effectLst>
                <a:latin typeface="Arial Rounded MT Bold" pitchFamily="34" charset="0"/>
              </a:rPr>
            </a:br>
            <a:r>
              <a:rPr lang="en-US" sz="2400" b="1" spc="150" dirty="0" smtClean="0">
                <a:ln w="11430"/>
                <a:solidFill>
                  <a:srgbClr val="F8F8F8"/>
                </a:solidFill>
                <a:effectLst>
                  <a:glow rad="127000">
                    <a:srgbClr val="0070C0"/>
                  </a:glow>
                  <a:outerShdw blurRad="25400" algn="tl" rotWithShape="0">
                    <a:srgbClr val="000000">
                      <a:alpha val="43000"/>
                    </a:srgbClr>
                  </a:outerShdw>
                </a:effectLst>
                <a:latin typeface="Arial Rounded MT Bold" pitchFamily="34" charset="0"/>
              </a:rPr>
              <a:t>of the </a:t>
            </a:r>
            <a:r>
              <a:rPr lang="en-US" sz="2400" b="1" spc="150" dirty="0" smtClean="0">
                <a:ln w="11430">
                  <a:solidFill>
                    <a:srgbClr val="002060"/>
                  </a:solidFill>
                </a:ln>
                <a:solidFill>
                  <a:srgbClr val="FF0000"/>
                </a:solidFill>
                <a:effectLst>
                  <a:glow rad="127000">
                    <a:schemeClr val="bg1"/>
                  </a:glow>
                  <a:outerShdw blurRad="25400" algn="tl" rotWithShape="0">
                    <a:srgbClr val="000000">
                      <a:alpha val="43000"/>
                    </a:srgbClr>
                  </a:outerShdw>
                </a:effectLst>
                <a:latin typeface="Arial Rounded MT Bold" pitchFamily="34" charset="0"/>
              </a:rPr>
              <a:t>Week</a:t>
            </a:r>
            <a:r>
              <a:rPr lang="en-US" sz="2400" b="1" cap="none" spc="150" dirty="0" smtClean="0">
                <a:ln w="11430"/>
                <a:solidFill>
                  <a:srgbClr val="F8F8F8"/>
                </a:solidFill>
                <a:effectLst>
                  <a:glow rad="127000">
                    <a:srgbClr val="0070C0"/>
                  </a:glow>
                  <a:outerShdw blurRad="25400" algn="tl" rotWithShape="0">
                    <a:srgbClr val="000000">
                      <a:alpha val="43000"/>
                    </a:srgbClr>
                  </a:outerShdw>
                </a:effectLst>
                <a:latin typeface="Arial Rounded MT Bold" pitchFamily="34" charset="0"/>
              </a:rPr>
              <a:t/>
            </a:r>
            <a:br>
              <a:rPr lang="en-US" sz="2400" b="1" cap="none" spc="150" dirty="0" smtClean="0">
                <a:ln w="11430"/>
                <a:solidFill>
                  <a:srgbClr val="F8F8F8"/>
                </a:solidFill>
                <a:effectLst>
                  <a:glow rad="127000">
                    <a:srgbClr val="0070C0"/>
                  </a:glow>
                  <a:outerShdw blurRad="25400" algn="tl" rotWithShape="0">
                    <a:srgbClr val="000000">
                      <a:alpha val="43000"/>
                    </a:srgbClr>
                  </a:outerShdw>
                </a:effectLst>
                <a:latin typeface="Arial Rounded MT Bold" pitchFamily="34" charset="0"/>
              </a:rPr>
            </a:br>
            <a:r>
              <a:rPr lang="en-US" sz="2400" b="1" cap="none" spc="150" dirty="0" smtClean="0">
                <a:ln w="11430"/>
                <a:solidFill>
                  <a:srgbClr val="F8F8F8"/>
                </a:solidFill>
                <a:effectLst>
                  <a:glow rad="127000">
                    <a:srgbClr val="0070C0"/>
                  </a:glow>
                  <a:outerShdw blurRad="25400" algn="tl" rotWithShape="0">
                    <a:srgbClr val="000000">
                      <a:alpha val="43000"/>
                    </a:srgbClr>
                  </a:outerShdw>
                </a:effectLst>
                <a:latin typeface="Arial Rounded MT Bold" pitchFamily="34" charset="0"/>
              </a:rPr>
              <a:t> </a:t>
            </a:r>
            <a:r>
              <a:rPr lang="en-US" sz="2400" b="1" u="sng" spc="150" dirty="0">
                <a:ln w="11430"/>
                <a:solidFill>
                  <a:srgbClr val="0070C0"/>
                </a:solidFill>
                <a:effectLst>
                  <a:glow rad="127000">
                    <a:schemeClr val="bg1"/>
                  </a:glow>
                  <a:outerShdw blurRad="25400" algn="tl" rotWithShape="0">
                    <a:srgbClr val="000000">
                      <a:alpha val="43000"/>
                    </a:srgbClr>
                  </a:outerShdw>
                </a:effectLst>
                <a:latin typeface="Arial Rounded MT Bold" pitchFamily="34" charset="0"/>
              </a:rPr>
              <a:t>are</a:t>
            </a:r>
            <a:r>
              <a:rPr lang="en-US" sz="2400" b="1" cap="none" spc="150" dirty="0" smtClean="0">
                <a:ln w="11430"/>
                <a:solidFill>
                  <a:srgbClr val="F8F8F8"/>
                </a:solidFill>
                <a:effectLst>
                  <a:glow rad="127000">
                    <a:srgbClr val="0070C0"/>
                  </a:glow>
                  <a:outerShdw blurRad="25400" algn="tl" rotWithShape="0">
                    <a:srgbClr val="000000">
                      <a:alpha val="43000"/>
                    </a:srgbClr>
                  </a:outerShdw>
                </a:effectLst>
                <a:latin typeface="Arial Rounded MT Bold" pitchFamily="34" charset="0"/>
              </a:rPr>
              <a:t> Flexible</a:t>
            </a:r>
            <a:endParaRPr lang="en-US" sz="2400" b="1" cap="none" spc="150" dirty="0">
              <a:ln w="11430"/>
              <a:solidFill>
                <a:srgbClr val="F8F8F8"/>
              </a:solidFill>
              <a:effectLst>
                <a:glow rad="127000">
                  <a:srgbClr val="0070C0"/>
                </a:glow>
                <a:outerShdw blurRad="25400" algn="tl" rotWithShape="0">
                  <a:srgbClr val="000000">
                    <a:alpha val="43000"/>
                  </a:srgbClr>
                </a:outerShdw>
              </a:effectLst>
              <a:latin typeface="Arial Rounded MT Bold" pitchFamily="34" charset="0"/>
            </a:endParaRPr>
          </a:p>
        </p:txBody>
      </p:sp>
      <p:pic>
        <p:nvPicPr>
          <p:cNvPr id="21" name="Picture 6" descr="C:\Users\Rae\Desktop\wheat 5 png.png"/>
          <p:cNvPicPr>
            <a:picLocks noChangeAspect="1" noChangeArrowheads="1"/>
          </p:cNvPicPr>
          <p:nvPr/>
        </p:nvPicPr>
        <p:blipFill>
          <a:blip r:embed="rId7" cstate="email">
            <a:duotone>
              <a:prstClr val="black"/>
              <a:srgbClr val="006600">
                <a:tint val="45000"/>
                <a:satMod val="400000"/>
              </a:srgbClr>
            </a:duotone>
            <a:extLst>
              <a:ext uri="{BEBA8EAE-BF5A-486C-A8C5-ECC9F3942E4B}">
                <a14:imgProps xmlns:a14="http://schemas.microsoft.com/office/drawing/2010/main">
                  <a14:imgLayer r:embed="rId8">
                    <a14:imgEffect>
                      <a14:backgroundRemoval t="0" b="93333" l="0" r="87582"/>
                    </a14:imgEffect>
                  </a14:imgLayer>
                </a14:imgProps>
              </a:ext>
              <a:ext uri="{28A0092B-C50C-407E-A947-70E740481C1C}">
                <a14:useLocalDpi xmlns:a14="http://schemas.microsoft.com/office/drawing/2010/main"/>
              </a:ext>
            </a:extLst>
          </a:blip>
          <a:srcRect/>
          <a:stretch>
            <a:fillRect/>
          </a:stretch>
        </p:blipFill>
        <p:spPr bwMode="auto">
          <a:xfrm>
            <a:off x="3505200" y="5410200"/>
            <a:ext cx="723721" cy="1232261"/>
          </a:xfrm>
          <a:prstGeom prst="rect">
            <a:avLst/>
          </a:prstGeom>
          <a:noFill/>
          <a:effectLst>
            <a:glow rad="88900">
              <a:srgbClr val="CCFF99">
                <a:alpha val="66000"/>
              </a:srgbClr>
            </a:glow>
          </a:effectLst>
          <a:extLst>
            <a:ext uri="{909E8E84-426E-40DD-AFC4-6F175D3DCCD1}">
              <a14:hiddenFill xmlns:a14="http://schemas.microsoft.com/office/drawing/2010/main">
                <a:solidFill>
                  <a:srgbClr val="FFFFFF"/>
                </a:solidFill>
              </a14:hiddenFill>
            </a:ext>
          </a:extLst>
        </p:spPr>
      </p:pic>
      <p:pic>
        <p:nvPicPr>
          <p:cNvPr id="4098" name="Picture 2" descr="C:\Users\Rae\Desktop\passover lamb1 edit.jp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flipH="1">
            <a:off x="0" y="533400"/>
            <a:ext cx="1066800" cy="108477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 name="Picture 6" descr="C:\Users\Rae\Desktop\wheat 5 png.png"/>
          <p:cNvPicPr>
            <a:picLocks noChangeAspect="1" noChangeArrowheads="1"/>
          </p:cNvPicPr>
          <p:nvPr/>
        </p:nvPicPr>
        <p:blipFill>
          <a:blip r:embed="rId10" cstate="email">
            <a:duotone>
              <a:prstClr val="black"/>
              <a:schemeClr val="accent3">
                <a:tint val="45000"/>
                <a:satMod val="400000"/>
              </a:schemeClr>
            </a:duotone>
            <a:extLst>
              <a:ext uri="{BEBA8EAE-BF5A-486C-A8C5-ECC9F3942E4B}">
                <a14:imgProps xmlns:a14="http://schemas.microsoft.com/office/drawing/2010/main">
                  <a14:imgLayer r:embed="rId11">
                    <a14:imgEffect>
                      <a14:backgroundRemoval t="0" b="93333" l="0" r="87582"/>
                    </a14:imgEffect>
                  </a14:imgLayer>
                </a14:imgProps>
              </a:ext>
              <a:ext uri="{28A0092B-C50C-407E-A947-70E740481C1C}">
                <a14:useLocalDpi xmlns:a14="http://schemas.microsoft.com/office/drawing/2010/main"/>
              </a:ext>
            </a:extLst>
          </a:blip>
          <a:srcRect/>
          <a:stretch>
            <a:fillRect/>
          </a:stretch>
        </p:blipFill>
        <p:spPr bwMode="auto">
          <a:xfrm flipH="1">
            <a:off x="7162800" y="245953"/>
            <a:ext cx="1024841" cy="1506647"/>
          </a:xfrm>
          <a:prstGeom prst="rect">
            <a:avLst/>
          </a:prstGeom>
          <a:noFill/>
          <a:effectLst>
            <a:glow rad="127000">
              <a:schemeClr val="bg1">
                <a:alpha val="74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664888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up)">
                                      <p:cBhvr>
                                        <p:cTn id="12" dur="300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1000" fill="hold"/>
                                        <p:tgtEl>
                                          <p:spTgt spid="26"/>
                                        </p:tgtEl>
                                        <p:attrNameLst>
                                          <p:attrName>ppt_w</p:attrName>
                                        </p:attrNameLst>
                                      </p:cBhvr>
                                      <p:tavLst>
                                        <p:tav tm="0">
                                          <p:val>
                                            <p:fltVal val="0"/>
                                          </p:val>
                                        </p:tav>
                                        <p:tav tm="100000">
                                          <p:val>
                                            <p:strVal val="#ppt_w"/>
                                          </p:val>
                                        </p:tav>
                                      </p:tavLst>
                                    </p:anim>
                                    <p:anim calcmode="lin" valueType="num">
                                      <p:cBhvr>
                                        <p:cTn id="18" dur="1000" fill="hold"/>
                                        <p:tgtEl>
                                          <p:spTgt spid="26"/>
                                        </p:tgtEl>
                                        <p:attrNameLst>
                                          <p:attrName>ppt_h</p:attrName>
                                        </p:attrNameLst>
                                      </p:cBhvr>
                                      <p:tavLst>
                                        <p:tav tm="0">
                                          <p:val>
                                            <p:fltVal val="0"/>
                                          </p:val>
                                        </p:tav>
                                        <p:tav tm="100000">
                                          <p:val>
                                            <p:strVal val="#ppt_h"/>
                                          </p:val>
                                        </p:tav>
                                      </p:tavLst>
                                    </p:anim>
                                    <p:anim calcmode="lin" valueType="num">
                                      <p:cBhvr>
                                        <p:cTn id="19" dur="1000" fill="hold"/>
                                        <p:tgtEl>
                                          <p:spTgt spid="26"/>
                                        </p:tgtEl>
                                        <p:attrNameLst>
                                          <p:attrName>style.rotation</p:attrName>
                                        </p:attrNameLst>
                                      </p:cBhvr>
                                      <p:tavLst>
                                        <p:tav tm="0">
                                          <p:val>
                                            <p:fltVal val="90"/>
                                          </p:val>
                                        </p:tav>
                                        <p:tav tm="100000">
                                          <p:val>
                                            <p:fltVal val="0"/>
                                          </p:val>
                                        </p:tav>
                                      </p:tavLst>
                                    </p:anim>
                                    <p:animEffect transition="in" filter="fade">
                                      <p:cBhvr>
                                        <p:cTn id="20" dur="1000"/>
                                        <p:tgtEl>
                                          <p:spTgt spid="26"/>
                                        </p:tgtEl>
                                      </p:cBhvr>
                                    </p:animEffect>
                                  </p:childTnLst>
                                </p:cTn>
                              </p:par>
                              <p:par>
                                <p:cTn id="21" presetID="47" presetClass="entr" presetSubtype="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1000"/>
                                        <p:tgtEl>
                                          <p:spTgt spid="24"/>
                                        </p:tgtEl>
                                      </p:cBhvr>
                                    </p:animEffect>
                                    <p:anim calcmode="lin" valueType="num">
                                      <p:cBhvr>
                                        <p:cTn id="24" dur="1000" fill="hold"/>
                                        <p:tgtEl>
                                          <p:spTgt spid="24"/>
                                        </p:tgtEl>
                                        <p:attrNameLst>
                                          <p:attrName>ppt_x</p:attrName>
                                        </p:attrNameLst>
                                      </p:cBhvr>
                                      <p:tavLst>
                                        <p:tav tm="0">
                                          <p:val>
                                            <p:strVal val="#ppt_x"/>
                                          </p:val>
                                        </p:tav>
                                        <p:tav tm="100000">
                                          <p:val>
                                            <p:strVal val="#ppt_x"/>
                                          </p:val>
                                        </p:tav>
                                      </p:tavLst>
                                    </p:anim>
                                    <p:anim calcmode="lin" valueType="num">
                                      <p:cBhvr>
                                        <p:cTn id="25"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000"/>
                                        <p:tgtEl>
                                          <p:spTgt spid="27"/>
                                        </p:tgtEl>
                                      </p:cBhvr>
                                    </p:animEffect>
                                    <p:anim calcmode="lin" valueType="num">
                                      <p:cBhvr>
                                        <p:cTn id="31" dur="1000" fill="hold"/>
                                        <p:tgtEl>
                                          <p:spTgt spid="27"/>
                                        </p:tgtEl>
                                        <p:attrNameLst>
                                          <p:attrName>ppt_x</p:attrName>
                                        </p:attrNameLst>
                                      </p:cBhvr>
                                      <p:tavLst>
                                        <p:tav tm="0">
                                          <p:val>
                                            <p:strVal val="#ppt_x"/>
                                          </p:val>
                                        </p:tav>
                                        <p:tav tm="100000">
                                          <p:val>
                                            <p:strVal val="#ppt_x"/>
                                          </p:val>
                                        </p:tav>
                                      </p:tavLst>
                                    </p:anim>
                                    <p:anim calcmode="lin" valueType="num">
                                      <p:cBhvr>
                                        <p:cTn id="32" dur="1000" fill="hold"/>
                                        <p:tgtEl>
                                          <p:spTgt spid="27"/>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1000" fill="hold"/>
                                        <p:tgtEl>
                                          <p:spTgt spid="29"/>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5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162800" y="6469183"/>
            <a:ext cx="1828800" cy="365125"/>
          </a:xfrm>
        </p:spPr>
        <p:txBody>
          <a:bodyPr/>
          <a:lstStyle/>
          <a:p>
            <a:fld id="{5C014052-953B-4273-8F47-BF25327D5B24}" type="slidenum">
              <a:rPr lang="en-US" smtClean="0"/>
              <a:t>55</a:t>
            </a:fld>
            <a:endParaRPr lang="en-US" dirty="0"/>
          </a:p>
        </p:txBody>
      </p:sp>
      <p:sp>
        <p:nvSpPr>
          <p:cNvPr id="22" name="Rectangle 21"/>
          <p:cNvSpPr/>
          <p:nvPr/>
        </p:nvSpPr>
        <p:spPr>
          <a:xfrm>
            <a:off x="1295400" y="152400"/>
            <a:ext cx="7543800" cy="1200329"/>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2400" b="1" spc="150" dirty="0" smtClean="0">
                <a:ln w="11430"/>
                <a:solidFill>
                  <a:srgbClr val="F8F8F8"/>
                </a:solidFill>
                <a:effectLst>
                  <a:glow rad="127000">
                    <a:srgbClr val="0070C0"/>
                  </a:glow>
                  <a:outerShdw blurRad="25400" algn="tl" rotWithShape="0">
                    <a:srgbClr val="000000">
                      <a:alpha val="43000"/>
                    </a:srgbClr>
                  </a:outerShdw>
                </a:effectLst>
                <a:latin typeface="Arial Rounded MT Bold" pitchFamily="34" charset="0"/>
              </a:rPr>
              <a:t>In each case below the day of</a:t>
            </a:r>
            <a:r>
              <a:rPr lang="en-US" sz="2400" b="1" spc="150" dirty="0" smtClean="0">
                <a:ln w="11430">
                  <a:solidFill>
                    <a:srgbClr val="002060"/>
                  </a:solidFill>
                </a:ln>
                <a:solidFill>
                  <a:srgbClr val="00FF00"/>
                </a:solidFill>
                <a:effectLst>
                  <a:glow rad="127000">
                    <a:schemeClr val="bg1"/>
                  </a:glow>
                  <a:outerShdw blurRad="25400" algn="tl" rotWithShape="0">
                    <a:srgbClr val="000000">
                      <a:alpha val="43000"/>
                    </a:srgbClr>
                  </a:outerShdw>
                </a:effectLst>
                <a:latin typeface="Arial Rounded MT Bold" pitchFamily="34" charset="0"/>
              </a:rPr>
              <a:t> Wave Sheaf </a:t>
            </a:r>
            <a:br>
              <a:rPr lang="en-US" sz="2400" b="1" spc="150" dirty="0" smtClean="0">
                <a:ln w="11430">
                  <a:solidFill>
                    <a:srgbClr val="002060"/>
                  </a:solidFill>
                </a:ln>
                <a:solidFill>
                  <a:srgbClr val="00FF00"/>
                </a:solidFill>
                <a:effectLst>
                  <a:glow rad="127000">
                    <a:schemeClr val="bg1"/>
                  </a:glow>
                  <a:outerShdw blurRad="25400" algn="tl" rotWithShape="0">
                    <a:srgbClr val="000000">
                      <a:alpha val="43000"/>
                    </a:srgbClr>
                  </a:outerShdw>
                </a:effectLst>
                <a:latin typeface="Arial Rounded MT Bold" pitchFamily="34" charset="0"/>
              </a:rPr>
            </a:br>
            <a:r>
              <a:rPr lang="en-US" sz="2400" b="1" spc="150" dirty="0" smtClean="0">
                <a:ln w="11430"/>
                <a:solidFill>
                  <a:srgbClr val="F8F8F8"/>
                </a:solidFill>
                <a:effectLst>
                  <a:glow rad="127000">
                    <a:srgbClr val="0070C0"/>
                  </a:glow>
                  <a:outerShdw blurRad="25400" algn="tl" rotWithShape="0">
                    <a:srgbClr val="000000">
                      <a:alpha val="43000"/>
                    </a:srgbClr>
                  </a:outerShdw>
                </a:effectLst>
                <a:latin typeface="Arial Rounded MT Bold" pitchFamily="34" charset="0"/>
              </a:rPr>
              <a:t>&amp; the beginning of </a:t>
            </a:r>
            <a:r>
              <a:rPr lang="en-US" sz="2400" b="1" spc="150" dirty="0" smtClean="0">
                <a:ln w="11430">
                  <a:solidFill>
                    <a:srgbClr val="002060"/>
                  </a:solidFill>
                </a:ln>
                <a:solidFill>
                  <a:srgbClr val="00FF00"/>
                </a:solidFill>
                <a:effectLst>
                  <a:glow rad="127000">
                    <a:schemeClr val="bg1"/>
                  </a:glow>
                  <a:outerShdw blurRad="25400" algn="tl" rotWithShape="0">
                    <a:srgbClr val="000000">
                      <a:alpha val="43000"/>
                    </a:srgbClr>
                  </a:outerShdw>
                </a:effectLst>
                <a:latin typeface="Arial Rounded MT Bold" pitchFamily="34" charset="0"/>
              </a:rPr>
              <a:t>the Omer count </a:t>
            </a:r>
            <a:r>
              <a:rPr lang="en-US" sz="2400" b="1" spc="150" dirty="0" smtClean="0">
                <a:ln w="11430"/>
                <a:solidFill>
                  <a:srgbClr val="F8F8F8"/>
                </a:solidFill>
                <a:effectLst>
                  <a:glow rad="127000">
                    <a:srgbClr val="0070C0"/>
                  </a:glow>
                  <a:outerShdw blurRad="25400" algn="tl" rotWithShape="0">
                    <a:srgbClr val="000000">
                      <a:alpha val="43000"/>
                    </a:srgbClr>
                  </a:outerShdw>
                </a:effectLst>
                <a:latin typeface="Arial Rounded MT Bold" pitchFamily="34" charset="0"/>
              </a:rPr>
              <a:t>falls within the </a:t>
            </a:r>
            <a:r>
              <a:rPr lang="en-US" sz="2400" b="1" spc="150" dirty="0" smtClean="0">
                <a:ln w="11430"/>
                <a:solidFill>
                  <a:schemeClr val="bg2">
                    <a:lumMod val="50000"/>
                  </a:schemeClr>
                </a:solidFill>
                <a:effectLst>
                  <a:glow rad="127000">
                    <a:schemeClr val="bg2"/>
                  </a:glow>
                  <a:outerShdw blurRad="25400" algn="tl" rotWithShape="0">
                    <a:srgbClr val="000000">
                      <a:alpha val="43000"/>
                    </a:srgbClr>
                  </a:outerShdw>
                </a:effectLst>
                <a:latin typeface="Arial Rounded MT Bold" pitchFamily="34" charset="0"/>
              </a:rPr>
              <a:t>Days of Unleavened Bread. </a:t>
            </a:r>
            <a:endParaRPr lang="en-US" sz="2400" b="1" cap="none" spc="150" dirty="0">
              <a:ln w="11430"/>
              <a:solidFill>
                <a:schemeClr val="bg2">
                  <a:lumMod val="50000"/>
                </a:schemeClr>
              </a:solidFill>
              <a:effectLst>
                <a:glow rad="127000">
                  <a:schemeClr val="bg2"/>
                </a:glow>
                <a:outerShdw blurRad="25400" algn="tl" rotWithShape="0">
                  <a:srgbClr val="000000">
                    <a:alpha val="43000"/>
                  </a:srgbClr>
                </a:outerShdw>
              </a:effectLst>
              <a:latin typeface="Arial Rounded MT Bold" pitchFamily="34" charset="0"/>
            </a:endParaRPr>
          </a:p>
        </p:txBody>
      </p:sp>
      <p:sp>
        <p:nvSpPr>
          <p:cNvPr id="40" name="Rectangle 39"/>
          <p:cNvSpPr/>
          <p:nvPr/>
        </p:nvSpPr>
        <p:spPr>
          <a:xfrm>
            <a:off x="279113" y="5751341"/>
            <a:ext cx="8026687" cy="1077218"/>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3200" b="1" spc="150" dirty="0" smtClean="0">
                <a:ln w="11430">
                  <a:solidFill>
                    <a:srgbClr val="002060"/>
                  </a:solidFill>
                </a:ln>
                <a:solidFill>
                  <a:srgbClr val="00B050"/>
                </a:solidFill>
                <a:effectLst>
                  <a:glow rad="127000">
                    <a:schemeClr val="bg1"/>
                  </a:glow>
                  <a:outerShdw blurRad="25400" algn="tl" rotWithShape="0">
                    <a:srgbClr val="000000">
                      <a:alpha val="43000"/>
                    </a:srgbClr>
                  </a:outerShdw>
                </a:effectLst>
                <a:latin typeface="Arial Rounded MT Bold" pitchFamily="34" charset="0"/>
              </a:rPr>
              <a:t>Note for chart: Joshua follows these </a:t>
            </a:r>
            <a:br>
              <a:rPr lang="en-US" sz="3200" b="1" spc="150" dirty="0" smtClean="0">
                <a:ln w="11430">
                  <a:solidFill>
                    <a:srgbClr val="002060"/>
                  </a:solidFill>
                </a:ln>
                <a:solidFill>
                  <a:srgbClr val="00B050"/>
                </a:solidFill>
                <a:effectLst>
                  <a:glow rad="127000">
                    <a:schemeClr val="bg1"/>
                  </a:glow>
                  <a:outerShdw blurRad="25400" algn="tl" rotWithShape="0">
                    <a:srgbClr val="000000">
                      <a:alpha val="43000"/>
                    </a:srgbClr>
                  </a:outerShdw>
                </a:effectLst>
                <a:latin typeface="Arial Rounded MT Bold" pitchFamily="34" charset="0"/>
              </a:rPr>
            </a:br>
            <a:r>
              <a:rPr lang="en-US" sz="3200" b="1" spc="150" dirty="0" smtClean="0">
                <a:ln w="11430">
                  <a:solidFill>
                    <a:srgbClr val="002060"/>
                  </a:solidFill>
                </a:ln>
                <a:solidFill>
                  <a:srgbClr val="00B050"/>
                </a:solidFill>
                <a:effectLst>
                  <a:glow rad="127000">
                    <a:schemeClr val="bg1"/>
                  </a:glow>
                  <a:outerShdw blurRad="25400" algn="tl" rotWithShape="0">
                    <a:srgbClr val="000000">
                      <a:alpha val="43000"/>
                    </a:srgbClr>
                  </a:outerShdw>
                </a:effectLst>
                <a:latin typeface="Arial Rounded MT Bold" pitchFamily="34" charset="0"/>
              </a:rPr>
              <a:t>Torah instructions “to the letter.” </a:t>
            </a:r>
            <a:endParaRPr lang="en-US" sz="3200" b="1" cap="none" spc="150" dirty="0">
              <a:ln w="11430"/>
              <a:solidFill>
                <a:srgbClr val="00B050"/>
              </a:solidFill>
              <a:effectLst>
                <a:glow rad="127000">
                  <a:srgbClr val="0070C0"/>
                </a:glow>
                <a:outerShdw blurRad="25400" algn="tl" rotWithShape="0">
                  <a:srgbClr val="000000">
                    <a:alpha val="43000"/>
                  </a:srgbClr>
                </a:outerShdw>
              </a:effectLst>
              <a:latin typeface="Arial Rounded MT Bold" pitchFamily="34" charset="0"/>
            </a:endParaRPr>
          </a:p>
        </p:txBody>
      </p:sp>
      <p:pic>
        <p:nvPicPr>
          <p:cNvPr id="4098" name="Picture 2" descr="C:\Users\Rae\Desktop\passover lamb1 edit.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261258" y="137886"/>
            <a:ext cx="1291612" cy="131337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3" name="Table 2"/>
          <p:cNvGraphicFramePr>
            <a:graphicFrameLocks noGrp="1"/>
          </p:cNvGraphicFramePr>
          <p:nvPr>
            <p:extLst>
              <p:ext uri="{D42A27DB-BD31-4B8C-83A1-F6EECF244321}">
                <p14:modId xmlns:p14="http://schemas.microsoft.com/office/powerpoint/2010/main" val="3217559714"/>
              </p:ext>
            </p:extLst>
          </p:nvPr>
        </p:nvGraphicFramePr>
        <p:xfrm>
          <a:off x="228600" y="1440096"/>
          <a:ext cx="8683592" cy="4358640"/>
        </p:xfrm>
        <a:graphic>
          <a:graphicData uri="http://schemas.openxmlformats.org/drawingml/2006/table">
            <a:tbl>
              <a:tblPr firstRow="1" bandRow="1">
                <a:tableStyleId>{00A15C55-8517-42AA-B614-E9B94910E393}</a:tableStyleId>
              </a:tblPr>
              <a:tblGrid>
                <a:gridCol w="1085449"/>
                <a:gridCol w="1085449"/>
                <a:gridCol w="1085449"/>
                <a:gridCol w="1085449"/>
                <a:gridCol w="1085449"/>
                <a:gridCol w="1085449"/>
                <a:gridCol w="1085449"/>
                <a:gridCol w="1085449"/>
              </a:tblGrid>
              <a:tr h="518160">
                <a:tc>
                  <a:txBody>
                    <a:bodyPr/>
                    <a:lstStyle/>
                    <a:p>
                      <a:pPr algn="ctr"/>
                      <a:r>
                        <a:rPr lang="en-US" dirty="0" smtClean="0">
                          <a:solidFill>
                            <a:srgbClr val="C00000"/>
                          </a:solidFill>
                          <a:effectLst/>
                        </a:rPr>
                        <a:t>Passover</a:t>
                      </a:r>
                      <a:endParaRPr lang="en-US" dirty="0">
                        <a:solidFill>
                          <a:srgbClr val="C00000"/>
                        </a:solidFill>
                        <a:effectLst/>
                      </a:endParaRPr>
                    </a:p>
                  </a:txBody>
                  <a:tcPr>
                    <a:cell3D prstMaterial="dkEdge">
                      <a:bevel/>
                      <a:lightRig rig="flood" dir="t"/>
                    </a:cell3D>
                  </a:tcPr>
                </a:tc>
                <a:tc>
                  <a:txBody>
                    <a:bodyPr/>
                    <a:lstStyle/>
                    <a:p>
                      <a:pPr algn="ctr"/>
                      <a:r>
                        <a:rPr lang="en-US" dirty="0" smtClean="0"/>
                        <a:t>1</a:t>
                      </a:r>
                      <a:r>
                        <a:rPr lang="en-US" baseline="30000" dirty="0" smtClean="0"/>
                        <a:t>st</a:t>
                      </a:r>
                      <a:r>
                        <a:rPr lang="en-US" baseline="0" dirty="0" smtClean="0"/>
                        <a:t> ULB</a:t>
                      </a:r>
                      <a:endParaRPr lang="en-US" dirty="0"/>
                    </a:p>
                  </a:txBody>
                  <a:tcPr>
                    <a:cell3D prstMaterial="dkEdge">
                      <a:bevel/>
                      <a:lightRig rig="flood" dir="t"/>
                    </a:cell3D>
                  </a:tcPr>
                </a:tc>
                <a:tc>
                  <a:txBody>
                    <a:bodyPr/>
                    <a:lstStyle/>
                    <a:p>
                      <a:pPr algn="ctr"/>
                      <a:r>
                        <a:rPr lang="en-US" dirty="0" smtClean="0"/>
                        <a:t>2</a:t>
                      </a:r>
                      <a:r>
                        <a:rPr lang="en-US" baseline="30000" dirty="0" smtClean="0"/>
                        <a:t>nd</a:t>
                      </a:r>
                      <a:r>
                        <a:rPr lang="en-US" dirty="0" smtClean="0"/>
                        <a:t> ULB</a:t>
                      </a:r>
                      <a:endParaRPr lang="en-US" dirty="0"/>
                    </a:p>
                  </a:txBody>
                  <a:tcPr>
                    <a:cell3D prstMaterial="dkEdge">
                      <a:bevel/>
                      <a:lightRig rig="flood" dir="t"/>
                    </a:cell3D>
                  </a:tcPr>
                </a:tc>
                <a:tc>
                  <a:txBody>
                    <a:bodyPr/>
                    <a:lstStyle/>
                    <a:p>
                      <a:pPr algn="ctr"/>
                      <a:r>
                        <a:rPr lang="en-US" dirty="0" smtClean="0"/>
                        <a:t>3</a:t>
                      </a:r>
                      <a:r>
                        <a:rPr lang="en-US" baseline="30000" dirty="0" smtClean="0"/>
                        <a:t>rd</a:t>
                      </a:r>
                      <a:r>
                        <a:rPr lang="en-US" dirty="0" smtClean="0"/>
                        <a:t> ULB</a:t>
                      </a:r>
                      <a:endParaRPr lang="en-US" dirty="0"/>
                    </a:p>
                  </a:txBody>
                  <a:tcPr>
                    <a:cell3D prstMaterial="dkEdge">
                      <a:bevel/>
                      <a:lightRig rig="flood" dir="t"/>
                    </a:cell3D>
                  </a:tcPr>
                </a:tc>
                <a:tc>
                  <a:txBody>
                    <a:bodyPr/>
                    <a:lstStyle/>
                    <a:p>
                      <a:pPr algn="ctr"/>
                      <a:r>
                        <a:rPr lang="en-US" dirty="0" smtClean="0"/>
                        <a:t>4</a:t>
                      </a:r>
                      <a:r>
                        <a:rPr lang="en-US" baseline="30000" dirty="0" smtClean="0"/>
                        <a:t>th</a:t>
                      </a:r>
                      <a:r>
                        <a:rPr lang="en-US" dirty="0" smtClean="0"/>
                        <a:t> ULB</a:t>
                      </a:r>
                      <a:endParaRPr lang="en-US" dirty="0"/>
                    </a:p>
                  </a:txBody>
                  <a:tcPr>
                    <a:cell3D prstMaterial="dkEdge">
                      <a:bevel/>
                      <a:lightRig rig="flood" dir="t"/>
                    </a:cell3D>
                  </a:tcPr>
                </a:tc>
                <a:tc>
                  <a:txBody>
                    <a:bodyPr/>
                    <a:lstStyle/>
                    <a:p>
                      <a:pPr algn="ctr"/>
                      <a:r>
                        <a:rPr lang="en-US" dirty="0" smtClean="0"/>
                        <a:t>5</a:t>
                      </a:r>
                      <a:r>
                        <a:rPr lang="en-US" baseline="30000" dirty="0" smtClean="0"/>
                        <a:t>th</a:t>
                      </a:r>
                      <a:r>
                        <a:rPr lang="en-US" dirty="0" smtClean="0"/>
                        <a:t> ULB</a:t>
                      </a:r>
                      <a:endParaRPr lang="en-US" dirty="0"/>
                    </a:p>
                  </a:txBody>
                  <a:tcPr>
                    <a:cell3D prstMaterial="dkEdge">
                      <a:bevel/>
                      <a:lightRig rig="flood" dir="t"/>
                    </a:cell3D>
                  </a:tcPr>
                </a:tc>
                <a:tc>
                  <a:txBody>
                    <a:bodyPr/>
                    <a:lstStyle/>
                    <a:p>
                      <a:pPr algn="ctr"/>
                      <a:r>
                        <a:rPr lang="en-US" dirty="0" smtClean="0"/>
                        <a:t>6</a:t>
                      </a:r>
                      <a:r>
                        <a:rPr lang="en-US" baseline="30000" dirty="0" smtClean="0"/>
                        <a:t>th</a:t>
                      </a:r>
                      <a:r>
                        <a:rPr lang="en-US" dirty="0" smtClean="0"/>
                        <a:t> ULB</a:t>
                      </a:r>
                      <a:endParaRPr lang="en-US" dirty="0"/>
                    </a:p>
                  </a:txBody>
                  <a:tcPr>
                    <a:cell3D prstMaterial="dkEdge">
                      <a:bevel/>
                      <a:lightRig rig="flood" dir="t"/>
                    </a:cell3D>
                  </a:tcPr>
                </a:tc>
                <a:tc>
                  <a:txBody>
                    <a:bodyPr/>
                    <a:lstStyle/>
                    <a:p>
                      <a:pPr algn="ctr"/>
                      <a:r>
                        <a:rPr lang="en-US" dirty="0" smtClean="0"/>
                        <a:t>7</a:t>
                      </a:r>
                      <a:r>
                        <a:rPr lang="en-US" baseline="30000" dirty="0" smtClean="0"/>
                        <a:t>th</a:t>
                      </a:r>
                      <a:r>
                        <a:rPr lang="en-US" dirty="0" smtClean="0"/>
                        <a:t> ULB</a:t>
                      </a:r>
                      <a:endParaRPr lang="en-US" dirty="0"/>
                    </a:p>
                  </a:txBody>
                  <a:tcPr>
                    <a:cell3D prstMaterial="dkEdge">
                      <a:bevel/>
                      <a:lightRig rig="flood" dir="t"/>
                    </a:cell3D>
                  </a:tcPr>
                </a:tc>
              </a:tr>
              <a:tr h="518160">
                <a:tc>
                  <a:txBody>
                    <a:bodyPr/>
                    <a:lstStyle/>
                    <a:p>
                      <a:pPr algn="ctr"/>
                      <a:r>
                        <a:rPr lang="en-US" sz="1400" b="1" dirty="0" smtClean="0">
                          <a:solidFill>
                            <a:srgbClr val="C00000"/>
                          </a:solidFill>
                        </a:rPr>
                        <a:t>Sunday</a:t>
                      </a:r>
                    </a:p>
                    <a:p>
                      <a:pPr algn="ctr"/>
                      <a:r>
                        <a:rPr lang="en-US" sz="1400" b="1" dirty="0" smtClean="0">
                          <a:solidFill>
                            <a:srgbClr val="C00000"/>
                          </a:solidFill>
                        </a:rPr>
                        <a:t>14</a:t>
                      </a:r>
                      <a:r>
                        <a:rPr lang="en-US" sz="1400" b="1" baseline="30000" dirty="0" smtClean="0">
                          <a:solidFill>
                            <a:srgbClr val="C00000"/>
                          </a:solidFill>
                        </a:rPr>
                        <a:t>th</a:t>
                      </a:r>
                      <a:r>
                        <a:rPr lang="en-US" sz="1400" b="1" dirty="0" smtClean="0">
                          <a:solidFill>
                            <a:srgbClr val="C00000"/>
                          </a:solidFill>
                        </a:rPr>
                        <a:t> </a:t>
                      </a:r>
                      <a:endParaRPr lang="en-US" sz="1400" b="1" dirty="0">
                        <a:solidFill>
                          <a:srgbClr val="C00000"/>
                        </a:solidFill>
                      </a:endParaRPr>
                    </a:p>
                  </a:txBody>
                  <a:tcPr>
                    <a:cell3D prstMaterial="dkEdge">
                      <a:bevel w="77470" h="12700" prst="softRound"/>
                      <a:lightRig rig="flood" dir="t"/>
                    </a:cell3D>
                  </a:tcPr>
                </a:tc>
                <a:tc>
                  <a:txBody>
                    <a:bodyPr/>
                    <a:lstStyle/>
                    <a:p>
                      <a:pPr algn="ctr"/>
                      <a:r>
                        <a:rPr lang="en-US" dirty="0" smtClean="0"/>
                        <a:t>Mon</a:t>
                      </a:r>
                      <a:endParaRPr lang="en-US" dirty="0"/>
                    </a:p>
                  </a:txBody>
                  <a:tcPr/>
                </a:tc>
                <a:tc>
                  <a:txBody>
                    <a:bodyPr/>
                    <a:lstStyle/>
                    <a:p>
                      <a:pPr algn="ctr"/>
                      <a:r>
                        <a:rPr lang="en-US" dirty="0" smtClean="0"/>
                        <a:t>Tues </a:t>
                      </a:r>
                      <a:endParaRPr lang="en-US" dirty="0"/>
                    </a:p>
                  </a:txBody>
                  <a:tcPr/>
                </a:tc>
                <a:tc>
                  <a:txBody>
                    <a:bodyPr/>
                    <a:lstStyle/>
                    <a:p>
                      <a:pPr algn="ctr"/>
                      <a:r>
                        <a:rPr lang="en-US" dirty="0" smtClean="0"/>
                        <a:t>Wed</a:t>
                      </a:r>
                      <a:endParaRPr lang="en-US" dirty="0"/>
                    </a:p>
                  </a:txBody>
                  <a:tcPr/>
                </a:tc>
                <a:tc>
                  <a:txBody>
                    <a:bodyPr/>
                    <a:lstStyle/>
                    <a:p>
                      <a:pPr algn="ctr"/>
                      <a:r>
                        <a:rPr lang="en-US" dirty="0" smtClean="0"/>
                        <a:t>Thurs </a:t>
                      </a:r>
                      <a:endParaRPr lang="en-US" dirty="0"/>
                    </a:p>
                  </a:txBody>
                  <a:tcPr/>
                </a:tc>
                <a:tc>
                  <a:txBody>
                    <a:bodyPr/>
                    <a:lstStyle/>
                    <a:p>
                      <a:pPr algn="ctr"/>
                      <a:r>
                        <a:rPr lang="en-US" dirty="0" smtClean="0"/>
                        <a:t>Fri </a:t>
                      </a:r>
                      <a:endParaRPr lang="en-US" dirty="0"/>
                    </a:p>
                  </a:txBody>
                  <a:tcPr/>
                </a:tc>
                <a:tc>
                  <a:txBody>
                    <a:bodyPr/>
                    <a:lstStyle/>
                    <a:p>
                      <a:pPr algn="ctr"/>
                      <a:r>
                        <a:rPr lang="en-US" b="1" dirty="0" smtClean="0">
                          <a:solidFill>
                            <a:srgbClr val="0070C0"/>
                          </a:solidFill>
                        </a:rPr>
                        <a:t>Sabbath</a:t>
                      </a:r>
                      <a:endParaRPr lang="en-US" b="1" dirty="0">
                        <a:solidFill>
                          <a:srgbClr val="0070C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006600"/>
                          </a:solidFill>
                          <a:effectLst>
                            <a:outerShdw blurRad="38100" dist="38100" dir="2700000" algn="tl">
                              <a:srgbClr val="000000">
                                <a:alpha val="43137"/>
                              </a:srgbClr>
                            </a:outerShdw>
                          </a:effectLst>
                        </a:rPr>
                        <a:t> W/S</a:t>
                      </a:r>
                    </a:p>
                  </a:txBody>
                  <a:tcPr>
                    <a:cell3D prstMaterial="dkEdge">
                      <a:bevel prst="relaxedInset"/>
                      <a:lightRig rig="flood" dir="t"/>
                    </a:cell3D>
                    <a:solidFill>
                      <a:srgbClr val="FFC000"/>
                    </a:solidFill>
                  </a:tcPr>
                </a:tc>
              </a:tr>
              <a:tr h="518160">
                <a:tc>
                  <a:txBody>
                    <a:bodyPr/>
                    <a:lstStyle/>
                    <a:p>
                      <a:pPr algn="ctr"/>
                      <a:r>
                        <a:rPr lang="en-US" sz="1400" b="1" dirty="0" smtClean="0">
                          <a:solidFill>
                            <a:srgbClr val="C00000"/>
                          </a:solidFill>
                        </a:rPr>
                        <a:t>Monday</a:t>
                      </a:r>
                    </a:p>
                    <a:p>
                      <a:pPr algn="ctr"/>
                      <a:r>
                        <a:rPr lang="en-US" sz="1400" b="1" dirty="0" smtClean="0">
                          <a:solidFill>
                            <a:srgbClr val="C00000"/>
                          </a:solidFill>
                        </a:rPr>
                        <a:t>14</a:t>
                      </a:r>
                      <a:r>
                        <a:rPr lang="en-US" sz="1400" b="1" baseline="30000" dirty="0" smtClean="0">
                          <a:solidFill>
                            <a:srgbClr val="C00000"/>
                          </a:solidFill>
                        </a:rPr>
                        <a:t>th</a:t>
                      </a:r>
                      <a:r>
                        <a:rPr lang="en-US" sz="1400" b="1" dirty="0" smtClean="0">
                          <a:solidFill>
                            <a:srgbClr val="C00000"/>
                          </a:solidFill>
                        </a:rPr>
                        <a:t> </a:t>
                      </a:r>
                      <a:endParaRPr lang="en-US" sz="1400" b="1" dirty="0">
                        <a:solidFill>
                          <a:srgbClr val="C00000"/>
                        </a:solidFill>
                      </a:endParaRPr>
                    </a:p>
                  </a:txBody>
                  <a:tcPr>
                    <a:cell3D prstMaterial="dkEdge">
                      <a:bevel w="77470" h="12700" prst="softRound"/>
                      <a:lightRig rig="flood" dir="t"/>
                    </a:cell3D>
                  </a:tcPr>
                </a:tc>
                <a:tc>
                  <a:txBody>
                    <a:bodyPr/>
                    <a:lstStyle/>
                    <a:p>
                      <a:pPr algn="ctr"/>
                      <a:r>
                        <a:rPr lang="en-US" dirty="0" smtClean="0"/>
                        <a:t>Tues </a:t>
                      </a:r>
                      <a:endParaRPr lang="en-US" dirty="0"/>
                    </a:p>
                  </a:txBody>
                  <a:tcPr/>
                </a:tc>
                <a:tc>
                  <a:txBody>
                    <a:bodyPr/>
                    <a:lstStyle/>
                    <a:p>
                      <a:pPr algn="ctr"/>
                      <a:r>
                        <a:rPr lang="en-US" dirty="0" smtClean="0"/>
                        <a:t>Wed</a:t>
                      </a:r>
                      <a:endParaRPr lang="en-US" dirty="0"/>
                    </a:p>
                  </a:txBody>
                  <a:tcPr/>
                </a:tc>
                <a:tc>
                  <a:txBody>
                    <a:bodyPr/>
                    <a:lstStyle/>
                    <a:p>
                      <a:pPr algn="ctr"/>
                      <a:r>
                        <a:rPr lang="en-US" dirty="0" smtClean="0"/>
                        <a:t>Thurs </a:t>
                      </a:r>
                      <a:endParaRPr lang="en-US" dirty="0"/>
                    </a:p>
                  </a:txBody>
                  <a:tcPr/>
                </a:tc>
                <a:tc>
                  <a:txBody>
                    <a:bodyPr/>
                    <a:lstStyle/>
                    <a:p>
                      <a:pPr algn="ctr"/>
                      <a:r>
                        <a:rPr lang="en-US" dirty="0" smtClean="0"/>
                        <a:t>Fri </a:t>
                      </a:r>
                      <a:endParaRPr lang="en-US" dirty="0"/>
                    </a:p>
                  </a:txBody>
                  <a:tcPr/>
                </a:tc>
                <a:tc>
                  <a:txBody>
                    <a:bodyPr/>
                    <a:lstStyle/>
                    <a:p>
                      <a:pPr algn="ctr"/>
                      <a:r>
                        <a:rPr lang="en-US" b="1" dirty="0" smtClean="0">
                          <a:solidFill>
                            <a:srgbClr val="0070C0"/>
                          </a:solidFill>
                        </a:rPr>
                        <a:t>Sabbath</a:t>
                      </a:r>
                      <a:endParaRPr lang="en-US" b="1" dirty="0">
                        <a:solidFill>
                          <a:srgbClr val="0070C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006600"/>
                          </a:solidFill>
                          <a:effectLst>
                            <a:outerShdw blurRad="38100" dist="38100" dir="2700000" algn="tl">
                              <a:srgbClr val="000000">
                                <a:alpha val="43137"/>
                              </a:srgbClr>
                            </a:outerShdw>
                          </a:effectLst>
                        </a:rPr>
                        <a:t> W/S</a:t>
                      </a:r>
                    </a:p>
                  </a:txBody>
                  <a:tcPr>
                    <a:cell3D prstMaterial="dkEdge">
                      <a:bevel prst="relaxedInset"/>
                      <a:lightRig rig="flood" dir="t"/>
                    </a:cell3D>
                    <a:solidFill>
                      <a:srgbClr val="FFC000"/>
                    </a:solidFill>
                  </a:tcPr>
                </a:tc>
                <a:tc>
                  <a:txBody>
                    <a:bodyPr/>
                    <a:lstStyle/>
                    <a:p>
                      <a:pPr algn="ctr"/>
                      <a:r>
                        <a:rPr lang="en-US" dirty="0" smtClean="0"/>
                        <a:t>Mon </a:t>
                      </a:r>
                      <a:endParaRPr lang="en-US" dirty="0"/>
                    </a:p>
                  </a:txBody>
                  <a:tcPr/>
                </a:tc>
              </a:tr>
              <a:tr h="518160">
                <a:tc>
                  <a:txBody>
                    <a:bodyPr/>
                    <a:lstStyle/>
                    <a:p>
                      <a:pPr algn="ctr"/>
                      <a:r>
                        <a:rPr lang="en-US" sz="1400" b="1" dirty="0" smtClean="0">
                          <a:solidFill>
                            <a:srgbClr val="7030A0"/>
                          </a:solidFill>
                        </a:rPr>
                        <a:t>Tuesday </a:t>
                      </a:r>
                    </a:p>
                    <a:p>
                      <a:pPr algn="ctr"/>
                      <a:r>
                        <a:rPr lang="en-US" sz="1400" b="1" dirty="0" smtClean="0">
                          <a:solidFill>
                            <a:srgbClr val="7030A0"/>
                          </a:solidFill>
                        </a:rPr>
                        <a:t>14</a:t>
                      </a:r>
                      <a:r>
                        <a:rPr lang="en-US" sz="1400" b="1" baseline="30000" dirty="0" smtClean="0">
                          <a:solidFill>
                            <a:srgbClr val="7030A0"/>
                          </a:solidFill>
                        </a:rPr>
                        <a:t>th</a:t>
                      </a:r>
                      <a:r>
                        <a:rPr lang="en-US" sz="1400" b="1" dirty="0" smtClean="0">
                          <a:solidFill>
                            <a:srgbClr val="7030A0"/>
                          </a:solidFill>
                        </a:rPr>
                        <a:t> </a:t>
                      </a:r>
                      <a:endParaRPr lang="en-US" sz="1400" b="1" dirty="0">
                        <a:solidFill>
                          <a:srgbClr val="7030A0"/>
                        </a:solidFill>
                      </a:endParaRPr>
                    </a:p>
                  </a:txBody>
                  <a:tcPr>
                    <a:cell3D prstMaterial="dkEdge">
                      <a:bevel w="77470" h="12700" prst="softRound"/>
                      <a:lightRig rig="flood" dir="t"/>
                    </a:cell3D>
                  </a:tcPr>
                </a:tc>
                <a:tc>
                  <a:txBody>
                    <a:bodyPr/>
                    <a:lstStyle/>
                    <a:p>
                      <a:pPr algn="ctr"/>
                      <a:r>
                        <a:rPr lang="en-US" dirty="0" smtClean="0"/>
                        <a:t>Wed</a:t>
                      </a:r>
                      <a:endParaRPr lang="en-US" dirty="0"/>
                    </a:p>
                  </a:txBody>
                  <a:tcPr/>
                </a:tc>
                <a:tc>
                  <a:txBody>
                    <a:bodyPr/>
                    <a:lstStyle/>
                    <a:p>
                      <a:pPr algn="ctr"/>
                      <a:r>
                        <a:rPr lang="en-US" dirty="0" smtClean="0"/>
                        <a:t>Thurs </a:t>
                      </a:r>
                      <a:endParaRPr lang="en-US" dirty="0"/>
                    </a:p>
                  </a:txBody>
                  <a:tcPr/>
                </a:tc>
                <a:tc>
                  <a:txBody>
                    <a:bodyPr/>
                    <a:lstStyle/>
                    <a:p>
                      <a:pPr algn="ctr"/>
                      <a:r>
                        <a:rPr lang="en-US" dirty="0" smtClean="0"/>
                        <a:t>Fri </a:t>
                      </a:r>
                      <a:endParaRPr lang="en-US" dirty="0"/>
                    </a:p>
                  </a:txBody>
                  <a:tcPr/>
                </a:tc>
                <a:tc>
                  <a:txBody>
                    <a:bodyPr/>
                    <a:lstStyle/>
                    <a:p>
                      <a:pPr algn="ctr"/>
                      <a:r>
                        <a:rPr lang="en-US" b="1" dirty="0" smtClean="0">
                          <a:solidFill>
                            <a:srgbClr val="0070C0"/>
                          </a:solidFill>
                        </a:rPr>
                        <a:t>Sabbath</a:t>
                      </a:r>
                      <a:endParaRPr lang="en-US" b="1" dirty="0">
                        <a:solidFill>
                          <a:srgbClr val="0070C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006600"/>
                          </a:solidFill>
                          <a:effectLst>
                            <a:outerShdw blurRad="38100" dist="38100" dir="2700000" algn="tl">
                              <a:srgbClr val="000000">
                                <a:alpha val="43137"/>
                              </a:srgbClr>
                            </a:outerShdw>
                          </a:effectLst>
                        </a:rPr>
                        <a:t> W/S</a:t>
                      </a:r>
                    </a:p>
                  </a:txBody>
                  <a:tcPr>
                    <a:cell3D prstMaterial="dkEdge">
                      <a:bevel prst="relaxedInset"/>
                      <a:lightRig rig="flood" dir="t"/>
                    </a:cell3D>
                    <a:solidFill>
                      <a:srgbClr val="FFC000"/>
                    </a:solidFill>
                  </a:tcPr>
                </a:tc>
                <a:tc>
                  <a:txBody>
                    <a:bodyPr/>
                    <a:lstStyle/>
                    <a:p>
                      <a:pPr algn="ctr"/>
                      <a:r>
                        <a:rPr lang="en-US" dirty="0" smtClean="0"/>
                        <a:t>Mon </a:t>
                      </a:r>
                      <a:endParaRPr lang="en-US" dirty="0"/>
                    </a:p>
                  </a:txBody>
                  <a:tcPr/>
                </a:tc>
                <a:tc>
                  <a:txBody>
                    <a:bodyPr/>
                    <a:lstStyle/>
                    <a:p>
                      <a:pPr algn="ctr"/>
                      <a:r>
                        <a:rPr lang="en-US" dirty="0" smtClean="0"/>
                        <a:t>Tues </a:t>
                      </a:r>
                      <a:endParaRPr lang="en-US" dirty="0"/>
                    </a:p>
                  </a:txBody>
                  <a:tcPr/>
                </a:tc>
              </a:tr>
              <a:tr h="518160">
                <a:tc>
                  <a:txBody>
                    <a:bodyPr/>
                    <a:lstStyle/>
                    <a:p>
                      <a:pPr algn="ctr"/>
                      <a:r>
                        <a:rPr lang="en-US" sz="1400" b="1" dirty="0" smtClean="0">
                          <a:solidFill>
                            <a:srgbClr val="0070C0"/>
                          </a:solidFill>
                        </a:rPr>
                        <a:t>Wednesday </a:t>
                      </a:r>
                    </a:p>
                    <a:p>
                      <a:pPr algn="ctr"/>
                      <a:r>
                        <a:rPr lang="en-US" sz="1400" b="1" dirty="0" smtClean="0">
                          <a:solidFill>
                            <a:srgbClr val="0070C0"/>
                          </a:solidFill>
                        </a:rPr>
                        <a:t>14</a:t>
                      </a:r>
                      <a:r>
                        <a:rPr lang="en-US" sz="1400" b="1" baseline="30000" dirty="0" smtClean="0">
                          <a:solidFill>
                            <a:srgbClr val="0070C0"/>
                          </a:solidFill>
                        </a:rPr>
                        <a:t>th</a:t>
                      </a:r>
                      <a:r>
                        <a:rPr lang="en-US" sz="1400" b="1" dirty="0" smtClean="0">
                          <a:solidFill>
                            <a:srgbClr val="0070C0"/>
                          </a:solidFill>
                        </a:rPr>
                        <a:t> </a:t>
                      </a:r>
                      <a:endParaRPr lang="en-US" sz="1400" b="1" dirty="0">
                        <a:solidFill>
                          <a:srgbClr val="0070C0"/>
                        </a:solidFill>
                      </a:endParaRPr>
                    </a:p>
                  </a:txBody>
                  <a:tcPr>
                    <a:cell3D prstMaterial="dkEdge">
                      <a:bevel w="77470" h="12700" prst="softRound"/>
                      <a:lightRig rig="flood" dir="t"/>
                    </a:cell3D>
                  </a:tcPr>
                </a:tc>
                <a:tc>
                  <a:txBody>
                    <a:bodyPr/>
                    <a:lstStyle/>
                    <a:p>
                      <a:pPr algn="ctr"/>
                      <a:r>
                        <a:rPr lang="en-US" dirty="0" smtClean="0"/>
                        <a:t>Thurs </a:t>
                      </a:r>
                      <a:endParaRPr lang="en-US" dirty="0"/>
                    </a:p>
                  </a:txBody>
                  <a:tcPr/>
                </a:tc>
                <a:tc>
                  <a:txBody>
                    <a:bodyPr/>
                    <a:lstStyle/>
                    <a:p>
                      <a:pPr algn="ctr"/>
                      <a:r>
                        <a:rPr lang="en-US" dirty="0" smtClean="0"/>
                        <a:t>Fri </a:t>
                      </a:r>
                      <a:endParaRPr lang="en-US" dirty="0"/>
                    </a:p>
                  </a:txBody>
                  <a:tcPr/>
                </a:tc>
                <a:tc>
                  <a:txBody>
                    <a:bodyPr/>
                    <a:lstStyle/>
                    <a:p>
                      <a:pPr algn="ctr"/>
                      <a:r>
                        <a:rPr lang="en-US" b="1" dirty="0" smtClean="0">
                          <a:solidFill>
                            <a:srgbClr val="0070C0"/>
                          </a:solidFill>
                        </a:rPr>
                        <a:t>Sabbath</a:t>
                      </a:r>
                      <a:endParaRPr lang="en-US" b="1" dirty="0">
                        <a:solidFill>
                          <a:srgbClr val="0070C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006600"/>
                          </a:solidFill>
                          <a:effectLst>
                            <a:outerShdw blurRad="38100" dist="38100" dir="2700000" algn="tl">
                              <a:srgbClr val="000000">
                                <a:alpha val="43137"/>
                              </a:srgbClr>
                            </a:outerShdw>
                          </a:effectLst>
                        </a:rPr>
                        <a:t> W/S</a:t>
                      </a:r>
                    </a:p>
                  </a:txBody>
                  <a:tcPr>
                    <a:cell3D prstMaterial="dkEdge">
                      <a:bevel prst="relaxedInset"/>
                      <a:lightRig rig="flood" dir="t"/>
                    </a:cell3D>
                    <a:solidFill>
                      <a:srgbClr val="FFC000"/>
                    </a:solidFill>
                  </a:tcPr>
                </a:tc>
                <a:tc>
                  <a:txBody>
                    <a:bodyPr/>
                    <a:lstStyle/>
                    <a:p>
                      <a:pPr algn="ctr"/>
                      <a:r>
                        <a:rPr lang="en-US" dirty="0" smtClean="0"/>
                        <a:t>Mon </a:t>
                      </a:r>
                      <a:endParaRPr lang="en-US" dirty="0"/>
                    </a:p>
                  </a:txBody>
                  <a:tcPr/>
                </a:tc>
                <a:tc>
                  <a:txBody>
                    <a:bodyPr/>
                    <a:lstStyle/>
                    <a:p>
                      <a:pPr algn="ctr"/>
                      <a:r>
                        <a:rPr lang="en-US" dirty="0" smtClean="0"/>
                        <a:t>Tues </a:t>
                      </a:r>
                      <a:endParaRPr lang="en-US" dirty="0"/>
                    </a:p>
                  </a:txBody>
                  <a:tcPr/>
                </a:tc>
                <a:tc>
                  <a:txBody>
                    <a:bodyPr/>
                    <a:lstStyle/>
                    <a:p>
                      <a:pPr algn="ctr"/>
                      <a:r>
                        <a:rPr lang="en-US" dirty="0" smtClean="0"/>
                        <a:t>Wed </a:t>
                      </a:r>
                      <a:endParaRPr lang="en-US" dirty="0"/>
                    </a:p>
                  </a:txBody>
                  <a:tcPr/>
                </a:tc>
              </a:tr>
              <a:tr h="518160">
                <a:tc>
                  <a:txBody>
                    <a:bodyPr/>
                    <a:lstStyle/>
                    <a:p>
                      <a:pPr algn="ctr"/>
                      <a:r>
                        <a:rPr lang="en-US" sz="1400" b="1" dirty="0" smtClean="0">
                          <a:solidFill>
                            <a:srgbClr val="C00000"/>
                          </a:solidFill>
                        </a:rPr>
                        <a:t>Thursday </a:t>
                      </a:r>
                    </a:p>
                    <a:p>
                      <a:pPr algn="ctr"/>
                      <a:r>
                        <a:rPr lang="en-US" sz="1400" b="1" dirty="0" smtClean="0">
                          <a:solidFill>
                            <a:srgbClr val="C00000"/>
                          </a:solidFill>
                        </a:rPr>
                        <a:t>14</a:t>
                      </a:r>
                      <a:r>
                        <a:rPr lang="en-US" sz="1400" b="1" baseline="30000" dirty="0" smtClean="0">
                          <a:solidFill>
                            <a:srgbClr val="C00000"/>
                          </a:solidFill>
                        </a:rPr>
                        <a:t>th</a:t>
                      </a:r>
                      <a:r>
                        <a:rPr lang="en-US" sz="1400" b="1" dirty="0" smtClean="0">
                          <a:solidFill>
                            <a:srgbClr val="C00000"/>
                          </a:solidFill>
                        </a:rPr>
                        <a:t> </a:t>
                      </a:r>
                      <a:endParaRPr lang="en-US" sz="1400" b="1" dirty="0">
                        <a:solidFill>
                          <a:srgbClr val="C00000"/>
                        </a:solidFill>
                      </a:endParaRPr>
                    </a:p>
                  </a:txBody>
                  <a:tcPr>
                    <a:cell3D prstMaterial="dkEdge">
                      <a:bevel w="77470" h="12700" prst="softRound"/>
                      <a:lightRig rig="flood" dir="t"/>
                    </a:cell3D>
                  </a:tcPr>
                </a:tc>
                <a:tc>
                  <a:txBody>
                    <a:bodyPr/>
                    <a:lstStyle/>
                    <a:p>
                      <a:pPr algn="ctr"/>
                      <a:r>
                        <a:rPr lang="en-US" dirty="0" smtClean="0"/>
                        <a:t>Fri </a:t>
                      </a:r>
                      <a:endParaRPr lang="en-US" dirty="0"/>
                    </a:p>
                  </a:txBody>
                  <a:tcPr/>
                </a:tc>
                <a:tc>
                  <a:txBody>
                    <a:bodyPr/>
                    <a:lstStyle/>
                    <a:p>
                      <a:pPr algn="ctr"/>
                      <a:r>
                        <a:rPr lang="en-US" b="1" dirty="0" smtClean="0">
                          <a:solidFill>
                            <a:srgbClr val="0070C0"/>
                          </a:solidFill>
                        </a:rPr>
                        <a:t>Sabbath</a:t>
                      </a:r>
                      <a:endParaRPr lang="en-US" b="1" dirty="0">
                        <a:solidFill>
                          <a:srgbClr val="0070C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006600"/>
                          </a:solidFill>
                          <a:effectLst>
                            <a:outerShdw blurRad="38100" dist="38100" dir="2700000" algn="tl">
                              <a:srgbClr val="000000">
                                <a:alpha val="43137"/>
                              </a:srgbClr>
                            </a:outerShdw>
                          </a:effectLst>
                        </a:rPr>
                        <a:t> W/S</a:t>
                      </a:r>
                    </a:p>
                  </a:txBody>
                  <a:tcPr>
                    <a:cell3D prstMaterial="dkEdge">
                      <a:bevel prst="relaxedInset"/>
                      <a:lightRig rig="flood" dir="t"/>
                    </a:cell3D>
                    <a:solidFill>
                      <a:srgbClr val="FFC000"/>
                    </a:solidFill>
                  </a:tcPr>
                </a:tc>
                <a:tc>
                  <a:txBody>
                    <a:bodyPr/>
                    <a:lstStyle/>
                    <a:p>
                      <a:pPr algn="ctr"/>
                      <a:r>
                        <a:rPr lang="en-US" dirty="0" smtClean="0"/>
                        <a:t>Mon </a:t>
                      </a:r>
                      <a:endParaRPr lang="en-US" dirty="0"/>
                    </a:p>
                  </a:txBody>
                  <a:tcPr/>
                </a:tc>
                <a:tc>
                  <a:txBody>
                    <a:bodyPr/>
                    <a:lstStyle/>
                    <a:p>
                      <a:pPr algn="ctr"/>
                      <a:r>
                        <a:rPr lang="en-US" dirty="0" smtClean="0"/>
                        <a:t>Tues </a:t>
                      </a:r>
                      <a:endParaRPr lang="en-US" dirty="0"/>
                    </a:p>
                  </a:txBody>
                  <a:tcPr/>
                </a:tc>
                <a:tc>
                  <a:txBody>
                    <a:bodyPr/>
                    <a:lstStyle/>
                    <a:p>
                      <a:pPr algn="ctr"/>
                      <a:r>
                        <a:rPr lang="en-US" dirty="0" smtClean="0"/>
                        <a:t>Wed </a:t>
                      </a:r>
                      <a:endParaRPr lang="en-US" dirty="0"/>
                    </a:p>
                  </a:txBody>
                  <a:tcPr/>
                </a:tc>
                <a:tc>
                  <a:txBody>
                    <a:bodyPr/>
                    <a:lstStyle/>
                    <a:p>
                      <a:pPr algn="ctr"/>
                      <a:r>
                        <a:rPr lang="en-US" dirty="0" smtClean="0"/>
                        <a:t>Thurs </a:t>
                      </a:r>
                      <a:endParaRPr lang="en-US" dirty="0"/>
                    </a:p>
                  </a:txBody>
                  <a:tcPr/>
                </a:tc>
              </a:tr>
              <a:tr h="518160">
                <a:tc>
                  <a:txBody>
                    <a:bodyPr/>
                    <a:lstStyle/>
                    <a:p>
                      <a:pPr algn="ctr"/>
                      <a:r>
                        <a:rPr lang="en-US" sz="1400" b="1" dirty="0" smtClean="0">
                          <a:solidFill>
                            <a:srgbClr val="C00000"/>
                          </a:solidFill>
                        </a:rPr>
                        <a:t>Friday </a:t>
                      </a:r>
                    </a:p>
                    <a:p>
                      <a:pPr algn="ctr"/>
                      <a:r>
                        <a:rPr lang="en-US" sz="1400" b="1" dirty="0" smtClean="0">
                          <a:solidFill>
                            <a:srgbClr val="C00000"/>
                          </a:solidFill>
                        </a:rPr>
                        <a:t>14</a:t>
                      </a:r>
                      <a:r>
                        <a:rPr lang="en-US" sz="1400" b="1" baseline="30000" dirty="0" smtClean="0">
                          <a:solidFill>
                            <a:srgbClr val="C00000"/>
                          </a:solidFill>
                        </a:rPr>
                        <a:t>th</a:t>
                      </a:r>
                      <a:r>
                        <a:rPr lang="en-US" sz="1400" b="1" dirty="0" smtClean="0">
                          <a:solidFill>
                            <a:srgbClr val="C00000"/>
                          </a:solidFill>
                        </a:rPr>
                        <a:t> </a:t>
                      </a:r>
                      <a:endParaRPr lang="en-US" sz="1400" b="1" dirty="0">
                        <a:solidFill>
                          <a:srgbClr val="C00000"/>
                        </a:solidFill>
                      </a:endParaRPr>
                    </a:p>
                  </a:txBody>
                  <a:tcPr>
                    <a:cell3D prstMaterial="dkEdge">
                      <a:bevel w="77470" h="12700" prst="softRound"/>
                      <a:lightRig rig="flood" dir="t"/>
                    </a:cell3D>
                  </a:tcPr>
                </a:tc>
                <a:tc>
                  <a:txBody>
                    <a:bodyPr/>
                    <a:lstStyle/>
                    <a:p>
                      <a:pPr algn="ctr"/>
                      <a:r>
                        <a:rPr lang="en-US" b="1" dirty="0" smtClean="0">
                          <a:solidFill>
                            <a:srgbClr val="0070C0"/>
                          </a:solidFill>
                        </a:rPr>
                        <a:t>Sabbath</a:t>
                      </a:r>
                      <a:endParaRPr lang="en-US" b="1" dirty="0">
                        <a:solidFill>
                          <a:srgbClr val="0070C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006600"/>
                          </a:solidFill>
                          <a:effectLst>
                            <a:outerShdw blurRad="38100" dist="38100" dir="2700000" algn="tl">
                              <a:srgbClr val="000000">
                                <a:alpha val="43137"/>
                              </a:srgbClr>
                            </a:outerShdw>
                          </a:effectLst>
                        </a:rPr>
                        <a:t> W/S</a:t>
                      </a:r>
                    </a:p>
                  </a:txBody>
                  <a:tcPr>
                    <a:cell3D prstMaterial="dkEdge">
                      <a:bevel prst="relaxedInset"/>
                      <a:lightRig rig="flood" dir="t"/>
                    </a:cell3D>
                    <a:solidFill>
                      <a:srgbClr val="FFC000"/>
                    </a:solidFill>
                  </a:tcPr>
                </a:tc>
                <a:tc>
                  <a:txBody>
                    <a:bodyPr/>
                    <a:lstStyle/>
                    <a:p>
                      <a:pPr algn="ctr"/>
                      <a:r>
                        <a:rPr lang="en-US" dirty="0" smtClean="0"/>
                        <a:t>Mon </a:t>
                      </a:r>
                      <a:endParaRPr lang="en-US" dirty="0"/>
                    </a:p>
                  </a:txBody>
                  <a:tcPr/>
                </a:tc>
                <a:tc>
                  <a:txBody>
                    <a:bodyPr/>
                    <a:lstStyle/>
                    <a:p>
                      <a:pPr algn="ctr"/>
                      <a:r>
                        <a:rPr lang="en-US" dirty="0" smtClean="0"/>
                        <a:t>Tues </a:t>
                      </a:r>
                      <a:endParaRPr lang="en-US" dirty="0"/>
                    </a:p>
                  </a:txBody>
                  <a:tcPr/>
                </a:tc>
                <a:tc>
                  <a:txBody>
                    <a:bodyPr/>
                    <a:lstStyle/>
                    <a:p>
                      <a:pPr algn="ctr"/>
                      <a:r>
                        <a:rPr lang="en-US" dirty="0" smtClean="0"/>
                        <a:t>Wed </a:t>
                      </a:r>
                      <a:endParaRPr lang="en-US" dirty="0"/>
                    </a:p>
                  </a:txBody>
                  <a:tcPr/>
                </a:tc>
                <a:tc>
                  <a:txBody>
                    <a:bodyPr/>
                    <a:lstStyle/>
                    <a:p>
                      <a:pPr algn="ctr"/>
                      <a:r>
                        <a:rPr lang="en-US" dirty="0" smtClean="0"/>
                        <a:t>Thurs </a:t>
                      </a:r>
                      <a:endParaRPr lang="en-US" dirty="0"/>
                    </a:p>
                  </a:txBody>
                  <a:tcPr/>
                </a:tc>
                <a:tc>
                  <a:txBody>
                    <a:bodyPr/>
                    <a:lstStyle/>
                    <a:p>
                      <a:pPr algn="ctr"/>
                      <a:r>
                        <a:rPr lang="en-US" dirty="0" smtClean="0"/>
                        <a:t>Fri </a:t>
                      </a:r>
                      <a:endParaRPr lang="en-US" dirty="0"/>
                    </a:p>
                  </a:txBody>
                  <a:tcPr/>
                </a:tc>
              </a:tr>
              <a:tr h="518160">
                <a:tc>
                  <a:txBody>
                    <a:bodyPr/>
                    <a:lstStyle/>
                    <a:p>
                      <a:pPr algn="ctr"/>
                      <a:r>
                        <a:rPr lang="en-US" sz="1400" b="1" dirty="0" smtClean="0">
                          <a:solidFill>
                            <a:schemeClr val="bg2"/>
                          </a:solidFill>
                        </a:rPr>
                        <a:t>Joshua 4-5</a:t>
                      </a:r>
                    </a:p>
                    <a:p>
                      <a:pPr algn="ctr"/>
                      <a:r>
                        <a:rPr lang="en-US" sz="1400" b="1" dirty="0" smtClean="0">
                          <a:solidFill>
                            <a:schemeClr val="bg2"/>
                          </a:solidFill>
                        </a:rPr>
                        <a:t>Sabbath </a:t>
                      </a:r>
                    </a:p>
                    <a:p>
                      <a:pPr algn="ctr"/>
                      <a:r>
                        <a:rPr lang="en-US" sz="1400" b="1" dirty="0" smtClean="0">
                          <a:solidFill>
                            <a:schemeClr val="bg2"/>
                          </a:solidFill>
                        </a:rPr>
                        <a:t>14</a:t>
                      </a:r>
                      <a:r>
                        <a:rPr lang="en-US" sz="1400" b="1" baseline="30000" dirty="0" smtClean="0">
                          <a:solidFill>
                            <a:schemeClr val="bg2"/>
                          </a:solidFill>
                        </a:rPr>
                        <a:t>th</a:t>
                      </a:r>
                      <a:r>
                        <a:rPr lang="en-US" sz="1400" b="1" dirty="0" smtClean="0">
                          <a:solidFill>
                            <a:schemeClr val="bg2"/>
                          </a:solidFill>
                        </a:rPr>
                        <a:t> </a:t>
                      </a:r>
                      <a:endParaRPr lang="en-US" sz="1400" b="1" dirty="0">
                        <a:solidFill>
                          <a:schemeClr val="bg2"/>
                        </a:solidFill>
                      </a:endParaRPr>
                    </a:p>
                  </a:txBody>
                  <a:tcPr>
                    <a:cell3D prstMaterial="dkEdge">
                      <a:bevel w="77470" h="12700" prst="softRound"/>
                      <a:lightRig rig="flood" dir="t"/>
                    </a:cell3D>
                    <a:solidFill>
                      <a:srgbClr val="006600"/>
                    </a:solidFill>
                  </a:tcPr>
                </a:tc>
                <a:tc>
                  <a:txBody>
                    <a:bodyPr/>
                    <a:lstStyle/>
                    <a:p>
                      <a:pPr algn="l"/>
                      <a:r>
                        <a:rPr lang="en-US" sz="2000" b="1" dirty="0" smtClean="0">
                          <a:solidFill>
                            <a:srgbClr val="006600"/>
                          </a:solidFill>
                          <a:effectLst>
                            <a:outerShdw blurRad="38100" dist="38100" dir="2700000" algn="tl">
                              <a:srgbClr val="000000">
                                <a:alpha val="43137"/>
                              </a:srgbClr>
                            </a:outerShdw>
                          </a:effectLst>
                        </a:rPr>
                        <a:t> W/S</a:t>
                      </a:r>
                      <a:endParaRPr lang="en-US" sz="2000" b="1" dirty="0">
                        <a:solidFill>
                          <a:srgbClr val="006600"/>
                        </a:solidFill>
                        <a:effectLst>
                          <a:outerShdw blurRad="38100" dist="38100" dir="2700000" algn="tl">
                            <a:srgbClr val="000000">
                              <a:alpha val="43137"/>
                            </a:srgbClr>
                          </a:outerShdw>
                        </a:effectLst>
                      </a:endParaRPr>
                    </a:p>
                  </a:txBody>
                  <a:tcPr>
                    <a:cell3D prstMaterial="dkEdge">
                      <a:bevel prst="relaxedInset"/>
                      <a:lightRig rig="flood" dir="t"/>
                    </a:cell3D>
                    <a:solidFill>
                      <a:srgbClr val="FFC000"/>
                    </a:solidFill>
                  </a:tcPr>
                </a:tc>
                <a:tc>
                  <a:txBody>
                    <a:bodyPr/>
                    <a:lstStyle/>
                    <a:p>
                      <a:pPr algn="ctr"/>
                      <a:r>
                        <a:rPr lang="en-US" dirty="0" smtClean="0"/>
                        <a:t>Mon </a:t>
                      </a:r>
                      <a:endParaRPr lang="en-US" dirty="0"/>
                    </a:p>
                  </a:txBody>
                  <a:tcPr/>
                </a:tc>
                <a:tc>
                  <a:txBody>
                    <a:bodyPr/>
                    <a:lstStyle/>
                    <a:p>
                      <a:pPr algn="ctr"/>
                      <a:r>
                        <a:rPr lang="en-US" dirty="0" smtClean="0"/>
                        <a:t>Tues </a:t>
                      </a:r>
                      <a:endParaRPr lang="en-US" dirty="0"/>
                    </a:p>
                  </a:txBody>
                  <a:tcPr/>
                </a:tc>
                <a:tc>
                  <a:txBody>
                    <a:bodyPr/>
                    <a:lstStyle/>
                    <a:p>
                      <a:pPr algn="ctr"/>
                      <a:r>
                        <a:rPr lang="en-US" dirty="0" smtClean="0"/>
                        <a:t>Wed </a:t>
                      </a:r>
                      <a:endParaRPr lang="en-US" dirty="0"/>
                    </a:p>
                  </a:txBody>
                  <a:tcPr/>
                </a:tc>
                <a:tc>
                  <a:txBody>
                    <a:bodyPr/>
                    <a:lstStyle/>
                    <a:p>
                      <a:pPr algn="ctr"/>
                      <a:r>
                        <a:rPr lang="en-US" dirty="0" smtClean="0"/>
                        <a:t>Thurs </a:t>
                      </a:r>
                      <a:endParaRPr lang="en-US" dirty="0"/>
                    </a:p>
                  </a:txBody>
                  <a:tcPr/>
                </a:tc>
                <a:tc>
                  <a:txBody>
                    <a:bodyPr/>
                    <a:lstStyle/>
                    <a:p>
                      <a:pPr algn="ctr"/>
                      <a:r>
                        <a:rPr lang="en-US" dirty="0" smtClean="0"/>
                        <a:t>Fri </a:t>
                      </a:r>
                      <a:endParaRPr lang="en-US" dirty="0"/>
                    </a:p>
                  </a:txBody>
                  <a:tcPr/>
                </a:tc>
                <a:tc>
                  <a:txBody>
                    <a:bodyPr/>
                    <a:lstStyle/>
                    <a:p>
                      <a:pPr algn="ctr"/>
                      <a:r>
                        <a:rPr lang="en-US" b="1" dirty="0" smtClean="0">
                          <a:solidFill>
                            <a:srgbClr val="0070C0"/>
                          </a:solidFill>
                        </a:rPr>
                        <a:t>Sabbath</a:t>
                      </a:r>
                      <a:endParaRPr lang="en-US" b="1" dirty="0">
                        <a:solidFill>
                          <a:srgbClr val="0070C0"/>
                        </a:solidFill>
                      </a:endParaRPr>
                    </a:p>
                  </a:txBody>
                  <a:tcPr/>
                </a:tc>
              </a:tr>
            </a:tbl>
          </a:graphicData>
        </a:graphic>
      </p:graphicFrame>
      <p:pic>
        <p:nvPicPr>
          <p:cNvPr id="20" name="Picture 6" descr="C:\Users\Rae\Desktop\wheat 5 png.png"/>
          <p:cNvPicPr>
            <a:picLocks noChangeAspect="1" noChangeArrowheads="1"/>
          </p:cNvPicPr>
          <p:nvPr/>
        </p:nvPicPr>
        <p:blipFill>
          <a:blip r:embed="rId4" cstate="email">
            <a:duotone>
              <a:prstClr val="black"/>
              <a:schemeClr val="accent3">
                <a:tint val="45000"/>
                <a:satMod val="400000"/>
              </a:schemeClr>
            </a:duotone>
            <a:extLst>
              <a:ext uri="{BEBA8EAE-BF5A-486C-A8C5-ECC9F3942E4B}">
                <a14:imgProps xmlns:a14="http://schemas.microsoft.com/office/drawing/2010/main">
                  <a14:imgLayer r:embed="rId5">
                    <a14:imgEffect>
                      <a14:backgroundRemoval t="0" b="93333" l="0" r="87582"/>
                    </a14:imgEffect>
                  </a14:imgLayer>
                </a14:imgProps>
              </a:ext>
              <a:ext uri="{28A0092B-C50C-407E-A947-70E740481C1C}">
                <a14:useLocalDpi xmlns:a14="http://schemas.microsoft.com/office/drawing/2010/main"/>
              </a:ext>
            </a:extLst>
          </a:blip>
          <a:srcRect/>
          <a:stretch>
            <a:fillRect/>
          </a:stretch>
        </p:blipFill>
        <p:spPr bwMode="auto">
          <a:xfrm flipH="1">
            <a:off x="8348135" y="1813888"/>
            <a:ext cx="533400" cy="784166"/>
          </a:xfrm>
          <a:prstGeom prst="rect">
            <a:avLst/>
          </a:prstGeom>
          <a:noFill/>
          <a:effectLst>
            <a:glow rad="114300">
              <a:srgbClr val="92D050">
                <a:alpha val="27000"/>
              </a:srgbClr>
            </a:glow>
          </a:effectLst>
          <a:extLst>
            <a:ext uri="{909E8E84-426E-40DD-AFC4-6F175D3DCCD1}">
              <a14:hiddenFill xmlns:a14="http://schemas.microsoft.com/office/drawing/2010/main">
                <a:solidFill>
                  <a:srgbClr val="FFFFFF"/>
                </a:solidFill>
              </a14:hiddenFill>
            </a:ext>
          </a:extLst>
        </p:spPr>
      </p:pic>
      <p:pic>
        <p:nvPicPr>
          <p:cNvPr id="19" name="Picture 6" descr="C:\Users\Rae\Desktop\wheat 5 png.png"/>
          <p:cNvPicPr>
            <a:picLocks noChangeAspect="1" noChangeArrowheads="1"/>
          </p:cNvPicPr>
          <p:nvPr/>
        </p:nvPicPr>
        <p:blipFill>
          <a:blip r:embed="rId4" cstate="email">
            <a:duotone>
              <a:prstClr val="black"/>
              <a:schemeClr val="accent3">
                <a:tint val="45000"/>
                <a:satMod val="400000"/>
              </a:schemeClr>
            </a:duotone>
            <a:extLst>
              <a:ext uri="{BEBA8EAE-BF5A-486C-A8C5-ECC9F3942E4B}">
                <a14:imgProps xmlns:a14="http://schemas.microsoft.com/office/drawing/2010/main">
                  <a14:imgLayer r:embed="rId5">
                    <a14:imgEffect>
                      <a14:backgroundRemoval t="0" b="93333" l="0" r="87582"/>
                    </a14:imgEffect>
                  </a14:imgLayer>
                </a14:imgProps>
              </a:ext>
              <a:ext uri="{28A0092B-C50C-407E-A947-70E740481C1C}">
                <a14:useLocalDpi xmlns:a14="http://schemas.microsoft.com/office/drawing/2010/main"/>
              </a:ext>
            </a:extLst>
          </a:blip>
          <a:srcRect/>
          <a:stretch>
            <a:fillRect/>
          </a:stretch>
        </p:blipFill>
        <p:spPr bwMode="auto">
          <a:xfrm flipH="1">
            <a:off x="1828800" y="4998042"/>
            <a:ext cx="533400" cy="784166"/>
          </a:xfrm>
          <a:prstGeom prst="rect">
            <a:avLst/>
          </a:prstGeom>
          <a:noFill/>
          <a:effectLst>
            <a:glow rad="114300">
              <a:srgbClr val="92D050">
                <a:alpha val="27000"/>
              </a:srgbClr>
            </a:glow>
          </a:effectLst>
          <a:extLst>
            <a:ext uri="{909E8E84-426E-40DD-AFC4-6F175D3DCCD1}">
              <a14:hiddenFill xmlns:a14="http://schemas.microsoft.com/office/drawing/2010/main">
                <a:solidFill>
                  <a:srgbClr val="FFFFFF"/>
                </a:solidFill>
              </a14:hiddenFill>
            </a:ext>
          </a:extLst>
        </p:spPr>
      </p:pic>
      <p:pic>
        <p:nvPicPr>
          <p:cNvPr id="30" name="Picture 6" descr="C:\Users\Rae\Desktop\wheat 5 png.png"/>
          <p:cNvPicPr>
            <a:picLocks noChangeAspect="1" noChangeArrowheads="1"/>
          </p:cNvPicPr>
          <p:nvPr/>
        </p:nvPicPr>
        <p:blipFill>
          <a:blip r:embed="rId4" cstate="email">
            <a:duotone>
              <a:prstClr val="black"/>
              <a:schemeClr val="accent3">
                <a:tint val="45000"/>
                <a:satMod val="400000"/>
              </a:schemeClr>
            </a:duotone>
            <a:extLst>
              <a:ext uri="{BEBA8EAE-BF5A-486C-A8C5-ECC9F3942E4B}">
                <a14:imgProps xmlns:a14="http://schemas.microsoft.com/office/drawing/2010/main">
                  <a14:imgLayer r:embed="rId5">
                    <a14:imgEffect>
                      <a14:backgroundRemoval t="0" b="93333" l="0" r="87582"/>
                    </a14:imgEffect>
                  </a14:imgLayer>
                </a14:imgProps>
              </a:ext>
              <a:ext uri="{28A0092B-C50C-407E-A947-70E740481C1C}">
                <a14:useLocalDpi xmlns:a14="http://schemas.microsoft.com/office/drawing/2010/main"/>
              </a:ext>
            </a:extLst>
          </a:blip>
          <a:srcRect/>
          <a:stretch>
            <a:fillRect/>
          </a:stretch>
        </p:blipFill>
        <p:spPr bwMode="auto">
          <a:xfrm flipH="1">
            <a:off x="2929784" y="4397434"/>
            <a:ext cx="533400" cy="784166"/>
          </a:xfrm>
          <a:prstGeom prst="rect">
            <a:avLst/>
          </a:prstGeom>
          <a:noFill/>
          <a:effectLst>
            <a:glow rad="127000">
              <a:srgbClr val="92D050">
                <a:alpha val="27000"/>
              </a:srgbClr>
            </a:glow>
          </a:effectLst>
          <a:extLst>
            <a:ext uri="{909E8E84-426E-40DD-AFC4-6F175D3DCCD1}">
              <a14:hiddenFill xmlns:a14="http://schemas.microsoft.com/office/drawing/2010/main">
                <a:solidFill>
                  <a:srgbClr val="FFFFFF"/>
                </a:solidFill>
              </a14:hiddenFill>
            </a:ext>
          </a:extLst>
        </p:spPr>
      </p:pic>
      <p:pic>
        <p:nvPicPr>
          <p:cNvPr id="31" name="Picture 6" descr="C:\Users\Rae\Desktop\wheat 5 png.png"/>
          <p:cNvPicPr>
            <a:picLocks noChangeAspect="1" noChangeArrowheads="1"/>
          </p:cNvPicPr>
          <p:nvPr/>
        </p:nvPicPr>
        <p:blipFill>
          <a:blip r:embed="rId4" cstate="email">
            <a:duotone>
              <a:prstClr val="black"/>
              <a:schemeClr val="accent3">
                <a:tint val="45000"/>
                <a:satMod val="400000"/>
              </a:schemeClr>
            </a:duotone>
            <a:extLst>
              <a:ext uri="{BEBA8EAE-BF5A-486C-A8C5-ECC9F3942E4B}">
                <a14:imgProps xmlns:a14="http://schemas.microsoft.com/office/drawing/2010/main">
                  <a14:imgLayer r:embed="rId5">
                    <a14:imgEffect>
                      <a14:backgroundRemoval t="0" b="93333" l="0" r="87582"/>
                    </a14:imgEffect>
                  </a14:imgLayer>
                </a14:imgProps>
              </a:ext>
              <a:ext uri="{28A0092B-C50C-407E-A947-70E740481C1C}">
                <a14:useLocalDpi xmlns:a14="http://schemas.microsoft.com/office/drawing/2010/main"/>
              </a:ext>
            </a:extLst>
          </a:blip>
          <a:srcRect/>
          <a:stretch>
            <a:fillRect/>
          </a:stretch>
        </p:blipFill>
        <p:spPr bwMode="auto">
          <a:xfrm flipH="1">
            <a:off x="4038600" y="3864034"/>
            <a:ext cx="533400" cy="784166"/>
          </a:xfrm>
          <a:prstGeom prst="rect">
            <a:avLst/>
          </a:prstGeom>
          <a:noFill/>
          <a:effectLst>
            <a:glow rad="114300">
              <a:srgbClr val="92D050">
                <a:alpha val="27000"/>
              </a:srgbClr>
            </a:glow>
          </a:effectLst>
          <a:extLst>
            <a:ext uri="{909E8E84-426E-40DD-AFC4-6F175D3DCCD1}">
              <a14:hiddenFill xmlns:a14="http://schemas.microsoft.com/office/drawing/2010/main">
                <a:solidFill>
                  <a:srgbClr val="FFFFFF"/>
                </a:solidFill>
              </a14:hiddenFill>
            </a:ext>
          </a:extLst>
        </p:spPr>
      </p:pic>
      <p:pic>
        <p:nvPicPr>
          <p:cNvPr id="32" name="Picture 6" descr="C:\Users\Rae\Desktop\wheat 5 png.png"/>
          <p:cNvPicPr>
            <a:picLocks noChangeAspect="1" noChangeArrowheads="1"/>
          </p:cNvPicPr>
          <p:nvPr/>
        </p:nvPicPr>
        <p:blipFill>
          <a:blip r:embed="rId4" cstate="email">
            <a:duotone>
              <a:prstClr val="black"/>
              <a:schemeClr val="accent3">
                <a:tint val="45000"/>
                <a:satMod val="400000"/>
              </a:schemeClr>
            </a:duotone>
            <a:extLst>
              <a:ext uri="{BEBA8EAE-BF5A-486C-A8C5-ECC9F3942E4B}">
                <a14:imgProps xmlns:a14="http://schemas.microsoft.com/office/drawing/2010/main">
                  <a14:imgLayer r:embed="rId5">
                    <a14:imgEffect>
                      <a14:backgroundRemoval t="0" b="93333" l="0" r="87582"/>
                    </a14:imgEffect>
                  </a14:imgLayer>
                </a14:imgProps>
              </a:ext>
              <a:ext uri="{28A0092B-C50C-407E-A947-70E740481C1C}">
                <a14:useLocalDpi xmlns:a14="http://schemas.microsoft.com/office/drawing/2010/main"/>
              </a:ext>
            </a:extLst>
          </a:blip>
          <a:srcRect/>
          <a:stretch>
            <a:fillRect/>
          </a:stretch>
        </p:blipFill>
        <p:spPr bwMode="auto">
          <a:xfrm flipH="1">
            <a:off x="5105400" y="3330634"/>
            <a:ext cx="533400" cy="784166"/>
          </a:xfrm>
          <a:prstGeom prst="rect">
            <a:avLst/>
          </a:prstGeom>
          <a:noFill/>
          <a:effectLst>
            <a:glow rad="114300">
              <a:srgbClr val="92D050">
                <a:alpha val="27000"/>
              </a:srgbClr>
            </a:glow>
          </a:effectLst>
          <a:extLst>
            <a:ext uri="{909E8E84-426E-40DD-AFC4-6F175D3DCCD1}">
              <a14:hiddenFill xmlns:a14="http://schemas.microsoft.com/office/drawing/2010/main">
                <a:solidFill>
                  <a:srgbClr val="FFFFFF"/>
                </a:solidFill>
              </a14:hiddenFill>
            </a:ext>
          </a:extLst>
        </p:spPr>
      </p:pic>
      <p:pic>
        <p:nvPicPr>
          <p:cNvPr id="33" name="Picture 6" descr="C:\Users\Rae\Desktop\wheat 5 png.png"/>
          <p:cNvPicPr>
            <a:picLocks noChangeAspect="1" noChangeArrowheads="1"/>
          </p:cNvPicPr>
          <p:nvPr/>
        </p:nvPicPr>
        <p:blipFill>
          <a:blip r:embed="rId4" cstate="email">
            <a:duotone>
              <a:prstClr val="black"/>
              <a:schemeClr val="accent3">
                <a:tint val="45000"/>
                <a:satMod val="400000"/>
              </a:schemeClr>
            </a:duotone>
            <a:extLst>
              <a:ext uri="{BEBA8EAE-BF5A-486C-A8C5-ECC9F3942E4B}">
                <a14:imgProps xmlns:a14="http://schemas.microsoft.com/office/drawing/2010/main">
                  <a14:imgLayer r:embed="rId5">
                    <a14:imgEffect>
                      <a14:backgroundRemoval t="0" b="93333" l="0" r="87582"/>
                    </a14:imgEffect>
                  </a14:imgLayer>
                </a14:imgProps>
              </a:ext>
              <a:ext uri="{28A0092B-C50C-407E-A947-70E740481C1C}">
                <a14:useLocalDpi xmlns:a14="http://schemas.microsoft.com/office/drawing/2010/main"/>
              </a:ext>
            </a:extLst>
          </a:blip>
          <a:srcRect/>
          <a:stretch>
            <a:fillRect/>
          </a:stretch>
        </p:blipFill>
        <p:spPr bwMode="auto">
          <a:xfrm flipH="1">
            <a:off x="6172200" y="2797234"/>
            <a:ext cx="533400" cy="784166"/>
          </a:xfrm>
          <a:prstGeom prst="rect">
            <a:avLst/>
          </a:prstGeom>
          <a:noFill/>
          <a:effectLst>
            <a:glow rad="114300">
              <a:srgbClr val="92D050">
                <a:alpha val="27000"/>
              </a:srgbClr>
            </a:glow>
          </a:effectLst>
          <a:extLst>
            <a:ext uri="{909E8E84-426E-40DD-AFC4-6F175D3DCCD1}">
              <a14:hiddenFill xmlns:a14="http://schemas.microsoft.com/office/drawing/2010/main">
                <a:solidFill>
                  <a:srgbClr val="FFFFFF"/>
                </a:solidFill>
              </a14:hiddenFill>
            </a:ext>
          </a:extLst>
        </p:spPr>
      </p:pic>
      <p:pic>
        <p:nvPicPr>
          <p:cNvPr id="34" name="Picture 6" descr="C:\Users\Rae\Desktop\wheat 5 png.png"/>
          <p:cNvPicPr>
            <a:picLocks noChangeAspect="1" noChangeArrowheads="1"/>
          </p:cNvPicPr>
          <p:nvPr/>
        </p:nvPicPr>
        <p:blipFill>
          <a:blip r:embed="rId4" cstate="email">
            <a:duotone>
              <a:prstClr val="black"/>
              <a:schemeClr val="accent3">
                <a:tint val="45000"/>
                <a:satMod val="400000"/>
              </a:schemeClr>
            </a:duotone>
            <a:extLst>
              <a:ext uri="{BEBA8EAE-BF5A-486C-A8C5-ECC9F3942E4B}">
                <a14:imgProps xmlns:a14="http://schemas.microsoft.com/office/drawing/2010/main">
                  <a14:imgLayer r:embed="rId5">
                    <a14:imgEffect>
                      <a14:backgroundRemoval t="0" b="93333" l="0" r="87582"/>
                    </a14:imgEffect>
                  </a14:imgLayer>
                </a14:imgProps>
              </a:ext>
              <a:ext uri="{28A0092B-C50C-407E-A947-70E740481C1C}">
                <a14:useLocalDpi xmlns:a14="http://schemas.microsoft.com/office/drawing/2010/main"/>
              </a:ext>
            </a:extLst>
          </a:blip>
          <a:srcRect/>
          <a:stretch>
            <a:fillRect/>
          </a:stretch>
        </p:blipFill>
        <p:spPr bwMode="auto">
          <a:xfrm flipH="1">
            <a:off x="7265604" y="2340034"/>
            <a:ext cx="533400" cy="784166"/>
          </a:xfrm>
          <a:prstGeom prst="rect">
            <a:avLst/>
          </a:prstGeom>
          <a:noFill/>
          <a:effectLst>
            <a:glow rad="114300">
              <a:srgbClr val="92D050">
                <a:alpha val="27000"/>
              </a:srgbClr>
            </a:glow>
          </a:effectLst>
          <a:extLst>
            <a:ext uri="{909E8E84-426E-40DD-AFC4-6F175D3DCCD1}">
              <a14:hiddenFill xmlns:a14="http://schemas.microsoft.com/office/drawing/2010/main">
                <a:solidFill>
                  <a:srgbClr val="FFFFFF"/>
                </a:solidFill>
              </a14:hiddenFill>
            </a:ext>
          </a:extLst>
        </p:spPr>
      </p:pic>
      <p:pic>
        <p:nvPicPr>
          <p:cNvPr id="16" name="Picture 2" descr="C:\Users\Rae\Desktop\Art on Desktop\white man clip art\3d white people\png\3d gets it png.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965918" y="5410200"/>
            <a:ext cx="1178082" cy="1347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10936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C014052-953B-4273-8F47-BF25327D5B24}" type="slidenum">
              <a:rPr lang="en-US" smtClean="0"/>
              <a:t>56</a:t>
            </a:fld>
            <a:endParaRPr lang="en-US"/>
          </a:p>
        </p:txBody>
      </p:sp>
      <p:pic>
        <p:nvPicPr>
          <p:cNvPr id="6" name="Picture 10" descr="C:\Users\Rae\Desktop\Art on Desktop\white man clip art\yellow-blue smiley faces\question face yellow png.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62800" y="2057400"/>
            <a:ext cx="1384914" cy="1046886"/>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3962400" y="3072851"/>
            <a:ext cx="5029200" cy="3708949"/>
          </a:xfrm>
          <a:prstGeom prst="rect">
            <a:avLst/>
          </a:prstGeom>
          <a:noFill/>
          <a:ln>
            <a:noFill/>
          </a:ln>
          <a:effectLst>
            <a:glow rad="63500">
              <a:srgbClr val="CC0099"/>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2550" h="38100" prst="coolSlant"/>
            </a:sp3d>
          </a:bodyPr>
          <a:lstStyle/>
          <a:p>
            <a:pPr algn="ctr"/>
            <a:r>
              <a:rPr lang="en-CA" sz="2800" b="1" dirty="0" smtClean="0">
                <a:ln w="1905"/>
                <a:solidFill>
                  <a:srgbClr val="6F3350"/>
                </a:solidFill>
                <a:effectLst>
                  <a:innerShdw blurRad="69850" dist="43180" dir="5400000">
                    <a:srgbClr val="000000">
                      <a:alpha val="65000"/>
                    </a:srgbClr>
                  </a:innerShdw>
                </a:effectLst>
                <a:latin typeface="Comic Sans MS" pitchFamily="66" charset="0"/>
              </a:rPr>
              <a:t>The 15</a:t>
            </a:r>
            <a:r>
              <a:rPr lang="en-CA" sz="2800" b="1" baseline="30000" dirty="0" smtClean="0">
                <a:ln w="1905"/>
                <a:solidFill>
                  <a:srgbClr val="6F3350"/>
                </a:solidFill>
                <a:effectLst>
                  <a:innerShdw blurRad="69850" dist="43180" dir="5400000">
                    <a:srgbClr val="000000">
                      <a:alpha val="65000"/>
                    </a:srgbClr>
                  </a:innerShdw>
                </a:effectLst>
                <a:latin typeface="Comic Sans MS" pitchFamily="66" charset="0"/>
              </a:rPr>
              <a:t>th</a:t>
            </a:r>
            <a:r>
              <a:rPr lang="en-CA" sz="2800" b="1" dirty="0" smtClean="0">
                <a:ln w="1905"/>
                <a:solidFill>
                  <a:srgbClr val="6F3350"/>
                </a:solidFill>
                <a:effectLst>
                  <a:innerShdw blurRad="69850" dist="43180" dir="5400000">
                    <a:srgbClr val="000000">
                      <a:alpha val="65000"/>
                    </a:srgbClr>
                  </a:innerShdw>
                </a:effectLst>
                <a:latin typeface="Comic Sans MS" pitchFamily="66" charset="0"/>
              </a:rPr>
              <a:t> “</a:t>
            </a:r>
            <a:r>
              <a:rPr lang="en-US" sz="3200" b="1" spc="150" dirty="0">
                <a:ln w="11430">
                  <a:solidFill>
                    <a:srgbClr val="002060"/>
                  </a:solidFill>
                </a:ln>
                <a:solidFill>
                  <a:srgbClr val="006600"/>
                </a:solidFill>
                <a:effectLst>
                  <a:glow rad="88900">
                    <a:srgbClr val="FFFF00">
                      <a:alpha val="93000"/>
                    </a:srgbClr>
                  </a:glow>
                  <a:outerShdw blurRad="25400" algn="tl" rotWithShape="0">
                    <a:srgbClr val="000000">
                      <a:alpha val="43000"/>
                    </a:srgbClr>
                  </a:outerShdw>
                </a:effectLst>
                <a:latin typeface="Matura MT Script Capitals" pitchFamily="66" charset="0"/>
              </a:rPr>
              <a:t>date</a:t>
            </a:r>
            <a:r>
              <a:rPr lang="en-CA" sz="2800" b="1" dirty="0" smtClean="0">
                <a:ln w="1905"/>
                <a:solidFill>
                  <a:srgbClr val="6F3350"/>
                </a:solidFill>
                <a:effectLst>
                  <a:innerShdw blurRad="69850" dist="43180" dir="5400000">
                    <a:srgbClr val="000000">
                      <a:alpha val="65000"/>
                    </a:srgbClr>
                  </a:innerShdw>
                </a:effectLst>
                <a:latin typeface="Comic Sans MS" pitchFamily="66" charset="0"/>
              </a:rPr>
              <a:t>” of the </a:t>
            </a:r>
            <a:br>
              <a:rPr lang="en-CA" sz="2800" b="1" dirty="0" smtClean="0">
                <a:ln w="1905"/>
                <a:solidFill>
                  <a:srgbClr val="6F3350"/>
                </a:solidFill>
                <a:effectLst>
                  <a:innerShdw blurRad="69850" dist="43180" dir="5400000">
                    <a:srgbClr val="000000">
                      <a:alpha val="65000"/>
                    </a:srgbClr>
                  </a:innerShdw>
                </a:effectLst>
                <a:latin typeface="Comic Sans MS" pitchFamily="66" charset="0"/>
              </a:rPr>
            </a:br>
            <a:r>
              <a:rPr lang="en-CA" sz="2800" b="1" dirty="0" smtClean="0">
                <a:ln w="1905"/>
                <a:solidFill>
                  <a:srgbClr val="6F3350"/>
                </a:solidFill>
                <a:effectLst>
                  <a:innerShdw blurRad="69850" dist="43180" dir="5400000">
                    <a:srgbClr val="000000">
                      <a:alpha val="65000"/>
                    </a:srgbClr>
                  </a:innerShdw>
                </a:effectLst>
                <a:latin typeface="Comic Sans MS" pitchFamily="66" charset="0"/>
              </a:rPr>
              <a:t>1</a:t>
            </a:r>
            <a:r>
              <a:rPr lang="en-CA" sz="2800" b="1" baseline="30000" dirty="0" smtClean="0">
                <a:ln w="1905"/>
                <a:solidFill>
                  <a:srgbClr val="6F3350"/>
                </a:solidFill>
                <a:effectLst>
                  <a:innerShdw blurRad="69850" dist="43180" dir="5400000">
                    <a:srgbClr val="000000">
                      <a:alpha val="65000"/>
                    </a:srgbClr>
                  </a:innerShdw>
                </a:effectLst>
                <a:latin typeface="Comic Sans MS" pitchFamily="66" charset="0"/>
              </a:rPr>
              <a:t>st</a:t>
            </a:r>
            <a:r>
              <a:rPr lang="en-CA" sz="2800" b="1" dirty="0" smtClean="0">
                <a:ln w="1905"/>
                <a:solidFill>
                  <a:srgbClr val="6F3350"/>
                </a:solidFill>
                <a:effectLst>
                  <a:innerShdw blurRad="69850" dist="43180" dir="5400000">
                    <a:srgbClr val="000000">
                      <a:alpha val="65000"/>
                    </a:srgbClr>
                  </a:innerShdw>
                </a:effectLst>
                <a:latin typeface="Comic Sans MS" pitchFamily="66" charset="0"/>
              </a:rPr>
              <a:t> month is not always </a:t>
            </a:r>
            <a:br>
              <a:rPr lang="en-CA" sz="2800" b="1" dirty="0" smtClean="0">
                <a:ln w="1905"/>
                <a:solidFill>
                  <a:srgbClr val="6F3350"/>
                </a:solidFill>
                <a:effectLst>
                  <a:innerShdw blurRad="69850" dist="43180" dir="5400000">
                    <a:srgbClr val="000000">
                      <a:alpha val="65000"/>
                    </a:srgbClr>
                  </a:innerShdw>
                </a:effectLst>
                <a:latin typeface="Comic Sans MS" pitchFamily="66" charset="0"/>
              </a:rPr>
            </a:br>
            <a:r>
              <a:rPr lang="en-CA" sz="2800" b="1" dirty="0" smtClean="0">
                <a:ln w="1905"/>
                <a:solidFill>
                  <a:srgbClr val="6F3350"/>
                </a:solidFill>
                <a:effectLst>
                  <a:innerShdw blurRad="69850" dist="43180" dir="5400000">
                    <a:srgbClr val="000000">
                      <a:alpha val="65000"/>
                    </a:srgbClr>
                  </a:innerShdw>
                </a:effectLst>
                <a:latin typeface="Comic Sans MS" pitchFamily="66" charset="0"/>
              </a:rPr>
              <a:t>on the 4</a:t>
            </a:r>
            <a:r>
              <a:rPr lang="en-CA" sz="2800" b="1" baseline="30000" dirty="0" smtClean="0">
                <a:ln w="1905"/>
                <a:solidFill>
                  <a:srgbClr val="6F3350"/>
                </a:solidFill>
                <a:effectLst>
                  <a:innerShdw blurRad="69850" dist="43180" dir="5400000">
                    <a:srgbClr val="000000">
                      <a:alpha val="65000"/>
                    </a:srgbClr>
                  </a:innerShdw>
                </a:effectLst>
                <a:latin typeface="Comic Sans MS" pitchFamily="66" charset="0"/>
              </a:rPr>
              <a:t>th</a:t>
            </a:r>
            <a:r>
              <a:rPr lang="en-CA" sz="2800" b="1" dirty="0" smtClean="0">
                <a:ln w="1905"/>
                <a:solidFill>
                  <a:srgbClr val="6F3350"/>
                </a:solidFill>
                <a:effectLst>
                  <a:innerShdw blurRad="69850" dist="43180" dir="5400000">
                    <a:srgbClr val="000000">
                      <a:alpha val="65000"/>
                    </a:srgbClr>
                  </a:innerShdw>
                </a:effectLst>
                <a:latin typeface="Comic Sans MS" pitchFamily="66" charset="0"/>
              </a:rPr>
              <a:t> </a:t>
            </a:r>
            <a:r>
              <a:rPr lang="en-US" sz="3200" b="1" spc="150" dirty="0" smtClean="0">
                <a:ln w="11430">
                  <a:solidFill>
                    <a:srgbClr val="0070C0"/>
                  </a:solidFill>
                </a:ln>
                <a:solidFill>
                  <a:srgbClr val="00B0F0"/>
                </a:solidFill>
                <a:effectLst>
                  <a:glow rad="88900">
                    <a:srgbClr val="FFFF00">
                      <a:alpha val="93000"/>
                    </a:srgbClr>
                  </a:glow>
                  <a:outerShdw blurRad="25400" algn="tl" rotWithShape="0">
                    <a:srgbClr val="000000">
                      <a:alpha val="43000"/>
                    </a:srgbClr>
                  </a:outerShdw>
                </a:effectLst>
                <a:latin typeface="Matura MT Script Capitals" pitchFamily="66" charset="0"/>
              </a:rPr>
              <a:t>day</a:t>
            </a:r>
            <a:r>
              <a:rPr lang="en-CA" sz="2800" b="1" dirty="0" smtClean="0">
                <a:ln w="1905"/>
                <a:solidFill>
                  <a:srgbClr val="6F3350"/>
                </a:solidFill>
                <a:effectLst>
                  <a:innerShdw blurRad="69850" dist="43180" dir="5400000">
                    <a:srgbClr val="000000">
                      <a:alpha val="65000"/>
                    </a:srgbClr>
                  </a:innerShdw>
                </a:effectLst>
                <a:latin typeface="Comic Sans MS" pitchFamily="66" charset="0"/>
              </a:rPr>
              <a:t>/cycle </a:t>
            </a:r>
            <a:br>
              <a:rPr lang="en-CA" sz="2800" b="1" dirty="0" smtClean="0">
                <a:ln w="1905"/>
                <a:solidFill>
                  <a:srgbClr val="6F3350"/>
                </a:solidFill>
                <a:effectLst>
                  <a:innerShdw blurRad="69850" dist="43180" dir="5400000">
                    <a:srgbClr val="000000">
                      <a:alpha val="65000"/>
                    </a:srgbClr>
                  </a:innerShdw>
                </a:effectLst>
                <a:latin typeface="Comic Sans MS" pitchFamily="66" charset="0"/>
              </a:rPr>
            </a:br>
            <a:r>
              <a:rPr lang="en-CA" b="1" dirty="0" smtClean="0">
                <a:ln w="1905"/>
                <a:solidFill>
                  <a:srgbClr val="6F3350"/>
                </a:solidFill>
                <a:effectLst>
                  <a:innerShdw blurRad="69850" dist="43180" dir="5400000">
                    <a:srgbClr val="000000">
                      <a:alpha val="65000"/>
                    </a:srgbClr>
                  </a:innerShdw>
                </a:effectLst>
                <a:latin typeface="Comic Sans MS" pitchFamily="66" charset="0"/>
              </a:rPr>
              <a:t>(or a Wed) </a:t>
            </a:r>
            <a:r>
              <a:rPr lang="en-CA" sz="2400" b="1" dirty="0" smtClean="0">
                <a:ln w="1905"/>
                <a:solidFill>
                  <a:srgbClr val="6F3350"/>
                </a:solidFill>
                <a:effectLst>
                  <a:innerShdw blurRad="69850" dist="43180" dir="5400000">
                    <a:srgbClr val="000000">
                      <a:alpha val="65000"/>
                    </a:srgbClr>
                  </a:innerShdw>
                </a:effectLst>
                <a:latin typeface="Comic Sans MS" pitchFamily="66" charset="0"/>
              </a:rPr>
              <a:t>like this example.</a:t>
            </a:r>
          </a:p>
          <a:p>
            <a:pPr algn="ctr"/>
            <a:endParaRPr lang="en-CA" sz="1200" b="1" dirty="0" smtClean="0">
              <a:ln w="1905"/>
              <a:solidFill>
                <a:srgbClr val="6F3350"/>
              </a:solidFill>
              <a:effectLst>
                <a:innerShdw blurRad="69850" dist="43180" dir="5400000">
                  <a:srgbClr val="000000">
                    <a:alpha val="65000"/>
                  </a:srgbClr>
                </a:innerShdw>
              </a:effectLst>
              <a:latin typeface="Comic Sans MS" pitchFamily="66" charset="0"/>
            </a:endParaRPr>
          </a:p>
          <a:p>
            <a:r>
              <a:rPr lang="en-CA" b="1" dirty="0" smtClean="0">
                <a:ln w="1905"/>
                <a:solidFill>
                  <a:srgbClr val="6F3350"/>
                </a:solidFill>
                <a:effectLst>
                  <a:innerShdw blurRad="69850" dist="43180" dir="5400000">
                    <a:srgbClr val="000000">
                      <a:alpha val="65000"/>
                    </a:srgbClr>
                  </a:innerShdw>
                </a:effectLst>
                <a:latin typeface="Comic Sans MS" pitchFamily="66" charset="0"/>
              </a:rPr>
              <a:t>Likewise … Abib 14 is </a:t>
            </a:r>
            <a:r>
              <a:rPr lang="en-CA" b="1" dirty="0" smtClean="0">
                <a:ln w="1905"/>
                <a:solidFill>
                  <a:srgbClr val="C00000"/>
                </a:solidFill>
                <a:effectLst>
                  <a:innerShdw blurRad="69850" dist="43180" dir="5400000">
                    <a:srgbClr val="000000">
                      <a:alpha val="65000"/>
                    </a:srgbClr>
                  </a:innerShdw>
                </a:effectLst>
                <a:latin typeface="Comic Sans MS" pitchFamily="66" charset="0"/>
              </a:rPr>
              <a:t>NOT</a:t>
            </a:r>
            <a:r>
              <a:rPr lang="en-CA" b="1" dirty="0" smtClean="0">
                <a:ln w="1905"/>
                <a:solidFill>
                  <a:srgbClr val="6F3350"/>
                </a:solidFill>
                <a:effectLst>
                  <a:innerShdw blurRad="69850" dist="43180" dir="5400000">
                    <a:srgbClr val="000000">
                      <a:alpha val="65000"/>
                    </a:srgbClr>
                  </a:innerShdw>
                </a:effectLst>
                <a:latin typeface="Comic Sans MS" pitchFamily="66" charset="0"/>
              </a:rPr>
              <a:t> </a:t>
            </a:r>
            <a:r>
              <a:rPr lang="en-CA" b="1" u="sng" dirty="0" smtClean="0">
                <a:ln w="1905"/>
                <a:solidFill>
                  <a:srgbClr val="6F3350"/>
                </a:solidFill>
                <a:effectLst>
                  <a:innerShdw blurRad="69850" dist="43180" dir="5400000">
                    <a:srgbClr val="000000">
                      <a:alpha val="65000"/>
                    </a:srgbClr>
                  </a:innerShdw>
                </a:effectLst>
                <a:latin typeface="Comic Sans MS" pitchFamily="66" charset="0"/>
              </a:rPr>
              <a:t>alwa</a:t>
            </a:r>
            <a:r>
              <a:rPr lang="en-CA" b="1" dirty="0" smtClean="0">
                <a:ln w="1905"/>
                <a:solidFill>
                  <a:srgbClr val="6F3350"/>
                </a:solidFill>
                <a:effectLst>
                  <a:innerShdw blurRad="69850" dist="43180" dir="5400000">
                    <a:srgbClr val="000000">
                      <a:alpha val="65000"/>
                    </a:srgbClr>
                  </a:innerShdw>
                </a:effectLst>
                <a:latin typeface="Comic Sans MS" pitchFamily="66" charset="0"/>
              </a:rPr>
              <a:t>y</a:t>
            </a:r>
            <a:r>
              <a:rPr lang="en-CA" b="1" u="sng" dirty="0" smtClean="0">
                <a:ln w="1905"/>
                <a:solidFill>
                  <a:srgbClr val="6F3350"/>
                </a:solidFill>
                <a:effectLst>
                  <a:innerShdw blurRad="69850" dist="43180" dir="5400000">
                    <a:srgbClr val="000000">
                      <a:alpha val="65000"/>
                    </a:srgbClr>
                  </a:innerShdw>
                </a:effectLst>
                <a:latin typeface="Comic Sans MS" pitchFamily="66" charset="0"/>
              </a:rPr>
              <a:t>s</a:t>
            </a:r>
            <a:r>
              <a:rPr lang="en-CA" b="1" dirty="0" smtClean="0">
                <a:ln w="1905"/>
                <a:solidFill>
                  <a:srgbClr val="6F3350"/>
                </a:solidFill>
                <a:effectLst>
                  <a:innerShdw blurRad="69850" dist="43180" dir="5400000">
                    <a:srgbClr val="000000">
                      <a:alpha val="65000"/>
                    </a:srgbClr>
                  </a:innerShdw>
                </a:effectLst>
                <a:latin typeface="Comic Sans MS" pitchFamily="66" charset="0"/>
              </a:rPr>
              <a:t>:</a:t>
            </a:r>
          </a:p>
          <a:p>
            <a:pPr marL="285750" indent="-285750" algn="ctr">
              <a:buFont typeface="Arial" pitchFamily="34" charset="0"/>
              <a:buChar char="•"/>
            </a:pPr>
            <a:r>
              <a:rPr lang="en-CA" b="1" dirty="0" smtClean="0">
                <a:ln w="1905"/>
                <a:solidFill>
                  <a:srgbClr val="6F3350"/>
                </a:solidFill>
                <a:effectLst>
                  <a:innerShdw blurRad="69850" dist="43180" dir="5400000">
                    <a:srgbClr val="000000">
                      <a:alpha val="65000"/>
                    </a:srgbClr>
                  </a:innerShdw>
                </a:effectLst>
                <a:latin typeface="Comic Sans MS" pitchFamily="66" charset="0"/>
              </a:rPr>
              <a:t> </a:t>
            </a:r>
            <a:r>
              <a:rPr lang="en-CA" b="1" dirty="0" smtClean="0">
                <a:ln w="1905"/>
                <a:solidFill>
                  <a:srgbClr val="C00000"/>
                </a:solidFill>
                <a:effectLst>
                  <a:innerShdw blurRad="69850" dist="43180" dir="5400000">
                    <a:srgbClr val="000000">
                      <a:alpha val="65000"/>
                    </a:srgbClr>
                  </a:innerShdw>
                </a:effectLst>
                <a:latin typeface="Comic Sans MS" pitchFamily="66" charset="0"/>
              </a:rPr>
              <a:t>on a Tues [as Enoch declares].</a:t>
            </a:r>
          </a:p>
          <a:p>
            <a:pPr marL="285750" indent="-285750" algn="ctr">
              <a:buFont typeface="Arial" pitchFamily="34" charset="0"/>
              <a:buChar char="•"/>
            </a:pPr>
            <a:r>
              <a:rPr lang="en-CA" b="1" dirty="0" smtClean="0">
                <a:ln w="1905"/>
                <a:solidFill>
                  <a:srgbClr val="0070C0"/>
                </a:solidFill>
                <a:effectLst>
                  <a:innerShdw blurRad="69850" dist="43180" dir="5400000">
                    <a:srgbClr val="000000">
                      <a:alpha val="65000"/>
                    </a:srgbClr>
                  </a:innerShdw>
                </a:effectLst>
                <a:latin typeface="Comic Sans MS" pitchFamily="66" charset="0"/>
              </a:rPr>
              <a:t>on a Wed </a:t>
            </a:r>
            <a:r>
              <a:rPr lang="en-CA" b="1" dirty="0" smtClean="0">
                <a:ln w="1905"/>
                <a:solidFill>
                  <a:srgbClr val="6F3350"/>
                </a:solidFill>
                <a:effectLst>
                  <a:innerShdw blurRad="69850" dist="43180" dir="5400000">
                    <a:srgbClr val="000000">
                      <a:alpha val="65000"/>
                    </a:srgbClr>
                  </a:innerShdw>
                </a:effectLst>
                <a:latin typeface="Comic Sans MS" pitchFamily="66" charset="0"/>
              </a:rPr>
              <a:t>[like </a:t>
            </a:r>
            <a:r>
              <a:rPr lang="en-CA" b="1" dirty="0" smtClean="0">
                <a:ln w="1905"/>
                <a:solidFill>
                  <a:srgbClr val="0070C0"/>
                </a:solidFill>
                <a:effectLst>
                  <a:innerShdw blurRad="69850" dist="43180" dir="5400000">
                    <a:srgbClr val="000000">
                      <a:alpha val="65000"/>
                    </a:srgbClr>
                  </a:innerShdw>
                </a:effectLst>
                <a:latin typeface="Comic Sans MS" pitchFamily="66" charset="0"/>
              </a:rPr>
              <a:t>Yahusha’s</a:t>
            </a:r>
            <a:r>
              <a:rPr lang="en-CA" b="1" dirty="0" smtClean="0">
                <a:ln w="1905"/>
                <a:solidFill>
                  <a:srgbClr val="6F3350"/>
                </a:solidFill>
                <a:effectLst>
                  <a:innerShdw blurRad="69850" dist="43180" dir="5400000">
                    <a:srgbClr val="000000">
                      <a:alpha val="65000"/>
                    </a:srgbClr>
                  </a:innerShdw>
                </a:effectLst>
                <a:latin typeface="Comic Sans MS" pitchFamily="66" charset="0"/>
              </a:rPr>
              <a:t> Passover].</a:t>
            </a:r>
          </a:p>
          <a:p>
            <a:pPr algn="ctr"/>
            <a:r>
              <a:rPr lang="en-CA" sz="2400" b="1" dirty="0" smtClean="0">
                <a:ln w="1905"/>
                <a:solidFill>
                  <a:srgbClr val="6F3350"/>
                </a:solidFill>
                <a:effectLst>
                  <a:innerShdw blurRad="69850" dist="43180" dir="5400000">
                    <a:srgbClr val="000000">
                      <a:alpha val="65000"/>
                    </a:srgbClr>
                  </a:innerShdw>
                </a:effectLst>
                <a:latin typeface="Comic Sans MS" pitchFamily="66" charset="0"/>
              </a:rPr>
              <a:t>Let’s examine Abib 14 for </a:t>
            </a:r>
            <a:br>
              <a:rPr lang="en-CA" sz="2400" b="1" dirty="0" smtClean="0">
                <a:ln w="1905"/>
                <a:solidFill>
                  <a:srgbClr val="6F3350"/>
                </a:solidFill>
                <a:effectLst>
                  <a:innerShdw blurRad="69850" dist="43180" dir="5400000">
                    <a:srgbClr val="000000">
                      <a:alpha val="65000"/>
                    </a:srgbClr>
                  </a:innerShdw>
                </a:effectLst>
                <a:latin typeface="Comic Sans MS" pitchFamily="66" charset="0"/>
              </a:rPr>
            </a:br>
            <a:r>
              <a:rPr lang="en-CA" sz="2400" b="1" dirty="0" smtClean="0">
                <a:ln w="1905"/>
                <a:solidFill>
                  <a:srgbClr val="6F3350"/>
                </a:solidFill>
                <a:effectLst>
                  <a:innerShdw blurRad="69850" dist="43180" dir="5400000">
                    <a:srgbClr val="000000">
                      <a:alpha val="65000"/>
                    </a:srgbClr>
                  </a:innerShdw>
                </a:effectLst>
                <a:latin typeface="Comic Sans MS" pitchFamily="66" charset="0"/>
              </a:rPr>
              <a:t>three different years.</a:t>
            </a:r>
            <a:endParaRPr lang="en-CA" sz="2400" dirty="0">
              <a:ln>
                <a:solidFill>
                  <a:srgbClr val="FF3300"/>
                </a:solidFill>
              </a:ln>
              <a:solidFill>
                <a:srgbClr val="6F3350"/>
              </a:solidFill>
              <a:latin typeface="Comic Sans MS" pitchFamily="66" charset="0"/>
            </a:endParaRPr>
          </a:p>
        </p:txBody>
      </p:sp>
      <p:sp>
        <p:nvSpPr>
          <p:cNvPr id="12" name="Rectangle 11"/>
          <p:cNvSpPr/>
          <p:nvPr/>
        </p:nvSpPr>
        <p:spPr>
          <a:xfrm>
            <a:off x="932688" y="381000"/>
            <a:ext cx="8077200" cy="1754326"/>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spc="150" dirty="0">
                <a:ln w="11430"/>
                <a:solidFill>
                  <a:srgbClr val="F8F8F8"/>
                </a:solidFill>
                <a:effectLst>
                  <a:glow rad="127000">
                    <a:srgbClr val="7030A0">
                      <a:alpha val="81000"/>
                    </a:srgbClr>
                  </a:glow>
                  <a:outerShdw blurRad="25400" algn="tl" rotWithShape="0">
                    <a:srgbClr val="000000">
                      <a:alpha val="43000"/>
                    </a:srgbClr>
                  </a:outerShdw>
                </a:effectLst>
                <a:latin typeface="Matura MT Script Capitals" pitchFamily="66" charset="0"/>
              </a:rPr>
              <a:t>A</a:t>
            </a:r>
            <a:r>
              <a:rPr lang="en-US" sz="5400" b="1" spc="150" dirty="0" smtClean="0">
                <a:ln w="11430"/>
                <a:solidFill>
                  <a:srgbClr val="F8F8F8"/>
                </a:solidFill>
                <a:effectLst>
                  <a:glow rad="127000">
                    <a:srgbClr val="7030A0">
                      <a:alpha val="81000"/>
                    </a:srgbClr>
                  </a:glow>
                  <a:outerShdw blurRad="25400" algn="tl" rotWithShape="0">
                    <a:srgbClr val="000000">
                      <a:alpha val="43000"/>
                    </a:srgbClr>
                  </a:outerShdw>
                </a:effectLst>
                <a:latin typeface="Matura MT Script Capitals" pitchFamily="66" charset="0"/>
              </a:rPr>
              <a:t> </a:t>
            </a:r>
            <a:r>
              <a:rPr lang="en-US" sz="5400" b="1" spc="150" dirty="0">
                <a:ln w="11430"/>
                <a:solidFill>
                  <a:srgbClr val="F8F8F8"/>
                </a:solidFill>
                <a:effectLst>
                  <a:glow rad="127000">
                    <a:srgbClr val="7030A0">
                      <a:alpha val="81000"/>
                    </a:srgbClr>
                  </a:glow>
                  <a:outerShdw blurRad="25400" algn="tl" rotWithShape="0">
                    <a:srgbClr val="000000">
                      <a:alpha val="43000"/>
                    </a:srgbClr>
                  </a:outerShdw>
                </a:effectLst>
                <a:latin typeface="Matura MT Script Capitals" pitchFamily="66" charset="0"/>
              </a:rPr>
              <a:t>“</a:t>
            </a:r>
            <a:r>
              <a:rPr lang="en-US" sz="5400" b="1" spc="150" dirty="0" smtClean="0">
                <a:ln w="11430">
                  <a:solidFill>
                    <a:srgbClr val="002060"/>
                  </a:solidFill>
                </a:ln>
                <a:solidFill>
                  <a:srgbClr val="00FF00"/>
                </a:solidFill>
                <a:effectLst>
                  <a:glow rad="127000">
                    <a:srgbClr val="006600">
                      <a:alpha val="81000"/>
                    </a:srgbClr>
                  </a:glow>
                  <a:outerShdw blurRad="25400" algn="tl" rotWithShape="0">
                    <a:srgbClr val="000000">
                      <a:alpha val="43000"/>
                    </a:srgbClr>
                  </a:outerShdw>
                </a:effectLst>
                <a:latin typeface="Matura MT Script Capitals" pitchFamily="66" charset="0"/>
              </a:rPr>
              <a:t>date</a:t>
            </a:r>
            <a:r>
              <a:rPr lang="en-US" sz="5400" b="1" spc="150" dirty="0" smtClean="0">
                <a:ln w="11430"/>
                <a:solidFill>
                  <a:srgbClr val="F8F8F8"/>
                </a:solidFill>
                <a:effectLst>
                  <a:glow rad="127000">
                    <a:srgbClr val="7030A0">
                      <a:alpha val="81000"/>
                    </a:srgbClr>
                  </a:glow>
                  <a:outerShdw blurRad="25400" algn="tl" rotWithShape="0">
                    <a:srgbClr val="000000">
                      <a:alpha val="43000"/>
                    </a:srgbClr>
                  </a:outerShdw>
                </a:effectLst>
                <a:latin typeface="Matura MT Script Capitals" pitchFamily="66" charset="0"/>
              </a:rPr>
              <a:t>” </a:t>
            </a:r>
            <a:r>
              <a:rPr lang="en-US" sz="5400" b="1" spc="150" dirty="0">
                <a:ln w="11430"/>
                <a:solidFill>
                  <a:srgbClr val="F8F8F8"/>
                </a:solidFill>
                <a:effectLst>
                  <a:glow rad="127000">
                    <a:srgbClr val="7030A0">
                      <a:alpha val="81000"/>
                    </a:srgbClr>
                  </a:glow>
                  <a:outerShdw blurRad="25400" algn="tl" rotWithShape="0">
                    <a:srgbClr val="000000">
                      <a:alpha val="43000"/>
                    </a:srgbClr>
                  </a:outerShdw>
                </a:effectLst>
                <a:latin typeface="Matura MT Script Capitals" pitchFamily="66" charset="0"/>
              </a:rPr>
              <a:t>and/or a “</a:t>
            </a:r>
            <a:r>
              <a:rPr lang="en-US" sz="5400" b="1" spc="150" dirty="0" smtClean="0">
                <a:ln w="11430">
                  <a:solidFill>
                    <a:srgbClr val="002060"/>
                  </a:solidFill>
                </a:ln>
                <a:solidFill>
                  <a:srgbClr val="00B0F0"/>
                </a:solidFill>
                <a:effectLst>
                  <a:glow rad="127000">
                    <a:srgbClr val="7030A0">
                      <a:alpha val="81000"/>
                    </a:srgbClr>
                  </a:glow>
                  <a:outerShdw blurRad="25400" algn="tl" rotWithShape="0">
                    <a:srgbClr val="000000">
                      <a:alpha val="43000"/>
                    </a:srgbClr>
                  </a:outerShdw>
                </a:effectLst>
                <a:latin typeface="Matura MT Script Capitals" pitchFamily="66" charset="0"/>
              </a:rPr>
              <a:t>day</a:t>
            </a:r>
            <a:r>
              <a:rPr lang="en-US" sz="5400" b="1" spc="150" dirty="0" smtClean="0">
                <a:ln w="11430"/>
                <a:solidFill>
                  <a:srgbClr val="F8F8F8"/>
                </a:solidFill>
                <a:effectLst>
                  <a:glow rad="127000">
                    <a:srgbClr val="7030A0">
                      <a:alpha val="81000"/>
                    </a:srgbClr>
                  </a:glow>
                  <a:outerShdw blurRad="25400" algn="tl" rotWithShape="0">
                    <a:srgbClr val="000000">
                      <a:alpha val="43000"/>
                    </a:srgbClr>
                  </a:outerShdw>
                </a:effectLst>
                <a:latin typeface="Matura MT Script Capitals" pitchFamily="66" charset="0"/>
              </a:rPr>
              <a:t>” are </a:t>
            </a:r>
            <a:r>
              <a:rPr lang="en-US" sz="5400" b="1" u="sng" spc="150" dirty="0" smtClean="0">
                <a:ln w="11430"/>
                <a:solidFill>
                  <a:srgbClr val="F8F8F8"/>
                </a:solidFill>
                <a:effectLst>
                  <a:glow rad="127000">
                    <a:srgbClr val="7030A0">
                      <a:alpha val="81000"/>
                    </a:srgbClr>
                  </a:glow>
                  <a:outerShdw blurRad="25400" algn="tl" rotWithShape="0">
                    <a:srgbClr val="000000">
                      <a:alpha val="43000"/>
                    </a:srgbClr>
                  </a:outerShdw>
                </a:effectLst>
                <a:latin typeface="Matura MT Script Capitals" pitchFamily="66" charset="0"/>
              </a:rPr>
              <a:t>usuall</a:t>
            </a:r>
            <a:r>
              <a:rPr lang="en-US" sz="5400" b="1" spc="150" dirty="0" smtClean="0">
                <a:ln w="11430"/>
                <a:solidFill>
                  <a:srgbClr val="F8F8F8"/>
                </a:solidFill>
                <a:effectLst>
                  <a:glow rad="127000">
                    <a:srgbClr val="7030A0">
                      <a:alpha val="81000"/>
                    </a:srgbClr>
                  </a:glow>
                  <a:outerShdw blurRad="25400" algn="tl" rotWithShape="0">
                    <a:srgbClr val="000000">
                      <a:alpha val="43000"/>
                    </a:srgbClr>
                  </a:outerShdw>
                </a:effectLst>
                <a:latin typeface="Matura MT Script Capitals" pitchFamily="66" charset="0"/>
              </a:rPr>
              <a:t>y not the same!</a:t>
            </a:r>
            <a:endParaRPr lang="en-US" sz="5400" b="1" spc="150" dirty="0">
              <a:ln w="11430"/>
              <a:solidFill>
                <a:srgbClr val="F8F8F8"/>
              </a:solidFill>
              <a:effectLst>
                <a:glow rad="127000">
                  <a:srgbClr val="7030A0">
                    <a:alpha val="81000"/>
                  </a:srgbClr>
                </a:glow>
                <a:outerShdw blurRad="25400" algn="tl" rotWithShape="0">
                  <a:srgbClr val="000000">
                    <a:alpha val="43000"/>
                  </a:srgbClr>
                </a:outerShdw>
              </a:effectLst>
              <a:latin typeface="Matura MT Script Capitals" pitchFamily="66" charset="0"/>
            </a:endParaRPr>
          </a:p>
        </p:txBody>
      </p:sp>
      <p:pic>
        <p:nvPicPr>
          <p:cNvPr id="13" name="Picture 2" descr="C:\Users\Rae\Desktop\15th day of month.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8600" y="3449460"/>
            <a:ext cx="4018842" cy="295133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
        <p:nvSpPr>
          <p:cNvPr id="14" name="Rectangle 13"/>
          <p:cNvSpPr/>
          <p:nvPr/>
        </p:nvSpPr>
        <p:spPr>
          <a:xfrm>
            <a:off x="1066800" y="2286000"/>
            <a:ext cx="6629400" cy="830997"/>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4800" b="1" spc="150" dirty="0" smtClean="0">
                <a:ln w="11430"/>
                <a:solidFill>
                  <a:srgbClr val="6F3350"/>
                </a:solidFill>
                <a:effectLst>
                  <a:glow rad="228600">
                    <a:schemeClr val="accent2">
                      <a:lumMod val="60000"/>
                      <a:lumOff val="40000"/>
                      <a:alpha val="40000"/>
                    </a:schemeClr>
                  </a:glow>
                  <a:outerShdw blurRad="25400" algn="tl" rotWithShape="0">
                    <a:srgbClr val="000000">
                      <a:alpha val="43000"/>
                    </a:srgbClr>
                  </a:outerShdw>
                </a:effectLst>
                <a:latin typeface="Matura MT Script Capitals" pitchFamily="66" charset="0"/>
              </a:rPr>
              <a:t>Random Example: </a:t>
            </a:r>
            <a:endParaRPr lang="en-US" sz="4800" b="1" spc="150" dirty="0">
              <a:ln w="11430"/>
              <a:solidFill>
                <a:srgbClr val="6F3350"/>
              </a:solidFill>
              <a:effectLst>
                <a:glow rad="228600">
                  <a:schemeClr val="accent2">
                    <a:lumMod val="60000"/>
                    <a:lumOff val="40000"/>
                    <a:alpha val="40000"/>
                  </a:schemeClr>
                </a:glow>
                <a:outerShdw blurRad="25400" algn="tl" rotWithShape="0">
                  <a:srgbClr val="000000">
                    <a:alpha val="43000"/>
                  </a:srgbClr>
                </a:outerShdw>
              </a:effectLst>
              <a:latin typeface="Matura MT Script Capitals" pitchFamily="66" charset="0"/>
            </a:endParaRPr>
          </a:p>
        </p:txBody>
      </p:sp>
      <p:sp>
        <p:nvSpPr>
          <p:cNvPr id="15" name="Rectangle 14"/>
          <p:cNvSpPr/>
          <p:nvPr/>
        </p:nvSpPr>
        <p:spPr>
          <a:xfrm rot="20913350">
            <a:off x="414701" y="3567481"/>
            <a:ext cx="1831528"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solidFill>
                  <a:srgbClr val="FF0000"/>
                </a:solidFill>
                <a:effectLst>
                  <a:outerShdw blurRad="76200" dist="50800" dir="5400000" algn="tl" rotWithShape="0">
                    <a:srgbClr val="000000">
                      <a:alpha val="65000"/>
                    </a:srgbClr>
                  </a:outerShdw>
                </a:effectLst>
                <a:latin typeface="Arial Rounded MT Bold" pitchFamily="34" charset="0"/>
              </a:rPr>
              <a:t>1</a:t>
            </a:r>
            <a:r>
              <a:rPr lang="en-US" sz="2800" b="1" cap="none" spc="50" baseline="30000" dirty="0" smtClean="0">
                <a:ln w="11430"/>
                <a:solidFill>
                  <a:srgbClr val="FF0000"/>
                </a:solidFill>
                <a:effectLst>
                  <a:outerShdw blurRad="76200" dist="50800" dir="5400000" algn="tl" rotWithShape="0">
                    <a:srgbClr val="000000">
                      <a:alpha val="65000"/>
                    </a:srgbClr>
                  </a:outerShdw>
                </a:effectLst>
                <a:latin typeface="Arial Rounded MT Bold" pitchFamily="34" charset="0"/>
              </a:rPr>
              <a:t>st</a:t>
            </a:r>
            <a:r>
              <a:rPr lang="en-US" sz="2800" b="1" cap="none" spc="50" dirty="0" smtClean="0">
                <a:ln w="11430"/>
                <a:solidFill>
                  <a:srgbClr val="FF0000"/>
                </a:solidFill>
                <a:effectLst>
                  <a:outerShdw blurRad="76200" dist="50800" dir="5400000" algn="tl" rotWithShape="0">
                    <a:srgbClr val="000000">
                      <a:alpha val="65000"/>
                    </a:srgbClr>
                  </a:outerShdw>
                </a:effectLst>
                <a:latin typeface="Arial Rounded MT Bold" pitchFamily="34" charset="0"/>
              </a:rPr>
              <a:t> Month</a:t>
            </a:r>
            <a:endParaRPr lang="en-US" sz="2800" b="1" cap="none" spc="50" dirty="0">
              <a:ln w="11430"/>
              <a:solidFill>
                <a:srgbClr val="FF0000"/>
              </a:solidFill>
              <a:effectLst>
                <a:outerShdw blurRad="76200" dist="50800" dir="5400000" algn="tl" rotWithShape="0">
                  <a:srgbClr val="000000">
                    <a:alpha val="65000"/>
                  </a:srgbClr>
                </a:outerShdw>
              </a:effectLst>
              <a:latin typeface="Arial Rounded MT Bold" pitchFamily="34" charset="0"/>
            </a:endParaRPr>
          </a:p>
        </p:txBody>
      </p:sp>
      <p:sp>
        <p:nvSpPr>
          <p:cNvPr id="16" name="Rounded Rectangle 15"/>
          <p:cNvSpPr/>
          <p:nvPr/>
        </p:nvSpPr>
        <p:spPr>
          <a:xfrm>
            <a:off x="262136" y="190608"/>
            <a:ext cx="576064" cy="2294686"/>
          </a:xfrm>
          <a:prstGeom prst="roundRect">
            <a:avLst>
              <a:gd name="adj" fmla="val 30777"/>
            </a:avLst>
          </a:prstGeom>
          <a:solidFill>
            <a:srgbClr val="6F3350"/>
          </a:solidFill>
          <a:ln w="57150">
            <a:solidFill>
              <a:srgbClr val="CC99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a:r>
              <a:rPr lang="en-CA" sz="2000" b="1" dirty="0" smtClean="0">
                <a:solidFill>
                  <a:schemeClr val="bg1"/>
                </a:solidFill>
                <a:latin typeface="Comic Sans MS" panose="030F0702030302020204" pitchFamily="66" charset="0"/>
              </a:rPr>
              <a:t>R</a:t>
            </a:r>
            <a:br>
              <a:rPr lang="en-CA" sz="2000" b="1" dirty="0" smtClean="0">
                <a:solidFill>
                  <a:schemeClr val="bg1"/>
                </a:solidFill>
                <a:latin typeface="Comic Sans MS" panose="030F0702030302020204" pitchFamily="66" charset="0"/>
              </a:rPr>
            </a:br>
            <a:r>
              <a:rPr lang="en-CA" sz="2000" b="1" dirty="0" smtClean="0">
                <a:solidFill>
                  <a:schemeClr val="bg1"/>
                </a:solidFill>
                <a:latin typeface="Comic Sans MS" panose="030F0702030302020204" pitchFamily="66" charset="0"/>
              </a:rPr>
              <a:t>E</a:t>
            </a:r>
            <a:br>
              <a:rPr lang="en-CA" sz="2000" b="1" dirty="0" smtClean="0">
                <a:solidFill>
                  <a:schemeClr val="bg1"/>
                </a:solidFill>
                <a:latin typeface="Comic Sans MS" panose="030F0702030302020204" pitchFamily="66" charset="0"/>
              </a:rPr>
            </a:br>
            <a:r>
              <a:rPr lang="en-CA" sz="2000" b="1" dirty="0" smtClean="0">
                <a:solidFill>
                  <a:schemeClr val="bg1"/>
                </a:solidFill>
                <a:latin typeface="Comic Sans MS" panose="030F0702030302020204" pitchFamily="66" charset="0"/>
              </a:rPr>
              <a:t>V</a:t>
            </a:r>
            <a:br>
              <a:rPr lang="en-CA" sz="2000" b="1" dirty="0" smtClean="0">
                <a:solidFill>
                  <a:schemeClr val="bg1"/>
                </a:solidFill>
                <a:latin typeface="Comic Sans MS" panose="030F0702030302020204" pitchFamily="66" charset="0"/>
              </a:rPr>
            </a:br>
            <a:r>
              <a:rPr lang="en-CA" sz="2000" b="1" dirty="0" smtClean="0">
                <a:solidFill>
                  <a:schemeClr val="bg1"/>
                </a:solidFill>
                <a:latin typeface="Comic Sans MS" panose="030F0702030302020204" pitchFamily="66" charset="0"/>
              </a:rPr>
              <a:t>I</a:t>
            </a:r>
            <a:br>
              <a:rPr lang="en-CA" sz="2000" b="1" dirty="0" smtClean="0">
                <a:solidFill>
                  <a:schemeClr val="bg1"/>
                </a:solidFill>
                <a:latin typeface="Comic Sans MS" panose="030F0702030302020204" pitchFamily="66" charset="0"/>
              </a:rPr>
            </a:br>
            <a:r>
              <a:rPr lang="en-CA" sz="2000" b="1" dirty="0" smtClean="0">
                <a:solidFill>
                  <a:schemeClr val="bg1"/>
                </a:solidFill>
                <a:latin typeface="Comic Sans MS" panose="030F0702030302020204" pitchFamily="66" charset="0"/>
              </a:rPr>
              <a:t>E</a:t>
            </a:r>
            <a:br>
              <a:rPr lang="en-CA" sz="2000" b="1" dirty="0" smtClean="0">
                <a:solidFill>
                  <a:schemeClr val="bg1"/>
                </a:solidFill>
                <a:latin typeface="Comic Sans MS" panose="030F0702030302020204" pitchFamily="66" charset="0"/>
              </a:rPr>
            </a:br>
            <a:r>
              <a:rPr lang="en-CA" sz="2000" b="1" dirty="0" smtClean="0">
                <a:solidFill>
                  <a:schemeClr val="bg1"/>
                </a:solidFill>
                <a:latin typeface="Comic Sans MS" panose="030F0702030302020204" pitchFamily="66" charset="0"/>
              </a:rPr>
              <a:t>W</a:t>
            </a:r>
            <a:endParaRPr lang="en-CA" sz="2800" b="1" dirty="0">
              <a:ln>
                <a:solidFill>
                  <a:srgbClr val="0000FF"/>
                </a:solidFill>
              </a:ln>
              <a:solidFill>
                <a:schemeClr val="bg1"/>
              </a:solidFill>
              <a:latin typeface="Comic Sans MS" panose="030F0702030302020204" pitchFamily="66" charset="0"/>
            </a:endParaRPr>
          </a:p>
        </p:txBody>
      </p:sp>
      <p:cxnSp>
        <p:nvCxnSpPr>
          <p:cNvPr id="4" name="Straight Arrow Connector 3"/>
          <p:cNvCxnSpPr/>
          <p:nvPr/>
        </p:nvCxnSpPr>
        <p:spPr>
          <a:xfrm flipH="1">
            <a:off x="2743202" y="3581400"/>
            <a:ext cx="1752598" cy="1345925"/>
          </a:xfrm>
          <a:prstGeom prst="straightConnector1">
            <a:avLst/>
          </a:prstGeom>
          <a:ln w="76200">
            <a:gradFill>
              <a:gsLst>
                <a:gs pos="75000">
                  <a:srgbClr val="006600"/>
                </a:gs>
                <a:gs pos="55000">
                  <a:srgbClr val="00B0F0"/>
                </a:gs>
                <a:gs pos="39000">
                  <a:srgbClr val="00B0F0"/>
                </a:gs>
                <a:gs pos="32000">
                  <a:srgbClr val="FF0000"/>
                </a:gs>
              </a:gsLst>
              <a:lin ang="5400000" scaled="0"/>
            </a:gradFill>
            <a:headEnd type="diamond" w="med" len="med"/>
            <a:tailEnd type="diamond"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67135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1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wipe(left)">
                                      <p:cBhvr>
                                        <p:cTn id="12" dur="1250"/>
                                        <p:tgtEl>
                                          <p:spTgt spid="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wipe(up)">
                                      <p:cBhvr>
                                        <p:cTn id="17" dur="1500"/>
                                        <p:tgtEl>
                                          <p:spTgt spid="11">
                                            <p:txEl>
                                              <p:pRg st="0" end="0"/>
                                            </p:txEl>
                                          </p:spTgt>
                                        </p:tgtEl>
                                      </p:cBhvr>
                                    </p:animEffect>
                                  </p:childTnLst>
                                </p:cTn>
                              </p:par>
                            </p:childTnLst>
                          </p:cTn>
                        </p:par>
                        <p:par>
                          <p:cTn id="18" fill="hold">
                            <p:stCondLst>
                              <p:cond delay="1500"/>
                            </p:stCondLst>
                            <p:childTnLst>
                              <p:par>
                                <p:cTn id="19" presetID="22" presetClass="entr" presetSubtype="4"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20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1">
                                            <p:txEl>
                                              <p:pRg st="2" end="2"/>
                                            </p:txEl>
                                          </p:spTgt>
                                        </p:tgtEl>
                                        <p:attrNameLst>
                                          <p:attrName>style.visibility</p:attrName>
                                        </p:attrNameLst>
                                      </p:cBhvr>
                                      <p:to>
                                        <p:strVal val="visible"/>
                                      </p:to>
                                    </p:set>
                                    <p:animEffect transition="in" filter="wipe(left)">
                                      <p:cBhvr>
                                        <p:cTn id="26" dur="1250"/>
                                        <p:tgtEl>
                                          <p:spTgt spid="11">
                                            <p:txEl>
                                              <p:pRg st="2" end="2"/>
                                            </p:txEl>
                                          </p:spTgt>
                                        </p:tgtEl>
                                      </p:cBhvr>
                                    </p:animEffect>
                                  </p:childTnLst>
                                </p:cTn>
                              </p:par>
                            </p:childTnLst>
                          </p:cTn>
                        </p:par>
                        <p:par>
                          <p:cTn id="27" fill="hold">
                            <p:stCondLst>
                              <p:cond delay="1250"/>
                            </p:stCondLst>
                            <p:childTnLst>
                              <p:par>
                                <p:cTn id="28" presetID="22" presetClass="entr" presetSubtype="8" fill="hold" nodeType="afterEffect">
                                  <p:stCondLst>
                                    <p:cond delay="500"/>
                                  </p:stCondLst>
                                  <p:childTnLst>
                                    <p:set>
                                      <p:cBhvr>
                                        <p:cTn id="29" dur="1" fill="hold">
                                          <p:stCondLst>
                                            <p:cond delay="0"/>
                                          </p:stCondLst>
                                        </p:cTn>
                                        <p:tgtEl>
                                          <p:spTgt spid="11">
                                            <p:txEl>
                                              <p:pRg st="3" end="3"/>
                                            </p:txEl>
                                          </p:spTgt>
                                        </p:tgtEl>
                                        <p:attrNameLst>
                                          <p:attrName>style.visibility</p:attrName>
                                        </p:attrNameLst>
                                      </p:cBhvr>
                                      <p:to>
                                        <p:strVal val="visible"/>
                                      </p:to>
                                    </p:set>
                                    <p:animEffect transition="in" filter="wipe(left)">
                                      <p:cBhvr>
                                        <p:cTn id="30" dur="1250"/>
                                        <p:tgtEl>
                                          <p:spTgt spid="11">
                                            <p:txEl>
                                              <p:pRg st="3" end="3"/>
                                            </p:txEl>
                                          </p:spTgt>
                                        </p:tgtEl>
                                      </p:cBhvr>
                                    </p:animEffect>
                                  </p:childTnLst>
                                </p:cTn>
                              </p:par>
                            </p:childTnLst>
                          </p:cTn>
                        </p:par>
                        <p:par>
                          <p:cTn id="31" fill="hold">
                            <p:stCondLst>
                              <p:cond delay="3000"/>
                            </p:stCondLst>
                            <p:childTnLst>
                              <p:par>
                                <p:cTn id="32" presetID="22" presetClass="entr" presetSubtype="8" fill="hold" nodeType="afterEffect">
                                  <p:stCondLst>
                                    <p:cond delay="1000"/>
                                  </p:stCondLst>
                                  <p:childTnLst>
                                    <p:set>
                                      <p:cBhvr>
                                        <p:cTn id="33" dur="1" fill="hold">
                                          <p:stCondLst>
                                            <p:cond delay="0"/>
                                          </p:stCondLst>
                                        </p:cTn>
                                        <p:tgtEl>
                                          <p:spTgt spid="11">
                                            <p:txEl>
                                              <p:pRg st="4" end="4"/>
                                            </p:txEl>
                                          </p:spTgt>
                                        </p:tgtEl>
                                        <p:attrNameLst>
                                          <p:attrName>style.visibility</p:attrName>
                                        </p:attrNameLst>
                                      </p:cBhvr>
                                      <p:to>
                                        <p:strVal val="visible"/>
                                      </p:to>
                                    </p:set>
                                    <p:animEffect transition="in" filter="wipe(left)">
                                      <p:cBhvr>
                                        <p:cTn id="34" dur="1250"/>
                                        <p:tgtEl>
                                          <p:spTgt spid="11">
                                            <p:txEl>
                                              <p:pRg st="4" end="4"/>
                                            </p:txEl>
                                          </p:spTgt>
                                        </p:tgtEl>
                                      </p:cBhvr>
                                    </p:animEffect>
                                  </p:childTnLst>
                                </p:cTn>
                              </p:par>
                            </p:childTnLst>
                          </p:cTn>
                        </p:par>
                        <p:par>
                          <p:cTn id="35" fill="hold">
                            <p:stCondLst>
                              <p:cond delay="5250"/>
                            </p:stCondLst>
                            <p:childTnLst>
                              <p:par>
                                <p:cTn id="36" presetID="22" presetClass="entr" presetSubtype="8" fill="hold" nodeType="afterEffect">
                                  <p:stCondLst>
                                    <p:cond delay="1000"/>
                                  </p:stCondLst>
                                  <p:childTnLst>
                                    <p:set>
                                      <p:cBhvr>
                                        <p:cTn id="37" dur="1" fill="hold">
                                          <p:stCondLst>
                                            <p:cond delay="0"/>
                                          </p:stCondLst>
                                        </p:cTn>
                                        <p:tgtEl>
                                          <p:spTgt spid="11">
                                            <p:txEl>
                                              <p:pRg st="5" end="5"/>
                                            </p:txEl>
                                          </p:spTgt>
                                        </p:tgtEl>
                                        <p:attrNameLst>
                                          <p:attrName>style.visibility</p:attrName>
                                        </p:attrNameLst>
                                      </p:cBhvr>
                                      <p:to>
                                        <p:strVal val="visible"/>
                                      </p:to>
                                    </p:set>
                                    <p:animEffect transition="in" filter="wipe(left)">
                                      <p:cBhvr>
                                        <p:cTn id="38" dur="125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5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239000" y="6492875"/>
            <a:ext cx="1828800" cy="365125"/>
          </a:xfrm>
        </p:spPr>
        <p:txBody>
          <a:bodyPr/>
          <a:lstStyle/>
          <a:p>
            <a:fld id="{5C014052-953B-4273-8F47-BF25327D5B24}" type="slidenum">
              <a:rPr lang="en-US" smtClean="0"/>
              <a:t>57</a:t>
            </a:fld>
            <a:endParaRPr lang="en-US"/>
          </a:p>
        </p:txBody>
      </p:sp>
      <p:sp>
        <p:nvSpPr>
          <p:cNvPr id="4" name="Slide Number Placeholder 3"/>
          <p:cNvSpPr txBox="1">
            <a:spLocks/>
          </p:cNvSpPr>
          <p:nvPr/>
        </p:nvSpPr>
        <p:spPr>
          <a:xfrm>
            <a:off x="11679137" y="6500692"/>
            <a:ext cx="477789"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2">
                    <a:lumMod val="1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1FEFA0A-2F20-4B60-98C6-5FFDA469AA1C}" type="slidenum">
              <a:rPr lang="en-US" smtClean="0">
                <a:solidFill>
                  <a:schemeClr val="tx2"/>
                </a:solidFill>
              </a:rPr>
              <a:pPr/>
              <a:t>57</a:t>
            </a:fld>
            <a:endParaRPr lang="en-US" dirty="0">
              <a:solidFill>
                <a:schemeClr val="tx2"/>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628066142"/>
              </p:ext>
            </p:extLst>
          </p:nvPr>
        </p:nvGraphicFramePr>
        <p:xfrm>
          <a:off x="4730063" y="1197864"/>
          <a:ext cx="4261537" cy="2194560"/>
        </p:xfrm>
        <a:graphic>
          <a:graphicData uri="http://schemas.openxmlformats.org/drawingml/2006/table">
            <a:tbl>
              <a:tblPr firstRow="1" bandRow="1">
                <a:tableStyleId>{08FB837D-C827-4EFA-A057-4D05807E0F7C}</a:tableStyleId>
              </a:tblPr>
              <a:tblGrid>
                <a:gridCol w="608791"/>
                <a:gridCol w="608791"/>
                <a:gridCol w="608791"/>
                <a:gridCol w="608791"/>
                <a:gridCol w="608791"/>
                <a:gridCol w="608791"/>
                <a:gridCol w="608791"/>
              </a:tblGrid>
              <a:tr h="330811">
                <a:tc>
                  <a:txBody>
                    <a:bodyPr/>
                    <a:lstStyle/>
                    <a:p>
                      <a:pPr algn="ctr"/>
                      <a:r>
                        <a:rPr lang="en-US" dirty="0" smtClean="0"/>
                        <a:t>1</a:t>
                      </a:r>
                      <a:r>
                        <a:rPr lang="en-US" baseline="30000" dirty="0" smtClean="0"/>
                        <a:t>st</a:t>
                      </a:r>
                      <a:r>
                        <a:rPr lang="en-US" dirty="0" smtClean="0"/>
                        <a:t> </a:t>
                      </a:r>
                      <a:endParaRPr lang="en-US" dirty="0"/>
                    </a:p>
                  </a:txBody>
                  <a:tcPr/>
                </a:tc>
                <a:tc>
                  <a:txBody>
                    <a:bodyPr/>
                    <a:lstStyle/>
                    <a:p>
                      <a:pPr algn="ctr"/>
                      <a:r>
                        <a:rPr lang="en-US" dirty="0" smtClean="0"/>
                        <a:t>2</a:t>
                      </a:r>
                      <a:r>
                        <a:rPr lang="en-US" baseline="30000" dirty="0" smtClean="0"/>
                        <a:t>nd</a:t>
                      </a:r>
                      <a:r>
                        <a:rPr lang="en-US" dirty="0" smtClean="0"/>
                        <a:t> </a:t>
                      </a:r>
                      <a:endParaRPr lang="en-US" dirty="0"/>
                    </a:p>
                  </a:txBody>
                  <a:tcPr/>
                </a:tc>
                <a:tc>
                  <a:txBody>
                    <a:bodyPr/>
                    <a:lstStyle/>
                    <a:p>
                      <a:pPr algn="ctr"/>
                      <a:r>
                        <a:rPr lang="en-US" dirty="0" smtClean="0"/>
                        <a:t>3</a:t>
                      </a:r>
                      <a:r>
                        <a:rPr lang="en-US" baseline="30000" dirty="0" smtClean="0"/>
                        <a:t>rd</a:t>
                      </a:r>
                      <a:r>
                        <a:rPr lang="en-US" dirty="0" smtClean="0"/>
                        <a:t> </a:t>
                      </a:r>
                      <a:endParaRPr lang="en-US" dirty="0"/>
                    </a:p>
                  </a:txBody>
                  <a:tcPr/>
                </a:tc>
                <a:tc>
                  <a:txBody>
                    <a:bodyPr/>
                    <a:lstStyle/>
                    <a:p>
                      <a:pPr algn="ctr"/>
                      <a:r>
                        <a:rPr lang="en-US" dirty="0" smtClean="0"/>
                        <a:t>4</a:t>
                      </a:r>
                      <a:r>
                        <a:rPr lang="en-US" baseline="30000" dirty="0" smtClean="0"/>
                        <a:t>th</a:t>
                      </a:r>
                      <a:r>
                        <a:rPr lang="en-US" dirty="0" smtClean="0"/>
                        <a:t> </a:t>
                      </a:r>
                      <a:endParaRPr lang="en-US" dirty="0"/>
                    </a:p>
                  </a:txBody>
                  <a:tcPr/>
                </a:tc>
                <a:tc>
                  <a:txBody>
                    <a:bodyPr/>
                    <a:lstStyle/>
                    <a:p>
                      <a:pPr algn="ctr"/>
                      <a:r>
                        <a:rPr lang="en-US" dirty="0" smtClean="0"/>
                        <a:t>5</a:t>
                      </a:r>
                      <a:r>
                        <a:rPr lang="en-US" baseline="30000" dirty="0" smtClean="0"/>
                        <a:t>th</a:t>
                      </a:r>
                      <a:r>
                        <a:rPr lang="en-US" dirty="0" smtClean="0"/>
                        <a:t> </a:t>
                      </a:r>
                      <a:endParaRPr lang="en-US" dirty="0"/>
                    </a:p>
                  </a:txBody>
                  <a:tcPr/>
                </a:tc>
                <a:tc>
                  <a:txBody>
                    <a:bodyPr/>
                    <a:lstStyle/>
                    <a:p>
                      <a:pPr algn="ctr"/>
                      <a:r>
                        <a:rPr lang="en-US" dirty="0" smtClean="0"/>
                        <a:t>6</a:t>
                      </a:r>
                      <a:r>
                        <a:rPr lang="en-US" baseline="30000" dirty="0" smtClean="0"/>
                        <a:t>th</a:t>
                      </a:r>
                      <a:r>
                        <a:rPr lang="en-US" dirty="0" smtClean="0"/>
                        <a:t> </a:t>
                      </a:r>
                      <a:endParaRPr lang="en-US" dirty="0"/>
                    </a:p>
                  </a:txBody>
                  <a:tcPr/>
                </a:tc>
                <a:tc>
                  <a:txBody>
                    <a:bodyPr/>
                    <a:lstStyle/>
                    <a:p>
                      <a:pPr algn="ctr"/>
                      <a:r>
                        <a:rPr lang="en-US" dirty="0" smtClean="0"/>
                        <a:t>7</a:t>
                      </a:r>
                      <a:r>
                        <a:rPr lang="en-US" baseline="30000" dirty="0" smtClean="0"/>
                        <a:t>th</a:t>
                      </a:r>
                      <a:r>
                        <a:rPr lang="en-US" dirty="0" smtClean="0"/>
                        <a:t> </a:t>
                      </a:r>
                      <a:endParaRPr lang="en-US" dirty="0"/>
                    </a:p>
                  </a:txBody>
                  <a:tcPr/>
                </a:tc>
              </a:tr>
              <a:tr h="330811">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a:p>
                  </a:txBody>
                  <a:tcPr>
                    <a:solidFill>
                      <a:schemeClr val="bg1"/>
                    </a:solidFill>
                  </a:tcPr>
                </a:tc>
                <a:tc>
                  <a:txBody>
                    <a:bodyPr/>
                    <a:lstStyle/>
                    <a:p>
                      <a:r>
                        <a:rPr lang="en-US" b="1" dirty="0" smtClean="0"/>
                        <a:t>1</a:t>
                      </a:r>
                      <a:endParaRPr lang="en-US" b="1" dirty="0"/>
                    </a:p>
                  </a:txBody>
                  <a:tcPr>
                    <a:solidFill>
                      <a:schemeClr val="bg1"/>
                    </a:solidFill>
                  </a:tcPr>
                </a:tc>
                <a:tc>
                  <a:txBody>
                    <a:bodyPr/>
                    <a:lstStyle/>
                    <a:p>
                      <a:r>
                        <a:rPr lang="en-US" b="1" dirty="0" smtClean="0"/>
                        <a:t>2</a:t>
                      </a:r>
                      <a:endParaRPr lang="en-US" b="1" dirty="0"/>
                    </a:p>
                  </a:txBody>
                  <a:tcPr>
                    <a:solidFill>
                      <a:schemeClr val="bg1"/>
                    </a:solidFill>
                  </a:tcPr>
                </a:tc>
                <a:tc>
                  <a:txBody>
                    <a:bodyPr/>
                    <a:lstStyle/>
                    <a:p>
                      <a:r>
                        <a:rPr lang="en-US" b="1" dirty="0" smtClean="0"/>
                        <a:t>3</a:t>
                      </a:r>
                      <a:endParaRPr lang="en-US" b="1" dirty="0"/>
                    </a:p>
                  </a:txBody>
                  <a:tcPr>
                    <a:solidFill>
                      <a:schemeClr val="bg1"/>
                    </a:solidFill>
                  </a:tcPr>
                </a:tc>
                <a:tc>
                  <a:txBody>
                    <a:bodyPr/>
                    <a:lstStyle/>
                    <a:p>
                      <a:r>
                        <a:rPr lang="en-US" b="1" dirty="0" smtClean="0"/>
                        <a:t>4</a:t>
                      </a:r>
                      <a:endParaRPr lang="en-US" b="1" dirty="0"/>
                    </a:p>
                  </a:txBody>
                  <a:tcPr>
                    <a:solidFill>
                      <a:schemeClr val="accent1">
                        <a:lumMod val="40000"/>
                        <a:lumOff val="60000"/>
                      </a:schemeClr>
                    </a:solidFill>
                  </a:tcPr>
                </a:tc>
              </a:tr>
              <a:tr h="330811">
                <a:tc>
                  <a:txBody>
                    <a:bodyPr/>
                    <a:lstStyle/>
                    <a:p>
                      <a:r>
                        <a:rPr lang="en-US" b="1" dirty="0" smtClean="0"/>
                        <a:t>5</a:t>
                      </a:r>
                      <a:endParaRPr lang="en-US" b="1" dirty="0"/>
                    </a:p>
                  </a:txBody>
                  <a:tcPr>
                    <a:solidFill>
                      <a:schemeClr val="bg1"/>
                    </a:solidFill>
                  </a:tcPr>
                </a:tc>
                <a:tc>
                  <a:txBody>
                    <a:bodyPr/>
                    <a:lstStyle/>
                    <a:p>
                      <a:r>
                        <a:rPr lang="en-US" b="1" dirty="0" smtClean="0"/>
                        <a:t>6</a:t>
                      </a:r>
                      <a:endParaRPr lang="en-US" b="1" dirty="0"/>
                    </a:p>
                  </a:txBody>
                  <a:tcPr>
                    <a:solidFill>
                      <a:schemeClr val="bg1"/>
                    </a:solidFill>
                  </a:tcPr>
                </a:tc>
                <a:tc>
                  <a:txBody>
                    <a:bodyPr/>
                    <a:lstStyle/>
                    <a:p>
                      <a:r>
                        <a:rPr lang="en-US" b="1" dirty="0" smtClean="0"/>
                        <a:t>7</a:t>
                      </a:r>
                      <a:endParaRPr lang="en-US" b="1" dirty="0"/>
                    </a:p>
                  </a:txBody>
                  <a:tcPr>
                    <a:solidFill>
                      <a:schemeClr val="bg1"/>
                    </a:solidFill>
                  </a:tcPr>
                </a:tc>
                <a:tc>
                  <a:txBody>
                    <a:bodyPr/>
                    <a:lstStyle/>
                    <a:p>
                      <a:r>
                        <a:rPr lang="en-US" b="1" dirty="0" smtClean="0"/>
                        <a:t>8</a:t>
                      </a:r>
                      <a:endParaRPr lang="en-US" b="1" dirty="0"/>
                    </a:p>
                  </a:txBody>
                  <a:tcPr>
                    <a:solidFill>
                      <a:schemeClr val="bg1"/>
                    </a:solidFill>
                  </a:tcPr>
                </a:tc>
                <a:tc>
                  <a:txBody>
                    <a:bodyPr/>
                    <a:lstStyle/>
                    <a:p>
                      <a:r>
                        <a:rPr lang="en-US" b="1" dirty="0" smtClean="0"/>
                        <a:t>9</a:t>
                      </a:r>
                      <a:endParaRPr lang="en-US" b="1" dirty="0"/>
                    </a:p>
                  </a:txBody>
                  <a:tcPr>
                    <a:solidFill>
                      <a:schemeClr val="bg1"/>
                    </a:solidFill>
                  </a:tcPr>
                </a:tc>
                <a:tc>
                  <a:txBody>
                    <a:bodyPr/>
                    <a:lstStyle/>
                    <a:p>
                      <a:r>
                        <a:rPr lang="en-US" b="1" dirty="0" smtClean="0"/>
                        <a:t>10</a:t>
                      </a:r>
                      <a:endParaRPr lang="en-US" b="1" dirty="0"/>
                    </a:p>
                  </a:txBody>
                  <a:tcPr>
                    <a:solidFill>
                      <a:schemeClr val="bg1"/>
                    </a:solidFill>
                  </a:tcPr>
                </a:tc>
                <a:tc>
                  <a:txBody>
                    <a:bodyPr/>
                    <a:lstStyle/>
                    <a:p>
                      <a:r>
                        <a:rPr lang="en-US" b="1" dirty="0" smtClean="0"/>
                        <a:t>11</a:t>
                      </a:r>
                      <a:endParaRPr lang="en-US" b="1" dirty="0"/>
                    </a:p>
                  </a:txBody>
                  <a:tcPr>
                    <a:solidFill>
                      <a:schemeClr val="accent1">
                        <a:lumMod val="40000"/>
                        <a:lumOff val="60000"/>
                      </a:schemeClr>
                    </a:solidFill>
                  </a:tcPr>
                </a:tc>
              </a:tr>
              <a:tr h="330811">
                <a:tc>
                  <a:txBody>
                    <a:bodyPr/>
                    <a:lstStyle/>
                    <a:p>
                      <a:r>
                        <a:rPr lang="en-US" b="1" dirty="0" smtClean="0"/>
                        <a:t>12</a:t>
                      </a:r>
                      <a:endParaRPr lang="en-US" b="1" dirty="0"/>
                    </a:p>
                  </a:txBody>
                  <a:tcPr>
                    <a:solidFill>
                      <a:schemeClr val="bg1"/>
                    </a:solidFill>
                  </a:tcPr>
                </a:tc>
                <a:tc>
                  <a:txBody>
                    <a:bodyPr/>
                    <a:lstStyle/>
                    <a:p>
                      <a:r>
                        <a:rPr lang="en-US" b="1" dirty="0" smtClean="0"/>
                        <a:t>13</a:t>
                      </a:r>
                      <a:endParaRPr lang="en-US" b="1" dirty="0"/>
                    </a:p>
                  </a:txBody>
                  <a:tcPr>
                    <a:solidFill>
                      <a:schemeClr val="bg1"/>
                    </a:solidFill>
                  </a:tcPr>
                </a:tc>
                <a:tc>
                  <a:txBody>
                    <a:bodyPr/>
                    <a:lstStyle/>
                    <a:p>
                      <a:r>
                        <a:rPr lang="en-US" b="1" dirty="0" smtClean="0">
                          <a:solidFill>
                            <a:schemeClr val="bg1"/>
                          </a:solidFill>
                        </a:rPr>
                        <a:t>14</a:t>
                      </a:r>
                      <a:r>
                        <a:rPr lang="en-US" sz="900" b="1" dirty="0" smtClean="0">
                          <a:solidFill>
                            <a:schemeClr val="bg1"/>
                          </a:solidFill>
                        </a:rPr>
                        <a:t> P/O</a:t>
                      </a:r>
                      <a:endParaRPr lang="en-US" b="1" dirty="0">
                        <a:solidFill>
                          <a:schemeClr val="bg1"/>
                        </a:solidFill>
                      </a:endParaRPr>
                    </a:p>
                  </a:txBody>
                  <a:tcPr>
                    <a:cell3D prstMaterial="dkEdge">
                      <a:bevel prst="relaxedInset"/>
                      <a:lightRig rig="flood" dir="t"/>
                    </a:cell3D>
                    <a:solidFill>
                      <a:srgbClr val="FF0000"/>
                    </a:solidFill>
                  </a:tcPr>
                </a:tc>
                <a:tc>
                  <a:txBody>
                    <a:bodyPr/>
                    <a:lstStyle/>
                    <a:p>
                      <a:r>
                        <a:rPr lang="en-US" b="1" dirty="0" smtClean="0"/>
                        <a:t>15</a:t>
                      </a:r>
                      <a:endParaRPr lang="en-US" b="1" dirty="0"/>
                    </a:p>
                  </a:txBody>
                  <a:tcPr>
                    <a:cell3D prstMaterial="dkEdge">
                      <a:bevel prst="coolSlant"/>
                      <a:lightRig rig="flood" dir="t"/>
                    </a:cell3D>
                    <a:solidFill>
                      <a:srgbClr val="CCFF99"/>
                    </a:solidFill>
                  </a:tcPr>
                </a:tc>
                <a:tc>
                  <a:txBody>
                    <a:bodyPr/>
                    <a:lstStyle/>
                    <a:p>
                      <a:r>
                        <a:rPr lang="en-US" b="1" dirty="0" smtClean="0"/>
                        <a:t>16</a:t>
                      </a:r>
                      <a:endParaRPr lang="en-US" b="1" dirty="0"/>
                    </a:p>
                  </a:txBody>
                  <a:tcPr>
                    <a:cell3D prstMaterial="dkEdge">
                      <a:bevel prst="coolSlant"/>
                      <a:lightRig rig="flood" dir="t"/>
                    </a:cell3D>
                    <a:solidFill>
                      <a:srgbClr val="CCFF99"/>
                    </a:solidFill>
                  </a:tcPr>
                </a:tc>
                <a:tc>
                  <a:txBody>
                    <a:bodyPr/>
                    <a:lstStyle/>
                    <a:p>
                      <a:r>
                        <a:rPr lang="en-US" b="1" dirty="0" smtClean="0"/>
                        <a:t>17</a:t>
                      </a:r>
                      <a:endParaRPr lang="en-US" b="1" dirty="0"/>
                    </a:p>
                  </a:txBody>
                  <a:tcPr>
                    <a:cell3D prstMaterial="dkEdge">
                      <a:bevel prst="coolSlant"/>
                      <a:lightRig rig="flood" dir="t"/>
                    </a:cell3D>
                    <a:solidFill>
                      <a:srgbClr val="CCFF99"/>
                    </a:solidFill>
                  </a:tcPr>
                </a:tc>
                <a:tc>
                  <a:txBody>
                    <a:bodyPr/>
                    <a:lstStyle/>
                    <a:p>
                      <a:r>
                        <a:rPr lang="en-US" b="1" dirty="0" smtClean="0"/>
                        <a:t>18</a:t>
                      </a:r>
                      <a:endParaRPr lang="en-US" b="1" dirty="0"/>
                    </a:p>
                  </a:txBody>
                  <a:tcPr>
                    <a:cell3D prstMaterial="dkEdge">
                      <a:bevel prst="coolSlant"/>
                      <a:lightRig rig="flood" dir="t"/>
                    </a:cell3D>
                    <a:gradFill>
                      <a:gsLst>
                        <a:gs pos="39000">
                          <a:srgbClr val="CCFF99"/>
                        </a:gs>
                        <a:gs pos="70000">
                          <a:schemeClr val="accent1">
                            <a:lumMod val="60000"/>
                            <a:lumOff val="40000"/>
                          </a:schemeClr>
                        </a:gs>
                      </a:gsLst>
                      <a:lin ang="2700000" scaled="1"/>
                    </a:gradFill>
                  </a:tcPr>
                </a:tc>
              </a:tr>
              <a:tr h="330811">
                <a:tc>
                  <a:txBody>
                    <a:bodyPr/>
                    <a:lstStyle/>
                    <a:p>
                      <a:r>
                        <a:rPr lang="en-US" b="1" dirty="0" smtClean="0"/>
                        <a:t>19</a:t>
                      </a:r>
                      <a:r>
                        <a:rPr lang="en-US" sz="900" b="1" dirty="0" smtClean="0"/>
                        <a:t> W/S</a:t>
                      </a:r>
                      <a:endParaRPr lang="en-US" b="1" dirty="0"/>
                    </a:p>
                  </a:txBody>
                  <a:tcPr>
                    <a:cell3D prstMaterial="dkEdge">
                      <a:bevel w="77470" h="12700" prst="softRound"/>
                      <a:lightRig rig="flood" dir="t"/>
                    </a:cell3D>
                    <a:gradFill flip="none" rotWithShape="1">
                      <a:gsLst>
                        <a:gs pos="38000">
                          <a:srgbClr val="CCFF99"/>
                        </a:gs>
                        <a:gs pos="58000">
                          <a:srgbClr val="00B050"/>
                        </a:gs>
                      </a:gsLst>
                      <a:lin ang="13500000" scaled="1"/>
                      <a:tileRect/>
                    </a:gradFill>
                  </a:tcPr>
                </a:tc>
                <a:tc>
                  <a:txBody>
                    <a:bodyPr/>
                    <a:lstStyle/>
                    <a:p>
                      <a:r>
                        <a:rPr lang="en-US" b="1" dirty="0" smtClean="0"/>
                        <a:t>20</a:t>
                      </a:r>
                      <a:endParaRPr lang="en-US" b="1" dirty="0"/>
                    </a:p>
                  </a:txBody>
                  <a:tcPr>
                    <a:cell3D prstMaterial="dkEdge">
                      <a:bevel prst="coolSlant"/>
                      <a:lightRig rig="flood" dir="t"/>
                    </a:cell3D>
                    <a:solidFill>
                      <a:srgbClr val="CCFF99"/>
                    </a:solidFill>
                  </a:tcPr>
                </a:tc>
                <a:tc>
                  <a:txBody>
                    <a:bodyPr/>
                    <a:lstStyle/>
                    <a:p>
                      <a:r>
                        <a:rPr lang="en-US" b="1" dirty="0" smtClean="0"/>
                        <a:t>21</a:t>
                      </a:r>
                      <a:endParaRPr lang="en-US" b="1" dirty="0"/>
                    </a:p>
                  </a:txBody>
                  <a:tcPr>
                    <a:cell3D prstMaterial="dkEdge">
                      <a:bevel prst="coolSlant"/>
                      <a:lightRig rig="flood" dir="t"/>
                    </a:cell3D>
                    <a:solidFill>
                      <a:srgbClr val="CCFF99"/>
                    </a:solidFill>
                  </a:tcPr>
                </a:tc>
                <a:tc>
                  <a:txBody>
                    <a:bodyPr/>
                    <a:lstStyle/>
                    <a:p>
                      <a:r>
                        <a:rPr lang="en-US" b="1" dirty="0" smtClean="0"/>
                        <a:t>22</a:t>
                      </a:r>
                      <a:endParaRPr lang="en-US" b="1" dirty="0"/>
                    </a:p>
                  </a:txBody>
                  <a:tcPr>
                    <a:solidFill>
                      <a:schemeClr val="bg1"/>
                    </a:solidFill>
                  </a:tcPr>
                </a:tc>
                <a:tc>
                  <a:txBody>
                    <a:bodyPr/>
                    <a:lstStyle/>
                    <a:p>
                      <a:r>
                        <a:rPr lang="en-US" b="1" dirty="0" smtClean="0"/>
                        <a:t>23</a:t>
                      </a:r>
                      <a:endParaRPr lang="en-US" b="1" dirty="0"/>
                    </a:p>
                  </a:txBody>
                  <a:tcPr>
                    <a:solidFill>
                      <a:schemeClr val="bg1"/>
                    </a:solidFill>
                  </a:tcPr>
                </a:tc>
                <a:tc>
                  <a:txBody>
                    <a:bodyPr/>
                    <a:lstStyle/>
                    <a:p>
                      <a:r>
                        <a:rPr lang="en-US" b="1" dirty="0" smtClean="0"/>
                        <a:t>24</a:t>
                      </a:r>
                      <a:endParaRPr lang="en-US" b="1" dirty="0"/>
                    </a:p>
                  </a:txBody>
                  <a:tcPr>
                    <a:solidFill>
                      <a:schemeClr val="bg1"/>
                    </a:solidFill>
                  </a:tcPr>
                </a:tc>
                <a:tc>
                  <a:txBody>
                    <a:bodyPr/>
                    <a:lstStyle/>
                    <a:p>
                      <a:r>
                        <a:rPr lang="en-US" b="1" dirty="0" smtClean="0"/>
                        <a:t>25</a:t>
                      </a:r>
                      <a:endParaRPr lang="en-US" b="1" dirty="0"/>
                    </a:p>
                  </a:txBody>
                  <a:tcPr>
                    <a:solidFill>
                      <a:schemeClr val="accent1">
                        <a:lumMod val="40000"/>
                        <a:lumOff val="60000"/>
                      </a:schemeClr>
                    </a:solidFill>
                  </a:tcPr>
                </a:tc>
              </a:tr>
              <a:tr h="330811">
                <a:tc>
                  <a:txBody>
                    <a:bodyPr/>
                    <a:lstStyle/>
                    <a:p>
                      <a:r>
                        <a:rPr lang="en-US" b="1" dirty="0" smtClean="0">
                          <a:solidFill>
                            <a:schemeClr val="tx1"/>
                          </a:solidFill>
                        </a:rPr>
                        <a:t>26</a:t>
                      </a:r>
                      <a:endParaRPr lang="en-US" b="1" dirty="0">
                        <a:solidFill>
                          <a:schemeClr val="tx1"/>
                        </a:solidFill>
                      </a:endParaRPr>
                    </a:p>
                  </a:txBody>
                  <a:tcPr>
                    <a:solidFill>
                      <a:schemeClr val="bg1"/>
                    </a:solidFill>
                  </a:tcPr>
                </a:tc>
                <a:tc>
                  <a:txBody>
                    <a:bodyPr/>
                    <a:lstStyle/>
                    <a:p>
                      <a:r>
                        <a:rPr lang="en-US" b="1" dirty="0" smtClean="0"/>
                        <a:t>27</a:t>
                      </a:r>
                      <a:endParaRPr lang="en-US" b="1" dirty="0"/>
                    </a:p>
                  </a:txBody>
                  <a:tcPr>
                    <a:solidFill>
                      <a:schemeClr val="bg1"/>
                    </a:solidFill>
                  </a:tcPr>
                </a:tc>
                <a:tc>
                  <a:txBody>
                    <a:bodyPr/>
                    <a:lstStyle/>
                    <a:p>
                      <a:r>
                        <a:rPr lang="en-US" b="1" dirty="0" smtClean="0"/>
                        <a:t>28</a:t>
                      </a:r>
                      <a:endParaRPr lang="en-US" b="1" dirty="0"/>
                    </a:p>
                  </a:txBody>
                  <a:tcPr>
                    <a:solidFill>
                      <a:schemeClr val="bg1"/>
                    </a:solidFill>
                  </a:tcPr>
                </a:tc>
                <a:tc>
                  <a:txBody>
                    <a:bodyPr/>
                    <a:lstStyle/>
                    <a:p>
                      <a:r>
                        <a:rPr lang="en-US" b="1" dirty="0" smtClean="0"/>
                        <a:t>29</a:t>
                      </a:r>
                      <a:endParaRPr lang="en-US" b="1" dirty="0"/>
                    </a:p>
                  </a:txBody>
                  <a:tcPr>
                    <a:solidFill>
                      <a:schemeClr val="bg1"/>
                    </a:solidFill>
                  </a:tcPr>
                </a:tc>
                <a:tc>
                  <a:txBody>
                    <a:bodyPr/>
                    <a:lstStyle/>
                    <a:p>
                      <a:r>
                        <a:rPr lang="en-US" b="1" dirty="0" smtClean="0"/>
                        <a:t>30</a:t>
                      </a:r>
                      <a:endParaRPr lang="en-US" b="1" dirty="0"/>
                    </a:p>
                  </a:txBody>
                  <a:tcPr>
                    <a:solidFill>
                      <a:schemeClr val="bg1"/>
                    </a:solidFill>
                  </a:tcPr>
                </a:tc>
                <a:tc>
                  <a:txBody>
                    <a:bodyPr/>
                    <a:lstStyle/>
                    <a:p>
                      <a:endParaRPr lang="en-US" b="1" dirty="0"/>
                    </a:p>
                  </a:txBody>
                  <a:tcPr>
                    <a:solidFill>
                      <a:schemeClr val="bg1"/>
                    </a:solidFill>
                  </a:tcPr>
                </a:tc>
                <a:tc>
                  <a:txBody>
                    <a:bodyPr/>
                    <a:lstStyle/>
                    <a:p>
                      <a:endParaRPr lang="en-US" b="1" dirty="0"/>
                    </a:p>
                  </a:txBody>
                  <a:tcPr>
                    <a:solidFill>
                      <a:schemeClr val="bg1"/>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075299407"/>
              </p:ext>
            </p:extLst>
          </p:nvPr>
        </p:nvGraphicFramePr>
        <p:xfrm>
          <a:off x="289127" y="4278868"/>
          <a:ext cx="4261537" cy="2194560"/>
        </p:xfrm>
        <a:graphic>
          <a:graphicData uri="http://schemas.openxmlformats.org/drawingml/2006/table">
            <a:tbl>
              <a:tblPr firstRow="1" bandRow="1">
                <a:tableStyleId>{69C7853C-536D-4A76-A0AE-DD22124D55A5}</a:tableStyleId>
              </a:tblPr>
              <a:tblGrid>
                <a:gridCol w="608791"/>
                <a:gridCol w="608791"/>
                <a:gridCol w="608791"/>
                <a:gridCol w="608791"/>
                <a:gridCol w="608791"/>
                <a:gridCol w="608791"/>
                <a:gridCol w="608791"/>
              </a:tblGrid>
              <a:tr h="330811">
                <a:tc>
                  <a:txBody>
                    <a:bodyPr/>
                    <a:lstStyle/>
                    <a:p>
                      <a:pPr algn="ctr"/>
                      <a:r>
                        <a:rPr lang="en-US" b="1" dirty="0" smtClean="0"/>
                        <a:t>1</a:t>
                      </a:r>
                      <a:r>
                        <a:rPr lang="en-US" b="1" baseline="30000" dirty="0" smtClean="0"/>
                        <a:t>st</a:t>
                      </a:r>
                      <a:r>
                        <a:rPr lang="en-US" b="1" dirty="0" smtClean="0"/>
                        <a:t> </a:t>
                      </a:r>
                      <a:endParaRPr lang="en-US" b="1" dirty="0"/>
                    </a:p>
                  </a:txBody>
                  <a:tcPr/>
                </a:tc>
                <a:tc>
                  <a:txBody>
                    <a:bodyPr/>
                    <a:lstStyle/>
                    <a:p>
                      <a:pPr algn="ctr"/>
                      <a:r>
                        <a:rPr lang="en-US" b="1" dirty="0" smtClean="0"/>
                        <a:t>2</a:t>
                      </a:r>
                      <a:r>
                        <a:rPr lang="en-US" b="1" baseline="30000" dirty="0" smtClean="0"/>
                        <a:t>nd</a:t>
                      </a:r>
                      <a:r>
                        <a:rPr lang="en-US" b="1" dirty="0" smtClean="0"/>
                        <a:t> </a:t>
                      </a:r>
                      <a:endParaRPr lang="en-US" b="1" dirty="0"/>
                    </a:p>
                  </a:txBody>
                  <a:tcPr/>
                </a:tc>
                <a:tc>
                  <a:txBody>
                    <a:bodyPr/>
                    <a:lstStyle/>
                    <a:p>
                      <a:pPr algn="ctr"/>
                      <a:r>
                        <a:rPr lang="en-US" b="1" dirty="0" smtClean="0"/>
                        <a:t>3</a:t>
                      </a:r>
                      <a:r>
                        <a:rPr lang="en-US" b="1" baseline="30000" dirty="0" smtClean="0"/>
                        <a:t>rd</a:t>
                      </a:r>
                      <a:r>
                        <a:rPr lang="en-US" b="1" dirty="0" smtClean="0"/>
                        <a:t> </a:t>
                      </a:r>
                      <a:endParaRPr lang="en-US" b="1" dirty="0"/>
                    </a:p>
                  </a:txBody>
                  <a:tcPr/>
                </a:tc>
                <a:tc>
                  <a:txBody>
                    <a:bodyPr/>
                    <a:lstStyle/>
                    <a:p>
                      <a:pPr algn="ctr"/>
                      <a:r>
                        <a:rPr lang="en-US" b="1" dirty="0" smtClean="0"/>
                        <a:t>4</a:t>
                      </a:r>
                      <a:r>
                        <a:rPr lang="en-US" b="1" baseline="30000" dirty="0" smtClean="0"/>
                        <a:t>th</a:t>
                      </a:r>
                      <a:r>
                        <a:rPr lang="en-US" b="1" dirty="0" smtClean="0"/>
                        <a:t> </a:t>
                      </a:r>
                      <a:endParaRPr lang="en-US" b="1" dirty="0"/>
                    </a:p>
                  </a:txBody>
                  <a:tcPr/>
                </a:tc>
                <a:tc>
                  <a:txBody>
                    <a:bodyPr/>
                    <a:lstStyle/>
                    <a:p>
                      <a:pPr algn="ctr"/>
                      <a:r>
                        <a:rPr lang="en-US" b="1" dirty="0" smtClean="0"/>
                        <a:t>5</a:t>
                      </a:r>
                      <a:r>
                        <a:rPr lang="en-US" b="1" baseline="30000" dirty="0" smtClean="0"/>
                        <a:t>th</a:t>
                      </a:r>
                      <a:r>
                        <a:rPr lang="en-US" b="1" dirty="0" smtClean="0"/>
                        <a:t> </a:t>
                      </a:r>
                      <a:endParaRPr lang="en-US" b="1" dirty="0"/>
                    </a:p>
                  </a:txBody>
                  <a:tcPr/>
                </a:tc>
                <a:tc>
                  <a:txBody>
                    <a:bodyPr/>
                    <a:lstStyle/>
                    <a:p>
                      <a:pPr algn="ctr"/>
                      <a:r>
                        <a:rPr lang="en-US" b="1" dirty="0" smtClean="0"/>
                        <a:t>6</a:t>
                      </a:r>
                      <a:r>
                        <a:rPr lang="en-US" b="1" baseline="30000" dirty="0" smtClean="0"/>
                        <a:t>th</a:t>
                      </a:r>
                      <a:r>
                        <a:rPr lang="en-US" b="1" dirty="0" smtClean="0"/>
                        <a:t> </a:t>
                      </a:r>
                      <a:endParaRPr lang="en-US" b="1" dirty="0"/>
                    </a:p>
                  </a:txBody>
                  <a:tcPr/>
                </a:tc>
                <a:tc>
                  <a:txBody>
                    <a:bodyPr/>
                    <a:lstStyle/>
                    <a:p>
                      <a:pPr algn="ctr"/>
                      <a:r>
                        <a:rPr lang="en-US" b="1" dirty="0" smtClean="0"/>
                        <a:t>7</a:t>
                      </a:r>
                      <a:r>
                        <a:rPr lang="en-US" b="1" baseline="30000" dirty="0" smtClean="0"/>
                        <a:t>th</a:t>
                      </a:r>
                      <a:r>
                        <a:rPr lang="en-US" b="1" dirty="0" smtClean="0"/>
                        <a:t> </a:t>
                      </a:r>
                      <a:endParaRPr lang="en-US" b="1" dirty="0"/>
                    </a:p>
                  </a:txBody>
                  <a:tcPr/>
                </a:tc>
              </a:tr>
              <a:tr h="330811">
                <a:tc>
                  <a:txBody>
                    <a:bodyPr/>
                    <a:lstStyle/>
                    <a:p>
                      <a:r>
                        <a:rPr lang="en-US" b="1" dirty="0" smtClean="0"/>
                        <a:t>1</a:t>
                      </a:r>
                      <a:endParaRPr lang="en-US" b="1" dirty="0"/>
                    </a:p>
                  </a:txBody>
                  <a:tcPr>
                    <a:solidFill>
                      <a:schemeClr val="bg1"/>
                    </a:solidFill>
                  </a:tcPr>
                </a:tc>
                <a:tc>
                  <a:txBody>
                    <a:bodyPr/>
                    <a:lstStyle/>
                    <a:p>
                      <a:r>
                        <a:rPr lang="en-US" b="1" dirty="0" smtClean="0"/>
                        <a:t>2</a:t>
                      </a:r>
                      <a:endParaRPr lang="en-US" b="1" dirty="0"/>
                    </a:p>
                  </a:txBody>
                  <a:tcPr>
                    <a:solidFill>
                      <a:schemeClr val="bg1"/>
                    </a:solidFill>
                  </a:tcPr>
                </a:tc>
                <a:tc>
                  <a:txBody>
                    <a:bodyPr/>
                    <a:lstStyle/>
                    <a:p>
                      <a:r>
                        <a:rPr lang="en-US" b="1" dirty="0" smtClean="0"/>
                        <a:t>3</a:t>
                      </a:r>
                      <a:endParaRPr lang="en-US" b="1" dirty="0"/>
                    </a:p>
                  </a:txBody>
                  <a:tcPr>
                    <a:solidFill>
                      <a:schemeClr val="bg1"/>
                    </a:solidFill>
                  </a:tcPr>
                </a:tc>
                <a:tc>
                  <a:txBody>
                    <a:bodyPr/>
                    <a:lstStyle/>
                    <a:p>
                      <a:r>
                        <a:rPr lang="en-US" b="1" dirty="0" smtClean="0"/>
                        <a:t>4</a:t>
                      </a:r>
                      <a:endParaRPr lang="en-US" b="1" dirty="0"/>
                    </a:p>
                  </a:txBody>
                  <a:tcPr>
                    <a:solidFill>
                      <a:schemeClr val="bg1"/>
                    </a:solidFill>
                  </a:tcPr>
                </a:tc>
                <a:tc>
                  <a:txBody>
                    <a:bodyPr/>
                    <a:lstStyle/>
                    <a:p>
                      <a:r>
                        <a:rPr lang="en-US" b="1" dirty="0" smtClean="0"/>
                        <a:t>5</a:t>
                      </a:r>
                      <a:endParaRPr lang="en-US" b="1" dirty="0"/>
                    </a:p>
                  </a:txBody>
                  <a:tcPr>
                    <a:solidFill>
                      <a:schemeClr val="bg1"/>
                    </a:solidFill>
                  </a:tcPr>
                </a:tc>
                <a:tc>
                  <a:txBody>
                    <a:bodyPr/>
                    <a:lstStyle/>
                    <a:p>
                      <a:r>
                        <a:rPr lang="en-US" b="1" dirty="0" smtClean="0"/>
                        <a:t>6</a:t>
                      </a:r>
                      <a:endParaRPr lang="en-US" b="1" dirty="0"/>
                    </a:p>
                  </a:txBody>
                  <a:tcPr>
                    <a:solidFill>
                      <a:schemeClr val="bg1"/>
                    </a:solidFill>
                  </a:tcPr>
                </a:tc>
                <a:tc>
                  <a:txBody>
                    <a:bodyPr/>
                    <a:lstStyle/>
                    <a:p>
                      <a:r>
                        <a:rPr lang="en-US" b="1" dirty="0" smtClean="0"/>
                        <a:t>7</a:t>
                      </a:r>
                      <a:endParaRPr lang="en-US" b="1" dirty="0"/>
                    </a:p>
                  </a:txBody>
                  <a:tcPr>
                    <a:solidFill>
                      <a:schemeClr val="accent1">
                        <a:lumMod val="40000"/>
                        <a:lumOff val="60000"/>
                      </a:schemeClr>
                    </a:solidFill>
                  </a:tcPr>
                </a:tc>
              </a:tr>
              <a:tr h="330811">
                <a:tc>
                  <a:txBody>
                    <a:bodyPr/>
                    <a:lstStyle/>
                    <a:p>
                      <a:r>
                        <a:rPr lang="en-US" b="1" dirty="0" smtClean="0"/>
                        <a:t>8</a:t>
                      </a:r>
                      <a:endParaRPr lang="en-US" b="1" dirty="0"/>
                    </a:p>
                  </a:txBody>
                  <a:tcPr>
                    <a:solidFill>
                      <a:schemeClr val="bg1"/>
                    </a:solidFill>
                  </a:tcPr>
                </a:tc>
                <a:tc>
                  <a:txBody>
                    <a:bodyPr/>
                    <a:lstStyle/>
                    <a:p>
                      <a:r>
                        <a:rPr lang="en-US" b="1" dirty="0" smtClean="0"/>
                        <a:t>9</a:t>
                      </a:r>
                      <a:endParaRPr lang="en-US" b="1" dirty="0"/>
                    </a:p>
                  </a:txBody>
                  <a:tcPr>
                    <a:solidFill>
                      <a:schemeClr val="bg1"/>
                    </a:solidFill>
                  </a:tcPr>
                </a:tc>
                <a:tc>
                  <a:txBody>
                    <a:bodyPr/>
                    <a:lstStyle/>
                    <a:p>
                      <a:r>
                        <a:rPr lang="en-US" b="1" dirty="0" smtClean="0"/>
                        <a:t>10</a:t>
                      </a:r>
                      <a:endParaRPr lang="en-US" b="1" dirty="0"/>
                    </a:p>
                  </a:txBody>
                  <a:tcPr>
                    <a:solidFill>
                      <a:schemeClr val="bg1"/>
                    </a:solidFill>
                  </a:tcPr>
                </a:tc>
                <a:tc>
                  <a:txBody>
                    <a:bodyPr/>
                    <a:lstStyle/>
                    <a:p>
                      <a:r>
                        <a:rPr lang="en-US" b="1" dirty="0" smtClean="0"/>
                        <a:t>11</a:t>
                      </a:r>
                      <a:endParaRPr lang="en-US" b="1" dirty="0"/>
                    </a:p>
                  </a:txBody>
                  <a:tcPr>
                    <a:solidFill>
                      <a:schemeClr val="bg1"/>
                    </a:solidFill>
                  </a:tcPr>
                </a:tc>
                <a:tc>
                  <a:txBody>
                    <a:bodyPr/>
                    <a:lstStyle/>
                    <a:p>
                      <a:r>
                        <a:rPr lang="en-US" b="1" dirty="0" smtClean="0"/>
                        <a:t>12</a:t>
                      </a:r>
                      <a:endParaRPr lang="en-US" b="1" dirty="0"/>
                    </a:p>
                  </a:txBody>
                  <a:tcPr>
                    <a:solidFill>
                      <a:schemeClr val="bg1"/>
                    </a:solidFill>
                  </a:tcPr>
                </a:tc>
                <a:tc>
                  <a:txBody>
                    <a:bodyPr/>
                    <a:lstStyle/>
                    <a:p>
                      <a:r>
                        <a:rPr lang="en-US" b="1" dirty="0" smtClean="0"/>
                        <a:t>13</a:t>
                      </a:r>
                      <a:endParaRPr lang="en-US" b="1" dirty="0"/>
                    </a:p>
                  </a:txBody>
                  <a:tcPr>
                    <a:solidFill>
                      <a:schemeClr val="bg1"/>
                    </a:solidFill>
                  </a:tcPr>
                </a:tc>
                <a:tc>
                  <a:txBody>
                    <a:bodyPr/>
                    <a:lstStyle/>
                    <a:p>
                      <a:r>
                        <a:rPr lang="en-US" b="1" dirty="0" smtClean="0">
                          <a:solidFill>
                            <a:srgbClr val="002060"/>
                          </a:solidFill>
                        </a:rPr>
                        <a:t>14 </a:t>
                      </a:r>
                      <a:r>
                        <a:rPr lang="en-US" sz="900" b="1" dirty="0" smtClean="0">
                          <a:solidFill>
                            <a:srgbClr val="002060"/>
                          </a:solidFill>
                        </a:rPr>
                        <a:t>P/O</a:t>
                      </a:r>
                      <a:endParaRPr lang="en-US" b="1" dirty="0">
                        <a:solidFill>
                          <a:srgbClr val="002060"/>
                        </a:solidFill>
                      </a:endParaRPr>
                    </a:p>
                  </a:txBody>
                  <a:tcPr>
                    <a:cell3D prstMaterial="dkEdge">
                      <a:bevel prst="relaxedInset"/>
                      <a:lightRig rig="flood" dir="t"/>
                    </a:cell3D>
                    <a:gradFill>
                      <a:gsLst>
                        <a:gs pos="30000">
                          <a:srgbClr val="FF0000"/>
                        </a:gs>
                        <a:gs pos="61000">
                          <a:schemeClr val="accent1">
                            <a:lumMod val="40000"/>
                            <a:lumOff val="60000"/>
                          </a:schemeClr>
                        </a:gs>
                      </a:gsLst>
                      <a:lin ang="2700000" scaled="1"/>
                    </a:gradFill>
                  </a:tcPr>
                </a:tc>
              </a:tr>
              <a:tr h="330811">
                <a:tc>
                  <a:txBody>
                    <a:bodyPr/>
                    <a:lstStyle/>
                    <a:p>
                      <a:r>
                        <a:rPr lang="en-US" b="1" dirty="0" smtClean="0">
                          <a:solidFill>
                            <a:schemeClr val="tx1"/>
                          </a:solidFill>
                        </a:rPr>
                        <a:t>15</a:t>
                      </a:r>
                      <a:r>
                        <a:rPr lang="en-US" sz="900" b="1" dirty="0" smtClean="0">
                          <a:solidFill>
                            <a:schemeClr val="accent6">
                              <a:lumMod val="50000"/>
                            </a:schemeClr>
                          </a:solidFill>
                        </a:rPr>
                        <a:t> </a:t>
                      </a:r>
                      <a:r>
                        <a:rPr lang="en-US" sz="900" b="1" dirty="0" smtClean="0">
                          <a:solidFill>
                            <a:schemeClr val="tx1"/>
                          </a:solidFill>
                        </a:rPr>
                        <a:t>W/S</a:t>
                      </a:r>
                      <a:endParaRPr lang="en-US" b="1" dirty="0">
                        <a:solidFill>
                          <a:schemeClr val="tx1"/>
                        </a:solidFill>
                      </a:endParaRPr>
                    </a:p>
                  </a:txBody>
                  <a:tcPr>
                    <a:cell3D prstMaterial="dkEdge">
                      <a:bevel w="77470" h="12700" prst="softRound"/>
                      <a:lightRig rig="flood" dir="t"/>
                    </a:cell3D>
                    <a:gradFill>
                      <a:gsLst>
                        <a:gs pos="42000">
                          <a:srgbClr val="00B050"/>
                        </a:gs>
                        <a:gs pos="57000">
                          <a:srgbClr val="CCFF99"/>
                        </a:gs>
                      </a:gsLst>
                      <a:lin ang="2700000" scaled="1"/>
                    </a:gradFill>
                  </a:tcPr>
                </a:tc>
                <a:tc>
                  <a:txBody>
                    <a:bodyPr/>
                    <a:lstStyle/>
                    <a:p>
                      <a:r>
                        <a:rPr lang="en-US" b="1" dirty="0" smtClean="0"/>
                        <a:t>16</a:t>
                      </a:r>
                      <a:endParaRPr lang="en-US" b="1" dirty="0"/>
                    </a:p>
                  </a:txBody>
                  <a:tcPr>
                    <a:cell3D prstMaterial="dkEdge">
                      <a:bevel prst="coolSlant"/>
                      <a:lightRig rig="flood" dir="t"/>
                    </a:cell3D>
                    <a:solidFill>
                      <a:srgbClr val="CCFF99"/>
                    </a:solidFill>
                  </a:tcPr>
                </a:tc>
                <a:tc>
                  <a:txBody>
                    <a:bodyPr/>
                    <a:lstStyle/>
                    <a:p>
                      <a:r>
                        <a:rPr lang="en-US" b="1" dirty="0" smtClean="0"/>
                        <a:t>17</a:t>
                      </a:r>
                      <a:endParaRPr lang="en-US" b="1" dirty="0"/>
                    </a:p>
                  </a:txBody>
                  <a:tcPr>
                    <a:cell3D prstMaterial="dkEdge">
                      <a:bevel prst="coolSlant"/>
                      <a:lightRig rig="flood" dir="t"/>
                    </a:cell3D>
                    <a:solidFill>
                      <a:srgbClr val="CCFF99"/>
                    </a:solidFill>
                  </a:tcPr>
                </a:tc>
                <a:tc>
                  <a:txBody>
                    <a:bodyPr/>
                    <a:lstStyle/>
                    <a:p>
                      <a:r>
                        <a:rPr lang="en-US" b="1" dirty="0" smtClean="0"/>
                        <a:t>18</a:t>
                      </a:r>
                      <a:endParaRPr lang="en-US" b="1" dirty="0"/>
                    </a:p>
                  </a:txBody>
                  <a:tcPr>
                    <a:cell3D prstMaterial="dkEdge">
                      <a:bevel prst="coolSlant"/>
                      <a:lightRig rig="flood" dir="t"/>
                    </a:cell3D>
                    <a:solidFill>
                      <a:srgbClr val="CCFF99"/>
                    </a:solidFill>
                  </a:tcPr>
                </a:tc>
                <a:tc>
                  <a:txBody>
                    <a:bodyPr/>
                    <a:lstStyle/>
                    <a:p>
                      <a:r>
                        <a:rPr lang="en-US" b="1" dirty="0" smtClean="0"/>
                        <a:t>19</a:t>
                      </a:r>
                      <a:endParaRPr lang="en-US" b="1" dirty="0"/>
                    </a:p>
                  </a:txBody>
                  <a:tcPr>
                    <a:cell3D prstMaterial="dkEdge">
                      <a:bevel prst="coolSlant"/>
                      <a:lightRig rig="flood" dir="t"/>
                    </a:cell3D>
                    <a:solidFill>
                      <a:srgbClr val="CCFF99"/>
                    </a:solidFill>
                  </a:tcPr>
                </a:tc>
                <a:tc>
                  <a:txBody>
                    <a:bodyPr/>
                    <a:lstStyle/>
                    <a:p>
                      <a:r>
                        <a:rPr lang="en-US" b="1" dirty="0" smtClean="0"/>
                        <a:t>20</a:t>
                      </a:r>
                      <a:endParaRPr lang="en-US" b="1" dirty="0"/>
                    </a:p>
                  </a:txBody>
                  <a:tcPr>
                    <a:cell3D prstMaterial="dkEdge">
                      <a:bevel prst="coolSlant"/>
                      <a:lightRig rig="flood" dir="t"/>
                    </a:cell3D>
                    <a:solidFill>
                      <a:srgbClr val="CCFF99"/>
                    </a:solidFill>
                  </a:tcPr>
                </a:tc>
                <a:tc>
                  <a:txBody>
                    <a:bodyPr/>
                    <a:lstStyle/>
                    <a:p>
                      <a:r>
                        <a:rPr lang="en-US" b="1" dirty="0" smtClean="0"/>
                        <a:t>21</a:t>
                      </a:r>
                      <a:endParaRPr lang="en-US" b="1" dirty="0"/>
                    </a:p>
                  </a:txBody>
                  <a:tcPr>
                    <a:cell3D prstMaterial="dkEdge">
                      <a:bevel prst="coolSlant"/>
                      <a:lightRig rig="flood" dir="t"/>
                    </a:cell3D>
                    <a:gradFill flip="none" rotWithShape="1">
                      <a:gsLst>
                        <a:gs pos="30000">
                          <a:srgbClr val="CCFF99"/>
                        </a:gs>
                        <a:gs pos="70000">
                          <a:schemeClr val="accent1">
                            <a:lumMod val="90000"/>
                            <a:lumOff val="10000"/>
                          </a:schemeClr>
                        </a:gs>
                      </a:gsLst>
                      <a:lin ang="2700000" scaled="1"/>
                      <a:tileRect/>
                    </a:gradFill>
                  </a:tcPr>
                </a:tc>
              </a:tr>
              <a:tr h="330811">
                <a:tc>
                  <a:txBody>
                    <a:bodyPr/>
                    <a:lstStyle/>
                    <a:p>
                      <a:r>
                        <a:rPr lang="en-US" b="1" dirty="0" smtClean="0"/>
                        <a:t>22</a:t>
                      </a:r>
                      <a:endParaRPr lang="en-US" b="1" dirty="0"/>
                    </a:p>
                  </a:txBody>
                  <a:tcPr>
                    <a:solidFill>
                      <a:schemeClr val="bg1"/>
                    </a:solidFill>
                  </a:tcPr>
                </a:tc>
                <a:tc>
                  <a:txBody>
                    <a:bodyPr/>
                    <a:lstStyle/>
                    <a:p>
                      <a:r>
                        <a:rPr lang="en-US" b="1" dirty="0" smtClean="0"/>
                        <a:t>23</a:t>
                      </a:r>
                      <a:endParaRPr lang="en-US" b="1" dirty="0"/>
                    </a:p>
                  </a:txBody>
                  <a:tcPr>
                    <a:solidFill>
                      <a:schemeClr val="bg1"/>
                    </a:solidFill>
                  </a:tcPr>
                </a:tc>
                <a:tc>
                  <a:txBody>
                    <a:bodyPr/>
                    <a:lstStyle/>
                    <a:p>
                      <a:r>
                        <a:rPr lang="en-US" b="1" dirty="0" smtClean="0"/>
                        <a:t>24</a:t>
                      </a:r>
                      <a:endParaRPr lang="en-US" b="1" dirty="0"/>
                    </a:p>
                  </a:txBody>
                  <a:tcPr>
                    <a:solidFill>
                      <a:schemeClr val="bg1"/>
                    </a:solidFill>
                  </a:tcPr>
                </a:tc>
                <a:tc>
                  <a:txBody>
                    <a:bodyPr/>
                    <a:lstStyle/>
                    <a:p>
                      <a:r>
                        <a:rPr lang="en-US" b="1" dirty="0" smtClean="0"/>
                        <a:t>25</a:t>
                      </a:r>
                      <a:endParaRPr lang="en-US" b="1" dirty="0"/>
                    </a:p>
                  </a:txBody>
                  <a:tcPr>
                    <a:solidFill>
                      <a:schemeClr val="bg1"/>
                    </a:solidFill>
                  </a:tcPr>
                </a:tc>
                <a:tc>
                  <a:txBody>
                    <a:bodyPr/>
                    <a:lstStyle/>
                    <a:p>
                      <a:r>
                        <a:rPr lang="en-US" b="1" dirty="0" smtClean="0"/>
                        <a:t>26</a:t>
                      </a:r>
                      <a:endParaRPr lang="en-US" b="1" dirty="0"/>
                    </a:p>
                  </a:txBody>
                  <a:tcPr>
                    <a:solidFill>
                      <a:schemeClr val="bg1"/>
                    </a:solidFill>
                  </a:tcPr>
                </a:tc>
                <a:tc>
                  <a:txBody>
                    <a:bodyPr/>
                    <a:lstStyle/>
                    <a:p>
                      <a:r>
                        <a:rPr lang="en-US" b="1" dirty="0" smtClean="0"/>
                        <a:t>27</a:t>
                      </a:r>
                      <a:endParaRPr lang="en-US" b="1" dirty="0"/>
                    </a:p>
                  </a:txBody>
                  <a:tcPr>
                    <a:solidFill>
                      <a:schemeClr val="bg1"/>
                    </a:solidFill>
                  </a:tcPr>
                </a:tc>
                <a:tc>
                  <a:txBody>
                    <a:bodyPr/>
                    <a:lstStyle/>
                    <a:p>
                      <a:r>
                        <a:rPr lang="en-US" b="1" dirty="0" smtClean="0"/>
                        <a:t>28</a:t>
                      </a:r>
                      <a:endParaRPr lang="en-US" b="1" dirty="0"/>
                    </a:p>
                  </a:txBody>
                  <a:tcPr>
                    <a:solidFill>
                      <a:schemeClr val="accent1">
                        <a:lumMod val="40000"/>
                        <a:lumOff val="60000"/>
                      </a:schemeClr>
                    </a:solidFill>
                  </a:tcPr>
                </a:tc>
              </a:tr>
              <a:tr h="330811">
                <a:tc>
                  <a:txBody>
                    <a:bodyPr/>
                    <a:lstStyle/>
                    <a:p>
                      <a:r>
                        <a:rPr lang="en-US" b="1" dirty="0" smtClean="0"/>
                        <a:t>29</a:t>
                      </a:r>
                      <a:endParaRPr lang="en-US" b="1" dirty="0"/>
                    </a:p>
                  </a:txBody>
                  <a:tcPr>
                    <a:solidFill>
                      <a:schemeClr val="bg1"/>
                    </a:solidFill>
                  </a:tcPr>
                </a:tc>
                <a:tc>
                  <a:txBody>
                    <a:bodyPr/>
                    <a:lstStyle/>
                    <a:p>
                      <a:r>
                        <a:rPr lang="en-US" b="1" dirty="0" smtClean="0"/>
                        <a:t>30</a:t>
                      </a:r>
                      <a:endParaRPr lang="en-US" b="1" dirty="0"/>
                    </a:p>
                  </a:txBody>
                  <a:tcPr>
                    <a:solidFill>
                      <a:schemeClr val="bg1"/>
                    </a:solidFill>
                  </a:tcPr>
                </a:tc>
                <a:tc>
                  <a:txBody>
                    <a:bodyPr/>
                    <a:lstStyle/>
                    <a:p>
                      <a:endParaRPr lang="en-US" b="1" dirty="0"/>
                    </a:p>
                  </a:txBody>
                  <a:tcPr>
                    <a:solidFill>
                      <a:schemeClr val="bg1"/>
                    </a:solidFill>
                  </a:tcPr>
                </a:tc>
                <a:tc>
                  <a:txBody>
                    <a:bodyPr/>
                    <a:lstStyle/>
                    <a:p>
                      <a:endParaRPr lang="en-US" b="1" dirty="0"/>
                    </a:p>
                  </a:txBody>
                  <a:tcPr>
                    <a:solidFill>
                      <a:schemeClr val="bg1"/>
                    </a:solidFill>
                  </a:tcPr>
                </a:tc>
                <a:tc>
                  <a:txBody>
                    <a:bodyPr/>
                    <a:lstStyle/>
                    <a:p>
                      <a:endParaRPr lang="en-US" b="1" dirty="0"/>
                    </a:p>
                  </a:txBody>
                  <a:tcPr>
                    <a:solidFill>
                      <a:schemeClr val="bg1"/>
                    </a:solidFill>
                  </a:tcPr>
                </a:tc>
                <a:tc>
                  <a:txBody>
                    <a:bodyPr/>
                    <a:lstStyle/>
                    <a:p>
                      <a:endParaRPr lang="en-US" b="1" dirty="0"/>
                    </a:p>
                  </a:txBody>
                  <a:tcPr>
                    <a:solidFill>
                      <a:schemeClr val="bg1"/>
                    </a:solidFill>
                  </a:tcPr>
                </a:tc>
                <a:tc>
                  <a:txBody>
                    <a:bodyPr/>
                    <a:lstStyle/>
                    <a:p>
                      <a:endParaRPr lang="en-US" b="1" dirty="0"/>
                    </a:p>
                  </a:txBody>
                  <a:tcPr>
                    <a:solidFill>
                      <a:schemeClr val="bg1"/>
                    </a:solidFill>
                  </a:tcPr>
                </a:tc>
              </a:tr>
            </a:tbl>
          </a:graphicData>
        </a:graphic>
      </p:graphicFrame>
      <p:sp>
        <p:nvSpPr>
          <p:cNvPr id="8" name="Rectangle 7"/>
          <p:cNvSpPr/>
          <p:nvPr/>
        </p:nvSpPr>
        <p:spPr>
          <a:xfrm>
            <a:off x="283464" y="3682365"/>
            <a:ext cx="4267200" cy="584775"/>
          </a:xfrm>
          <a:prstGeom prst="rect">
            <a:avLst/>
          </a:prstGeom>
          <a:noFill/>
        </p:spPr>
        <p:txBody>
          <a:bodyPr wrap="square" lIns="91440" tIns="45720" rIns="91440" bIns="45720">
            <a:spAutoFit/>
          </a:bodyPr>
          <a:lstStyle/>
          <a:p>
            <a:pPr algn="ctr"/>
            <a:r>
              <a:rPr lang="en-US" sz="3200" b="1" dirty="0" smtClean="0">
                <a:ln w="1905"/>
                <a:solidFill>
                  <a:srgbClr val="00B050"/>
                </a:solidFill>
                <a:effectLst>
                  <a:glow rad="127000">
                    <a:srgbClr val="FFFFCC"/>
                  </a:glow>
                  <a:innerShdw blurRad="69850" dist="43180" dir="5400000">
                    <a:srgbClr val="000000">
                      <a:alpha val="65000"/>
                    </a:srgbClr>
                  </a:innerShdw>
                </a:effectLst>
                <a:latin typeface="Arial Rounded MT Bold" pitchFamily="34" charset="0"/>
              </a:rPr>
              <a:t>Jo</a:t>
            </a:r>
            <a:r>
              <a:rPr lang="en-US" sz="3200" b="1" cap="none" spc="0" dirty="0" smtClean="0">
                <a:ln w="1905"/>
                <a:solidFill>
                  <a:srgbClr val="00B050"/>
                </a:solidFill>
                <a:effectLst>
                  <a:glow rad="127000">
                    <a:srgbClr val="FFFFCC"/>
                  </a:glow>
                  <a:innerShdw blurRad="69850" dist="43180" dir="5400000">
                    <a:srgbClr val="000000">
                      <a:alpha val="65000"/>
                    </a:srgbClr>
                  </a:innerShdw>
                </a:effectLst>
                <a:latin typeface="Arial Rounded MT Bold" pitchFamily="34" charset="0"/>
              </a:rPr>
              <a:t>shua’s</a:t>
            </a:r>
            <a:r>
              <a:rPr lang="en-US"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27000">
                    <a:srgbClr val="FFFFCC"/>
                  </a:glow>
                  <a:innerShdw blurRad="69850" dist="43180" dir="5400000">
                    <a:srgbClr val="000000">
                      <a:alpha val="65000"/>
                    </a:srgbClr>
                  </a:innerShdw>
                </a:effectLst>
                <a:latin typeface="Arial Rounded MT Bold" pitchFamily="34" charset="0"/>
              </a:rPr>
              <a:t> Passover</a:t>
            </a:r>
            <a:endParaRPr lang="en-US"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27000">
                  <a:srgbClr val="FFFFCC"/>
                </a:glow>
                <a:innerShdw blurRad="69850" dist="43180" dir="5400000">
                  <a:srgbClr val="000000">
                    <a:alpha val="65000"/>
                  </a:srgbClr>
                </a:innerShdw>
              </a:effectLst>
              <a:latin typeface="Arial Rounded MT Bold" pitchFamily="34" charset="0"/>
            </a:endParaRPr>
          </a:p>
        </p:txBody>
      </p:sp>
      <p:sp>
        <p:nvSpPr>
          <p:cNvPr id="9" name="Rectangle 8"/>
          <p:cNvSpPr/>
          <p:nvPr/>
        </p:nvSpPr>
        <p:spPr>
          <a:xfrm>
            <a:off x="4724400" y="613089"/>
            <a:ext cx="4267200" cy="584775"/>
          </a:xfrm>
          <a:prstGeom prst="rect">
            <a:avLst/>
          </a:prstGeom>
          <a:noFill/>
        </p:spPr>
        <p:txBody>
          <a:bodyPr wrap="square" lIns="91440" tIns="45720" rIns="91440" bIns="45720">
            <a:spAutoFit/>
          </a:bodyPr>
          <a:lstStyle/>
          <a:p>
            <a:pPr algn="ctr"/>
            <a:r>
              <a:rPr lang="en-US" sz="3200" b="1" dirty="0" smtClean="0">
                <a:ln w="1905"/>
                <a:solidFill>
                  <a:srgbClr val="7030A0"/>
                </a:solidFill>
                <a:effectLst>
                  <a:glow rad="127000">
                    <a:srgbClr val="FFFFCC"/>
                  </a:glow>
                  <a:innerShdw blurRad="69850" dist="43180" dir="5400000">
                    <a:srgbClr val="000000">
                      <a:alpha val="65000"/>
                    </a:srgbClr>
                  </a:innerShdw>
                </a:effectLst>
                <a:latin typeface="Arial Rounded MT Bold" pitchFamily="34" charset="0"/>
              </a:rPr>
              <a:t>Moses’</a:t>
            </a:r>
            <a:r>
              <a:rPr lang="en-US"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27000">
                    <a:srgbClr val="FFFFCC"/>
                  </a:glow>
                  <a:innerShdw blurRad="69850" dist="43180" dir="5400000">
                    <a:srgbClr val="000000">
                      <a:alpha val="65000"/>
                    </a:srgbClr>
                  </a:innerShdw>
                </a:effectLst>
                <a:latin typeface="Arial Rounded MT Bold" pitchFamily="34" charset="0"/>
              </a:rPr>
              <a:t> Passover</a:t>
            </a:r>
            <a:endParaRPr lang="en-US"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27000">
                  <a:srgbClr val="FFFFCC"/>
                </a:glow>
                <a:innerShdw blurRad="69850" dist="43180" dir="5400000">
                  <a:srgbClr val="000000">
                    <a:alpha val="65000"/>
                  </a:srgbClr>
                </a:innerShdw>
              </a:effectLst>
              <a:latin typeface="Arial Rounded MT Bold" pitchFamily="34" charset="0"/>
            </a:endParaRPr>
          </a:p>
        </p:txBody>
      </p:sp>
      <p:sp>
        <p:nvSpPr>
          <p:cNvPr id="10" name="TextBox 9"/>
          <p:cNvSpPr txBox="1"/>
          <p:nvPr/>
        </p:nvSpPr>
        <p:spPr>
          <a:xfrm>
            <a:off x="1548384" y="6107668"/>
            <a:ext cx="2392680" cy="369332"/>
          </a:xfrm>
          <a:prstGeom prst="rect">
            <a:avLst/>
          </a:prstGeom>
          <a:solidFill>
            <a:srgbClr val="00B050"/>
          </a:solidFill>
          <a:effectLst>
            <a:glow rad="228600">
              <a:schemeClr val="accent2">
                <a:satMod val="175000"/>
                <a:alpha val="40000"/>
              </a:schemeClr>
            </a:glow>
          </a:effectLst>
          <a:scene3d>
            <a:camera prst="orthographicFront"/>
            <a:lightRig rig="threePt" dir="t"/>
          </a:scene3d>
          <a:sp3d>
            <a:bevelT w="152400" h="50800" prst="softRound"/>
          </a:sp3d>
        </p:spPr>
        <p:txBody>
          <a:bodyPr wrap="square" rtlCol="0">
            <a:spAutoFit/>
            <a:sp3d extrusionH="57150">
              <a:bevelT w="38100" h="38100" prst="angle"/>
            </a:sp3d>
          </a:bodyPr>
          <a:lstStyle/>
          <a:p>
            <a:pPr algn="ctr">
              <a:lnSpc>
                <a:spcPct val="90000"/>
              </a:lnSpc>
            </a:pPr>
            <a:r>
              <a:rPr lang="en-US" sz="2000" b="1" dirty="0" smtClean="0">
                <a:solidFill>
                  <a:srgbClr val="006600"/>
                </a:solidFill>
                <a:latin typeface="Arial Rounded MT Bold" pitchFamily="34" charset="0"/>
              </a:rPr>
              <a:t>Year of Joshua</a:t>
            </a:r>
            <a:endParaRPr lang="en-US" sz="2000" b="1" dirty="0">
              <a:solidFill>
                <a:srgbClr val="006600"/>
              </a:solidFill>
              <a:latin typeface="Arial Rounded MT Bold" pitchFamily="34" charset="0"/>
            </a:endParaRPr>
          </a:p>
        </p:txBody>
      </p:sp>
      <p:sp>
        <p:nvSpPr>
          <p:cNvPr id="11" name="TextBox 10"/>
          <p:cNvSpPr txBox="1"/>
          <p:nvPr/>
        </p:nvSpPr>
        <p:spPr>
          <a:xfrm>
            <a:off x="4724400" y="1573925"/>
            <a:ext cx="1828800" cy="341632"/>
          </a:xfrm>
          <a:prstGeom prst="rect">
            <a:avLst/>
          </a:prstGeom>
          <a:solidFill>
            <a:srgbClr val="C07699"/>
          </a:solidFill>
          <a:effectLst>
            <a:glow rad="228600">
              <a:schemeClr val="accent2">
                <a:satMod val="175000"/>
                <a:alpha val="40000"/>
              </a:schemeClr>
            </a:glow>
          </a:effectLst>
          <a:scene3d>
            <a:camera prst="orthographicFront"/>
            <a:lightRig rig="threePt" dir="t"/>
          </a:scene3d>
          <a:sp3d>
            <a:bevelT w="152400" h="50800" prst="softRound"/>
          </a:sp3d>
        </p:spPr>
        <p:txBody>
          <a:bodyPr wrap="square" rtlCol="0">
            <a:spAutoFit/>
            <a:sp3d extrusionH="57150">
              <a:bevelT w="82550" h="38100" prst="coolSlant"/>
            </a:sp3d>
          </a:bodyPr>
          <a:lstStyle/>
          <a:p>
            <a:pPr algn="ctr">
              <a:lnSpc>
                <a:spcPct val="90000"/>
              </a:lnSpc>
            </a:pPr>
            <a:r>
              <a:rPr lang="en-US" b="1" dirty="0" smtClean="0">
                <a:solidFill>
                  <a:srgbClr val="7030A0"/>
                </a:solidFill>
                <a:latin typeface="Arial Rounded MT Bold" pitchFamily="34" charset="0"/>
              </a:rPr>
              <a:t>Year of Moses</a:t>
            </a:r>
            <a:endParaRPr lang="en-US" b="1" dirty="0">
              <a:solidFill>
                <a:srgbClr val="7030A0"/>
              </a:solidFill>
              <a:latin typeface="Arial Rounded MT Bold"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384988961"/>
              </p:ext>
            </p:extLst>
          </p:nvPr>
        </p:nvGraphicFramePr>
        <p:xfrm>
          <a:off x="4724400" y="4251806"/>
          <a:ext cx="4261537" cy="2194560"/>
        </p:xfrm>
        <a:graphic>
          <a:graphicData uri="http://schemas.openxmlformats.org/drawingml/2006/table">
            <a:tbl>
              <a:tblPr firstRow="1" bandRow="1">
                <a:tableStyleId>{69C7853C-536D-4A76-A0AE-DD22124D55A5}</a:tableStyleId>
              </a:tblPr>
              <a:tblGrid>
                <a:gridCol w="608791"/>
                <a:gridCol w="608791"/>
                <a:gridCol w="608791"/>
                <a:gridCol w="608791"/>
                <a:gridCol w="608791"/>
                <a:gridCol w="608791"/>
                <a:gridCol w="608791"/>
              </a:tblGrid>
              <a:tr h="330811">
                <a:tc>
                  <a:txBody>
                    <a:bodyPr/>
                    <a:lstStyle/>
                    <a:p>
                      <a:pPr algn="ctr"/>
                      <a:r>
                        <a:rPr lang="en-US" b="1" dirty="0" smtClean="0"/>
                        <a:t>1</a:t>
                      </a:r>
                      <a:r>
                        <a:rPr lang="en-US" b="1" baseline="30000" dirty="0" smtClean="0"/>
                        <a:t>st</a:t>
                      </a:r>
                      <a:r>
                        <a:rPr lang="en-US" b="1" dirty="0" smtClean="0"/>
                        <a:t> </a:t>
                      </a:r>
                      <a:endParaRPr lang="en-US" b="1" dirty="0"/>
                    </a:p>
                  </a:txBody>
                  <a:tcPr/>
                </a:tc>
                <a:tc>
                  <a:txBody>
                    <a:bodyPr/>
                    <a:lstStyle/>
                    <a:p>
                      <a:pPr algn="ctr"/>
                      <a:r>
                        <a:rPr lang="en-US" b="1" dirty="0" smtClean="0"/>
                        <a:t>2</a:t>
                      </a:r>
                      <a:r>
                        <a:rPr lang="en-US" b="1" baseline="30000" dirty="0" smtClean="0"/>
                        <a:t>nd</a:t>
                      </a:r>
                      <a:r>
                        <a:rPr lang="en-US" b="1" dirty="0" smtClean="0"/>
                        <a:t> </a:t>
                      </a:r>
                      <a:endParaRPr lang="en-US" b="1" dirty="0"/>
                    </a:p>
                  </a:txBody>
                  <a:tcPr/>
                </a:tc>
                <a:tc>
                  <a:txBody>
                    <a:bodyPr/>
                    <a:lstStyle/>
                    <a:p>
                      <a:pPr algn="ctr"/>
                      <a:r>
                        <a:rPr lang="en-US" b="1" dirty="0" smtClean="0"/>
                        <a:t>3</a:t>
                      </a:r>
                      <a:r>
                        <a:rPr lang="en-US" b="1" baseline="30000" dirty="0" smtClean="0"/>
                        <a:t>rd</a:t>
                      </a:r>
                      <a:r>
                        <a:rPr lang="en-US" b="1" dirty="0" smtClean="0"/>
                        <a:t> </a:t>
                      </a:r>
                      <a:endParaRPr lang="en-US" b="1" dirty="0"/>
                    </a:p>
                  </a:txBody>
                  <a:tcPr/>
                </a:tc>
                <a:tc>
                  <a:txBody>
                    <a:bodyPr/>
                    <a:lstStyle/>
                    <a:p>
                      <a:pPr algn="ctr"/>
                      <a:r>
                        <a:rPr lang="en-US" b="1" dirty="0" smtClean="0"/>
                        <a:t>4</a:t>
                      </a:r>
                      <a:r>
                        <a:rPr lang="en-US" b="1" baseline="30000" dirty="0" smtClean="0"/>
                        <a:t>th</a:t>
                      </a:r>
                      <a:r>
                        <a:rPr lang="en-US" b="1" dirty="0" smtClean="0"/>
                        <a:t> </a:t>
                      </a:r>
                      <a:endParaRPr lang="en-US" b="1" dirty="0"/>
                    </a:p>
                  </a:txBody>
                  <a:tcPr/>
                </a:tc>
                <a:tc>
                  <a:txBody>
                    <a:bodyPr/>
                    <a:lstStyle/>
                    <a:p>
                      <a:pPr algn="ctr"/>
                      <a:r>
                        <a:rPr lang="en-US" b="1" dirty="0" smtClean="0"/>
                        <a:t>5</a:t>
                      </a:r>
                      <a:r>
                        <a:rPr lang="en-US" b="1" baseline="30000" dirty="0" smtClean="0"/>
                        <a:t>th</a:t>
                      </a:r>
                      <a:r>
                        <a:rPr lang="en-US" b="1" dirty="0" smtClean="0"/>
                        <a:t> </a:t>
                      </a:r>
                      <a:endParaRPr lang="en-US" b="1" dirty="0"/>
                    </a:p>
                  </a:txBody>
                  <a:tcPr/>
                </a:tc>
                <a:tc>
                  <a:txBody>
                    <a:bodyPr/>
                    <a:lstStyle/>
                    <a:p>
                      <a:pPr algn="ctr"/>
                      <a:r>
                        <a:rPr lang="en-US" b="1" dirty="0" smtClean="0"/>
                        <a:t>6</a:t>
                      </a:r>
                      <a:r>
                        <a:rPr lang="en-US" b="1" baseline="30000" dirty="0" smtClean="0"/>
                        <a:t>th</a:t>
                      </a:r>
                      <a:r>
                        <a:rPr lang="en-US" b="1" dirty="0" smtClean="0"/>
                        <a:t> </a:t>
                      </a:r>
                      <a:endParaRPr lang="en-US" b="1" dirty="0"/>
                    </a:p>
                  </a:txBody>
                  <a:tcPr/>
                </a:tc>
                <a:tc>
                  <a:txBody>
                    <a:bodyPr/>
                    <a:lstStyle/>
                    <a:p>
                      <a:pPr algn="ctr"/>
                      <a:r>
                        <a:rPr lang="en-US" b="1" dirty="0" smtClean="0"/>
                        <a:t>7</a:t>
                      </a:r>
                      <a:r>
                        <a:rPr lang="en-US" b="1" baseline="30000" dirty="0" smtClean="0"/>
                        <a:t>th</a:t>
                      </a:r>
                      <a:r>
                        <a:rPr lang="en-US" b="1" dirty="0" smtClean="0"/>
                        <a:t> </a:t>
                      </a:r>
                      <a:endParaRPr lang="en-US" b="1" dirty="0"/>
                    </a:p>
                  </a:txBody>
                  <a:tcPr/>
                </a:tc>
              </a:tr>
              <a:tr h="330811">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r>
                        <a:rPr lang="en-US" b="1" dirty="0" smtClean="0"/>
                        <a:t>1</a:t>
                      </a:r>
                      <a:endParaRPr lang="en-US" b="1" dirty="0"/>
                    </a:p>
                  </a:txBody>
                  <a:tcPr>
                    <a:solidFill>
                      <a:schemeClr val="bg1"/>
                    </a:solidFill>
                  </a:tcPr>
                </a:tc>
                <a:tc>
                  <a:txBody>
                    <a:bodyPr/>
                    <a:lstStyle/>
                    <a:p>
                      <a:r>
                        <a:rPr lang="en-US" b="1" dirty="0" smtClean="0"/>
                        <a:t>2</a:t>
                      </a:r>
                      <a:endParaRPr lang="en-US" b="1" dirty="0"/>
                    </a:p>
                  </a:txBody>
                  <a:tcPr>
                    <a:solidFill>
                      <a:schemeClr val="bg1"/>
                    </a:solidFill>
                  </a:tcPr>
                </a:tc>
                <a:tc>
                  <a:txBody>
                    <a:bodyPr/>
                    <a:lstStyle/>
                    <a:p>
                      <a:r>
                        <a:rPr lang="en-US" b="1" dirty="0" smtClean="0"/>
                        <a:t>3</a:t>
                      </a:r>
                      <a:endParaRPr lang="en-US" b="1" dirty="0"/>
                    </a:p>
                  </a:txBody>
                  <a:tcPr>
                    <a:solidFill>
                      <a:schemeClr val="accent1">
                        <a:lumMod val="40000"/>
                        <a:lumOff val="60000"/>
                      </a:schemeClr>
                    </a:solidFill>
                  </a:tcPr>
                </a:tc>
              </a:tr>
              <a:tr h="330811">
                <a:tc>
                  <a:txBody>
                    <a:bodyPr/>
                    <a:lstStyle/>
                    <a:p>
                      <a:r>
                        <a:rPr lang="en-US" b="1" dirty="0" smtClean="0"/>
                        <a:t>4</a:t>
                      </a:r>
                      <a:endParaRPr lang="en-US" b="1" dirty="0"/>
                    </a:p>
                  </a:txBody>
                  <a:tcPr>
                    <a:solidFill>
                      <a:schemeClr val="bg1"/>
                    </a:solidFill>
                  </a:tcPr>
                </a:tc>
                <a:tc>
                  <a:txBody>
                    <a:bodyPr/>
                    <a:lstStyle/>
                    <a:p>
                      <a:r>
                        <a:rPr lang="en-US" b="1" dirty="0" smtClean="0"/>
                        <a:t>5</a:t>
                      </a:r>
                      <a:endParaRPr lang="en-US" b="1" dirty="0"/>
                    </a:p>
                  </a:txBody>
                  <a:tcPr>
                    <a:solidFill>
                      <a:schemeClr val="bg1"/>
                    </a:solidFill>
                  </a:tcPr>
                </a:tc>
                <a:tc>
                  <a:txBody>
                    <a:bodyPr/>
                    <a:lstStyle/>
                    <a:p>
                      <a:r>
                        <a:rPr lang="en-US" b="1" dirty="0" smtClean="0"/>
                        <a:t>6</a:t>
                      </a:r>
                      <a:endParaRPr lang="en-US" b="1" dirty="0"/>
                    </a:p>
                  </a:txBody>
                  <a:tcPr>
                    <a:solidFill>
                      <a:schemeClr val="bg1"/>
                    </a:solidFill>
                  </a:tcPr>
                </a:tc>
                <a:tc>
                  <a:txBody>
                    <a:bodyPr/>
                    <a:lstStyle/>
                    <a:p>
                      <a:r>
                        <a:rPr lang="en-US" b="1" dirty="0" smtClean="0"/>
                        <a:t>7</a:t>
                      </a:r>
                      <a:endParaRPr lang="en-US" b="1" dirty="0"/>
                    </a:p>
                  </a:txBody>
                  <a:tcPr>
                    <a:solidFill>
                      <a:schemeClr val="bg1"/>
                    </a:solidFill>
                  </a:tcPr>
                </a:tc>
                <a:tc>
                  <a:txBody>
                    <a:bodyPr/>
                    <a:lstStyle/>
                    <a:p>
                      <a:r>
                        <a:rPr lang="en-US" b="1" dirty="0" smtClean="0"/>
                        <a:t>8</a:t>
                      </a:r>
                      <a:endParaRPr lang="en-US" b="1" dirty="0"/>
                    </a:p>
                  </a:txBody>
                  <a:tcPr>
                    <a:solidFill>
                      <a:schemeClr val="bg1"/>
                    </a:solidFill>
                  </a:tcPr>
                </a:tc>
                <a:tc>
                  <a:txBody>
                    <a:bodyPr/>
                    <a:lstStyle/>
                    <a:p>
                      <a:r>
                        <a:rPr lang="en-US" b="1" dirty="0" smtClean="0"/>
                        <a:t>9</a:t>
                      </a:r>
                      <a:endParaRPr lang="en-US" b="1" dirty="0"/>
                    </a:p>
                  </a:txBody>
                  <a:tcPr>
                    <a:solidFill>
                      <a:schemeClr val="bg1"/>
                    </a:solidFill>
                  </a:tcPr>
                </a:tc>
                <a:tc>
                  <a:txBody>
                    <a:bodyPr/>
                    <a:lstStyle/>
                    <a:p>
                      <a:r>
                        <a:rPr lang="en-US" b="1" dirty="0" smtClean="0"/>
                        <a:t>10</a:t>
                      </a:r>
                      <a:endParaRPr lang="en-US" b="1" dirty="0"/>
                    </a:p>
                  </a:txBody>
                  <a:tcPr>
                    <a:solidFill>
                      <a:schemeClr val="accent1">
                        <a:lumMod val="40000"/>
                        <a:lumOff val="60000"/>
                      </a:schemeClr>
                    </a:solidFill>
                  </a:tcPr>
                </a:tc>
              </a:tr>
              <a:tr h="330811">
                <a:tc>
                  <a:txBody>
                    <a:bodyPr/>
                    <a:lstStyle/>
                    <a:p>
                      <a:r>
                        <a:rPr lang="en-US" b="1" dirty="0" smtClean="0"/>
                        <a:t>11</a:t>
                      </a:r>
                      <a:endParaRPr lang="en-US" b="1" dirty="0"/>
                    </a:p>
                  </a:txBody>
                  <a:tcPr>
                    <a:solidFill>
                      <a:schemeClr val="bg1"/>
                    </a:solidFill>
                  </a:tcPr>
                </a:tc>
                <a:tc>
                  <a:txBody>
                    <a:bodyPr/>
                    <a:lstStyle/>
                    <a:p>
                      <a:r>
                        <a:rPr lang="en-US" b="1" dirty="0" smtClean="0"/>
                        <a:t>12</a:t>
                      </a:r>
                      <a:endParaRPr lang="en-US" b="1" dirty="0"/>
                    </a:p>
                  </a:txBody>
                  <a:tcPr>
                    <a:solidFill>
                      <a:schemeClr val="bg1"/>
                    </a:solidFill>
                  </a:tcPr>
                </a:tc>
                <a:tc>
                  <a:txBody>
                    <a:bodyPr/>
                    <a:lstStyle/>
                    <a:p>
                      <a:r>
                        <a:rPr lang="en-US" b="1" dirty="0" smtClean="0"/>
                        <a:t>13</a:t>
                      </a:r>
                      <a:endParaRPr lang="en-US" b="1" dirty="0"/>
                    </a:p>
                  </a:txBody>
                  <a:tcPr>
                    <a:solidFill>
                      <a:schemeClr val="bg1"/>
                    </a:solidFill>
                  </a:tcPr>
                </a:tc>
                <a:tc>
                  <a:txBody>
                    <a:bodyPr/>
                    <a:lstStyle/>
                    <a:p>
                      <a:r>
                        <a:rPr lang="en-US" b="1" dirty="0" smtClean="0">
                          <a:solidFill>
                            <a:schemeClr val="bg1"/>
                          </a:solidFill>
                        </a:rPr>
                        <a:t>14</a:t>
                      </a:r>
                      <a:r>
                        <a:rPr lang="en-US" sz="900" b="1" dirty="0" smtClean="0">
                          <a:solidFill>
                            <a:schemeClr val="bg1"/>
                          </a:solidFill>
                        </a:rPr>
                        <a:t> P/O</a:t>
                      </a:r>
                      <a:endParaRPr lang="en-US" b="1" dirty="0">
                        <a:solidFill>
                          <a:schemeClr val="bg1"/>
                        </a:solidFill>
                      </a:endParaRPr>
                    </a:p>
                  </a:txBody>
                  <a:tcPr>
                    <a:cell3D prstMaterial="dkEdge">
                      <a:bevel prst="relaxedInset"/>
                      <a:lightRig rig="flood" dir="t"/>
                    </a:cell3D>
                    <a:solidFill>
                      <a:srgbClr val="FF0000"/>
                    </a:solidFill>
                  </a:tcPr>
                </a:tc>
                <a:tc>
                  <a:txBody>
                    <a:bodyPr/>
                    <a:lstStyle/>
                    <a:p>
                      <a:r>
                        <a:rPr lang="en-US" b="1" dirty="0" smtClean="0"/>
                        <a:t>15</a:t>
                      </a:r>
                      <a:endParaRPr lang="en-US" b="1" dirty="0"/>
                    </a:p>
                  </a:txBody>
                  <a:tcPr>
                    <a:cell3D prstMaterial="dkEdge">
                      <a:bevel prst="coolSlant"/>
                      <a:lightRig rig="flood" dir="t"/>
                    </a:cell3D>
                    <a:solidFill>
                      <a:srgbClr val="CCFF99"/>
                    </a:solidFill>
                  </a:tcPr>
                </a:tc>
                <a:tc>
                  <a:txBody>
                    <a:bodyPr/>
                    <a:lstStyle/>
                    <a:p>
                      <a:r>
                        <a:rPr lang="en-US" b="1" dirty="0" smtClean="0"/>
                        <a:t>16</a:t>
                      </a:r>
                      <a:endParaRPr lang="en-US" b="1" dirty="0"/>
                    </a:p>
                  </a:txBody>
                  <a:tcPr>
                    <a:cell3D prstMaterial="dkEdge">
                      <a:bevel prst="coolSlant"/>
                      <a:lightRig rig="flood" dir="t"/>
                    </a:cell3D>
                    <a:solidFill>
                      <a:srgbClr val="CCFF99"/>
                    </a:solidFill>
                  </a:tcPr>
                </a:tc>
                <a:tc>
                  <a:txBody>
                    <a:bodyPr/>
                    <a:lstStyle/>
                    <a:p>
                      <a:r>
                        <a:rPr lang="en-US" b="1" dirty="0" smtClean="0"/>
                        <a:t>17</a:t>
                      </a:r>
                      <a:endParaRPr lang="en-US" b="1" dirty="0"/>
                    </a:p>
                  </a:txBody>
                  <a:tcPr>
                    <a:cell3D prstMaterial="dkEdge">
                      <a:bevel prst="coolSlant"/>
                      <a:lightRig rig="flood" dir="t"/>
                    </a:cell3D>
                    <a:gradFill flip="none" rotWithShape="1">
                      <a:gsLst>
                        <a:gs pos="30000">
                          <a:srgbClr val="CCFF99"/>
                        </a:gs>
                        <a:gs pos="70000">
                          <a:schemeClr val="accent1">
                            <a:lumMod val="88000"/>
                            <a:lumOff val="12000"/>
                          </a:schemeClr>
                        </a:gs>
                      </a:gsLst>
                      <a:lin ang="2700000" scaled="1"/>
                      <a:tileRect/>
                    </a:gradFill>
                  </a:tcPr>
                </a:tc>
              </a:tr>
              <a:tr h="330811">
                <a:tc>
                  <a:txBody>
                    <a:bodyPr/>
                    <a:lstStyle/>
                    <a:p>
                      <a:r>
                        <a:rPr lang="en-US" b="1" dirty="0" smtClean="0">
                          <a:solidFill>
                            <a:schemeClr val="tx1"/>
                          </a:solidFill>
                        </a:rPr>
                        <a:t>18</a:t>
                      </a:r>
                      <a:r>
                        <a:rPr lang="en-US" sz="900" b="1" dirty="0" smtClean="0">
                          <a:solidFill>
                            <a:schemeClr val="tx1"/>
                          </a:solidFill>
                        </a:rPr>
                        <a:t> W/S</a:t>
                      </a:r>
                      <a:endParaRPr lang="en-US" b="1" dirty="0">
                        <a:solidFill>
                          <a:schemeClr val="tx1"/>
                        </a:solidFill>
                      </a:endParaRPr>
                    </a:p>
                  </a:txBody>
                  <a:tcPr>
                    <a:cell3D prstMaterial="dkEdge">
                      <a:bevel w="77470" h="12700" prst="softRound"/>
                      <a:lightRig rig="flood" dir="t"/>
                    </a:cell3D>
                    <a:gradFill>
                      <a:gsLst>
                        <a:gs pos="41000">
                          <a:srgbClr val="CCFF99"/>
                        </a:gs>
                        <a:gs pos="58000">
                          <a:srgbClr val="00B050"/>
                        </a:gs>
                      </a:gsLst>
                      <a:lin ang="13500000" scaled="1"/>
                    </a:gradFill>
                  </a:tcPr>
                </a:tc>
                <a:tc>
                  <a:txBody>
                    <a:bodyPr/>
                    <a:lstStyle/>
                    <a:p>
                      <a:r>
                        <a:rPr lang="en-US" b="1" dirty="0" smtClean="0"/>
                        <a:t>19</a:t>
                      </a:r>
                      <a:endParaRPr lang="en-US" b="1" dirty="0"/>
                    </a:p>
                  </a:txBody>
                  <a:tcPr>
                    <a:cell3D prstMaterial="dkEdge">
                      <a:bevel prst="coolSlant"/>
                      <a:lightRig rig="flood" dir="t"/>
                    </a:cell3D>
                    <a:solidFill>
                      <a:srgbClr val="CCFF99"/>
                    </a:solidFill>
                  </a:tcPr>
                </a:tc>
                <a:tc>
                  <a:txBody>
                    <a:bodyPr/>
                    <a:lstStyle/>
                    <a:p>
                      <a:r>
                        <a:rPr lang="en-US" b="1" dirty="0" smtClean="0"/>
                        <a:t>20</a:t>
                      </a:r>
                      <a:endParaRPr lang="en-US" b="1" dirty="0"/>
                    </a:p>
                  </a:txBody>
                  <a:tcPr>
                    <a:cell3D prstMaterial="dkEdge">
                      <a:bevel prst="coolSlant"/>
                      <a:lightRig rig="flood" dir="t"/>
                    </a:cell3D>
                    <a:solidFill>
                      <a:srgbClr val="CCFF99"/>
                    </a:solidFill>
                  </a:tcPr>
                </a:tc>
                <a:tc>
                  <a:txBody>
                    <a:bodyPr/>
                    <a:lstStyle/>
                    <a:p>
                      <a:r>
                        <a:rPr lang="en-US" b="1" dirty="0" smtClean="0"/>
                        <a:t>21</a:t>
                      </a:r>
                      <a:endParaRPr lang="en-US" b="1" dirty="0"/>
                    </a:p>
                  </a:txBody>
                  <a:tcPr>
                    <a:cell3D prstMaterial="dkEdge">
                      <a:bevel prst="coolSlant"/>
                      <a:lightRig rig="flood" dir="t"/>
                    </a:cell3D>
                    <a:solidFill>
                      <a:srgbClr val="CCFF99"/>
                    </a:solidFill>
                  </a:tcPr>
                </a:tc>
                <a:tc>
                  <a:txBody>
                    <a:bodyPr/>
                    <a:lstStyle/>
                    <a:p>
                      <a:r>
                        <a:rPr lang="en-US" b="1" dirty="0" smtClean="0"/>
                        <a:t>22</a:t>
                      </a:r>
                      <a:endParaRPr lang="en-US" b="1" dirty="0"/>
                    </a:p>
                  </a:txBody>
                  <a:tcPr>
                    <a:solidFill>
                      <a:schemeClr val="bg1"/>
                    </a:solidFill>
                  </a:tcPr>
                </a:tc>
                <a:tc>
                  <a:txBody>
                    <a:bodyPr/>
                    <a:lstStyle/>
                    <a:p>
                      <a:r>
                        <a:rPr lang="en-US" b="1" dirty="0" smtClean="0"/>
                        <a:t>23</a:t>
                      </a:r>
                      <a:endParaRPr lang="en-US" b="1" dirty="0"/>
                    </a:p>
                  </a:txBody>
                  <a:tcPr>
                    <a:solidFill>
                      <a:schemeClr val="bg1"/>
                    </a:solidFill>
                  </a:tcPr>
                </a:tc>
                <a:tc>
                  <a:txBody>
                    <a:bodyPr/>
                    <a:lstStyle/>
                    <a:p>
                      <a:r>
                        <a:rPr lang="en-US" b="1" dirty="0" smtClean="0"/>
                        <a:t>24</a:t>
                      </a:r>
                      <a:endParaRPr lang="en-US" b="1" dirty="0"/>
                    </a:p>
                  </a:txBody>
                  <a:tcPr>
                    <a:solidFill>
                      <a:schemeClr val="accent1">
                        <a:lumMod val="40000"/>
                        <a:lumOff val="60000"/>
                      </a:schemeClr>
                    </a:solidFill>
                  </a:tcPr>
                </a:tc>
              </a:tr>
              <a:tr h="330811">
                <a:tc>
                  <a:txBody>
                    <a:bodyPr/>
                    <a:lstStyle/>
                    <a:p>
                      <a:r>
                        <a:rPr lang="en-US" b="1" dirty="0" smtClean="0"/>
                        <a:t>25</a:t>
                      </a:r>
                      <a:endParaRPr lang="en-US" b="1" dirty="0"/>
                    </a:p>
                  </a:txBody>
                  <a:tcPr>
                    <a:solidFill>
                      <a:schemeClr val="bg1"/>
                    </a:solidFill>
                  </a:tcPr>
                </a:tc>
                <a:tc>
                  <a:txBody>
                    <a:bodyPr/>
                    <a:lstStyle/>
                    <a:p>
                      <a:r>
                        <a:rPr lang="en-US" b="1" dirty="0" smtClean="0"/>
                        <a:t>26</a:t>
                      </a:r>
                      <a:endParaRPr lang="en-US" b="1" dirty="0"/>
                    </a:p>
                  </a:txBody>
                  <a:tcPr>
                    <a:solidFill>
                      <a:schemeClr val="bg1"/>
                    </a:solidFill>
                  </a:tcPr>
                </a:tc>
                <a:tc>
                  <a:txBody>
                    <a:bodyPr/>
                    <a:lstStyle/>
                    <a:p>
                      <a:r>
                        <a:rPr lang="en-US" b="1" dirty="0" smtClean="0"/>
                        <a:t>27</a:t>
                      </a:r>
                      <a:endParaRPr lang="en-US" b="1" dirty="0"/>
                    </a:p>
                  </a:txBody>
                  <a:tcPr>
                    <a:solidFill>
                      <a:schemeClr val="bg1"/>
                    </a:solidFill>
                  </a:tcPr>
                </a:tc>
                <a:tc>
                  <a:txBody>
                    <a:bodyPr/>
                    <a:lstStyle/>
                    <a:p>
                      <a:r>
                        <a:rPr lang="en-US" b="1" dirty="0" smtClean="0"/>
                        <a:t>28</a:t>
                      </a:r>
                      <a:endParaRPr lang="en-US" b="1" dirty="0"/>
                    </a:p>
                  </a:txBody>
                  <a:tcPr>
                    <a:solidFill>
                      <a:schemeClr val="bg1"/>
                    </a:solidFill>
                  </a:tcPr>
                </a:tc>
                <a:tc>
                  <a:txBody>
                    <a:bodyPr/>
                    <a:lstStyle/>
                    <a:p>
                      <a:r>
                        <a:rPr lang="en-US" b="1" dirty="0" smtClean="0"/>
                        <a:t>29</a:t>
                      </a:r>
                      <a:endParaRPr lang="en-US" b="1" dirty="0"/>
                    </a:p>
                  </a:txBody>
                  <a:tcPr>
                    <a:solidFill>
                      <a:schemeClr val="bg1"/>
                    </a:solidFill>
                  </a:tcPr>
                </a:tc>
                <a:tc>
                  <a:txBody>
                    <a:bodyPr/>
                    <a:lstStyle/>
                    <a:p>
                      <a:r>
                        <a:rPr lang="en-US" b="1" dirty="0" smtClean="0"/>
                        <a:t>30</a:t>
                      </a:r>
                      <a:endParaRPr lang="en-US" b="1" dirty="0"/>
                    </a:p>
                  </a:txBody>
                  <a:tcPr>
                    <a:solidFill>
                      <a:schemeClr val="bg1"/>
                    </a:solidFill>
                  </a:tcPr>
                </a:tc>
                <a:tc>
                  <a:txBody>
                    <a:bodyPr/>
                    <a:lstStyle/>
                    <a:p>
                      <a:endParaRPr lang="en-US" b="1" dirty="0"/>
                    </a:p>
                  </a:txBody>
                  <a:tcPr>
                    <a:solidFill>
                      <a:schemeClr val="bg1"/>
                    </a:solidFill>
                  </a:tcPr>
                </a:tc>
              </a:tr>
            </a:tbl>
          </a:graphicData>
        </a:graphic>
      </p:graphicFrame>
      <p:sp>
        <p:nvSpPr>
          <p:cNvPr id="13" name="Rectangle 12"/>
          <p:cNvSpPr/>
          <p:nvPr/>
        </p:nvSpPr>
        <p:spPr>
          <a:xfrm>
            <a:off x="4718737" y="3657600"/>
            <a:ext cx="4267200" cy="584775"/>
          </a:xfrm>
          <a:prstGeom prst="rect">
            <a:avLst/>
          </a:prstGeom>
          <a:noFill/>
        </p:spPr>
        <p:txBody>
          <a:bodyPr wrap="square" lIns="91440" tIns="45720" rIns="91440" bIns="45720">
            <a:spAutoFit/>
          </a:bodyPr>
          <a:lstStyle/>
          <a:p>
            <a:pPr algn="ctr"/>
            <a:r>
              <a:rPr lang="en-US" sz="3200" b="1" cap="none" spc="0" dirty="0" smtClean="0">
                <a:ln w="1905"/>
                <a:solidFill>
                  <a:srgbClr val="0070C0"/>
                </a:solidFill>
                <a:effectLst>
                  <a:glow rad="127000">
                    <a:srgbClr val="FFFFCC"/>
                  </a:glow>
                  <a:innerShdw blurRad="69850" dist="43180" dir="5400000">
                    <a:srgbClr val="000000">
                      <a:alpha val="65000"/>
                    </a:srgbClr>
                  </a:innerShdw>
                </a:effectLst>
                <a:latin typeface="Arial Rounded MT Bold" pitchFamily="34" charset="0"/>
              </a:rPr>
              <a:t>Yahusha’s</a:t>
            </a:r>
            <a:r>
              <a:rPr lang="en-US"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27000">
                    <a:srgbClr val="FFFFCC"/>
                  </a:glow>
                  <a:innerShdw blurRad="69850" dist="43180" dir="5400000">
                    <a:srgbClr val="000000">
                      <a:alpha val="65000"/>
                    </a:srgbClr>
                  </a:innerShdw>
                </a:effectLst>
                <a:latin typeface="Arial Rounded MT Bold" pitchFamily="34" charset="0"/>
              </a:rPr>
              <a:t> Passover</a:t>
            </a:r>
            <a:endParaRPr lang="en-US"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27000">
                  <a:srgbClr val="FFFFCC"/>
                </a:glow>
                <a:innerShdw blurRad="69850" dist="43180" dir="5400000">
                  <a:srgbClr val="000000">
                    <a:alpha val="65000"/>
                  </a:srgbClr>
                </a:innerShdw>
              </a:effectLst>
              <a:latin typeface="Arial Rounded MT Bold" pitchFamily="34" charset="0"/>
            </a:endParaRPr>
          </a:p>
        </p:txBody>
      </p:sp>
      <p:sp>
        <p:nvSpPr>
          <p:cNvPr id="14" name="TextBox 13"/>
          <p:cNvSpPr txBox="1"/>
          <p:nvPr/>
        </p:nvSpPr>
        <p:spPr>
          <a:xfrm>
            <a:off x="4718737" y="4625407"/>
            <a:ext cx="2461260" cy="369332"/>
          </a:xfrm>
          <a:prstGeom prst="rect">
            <a:avLst/>
          </a:prstGeom>
          <a:solidFill>
            <a:schemeClr val="accent1">
              <a:lumMod val="75000"/>
            </a:schemeClr>
          </a:solidFill>
          <a:effectLst>
            <a:glow rad="228600">
              <a:schemeClr val="accent2">
                <a:satMod val="175000"/>
                <a:alpha val="40000"/>
              </a:schemeClr>
            </a:glow>
          </a:effectLst>
          <a:scene3d>
            <a:camera prst="orthographicFront"/>
            <a:lightRig rig="threePt" dir="t"/>
          </a:scene3d>
          <a:sp3d>
            <a:bevelT w="152400" h="50800" prst="softRound"/>
          </a:sp3d>
        </p:spPr>
        <p:txBody>
          <a:bodyPr wrap="square" rtlCol="0">
            <a:spAutoFit/>
            <a:sp3d extrusionH="57150">
              <a:bevelT w="82550" h="38100" prst="coolSlant"/>
            </a:sp3d>
          </a:bodyPr>
          <a:lstStyle/>
          <a:p>
            <a:pPr algn="ctr">
              <a:lnSpc>
                <a:spcPct val="90000"/>
              </a:lnSpc>
            </a:pPr>
            <a:r>
              <a:rPr lang="en-US" sz="2000" b="1" dirty="0" smtClean="0">
                <a:solidFill>
                  <a:srgbClr val="002060"/>
                </a:solidFill>
                <a:latin typeface="Arial Rounded MT Bold" pitchFamily="34" charset="0"/>
              </a:rPr>
              <a:t>Year of Yahusha</a:t>
            </a:r>
            <a:endParaRPr lang="en-US" sz="2000" b="1" dirty="0">
              <a:solidFill>
                <a:srgbClr val="002060"/>
              </a:solidFill>
              <a:latin typeface="Arial Rounded MT Bold" pitchFamily="34" charset="0"/>
            </a:endParaRPr>
          </a:p>
        </p:txBody>
      </p:sp>
      <p:pic>
        <p:nvPicPr>
          <p:cNvPr id="20" name="Picture 6" descr="C:\Users\Rae\Desktop\wheat 5 png.png"/>
          <p:cNvPicPr>
            <a:picLocks noChangeAspect="1" noChangeArrowheads="1"/>
          </p:cNvPicPr>
          <p:nvPr/>
        </p:nvPicPr>
        <p:blipFill>
          <a:blip r:embed="rId3" cstate="email">
            <a:duotone>
              <a:prstClr val="black"/>
              <a:srgbClr val="92D050">
                <a:tint val="45000"/>
                <a:satMod val="400000"/>
              </a:srgbClr>
            </a:duotone>
            <a:extLst>
              <a:ext uri="{BEBA8EAE-BF5A-486C-A8C5-ECC9F3942E4B}">
                <a14:imgProps xmlns:a14="http://schemas.microsoft.com/office/drawing/2010/main">
                  <a14:imgLayer r:embed="rId4">
                    <a14:imgEffect>
                      <a14:backgroundRemoval t="0" b="93333" l="0" r="87582"/>
                    </a14:imgEffect>
                  </a14:imgLayer>
                </a14:imgProps>
              </a:ext>
              <a:ext uri="{28A0092B-C50C-407E-A947-70E740481C1C}">
                <a14:useLocalDpi xmlns:a14="http://schemas.microsoft.com/office/drawing/2010/main"/>
              </a:ext>
            </a:extLst>
          </a:blip>
          <a:srcRect/>
          <a:stretch>
            <a:fillRect/>
          </a:stretch>
        </p:blipFill>
        <p:spPr bwMode="auto">
          <a:xfrm>
            <a:off x="-68232" y="5072477"/>
            <a:ext cx="542569" cy="1170247"/>
          </a:xfrm>
          <a:prstGeom prst="rect">
            <a:avLst/>
          </a:prstGeom>
          <a:noFill/>
          <a:effectLst>
            <a:glow rad="127000">
              <a:schemeClr val="bg1">
                <a:alpha val="74000"/>
              </a:schemeClr>
            </a:glow>
          </a:effectLst>
          <a:extLst>
            <a:ext uri="{909E8E84-426E-40DD-AFC4-6F175D3DCCD1}">
              <a14:hiddenFill xmlns:a14="http://schemas.microsoft.com/office/drawing/2010/main">
                <a:solidFill>
                  <a:srgbClr val="FFFFFF"/>
                </a:solidFill>
              </a14:hiddenFill>
            </a:ext>
          </a:extLst>
        </p:spPr>
      </p:pic>
      <p:pic>
        <p:nvPicPr>
          <p:cNvPr id="21" name="Picture 6" descr="C:\Users\Rae\Desktop\wheat 5 png.png"/>
          <p:cNvPicPr>
            <a:picLocks noChangeAspect="1" noChangeArrowheads="1"/>
          </p:cNvPicPr>
          <p:nvPr/>
        </p:nvPicPr>
        <p:blipFill>
          <a:blip r:embed="rId5" cstate="email">
            <a:duotone>
              <a:prstClr val="black"/>
              <a:srgbClr val="92D050">
                <a:tint val="45000"/>
                <a:satMod val="400000"/>
              </a:srgbClr>
            </a:duotone>
            <a:extLst>
              <a:ext uri="{BEBA8EAE-BF5A-486C-A8C5-ECC9F3942E4B}">
                <a14:imgProps xmlns:a14="http://schemas.microsoft.com/office/drawing/2010/main">
                  <a14:imgLayer r:embed="rId6">
                    <a14:imgEffect>
                      <a14:backgroundRemoval t="0" b="93333" l="0" r="87582"/>
                    </a14:imgEffect>
                  </a14:imgLayer>
                </a14:imgProps>
              </a:ext>
              <a:ext uri="{28A0092B-C50C-407E-A947-70E740481C1C}">
                <a14:useLocalDpi xmlns:a14="http://schemas.microsoft.com/office/drawing/2010/main"/>
              </a:ext>
            </a:extLst>
          </a:blip>
          <a:srcRect/>
          <a:stretch>
            <a:fillRect/>
          </a:stretch>
        </p:blipFill>
        <p:spPr bwMode="auto">
          <a:xfrm>
            <a:off x="4327896" y="5089569"/>
            <a:ext cx="571321" cy="1232261"/>
          </a:xfrm>
          <a:prstGeom prst="rect">
            <a:avLst/>
          </a:prstGeom>
          <a:noFill/>
          <a:effectLst>
            <a:glow rad="127000">
              <a:schemeClr val="bg1">
                <a:alpha val="74000"/>
              </a:schemeClr>
            </a:glow>
          </a:effectLst>
          <a:extLst>
            <a:ext uri="{909E8E84-426E-40DD-AFC4-6F175D3DCCD1}">
              <a14:hiddenFill xmlns:a14="http://schemas.microsoft.com/office/drawing/2010/main">
                <a:solidFill>
                  <a:srgbClr val="FFFFFF"/>
                </a:solidFill>
              </a14:hiddenFill>
            </a:ext>
          </a:extLst>
        </p:spPr>
      </p:pic>
      <p:pic>
        <p:nvPicPr>
          <p:cNvPr id="19" name="Picture 6" descr="C:\Users\Rae\Desktop\wheat 5 png.png"/>
          <p:cNvPicPr>
            <a:picLocks noChangeAspect="1" noChangeArrowheads="1"/>
          </p:cNvPicPr>
          <p:nvPr/>
        </p:nvPicPr>
        <p:blipFill>
          <a:blip r:embed="rId5" cstate="email">
            <a:duotone>
              <a:prstClr val="black"/>
              <a:srgbClr val="92D050">
                <a:tint val="45000"/>
                <a:satMod val="400000"/>
              </a:srgbClr>
            </a:duotone>
            <a:extLst>
              <a:ext uri="{BEBA8EAE-BF5A-486C-A8C5-ECC9F3942E4B}">
                <a14:imgProps xmlns:a14="http://schemas.microsoft.com/office/drawing/2010/main">
                  <a14:imgLayer r:embed="rId6">
                    <a14:imgEffect>
                      <a14:backgroundRemoval t="0" b="93333" l="0" r="87582"/>
                    </a14:imgEffect>
                  </a14:imgLayer>
                </a14:imgProps>
              </a:ext>
              <a:ext uri="{28A0092B-C50C-407E-A947-70E740481C1C}">
                <a14:useLocalDpi xmlns:a14="http://schemas.microsoft.com/office/drawing/2010/main"/>
              </a:ext>
            </a:extLst>
          </a:blip>
          <a:srcRect/>
          <a:stretch>
            <a:fillRect/>
          </a:stretch>
        </p:blipFill>
        <p:spPr bwMode="auto">
          <a:xfrm>
            <a:off x="4338215" y="2180473"/>
            <a:ext cx="571321" cy="1232261"/>
          </a:xfrm>
          <a:prstGeom prst="rect">
            <a:avLst/>
          </a:prstGeom>
          <a:noFill/>
          <a:effectLst>
            <a:glow rad="127000">
              <a:schemeClr val="bg1">
                <a:alpha val="74000"/>
              </a:schemeClr>
            </a:glow>
          </a:effectLst>
          <a:extLst>
            <a:ext uri="{909E8E84-426E-40DD-AFC4-6F175D3DCCD1}">
              <a14:hiddenFill xmlns:a14="http://schemas.microsoft.com/office/drawing/2010/main">
                <a:solidFill>
                  <a:srgbClr val="FFFFFF"/>
                </a:solidFill>
              </a14:hiddenFill>
            </a:ext>
          </a:extLst>
        </p:spPr>
      </p:pic>
      <p:sp>
        <p:nvSpPr>
          <p:cNvPr id="22" name="Rectangle 21"/>
          <p:cNvSpPr/>
          <p:nvPr/>
        </p:nvSpPr>
        <p:spPr>
          <a:xfrm>
            <a:off x="124316" y="76200"/>
            <a:ext cx="8861621" cy="584775"/>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3200" b="1" cap="none" spc="150" dirty="0" smtClean="0">
                <a:ln w="11430"/>
                <a:solidFill>
                  <a:srgbClr val="FFFF00"/>
                </a:solidFill>
                <a:effectLst>
                  <a:glow rad="127000">
                    <a:srgbClr val="0070C0"/>
                  </a:glow>
                  <a:outerShdw blurRad="25400" algn="tl" rotWithShape="0">
                    <a:srgbClr val="000000">
                      <a:alpha val="43000"/>
                    </a:srgbClr>
                  </a:outerShdw>
                </a:effectLst>
                <a:latin typeface="Arial Rounded MT Bold" pitchFamily="34" charset="0"/>
              </a:rPr>
              <a:t>How Torah “</a:t>
            </a:r>
            <a:r>
              <a:rPr lang="en-US" sz="3200" b="1" spc="150" dirty="0" smtClean="0">
                <a:ln w="11430">
                  <a:solidFill>
                    <a:srgbClr val="002060"/>
                  </a:solidFill>
                </a:ln>
                <a:solidFill>
                  <a:srgbClr val="00FF00"/>
                </a:solidFill>
                <a:effectLst>
                  <a:glow rad="127000">
                    <a:schemeClr val="bg1"/>
                  </a:glow>
                  <a:outerShdw blurRad="25400" algn="tl" rotWithShape="0">
                    <a:srgbClr val="000000">
                      <a:alpha val="43000"/>
                    </a:srgbClr>
                  </a:outerShdw>
                </a:effectLst>
                <a:latin typeface="Arial Rounded MT Bold" pitchFamily="34" charset="0"/>
              </a:rPr>
              <a:t>Dates </a:t>
            </a:r>
            <a:r>
              <a:rPr lang="en-US" sz="3200" b="1" spc="150" dirty="0">
                <a:ln w="11430"/>
                <a:solidFill>
                  <a:srgbClr val="FFFF00"/>
                </a:solidFill>
                <a:effectLst>
                  <a:glow rad="127000">
                    <a:srgbClr val="0070C0"/>
                  </a:glow>
                  <a:outerShdw blurRad="25400" algn="tl" rotWithShape="0">
                    <a:srgbClr val="000000">
                      <a:alpha val="43000"/>
                    </a:srgbClr>
                  </a:outerShdw>
                </a:effectLst>
                <a:latin typeface="Arial Rounded MT Bold" pitchFamily="34" charset="0"/>
              </a:rPr>
              <a:t>&amp;</a:t>
            </a:r>
            <a:r>
              <a:rPr lang="en-US" sz="3200" b="1" spc="150" dirty="0" smtClean="0">
                <a:ln w="11430">
                  <a:solidFill>
                    <a:srgbClr val="002060"/>
                  </a:solidFill>
                </a:ln>
                <a:solidFill>
                  <a:srgbClr val="00FF00"/>
                </a:solidFill>
                <a:effectLst>
                  <a:glow rad="127000">
                    <a:schemeClr val="bg1"/>
                  </a:glow>
                  <a:outerShdw blurRad="25400" algn="tl" rotWithShape="0">
                    <a:srgbClr val="000000">
                      <a:alpha val="43000"/>
                    </a:srgbClr>
                  </a:outerShdw>
                </a:effectLst>
                <a:latin typeface="Arial Rounded MT Bold" pitchFamily="34" charset="0"/>
              </a:rPr>
              <a:t> </a:t>
            </a:r>
            <a:r>
              <a:rPr lang="en-US" sz="3200" b="1" cap="none" spc="150" dirty="0" smtClean="0">
                <a:ln w="11430">
                  <a:solidFill>
                    <a:srgbClr val="002060"/>
                  </a:solidFill>
                </a:ln>
                <a:solidFill>
                  <a:srgbClr val="00B0F0"/>
                </a:solidFill>
                <a:effectLst>
                  <a:glow rad="127000">
                    <a:schemeClr val="bg1"/>
                  </a:glow>
                  <a:outerShdw blurRad="25400" algn="tl" rotWithShape="0">
                    <a:srgbClr val="000000">
                      <a:alpha val="43000"/>
                    </a:srgbClr>
                  </a:outerShdw>
                </a:effectLst>
                <a:latin typeface="Arial Rounded MT Bold" pitchFamily="34" charset="0"/>
              </a:rPr>
              <a:t>Days</a:t>
            </a:r>
            <a:r>
              <a:rPr lang="en-US" sz="3200" b="1" cap="none" spc="150" dirty="0" smtClean="0">
                <a:ln w="11430"/>
                <a:solidFill>
                  <a:srgbClr val="FFFF00"/>
                </a:solidFill>
                <a:effectLst>
                  <a:glow rad="127000">
                    <a:srgbClr val="0070C0"/>
                  </a:glow>
                  <a:outerShdw blurRad="25400" algn="tl" rotWithShape="0">
                    <a:srgbClr val="000000">
                      <a:alpha val="43000"/>
                    </a:srgbClr>
                  </a:outerShdw>
                </a:effectLst>
                <a:latin typeface="Arial Rounded MT Bold" pitchFamily="34" charset="0"/>
              </a:rPr>
              <a:t>” </a:t>
            </a:r>
            <a:r>
              <a:rPr lang="en-US" sz="3200" b="1" u="sng" spc="150" dirty="0" smtClean="0">
                <a:ln w="11430"/>
                <a:solidFill>
                  <a:srgbClr val="FFFF00"/>
                </a:solidFill>
                <a:effectLst>
                  <a:glow rad="127000">
                    <a:srgbClr val="0070C0"/>
                  </a:glow>
                  <a:outerShdw blurRad="25400" algn="tl" rotWithShape="0">
                    <a:srgbClr val="000000">
                      <a:alpha val="43000"/>
                    </a:srgbClr>
                  </a:outerShdw>
                </a:effectLst>
                <a:latin typeface="Arial Rounded MT Bold" pitchFamily="34" charset="0"/>
              </a:rPr>
              <a:t>are</a:t>
            </a:r>
            <a:r>
              <a:rPr lang="en-US" sz="3200" b="1" cap="none" spc="150" dirty="0" smtClean="0">
                <a:ln w="11430"/>
                <a:solidFill>
                  <a:srgbClr val="FFFF00"/>
                </a:solidFill>
                <a:effectLst>
                  <a:glow rad="127000">
                    <a:srgbClr val="0070C0"/>
                  </a:glow>
                  <a:outerShdw blurRad="25400" algn="tl" rotWithShape="0">
                    <a:srgbClr val="000000">
                      <a:alpha val="43000"/>
                    </a:srgbClr>
                  </a:outerShdw>
                </a:effectLst>
                <a:latin typeface="Arial Rounded MT Bold" pitchFamily="34" charset="0"/>
              </a:rPr>
              <a:t> Flexible</a:t>
            </a:r>
            <a:endParaRPr lang="en-US" sz="3200" b="1" cap="none" spc="150" dirty="0">
              <a:ln w="11430"/>
              <a:solidFill>
                <a:srgbClr val="FFFF00"/>
              </a:solidFill>
              <a:effectLst>
                <a:glow rad="127000">
                  <a:srgbClr val="0070C0"/>
                </a:glow>
                <a:outerShdw blurRad="25400" algn="tl" rotWithShape="0">
                  <a:srgbClr val="000000">
                    <a:alpha val="43000"/>
                  </a:srgbClr>
                </a:outerShdw>
              </a:effectLst>
              <a:latin typeface="Arial Rounded MT Bold" pitchFamily="34" charset="0"/>
            </a:endParaRPr>
          </a:p>
        </p:txBody>
      </p:sp>
      <p:graphicFrame>
        <p:nvGraphicFramePr>
          <p:cNvPr id="23" name="Table 22"/>
          <p:cNvGraphicFramePr>
            <a:graphicFrameLocks noGrp="1"/>
          </p:cNvGraphicFramePr>
          <p:nvPr>
            <p:extLst>
              <p:ext uri="{D42A27DB-BD31-4B8C-83A1-F6EECF244321}">
                <p14:modId xmlns:p14="http://schemas.microsoft.com/office/powerpoint/2010/main" val="2422653918"/>
              </p:ext>
            </p:extLst>
          </p:nvPr>
        </p:nvGraphicFramePr>
        <p:xfrm>
          <a:off x="311231" y="838200"/>
          <a:ext cx="4087033" cy="2537051"/>
        </p:xfrm>
        <a:graphic>
          <a:graphicData uri="http://schemas.openxmlformats.org/drawingml/2006/table">
            <a:tbl>
              <a:tblPr firstRow="1" bandRow="1">
                <a:tableStyleId>{E269D01E-BC32-4049-B463-5C60D7B0CCD2}</a:tableStyleId>
              </a:tblPr>
              <a:tblGrid>
                <a:gridCol w="2182033"/>
                <a:gridCol w="1905000"/>
              </a:tblGrid>
              <a:tr h="318893">
                <a:tc>
                  <a:txBody>
                    <a:bodyPr/>
                    <a:lstStyle/>
                    <a:p>
                      <a:r>
                        <a:rPr lang="en-US" sz="1400" b="1" dirty="0" smtClean="0">
                          <a:solidFill>
                            <a:srgbClr val="002060"/>
                          </a:solidFill>
                          <a:effectLst>
                            <a:glow rad="101600">
                              <a:schemeClr val="bg1">
                                <a:alpha val="60000"/>
                              </a:schemeClr>
                            </a:glow>
                          </a:effectLst>
                          <a:latin typeface="Comic Sans MS" pitchFamily="66" charset="0"/>
                        </a:rPr>
                        <a:t>Abib 14 </a:t>
                      </a:r>
                      <a:r>
                        <a:rPr lang="en-US" sz="1400" b="1" dirty="0" smtClean="0">
                          <a:solidFill>
                            <a:srgbClr val="C00000"/>
                          </a:solidFill>
                          <a:effectLst>
                            <a:glow rad="101600">
                              <a:schemeClr val="bg1">
                                <a:alpha val="60000"/>
                              </a:schemeClr>
                            </a:glow>
                          </a:effectLst>
                          <a:latin typeface="Comic Sans MS" pitchFamily="66" charset="0"/>
                        </a:rPr>
                        <a:t>Passover on:</a:t>
                      </a:r>
                      <a:endParaRPr lang="en-US" sz="1400" b="1" dirty="0">
                        <a:solidFill>
                          <a:srgbClr val="C00000"/>
                        </a:solidFill>
                        <a:effectLst>
                          <a:glow rad="101600">
                            <a:schemeClr val="bg1">
                              <a:alpha val="60000"/>
                            </a:schemeClr>
                          </a:glow>
                        </a:effectLst>
                        <a:latin typeface="Comic Sans MS" pitchFamily="66" charset="0"/>
                      </a:endParaRPr>
                    </a:p>
                  </a:txBody>
                  <a:tcPr>
                    <a:cell3D prstMaterial="dkEdge">
                      <a:bevel/>
                      <a:lightRig rig="flood" dir="t"/>
                    </a:cell3D>
                  </a:tcPr>
                </a:tc>
                <a:tc>
                  <a:txBody>
                    <a:bodyPr/>
                    <a:lstStyle/>
                    <a:p>
                      <a:r>
                        <a:rPr lang="en-US" sz="1400" b="1" dirty="0" smtClean="0">
                          <a:solidFill>
                            <a:srgbClr val="00FF00"/>
                          </a:solidFill>
                          <a:effectLst>
                            <a:glow rad="101600">
                              <a:srgbClr val="002060">
                                <a:alpha val="60000"/>
                              </a:srgbClr>
                            </a:glow>
                          </a:effectLst>
                          <a:latin typeface="Comic Sans MS" pitchFamily="66" charset="0"/>
                        </a:rPr>
                        <a:t>Wave Sheaf on:</a:t>
                      </a:r>
                      <a:endParaRPr lang="en-US" sz="1400" b="1" dirty="0">
                        <a:solidFill>
                          <a:srgbClr val="00FF00"/>
                        </a:solidFill>
                        <a:effectLst>
                          <a:glow rad="101600">
                            <a:srgbClr val="002060">
                              <a:alpha val="60000"/>
                            </a:srgbClr>
                          </a:glow>
                        </a:effectLst>
                        <a:latin typeface="Comic Sans MS" pitchFamily="66" charset="0"/>
                      </a:endParaRPr>
                    </a:p>
                  </a:txBody>
                  <a:tcPr>
                    <a:cell3D prstMaterial="dkEdge">
                      <a:bevel/>
                      <a:lightRig rig="flood" dir="t"/>
                    </a:cell3D>
                  </a:tcPr>
                </a:tc>
              </a:tr>
              <a:tr h="318893">
                <a:tc>
                  <a:txBody>
                    <a:bodyPr/>
                    <a:lstStyle/>
                    <a:p>
                      <a:r>
                        <a:rPr lang="en-US" sz="1400" b="1" dirty="0" smtClean="0">
                          <a:solidFill>
                            <a:srgbClr val="002060"/>
                          </a:solidFill>
                          <a:effectLst>
                            <a:glow rad="101600">
                              <a:schemeClr val="bg1">
                                <a:alpha val="60000"/>
                              </a:schemeClr>
                            </a:glow>
                          </a:effectLst>
                          <a:latin typeface="Comic Sans MS" pitchFamily="66" charset="0"/>
                        </a:rPr>
                        <a:t>Sunday – 1</a:t>
                      </a:r>
                      <a:r>
                        <a:rPr lang="en-US" sz="1400" b="1" baseline="30000" dirty="0" smtClean="0">
                          <a:solidFill>
                            <a:srgbClr val="002060"/>
                          </a:solidFill>
                          <a:effectLst>
                            <a:glow rad="101600">
                              <a:schemeClr val="bg1">
                                <a:alpha val="60000"/>
                              </a:schemeClr>
                            </a:glow>
                          </a:effectLst>
                          <a:latin typeface="Comic Sans MS" pitchFamily="66" charset="0"/>
                        </a:rPr>
                        <a:t>st</a:t>
                      </a:r>
                      <a:r>
                        <a:rPr lang="en-US" sz="1400" b="1" dirty="0" smtClean="0">
                          <a:solidFill>
                            <a:srgbClr val="002060"/>
                          </a:solidFill>
                          <a:effectLst>
                            <a:glow rad="101600">
                              <a:schemeClr val="bg1">
                                <a:alpha val="60000"/>
                              </a:schemeClr>
                            </a:glow>
                          </a:effectLst>
                          <a:latin typeface="Comic Sans MS" pitchFamily="66" charset="0"/>
                        </a:rPr>
                        <a:t> Cycle</a:t>
                      </a:r>
                      <a:endParaRPr lang="en-US" sz="1400" b="1" dirty="0">
                        <a:solidFill>
                          <a:srgbClr val="002060"/>
                        </a:solidFill>
                        <a:effectLst>
                          <a:glow rad="101600">
                            <a:schemeClr val="bg1">
                              <a:alpha val="60000"/>
                            </a:schemeClr>
                          </a:glow>
                        </a:effectLst>
                        <a:latin typeface="Comic Sans MS" pitchFamily="66" charset="0"/>
                      </a:endParaRPr>
                    </a:p>
                  </a:txBody>
                  <a:tcPr>
                    <a:cell3D prstMaterial="dkEdge">
                      <a:bevel/>
                      <a:lightRig rig="flood" dir="t"/>
                    </a:cell3D>
                  </a:tcPr>
                </a:tc>
                <a:tc>
                  <a:txBody>
                    <a:bodyPr/>
                    <a:lstStyle/>
                    <a:p>
                      <a:r>
                        <a:rPr lang="en-US" sz="1400" b="1" dirty="0" smtClean="0">
                          <a:solidFill>
                            <a:schemeClr val="bg1"/>
                          </a:solidFill>
                          <a:effectLst>
                            <a:glow rad="101600">
                              <a:srgbClr val="002060">
                                <a:alpha val="60000"/>
                              </a:srgbClr>
                            </a:glow>
                          </a:effectLst>
                          <a:latin typeface="Comic Sans MS" pitchFamily="66" charset="0"/>
                        </a:rPr>
                        <a:t>Sunday – Abib 21</a:t>
                      </a:r>
                      <a:r>
                        <a:rPr lang="en-US" sz="1400" b="1" baseline="30000" dirty="0" smtClean="0">
                          <a:solidFill>
                            <a:schemeClr val="bg1"/>
                          </a:solidFill>
                          <a:effectLst>
                            <a:glow rad="101600">
                              <a:srgbClr val="002060">
                                <a:alpha val="60000"/>
                              </a:srgbClr>
                            </a:glow>
                          </a:effectLst>
                          <a:latin typeface="Comic Sans MS" pitchFamily="66" charset="0"/>
                        </a:rPr>
                        <a:t>st</a:t>
                      </a:r>
                      <a:r>
                        <a:rPr lang="en-US" sz="1400" b="1" dirty="0" smtClean="0">
                          <a:solidFill>
                            <a:schemeClr val="bg1"/>
                          </a:solidFill>
                          <a:effectLst>
                            <a:glow rad="101600">
                              <a:srgbClr val="002060">
                                <a:alpha val="60000"/>
                              </a:srgbClr>
                            </a:glow>
                          </a:effectLst>
                          <a:latin typeface="Comic Sans MS" pitchFamily="66" charset="0"/>
                        </a:rPr>
                        <a:t> </a:t>
                      </a:r>
                      <a:endParaRPr lang="en-US" sz="1400" b="1" dirty="0">
                        <a:solidFill>
                          <a:schemeClr val="bg1"/>
                        </a:solidFill>
                        <a:effectLst>
                          <a:glow rad="101600">
                            <a:srgbClr val="002060">
                              <a:alpha val="60000"/>
                            </a:srgbClr>
                          </a:glow>
                        </a:effectLst>
                        <a:latin typeface="Comic Sans MS" pitchFamily="66" charset="0"/>
                      </a:endParaRPr>
                    </a:p>
                  </a:txBody>
                  <a:tcPr>
                    <a:cell3D prstMaterial="dkEdge">
                      <a:bevel/>
                      <a:lightRig rig="flood" dir="t"/>
                    </a:cell3D>
                  </a:tcPr>
                </a:tc>
              </a:tr>
              <a:tr h="318893">
                <a:tc>
                  <a:txBody>
                    <a:bodyPr/>
                    <a:lstStyle/>
                    <a:p>
                      <a:r>
                        <a:rPr lang="en-US" sz="1400" b="1" dirty="0" smtClean="0">
                          <a:solidFill>
                            <a:srgbClr val="002060"/>
                          </a:solidFill>
                          <a:effectLst>
                            <a:glow rad="101600">
                              <a:schemeClr val="bg1">
                                <a:alpha val="60000"/>
                              </a:schemeClr>
                            </a:glow>
                          </a:effectLst>
                          <a:latin typeface="Comic Sans MS" pitchFamily="66" charset="0"/>
                        </a:rPr>
                        <a:t>Monday – 2</a:t>
                      </a:r>
                      <a:r>
                        <a:rPr lang="en-US" sz="1400" b="1" baseline="30000" dirty="0" smtClean="0">
                          <a:solidFill>
                            <a:srgbClr val="002060"/>
                          </a:solidFill>
                          <a:effectLst>
                            <a:glow rad="101600">
                              <a:schemeClr val="bg1">
                                <a:alpha val="60000"/>
                              </a:schemeClr>
                            </a:glow>
                          </a:effectLst>
                          <a:latin typeface="Comic Sans MS" pitchFamily="66" charset="0"/>
                        </a:rPr>
                        <a:t>nd</a:t>
                      </a:r>
                      <a:r>
                        <a:rPr lang="en-US" sz="1400" b="1" dirty="0" smtClean="0">
                          <a:solidFill>
                            <a:srgbClr val="002060"/>
                          </a:solidFill>
                          <a:effectLst>
                            <a:glow rad="101600">
                              <a:schemeClr val="bg1">
                                <a:alpha val="60000"/>
                              </a:schemeClr>
                            </a:glow>
                          </a:effectLst>
                          <a:latin typeface="Comic Sans MS" pitchFamily="66" charset="0"/>
                        </a:rPr>
                        <a:t> Cycle</a:t>
                      </a:r>
                      <a:endParaRPr lang="en-US" sz="1400" b="1" dirty="0">
                        <a:solidFill>
                          <a:srgbClr val="002060"/>
                        </a:solidFill>
                        <a:effectLst>
                          <a:glow rad="101600">
                            <a:schemeClr val="bg1">
                              <a:alpha val="60000"/>
                            </a:schemeClr>
                          </a:glow>
                        </a:effectLst>
                        <a:latin typeface="Comic Sans MS" pitchFamily="66" charset="0"/>
                      </a:endParaRPr>
                    </a:p>
                  </a:txBody>
                  <a:tcPr>
                    <a:cell3D prstMaterial="dkEdge">
                      <a:bevel/>
                      <a:lightRig rig="flood" dir="t"/>
                    </a:cell3D>
                  </a:tcPr>
                </a:tc>
                <a:tc>
                  <a:txBody>
                    <a:bodyPr/>
                    <a:lstStyle/>
                    <a:p>
                      <a:r>
                        <a:rPr lang="en-US" sz="1400" b="1" dirty="0" smtClean="0">
                          <a:solidFill>
                            <a:schemeClr val="bg1"/>
                          </a:solidFill>
                          <a:effectLst>
                            <a:glow rad="101600">
                              <a:srgbClr val="002060">
                                <a:alpha val="60000"/>
                              </a:srgbClr>
                            </a:glow>
                          </a:effectLst>
                          <a:latin typeface="Comic Sans MS" pitchFamily="66" charset="0"/>
                        </a:rPr>
                        <a:t>Sunday – Abib 20</a:t>
                      </a:r>
                      <a:r>
                        <a:rPr lang="en-US" sz="1400" b="1" baseline="30000" dirty="0" smtClean="0">
                          <a:solidFill>
                            <a:schemeClr val="bg1"/>
                          </a:solidFill>
                          <a:effectLst>
                            <a:glow rad="101600">
                              <a:srgbClr val="002060">
                                <a:alpha val="60000"/>
                              </a:srgbClr>
                            </a:glow>
                          </a:effectLst>
                          <a:latin typeface="Comic Sans MS" pitchFamily="66" charset="0"/>
                        </a:rPr>
                        <a:t>th</a:t>
                      </a:r>
                      <a:r>
                        <a:rPr lang="en-US" sz="1400" b="1" dirty="0" smtClean="0">
                          <a:solidFill>
                            <a:schemeClr val="bg1"/>
                          </a:solidFill>
                          <a:effectLst>
                            <a:glow rad="101600">
                              <a:srgbClr val="002060">
                                <a:alpha val="60000"/>
                              </a:srgbClr>
                            </a:glow>
                          </a:effectLst>
                          <a:latin typeface="Comic Sans MS" pitchFamily="66" charset="0"/>
                        </a:rPr>
                        <a:t> </a:t>
                      </a:r>
                      <a:endParaRPr lang="en-US" sz="1400" b="1" dirty="0">
                        <a:solidFill>
                          <a:schemeClr val="bg1"/>
                        </a:solidFill>
                        <a:effectLst>
                          <a:glow rad="101600">
                            <a:srgbClr val="002060">
                              <a:alpha val="60000"/>
                            </a:srgbClr>
                          </a:glow>
                        </a:effectLst>
                        <a:latin typeface="Comic Sans MS" pitchFamily="66" charset="0"/>
                      </a:endParaRPr>
                    </a:p>
                  </a:txBody>
                  <a:tcPr>
                    <a:cell3D prstMaterial="dkEdge">
                      <a:bevel/>
                      <a:lightRig rig="flood" dir="t"/>
                    </a:cell3D>
                  </a:tcPr>
                </a:tc>
              </a:tr>
              <a:tr h="270251">
                <a:tc>
                  <a:txBody>
                    <a:bodyPr/>
                    <a:lstStyle/>
                    <a:p>
                      <a:r>
                        <a:rPr lang="en-US" sz="1400" b="1" dirty="0" smtClean="0">
                          <a:solidFill>
                            <a:srgbClr val="0000FF"/>
                          </a:solidFill>
                          <a:effectLst>
                            <a:glow rad="101600">
                              <a:schemeClr val="bg1">
                                <a:alpha val="60000"/>
                              </a:schemeClr>
                            </a:glow>
                          </a:effectLst>
                          <a:latin typeface="Comic Sans MS" pitchFamily="66" charset="0"/>
                        </a:rPr>
                        <a:t>Tuesday – 3</a:t>
                      </a:r>
                      <a:r>
                        <a:rPr lang="en-US" sz="1400" b="1" baseline="30000" dirty="0" smtClean="0">
                          <a:solidFill>
                            <a:srgbClr val="0000FF"/>
                          </a:solidFill>
                          <a:effectLst>
                            <a:glow rad="101600">
                              <a:schemeClr val="bg1">
                                <a:alpha val="60000"/>
                              </a:schemeClr>
                            </a:glow>
                          </a:effectLst>
                          <a:latin typeface="Comic Sans MS" pitchFamily="66" charset="0"/>
                        </a:rPr>
                        <a:t>rd</a:t>
                      </a:r>
                      <a:r>
                        <a:rPr lang="en-US" sz="1400" b="1" dirty="0" smtClean="0">
                          <a:solidFill>
                            <a:srgbClr val="0000FF"/>
                          </a:solidFill>
                          <a:effectLst>
                            <a:glow rad="101600">
                              <a:schemeClr val="bg1">
                                <a:alpha val="60000"/>
                              </a:schemeClr>
                            </a:glow>
                          </a:effectLst>
                          <a:latin typeface="Comic Sans MS" pitchFamily="66" charset="0"/>
                        </a:rPr>
                        <a:t> Cycle</a:t>
                      </a:r>
                      <a:endParaRPr lang="en-US" sz="1400" b="1" dirty="0">
                        <a:solidFill>
                          <a:srgbClr val="0000FF"/>
                        </a:solidFill>
                        <a:effectLst>
                          <a:glow rad="101600">
                            <a:schemeClr val="bg1">
                              <a:alpha val="60000"/>
                            </a:schemeClr>
                          </a:glow>
                        </a:effectLst>
                        <a:latin typeface="Comic Sans MS" pitchFamily="66" charset="0"/>
                      </a:endParaRPr>
                    </a:p>
                  </a:txBody>
                  <a:tcPr>
                    <a:cell3D prstMaterial="dkEdge">
                      <a:bevel/>
                      <a:lightRig rig="flood" dir="t"/>
                    </a:cell3D>
                  </a:tcPr>
                </a:tc>
                <a:tc>
                  <a:txBody>
                    <a:bodyPr/>
                    <a:lstStyle/>
                    <a:p>
                      <a:r>
                        <a:rPr lang="en-US" sz="1400" b="1" dirty="0" smtClean="0">
                          <a:solidFill>
                            <a:srgbClr val="C07699"/>
                          </a:solidFill>
                          <a:effectLst>
                            <a:glow rad="127000">
                              <a:schemeClr val="tx1">
                                <a:lumMod val="85000"/>
                                <a:lumOff val="15000"/>
                              </a:schemeClr>
                            </a:glow>
                          </a:effectLst>
                          <a:latin typeface="Comic Sans MS" pitchFamily="66" charset="0"/>
                        </a:rPr>
                        <a:t>Sunday – Abib 19</a:t>
                      </a:r>
                      <a:r>
                        <a:rPr lang="en-US" sz="1400" b="1" baseline="30000" dirty="0" smtClean="0">
                          <a:solidFill>
                            <a:srgbClr val="C07699"/>
                          </a:solidFill>
                          <a:effectLst>
                            <a:glow rad="127000">
                              <a:schemeClr val="tx1">
                                <a:lumMod val="85000"/>
                                <a:lumOff val="15000"/>
                              </a:schemeClr>
                            </a:glow>
                          </a:effectLst>
                          <a:latin typeface="Comic Sans MS" pitchFamily="66" charset="0"/>
                        </a:rPr>
                        <a:t>th</a:t>
                      </a:r>
                      <a:r>
                        <a:rPr lang="en-US" sz="1400" b="1" dirty="0" smtClean="0">
                          <a:solidFill>
                            <a:srgbClr val="C07699"/>
                          </a:solidFill>
                          <a:effectLst>
                            <a:glow rad="127000">
                              <a:schemeClr val="tx1">
                                <a:lumMod val="85000"/>
                                <a:lumOff val="15000"/>
                              </a:schemeClr>
                            </a:glow>
                          </a:effectLst>
                          <a:latin typeface="Comic Sans MS" pitchFamily="66" charset="0"/>
                        </a:rPr>
                        <a:t> </a:t>
                      </a:r>
                      <a:endParaRPr lang="en-US" sz="1400" b="1" dirty="0">
                        <a:solidFill>
                          <a:srgbClr val="C07699"/>
                        </a:solidFill>
                        <a:effectLst>
                          <a:glow rad="127000">
                            <a:schemeClr val="tx1">
                              <a:lumMod val="85000"/>
                              <a:lumOff val="15000"/>
                            </a:schemeClr>
                          </a:glow>
                        </a:effectLst>
                        <a:latin typeface="Comic Sans MS" pitchFamily="66" charset="0"/>
                      </a:endParaRPr>
                    </a:p>
                  </a:txBody>
                  <a:tcPr>
                    <a:cell3D prstMaterial="dkEdge">
                      <a:bevel/>
                      <a:lightRig rig="flood" dir="t"/>
                    </a:cell3D>
                    <a:solidFill>
                      <a:srgbClr val="7030A0">
                        <a:alpha val="20000"/>
                      </a:srgbClr>
                    </a:solidFill>
                  </a:tcPr>
                </a:tc>
              </a:tr>
              <a:tr h="318893">
                <a:tc>
                  <a:txBody>
                    <a:bodyPr/>
                    <a:lstStyle/>
                    <a:p>
                      <a:r>
                        <a:rPr lang="en-US" sz="1400" b="1" dirty="0" smtClean="0">
                          <a:solidFill>
                            <a:srgbClr val="0000FF"/>
                          </a:solidFill>
                          <a:effectLst>
                            <a:glow rad="101600">
                              <a:schemeClr val="bg1">
                                <a:alpha val="60000"/>
                              </a:schemeClr>
                            </a:glow>
                          </a:effectLst>
                          <a:latin typeface="Comic Sans MS" pitchFamily="66" charset="0"/>
                        </a:rPr>
                        <a:t>Wednesday – 4</a:t>
                      </a:r>
                      <a:r>
                        <a:rPr lang="en-US" sz="1400" b="1" baseline="30000" dirty="0" smtClean="0">
                          <a:solidFill>
                            <a:srgbClr val="0000FF"/>
                          </a:solidFill>
                          <a:effectLst>
                            <a:glow rad="101600">
                              <a:schemeClr val="bg1">
                                <a:alpha val="60000"/>
                              </a:schemeClr>
                            </a:glow>
                          </a:effectLst>
                          <a:latin typeface="Comic Sans MS" pitchFamily="66" charset="0"/>
                        </a:rPr>
                        <a:t>th</a:t>
                      </a:r>
                      <a:r>
                        <a:rPr lang="en-US" sz="1400" b="1" dirty="0" smtClean="0">
                          <a:solidFill>
                            <a:srgbClr val="0000FF"/>
                          </a:solidFill>
                          <a:effectLst>
                            <a:glow rad="101600">
                              <a:schemeClr val="bg1">
                                <a:alpha val="60000"/>
                              </a:schemeClr>
                            </a:glow>
                          </a:effectLst>
                          <a:latin typeface="Comic Sans MS" pitchFamily="66" charset="0"/>
                        </a:rPr>
                        <a:t> Cycle</a:t>
                      </a:r>
                      <a:endParaRPr lang="en-US" sz="1400" b="1" dirty="0">
                        <a:solidFill>
                          <a:srgbClr val="0000FF"/>
                        </a:solidFill>
                        <a:effectLst>
                          <a:glow rad="101600">
                            <a:schemeClr val="bg1">
                              <a:alpha val="60000"/>
                            </a:schemeClr>
                          </a:glow>
                        </a:effectLst>
                        <a:latin typeface="Comic Sans MS" pitchFamily="66" charset="0"/>
                      </a:endParaRPr>
                    </a:p>
                  </a:txBody>
                  <a:tcPr>
                    <a:cell3D prstMaterial="dkEdge">
                      <a:bevel/>
                      <a:lightRig rig="flood" dir="t"/>
                    </a:cell3D>
                  </a:tcPr>
                </a:tc>
                <a:tc>
                  <a:txBody>
                    <a:bodyPr/>
                    <a:lstStyle/>
                    <a:p>
                      <a:r>
                        <a:rPr lang="en-US" sz="1400" b="1" dirty="0" smtClean="0">
                          <a:solidFill>
                            <a:srgbClr val="00FFFF"/>
                          </a:solidFill>
                          <a:effectLst>
                            <a:glow rad="127000">
                              <a:schemeClr val="tx1">
                                <a:lumMod val="85000"/>
                                <a:lumOff val="15000"/>
                              </a:schemeClr>
                            </a:glow>
                          </a:effectLst>
                          <a:latin typeface="Comic Sans MS" pitchFamily="66" charset="0"/>
                        </a:rPr>
                        <a:t>Sunday – Abib 18</a:t>
                      </a:r>
                      <a:r>
                        <a:rPr lang="en-US" sz="1400" b="1" baseline="30000" dirty="0" smtClean="0">
                          <a:solidFill>
                            <a:srgbClr val="00FFFF"/>
                          </a:solidFill>
                          <a:effectLst>
                            <a:glow rad="127000">
                              <a:schemeClr val="tx1">
                                <a:lumMod val="85000"/>
                                <a:lumOff val="15000"/>
                              </a:schemeClr>
                            </a:glow>
                          </a:effectLst>
                          <a:latin typeface="Comic Sans MS" pitchFamily="66" charset="0"/>
                        </a:rPr>
                        <a:t>th</a:t>
                      </a:r>
                      <a:r>
                        <a:rPr lang="en-US" sz="1400" b="1" dirty="0" smtClean="0">
                          <a:solidFill>
                            <a:srgbClr val="00FFFF"/>
                          </a:solidFill>
                          <a:effectLst>
                            <a:glow rad="127000">
                              <a:schemeClr val="tx1">
                                <a:lumMod val="85000"/>
                                <a:lumOff val="15000"/>
                              </a:schemeClr>
                            </a:glow>
                          </a:effectLst>
                          <a:latin typeface="Comic Sans MS" pitchFamily="66" charset="0"/>
                        </a:rPr>
                        <a:t> </a:t>
                      </a:r>
                      <a:endParaRPr lang="en-US" sz="1400" b="1" dirty="0">
                        <a:solidFill>
                          <a:srgbClr val="00FFFF"/>
                        </a:solidFill>
                        <a:effectLst>
                          <a:glow rad="127000">
                            <a:schemeClr val="tx1">
                              <a:lumMod val="85000"/>
                              <a:lumOff val="15000"/>
                            </a:schemeClr>
                          </a:glow>
                        </a:effectLst>
                        <a:latin typeface="Comic Sans MS" pitchFamily="66" charset="0"/>
                      </a:endParaRPr>
                    </a:p>
                  </a:txBody>
                  <a:tcPr>
                    <a:cell3D prstMaterial="dkEdge">
                      <a:bevel/>
                      <a:lightRig rig="flood" dir="t"/>
                    </a:cell3D>
                  </a:tcPr>
                </a:tc>
              </a:tr>
              <a:tr h="318893">
                <a:tc>
                  <a:txBody>
                    <a:bodyPr/>
                    <a:lstStyle/>
                    <a:p>
                      <a:r>
                        <a:rPr lang="en-US" sz="1400" b="1" dirty="0" smtClean="0">
                          <a:solidFill>
                            <a:srgbClr val="002060"/>
                          </a:solidFill>
                          <a:effectLst>
                            <a:glow rad="101600">
                              <a:schemeClr val="bg1">
                                <a:alpha val="60000"/>
                              </a:schemeClr>
                            </a:glow>
                          </a:effectLst>
                          <a:latin typeface="Comic Sans MS" pitchFamily="66" charset="0"/>
                        </a:rPr>
                        <a:t>Thursday – 5</a:t>
                      </a:r>
                      <a:r>
                        <a:rPr lang="en-US" sz="1400" b="1" baseline="30000" dirty="0" smtClean="0">
                          <a:solidFill>
                            <a:srgbClr val="002060"/>
                          </a:solidFill>
                          <a:effectLst>
                            <a:glow rad="101600">
                              <a:schemeClr val="bg1">
                                <a:alpha val="60000"/>
                              </a:schemeClr>
                            </a:glow>
                          </a:effectLst>
                          <a:latin typeface="Comic Sans MS" pitchFamily="66" charset="0"/>
                        </a:rPr>
                        <a:t>th</a:t>
                      </a:r>
                      <a:r>
                        <a:rPr lang="en-US" sz="1400" b="1" dirty="0" smtClean="0">
                          <a:solidFill>
                            <a:srgbClr val="002060"/>
                          </a:solidFill>
                          <a:effectLst>
                            <a:glow rad="101600">
                              <a:schemeClr val="bg1">
                                <a:alpha val="60000"/>
                              </a:schemeClr>
                            </a:glow>
                          </a:effectLst>
                          <a:latin typeface="Comic Sans MS" pitchFamily="66" charset="0"/>
                        </a:rPr>
                        <a:t> Cycle</a:t>
                      </a:r>
                      <a:endParaRPr lang="en-US" sz="1400" b="1" dirty="0">
                        <a:solidFill>
                          <a:srgbClr val="002060"/>
                        </a:solidFill>
                        <a:effectLst>
                          <a:glow rad="101600">
                            <a:schemeClr val="bg1">
                              <a:alpha val="60000"/>
                            </a:schemeClr>
                          </a:glow>
                        </a:effectLst>
                        <a:latin typeface="Comic Sans MS" pitchFamily="66" charset="0"/>
                      </a:endParaRPr>
                    </a:p>
                  </a:txBody>
                  <a:tcPr>
                    <a:cell3D prstMaterial="dkEdge">
                      <a:bevel/>
                      <a:lightRig rig="flood" dir="t"/>
                    </a:cell3D>
                  </a:tcPr>
                </a:tc>
                <a:tc>
                  <a:txBody>
                    <a:bodyPr/>
                    <a:lstStyle/>
                    <a:p>
                      <a:r>
                        <a:rPr lang="en-US" sz="1400" b="1" dirty="0" smtClean="0">
                          <a:solidFill>
                            <a:schemeClr val="bg1"/>
                          </a:solidFill>
                          <a:effectLst>
                            <a:glow rad="101600">
                              <a:srgbClr val="002060">
                                <a:alpha val="60000"/>
                              </a:srgbClr>
                            </a:glow>
                          </a:effectLst>
                          <a:latin typeface="Comic Sans MS" pitchFamily="66" charset="0"/>
                        </a:rPr>
                        <a:t>Sunday – Abib 17</a:t>
                      </a:r>
                      <a:r>
                        <a:rPr lang="en-US" sz="1400" b="1" baseline="30000" dirty="0" smtClean="0">
                          <a:solidFill>
                            <a:schemeClr val="bg1"/>
                          </a:solidFill>
                          <a:effectLst>
                            <a:glow rad="101600">
                              <a:srgbClr val="002060">
                                <a:alpha val="60000"/>
                              </a:srgbClr>
                            </a:glow>
                          </a:effectLst>
                          <a:latin typeface="Comic Sans MS" pitchFamily="66" charset="0"/>
                        </a:rPr>
                        <a:t>th</a:t>
                      </a:r>
                      <a:r>
                        <a:rPr lang="en-US" sz="1400" b="1" dirty="0" smtClean="0">
                          <a:solidFill>
                            <a:schemeClr val="bg1"/>
                          </a:solidFill>
                          <a:effectLst>
                            <a:glow rad="101600">
                              <a:srgbClr val="002060">
                                <a:alpha val="60000"/>
                              </a:srgbClr>
                            </a:glow>
                          </a:effectLst>
                          <a:latin typeface="Comic Sans MS" pitchFamily="66" charset="0"/>
                        </a:rPr>
                        <a:t> </a:t>
                      </a:r>
                      <a:endParaRPr lang="en-US" sz="1400" b="1" dirty="0">
                        <a:solidFill>
                          <a:schemeClr val="bg1"/>
                        </a:solidFill>
                        <a:effectLst>
                          <a:glow rad="101600">
                            <a:srgbClr val="002060">
                              <a:alpha val="60000"/>
                            </a:srgbClr>
                          </a:glow>
                        </a:effectLst>
                        <a:latin typeface="Comic Sans MS" pitchFamily="66" charset="0"/>
                      </a:endParaRPr>
                    </a:p>
                  </a:txBody>
                  <a:tcPr>
                    <a:cell3D prstMaterial="dkEdge">
                      <a:bevel/>
                      <a:lightRig rig="flood" dir="t"/>
                    </a:cell3D>
                  </a:tcPr>
                </a:tc>
              </a:tr>
              <a:tr h="318893">
                <a:tc>
                  <a:txBody>
                    <a:bodyPr/>
                    <a:lstStyle/>
                    <a:p>
                      <a:r>
                        <a:rPr lang="en-US" sz="1400" b="1" dirty="0" smtClean="0">
                          <a:solidFill>
                            <a:srgbClr val="002060"/>
                          </a:solidFill>
                          <a:effectLst>
                            <a:glow rad="101600">
                              <a:schemeClr val="bg1">
                                <a:alpha val="60000"/>
                              </a:schemeClr>
                            </a:glow>
                          </a:effectLst>
                          <a:latin typeface="Comic Sans MS" pitchFamily="66" charset="0"/>
                        </a:rPr>
                        <a:t>Friday – 6</a:t>
                      </a:r>
                      <a:r>
                        <a:rPr lang="en-US" sz="1400" b="1" baseline="30000" dirty="0" smtClean="0">
                          <a:solidFill>
                            <a:srgbClr val="002060"/>
                          </a:solidFill>
                          <a:effectLst>
                            <a:glow rad="101600">
                              <a:schemeClr val="bg1">
                                <a:alpha val="60000"/>
                              </a:schemeClr>
                            </a:glow>
                          </a:effectLst>
                          <a:latin typeface="Comic Sans MS" pitchFamily="66" charset="0"/>
                        </a:rPr>
                        <a:t>th</a:t>
                      </a:r>
                      <a:r>
                        <a:rPr lang="en-US" sz="1400" b="1" dirty="0" smtClean="0">
                          <a:solidFill>
                            <a:srgbClr val="002060"/>
                          </a:solidFill>
                          <a:effectLst>
                            <a:glow rad="101600">
                              <a:schemeClr val="bg1">
                                <a:alpha val="60000"/>
                              </a:schemeClr>
                            </a:glow>
                          </a:effectLst>
                          <a:latin typeface="Comic Sans MS" pitchFamily="66" charset="0"/>
                        </a:rPr>
                        <a:t> Cycle</a:t>
                      </a:r>
                      <a:endParaRPr lang="en-US" sz="1400" b="1" dirty="0">
                        <a:solidFill>
                          <a:srgbClr val="002060"/>
                        </a:solidFill>
                        <a:effectLst>
                          <a:glow rad="101600">
                            <a:schemeClr val="bg1">
                              <a:alpha val="60000"/>
                            </a:schemeClr>
                          </a:glow>
                        </a:effectLst>
                        <a:latin typeface="Comic Sans MS" pitchFamily="66" charset="0"/>
                      </a:endParaRPr>
                    </a:p>
                  </a:txBody>
                  <a:tcPr>
                    <a:cell3D prstMaterial="dkEdge">
                      <a:bevel/>
                      <a:lightRig rig="flood" dir="t"/>
                    </a:cell3D>
                  </a:tcPr>
                </a:tc>
                <a:tc>
                  <a:txBody>
                    <a:bodyPr/>
                    <a:lstStyle/>
                    <a:p>
                      <a:r>
                        <a:rPr lang="en-US" sz="1400" b="1" dirty="0" smtClean="0">
                          <a:solidFill>
                            <a:schemeClr val="bg1"/>
                          </a:solidFill>
                          <a:effectLst>
                            <a:glow rad="101600">
                              <a:srgbClr val="002060">
                                <a:alpha val="60000"/>
                              </a:srgbClr>
                            </a:glow>
                          </a:effectLst>
                          <a:latin typeface="Comic Sans MS" pitchFamily="66" charset="0"/>
                        </a:rPr>
                        <a:t>Sunday – Abib 16</a:t>
                      </a:r>
                      <a:r>
                        <a:rPr lang="en-US" sz="1400" b="1" baseline="30000" dirty="0" smtClean="0">
                          <a:solidFill>
                            <a:schemeClr val="bg1"/>
                          </a:solidFill>
                          <a:effectLst>
                            <a:glow rad="101600">
                              <a:srgbClr val="002060">
                                <a:alpha val="60000"/>
                              </a:srgbClr>
                            </a:glow>
                          </a:effectLst>
                          <a:latin typeface="Comic Sans MS" pitchFamily="66" charset="0"/>
                        </a:rPr>
                        <a:t>th</a:t>
                      </a:r>
                      <a:r>
                        <a:rPr lang="en-US" sz="1400" b="1" dirty="0" smtClean="0">
                          <a:solidFill>
                            <a:schemeClr val="bg1"/>
                          </a:solidFill>
                          <a:effectLst>
                            <a:glow rad="101600">
                              <a:srgbClr val="002060">
                                <a:alpha val="60000"/>
                              </a:srgbClr>
                            </a:glow>
                          </a:effectLst>
                          <a:latin typeface="Comic Sans MS" pitchFamily="66" charset="0"/>
                        </a:rPr>
                        <a:t> </a:t>
                      </a:r>
                      <a:endParaRPr lang="en-US" sz="1400" b="1" dirty="0">
                        <a:solidFill>
                          <a:schemeClr val="bg1"/>
                        </a:solidFill>
                        <a:effectLst>
                          <a:glow rad="101600">
                            <a:srgbClr val="002060">
                              <a:alpha val="60000"/>
                            </a:srgbClr>
                          </a:glow>
                        </a:effectLst>
                        <a:latin typeface="Comic Sans MS" pitchFamily="66" charset="0"/>
                      </a:endParaRPr>
                    </a:p>
                  </a:txBody>
                  <a:tcPr>
                    <a:cell3D prstMaterial="dkEdge">
                      <a:bevel/>
                      <a:lightRig rig="flood" dir="t"/>
                    </a:cell3D>
                  </a:tcPr>
                </a:tc>
              </a:tr>
              <a:tr h="3188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rgbClr val="0000FF"/>
                          </a:solidFill>
                          <a:effectLst>
                            <a:glow rad="101600">
                              <a:schemeClr val="bg1">
                                <a:alpha val="60000"/>
                              </a:schemeClr>
                            </a:glow>
                          </a:effectLst>
                          <a:latin typeface="Comic Sans MS" pitchFamily="66" charset="0"/>
                        </a:rPr>
                        <a:t>Sabbath – 7</a:t>
                      </a:r>
                      <a:r>
                        <a:rPr lang="en-US" sz="1400" b="1" baseline="30000" dirty="0" smtClean="0">
                          <a:solidFill>
                            <a:srgbClr val="0000FF"/>
                          </a:solidFill>
                          <a:effectLst>
                            <a:glow rad="101600">
                              <a:schemeClr val="bg1">
                                <a:alpha val="60000"/>
                              </a:schemeClr>
                            </a:glow>
                          </a:effectLst>
                          <a:latin typeface="Comic Sans MS" pitchFamily="66" charset="0"/>
                        </a:rPr>
                        <a:t>th</a:t>
                      </a:r>
                      <a:r>
                        <a:rPr lang="en-US" sz="1400" b="1" dirty="0" smtClean="0">
                          <a:solidFill>
                            <a:srgbClr val="0000FF"/>
                          </a:solidFill>
                          <a:effectLst>
                            <a:glow rad="101600">
                              <a:schemeClr val="bg1">
                                <a:alpha val="60000"/>
                              </a:schemeClr>
                            </a:glow>
                          </a:effectLst>
                          <a:latin typeface="Comic Sans MS" pitchFamily="66" charset="0"/>
                        </a:rPr>
                        <a:t> Cycle</a:t>
                      </a:r>
                    </a:p>
                  </a:txBody>
                  <a:tcPr>
                    <a:cell3D prstMaterial="dkEdge">
                      <a:bevel/>
                      <a:lightRig rig="flood" dir="t"/>
                    </a:cell3D>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rgbClr val="00FF00"/>
                          </a:solidFill>
                          <a:effectLst>
                            <a:glow rad="127000">
                              <a:schemeClr val="tx1">
                                <a:lumMod val="85000"/>
                                <a:lumOff val="15000"/>
                              </a:schemeClr>
                            </a:glow>
                          </a:effectLst>
                          <a:latin typeface="Comic Sans MS" pitchFamily="66" charset="0"/>
                        </a:rPr>
                        <a:t>Sunday – Abib 15</a:t>
                      </a:r>
                      <a:r>
                        <a:rPr lang="en-US" sz="1400" b="1" baseline="30000" dirty="0" smtClean="0">
                          <a:solidFill>
                            <a:srgbClr val="00FF00"/>
                          </a:solidFill>
                          <a:effectLst>
                            <a:glow rad="127000">
                              <a:schemeClr val="tx1">
                                <a:lumMod val="85000"/>
                                <a:lumOff val="15000"/>
                              </a:schemeClr>
                            </a:glow>
                          </a:effectLst>
                          <a:latin typeface="Comic Sans MS" pitchFamily="66" charset="0"/>
                        </a:rPr>
                        <a:t>th</a:t>
                      </a:r>
                      <a:r>
                        <a:rPr lang="en-US" sz="1400" b="1" dirty="0" smtClean="0">
                          <a:solidFill>
                            <a:srgbClr val="00FF00"/>
                          </a:solidFill>
                          <a:effectLst>
                            <a:glow rad="127000">
                              <a:schemeClr val="tx1">
                                <a:lumMod val="85000"/>
                                <a:lumOff val="15000"/>
                              </a:schemeClr>
                            </a:glow>
                          </a:effectLst>
                          <a:latin typeface="Comic Sans MS" pitchFamily="66" charset="0"/>
                        </a:rPr>
                        <a:t> </a:t>
                      </a:r>
                    </a:p>
                  </a:txBody>
                  <a:tcPr>
                    <a:cell3D prstMaterial="dkEdge">
                      <a:bevel/>
                      <a:lightRig rig="flood" dir="t"/>
                    </a:cell3D>
                  </a:tcPr>
                </a:tc>
              </a:tr>
            </a:tbl>
          </a:graphicData>
        </a:graphic>
      </p:graphicFrame>
    </p:spTree>
    <p:extLst>
      <p:ext uri="{BB962C8B-B14F-4D97-AF65-F5344CB8AC3E}">
        <p14:creationId xmlns:p14="http://schemas.microsoft.com/office/powerpoint/2010/main" val="5346302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1250"/>
                                        <p:tgtEl>
                                          <p:spTgt spid="6"/>
                                        </p:tgtEl>
                                      </p:cBhvr>
                                    </p:animEffect>
                                  </p:childTnLst>
                                </p:cTn>
                              </p:par>
                            </p:childTnLst>
                          </p:cTn>
                        </p:par>
                        <p:par>
                          <p:cTn id="8" fill="hold">
                            <p:stCondLst>
                              <p:cond delay="125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125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arn(inVertical)">
                                      <p:cBhvr>
                                        <p:cTn id="16" dur="1250"/>
                                        <p:tgtEl>
                                          <p:spTgt spid="12"/>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1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1250"/>
                                        <p:tgtEl>
                                          <p:spTgt spid="7"/>
                                        </p:tgtEl>
                                      </p:cBhvr>
                                    </p:animEffect>
                                  </p:childTnLst>
                                </p:cTn>
                              </p:par>
                            </p:childTnLst>
                          </p:cTn>
                        </p:par>
                        <p:par>
                          <p:cTn id="26" fill="hold">
                            <p:stCondLst>
                              <p:cond delay="1250"/>
                            </p:stCondLst>
                            <p:childTnLst>
                              <p:par>
                                <p:cTn id="27" presetID="22" presetClass="entr" presetSubtype="8"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1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4" grpId="0" animBg="1"/>
    </p:bldLst>
  </p:timing>
</p:sld>
</file>

<file path=ppt/slides/slide5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315200" y="6416675"/>
            <a:ext cx="1828800" cy="365125"/>
          </a:xfrm>
        </p:spPr>
        <p:txBody>
          <a:bodyPr/>
          <a:lstStyle/>
          <a:p>
            <a:fld id="{5C014052-953B-4273-8F47-BF25327D5B24}" type="slidenum">
              <a:rPr lang="en-US" smtClean="0"/>
              <a:t>58</a:t>
            </a:fld>
            <a:endParaRPr lang="en-US" dirty="0"/>
          </a:p>
        </p:txBody>
      </p:sp>
      <p:sp>
        <p:nvSpPr>
          <p:cNvPr id="5" name="Title 1"/>
          <p:cNvSpPr txBox="1">
            <a:spLocks/>
          </p:cNvSpPr>
          <p:nvPr/>
        </p:nvSpPr>
        <p:spPr>
          <a:xfrm>
            <a:off x="0" y="76200"/>
            <a:ext cx="9184640" cy="35814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spc="50" dirty="0" smtClean="0">
                <a:ln w="11430"/>
                <a:solidFill>
                  <a:srgbClr val="8C4C64"/>
                </a:solidFill>
                <a:effectLst>
                  <a:outerShdw blurRad="76200" dist="50800" dir="5400000" algn="tl" rotWithShape="0">
                    <a:srgbClr val="000000">
                      <a:alpha val="65000"/>
                    </a:srgbClr>
                  </a:outerShdw>
                </a:effectLst>
              </a:rPr>
              <a:t>#9  Joshua Confirms:</a:t>
            </a:r>
          </a:p>
          <a:p>
            <a:pPr marL="742950" indent="-742950">
              <a:buSzPct val="108000"/>
              <a:buFont typeface="Wingdings" pitchFamily="2" charset="2"/>
              <a:buChar char="v"/>
            </a:pPr>
            <a:r>
              <a:rPr lang="en-US" sz="4400" spc="50" dirty="0" smtClean="0">
                <a:ln w="11430"/>
                <a:solidFill>
                  <a:srgbClr val="002060"/>
                </a:solidFill>
                <a:effectLst>
                  <a:outerShdw blurRad="76200" dist="50800" dir="5400000" algn="tl" rotWithShape="0">
                    <a:srgbClr val="000000">
                      <a:alpha val="65000"/>
                    </a:srgbClr>
                  </a:outerShdw>
                </a:effectLst>
              </a:rPr>
              <a:t>Covenant Calendar’s </a:t>
            </a:r>
            <a:r>
              <a:rPr lang="en-US" sz="4400" spc="50" dirty="0" smtClean="0">
                <a:ln w="11430"/>
                <a:solidFill>
                  <a:srgbClr val="00B050"/>
                </a:solidFill>
                <a:effectLst>
                  <a:outerShdw blurRad="76200" dist="50800" dir="5400000" algn="tl" rotWithShape="0">
                    <a:srgbClr val="000000">
                      <a:alpha val="65000"/>
                    </a:srgbClr>
                  </a:outerShdw>
                </a:effectLst>
              </a:rPr>
              <a:t>Wave Sheaf</a:t>
            </a:r>
            <a:r>
              <a:rPr lang="en-US" sz="4400" spc="50" dirty="0" smtClean="0">
                <a:ln w="11430"/>
                <a:solidFill>
                  <a:srgbClr val="002060"/>
                </a:solidFill>
                <a:effectLst>
                  <a:outerShdw blurRad="76200" dist="50800" dir="5400000" algn="tl" rotWithShape="0">
                    <a:srgbClr val="000000">
                      <a:alpha val="65000"/>
                    </a:srgbClr>
                  </a:outerShdw>
                </a:effectLst>
              </a:rPr>
              <a:t> is in direct opposition to </a:t>
            </a:r>
            <a:br>
              <a:rPr lang="en-US" sz="4400" spc="50" dirty="0" smtClean="0">
                <a:ln w="11430"/>
                <a:solidFill>
                  <a:srgbClr val="002060"/>
                </a:solidFill>
                <a:effectLst>
                  <a:outerShdw blurRad="76200" dist="50800" dir="5400000" algn="tl" rotWithShape="0">
                    <a:srgbClr val="000000">
                      <a:alpha val="65000"/>
                    </a:srgbClr>
                  </a:outerShdw>
                </a:effectLst>
              </a:rPr>
            </a:br>
            <a:r>
              <a:rPr lang="en-US" sz="4400" spc="50" dirty="0" smtClean="0">
                <a:ln w="11430"/>
                <a:solidFill>
                  <a:srgbClr val="FF0000"/>
                </a:solidFill>
                <a:effectLst>
                  <a:outerShdw blurRad="76200" dist="50800" dir="5400000" algn="tl" rotWithShape="0">
                    <a:srgbClr val="000000">
                      <a:alpha val="65000"/>
                    </a:srgbClr>
                  </a:outerShdw>
                </a:effectLst>
              </a:rPr>
              <a:t>Enoch’s Wave Sheaf placement.</a:t>
            </a:r>
          </a:p>
          <a:p>
            <a:pPr marL="742950" indent="-742950" algn="l">
              <a:buSzPct val="110000"/>
              <a:buFont typeface="Wingdings" pitchFamily="2" charset="2"/>
              <a:buChar char="Ø"/>
            </a:pPr>
            <a:r>
              <a:rPr lang="en-US" sz="4400" spc="50" dirty="0" smtClean="0">
                <a:ln w="38100">
                  <a:solidFill>
                    <a:schemeClr val="tx1"/>
                  </a:solidFill>
                </a:ln>
                <a:gradFill flip="none" rotWithShape="1">
                  <a:gsLst>
                    <a:gs pos="99000">
                      <a:srgbClr val="000040"/>
                    </a:gs>
                    <a:gs pos="23000">
                      <a:srgbClr val="400040"/>
                    </a:gs>
                    <a:gs pos="47000">
                      <a:srgbClr val="8F0040"/>
                    </a:gs>
                    <a:gs pos="65000">
                      <a:srgbClr val="F27300"/>
                    </a:gs>
                    <a:gs pos="81000">
                      <a:srgbClr val="FFBF00"/>
                    </a:gs>
                  </a:gsLst>
                  <a:lin ang="18900000" scaled="1"/>
                  <a:tileRect/>
                </a:gradFill>
                <a:effectLst>
                  <a:outerShdw blurRad="76200" dist="50800" dir="5400000" algn="tl" rotWithShape="0">
                    <a:srgbClr val="000000">
                      <a:alpha val="65000"/>
                    </a:srgbClr>
                  </a:outerShdw>
                </a:effectLst>
                <a:latin typeface="Ravie" pitchFamily="82" charset="0"/>
              </a:rPr>
              <a:t>Why?</a:t>
            </a:r>
          </a:p>
        </p:txBody>
      </p:sp>
      <p:graphicFrame>
        <p:nvGraphicFramePr>
          <p:cNvPr id="6" name="Table 5"/>
          <p:cNvGraphicFramePr>
            <a:graphicFrameLocks noGrp="1"/>
          </p:cNvGraphicFramePr>
          <p:nvPr>
            <p:extLst>
              <p:ext uri="{D42A27DB-BD31-4B8C-83A1-F6EECF244321}">
                <p14:modId xmlns:p14="http://schemas.microsoft.com/office/powerpoint/2010/main" val="2419676366"/>
              </p:ext>
            </p:extLst>
          </p:nvPr>
        </p:nvGraphicFramePr>
        <p:xfrm>
          <a:off x="4876799" y="4261044"/>
          <a:ext cx="4038601" cy="2194560"/>
        </p:xfrm>
        <a:graphic>
          <a:graphicData uri="http://schemas.openxmlformats.org/drawingml/2006/table">
            <a:tbl>
              <a:tblPr firstRow="1" bandRow="1">
                <a:tableStyleId>{08FB837D-C827-4EFA-A057-4D05807E0F7C}</a:tableStyleId>
              </a:tblPr>
              <a:tblGrid>
                <a:gridCol w="576943"/>
                <a:gridCol w="576943"/>
                <a:gridCol w="576943"/>
                <a:gridCol w="576943"/>
                <a:gridCol w="576943"/>
                <a:gridCol w="576943"/>
                <a:gridCol w="576943"/>
              </a:tblGrid>
              <a:tr h="307340">
                <a:tc>
                  <a:txBody>
                    <a:bodyPr/>
                    <a:lstStyle/>
                    <a:p>
                      <a:pPr algn="ctr"/>
                      <a:r>
                        <a:rPr lang="en-US" dirty="0" smtClean="0"/>
                        <a:t>1</a:t>
                      </a:r>
                      <a:r>
                        <a:rPr lang="en-US" baseline="30000" dirty="0" smtClean="0"/>
                        <a:t>st</a:t>
                      </a:r>
                      <a:r>
                        <a:rPr lang="en-US" dirty="0" smtClean="0"/>
                        <a:t> </a:t>
                      </a:r>
                      <a:endParaRPr lang="en-US" dirty="0"/>
                    </a:p>
                  </a:txBody>
                  <a:tcPr/>
                </a:tc>
                <a:tc>
                  <a:txBody>
                    <a:bodyPr/>
                    <a:lstStyle/>
                    <a:p>
                      <a:pPr algn="ctr"/>
                      <a:r>
                        <a:rPr lang="en-US" dirty="0" smtClean="0"/>
                        <a:t>2</a:t>
                      </a:r>
                      <a:r>
                        <a:rPr lang="en-US" baseline="30000" dirty="0" smtClean="0"/>
                        <a:t>nd</a:t>
                      </a:r>
                      <a:r>
                        <a:rPr lang="en-US" dirty="0" smtClean="0"/>
                        <a:t> </a:t>
                      </a:r>
                      <a:endParaRPr lang="en-US" dirty="0"/>
                    </a:p>
                  </a:txBody>
                  <a:tcPr/>
                </a:tc>
                <a:tc>
                  <a:txBody>
                    <a:bodyPr/>
                    <a:lstStyle/>
                    <a:p>
                      <a:pPr algn="ctr"/>
                      <a:r>
                        <a:rPr lang="en-US" dirty="0" smtClean="0"/>
                        <a:t>3</a:t>
                      </a:r>
                      <a:r>
                        <a:rPr lang="en-US" baseline="30000" dirty="0" smtClean="0"/>
                        <a:t>rd</a:t>
                      </a:r>
                      <a:r>
                        <a:rPr lang="en-US" dirty="0" smtClean="0"/>
                        <a:t> </a:t>
                      </a:r>
                      <a:endParaRPr lang="en-US" dirty="0"/>
                    </a:p>
                  </a:txBody>
                  <a:tcPr/>
                </a:tc>
                <a:tc>
                  <a:txBody>
                    <a:bodyPr/>
                    <a:lstStyle/>
                    <a:p>
                      <a:pPr algn="ctr"/>
                      <a:r>
                        <a:rPr lang="en-US" dirty="0" smtClean="0"/>
                        <a:t>4</a:t>
                      </a:r>
                      <a:r>
                        <a:rPr lang="en-US" baseline="30000" dirty="0" smtClean="0"/>
                        <a:t>th</a:t>
                      </a:r>
                      <a:r>
                        <a:rPr lang="en-US" dirty="0" smtClean="0"/>
                        <a:t> </a:t>
                      </a:r>
                      <a:endParaRPr lang="en-US" dirty="0"/>
                    </a:p>
                  </a:txBody>
                  <a:tcPr/>
                </a:tc>
                <a:tc>
                  <a:txBody>
                    <a:bodyPr/>
                    <a:lstStyle/>
                    <a:p>
                      <a:pPr algn="ctr"/>
                      <a:r>
                        <a:rPr lang="en-US" dirty="0" smtClean="0"/>
                        <a:t>5</a:t>
                      </a:r>
                      <a:r>
                        <a:rPr lang="en-US" baseline="30000" dirty="0" smtClean="0"/>
                        <a:t>th</a:t>
                      </a:r>
                      <a:r>
                        <a:rPr lang="en-US" dirty="0" smtClean="0"/>
                        <a:t> </a:t>
                      </a:r>
                      <a:endParaRPr lang="en-US" dirty="0"/>
                    </a:p>
                  </a:txBody>
                  <a:tcPr/>
                </a:tc>
                <a:tc>
                  <a:txBody>
                    <a:bodyPr/>
                    <a:lstStyle/>
                    <a:p>
                      <a:pPr algn="ctr"/>
                      <a:r>
                        <a:rPr lang="en-US" dirty="0" smtClean="0"/>
                        <a:t>6</a:t>
                      </a:r>
                      <a:r>
                        <a:rPr lang="en-US" baseline="30000" dirty="0" smtClean="0"/>
                        <a:t>th</a:t>
                      </a:r>
                      <a:r>
                        <a:rPr lang="en-US" dirty="0" smtClean="0"/>
                        <a:t> </a:t>
                      </a:r>
                      <a:endParaRPr lang="en-US" dirty="0"/>
                    </a:p>
                  </a:txBody>
                  <a:tcPr/>
                </a:tc>
                <a:tc>
                  <a:txBody>
                    <a:bodyPr/>
                    <a:lstStyle/>
                    <a:p>
                      <a:pPr algn="ctr"/>
                      <a:r>
                        <a:rPr lang="en-US" dirty="0" smtClean="0"/>
                        <a:t>7</a:t>
                      </a:r>
                      <a:r>
                        <a:rPr lang="en-US" baseline="30000" dirty="0" smtClean="0"/>
                        <a:t>th</a:t>
                      </a:r>
                      <a:r>
                        <a:rPr lang="en-US" dirty="0" smtClean="0"/>
                        <a:t> </a:t>
                      </a:r>
                      <a:endParaRPr lang="en-US" dirty="0"/>
                    </a:p>
                  </a:txBody>
                  <a:tcPr/>
                </a:tc>
              </a:tr>
              <a:tr h="307340">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a:p>
                  </a:txBody>
                  <a:tcPr>
                    <a:solidFill>
                      <a:schemeClr val="bg1"/>
                    </a:solidFill>
                  </a:tcPr>
                </a:tc>
                <a:tc>
                  <a:txBody>
                    <a:bodyPr/>
                    <a:lstStyle/>
                    <a:p>
                      <a:r>
                        <a:rPr lang="en-US" b="1" dirty="0" smtClean="0"/>
                        <a:t>1</a:t>
                      </a:r>
                      <a:endParaRPr lang="en-US" b="1" dirty="0"/>
                    </a:p>
                  </a:txBody>
                  <a:tcPr>
                    <a:solidFill>
                      <a:schemeClr val="accent2">
                        <a:lumMod val="60000"/>
                        <a:lumOff val="40000"/>
                      </a:schemeClr>
                    </a:solidFill>
                  </a:tcPr>
                </a:tc>
                <a:tc>
                  <a:txBody>
                    <a:bodyPr/>
                    <a:lstStyle/>
                    <a:p>
                      <a:r>
                        <a:rPr lang="en-US" b="1" dirty="0" smtClean="0"/>
                        <a:t>2</a:t>
                      </a:r>
                      <a:endParaRPr lang="en-US" b="1" dirty="0"/>
                    </a:p>
                  </a:txBody>
                  <a:tcPr>
                    <a:solidFill>
                      <a:schemeClr val="bg1"/>
                    </a:solidFill>
                  </a:tcPr>
                </a:tc>
                <a:tc>
                  <a:txBody>
                    <a:bodyPr/>
                    <a:lstStyle/>
                    <a:p>
                      <a:r>
                        <a:rPr lang="en-US" b="1" dirty="0" smtClean="0"/>
                        <a:t>3</a:t>
                      </a:r>
                      <a:endParaRPr lang="en-US" b="1" dirty="0"/>
                    </a:p>
                  </a:txBody>
                  <a:tcPr>
                    <a:solidFill>
                      <a:schemeClr val="bg1"/>
                    </a:solidFill>
                  </a:tcPr>
                </a:tc>
                <a:tc>
                  <a:txBody>
                    <a:bodyPr/>
                    <a:lstStyle/>
                    <a:p>
                      <a:r>
                        <a:rPr lang="en-US" b="1" dirty="0" smtClean="0"/>
                        <a:t>4</a:t>
                      </a:r>
                      <a:endParaRPr lang="en-US" b="1" dirty="0"/>
                    </a:p>
                  </a:txBody>
                  <a:tcPr>
                    <a:solidFill>
                      <a:schemeClr val="accent1">
                        <a:lumMod val="40000"/>
                        <a:lumOff val="60000"/>
                      </a:schemeClr>
                    </a:solidFill>
                  </a:tcPr>
                </a:tc>
              </a:tr>
              <a:tr h="307340">
                <a:tc>
                  <a:txBody>
                    <a:bodyPr/>
                    <a:lstStyle/>
                    <a:p>
                      <a:r>
                        <a:rPr lang="en-US" b="1" dirty="0" smtClean="0"/>
                        <a:t>5</a:t>
                      </a:r>
                      <a:endParaRPr lang="en-US" b="1" dirty="0"/>
                    </a:p>
                  </a:txBody>
                  <a:tcPr>
                    <a:solidFill>
                      <a:schemeClr val="bg1"/>
                    </a:solidFill>
                  </a:tcPr>
                </a:tc>
                <a:tc>
                  <a:txBody>
                    <a:bodyPr/>
                    <a:lstStyle/>
                    <a:p>
                      <a:r>
                        <a:rPr lang="en-US" b="1" dirty="0" smtClean="0"/>
                        <a:t>6</a:t>
                      </a:r>
                      <a:endParaRPr lang="en-US" b="1" dirty="0"/>
                    </a:p>
                  </a:txBody>
                  <a:tcPr>
                    <a:solidFill>
                      <a:schemeClr val="bg1"/>
                    </a:solidFill>
                  </a:tcPr>
                </a:tc>
                <a:tc>
                  <a:txBody>
                    <a:bodyPr/>
                    <a:lstStyle/>
                    <a:p>
                      <a:r>
                        <a:rPr lang="en-US" b="1" dirty="0" smtClean="0"/>
                        <a:t>7</a:t>
                      </a:r>
                      <a:endParaRPr lang="en-US" b="1" dirty="0"/>
                    </a:p>
                  </a:txBody>
                  <a:tcPr>
                    <a:solidFill>
                      <a:schemeClr val="bg1"/>
                    </a:solidFill>
                  </a:tcPr>
                </a:tc>
                <a:tc>
                  <a:txBody>
                    <a:bodyPr/>
                    <a:lstStyle/>
                    <a:p>
                      <a:r>
                        <a:rPr lang="en-US" b="1" dirty="0" smtClean="0"/>
                        <a:t>8</a:t>
                      </a:r>
                      <a:endParaRPr lang="en-US" b="1" dirty="0"/>
                    </a:p>
                  </a:txBody>
                  <a:tcPr>
                    <a:solidFill>
                      <a:schemeClr val="bg1"/>
                    </a:solidFill>
                  </a:tcPr>
                </a:tc>
                <a:tc>
                  <a:txBody>
                    <a:bodyPr/>
                    <a:lstStyle/>
                    <a:p>
                      <a:r>
                        <a:rPr lang="en-US" b="1" dirty="0" smtClean="0"/>
                        <a:t>9</a:t>
                      </a:r>
                      <a:endParaRPr lang="en-US" b="1" dirty="0"/>
                    </a:p>
                  </a:txBody>
                  <a:tcPr>
                    <a:solidFill>
                      <a:schemeClr val="bg1"/>
                    </a:solidFill>
                  </a:tcPr>
                </a:tc>
                <a:tc>
                  <a:txBody>
                    <a:bodyPr/>
                    <a:lstStyle/>
                    <a:p>
                      <a:r>
                        <a:rPr lang="en-US" b="1" dirty="0" smtClean="0"/>
                        <a:t>10</a:t>
                      </a:r>
                      <a:endParaRPr lang="en-US" b="1" dirty="0"/>
                    </a:p>
                  </a:txBody>
                  <a:tcPr>
                    <a:solidFill>
                      <a:schemeClr val="bg1"/>
                    </a:solidFill>
                  </a:tcPr>
                </a:tc>
                <a:tc>
                  <a:txBody>
                    <a:bodyPr/>
                    <a:lstStyle/>
                    <a:p>
                      <a:r>
                        <a:rPr lang="en-US" b="1" dirty="0" smtClean="0"/>
                        <a:t>11</a:t>
                      </a:r>
                      <a:endParaRPr lang="en-US" b="1" dirty="0"/>
                    </a:p>
                  </a:txBody>
                  <a:tcPr>
                    <a:solidFill>
                      <a:schemeClr val="accent1">
                        <a:lumMod val="40000"/>
                        <a:lumOff val="60000"/>
                      </a:schemeClr>
                    </a:solidFill>
                  </a:tcPr>
                </a:tc>
              </a:tr>
              <a:tr h="307340">
                <a:tc>
                  <a:txBody>
                    <a:bodyPr/>
                    <a:lstStyle/>
                    <a:p>
                      <a:r>
                        <a:rPr lang="en-US" b="1" dirty="0" smtClean="0"/>
                        <a:t>12</a:t>
                      </a:r>
                      <a:endParaRPr lang="en-US" b="1" dirty="0"/>
                    </a:p>
                  </a:txBody>
                  <a:tcPr>
                    <a:solidFill>
                      <a:schemeClr val="bg1"/>
                    </a:solidFill>
                  </a:tcPr>
                </a:tc>
                <a:tc>
                  <a:txBody>
                    <a:bodyPr/>
                    <a:lstStyle/>
                    <a:p>
                      <a:r>
                        <a:rPr lang="en-US" b="1" dirty="0" smtClean="0"/>
                        <a:t>13</a:t>
                      </a:r>
                      <a:endParaRPr lang="en-US" b="1" dirty="0"/>
                    </a:p>
                  </a:txBody>
                  <a:tcPr>
                    <a:solidFill>
                      <a:schemeClr val="bg1"/>
                    </a:solidFill>
                  </a:tcPr>
                </a:tc>
                <a:tc>
                  <a:txBody>
                    <a:bodyPr/>
                    <a:lstStyle/>
                    <a:p>
                      <a:r>
                        <a:rPr lang="en-US" b="1" dirty="0" smtClean="0">
                          <a:solidFill>
                            <a:schemeClr val="bg1"/>
                          </a:solidFill>
                        </a:rPr>
                        <a:t>14 </a:t>
                      </a:r>
                      <a:r>
                        <a:rPr lang="en-US" sz="700" b="1" dirty="0" smtClean="0">
                          <a:solidFill>
                            <a:schemeClr val="bg1"/>
                          </a:solidFill>
                        </a:rPr>
                        <a:t>P/O</a:t>
                      </a:r>
                      <a:endParaRPr lang="en-US" sz="1050" b="1" dirty="0">
                        <a:solidFill>
                          <a:schemeClr val="bg1"/>
                        </a:solidFill>
                      </a:endParaRPr>
                    </a:p>
                  </a:txBody>
                  <a:tcPr>
                    <a:cell3D prstMaterial="dkEdge">
                      <a:bevel prst="relaxedInset"/>
                      <a:lightRig rig="flood" dir="t"/>
                    </a:cell3D>
                    <a:solidFill>
                      <a:srgbClr val="FF0000"/>
                    </a:solidFill>
                  </a:tcPr>
                </a:tc>
                <a:tc>
                  <a:txBody>
                    <a:bodyPr/>
                    <a:lstStyle/>
                    <a:p>
                      <a:r>
                        <a:rPr lang="en-US" b="1" dirty="0" smtClean="0"/>
                        <a:t>15</a:t>
                      </a:r>
                      <a:endParaRPr lang="en-US" b="1" dirty="0"/>
                    </a:p>
                  </a:txBody>
                  <a:tcPr>
                    <a:cell3D prstMaterial="dkEdge">
                      <a:bevel/>
                      <a:lightRig rig="flood" dir="t"/>
                    </a:cell3D>
                    <a:solidFill>
                      <a:srgbClr val="CCFF99"/>
                    </a:solidFill>
                  </a:tcPr>
                </a:tc>
                <a:tc>
                  <a:txBody>
                    <a:bodyPr/>
                    <a:lstStyle/>
                    <a:p>
                      <a:r>
                        <a:rPr lang="en-US" b="1" dirty="0" smtClean="0"/>
                        <a:t>16</a:t>
                      </a:r>
                      <a:endParaRPr lang="en-US" b="1" dirty="0"/>
                    </a:p>
                  </a:txBody>
                  <a:tcPr>
                    <a:cell3D prstMaterial="dkEdge">
                      <a:bevel/>
                      <a:lightRig rig="flood" dir="t"/>
                    </a:cell3D>
                    <a:solidFill>
                      <a:srgbClr val="CCFF99"/>
                    </a:solidFill>
                  </a:tcPr>
                </a:tc>
                <a:tc>
                  <a:txBody>
                    <a:bodyPr/>
                    <a:lstStyle/>
                    <a:p>
                      <a:r>
                        <a:rPr lang="en-US" b="1" dirty="0" smtClean="0"/>
                        <a:t>17</a:t>
                      </a:r>
                      <a:endParaRPr lang="en-US" b="1" dirty="0"/>
                    </a:p>
                  </a:txBody>
                  <a:tcPr>
                    <a:cell3D prstMaterial="dkEdge">
                      <a:bevel/>
                      <a:lightRig rig="flood" dir="t"/>
                    </a:cell3D>
                    <a:solidFill>
                      <a:srgbClr val="CCFF99"/>
                    </a:solidFill>
                  </a:tcPr>
                </a:tc>
                <a:tc>
                  <a:txBody>
                    <a:bodyPr/>
                    <a:lstStyle/>
                    <a:p>
                      <a:r>
                        <a:rPr lang="en-US" b="1" dirty="0" smtClean="0"/>
                        <a:t>18</a:t>
                      </a:r>
                      <a:endParaRPr lang="en-US" b="1" dirty="0"/>
                    </a:p>
                  </a:txBody>
                  <a:tcPr>
                    <a:cell3D prstMaterial="dkEdge">
                      <a:bevel/>
                      <a:lightRig rig="flood" dir="t"/>
                    </a:cell3D>
                    <a:gradFill>
                      <a:gsLst>
                        <a:gs pos="39000">
                          <a:srgbClr val="CCFF99"/>
                        </a:gs>
                        <a:gs pos="70000">
                          <a:schemeClr val="accent1">
                            <a:lumMod val="60000"/>
                            <a:lumOff val="40000"/>
                          </a:schemeClr>
                        </a:gs>
                      </a:gsLst>
                      <a:lin ang="2700000" scaled="1"/>
                    </a:gradFill>
                  </a:tcPr>
                </a:tc>
              </a:tr>
              <a:tr h="307340">
                <a:tc>
                  <a:txBody>
                    <a:bodyPr/>
                    <a:lstStyle/>
                    <a:p>
                      <a:r>
                        <a:rPr lang="en-US" b="1" dirty="0" smtClean="0"/>
                        <a:t>19</a:t>
                      </a:r>
                      <a:endParaRPr lang="en-US" b="1" dirty="0"/>
                    </a:p>
                  </a:txBody>
                  <a:tcPr>
                    <a:cell3D prstMaterial="dkEdge">
                      <a:bevel/>
                      <a:lightRig rig="flood" dir="t"/>
                    </a:cell3D>
                    <a:solidFill>
                      <a:srgbClr val="CCFF99"/>
                    </a:solidFill>
                  </a:tcPr>
                </a:tc>
                <a:tc>
                  <a:txBody>
                    <a:bodyPr/>
                    <a:lstStyle/>
                    <a:p>
                      <a:r>
                        <a:rPr lang="en-US" b="1" dirty="0" smtClean="0"/>
                        <a:t>20</a:t>
                      </a:r>
                      <a:endParaRPr lang="en-US" b="1" dirty="0"/>
                    </a:p>
                  </a:txBody>
                  <a:tcPr>
                    <a:cell3D prstMaterial="dkEdge">
                      <a:bevel/>
                      <a:lightRig rig="flood" dir="t"/>
                    </a:cell3D>
                    <a:solidFill>
                      <a:srgbClr val="CCFF99"/>
                    </a:solidFill>
                  </a:tcPr>
                </a:tc>
                <a:tc>
                  <a:txBody>
                    <a:bodyPr/>
                    <a:lstStyle/>
                    <a:p>
                      <a:r>
                        <a:rPr lang="en-US" b="1" dirty="0" smtClean="0"/>
                        <a:t>21</a:t>
                      </a:r>
                      <a:endParaRPr lang="en-US" b="1" dirty="0"/>
                    </a:p>
                  </a:txBody>
                  <a:tcPr>
                    <a:cell3D prstMaterial="dkEdge">
                      <a:bevel/>
                      <a:lightRig rig="flood" dir="t"/>
                    </a:cell3D>
                    <a:solidFill>
                      <a:srgbClr val="CCFF99"/>
                    </a:solidFill>
                  </a:tcPr>
                </a:tc>
                <a:tc>
                  <a:txBody>
                    <a:bodyPr/>
                    <a:lstStyle/>
                    <a:p>
                      <a:r>
                        <a:rPr lang="en-US" b="1" dirty="0" smtClean="0"/>
                        <a:t>22</a:t>
                      </a:r>
                      <a:endParaRPr lang="en-US" b="1" dirty="0"/>
                    </a:p>
                  </a:txBody>
                  <a:tcPr>
                    <a:solidFill>
                      <a:schemeClr val="bg1"/>
                    </a:solidFill>
                  </a:tcPr>
                </a:tc>
                <a:tc>
                  <a:txBody>
                    <a:bodyPr/>
                    <a:lstStyle/>
                    <a:p>
                      <a:r>
                        <a:rPr lang="en-US" b="1" dirty="0" smtClean="0"/>
                        <a:t>23</a:t>
                      </a:r>
                      <a:endParaRPr lang="en-US" b="1" dirty="0"/>
                    </a:p>
                  </a:txBody>
                  <a:tcPr>
                    <a:solidFill>
                      <a:schemeClr val="bg1"/>
                    </a:solidFill>
                  </a:tcPr>
                </a:tc>
                <a:tc>
                  <a:txBody>
                    <a:bodyPr/>
                    <a:lstStyle/>
                    <a:p>
                      <a:r>
                        <a:rPr lang="en-US" b="1" dirty="0" smtClean="0"/>
                        <a:t>24</a:t>
                      </a:r>
                      <a:endParaRPr lang="en-US" b="1" dirty="0"/>
                    </a:p>
                  </a:txBody>
                  <a:tcPr>
                    <a:solidFill>
                      <a:schemeClr val="bg1"/>
                    </a:solidFill>
                  </a:tcPr>
                </a:tc>
                <a:tc>
                  <a:txBody>
                    <a:bodyPr/>
                    <a:lstStyle/>
                    <a:p>
                      <a:r>
                        <a:rPr lang="en-US" b="1" dirty="0" smtClean="0"/>
                        <a:t>25</a:t>
                      </a:r>
                      <a:endParaRPr lang="en-US" b="1" dirty="0"/>
                    </a:p>
                  </a:txBody>
                  <a:tcPr>
                    <a:solidFill>
                      <a:schemeClr val="accent1">
                        <a:lumMod val="40000"/>
                        <a:lumOff val="60000"/>
                      </a:schemeClr>
                    </a:solidFill>
                  </a:tcPr>
                </a:tc>
              </a:tr>
              <a:tr h="307340">
                <a:tc>
                  <a:txBody>
                    <a:bodyPr/>
                    <a:lstStyle/>
                    <a:p>
                      <a:r>
                        <a:rPr lang="en-US" b="1" dirty="0" smtClean="0">
                          <a:solidFill>
                            <a:schemeClr val="bg1"/>
                          </a:solidFill>
                        </a:rPr>
                        <a:t>26</a:t>
                      </a:r>
                      <a:endParaRPr lang="en-US" b="1" dirty="0">
                        <a:solidFill>
                          <a:schemeClr val="bg1"/>
                        </a:solidFill>
                      </a:endParaRPr>
                    </a:p>
                  </a:txBody>
                  <a:tcPr>
                    <a:solidFill>
                      <a:srgbClr val="00B050"/>
                    </a:solidFill>
                  </a:tcPr>
                </a:tc>
                <a:tc>
                  <a:txBody>
                    <a:bodyPr/>
                    <a:lstStyle/>
                    <a:p>
                      <a:r>
                        <a:rPr lang="en-US" b="1" dirty="0" smtClean="0"/>
                        <a:t>27</a:t>
                      </a:r>
                      <a:endParaRPr lang="en-US" b="1" dirty="0"/>
                    </a:p>
                  </a:txBody>
                  <a:tcPr>
                    <a:solidFill>
                      <a:schemeClr val="bg1"/>
                    </a:solidFill>
                  </a:tcPr>
                </a:tc>
                <a:tc>
                  <a:txBody>
                    <a:bodyPr/>
                    <a:lstStyle/>
                    <a:p>
                      <a:r>
                        <a:rPr lang="en-US" b="1" dirty="0" smtClean="0"/>
                        <a:t>28</a:t>
                      </a:r>
                      <a:endParaRPr lang="en-US" b="1" dirty="0"/>
                    </a:p>
                  </a:txBody>
                  <a:tcPr>
                    <a:solidFill>
                      <a:schemeClr val="bg1"/>
                    </a:solidFill>
                  </a:tcPr>
                </a:tc>
                <a:tc>
                  <a:txBody>
                    <a:bodyPr/>
                    <a:lstStyle/>
                    <a:p>
                      <a:r>
                        <a:rPr lang="en-US" b="1" dirty="0" smtClean="0"/>
                        <a:t>29</a:t>
                      </a:r>
                      <a:endParaRPr lang="en-US" b="1" dirty="0"/>
                    </a:p>
                  </a:txBody>
                  <a:tcPr>
                    <a:solidFill>
                      <a:schemeClr val="bg1"/>
                    </a:solidFill>
                  </a:tcPr>
                </a:tc>
                <a:tc>
                  <a:txBody>
                    <a:bodyPr/>
                    <a:lstStyle/>
                    <a:p>
                      <a:r>
                        <a:rPr lang="en-US" b="1" dirty="0" smtClean="0"/>
                        <a:t>30</a:t>
                      </a:r>
                      <a:endParaRPr lang="en-US" b="1" dirty="0"/>
                    </a:p>
                  </a:txBody>
                  <a:tcPr>
                    <a:solidFill>
                      <a:schemeClr val="bg1"/>
                    </a:solidFill>
                  </a:tcPr>
                </a:tc>
                <a:tc>
                  <a:txBody>
                    <a:bodyPr/>
                    <a:lstStyle/>
                    <a:p>
                      <a:endParaRPr lang="en-US" b="1" dirty="0"/>
                    </a:p>
                  </a:txBody>
                  <a:tcPr>
                    <a:solidFill>
                      <a:schemeClr val="bg1"/>
                    </a:solidFill>
                  </a:tcPr>
                </a:tc>
                <a:tc>
                  <a:txBody>
                    <a:bodyPr/>
                    <a:lstStyle/>
                    <a:p>
                      <a:endParaRPr lang="en-US" b="1" dirty="0"/>
                    </a:p>
                  </a:txBody>
                  <a:tcPr>
                    <a:solidFill>
                      <a:schemeClr val="bg1"/>
                    </a:solidFill>
                  </a:tcPr>
                </a:tc>
              </a:tr>
            </a:tbl>
          </a:graphicData>
        </a:graphic>
      </p:graphicFrame>
      <p:sp>
        <p:nvSpPr>
          <p:cNvPr id="7" name="Rectangle 6"/>
          <p:cNvSpPr/>
          <p:nvPr/>
        </p:nvSpPr>
        <p:spPr>
          <a:xfrm>
            <a:off x="4847111" y="3671060"/>
            <a:ext cx="4065241" cy="584775"/>
          </a:xfrm>
          <a:prstGeom prst="rect">
            <a:avLst/>
          </a:prstGeom>
          <a:noFill/>
        </p:spPr>
        <p:txBody>
          <a:bodyPr wrap="square" lIns="91440" tIns="45720" rIns="91440" bIns="45720">
            <a:spAutoFit/>
            <a:scene3d>
              <a:camera prst="orthographicFront"/>
              <a:lightRig rig="threePt" dir="t"/>
            </a:scene3d>
            <a:sp3d extrusionH="57150">
              <a:bevelT w="82550" h="38100" prst="coolSlant"/>
            </a:sp3d>
          </a:bodyPr>
          <a:lstStyle/>
          <a:p>
            <a:pPr algn="ctr"/>
            <a:r>
              <a:rPr lang="en-US" sz="3200" b="1" cap="none" spc="0" dirty="0" smtClean="0">
                <a:ln w="1905"/>
                <a:solidFill>
                  <a:schemeClr val="accent2">
                    <a:lumMod val="50000"/>
                  </a:schemeClr>
                </a:solidFill>
                <a:effectLst>
                  <a:glow rad="127000">
                    <a:srgbClr val="FFFFCC"/>
                  </a:glow>
                  <a:innerShdw blurRad="69850" dist="43180" dir="5400000">
                    <a:srgbClr val="000000">
                      <a:alpha val="65000"/>
                    </a:srgbClr>
                  </a:innerShdw>
                </a:effectLst>
                <a:latin typeface="Arial Rounded MT Bold" pitchFamily="34" charset="0"/>
              </a:rPr>
              <a:t>Enoch’s</a:t>
            </a:r>
            <a:r>
              <a:rPr lang="en-US"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27000">
                    <a:srgbClr val="FFFFCC"/>
                  </a:glow>
                  <a:innerShdw blurRad="69850" dist="43180" dir="5400000">
                    <a:srgbClr val="000000">
                      <a:alpha val="65000"/>
                    </a:srgbClr>
                  </a:innerShdw>
                </a:effectLst>
                <a:latin typeface="Arial Rounded MT Bold" pitchFamily="34" charset="0"/>
              </a:rPr>
              <a:t> Passover</a:t>
            </a:r>
            <a:endParaRPr lang="en-US"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27000">
                  <a:srgbClr val="FFFFCC"/>
                </a:glow>
                <a:innerShdw blurRad="69850" dist="43180" dir="5400000">
                  <a:srgbClr val="000000">
                    <a:alpha val="65000"/>
                  </a:srgbClr>
                </a:innerShdw>
              </a:effectLst>
              <a:latin typeface="Arial Rounded MT Bold" pitchFamily="34" charset="0"/>
            </a:endParaRPr>
          </a:p>
        </p:txBody>
      </p:sp>
      <p:sp>
        <p:nvSpPr>
          <p:cNvPr id="8" name="TextBox 7"/>
          <p:cNvSpPr txBox="1"/>
          <p:nvPr/>
        </p:nvSpPr>
        <p:spPr>
          <a:xfrm>
            <a:off x="4853207" y="4652127"/>
            <a:ext cx="1746505" cy="341632"/>
          </a:xfrm>
          <a:prstGeom prst="rect">
            <a:avLst/>
          </a:prstGeom>
          <a:solidFill>
            <a:schemeClr val="accent2">
              <a:lumMod val="50000"/>
            </a:schemeClr>
          </a:solidFill>
          <a:effectLst>
            <a:glow rad="139700">
              <a:srgbClr val="FFFF00">
                <a:alpha val="95000"/>
              </a:srgbClr>
            </a:glow>
          </a:effectLst>
          <a:scene3d>
            <a:camera prst="orthographicFront"/>
            <a:lightRig rig="threePt" dir="t"/>
          </a:scene3d>
          <a:sp3d>
            <a:bevelT w="152400" h="50800" prst="softRound"/>
          </a:sp3d>
        </p:spPr>
        <p:txBody>
          <a:bodyPr wrap="square" rtlCol="0">
            <a:spAutoFit/>
            <a:sp3d extrusionH="57150">
              <a:bevelT w="82550" h="38100" prst="coolSlant"/>
            </a:sp3d>
          </a:bodyPr>
          <a:lstStyle/>
          <a:p>
            <a:pPr algn="ctr">
              <a:lnSpc>
                <a:spcPct val="90000"/>
              </a:lnSpc>
            </a:pPr>
            <a:r>
              <a:rPr lang="en-US" b="1" dirty="0" smtClean="0">
                <a:solidFill>
                  <a:schemeClr val="bg1"/>
                </a:solidFill>
                <a:latin typeface="Arial Rounded MT Bold" pitchFamily="34" charset="0"/>
              </a:rPr>
              <a:t>Enoch’s Year</a:t>
            </a:r>
            <a:endParaRPr lang="en-US" b="1" dirty="0">
              <a:solidFill>
                <a:schemeClr val="bg1"/>
              </a:solidFill>
              <a:latin typeface="Arial Rounded MT Bold"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686344143"/>
              </p:ext>
            </p:extLst>
          </p:nvPr>
        </p:nvGraphicFramePr>
        <p:xfrm>
          <a:off x="411839" y="4272772"/>
          <a:ext cx="4261537" cy="2194560"/>
        </p:xfrm>
        <a:graphic>
          <a:graphicData uri="http://schemas.openxmlformats.org/drawingml/2006/table">
            <a:tbl>
              <a:tblPr firstRow="1" bandRow="1">
                <a:tableStyleId>{69C7853C-536D-4A76-A0AE-DD22124D55A5}</a:tableStyleId>
              </a:tblPr>
              <a:tblGrid>
                <a:gridCol w="608791"/>
                <a:gridCol w="608791"/>
                <a:gridCol w="608791"/>
                <a:gridCol w="608791"/>
                <a:gridCol w="608791"/>
                <a:gridCol w="608791"/>
                <a:gridCol w="608791"/>
              </a:tblGrid>
              <a:tr h="330811">
                <a:tc>
                  <a:txBody>
                    <a:bodyPr/>
                    <a:lstStyle/>
                    <a:p>
                      <a:pPr algn="ctr"/>
                      <a:r>
                        <a:rPr lang="en-US" b="1" dirty="0" smtClean="0"/>
                        <a:t>1</a:t>
                      </a:r>
                      <a:r>
                        <a:rPr lang="en-US" b="1" baseline="30000" dirty="0" smtClean="0"/>
                        <a:t>st</a:t>
                      </a:r>
                      <a:r>
                        <a:rPr lang="en-US" b="1" dirty="0" smtClean="0"/>
                        <a:t> </a:t>
                      </a:r>
                      <a:endParaRPr lang="en-US" b="1" dirty="0"/>
                    </a:p>
                  </a:txBody>
                  <a:tcPr/>
                </a:tc>
                <a:tc>
                  <a:txBody>
                    <a:bodyPr/>
                    <a:lstStyle/>
                    <a:p>
                      <a:pPr algn="ctr"/>
                      <a:r>
                        <a:rPr lang="en-US" b="1" dirty="0" smtClean="0"/>
                        <a:t>2</a:t>
                      </a:r>
                      <a:r>
                        <a:rPr lang="en-US" b="1" baseline="30000" dirty="0" smtClean="0"/>
                        <a:t>nd</a:t>
                      </a:r>
                      <a:r>
                        <a:rPr lang="en-US" b="1" dirty="0" smtClean="0"/>
                        <a:t> </a:t>
                      </a:r>
                      <a:endParaRPr lang="en-US" b="1" dirty="0"/>
                    </a:p>
                  </a:txBody>
                  <a:tcPr/>
                </a:tc>
                <a:tc>
                  <a:txBody>
                    <a:bodyPr/>
                    <a:lstStyle/>
                    <a:p>
                      <a:pPr algn="ctr"/>
                      <a:r>
                        <a:rPr lang="en-US" b="1" dirty="0" smtClean="0"/>
                        <a:t>3</a:t>
                      </a:r>
                      <a:r>
                        <a:rPr lang="en-US" b="1" baseline="30000" dirty="0" smtClean="0"/>
                        <a:t>rd</a:t>
                      </a:r>
                      <a:r>
                        <a:rPr lang="en-US" b="1" dirty="0" smtClean="0"/>
                        <a:t> </a:t>
                      </a:r>
                      <a:endParaRPr lang="en-US" b="1" dirty="0"/>
                    </a:p>
                  </a:txBody>
                  <a:tcPr/>
                </a:tc>
                <a:tc>
                  <a:txBody>
                    <a:bodyPr/>
                    <a:lstStyle/>
                    <a:p>
                      <a:pPr algn="ctr"/>
                      <a:r>
                        <a:rPr lang="en-US" b="1" dirty="0" smtClean="0"/>
                        <a:t>4</a:t>
                      </a:r>
                      <a:r>
                        <a:rPr lang="en-US" b="1" baseline="30000" dirty="0" smtClean="0"/>
                        <a:t>th</a:t>
                      </a:r>
                      <a:r>
                        <a:rPr lang="en-US" b="1" dirty="0" smtClean="0"/>
                        <a:t> </a:t>
                      </a:r>
                      <a:endParaRPr lang="en-US" b="1" dirty="0"/>
                    </a:p>
                  </a:txBody>
                  <a:tcPr/>
                </a:tc>
                <a:tc>
                  <a:txBody>
                    <a:bodyPr/>
                    <a:lstStyle/>
                    <a:p>
                      <a:pPr algn="ctr"/>
                      <a:r>
                        <a:rPr lang="en-US" b="1" dirty="0" smtClean="0"/>
                        <a:t>5</a:t>
                      </a:r>
                      <a:r>
                        <a:rPr lang="en-US" b="1" baseline="30000" dirty="0" smtClean="0"/>
                        <a:t>th</a:t>
                      </a:r>
                      <a:r>
                        <a:rPr lang="en-US" b="1" dirty="0" smtClean="0"/>
                        <a:t> </a:t>
                      </a:r>
                      <a:endParaRPr lang="en-US" b="1" dirty="0"/>
                    </a:p>
                  </a:txBody>
                  <a:tcPr/>
                </a:tc>
                <a:tc>
                  <a:txBody>
                    <a:bodyPr/>
                    <a:lstStyle/>
                    <a:p>
                      <a:pPr algn="ctr"/>
                      <a:r>
                        <a:rPr lang="en-US" b="1" dirty="0" smtClean="0"/>
                        <a:t>6</a:t>
                      </a:r>
                      <a:r>
                        <a:rPr lang="en-US" b="1" baseline="30000" dirty="0" smtClean="0"/>
                        <a:t>th</a:t>
                      </a:r>
                      <a:r>
                        <a:rPr lang="en-US" b="1" dirty="0" smtClean="0"/>
                        <a:t> </a:t>
                      </a:r>
                      <a:endParaRPr lang="en-US" b="1" dirty="0"/>
                    </a:p>
                  </a:txBody>
                  <a:tcPr/>
                </a:tc>
                <a:tc>
                  <a:txBody>
                    <a:bodyPr/>
                    <a:lstStyle/>
                    <a:p>
                      <a:pPr algn="ctr"/>
                      <a:r>
                        <a:rPr lang="en-US" b="1" dirty="0" smtClean="0"/>
                        <a:t>7</a:t>
                      </a:r>
                      <a:r>
                        <a:rPr lang="en-US" b="1" baseline="30000" dirty="0" smtClean="0"/>
                        <a:t>th</a:t>
                      </a:r>
                      <a:r>
                        <a:rPr lang="en-US" b="1" dirty="0" smtClean="0"/>
                        <a:t> </a:t>
                      </a:r>
                      <a:endParaRPr lang="en-US" b="1" dirty="0"/>
                    </a:p>
                  </a:txBody>
                  <a:tcPr/>
                </a:tc>
              </a:tr>
              <a:tr h="330811">
                <a:tc>
                  <a:txBody>
                    <a:bodyPr/>
                    <a:lstStyle/>
                    <a:p>
                      <a:r>
                        <a:rPr lang="en-US" b="1" dirty="0" smtClean="0"/>
                        <a:t>1</a:t>
                      </a:r>
                      <a:endParaRPr lang="en-US" b="1" dirty="0"/>
                    </a:p>
                  </a:txBody>
                  <a:tcPr>
                    <a:solidFill>
                      <a:schemeClr val="accent2">
                        <a:lumMod val="60000"/>
                        <a:lumOff val="40000"/>
                      </a:schemeClr>
                    </a:solidFill>
                  </a:tcPr>
                </a:tc>
                <a:tc>
                  <a:txBody>
                    <a:bodyPr/>
                    <a:lstStyle/>
                    <a:p>
                      <a:r>
                        <a:rPr lang="en-US" b="1" dirty="0" smtClean="0"/>
                        <a:t>2</a:t>
                      </a:r>
                      <a:endParaRPr lang="en-US" b="1" dirty="0"/>
                    </a:p>
                  </a:txBody>
                  <a:tcPr>
                    <a:solidFill>
                      <a:schemeClr val="bg1"/>
                    </a:solidFill>
                  </a:tcPr>
                </a:tc>
                <a:tc>
                  <a:txBody>
                    <a:bodyPr/>
                    <a:lstStyle/>
                    <a:p>
                      <a:r>
                        <a:rPr lang="en-US" b="1" dirty="0" smtClean="0"/>
                        <a:t>3</a:t>
                      </a:r>
                      <a:endParaRPr lang="en-US" b="1" dirty="0"/>
                    </a:p>
                  </a:txBody>
                  <a:tcPr>
                    <a:solidFill>
                      <a:schemeClr val="bg1"/>
                    </a:solidFill>
                  </a:tcPr>
                </a:tc>
                <a:tc>
                  <a:txBody>
                    <a:bodyPr/>
                    <a:lstStyle/>
                    <a:p>
                      <a:r>
                        <a:rPr lang="en-US" b="1" dirty="0" smtClean="0"/>
                        <a:t>4</a:t>
                      </a:r>
                      <a:endParaRPr lang="en-US" b="1" dirty="0"/>
                    </a:p>
                  </a:txBody>
                  <a:tcPr>
                    <a:solidFill>
                      <a:schemeClr val="bg1"/>
                    </a:solidFill>
                  </a:tcPr>
                </a:tc>
                <a:tc>
                  <a:txBody>
                    <a:bodyPr/>
                    <a:lstStyle/>
                    <a:p>
                      <a:r>
                        <a:rPr lang="en-US" b="1" dirty="0" smtClean="0"/>
                        <a:t>5</a:t>
                      </a:r>
                      <a:endParaRPr lang="en-US" b="1" dirty="0"/>
                    </a:p>
                  </a:txBody>
                  <a:tcPr>
                    <a:solidFill>
                      <a:schemeClr val="bg1"/>
                    </a:solidFill>
                  </a:tcPr>
                </a:tc>
                <a:tc>
                  <a:txBody>
                    <a:bodyPr/>
                    <a:lstStyle/>
                    <a:p>
                      <a:r>
                        <a:rPr lang="en-US" b="1" dirty="0" smtClean="0"/>
                        <a:t>6</a:t>
                      </a:r>
                      <a:endParaRPr lang="en-US" b="1" dirty="0"/>
                    </a:p>
                  </a:txBody>
                  <a:tcPr>
                    <a:solidFill>
                      <a:schemeClr val="bg1"/>
                    </a:solidFill>
                  </a:tcPr>
                </a:tc>
                <a:tc>
                  <a:txBody>
                    <a:bodyPr/>
                    <a:lstStyle/>
                    <a:p>
                      <a:r>
                        <a:rPr lang="en-US" b="1" dirty="0" smtClean="0"/>
                        <a:t>7</a:t>
                      </a:r>
                      <a:endParaRPr lang="en-US" b="1" dirty="0"/>
                    </a:p>
                  </a:txBody>
                  <a:tcPr>
                    <a:solidFill>
                      <a:schemeClr val="accent1">
                        <a:lumMod val="40000"/>
                        <a:lumOff val="60000"/>
                      </a:schemeClr>
                    </a:solidFill>
                  </a:tcPr>
                </a:tc>
              </a:tr>
              <a:tr h="330811">
                <a:tc>
                  <a:txBody>
                    <a:bodyPr/>
                    <a:lstStyle/>
                    <a:p>
                      <a:r>
                        <a:rPr lang="en-US" b="1" dirty="0" smtClean="0"/>
                        <a:t>8</a:t>
                      </a:r>
                      <a:endParaRPr lang="en-US" b="1" dirty="0"/>
                    </a:p>
                  </a:txBody>
                  <a:tcPr>
                    <a:solidFill>
                      <a:schemeClr val="bg1"/>
                    </a:solidFill>
                  </a:tcPr>
                </a:tc>
                <a:tc>
                  <a:txBody>
                    <a:bodyPr/>
                    <a:lstStyle/>
                    <a:p>
                      <a:r>
                        <a:rPr lang="en-US" b="1" dirty="0" smtClean="0"/>
                        <a:t>9</a:t>
                      </a:r>
                      <a:endParaRPr lang="en-US" b="1" dirty="0"/>
                    </a:p>
                  </a:txBody>
                  <a:tcPr>
                    <a:solidFill>
                      <a:schemeClr val="bg1"/>
                    </a:solidFill>
                  </a:tcPr>
                </a:tc>
                <a:tc>
                  <a:txBody>
                    <a:bodyPr/>
                    <a:lstStyle/>
                    <a:p>
                      <a:r>
                        <a:rPr lang="en-US" b="1" dirty="0" smtClean="0"/>
                        <a:t>10</a:t>
                      </a:r>
                      <a:endParaRPr lang="en-US" b="1" dirty="0"/>
                    </a:p>
                  </a:txBody>
                  <a:tcPr>
                    <a:solidFill>
                      <a:schemeClr val="bg1"/>
                    </a:solidFill>
                  </a:tcPr>
                </a:tc>
                <a:tc>
                  <a:txBody>
                    <a:bodyPr/>
                    <a:lstStyle/>
                    <a:p>
                      <a:r>
                        <a:rPr lang="en-US" b="1" dirty="0" smtClean="0"/>
                        <a:t>11</a:t>
                      </a:r>
                      <a:endParaRPr lang="en-US" b="1" dirty="0"/>
                    </a:p>
                  </a:txBody>
                  <a:tcPr>
                    <a:solidFill>
                      <a:schemeClr val="bg1"/>
                    </a:solidFill>
                  </a:tcPr>
                </a:tc>
                <a:tc>
                  <a:txBody>
                    <a:bodyPr/>
                    <a:lstStyle/>
                    <a:p>
                      <a:r>
                        <a:rPr lang="en-US" b="1" dirty="0" smtClean="0"/>
                        <a:t>12</a:t>
                      </a:r>
                      <a:endParaRPr lang="en-US" b="1" dirty="0"/>
                    </a:p>
                  </a:txBody>
                  <a:tcPr>
                    <a:solidFill>
                      <a:schemeClr val="bg1"/>
                    </a:solidFill>
                  </a:tcPr>
                </a:tc>
                <a:tc>
                  <a:txBody>
                    <a:bodyPr/>
                    <a:lstStyle/>
                    <a:p>
                      <a:r>
                        <a:rPr lang="en-US" b="1" dirty="0" smtClean="0"/>
                        <a:t>13</a:t>
                      </a:r>
                      <a:endParaRPr lang="en-US" b="1" dirty="0"/>
                    </a:p>
                  </a:txBody>
                  <a:tcPr>
                    <a:solidFill>
                      <a:schemeClr val="bg1"/>
                    </a:solidFill>
                  </a:tcPr>
                </a:tc>
                <a:tc>
                  <a:txBody>
                    <a:bodyPr/>
                    <a:lstStyle/>
                    <a:p>
                      <a:r>
                        <a:rPr lang="en-US" b="1" dirty="0" smtClean="0">
                          <a:solidFill>
                            <a:srgbClr val="002060"/>
                          </a:solidFill>
                        </a:rPr>
                        <a:t>14</a:t>
                      </a:r>
                      <a:r>
                        <a:rPr lang="en-US" b="1" baseline="0" dirty="0" smtClean="0">
                          <a:solidFill>
                            <a:srgbClr val="002060"/>
                          </a:solidFill>
                        </a:rPr>
                        <a:t> </a:t>
                      </a:r>
                      <a:r>
                        <a:rPr lang="en-US" sz="900" b="1" baseline="0" dirty="0" smtClean="0">
                          <a:solidFill>
                            <a:srgbClr val="002060"/>
                          </a:solidFill>
                        </a:rPr>
                        <a:t>P/O</a:t>
                      </a:r>
                      <a:endParaRPr lang="en-US" sz="1400" b="1" dirty="0">
                        <a:solidFill>
                          <a:srgbClr val="002060"/>
                        </a:solidFill>
                      </a:endParaRPr>
                    </a:p>
                  </a:txBody>
                  <a:tcPr>
                    <a:cell3D prstMaterial="dkEdge">
                      <a:bevel prst="relaxedInset"/>
                      <a:lightRig rig="flood" dir="t"/>
                    </a:cell3D>
                    <a:gradFill>
                      <a:gsLst>
                        <a:gs pos="30000">
                          <a:srgbClr val="FF0000"/>
                        </a:gs>
                        <a:gs pos="61000">
                          <a:schemeClr val="accent1">
                            <a:lumMod val="40000"/>
                            <a:lumOff val="60000"/>
                          </a:schemeClr>
                        </a:gs>
                      </a:gsLst>
                      <a:lin ang="2700000" scaled="1"/>
                    </a:gradFill>
                  </a:tcPr>
                </a:tc>
              </a:tr>
              <a:tr h="330811">
                <a:tc>
                  <a:txBody>
                    <a:bodyPr/>
                    <a:lstStyle/>
                    <a:p>
                      <a:r>
                        <a:rPr lang="en-US" b="1" dirty="0" smtClean="0">
                          <a:solidFill>
                            <a:schemeClr val="tx1"/>
                          </a:solidFill>
                        </a:rPr>
                        <a:t>15</a:t>
                      </a:r>
                      <a:endParaRPr lang="en-US" b="1" dirty="0">
                        <a:solidFill>
                          <a:schemeClr val="tx1"/>
                        </a:solidFill>
                      </a:endParaRPr>
                    </a:p>
                  </a:txBody>
                  <a:tcPr>
                    <a:cell3D prstMaterial="dkEdge">
                      <a:bevel w="77470" h="12700" prst="softRound"/>
                      <a:lightRig rig="flood" dir="t"/>
                    </a:cell3D>
                    <a:gradFill>
                      <a:gsLst>
                        <a:gs pos="42000">
                          <a:srgbClr val="00B050"/>
                        </a:gs>
                        <a:gs pos="57000">
                          <a:srgbClr val="CCFF99"/>
                        </a:gs>
                      </a:gsLst>
                      <a:lin ang="2700000" scaled="1"/>
                    </a:gradFill>
                  </a:tcPr>
                </a:tc>
                <a:tc>
                  <a:txBody>
                    <a:bodyPr/>
                    <a:lstStyle/>
                    <a:p>
                      <a:r>
                        <a:rPr lang="en-US" b="1" dirty="0" smtClean="0"/>
                        <a:t>16</a:t>
                      </a:r>
                      <a:endParaRPr lang="en-US" b="1" dirty="0"/>
                    </a:p>
                  </a:txBody>
                  <a:tcPr>
                    <a:cell3D prstMaterial="dkEdge">
                      <a:bevel/>
                      <a:lightRig rig="flood" dir="t"/>
                    </a:cell3D>
                    <a:solidFill>
                      <a:srgbClr val="CCFF99"/>
                    </a:solidFill>
                  </a:tcPr>
                </a:tc>
                <a:tc>
                  <a:txBody>
                    <a:bodyPr/>
                    <a:lstStyle/>
                    <a:p>
                      <a:r>
                        <a:rPr lang="en-US" b="1" dirty="0" smtClean="0"/>
                        <a:t>17</a:t>
                      </a:r>
                      <a:endParaRPr lang="en-US" b="1" dirty="0"/>
                    </a:p>
                  </a:txBody>
                  <a:tcPr>
                    <a:cell3D prstMaterial="dkEdge">
                      <a:bevel/>
                      <a:lightRig rig="flood" dir="t"/>
                    </a:cell3D>
                    <a:solidFill>
                      <a:srgbClr val="CCFF99"/>
                    </a:solidFill>
                  </a:tcPr>
                </a:tc>
                <a:tc>
                  <a:txBody>
                    <a:bodyPr/>
                    <a:lstStyle/>
                    <a:p>
                      <a:r>
                        <a:rPr lang="en-US" b="1" dirty="0" smtClean="0"/>
                        <a:t>18</a:t>
                      </a:r>
                      <a:endParaRPr lang="en-US" b="1" dirty="0"/>
                    </a:p>
                  </a:txBody>
                  <a:tcPr>
                    <a:cell3D prstMaterial="dkEdge">
                      <a:bevel/>
                      <a:lightRig rig="flood" dir="t"/>
                    </a:cell3D>
                    <a:solidFill>
                      <a:srgbClr val="CCFF99"/>
                    </a:solidFill>
                  </a:tcPr>
                </a:tc>
                <a:tc>
                  <a:txBody>
                    <a:bodyPr/>
                    <a:lstStyle/>
                    <a:p>
                      <a:r>
                        <a:rPr lang="en-US" b="1" dirty="0" smtClean="0"/>
                        <a:t>19</a:t>
                      </a:r>
                      <a:endParaRPr lang="en-US" b="1" dirty="0"/>
                    </a:p>
                  </a:txBody>
                  <a:tcPr>
                    <a:cell3D prstMaterial="dkEdge">
                      <a:bevel/>
                      <a:lightRig rig="flood" dir="t"/>
                    </a:cell3D>
                    <a:solidFill>
                      <a:srgbClr val="CCFF99"/>
                    </a:solidFill>
                  </a:tcPr>
                </a:tc>
                <a:tc>
                  <a:txBody>
                    <a:bodyPr/>
                    <a:lstStyle/>
                    <a:p>
                      <a:r>
                        <a:rPr lang="en-US" b="1" dirty="0" smtClean="0"/>
                        <a:t>20</a:t>
                      </a:r>
                      <a:endParaRPr lang="en-US" b="1" dirty="0"/>
                    </a:p>
                  </a:txBody>
                  <a:tcPr>
                    <a:cell3D prstMaterial="dkEdge">
                      <a:bevel/>
                      <a:lightRig rig="flood" dir="t"/>
                    </a:cell3D>
                    <a:solidFill>
                      <a:srgbClr val="CCFF99"/>
                    </a:solidFill>
                  </a:tcPr>
                </a:tc>
                <a:tc>
                  <a:txBody>
                    <a:bodyPr/>
                    <a:lstStyle/>
                    <a:p>
                      <a:r>
                        <a:rPr lang="en-US" b="1" dirty="0" smtClean="0"/>
                        <a:t>21</a:t>
                      </a:r>
                      <a:endParaRPr lang="en-US" b="1" dirty="0"/>
                    </a:p>
                  </a:txBody>
                  <a:tcPr>
                    <a:cell3D prstMaterial="dkEdge">
                      <a:bevel/>
                      <a:lightRig rig="flood" dir="t"/>
                    </a:cell3D>
                    <a:gradFill flip="none" rotWithShape="1">
                      <a:gsLst>
                        <a:gs pos="30000">
                          <a:srgbClr val="CCFF99"/>
                        </a:gs>
                        <a:gs pos="70000">
                          <a:schemeClr val="accent1">
                            <a:lumMod val="90000"/>
                            <a:lumOff val="10000"/>
                          </a:schemeClr>
                        </a:gs>
                      </a:gsLst>
                      <a:lin ang="2700000" scaled="1"/>
                      <a:tileRect/>
                    </a:gradFill>
                  </a:tcPr>
                </a:tc>
              </a:tr>
              <a:tr h="330811">
                <a:tc>
                  <a:txBody>
                    <a:bodyPr/>
                    <a:lstStyle/>
                    <a:p>
                      <a:r>
                        <a:rPr lang="en-US" b="1" dirty="0" smtClean="0"/>
                        <a:t>22</a:t>
                      </a:r>
                      <a:endParaRPr lang="en-US" b="1" dirty="0"/>
                    </a:p>
                  </a:txBody>
                  <a:tcPr>
                    <a:solidFill>
                      <a:schemeClr val="bg1"/>
                    </a:solidFill>
                  </a:tcPr>
                </a:tc>
                <a:tc>
                  <a:txBody>
                    <a:bodyPr/>
                    <a:lstStyle/>
                    <a:p>
                      <a:r>
                        <a:rPr lang="en-US" b="1" dirty="0" smtClean="0"/>
                        <a:t>23</a:t>
                      </a:r>
                      <a:endParaRPr lang="en-US" b="1" dirty="0"/>
                    </a:p>
                  </a:txBody>
                  <a:tcPr>
                    <a:solidFill>
                      <a:schemeClr val="bg1"/>
                    </a:solidFill>
                  </a:tcPr>
                </a:tc>
                <a:tc>
                  <a:txBody>
                    <a:bodyPr/>
                    <a:lstStyle/>
                    <a:p>
                      <a:r>
                        <a:rPr lang="en-US" b="1" dirty="0" smtClean="0"/>
                        <a:t>24</a:t>
                      </a:r>
                      <a:endParaRPr lang="en-US" b="1" dirty="0"/>
                    </a:p>
                  </a:txBody>
                  <a:tcPr>
                    <a:solidFill>
                      <a:schemeClr val="bg1"/>
                    </a:solidFill>
                  </a:tcPr>
                </a:tc>
                <a:tc>
                  <a:txBody>
                    <a:bodyPr/>
                    <a:lstStyle/>
                    <a:p>
                      <a:r>
                        <a:rPr lang="en-US" b="1" dirty="0" smtClean="0"/>
                        <a:t>25</a:t>
                      </a:r>
                      <a:endParaRPr lang="en-US" b="1" dirty="0"/>
                    </a:p>
                  </a:txBody>
                  <a:tcPr>
                    <a:solidFill>
                      <a:schemeClr val="bg1"/>
                    </a:solidFill>
                  </a:tcPr>
                </a:tc>
                <a:tc>
                  <a:txBody>
                    <a:bodyPr/>
                    <a:lstStyle/>
                    <a:p>
                      <a:r>
                        <a:rPr lang="en-US" b="1" dirty="0" smtClean="0"/>
                        <a:t>26</a:t>
                      </a:r>
                      <a:endParaRPr lang="en-US" b="1" dirty="0"/>
                    </a:p>
                  </a:txBody>
                  <a:tcPr>
                    <a:solidFill>
                      <a:schemeClr val="bg1"/>
                    </a:solidFill>
                  </a:tcPr>
                </a:tc>
                <a:tc>
                  <a:txBody>
                    <a:bodyPr/>
                    <a:lstStyle/>
                    <a:p>
                      <a:r>
                        <a:rPr lang="en-US" b="1" dirty="0" smtClean="0"/>
                        <a:t>27</a:t>
                      </a:r>
                      <a:endParaRPr lang="en-US" b="1" dirty="0"/>
                    </a:p>
                  </a:txBody>
                  <a:tcPr>
                    <a:solidFill>
                      <a:schemeClr val="bg1"/>
                    </a:solidFill>
                  </a:tcPr>
                </a:tc>
                <a:tc>
                  <a:txBody>
                    <a:bodyPr/>
                    <a:lstStyle/>
                    <a:p>
                      <a:r>
                        <a:rPr lang="en-US" b="1" dirty="0" smtClean="0"/>
                        <a:t>28</a:t>
                      </a:r>
                      <a:endParaRPr lang="en-US" b="1" dirty="0"/>
                    </a:p>
                  </a:txBody>
                  <a:tcPr>
                    <a:solidFill>
                      <a:schemeClr val="accent1">
                        <a:lumMod val="40000"/>
                        <a:lumOff val="60000"/>
                      </a:schemeClr>
                    </a:solidFill>
                  </a:tcPr>
                </a:tc>
              </a:tr>
              <a:tr h="330811">
                <a:tc>
                  <a:txBody>
                    <a:bodyPr/>
                    <a:lstStyle/>
                    <a:p>
                      <a:r>
                        <a:rPr lang="en-US" b="1" dirty="0" smtClean="0"/>
                        <a:t>29</a:t>
                      </a:r>
                      <a:endParaRPr lang="en-US" b="1" dirty="0"/>
                    </a:p>
                  </a:txBody>
                  <a:tcPr>
                    <a:solidFill>
                      <a:schemeClr val="bg1"/>
                    </a:solidFill>
                  </a:tcPr>
                </a:tc>
                <a:tc>
                  <a:txBody>
                    <a:bodyPr/>
                    <a:lstStyle/>
                    <a:p>
                      <a:r>
                        <a:rPr lang="en-US" b="1" dirty="0" smtClean="0"/>
                        <a:t>30</a:t>
                      </a:r>
                      <a:endParaRPr lang="en-US" b="1" dirty="0"/>
                    </a:p>
                  </a:txBody>
                  <a:tcPr>
                    <a:solidFill>
                      <a:schemeClr val="bg1"/>
                    </a:solidFill>
                  </a:tcPr>
                </a:tc>
                <a:tc>
                  <a:txBody>
                    <a:bodyPr/>
                    <a:lstStyle/>
                    <a:p>
                      <a:endParaRPr lang="en-US" b="1" dirty="0"/>
                    </a:p>
                  </a:txBody>
                  <a:tcPr>
                    <a:solidFill>
                      <a:schemeClr val="bg1"/>
                    </a:solidFill>
                  </a:tcPr>
                </a:tc>
                <a:tc>
                  <a:txBody>
                    <a:bodyPr/>
                    <a:lstStyle/>
                    <a:p>
                      <a:endParaRPr lang="en-US" b="1" dirty="0"/>
                    </a:p>
                  </a:txBody>
                  <a:tcPr>
                    <a:solidFill>
                      <a:schemeClr val="bg1"/>
                    </a:solidFill>
                  </a:tcPr>
                </a:tc>
                <a:tc>
                  <a:txBody>
                    <a:bodyPr/>
                    <a:lstStyle/>
                    <a:p>
                      <a:endParaRPr lang="en-US" b="1" dirty="0"/>
                    </a:p>
                  </a:txBody>
                  <a:tcPr>
                    <a:solidFill>
                      <a:schemeClr val="bg1"/>
                    </a:solidFill>
                  </a:tcPr>
                </a:tc>
                <a:tc>
                  <a:txBody>
                    <a:bodyPr/>
                    <a:lstStyle/>
                    <a:p>
                      <a:endParaRPr lang="en-US" b="1" dirty="0"/>
                    </a:p>
                  </a:txBody>
                  <a:tcPr>
                    <a:solidFill>
                      <a:schemeClr val="bg1"/>
                    </a:solidFill>
                  </a:tcPr>
                </a:tc>
                <a:tc>
                  <a:txBody>
                    <a:bodyPr/>
                    <a:lstStyle/>
                    <a:p>
                      <a:endParaRPr lang="en-US" b="1" dirty="0"/>
                    </a:p>
                  </a:txBody>
                  <a:tcPr>
                    <a:solidFill>
                      <a:schemeClr val="bg1"/>
                    </a:solidFill>
                  </a:tcPr>
                </a:tc>
              </a:tr>
            </a:tbl>
          </a:graphicData>
        </a:graphic>
      </p:graphicFrame>
      <p:sp>
        <p:nvSpPr>
          <p:cNvPr id="10" name="Rectangle 9"/>
          <p:cNvSpPr/>
          <p:nvPr/>
        </p:nvSpPr>
        <p:spPr>
          <a:xfrm>
            <a:off x="406176" y="3676269"/>
            <a:ext cx="4267200" cy="584775"/>
          </a:xfrm>
          <a:prstGeom prst="rect">
            <a:avLst/>
          </a:prstGeom>
          <a:noFill/>
        </p:spPr>
        <p:txBody>
          <a:bodyPr wrap="square" lIns="91440" tIns="45720" rIns="91440" bIns="45720">
            <a:spAutoFit/>
            <a:scene3d>
              <a:camera prst="orthographicFront"/>
              <a:lightRig rig="threePt" dir="t"/>
            </a:scene3d>
            <a:sp3d extrusionH="57150">
              <a:bevelT w="82550" h="38100" prst="coolSlant"/>
            </a:sp3d>
          </a:bodyPr>
          <a:lstStyle/>
          <a:p>
            <a:pPr algn="ctr"/>
            <a:r>
              <a:rPr lang="en-US" sz="3200" b="1" dirty="0" smtClean="0">
                <a:ln w="1905"/>
                <a:solidFill>
                  <a:srgbClr val="00B050"/>
                </a:solidFill>
                <a:effectLst>
                  <a:glow rad="127000">
                    <a:srgbClr val="FFFFCC"/>
                  </a:glow>
                  <a:innerShdw blurRad="69850" dist="43180" dir="5400000">
                    <a:srgbClr val="000000">
                      <a:alpha val="65000"/>
                    </a:srgbClr>
                  </a:innerShdw>
                </a:effectLst>
                <a:latin typeface="Arial Rounded MT Bold" pitchFamily="34" charset="0"/>
              </a:rPr>
              <a:t>Jo</a:t>
            </a:r>
            <a:r>
              <a:rPr lang="en-US" sz="3200" b="1" cap="none" spc="0" dirty="0" smtClean="0">
                <a:ln w="1905"/>
                <a:solidFill>
                  <a:srgbClr val="00B050"/>
                </a:solidFill>
                <a:effectLst>
                  <a:glow rad="127000">
                    <a:srgbClr val="FFFFCC"/>
                  </a:glow>
                  <a:innerShdw blurRad="69850" dist="43180" dir="5400000">
                    <a:srgbClr val="000000">
                      <a:alpha val="65000"/>
                    </a:srgbClr>
                  </a:innerShdw>
                </a:effectLst>
                <a:latin typeface="Arial Rounded MT Bold" pitchFamily="34" charset="0"/>
              </a:rPr>
              <a:t>shua’s</a:t>
            </a:r>
            <a:r>
              <a:rPr lang="en-US"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27000">
                    <a:srgbClr val="FFFFCC"/>
                  </a:glow>
                  <a:innerShdw blurRad="69850" dist="43180" dir="5400000">
                    <a:srgbClr val="000000">
                      <a:alpha val="65000"/>
                    </a:srgbClr>
                  </a:innerShdw>
                </a:effectLst>
                <a:latin typeface="Arial Rounded MT Bold" pitchFamily="34" charset="0"/>
              </a:rPr>
              <a:t> Passover</a:t>
            </a:r>
            <a:endParaRPr lang="en-US"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27000">
                  <a:srgbClr val="FFFFCC"/>
                </a:glow>
                <a:innerShdw blurRad="69850" dist="43180" dir="5400000">
                  <a:srgbClr val="000000">
                    <a:alpha val="65000"/>
                  </a:srgbClr>
                </a:innerShdw>
              </a:effectLst>
              <a:latin typeface="Arial Rounded MT Bold" pitchFamily="34" charset="0"/>
            </a:endParaRPr>
          </a:p>
        </p:txBody>
      </p:sp>
      <p:sp>
        <p:nvSpPr>
          <p:cNvPr id="11" name="TextBox 10"/>
          <p:cNvSpPr txBox="1"/>
          <p:nvPr/>
        </p:nvSpPr>
        <p:spPr>
          <a:xfrm>
            <a:off x="1671096" y="6101572"/>
            <a:ext cx="2392680" cy="369332"/>
          </a:xfrm>
          <a:prstGeom prst="rect">
            <a:avLst/>
          </a:prstGeom>
          <a:solidFill>
            <a:srgbClr val="00B050"/>
          </a:solidFill>
          <a:effectLst>
            <a:glow rad="228600">
              <a:schemeClr val="accent2">
                <a:satMod val="175000"/>
                <a:alpha val="40000"/>
              </a:schemeClr>
            </a:glow>
          </a:effectLst>
          <a:scene3d>
            <a:camera prst="orthographicFront"/>
            <a:lightRig rig="threePt" dir="t"/>
          </a:scene3d>
          <a:sp3d>
            <a:bevelT w="152400" h="50800" prst="softRound"/>
          </a:sp3d>
        </p:spPr>
        <p:txBody>
          <a:bodyPr wrap="square" rtlCol="0">
            <a:spAutoFit/>
            <a:sp3d extrusionH="57150">
              <a:bevelT w="38100" h="38100" prst="angle"/>
            </a:sp3d>
          </a:bodyPr>
          <a:lstStyle/>
          <a:p>
            <a:pPr algn="ctr">
              <a:lnSpc>
                <a:spcPct val="90000"/>
              </a:lnSpc>
            </a:pPr>
            <a:r>
              <a:rPr lang="en-US" sz="2000" b="1" dirty="0" smtClean="0">
                <a:solidFill>
                  <a:srgbClr val="006600"/>
                </a:solidFill>
                <a:latin typeface="Arial Rounded MT Bold" pitchFamily="34" charset="0"/>
              </a:rPr>
              <a:t>Year of Joshua</a:t>
            </a:r>
            <a:endParaRPr lang="en-US" sz="2000" b="1" dirty="0">
              <a:solidFill>
                <a:srgbClr val="006600"/>
              </a:solidFill>
              <a:latin typeface="Arial Rounded MT Bold" pitchFamily="34" charset="0"/>
            </a:endParaRPr>
          </a:p>
        </p:txBody>
      </p:sp>
      <p:sp>
        <p:nvSpPr>
          <p:cNvPr id="3" name="TextBox 2"/>
          <p:cNvSpPr txBox="1"/>
          <p:nvPr/>
        </p:nvSpPr>
        <p:spPr>
          <a:xfrm>
            <a:off x="3048000" y="2873514"/>
            <a:ext cx="5867400" cy="707886"/>
          </a:xfrm>
          <a:prstGeom prst="rect">
            <a:avLst/>
          </a:prstGeom>
          <a:noFill/>
        </p:spPr>
        <p:txBody>
          <a:bodyPr wrap="square" rtlCol="0">
            <a:spAutoFit/>
            <a:scene3d>
              <a:camera prst="orthographicFront"/>
              <a:lightRig rig="threePt" dir="t"/>
            </a:scene3d>
            <a:sp3d extrusionH="57150">
              <a:bevelT w="82550" h="38100" prst="coolSlant"/>
            </a:sp3d>
          </a:bodyPr>
          <a:lstStyle/>
          <a:p>
            <a:pPr algn="ctr"/>
            <a:r>
              <a:rPr lang="en-US" sz="2000" b="1" dirty="0" smtClean="0">
                <a:ln w="1905">
                  <a:solidFill>
                    <a:srgbClr val="00206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Rounded MT Bold" pitchFamily="34" charset="0"/>
              </a:rPr>
              <a:t>Enoch’s Wave Sheaf is </a:t>
            </a:r>
            <a:r>
              <a:rPr lang="en-US" sz="2000" b="1" u="sng" dirty="0" smtClean="0">
                <a:ln w="1905">
                  <a:solidFill>
                    <a:srgbClr val="C00000"/>
                  </a:solidFill>
                </a:ln>
                <a:solidFill>
                  <a:srgbClr val="FF0000"/>
                </a:solidFill>
                <a:effectLst>
                  <a:innerShdw blurRad="69850" dist="43180" dir="5400000">
                    <a:srgbClr val="000000">
                      <a:alpha val="65000"/>
                    </a:srgbClr>
                  </a:innerShdw>
                </a:effectLst>
                <a:latin typeface="Arial Rounded MT Bold" pitchFamily="34" charset="0"/>
              </a:rPr>
              <a:t>alwa</a:t>
            </a:r>
            <a:r>
              <a:rPr lang="en-US" sz="2000" b="1" dirty="0" smtClean="0">
                <a:ln w="1905">
                  <a:solidFill>
                    <a:srgbClr val="C00000"/>
                  </a:solidFill>
                </a:ln>
                <a:solidFill>
                  <a:srgbClr val="FF0000"/>
                </a:solidFill>
                <a:effectLst>
                  <a:innerShdw blurRad="69850" dist="43180" dir="5400000">
                    <a:srgbClr val="000000">
                      <a:alpha val="65000"/>
                    </a:srgbClr>
                  </a:innerShdw>
                </a:effectLst>
                <a:latin typeface="Arial Rounded MT Bold" pitchFamily="34" charset="0"/>
              </a:rPr>
              <a:t>y</a:t>
            </a:r>
            <a:r>
              <a:rPr lang="en-US" sz="2000" b="1" u="sng" dirty="0" smtClean="0">
                <a:ln w="1905">
                  <a:solidFill>
                    <a:srgbClr val="C00000"/>
                  </a:solidFill>
                </a:ln>
                <a:solidFill>
                  <a:srgbClr val="FF0000"/>
                </a:solidFill>
                <a:effectLst>
                  <a:innerShdw blurRad="69850" dist="43180" dir="5400000">
                    <a:srgbClr val="000000">
                      <a:alpha val="65000"/>
                    </a:srgbClr>
                  </a:innerShdw>
                </a:effectLst>
                <a:latin typeface="Arial Rounded MT Bold" pitchFamily="34" charset="0"/>
              </a:rPr>
              <a:t>s</a:t>
            </a:r>
            <a:r>
              <a:rPr lang="en-US" sz="2000" b="1" dirty="0" smtClean="0">
                <a:ln w="1905">
                  <a:solidFill>
                    <a:srgbClr val="00206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Rounded MT Bold" pitchFamily="34" charset="0"/>
              </a:rPr>
              <a:t> on </a:t>
            </a:r>
            <a:r>
              <a:rPr lang="en-US" sz="2000" b="1" dirty="0" smtClean="0">
                <a:ln w="1905">
                  <a:solidFill>
                    <a:srgbClr val="C00000"/>
                  </a:solidFill>
                </a:ln>
                <a:solidFill>
                  <a:srgbClr val="A20036"/>
                </a:solidFill>
                <a:effectLst>
                  <a:innerShdw blurRad="69850" dist="43180" dir="5400000">
                    <a:srgbClr val="000000">
                      <a:alpha val="65000"/>
                    </a:srgbClr>
                  </a:innerShdw>
                </a:effectLst>
                <a:latin typeface="Arial Rounded MT Bold" pitchFamily="34" charset="0"/>
              </a:rPr>
              <a:t>Abib 26</a:t>
            </a:r>
            <a:r>
              <a:rPr lang="en-US" sz="2000" b="1" baseline="30000" dirty="0" smtClean="0">
                <a:ln w="1905">
                  <a:solidFill>
                    <a:srgbClr val="C00000"/>
                  </a:solidFill>
                </a:ln>
                <a:solidFill>
                  <a:srgbClr val="A20036"/>
                </a:solidFill>
                <a:effectLst>
                  <a:innerShdw blurRad="69850" dist="43180" dir="5400000">
                    <a:srgbClr val="000000">
                      <a:alpha val="65000"/>
                    </a:srgbClr>
                  </a:innerShdw>
                </a:effectLst>
                <a:latin typeface="Arial Rounded MT Bold" pitchFamily="34" charset="0"/>
              </a:rPr>
              <a:t>th</a:t>
            </a:r>
            <a:r>
              <a:rPr lang="en-US" sz="2000" b="1" dirty="0" smtClean="0">
                <a:ln w="1905">
                  <a:solidFill>
                    <a:srgbClr val="C00000"/>
                  </a:solidFill>
                </a:ln>
                <a:solidFill>
                  <a:srgbClr val="A20036"/>
                </a:solidFill>
                <a:effectLst>
                  <a:innerShdw blurRad="69850" dist="43180" dir="5400000">
                    <a:srgbClr val="000000">
                      <a:alpha val="65000"/>
                    </a:srgbClr>
                  </a:innerShdw>
                </a:effectLst>
                <a:latin typeface="Arial Rounded MT Bold" pitchFamily="34" charset="0"/>
              </a:rPr>
              <a:t> OUTSIDE</a:t>
            </a:r>
            <a:r>
              <a:rPr lang="en-US" sz="2000" b="1" dirty="0" smtClean="0">
                <a:ln w="1905">
                  <a:solidFill>
                    <a:srgbClr val="00206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Rounded MT Bold" pitchFamily="34" charset="0"/>
              </a:rPr>
              <a:t> the week of the </a:t>
            </a:r>
            <a:r>
              <a:rPr lang="en-US" sz="2000" b="1" dirty="0" smtClean="0">
                <a:ln w="1905">
                  <a:solidFill>
                    <a:srgbClr val="006600"/>
                  </a:solidFill>
                </a:ln>
                <a:solidFill>
                  <a:srgbClr val="00B050"/>
                </a:solidFill>
                <a:effectLst>
                  <a:innerShdw blurRad="69850" dist="43180" dir="5400000">
                    <a:srgbClr val="000000">
                      <a:alpha val="65000"/>
                    </a:srgbClr>
                  </a:innerShdw>
                </a:effectLst>
                <a:latin typeface="Arial Rounded MT Bold" pitchFamily="34" charset="0"/>
              </a:rPr>
              <a:t>Passover </a:t>
            </a:r>
            <a:r>
              <a:rPr lang="en-US" b="1" dirty="0" smtClean="0">
                <a:ln w="1905">
                  <a:solidFill>
                    <a:srgbClr val="006600"/>
                  </a:solidFill>
                </a:ln>
                <a:solidFill>
                  <a:srgbClr val="00B050"/>
                </a:solidFill>
                <a:effectLst>
                  <a:innerShdw blurRad="69850" dist="43180" dir="5400000">
                    <a:srgbClr val="000000">
                      <a:alpha val="65000"/>
                    </a:srgbClr>
                  </a:innerShdw>
                </a:effectLst>
                <a:latin typeface="Arial Rounded MT Bold" pitchFamily="34" charset="0"/>
              </a:rPr>
              <a:t>Festival</a:t>
            </a:r>
            <a:r>
              <a:rPr lang="en-US" sz="2000" b="1" dirty="0" smtClean="0">
                <a:ln w="1905">
                  <a:solidFill>
                    <a:srgbClr val="006600"/>
                  </a:solidFill>
                </a:ln>
                <a:solidFill>
                  <a:srgbClr val="00B050"/>
                </a:solidFill>
                <a:effectLst>
                  <a:innerShdw blurRad="69850" dist="43180" dir="5400000">
                    <a:srgbClr val="000000">
                      <a:alpha val="65000"/>
                    </a:srgbClr>
                  </a:innerShdw>
                </a:effectLst>
                <a:latin typeface="Arial Rounded MT Bold" pitchFamily="34" charset="0"/>
              </a:rPr>
              <a:t>.</a:t>
            </a:r>
            <a:endParaRPr lang="en-US" b="1" dirty="0">
              <a:ln w="1905">
                <a:solidFill>
                  <a:srgbClr val="006600"/>
                </a:solidFill>
              </a:ln>
              <a:solidFill>
                <a:srgbClr val="00B050"/>
              </a:solidFill>
              <a:effectLst>
                <a:innerShdw blurRad="69850" dist="43180" dir="5400000">
                  <a:srgbClr val="000000">
                    <a:alpha val="65000"/>
                  </a:srgbClr>
                </a:innerShdw>
              </a:effectLst>
              <a:latin typeface="Arial Rounded MT Bold" pitchFamily="34" charset="0"/>
            </a:endParaRPr>
          </a:p>
        </p:txBody>
      </p:sp>
      <p:sp>
        <p:nvSpPr>
          <p:cNvPr id="13" name="Rectangle 12"/>
          <p:cNvSpPr/>
          <p:nvPr/>
        </p:nvSpPr>
        <p:spPr>
          <a:xfrm>
            <a:off x="4788842" y="6066130"/>
            <a:ext cx="728872" cy="410870"/>
          </a:xfrm>
          <a:prstGeom prst="rect">
            <a:avLst/>
          </a:prstGeom>
          <a:noFill/>
          <a:ln w="57150">
            <a:solidFill>
              <a:srgbClr val="FFFF00"/>
            </a:solidFill>
          </a:ln>
          <a:effectLst>
            <a:glow rad="88900">
              <a:srgbClr val="FF0000"/>
            </a:glow>
            <a:softEdge rad="0"/>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389233" y="5339990"/>
            <a:ext cx="647879" cy="410870"/>
          </a:xfrm>
          <a:prstGeom prst="rect">
            <a:avLst/>
          </a:prstGeom>
          <a:noFill/>
          <a:ln w="57150">
            <a:solidFill>
              <a:srgbClr val="FFFF00"/>
            </a:solidFill>
          </a:ln>
          <a:effectLst>
            <a:glow rad="101600">
              <a:schemeClr val="accent3">
                <a:lumMod val="50000"/>
                <a:alpha val="89000"/>
              </a:schemeClr>
            </a:glow>
            <a:softEdge rad="0"/>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15" name="Picture 6" descr="C:\Users\Rae\Desktop\wheat 5 png.png"/>
          <p:cNvPicPr>
            <a:picLocks noChangeAspect="1" noChangeArrowheads="1"/>
          </p:cNvPicPr>
          <p:nvPr/>
        </p:nvPicPr>
        <p:blipFill>
          <a:blip r:embed="rId3" cstate="email">
            <a:duotone>
              <a:prstClr val="black"/>
              <a:srgbClr val="92D050">
                <a:tint val="45000"/>
                <a:satMod val="400000"/>
              </a:srgbClr>
            </a:duotone>
            <a:extLst>
              <a:ext uri="{BEBA8EAE-BF5A-486C-A8C5-ECC9F3942E4B}">
                <a14:imgProps xmlns:a14="http://schemas.microsoft.com/office/drawing/2010/main">
                  <a14:imgLayer r:embed="rId4">
                    <a14:imgEffect>
                      <a14:backgroundRemoval t="0" b="93333" l="0" r="87582"/>
                    </a14:imgEffect>
                  </a14:imgLayer>
                </a14:imgProps>
              </a:ext>
              <a:ext uri="{28A0092B-C50C-407E-A947-70E740481C1C}">
                <a14:useLocalDpi xmlns:a14="http://schemas.microsoft.com/office/drawing/2010/main"/>
              </a:ext>
            </a:extLst>
          </a:blip>
          <a:srcRect/>
          <a:stretch>
            <a:fillRect/>
          </a:stretch>
        </p:blipFill>
        <p:spPr bwMode="auto">
          <a:xfrm>
            <a:off x="-17430" y="5072477"/>
            <a:ext cx="542569" cy="993653"/>
          </a:xfrm>
          <a:prstGeom prst="rect">
            <a:avLst/>
          </a:prstGeom>
          <a:noFill/>
          <a:effectLst>
            <a:glow rad="127000">
              <a:schemeClr val="bg1">
                <a:alpha val="74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29094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circle(out)">
                                      <p:cBhvr>
                                        <p:cTn id="7" dur="1750"/>
                                        <p:tgtEl>
                                          <p:spTgt spid="5">
                                            <p:txEl>
                                              <p:pRg st="2" end="2"/>
                                            </p:txEl>
                                          </p:spTgt>
                                        </p:tgtEl>
                                      </p:cBhvr>
                                    </p:animEffect>
                                  </p:childTnLst>
                                </p:cTn>
                              </p:par>
                            </p:childTnLst>
                          </p:cTn>
                        </p:par>
                        <p:par>
                          <p:cTn id="8" fill="hold">
                            <p:stCondLst>
                              <p:cond delay="1750"/>
                            </p:stCondLst>
                            <p:childTnLst>
                              <p:par>
                                <p:cTn id="9" presetID="16" presetClass="entr" presetSubtype="21"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arn(inVertical)">
                                      <p:cBhvr>
                                        <p:cTn id="11" dur="75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1250"/>
                                        <p:tgtEl>
                                          <p:spTgt spid="9"/>
                                        </p:tgtEl>
                                      </p:cBhvr>
                                    </p:animEffect>
                                  </p:childTnLst>
                                </p:cTn>
                              </p:par>
                            </p:childTnLst>
                          </p:cTn>
                        </p:par>
                        <p:par>
                          <p:cTn id="17" fill="hold">
                            <p:stCondLst>
                              <p:cond delay="1250"/>
                            </p:stCondLst>
                            <p:childTnLst>
                              <p:par>
                                <p:cTn id="18" presetID="22" presetClass="entr" presetSubtype="8"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1500"/>
                                        <p:tgtEl>
                                          <p:spTgt spid="11"/>
                                        </p:tgtEl>
                                      </p:cBhvr>
                                    </p:animEffect>
                                  </p:childTnLst>
                                </p:cTn>
                              </p:par>
                            </p:childTnLst>
                          </p:cTn>
                        </p:par>
                        <p:par>
                          <p:cTn id="21" fill="hold">
                            <p:stCondLst>
                              <p:cond delay="2750"/>
                            </p:stCondLst>
                            <p:childTnLst>
                              <p:par>
                                <p:cTn id="22" presetID="21" presetClass="entr" presetSubtype="8" repeatCount="3000"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heel(8)">
                                      <p:cBhvr>
                                        <p:cTn id="24" dur="125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inVertical)">
                                      <p:cBhvr>
                                        <p:cTn id="29" dur="1250"/>
                                        <p:tgtEl>
                                          <p:spTgt spid="6"/>
                                        </p:tgtEl>
                                      </p:cBhvr>
                                    </p:animEffect>
                                  </p:childTnLst>
                                </p:cTn>
                              </p:par>
                            </p:childTnLst>
                          </p:cTn>
                        </p:par>
                        <p:par>
                          <p:cTn id="30" fill="hold">
                            <p:stCondLst>
                              <p:cond delay="1250"/>
                            </p:stCondLst>
                            <p:childTnLst>
                              <p:par>
                                <p:cTn id="31" presetID="22" presetClass="entr" presetSubtype="8"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1500"/>
                                        <p:tgtEl>
                                          <p:spTgt spid="8"/>
                                        </p:tgtEl>
                                      </p:cBhvr>
                                    </p:animEffect>
                                  </p:childTnLst>
                                </p:cTn>
                              </p:par>
                            </p:childTnLst>
                          </p:cTn>
                        </p:par>
                        <p:par>
                          <p:cTn id="34" fill="hold">
                            <p:stCondLst>
                              <p:cond delay="2750"/>
                            </p:stCondLst>
                            <p:childTnLst>
                              <p:par>
                                <p:cTn id="35" presetID="21" presetClass="entr" presetSubtype="8" repeatCount="3000" fill="hold" grpId="0" nodeType="afterEffect">
                                  <p:stCondLst>
                                    <p:cond delay="500"/>
                                  </p:stCondLst>
                                  <p:childTnLst>
                                    <p:set>
                                      <p:cBhvr>
                                        <p:cTn id="36" dur="1" fill="hold">
                                          <p:stCondLst>
                                            <p:cond delay="0"/>
                                          </p:stCondLst>
                                        </p:cTn>
                                        <p:tgtEl>
                                          <p:spTgt spid="13"/>
                                        </p:tgtEl>
                                        <p:attrNameLst>
                                          <p:attrName>style.visibility</p:attrName>
                                        </p:attrNameLst>
                                      </p:cBhvr>
                                      <p:to>
                                        <p:strVal val="visible"/>
                                      </p:to>
                                    </p:set>
                                    <p:animEffect transition="in" filter="wheel(8)">
                                      <p:cBhvr>
                                        <p:cTn id="37" dur="1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3" grpId="0" animBg="1"/>
      <p:bldP spid="14" grpId="0" animBg="1"/>
    </p:bldLst>
  </p:timing>
</p:sld>
</file>

<file path=ppt/slides/slide5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C014052-953B-4273-8F47-BF25327D5B24}" type="slidenum">
              <a:rPr lang="en-US" smtClean="0"/>
              <a:t>59</a:t>
            </a:fld>
            <a:endParaRPr lang="en-US"/>
          </a:p>
        </p:txBody>
      </p:sp>
      <p:pic>
        <p:nvPicPr>
          <p:cNvPr id="2050" name="Picture 2" descr="C:\Users\Rae\Desktop\Enoch-Zadok PPT &amp; Firstfruits festival.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 y="914400"/>
            <a:ext cx="8610600" cy="53884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a:xfrm>
            <a:off x="152400" y="152400"/>
            <a:ext cx="8839200" cy="7620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400" spc="50" dirty="0" smtClean="0">
                <a:ln w="11430"/>
                <a:solidFill>
                  <a:srgbClr val="FF0000"/>
                </a:solidFill>
                <a:effectLst>
                  <a:outerShdw blurRad="76200" dist="50800" dir="5400000" algn="tl" rotWithShape="0">
                    <a:srgbClr val="000000">
                      <a:alpha val="65000"/>
                    </a:srgbClr>
                  </a:outerShdw>
                </a:effectLst>
              </a:rPr>
              <a:t>Enoch/</a:t>
            </a:r>
            <a:r>
              <a:rPr lang="en-US" sz="4400" spc="50" dirty="0" err="1" smtClean="0">
                <a:ln w="11430"/>
                <a:solidFill>
                  <a:srgbClr val="FF0000"/>
                </a:solidFill>
                <a:effectLst>
                  <a:outerShdw blurRad="76200" dist="50800" dir="5400000" algn="tl" rotWithShape="0">
                    <a:srgbClr val="000000">
                      <a:alpha val="65000"/>
                    </a:srgbClr>
                  </a:outerShdw>
                </a:effectLst>
              </a:rPr>
              <a:t>Zadok</a:t>
            </a:r>
            <a:r>
              <a:rPr lang="en-US" sz="4400" spc="50" dirty="0" smtClean="0">
                <a:ln w="11430"/>
                <a:solidFill>
                  <a:srgbClr val="FF0000"/>
                </a:solidFill>
                <a:effectLst>
                  <a:outerShdw blurRad="76200" dist="50800" dir="5400000" algn="tl" rotWithShape="0">
                    <a:srgbClr val="000000">
                      <a:alpha val="65000"/>
                    </a:srgbClr>
                  </a:outerShdw>
                </a:effectLst>
              </a:rPr>
              <a:t> Firstfruits Festival</a:t>
            </a:r>
            <a:endParaRPr lang="en-US" sz="4400" spc="50" dirty="0">
              <a:ln w="11430"/>
              <a:solidFill>
                <a:srgbClr val="FF0000"/>
              </a:solidFill>
              <a:effectLst>
                <a:outerShdw blurRad="76200" dist="50800" dir="5400000" algn="tl" rotWithShape="0">
                  <a:srgbClr val="000000">
                    <a:alpha val="65000"/>
                  </a:srgbClr>
                </a:outerShdw>
              </a:effectLst>
            </a:endParaRPr>
          </a:p>
        </p:txBody>
      </p:sp>
      <p:sp>
        <p:nvSpPr>
          <p:cNvPr id="7" name="Title 1"/>
          <p:cNvSpPr txBox="1">
            <a:spLocks/>
          </p:cNvSpPr>
          <p:nvPr/>
        </p:nvSpPr>
        <p:spPr>
          <a:xfrm>
            <a:off x="609600" y="5583000"/>
            <a:ext cx="8839200" cy="1447800"/>
          </a:xfrm>
          <a:prstGeom prst="rect">
            <a:avLst/>
          </a:prstGeom>
          <a:effectLst/>
        </p:spPr>
        <p:txBody>
          <a:bodyPr vert="horz" lIns="91440" tIns="45720" rIns="91440" bIns="45720" rtlCol="0" anchor="t"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spc="300" dirty="0" smtClean="0">
                <a:ln w="11430"/>
                <a:solidFill>
                  <a:srgbClr val="FF0000"/>
                </a:solidFill>
                <a:effectLst>
                  <a:glow rad="127000">
                    <a:schemeClr val="tx1">
                      <a:alpha val="97000"/>
                    </a:schemeClr>
                  </a:glow>
                  <a:outerShdw blurRad="76200" dist="50800" dir="5400000" algn="tl" rotWithShape="0">
                    <a:srgbClr val="000000">
                      <a:alpha val="65000"/>
                    </a:srgbClr>
                  </a:outerShdw>
                </a:effectLst>
                <a:latin typeface="Trebuchet MS" pitchFamily="34" charset="0"/>
              </a:rPr>
              <a:t>Enoch’s Firstfruits is OUTSIDE </a:t>
            </a:r>
            <a:br>
              <a:rPr lang="en-US" sz="2800" spc="300" dirty="0" smtClean="0">
                <a:ln w="11430"/>
                <a:solidFill>
                  <a:srgbClr val="FF0000"/>
                </a:solidFill>
                <a:effectLst>
                  <a:glow rad="127000">
                    <a:schemeClr val="tx1">
                      <a:alpha val="97000"/>
                    </a:schemeClr>
                  </a:glow>
                  <a:outerShdw blurRad="76200" dist="50800" dir="5400000" algn="tl" rotWithShape="0">
                    <a:srgbClr val="000000">
                      <a:alpha val="65000"/>
                    </a:srgbClr>
                  </a:outerShdw>
                </a:effectLst>
                <a:latin typeface="Trebuchet MS" pitchFamily="34" charset="0"/>
              </a:rPr>
            </a:br>
            <a:r>
              <a:rPr lang="en-US" sz="2800" spc="300" dirty="0" smtClean="0">
                <a:ln w="11430"/>
                <a:solidFill>
                  <a:srgbClr val="FF0000"/>
                </a:solidFill>
                <a:effectLst>
                  <a:glow rad="127000">
                    <a:schemeClr val="tx1">
                      <a:alpha val="97000"/>
                    </a:schemeClr>
                  </a:glow>
                  <a:outerShdw blurRad="76200" dist="50800" dir="5400000" algn="tl" rotWithShape="0">
                    <a:srgbClr val="000000">
                      <a:alpha val="65000"/>
                    </a:srgbClr>
                  </a:outerShdw>
                </a:effectLst>
                <a:latin typeface="Trebuchet MS" pitchFamily="34" charset="0"/>
              </a:rPr>
              <a:t>of the Passover Spring Festival</a:t>
            </a:r>
            <a:br>
              <a:rPr lang="en-US" sz="2800" spc="300" dirty="0" smtClean="0">
                <a:ln w="11430"/>
                <a:solidFill>
                  <a:srgbClr val="FF0000"/>
                </a:solidFill>
                <a:effectLst>
                  <a:glow rad="127000">
                    <a:schemeClr val="tx1">
                      <a:alpha val="97000"/>
                    </a:schemeClr>
                  </a:glow>
                  <a:outerShdw blurRad="76200" dist="50800" dir="5400000" algn="tl" rotWithShape="0">
                    <a:srgbClr val="000000">
                      <a:alpha val="65000"/>
                    </a:srgbClr>
                  </a:outerShdw>
                </a:effectLst>
                <a:latin typeface="Trebuchet MS" pitchFamily="34" charset="0"/>
              </a:rPr>
            </a:br>
            <a:endParaRPr lang="en-US" sz="2800" spc="300" dirty="0">
              <a:ln w="11430"/>
              <a:solidFill>
                <a:srgbClr val="FF0000"/>
              </a:solidFill>
              <a:effectLst>
                <a:glow rad="127000">
                  <a:schemeClr val="tx1">
                    <a:alpha val="97000"/>
                  </a:schemeClr>
                </a:glow>
                <a:outerShdw blurRad="76200" dist="50800" dir="5400000" algn="tl" rotWithShape="0">
                  <a:srgbClr val="000000">
                    <a:alpha val="65000"/>
                  </a:srgbClr>
                </a:outerShdw>
              </a:effectLst>
              <a:latin typeface="Trebuchet MS" pitchFamily="34" charset="0"/>
            </a:endParaRPr>
          </a:p>
        </p:txBody>
      </p:sp>
      <p:sp>
        <p:nvSpPr>
          <p:cNvPr id="8" name="Rectangle 7"/>
          <p:cNvSpPr/>
          <p:nvPr/>
        </p:nvSpPr>
        <p:spPr>
          <a:xfrm>
            <a:off x="2667000" y="4315853"/>
            <a:ext cx="4114800" cy="228600"/>
          </a:xfrm>
          <a:prstGeom prst="rect">
            <a:avLst/>
          </a:prstGeom>
          <a:noFill/>
          <a:ln w="38100">
            <a:solidFill>
              <a:srgbClr val="C0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12" descr="C:\Users\Rae\Desktop\Art on Desktop\white man clip art\yellow-blue smiley faces\Smiley Face  jpeg.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20000" y="2068188"/>
            <a:ext cx="1297825" cy="1756338"/>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p:cNvSpPr txBox="1">
            <a:spLocks/>
          </p:cNvSpPr>
          <p:nvPr/>
        </p:nvSpPr>
        <p:spPr>
          <a:xfrm>
            <a:off x="609600" y="2667000"/>
            <a:ext cx="2057400" cy="1447800"/>
          </a:xfrm>
          <a:prstGeom prst="rect">
            <a:avLst/>
          </a:prstGeom>
          <a:solidFill>
            <a:schemeClr val="accent2">
              <a:lumMod val="40000"/>
              <a:lumOff val="60000"/>
            </a:schemeClr>
          </a:solidFill>
          <a:effectLst/>
          <a:scene3d>
            <a:camera prst="orthographicFront"/>
            <a:lightRig rig="threePt" dir="t"/>
          </a:scene3d>
          <a:sp3d>
            <a:bevelT/>
          </a:sp3d>
        </p:spPr>
        <p:txBody>
          <a:bodyPr vert="horz" lIns="91440" tIns="45720" rIns="91440" bIns="45720" rtlCol="0" anchor="t" anchorCtr="0">
            <a:noAutofit/>
            <a:sp3d extrusionH="57150">
              <a:bevelT w="82550" h="38100" prst="coolSlant"/>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800" dirty="0" smtClean="0">
                <a:ln w="12700">
                  <a:solidFill>
                    <a:srgbClr val="002060"/>
                  </a:solidFill>
                  <a:prstDash val="solid"/>
                </a:ln>
                <a:solidFill>
                  <a:srgbClr val="0070C0"/>
                </a:solidFill>
                <a:effectLst>
                  <a:innerShdw blurRad="114300">
                    <a:prstClr val="black"/>
                  </a:innerShdw>
                </a:effectLst>
                <a:latin typeface="Trebuchet MS" pitchFamily="34" charset="0"/>
              </a:rPr>
              <a:t>Sabbath dates</a:t>
            </a:r>
            <a:r>
              <a:rPr lang="en-US" sz="1800" dirty="0" smtClean="0">
                <a:ln w="12700">
                  <a:solidFill>
                    <a:schemeClr val="tx2">
                      <a:satMod val="155000"/>
                    </a:schemeClr>
                  </a:solidFill>
                  <a:prstDash val="solid"/>
                </a:ln>
                <a:solidFill>
                  <a:schemeClr val="bg2">
                    <a:tint val="85000"/>
                    <a:satMod val="155000"/>
                  </a:schemeClr>
                </a:solidFill>
                <a:effectLst>
                  <a:innerShdw blurRad="114300">
                    <a:prstClr val="black"/>
                  </a:innerShdw>
                </a:effectLst>
                <a:latin typeface="Trebuchet MS" pitchFamily="34" charset="0"/>
              </a:rPr>
              <a:t> for Enoch’s </a:t>
            </a:r>
            <a:br>
              <a:rPr lang="en-US" sz="1800" dirty="0" smtClean="0">
                <a:ln w="12700">
                  <a:solidFill>
                    <a:schemeClr val="tx2">
                      <a:satMod val="155000"/>
                    </a:schemeClr>
                  </a:solidFill>
                  <a:prstDash val="solid"/>
                </a:ln>
                <a:solidFill>
                  <a:schemeClr val="bg2">
                    <a:tint val="85000"/>
                    <a:satMod val="155000"/>
                  </a:schemeClr>
                </a:solidFill>
                <a:effectLst>
                  <a:innerShdw blurRad="114300">
                    <a:prstClr val="black"/>
                  </a:innerShdw>
                </a:effectLst>
                <a:latin typeface="Trebuchet MS" pitchFamily="34" charset="0"/>
              </a:rPr>
            </a:br>
            <a:r>
              <a:rPr lang="en-US" sz="1800" dirty="0" smtClean="0">
                <a:ln w="12700">
                  <a:solidFill>
                    <a:schemeClr val="tx2">
                      <a:satMod val="155000"/>
                    </a:schemeClr>
                  </a:solidFill>
                  <a:prstDash val="solid"/>
                </a:ln>
                <a:solidFill>
                  <a:schemeClr val="bg2">
                    <a:tint val="85000"/>
                    <a:satMod val="155000"/>
                  </a:schemeClr>
                </a:solidFill>
                <a:effectLst>
                  <a:innerShdw blurRad="114300">
                    <a:prstClr val="black"/>
                  </a:innerShdw>
                </a:effectLst>
                <a:latin typeface="Trebuchet MS" pitchFamily="34" charset="0"/>
              </a:rPr>
              <a:t>1</a:t>
            </a:r>
            <a:r>
              <a:rPr lang="en-US" sz="1800" baseline="30000" dirty="0" smtClean="0">
                <a:ln w="12700">
                  <a:solidFill>
                    <a:schemeClr val="tx2">
                      <a:satMod val="155000"/>
                    </a:schemeClr>
                  </a:solidFill>
                  <a:prstDash val="solid"/>
                </a:ln>
                <a:solidFill>
                  <a:schemeClr val="bg2">
                    <a:tint val="85000"/>
                    <a:satMod val="155000"/>
                  </a:schemeClr>
                </a:solidFill>
                <a:effectLst>
                  <a:innerShdw blurRad="114300">
                    <a:prstClr val="black"/>
                  </a:innerShdw>
                </a:effectLst>
                <a:latin typeface="Trebuchet MS" pitchFamily="34" charset="0"/>
              </a:rPr>
              <a:t>st</a:t>
            </a:r>
            <a:r>
              <a:rPr lang="en-US" sz="1800" dirty="0" smtClean="0">
                <a:ln w="12700">
                  <a:solidFill>
                    <a:schemeClr val="tx2">
                      <a:satMod val="155000"/>
                    </a:schemeClr>
                  </a:solidFill>
                  <a:prstDash val="solid"/>
                </a:ln>
                <a:solidFill>
                  <a:schemeClr val="bg2">
                    <a:tint val="85000"/>
                    <a:satMod val="155000"/>
                  </a:schemeClr>
                </a:solidFill>
                <a:effectLst>
                  <a:innerShdw blurRad="114300">
                    <a:prstClr val="black"/>
                  </a:innerShdw>
                </a:effectLst>
                <a:latin typeface="Trebuchet MS" pitchFamily="34" charset="0"/>
              </a:rPr>
              <a:t> month are: 4</a:t>
            </a:r>
            <a:r>
              <a:rPr lang="en-US" sz="1800" baseline="30000" dirty="0" smtClean="0">
                <a:ln w="12700">
                  <a:solidFill>
                    <a:schemeClr val="tx2">
                      <a:satMod val="155000"/>
                    </a:schemeClr>
                  </a:solidFill>
                  <a:prstDash val="solid"/>
                </a:ln>
                <a:solidFill>
                  <a:schemeClr val="bg2">
                    <a:tint val="85000"/>
                    <a:satMod val="155000"/>
                  </a:schemeClr>
                </a:solidFill>
                <a:effectLst>
                  <a:innerShdw blurRad="114300">
                    <a:prstClr val="black"/>
                  </a:innerShdw>
                </a:effectLst>
                <a:latin typeface="Trebuchet MS" pitchFamily="34" charset="0"/>
              </a:rPr>
              <a:t>th</a:t>
            </a:r>
            <a:r>
              <a:rPr lang="en-US" sz="1800" dirty="0" smtClean="0">
                <a:ln w="12700">
                  <a:solidFill>
                    <a:schemeClr val="tx2">
                      <a:satMod val="155000"/>
                    </a:schemeClr>
                  </a:solidFill>
                  <a:prstDash val="solid"/>
                </a:ln>
                <a:solidFill>
                  <a:schemeClr val="bg2">
                    <a:tint val="85000"/>
                    <a:satMod val="155000"/>
                  </a:schemeClr>
                </a:solidFill>
                <a:effectLst>
                  <a:innerShdw blurRad="114300">
                    <a:prstClr val="black"/>
                  </a:innerShdw>
                </a:effectLst>
                <a:latin typeface="Trebuchet MS" pitchFamily="34" charset="0"/>
              </a:rPr>
              <a:t>, 11</a:t>
            </a:r>
            <a:r>
              <a:rPr lang="en-US" sz="1800" baseline="30000" dirty="0" smtClean="0">
                <a:ln w="12700">
                  <a:solidFill>
                    <a:schemeClr val="tx2">
                      <a:satMod val="155000"/>
                    </a:schemeClr>
                  </a:solidFill>
                  <a:prstDash val="solid"/>
                </a:ln>
                <a:solidFill>
                  <a:schemeClr val="bg2">
                    <a:tint val="85000"/>
                    <a:satMod val="155000"/>
                  </a:schemeClr>
                </a:solidFill>
                <a:effectLst>
                  <a:innerShdw blurRad="114300">
                    <a:prstClr val="black"/>
                  </a:innerShdw>
                </a:effectLst>
                <a:latin typeface="Trebuchet MS" pitchFamily="34" charset="0"/>
              </a:rPr>
              <a:t>th</a:t>
            </a:r>
            <a:r>
              <a:rPr lang="en-US" sz="1800" dirty="0" smtClean="0">
                <a:ln w="12700">
                  <a:solidFill>
                    <a:schemeClr val="tx2">
                      <a:satMod val="155000"/>
                    </a:schemeClr>
                  </a:solidFill>
                  <a:prstDash val="solid"/>
                </a:ln>
                <a:solidFill>
                  <a:schemeClr val="bg2">
                    <a:tint val="85000"/>
                    <a:satMod val="155000"/>
                  </a:schemeClr>
                </a:solidFill>
                <a:effectLst>
                  <a:innerShdw blurRad="114300">
                    <a:prstClr val="black"/>
                  </a:innerShdw>
                </a:effectLst>
                <a:latin typeface="Trebuchet MS" pitchFamily="34" charset="0"/>
              </a:rPr>
              <a:t>, </a:t>
            </a:r>
            <a:br>
              <a:rPr lang="en-US" sz="1800" dirty="0" smtClean="0">
                <a:ln w="12700">
                  <a:solidFill>
                    <a:schemeClr val="tx2">
                      <a:satMod val="155000"/>
                    </a:schemeClr>
                  </a:solidFill>
                  <a:prstDash val="solid"/>
                </a:ln>
                <a:solidFill>
                  <a:schemeClr val="bg2">
                    <a:tint val="85000"/>
                    <a:satMod val="155000"/>
                  </a:schemeClr>
                </a:solidFill>
                <a:effectLst>
                  <a:innerShdw blurRad="114300">
                    <a:prstClr val="black"/>
                  </a:innerShdw>
                </a:effectLst>
                <a:latin typeface="Trebuchet MS" pitchFamily="34" charset="0"/>
              </a:rPr>
            </a:br>
            <a:r>
              <a:rPr lang="en-US" sz="1800" dirty="0" smtClean="0">
                <a:ln w="12700">
                  <a:solidFill>
                    <a:schemeClr val="tx2">
                      <a:satMod val="155000"/>
                    </a:schemeClr>
                  </a:solidFill>
                  <a:prstDash val="solid"/>
                </a:ln>
                <a:solidFill>
                  <a:schemeClr val="bg2">
                    <a:tint val="85000"/>
                    <a:satMod val="155000"/>
                  </a:schemeClr>
                </a:solidFill>
                <a:effectLst>
                  <a:innerShdw blurRad="114300">
                    <a:prstClr val="black"/>
                  </a:innerShdw>
                </a:effectLst>
                <a:latin typeface="Trebuchet MS" pitchFamily="34" charset="0"/>
              </a:rPr>
              <a:t>18</a:t>
            </a:r>
            <a:r>
              <a:rPr lang="en-US" sz="1800" baseline="30000" dirty="0" smtClean="0">
                <a:ln w="12700">
                  <a:solidFill>
                    <a:schemeClr val="tx2">
                      <a:satMod val="155000"/>
                    </a:schemeClr>
                  </a:solidFill>
                  <a:prstDash val="solid"/>
                </a:ln>
                <a:solidFill>
                  <a:schemeClr val="bg2">
                    <a:tint val="85000"/>
                    <a:satMod val="155000"/>
                  </a:schemeClr>
                </a:solidFill>
                <a:effectLst>
                  <a:innerShdw blurRad="114300">
                    <a:prstClr val="black"/>
                  </a:innerShdw>
                </a:effectLst>
                <a:latin typeface="Trebuchet MS" pitchFamily="34" charset="0"/>
              </a:rPr>
              <a:t>th</a:t>
            </a:r>
            <a:r>
              <a:rPr lang="en-US" sz="1800" dirty="0" smtClean="0">
                <a:ln w="12700">
                  <a:solidFill>
                    <a:schemeClr val="tx2">
                      <a:satMod val="155000"/>
                    </a:schemeClr>
                  </a:solidFill>
                  <a:prstDash val="solid"/>
                </a:ln>
                <a:solidFill>
                  <a:schemeClr val="bg2">
                    <a:tint val="85000"/>
                    <a:satMod val="155000"/>
                  </a:schemeClr>
                </a:solidFill>
                <a:effectLst>
                  <a:innerShdw blurRad="114300">
                    <a:prstClr val="black"/>
                  </a:innerShdw>
                </a:effectLst>
                <a:latin typeface="Trebuchet MS" pitchFamily="34" charset="0"/>
              </a:rPr>
              <a:t>, </a:t>
            </a:r>
            <a:r>
              <a:rPr lang="en-US" sz="1800" dirty="0" smtClean="0">
                <a:ln w="12700">
                  <a:solidFill>
                    <a:srgbClr val="FF0000"/>
                  </a:solidFill>
                  <a:prstDash val="solid"/>
                </a:ln>
                <a:solidFill>
                  <a:srgbClr val="C00000"/>
                </a:solidFill>
                <a:effectLst>
                  <a:innerShdw blurRad="114300">
                    <a:prstClr val="black"/>
                  </a:innerShdw>
                </a:effectLst>
                <a:latin typeface="Trebuchet MS" pitchFamily="34" charset="0"/>
              </a:rPr>
              <a:t>25</a:t>
            </a:r>
            <a:r>
              <a:rPr lang="en-US" sz="1800" baseline="30000" dirty="0" smtClean="0">
                <a:ln w="12700">
                  <a:solidFill>
                    <a:srgbClr val="FF0000"/>
                  </a:solidFill>
                  <a:prstDash val="solid"/>
                </a:ln>
                <a:solidFill>
                  <a:srgbClr val="C00000"/>
                </a:solidFill>
                <a:effectLst>
                  <a:innerShdw blurRad="114300">
                    <a:prstClr val="black"/>
                  </a:innerShdw>
                </a:effectLst>
                <a:latin typeface="Trebuchet MS" pitchFamily="34" charset="0"/>
              </a:rPr>
              <a:t>th</a:t>
            </a:r>
            <a:r>
              <a:rPr lang="en-US" sz="1800" dirty="0" smtClean="0">
                <a:ln w="12700">
                  <a:solidFill>
                    <a:srgbClr val="FF0000"/>
                  </a:solidFill>
                  <a:prstDash val="solid"/>
                </a:ln>
                <a:solidFill>
                  <a:srgbClr val="C00000"/>
                </a:solidFill>
                <a:effectLst>
                  <a:innerShdw blurRad="114300">
                    <a:prstClr val="black"/>
                  </a:innerShdw>
                </a:effectLst>
                <a:latin typeface="Trebuchet MS" pitchFamily="34" charset="0"/>
              </a:rPr>
              <a:t>. </a:t>
            </a:r>
            <a:endParaRPr lang="en-US" sz="1800" dirty="0">
              <a:ln w="12700">
                <a:solidFill>
                  <a:srgbClr val="FF0000"/>
                </a:solidFill>
                <a:prstDash val="solid"/>
              </a:ln>
              <a:solidFill>
                <a:srgbClr val="C00000"/>
              </a:solidFill>
              <a:effectLst>
                <a:innerShdw blurRad="114300">
                  <a:prstClr val="black"/>
                </a:innerShdw>
              </a:effectLst>
              <a:latin typeface="Trebuchet MS" pitchFamily="34" charset="0"/>
            </a:endParaRPr>
          </a:p>
        </p:txBody>
      </p:sp>
      <p:sp>
        <p:nvSpPr>
          <p:cNvPr id="13" name="TextBox 29"/>
          <p:cNvSpPr txBox="1"/>
          <p:nvPr/>
        </p:nvSpPr>
        <p:spPr>
          <a:xfrm>
            <a:off x="304800" y="1566424"/>
            <a:ext cx="1823554" cy="501764"/>
          </a:xfrm>
          <a:prstGeom prst="roundRect">
            <a:avLst/>
          </a:prstGeom>
          <a:solidFill>
            <a:srgbClr val="008080"/>
          </a:solidFill>
          <a:ln w="57150">
            <a:solidFill>
              <a:schemeClr val="accent2">
                <a:lumMod val="60000"/>
                <a:lumOff val="40000"/>
              </a:schemeClr>
            </a:solidFill>
          </a:ln>
          <a:scene3d>
            <a:camera prst="orthographicFront"/>
            <a:lightRig rig="soft" dir="t">
              <a:rot lat="0" lon="0" rev="10800000"/>
            </a:lightRig>
          </a:scene3d>
          <a:sp3d>
            <a:bevelT/>
          </a:sp3d>
        </p:spPr>
        <p:txBody>
          <a:bodyPr vert="wordArtVert" wrap="square" rtlCol="0">
            <a:spAutoFit/>
            <a:sp3d>
              <a:bevelT w="27940" h="12700"/>
              <a:contourClr>
                <a:srgbClr val="DDDDDD"/>
              </a:contourClr>
            </a:sp3d>
          </a:bodyPr>
          <a:ls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sz="1600" b="1" spc="150" dirty="0" smtClean="0">
                <a:ln w="11430"/>
                <a:solidFill>
                  <a:srgbClr val="F8F8F8"/>
                </a:solidFill>
                <a:effectLst>
                  <a:outerShdw blurRad="25400" algn="tl" rotWithShape="0">
                    <a:srgbClr val="000000">
                      <a:alpha val="43000"/>
                    </a:srgbClr>
                  </a:outerShdw>
                </a:effectLst>
              </a:rPr>
              <a:t>R</a:t>
            </a:r>
            <a:br>
              <a:rPr lang="en-US" sz="1600" b="1" spc="150" dirty="0" smtClean="0">
                <a:ln w="11430"/>
                <a:solidFill>
                  <a:srgbClr val="F8F8F8"/>
                </a:solidFill>
                <a:effectLst>
                  <a:outerShdw blurRad="25400" algn="tl" rotWithShape="0">
                    <a:srgbClr val="000000">
                      <a:alpha val="43000"/>
                    </a:srgbClr>
                  </a:outerShdw>
                </a:effectLst>
              </a:rPr>
            </a:br>
            <a:r>
              <a:rPr lang="en-US" sz="1600" b="1" spc="150" dirty="0" smtClean="0">
                <a:ln w="11430"/>
                <a:solidFill>
                  <a:srgbClr val="F8F8F8"/>
                </a:solidFill>
                <a:effectLst>
                  <a:outerShdw blurRad="25400" algn="tl" rotWithShape="0">
                    <a:srgbClr val="000000">
                      <a:alpha val="43000"/>
                    </a:srgbClr>
                  </a:outerShdw>
                </a:effectLst>
              </a:rPr>
              <a:t>E</a:t>
            </a:r>
            <a:br>
              <a:rPr lang="en-US" sz="1600" b="1" spc="150" dirty="0" smtClean="0">
                <a:ln w="11430"/>
                <a:solidFill>
                  <a:srgbClr val="F8F8F8"/>
                </a:solidFill>
                <a:effectLst>
                  <a:outerShdw blurRad="25400" algn="tl" rotWithShape="0">
                    <a:srgbClr val="000000">
                      <a:alpha val="43000"/>
                    </a:srgbClr>
                  </a:outerShdw>
                </a:effectLst>
              </a:rPr>
            </a:br>
            <a:r>
              <a:rPr lang="en-US" sz="1600" b="1" spc="150" dirty="0" smtClean="0">
                <a:ln w="11430"/>
                <a:solidFill>
                  <a:srgbClr val="F8F8F8"/>
                </a:solidFill>
                <a:effectLst>
                  <a:outerShdw blurRad="25400" algn="tl" rotWithShape="0">
                    <a:srgbClr val="000000">
                      <a:alpha val="43000"/>
                    </a:srgbClr>
                  </a:outerShdw>
                </a:effectLst>
              </a:rPr>
              <a:t>V</a:t>
            </a:r>
            <a:br>
              <a:rPr lang="en-US" sz="1600" b="1" spc="150" dirty="0" smtClean="0">
                <a:ln w="11430"/>
                <a:solidFill>
                  <a:srgbClr val="F8F8F8"/>
                </a:solidFill>
                <a:effectLst>
                  <a:outerShdw blurRad="25400" algn="tl" rotWithShape="0">
                    <a:srgbClr val="000000">
                      <a:alpha val="43000"/>
                    </a:srgbClr>
                  </a:outerShdw>
                </a:effectLst>
              </a:rPr>
            </a:br>
            <a:r>
              <a:rPr lang="en-US" sz="1600" b="1" spc="150" dirty="0" smtClean="0">
                <a:ln w="11430"/>
                <a:solidFill>
                  <a:srgbClr val="F8F8F8"/>
                </a:solidFill>
                <a:effectLst>
                  <a:outerShdw blurRad="25400" algn="tl" rotWithShape="0">
                    <a:srgbClr val="000000">
                      <a:alpha val="43000"/>
                    </a:srgbClr>
                  </a:outerShdw>
                </a:effectLst>
              </a:rPr>
              <a:t>I</a:t>
            </a:r>
            <a:br>
              <a:rPr lang="en-US" sz="1600" b="1" spc="150" dirty="0" smtClean="0">
                <a:ln w="11430"/>
                <a:solidFill>
                  <a:srgbClr val="F8F8F8"/>
                </a:solidFill>
                <a:effectLst>
                  <a:outerShdw blurRad="25400" algn="tl" rotWithShape="0">
                    <a:srgbClr val="000000">
                      <a:alpha val="43000"/>
                    </a:srgbClr>
                  </a:outerShdw>
                </a:effectLst>
              </a:rPr>
            </a:br>
            <a:r>
              <a:rPr lang="en-US" sz="1600" b="1" spc="150" dirty="0" smtClean="0">
                <a:ln w="11430"/>
                <a:solidFill>
                  <a:srgbClr val="F8F8F8"/>
                </a:solidFill>
                <a:effectLst>
                  <a:outerShdw blurRad="25400" algn="tl" rotWithShape="0">
                    <a:srgbClr val="000000">
                      <a:alpha val="43000"/>
                    </a:srgbClr>
                  </a:outerShdw>
                </a:effectLst>
              </a:rPr>
              <a:t>E</a:t>
            </a:r>
            <a:br>
              <a:rPr lang="en-US" sz="1600" b="1" spc="150" dirty="0" smtClean="0">
                <a:ln w="11430"/>
                <a:solidFill>
                  <a:srgbClr val="F8F8F8"/>
                </a:solidFill>
                <a:effectLst>
                  <a:outerShdw blurRad="25400" algn="tl" rotWithShape="0">
                    <a:srgbClr val="000000">
                      <a:alpha val="43000"/>
                    </a:srgbClr>
                  </a:outerShdw>
                </a:effectLst>
              </a:rPr>
            </a:br>
            <a:r>
              <a:rPr lang="en-US" sz="1600" b="1" spc="150" dirty="0" smtClean="0">
                <a:ln w="11430"/>
                <a:solidFill>
                  <a:srgbClr val="F8F8F8"/>
                </a:solidFill>
                <a:effectLst>
                  <a:outerShdw blurRad="25400" algn="tl" rotWithShape="0">
                    <a:srgbClr val="000000">
                      <a:alpha val="43000"/>
                    </a:srgbClr>
                  </a:outerShdw>
                </a:effectLst>
              </a:rPr>
              <a:t>W</a:t>
            </a:r>
            <a:endParaRPr lang="en-US" sz="1600" b="1" spc="150" dirty="0">
              <a:ln w="11430"/>
              <a:solidFill>
                <a:srgbClr val="F8F8F8"/>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150986814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75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wipe(up)">
                                      <p:cBhvr>
                                        <p:cTn id="12" dur="1500"/>
                                        <p:tgtEl>
                                          <p:spTgt spid="10">
                                            <p:txEl>
                                              <p:pRg st="0" end="0"/>
                                            </p:txEl>
                                          </p:spTgt>
                                        </p:tgtEl>
                                      </p:cBhvr>
                                    </p:animEffect>
                                  </p:childTnLst>
                                </p:cTn>
                              </p:par>
                            </p:childTnLst>
                          </p:cTn>
                        </p:par>
                        <p:par>
                          <p:cTn id="13" fill="hold">
                            <p:stCondLst>
                              <p:cond delay="1500"/>
                            </p:stCondLst>
                            <p:childTnLst>
                              <p:par>
                                <p:cTn id="14" presetID="21" presetClass="entr" presetSubtype="1" fill="hold" grpId="0" nodeType="afterEffect">
                                  <p:stCondLst>
                                    <p:cond delay="1000"/>
                                  </p:stCondLst>
                                  <p:childTnLst>
                                    <p:set>
                                      <p:cBhvr>
                                        <p:cTn id="15" dur="1" fill="hold">
                                          <p:stCondLst>
                                            <p:cond delay="0"/>
                                          </p:stCondLst>
                                        </p:cTn>
                                        <p:tgtEl>
                                          <p:spTgt spid="8"/>
                                        </p:tgtEl>
                                        <p:attrNameLst>
                                          <p:attrName>style.visibility</p:attrName>
                                        </p:attrNameLst>
                                      </p:cBhvr>
                                      <p:to>
                                        <p:strVal val="visible"/>
                                      </p:to>
                                    </p:set>
                                    <p:animEffect transition="in" filter="wheel(1)">
                                      <p:cBhvr>
                                        <p:cTn id="16" dur="3000"/>
                                        <p:tgtEl>
                                          <p:spTgt spid="8"/>
                                        </p:tgtEl>
                                      </p:cBhvr>
                                    </p:animEffect>
                                  </p:childTnLst>
                                </p:cTn>
                              </p:par>
                            </p:childTnLst>
                          </p:cTn>
                        </p:par>
                        <p:par>
                          <p:cTn id="17" fill="hold">
                            <p:stCondLst>
                              <p:cond delay="5500"/>
                            </p:stCondLst>
                            <p:childTnLst>
                              <p:par>
                                <p:cTn id="18" presetID="22" presetClass="entr" presetSubtype="1" fill="hold" nodeType="afterEffect">
                                  <p:stCondLst>
                                    <p:cond delay="100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wipe(up)">
                                      <p:cBhvr>
                                        <p:cTn id="20" dur="1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04799" y="1143000"/>
            <a:ext cx="6049401" cy="5257800"/>
          </a:xfrm>
        </p:spPr>
        <p:txBody>
          <a:bodyPr>
            <a:normAutofit lnSpcReduction="10000"/>
            <a:scene3d>
              <a:camera prst="orthographicFront"/>
              <a:lightRig rig="threePt" dir="t"/>
            </a:scene3d>
            <a:sp3d extrusionH="57150">
              <a:bevelT w="38100" h="38100"/>
            </a:sp3d>
          </a:bodyPr>
          <a:lstStyle/>
          <a:p>
            <a:pPr marL="45720" indent="0">
              <a:buNone/>
            </a:pPr>
            <a:r>
              <a:rPr lang="en-US" b="1" dirty="0" smtClean="0"/>
              <a:t>Is there really confusion over the placement </a:t>
            </a:r>
            <a:br>
              <a:rPr lang="en-US" b="1" dirty="0" smtClean="0"/>
            </a:br>
            <a:r>
              <a:rPr lang="en-US" b="1" dirty="0" smtClean="0"/>
              <a:t>of Wave Sheaf?   Could that be so?</a:t>
            </a:r>
          </a:p>
          <a:p>
            <a:pPr marL="45720" indent="0">
              <a:buNone/>
            </a:pPr>
            <a:r>
              <a:rPr lang="en-US" b="1" dirty="0"/>
              <a:t>S</a:t>
            </a:r>
            <a:r>
              <a:rPr lang="en-US" b="1" dirty="0" smtClean="0"/>
              <a:t>ome may say:  </a:t>
            </a:r>
            <a:r>
              <a:rPr lang="en-US" b="1" dirty="0" smtClean="0">
                <a:solidFill>
                  <a:srgbClr val="C00000"/>
                </a:solidFill>
              </a:rPr>
              <a:t>“Well, it doesn’t really matter, because Wave Sheaf isn’t that important anyway!  My feast camp never pays too </a:t>
            </a:r>
            <a:br>
              <a:rPr lang="en-US" b="1" dirty="0" smtClean="0">
                <a:solidFill>
                  <a:srgbClr val="C00000"/>
                </a:solidFill>
              </a:rPr>
            </a:br>
            <a:r>
              <a:rPr lang="en-US" b="1" dirty="0" smtClean="0">
                <a:solidFill>
                  <a:srgbClr val="C00000"/>
                </a:solidFill>
              </a:rPr>
              <a:t>much attention to the Wave Sheaf Festival </a:t>
            </a:r>
            <a:br>
              <a:rPr lang="en-US" b="1" dirty="0" smtClean="0">
                <a:solidFill>
                  <a:srgbClr val="C00000"/>
                </a:solidFill>
              </a:rPr>
            </a:br>
            <a:r>
              <a:rPr lang="en-US" b="1" dirty="0" smtClean="0">
                <a:solidFill>
                  <a:srgbClr val="C00000"/>
                </a:solidFill>
              </a:rPr>
              <a:t>so it can’t be that crucial!”  </a:t>
            </a:r>
          </a:p>
          <a:p>
            <a:pPr marL="45720" indent="0">
              <a:buNone/>
            </a:pPr>
            <a:r>
              <a:rPr lang="en-US" b="1" dirty="0" smtClean="0">
                <a:solidFill>
                  <a:schemeClr val="accent5">
                    <a:lumMod val="75000"/>
                  </a:schemeClr>
                </a:solidFill>
              </a:rPr>
              <a:t>If there is any question about the placement </a:t>
            </a:r>
            <a:br>
              <a:rPr lang="en-US" b="1" dirty="0" smtClean="0">
                <a:solidFill>
                  <a:schemeClr val="accent5">
                    <a:lumMod val="75000"/>
                  </a:schemeClr>
                </a:solidFill>
              </a:rPr>
            </a:br>
            <a:r>
              <a:rPr lang="en-US" b="1" dirty="0" smtClean="0">
                <a:solidFill>
                  <a:schemeClr val="accent5">
                    <a:lumMod val="75000"/>
                  </a:schemeClr>
                </a:solidFill>
              </a:rPr>
              <a:t>of Wave Sheaf and Pentecost, the best thing </a:t>
            </a:r>
            <a:br>
              <a:rPr lang="en-US" b="1" dirty="0" smtClean="0">
                <a:solidFill>
                  <a:schemeClr val="accent5">
                    <a:lumMod val="75000"/>
                  </a:schemeClr>
                </a:solidFill>
              </a:rPr>
            </a:br>
            <a:r>
              <a:rPr lang="en-US" b="1" dirty="0" smtClean="0">
                <a:solidFill>
                  <a:schemeClr val="accent5">
                    <a:lumMod val="75000"/>
                  </a:schemeClr>
                </a:solidFill>
              </a:rPr>
              <a:t>to do is check it out with Scripture.  </a:t>
            </a:r>
          </a:p>
          <a:p>
            <a:pPr marL="45720" indent="0">
              <a:buNone/>
            </a:pPr>
            <a:r>
              <a:rPr lang="en-US" b="1" dirty="0" smtClean="0">
                <a:solidFill>
                  <a:srgbClr val="8C4C64"/>
                </a:solidFill>
              </a:rPr>
              <a:t>Joshua will walk us through the proper placement of Wave Sheaf through the wonderful encounter Israel experienced </a:t>
            </a:r>
            <a:br>
              <a:rPr lang="en-US" b="1" dirty="0" smtClean="0">
                <a:solidFill>
                  <a:srgbClr val="8C4C64"/>
                </a:solidFill>
              </a:rPr>
            </a:br>
            <a:r>
              <a:rPr lang="en-US" b="1" dirty="0" smtClean="0">
                <a:solidFill>
                  <a:srgbClr val="8C4C64"/>
                </a:solidFill>
              </a:rPr>
              <a:t>when they finally entered the Land of </a:t>
            </a:r>
            <a:br>
              <a:rPr lang="en-US" b="1" dirty="0" smtClean="0">
                <a:solidFill>
                  <a:srgbClr val="8C4C64"/>
                </a:solidFill>
              </a:rPr>
            </a:br>
            <a:r>
              <a:rPr lang="en-US" b="1" dirty="0" smtClean="0">
                <a:solidFill>
                  <a:srgbClr val="8C4C64"/>
                </a:solidFill>
              </a:rPr>
              <a:t>Canaan after over 40 years. </a:t>
            </a:r>
          </a:p>
        </p:txBody>
      </p:sp>
      <p:sp>
        <p:nvSpPr>
          <p:cNvPr id="4" name="Rectangle 3"/>
          <p:cNvSpPr/>
          <p:nvPr/>
        </p:nvSpPr>
        <p:spPr>
          <a:xfrm>
            <a:off x="-178645" y="76200"/>
            <a:ext cx="9490286" cy="830997"/>
          </a:xfrm>
          <a:prstGeom prst="rect">
            <a:avLst/>
          </a:prstGeom>
          <a:solidFill>
            <a:schemeClr val="bg2">
              <a:lumMod val="25000"/>
            </a:schemeClr>
          </a:solidFill>
          <a:effectLst>
            <a:glow rad="101600">
              <a:schemeClr val="accent2">
                <a:satMod val="175000"/>
                <a:alpha val="40000"/>
              </a:schemeClr>
            </a:glow>
          </a:effectLst>
          <a:scene3d>
            <a:camera prst="orthographicFront"/>
            <a:lightRig rig="flat" dir="t">
              <a:rot lat="0" lon="0" rev="18900000"/>
            </a:lightRig>
          </a:scene3d>
          <a:sp3d>
            <a:bevelT w="114300" prst="artDeco"/>
          </a:sp3d>
        </p:spPr>
        <p:txBody>
          <a:bodyPr wrap="square" lIns="91440" tIns="45720" rIns="91440" bIns="45720">
            <a:spAutoFit/>
            <a:sp3d extrusionH="31750" contourW="6350" prstMaterial="powder">
              <a:bevelT w="19050" h="19050" prst="angle"/>
              <a:contourClr>
                <a:schemeClr val="accent3">
                  <a:tint val="100000"/>
                  <a:shade val="100000"/>
                  <a:satMod val="100000"/>
                  <a:hueMod val="100000"/>
                </a:schemeClr>
              </a:contourClr>
            </a:sp3d>
          </a:bodyPr>
          <a:lstStyle/>
          <a:p>
            <a:pPr algn="ctr"/>
            <a:r>
              <a:rPr lang="en-US" sz="4800" b="1" dirty="0" smtClean="0">
                <a:ln/>
                <a:solidFill>
                  <a:srgbClr val="00B050"/>
                </a:solidFill>
              </a:rPr>
              <a:t>Wave Sheaf</a:t>
            </a:r>
            <a:r>
              <a:rPr lang="en-US" sz="4800" b="1" cap="none" spc="0" dirty="0" smtClean="0">
                <a:ln/>
                <a:solidFill>
                  <a:srgbClr val="00B050"/>
                </a:solidFill>
                <a:effectLst/>
              </a:rPr>
              <a:t> </a:t>
            </a:r>
            <a:r>
              <a:rPr lang="en-US" sz="4800" b="1" cap="none" spc="0" dirty="0" smtClean="0">
                <a:ln/>
                <a:solidFill>
                  <a:schemeClr val="accent3"/>
                </a:solidFill>
                <a:effectLst/>
              </a:rPr>
              <a:t>Needs Restoration?</a:t>
            </a:r>
            <a:endParaRPr lang="en-US" sz="4800" b="1" cap="none" spc="0" dirty="0">
              <a:ln/>
              <a:solidFill>
                <a:schemeClr val="accent3"/>
              </a:solidFill>
              <a:effectLst/>
            </a:endParaRPr>
          </a:p>
        </p:txBody>
      </p:sp>
      <p:pic>
        <p:nvPicPr>
          <p:cNvPr id="2050" name="Picture 2" descr="C:\Users\Rae\Desktop\smiley 1.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614987" y="1371600"/>
            <a:ext cx="3605213" cy="2725738"/>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5C014052-953B-4273-8F47-BF25327D5B24}" type="slidenum">
              <a:rPr lang="en-US" smtClean="0"/>
              <a:t>6</a:t>
            </a:fld>
            <a:endParaRPr lang="en-US" dirty="0"/>
          </a:p>
        </p:txBody>
      </p:sp>
      <p:sp>
        <p:nvSpPr>
          <p:cNvPr id="5" name="Rounded Rectangle 4"/>
          <p:cNvSpPr/>
          <p:nvPr/>
        </p:nvSpPr>
        <p:spPr>
          <a:xfrm>
            <a:off x="6514607" y="4094199"/>
            <a:ext cx="2215341" cy="2070259"/>
          </a:xfrm>
          <a:prstGeom prst="roundRect">
            <a:avLst>
              <a:gd name="adj" fmla="val 11571"/>
            </a:avLst>
          </a:prstGeom>
          <a:solidFill>
            <a:srgbClr val="8C4C64"/>
          </a:solidFill>
          <a:ln w="76200">
            <a:noFill/>
          </a:ln>
          <a:scene3d>
            <a:camera prst="orthographicFront"/>
            <a:lightRig rig="flat" dir="t">
              <a:rot lat="0" lon="0" rev="18900000"/>
            </a:lightRig>
          </a:scene3d>
          <a:sp3d>
            <a:bevelT w="152400" h="50800" prst="softRound"/>
          </a:sp3d>
        </p:spPr>
        <p:txBody>
          <a:bodyPr wrap="none" lIns="91440" tIns="45720" rIns="91440" bIns="45720">
            <a:spAutoFit/>
            <a:sp3d extrusionH="31750" contourW="6350" prstMaterial="powder">
              <a:bevelT w="19050" h="19050" prst="angle"/>
              <a:contourClr>
                <a:schemeClr val="accent3">
                  <a:tint val="100000"/>
                  <a:shade val="100000"/>
                  <a:satMod val="100000"/>
                  <a:hueMod val="100000"/>
                </a:schemeClr>
              </a:contourClr>
            </a:sp3d>
          </a:bodyPr>
          <a:lstStyle/>
          <a:p>
            <a:pPr algn="ctr"/>
            <a:r>
              <a:rPr lang="en-US" sz="2000" b="1" cap="none" spc="0" dirty="0" smtClean="0">
                <a:ln/>
                <a:solidFill>
                  <a:schemeClr val="accent3"/>
                </a:solidFill>
                <a:effectLst/>
              </a:rPr>
              <a:t>Sometimes</a:t>
            </a:r>
            <a:br>
              <a:rPr lang="en-US" sz="2000" b="1" cap="none" spc="0" dirty="0" smtClean="0">
                <a:ln/>
                <a:solidFill>
                  <a:schemeClr val="accent3"/>
                </a:solidFill>
                <a:effectLst/>
              </a:rPr>
            </a:br>
            <a:r>
              <a:rPr lang="en-US" sz="2000" b="1" cap="none" spc="0" dirty="0" smtClean="0">
                <a:ln/>
                <a:solidFill>
                  <a:schemeClr val="accent3"/>
                </a:solidFill>
                <a:effectLst/>
              </a:rPr>
              <a:t> Wave Sheaf </a:t>
            </a:r>
            <a:br>
              <a:rPr lang="en-US" sz="2000" b="1" cap="none" spc="0" dirty="0" smtClean="0">
                <a:ln/>
                <a:solidFill>
                  <a:schemeClr val="accent3"/>
                </a:solidFill>
                <a:effectLst/>
              </a:rPr>
            </a:br>
            <a:r>
              <a:rPr lang="en-US" sz="2000" b="1" cap="none" spc="0" dirty="0" smtClean="0">
                <a:ln/>
                <a:solidFill>
                  <a:schemeClr val="accent3"/>
                </a:solidFill>
                <a:effectLst/>
              </a:rPr>
              <a:t>is also known as</a:t>
            </a:r>
            <a:br>
              <a:rPr lang="en-US" sz="2000" b="1" cap="none" spc="0" dirty="0" smtClean="0">
                <a:ln/>
                <a:solidFill>
                  <a:schemeClr val="accent3"/>
                </a:solidFill>
                <a:effectLst/>
              </a:rPr>
            </a:br>
            <a:r>
              <a:rPr lang="en-US" sz="2000" b="1" cap="none" spc="0" dirty="0" smtClean="0">
                <a:ln/>
                <a:solidFill>
                  <a:schemeClr val="accent3"/>
                </a:solidFill>
                <a:effectLst/>
              </a:rPr>
              <a:t>“Firstfruits” </a:t>
            </a:r>
            <a:br>
              <a:rPr lang="en-US" sz="2000" b="1" cap="none" spc="0" dirty="0" smtClean="0">
                <a:ln/>
                <a:solidFill>
                  <a:schemeClr val="accent3"/>
                </a:solidFill>
                <a:effectLst/>
              </a:rPr>
            </a:br>
            <a:r>
              <a:rPr lang="en-US" sz="2000" b="1" cap="none" spc="0" dirty="0" smtClean="0">
                <a:ln/>
                <a:solidFill>
                  <a:schemeClr val="accent3"/>
                </a:solidFill>
                <a:effectLst/>
              </a:rPr>
              <a:t>during  t</a:t>
            </a:r>
            <a:r>
              <a:rPr lang="en-US" sz="2000" b="1" dirty="0" smtClean="0">
                <a:ln/>
                <a:solidFill>
                  <a:schemeClr val="accent3"/>
                </a:solidFill>
              </a:rPr>
              <a:t>he </a:t>
            </a:r>
            <a:br>
              <a:rPr lang="en-US" sz="2000" b="1" dirty="0" smtClean="0">
                <a:ln/>
                <a:solidFill>
                  <a:schemeClr val="accent3"/>
                </a:solidFill>
              </a:rPr>
            </a:br>
            <a:r>
              <a:rPr lang="en-US" sz="2000" b="1" dirty="0" smtClean="0">
                <a:ln/>
                <a:solidFill>
                  <a:schemeClr val="accent3"/>
                </a:solidFill>
              </a:rPr>
              <a:t>Passover festival.</a:t>
            </a:r>
            <a:endParaRPr lang="en-US" sz="2000" b="1" cap="none" spc="0" dirty="0">
              <a:ln/>
              <a:solidFill>
                <a:schemeClr val="accent3"/>
              </a:solidFill>
              <a:effectLst/>
            </a:endParaRPr>
          </a:p>
        </p:txBody>
      </p:sp>
    </p:spTree>
    <p:extLst>
      <p:ext uri="{BB962C8B-B14F-4D97-AF65-F5344CB8AC3E}">
        <p14:creationId xmlns:p14="http://schemas.microsoft.com/office/powerpoint/2010/main" val="131726841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225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wipe(up)">
                                      <p:cBhvr>
                                        <p:cTn id="14" dur="175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up)">
                                      <p:cBhvr>
                                        <p:cTn id="19" dur="175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wipe(up)">
                                      <p:cBhvr>
                                        <p:cTn id="24" dur="1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bg>
      <p:bgPr>
        <a:gradFill>
          <a:gsLst>
            <a:gs pos="0">
              <a:srgbClr val="000000"/>
            </a:gs>
            <a:gs pos="20000">
              <a:srgbClr val="000040"/>
            </a:gs>
            <a:gs pos="50000">
              <a:srgbClr val="400040"/>
            </a:gs>
            <a:gs pos="75000">
              <a:srgbClr val="8F0040"/>
            </a:gs>
            <a:gs pos="89999">
              <a:srgbClr val="F27300"/>
            </a:gs>
            <a:gs pos="100000">
              <a:srgbClr val="FFBF00"/>
            </a:gs>
          </a:gsLst>
          <a:lin ang="5400000" scaled="0"/>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239000" y="6416675"/>
            <a:ext cx="1828800" cy="365125"/>
          </a:xfrm>
        </p:spPr>
        <p:txBody>
          <a:bodyPr/>
          <a:lstStyle/>
          <a:p>
            <a:fld id="{5C014052-953B-4273-8F47-BF25327D5B24}" type="slidenum">
              <a:rPr lang="en-US" smtClean="0"/>
              <a:t>60</a:t>
            </a:fld>
            <a:endParaRPr lang="en-US" dirty="0"/>
          </a:p>
        </p:txBody>
      </p:sp>
      <p:sp>
        <p:nvSpPr>
          <p:cNvPr id="5" name="Title 1"/>
          <p:cNvSpPr txBox="1">
            <a:spLocks/>
          </p:cNvSpPr>
          <p:nvPr/>
        </p:nvSpPr>
        <p:spPr>
          <a:xfrm>
            <a:off x="-49530" y="76200"/>
            <a:ext cx="9296400" cy="7620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spc="50" dirty="0" smtClean="0">
                <a:ln w="11430"/>
                <a:solidFill>
                  <a:srgbClr val="66CCFF"/>
                </a:solidFill>
                <a:effectLst>
                  <a:outerShdw blurRad="76200" dist="50800" dir="5400000" algn="tl" rotWithShape="0">
                    <a:srgbClr val="000000">
                      <a:alpha val="65000"/>
                    </a:srgbClr>
                  </a:outerShdw>
                </a:effectLst>
              </a:rPr>
              <a:t>Joshua’s Witness is Easy to Understand</a:t>
            </a:r>
            <a:endParaRPr lang="en-US" sz="1800" spc="50" dirty="0">
              <a:ln w="11430"/>
              <a:solidFill>
                <a:srgbClr val="66CCFF"/>
              </a:solidFill>
              <a:effectLst>
                <a:outerShdw blurRad="76200" dist="50800" dir="5400000" algn="tl" rotWithShape="0">
                  <a:srgbClr val="000000">
                    <a:alpha val="65000"/>
                  </a:srgbClr>
                </a:outerShdw>
              </a:effectLst>
            </a:endParaRPr>
          </a:p>
        </p:txBody>
      </p:sp>
      <p:sp>
        <p:nvSpPr>
          <p:cNvPr id="8" name="Rectangle 7"/>
          <p:cNvSpPr/>
          <p:nvPr/>
        </p:nvSpPr>
        <p:spPr>
          <a:xfrm>
            <a:off x="609600" y="6172200"/>
            <a:ext cx="8077200" cy="523220"/>
          </a:xfrm>
          <a:prstGeom prst="rect">
            <a:avLst/>
          </a:prstGeom>
          <a:solidFill>
            <a:srgbClr val="7030A0"/>
          </a:solidFill>
          <a:effectLst>
            <a:glow rad="139700">
              <a:schemeClr val="accent3">
                <a:satMod val="175000"/>
                <a:alpha val="40000"/>
              </a:schemeClr>
            </a:glow>
          </a:effectLst>
          <a:scene3d>
            <a:camera prst="orthographicFront"/>
            <a:lightRig rig="flat" dir="t">
              <a:rot lat="0" lon="0" rev="18900000"/>
            </a:lightRig>
          </a:scene3d>
          <a:sp3d>
            <a:bevelT w="152400" h="50800" prst="softRound"/>
          </a:sp3d>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2800" b="1" dirty="0" smtClean="0">
                <a:ln w="50800"/>
                <a:solidFill>
                  <a:schemeClr val="bg1">
                    <a:shade val="50000"/>
                  </a:schemeClr>
                </a:solidFill>
                <a:latin typeface="Comic Sans MS" pitchFamily="66" charset="0"/>
              </a:rPr>
              <a:t>But this information raises another question!</a:t>
            </a:r>
            <a:endParaRPr lang="en-US" sz="2800" b="1" dirty="0">
              <a:ln w="50800"/>
              <a:solidFill>
                <a:schemeClr val="bg1">
                  <a:shade val="50000"/>
                </a:schemeClr>
              </a:solidFill>
              <a:latin typeface="Comic Sans MS" pitchFamily="66" charset="0"/>
            </a:endParaRPr>
          </a:p>
        </p:txBody>
      </p:sp>
      <p:sp>
        <p:nvSpPr>
          <p:cNvPr id="3" name="TextBox 2"/>
          <p:cNvSpPr txBox="1"/>
          <p:nvPr/>
        </p:nvSpPr>
        <p:spPr>
          <a:xfrm>
            <a:off x="528918" y="822960"/>
            <a:ext cx="8234082" cy="5216813"/>
          </a:xfrm>
          <a:prstGeom prst="rect">
            <a:avLst/>
          </a:prstGeom>
          <a:solidFill>
            <a:schemeClr val="accent4">
              <a:lumMod val="20000"/>
              <a:lumOff val="80000"/>
            </a:schemeClr>
          </a:solidFill>
          <a:ln w="57150">
            <a:solidFill>
              <a:srgbClr val="7030A0"/>
            </a:solidFill>
          </a:ln>
          <a:effectLst>
            <a:glow rad="228600">
              <a:srgbClr val="C07699">
                <a:alpha val="40000"/>
              </a:srgbClr>
            </a:glow>
          </a:effectLst>
          <a:scene3d>
            <a:camera prst="orthographicFront"/>
            <a:lightRig rig="threePt" dir="t"/>
          </a:scene3d>
          <a:sp3d>
            <a:bevelT/>
          </a:sp3d>
        </p:spPr>
        <p:txBody>
          <a:bodyPr wrap="square" rtlCol="0">
            <a:spAutoFit/>
            <a:sp3d extrusionH="57150">
              <a:bevelT w="38100" h="38100"/>
            </a:sp3d>
          </a:bodyPr>
          <a:lstStyle/>
          <a:p>
            <a:pPr algn="ctr"/>
            <a:r>
              <a:rPr lang="en-US" b="1" dirty="0" smtClean="0">
                <a:solidFill>
                  <a:srgbClr val="0070C0"/>
                </a:solidFill>
                <a:latin typeface="Comic Sans MS" pitchFamily="66" charset="0"/>
              </a:rPr>
              <a:t>Observation:  </a:t>
            </a:r>
            <a:r>
              <a:rPr lang="en-US" dirty="0" smtClean="0"/>
              <a:t>Many that honour </a:t>
            </a:r>
            <a:r>
              <a:rPr lang="en-US" b="1" dirty="0" smtClean="0">
                <a:solidFill>
                  <a:srgbClr val="0000FF"/>
                </a:solidFill>
              </a:rPr>
              <a:t>Yahuah’s</a:t>
            </a:r>
            <a:r>
              <a:rPr lang="en-US" dirty="0" smtClean="0"/>
              <a:t> Festivals suggest the Wave Sheaf</a:t>
            </a:r>
            <a:br>
              <a:rPr lang="en-US" dirty="0" smtClean="0"/>
            </a:br>
            <a:r>
              <a:rPr lang="en-US" dirty="0" smtClean="0"/>
              <a:t> must always be celebrated on Abib 16 and </a:t>
            </a:r>
            <a:r>
              <a:rPr lang="en-US" u="sng" dirty="0" smtClean="0"/>
              <a:t>it must follow</a:t>
            </a:r>
            <a:br>
              <a:rPr lang="en-US" u="sng" dirty="0" smtClean="0"/>
            </a:br>
            <a:r>
              <a:rPr lang="en-US" dirty="0" smtClean="0"/>
              <a:t> the 1</a:t>
            </a:r>
            <a:r>
              <a:rPr lang="en-US" baseline="30000" dirty="0" smtClean="0"/>
              <a:t>st</a:t>
            </a:r>
            <a:r>
              <a:rPr lang="en-US" dirty="0" smtClean="0"/>
              <a:t> Sabbath of Unleavened Bread.</a:t>
            </a:r>
          </a:p>
          <a:p>
            <a:pPr algn="ctr"/>
            <a:r>
              <a:rPr lang="en-US" b="1" dirty="0">
                <a:solidFill>
                  <a:srgbClr val="C00000"/>
                </a:solidFill>
              </a:rPr>
              <a:t>This is NOT true as shown </a:t>
            </a:r>
            <a:r>
              <a:rPr lang="en-US" b="1" dirty="0" smtClean="0">
                <a:solidFill>
                  <a:srgbClr val="C00000"/>
                </a:solidFill>
              </a:rPr>
              <a:t>through </a:t>
            </a:r>
            <a:r>
              <a:rPr lang="en-US" b="1" dirty="0">
                <a:solidFill>
                  <a:srgbClr val="C00000"/>
                </a:solidFill>
              </a:rPr>
              <a:t>Joshua’s testimony</a:t>
            </a:r>
            <a:r>
              <a:rPr lang="en-US" b="1" dirty="0" smtClean="0">
                <a:solidFill>
                  <a:srgbClr val="C00000"/>
                </a:solidFill>
              </a:rPr>
              <a:t>.</a:t>
            </a:r>
          </a:p>
          <a:p>
            <a:pPr algn="ctr"/>
            <a:r>
              <a:rPr lang="en-US" dirty="0" smtClean="0"/>
              <a:t>The </a:t>
            </a:r>
            <a:r>
              <a:rPr lang="en-US" dirty="0"/>
              <a:t>information from </a:t>
            </a:r>
            <a:r>
              <a:rPr lang="en-US" b="1" dirty="0"/>
              <a:t>Joshua 5:10-11</a:t>
            </a:r>
            <a:r>
              <a:rPr lang="en-US" dirty="0"/>
              <a:t> clearly eliminates these two false teachings.  </a:t>
            </a:r>
            <a:r>
              <a:rPr lang="en-US" b="1" dirty="0">
                <a:effectLst>
                  <a:outerShdw blurRad="69850" dist="43180" dir="5400000" sx="0" sy="0">
                    <a:srgbClr val="000000">
                      <a:alpha val="65000"/>
                    </a:srgbClr>
                  </a:outerShdw>
                </a:effectLst>
              </a:rPr>
              <a:t> </a:t>
            </a:r>
            <a:endParaRPr lang="en-US" b="1" dirty="0" smtClean="0">
              <a:effectLst>
                <a:outerShdw blurRad="69850" dist="43180" dir="5400000" sx="0" sy="0">
                  <a:srgbClr val="000000">
                    <a:alpha val="65000"/>
                  </a:srgbClr>
                </a:outerShdw>
              </a:effectLst>
            </a:endParaRPr>
          </a:p>
          <a:p>
            <a:pPr algn="ctr">
              <a:lnSpc>
                <a:spcPct val="150000"/>
              </a:lnSpc>
            </a:pPr>
            <a:r>
              <a:rPr lang="en-US" sz="2400" b="1" dirty="0" smtClean="0">
                <a:ln w="1905"/>
                <a:solidFill>
                  <a:srgbClr val="7030A0"/>
                </a:solidFill>
                <a:effectLst>
                  <a:outerShdw blurRad="38100" dist="38100" dir="2700000" algn="tl">
                    <a:srgbClr val="000000">
                      <a:alpha val="43137"/>
                    </a:srgbClr>
                  </a:outerShdw>
                </a:effectLst>
                <a:latin typeface="Kristen ITC" pitchFamily="66" charset="0"/>
              </a:rPr>
              <a:t>In </a:t>
            </a:r>
            <a:r>
              <a:rPr lang="en-US" sz="2400" b="1" dirty="0">
                <a:ln w="1905"/>
                <a:solidFill>
                  <a:srgbClr val="7030A0"/>
                </a:solidFill>
                <a:effectLst>
                  <a:outerShdw blurRad="38100" dist="38100" dir="2700000" algn="tl">
                    <a:srgbClr val="000000">
                      <a:alpha val="43137"/>
                    </a:srgbClr>
                  </a:outerShdw>
                </a:effectLst>
                <a:latin typeface="Kristen ITC" pitchFamily="66" charset="0"/>
              </a:rPr>
              <a:t>F-A-C-T …    </a:t>
            </a:r>
            <a:r>
              <a:rPr lang="en-US" b="1" dirty="0">
                <a:solidFill>
                  <a:srgbClr val="7030A0"/>
                </a:solidFill>
                <a:latin typeface="Kristen ITC" pitchFamily="66" charset="0"/>
              </a:rPr>
              <a:t/>
            </a:r>
            <a:br>
              <a:rPr lang="en-US" b="1" dirty="0">
                <a:solidFill>
                  <a:srgbClr val="7030A0"/>
                </a:solidFill>
                <a:latin typeface="Kristen ITC" pitchFamily="66" charset="0"/>
              </a:rPr>
            </a:br>
            <a:r>
              <a:rPr lang="en-US" sz="2400" b="1" dirty="0">
                <a:ln>
                  <a:solidFill>
                    <a:srgbClr val="002060"/>
                  </a:solidFill>
                </a:ln>
                <a:solidFill>
                  <a:srgbClr val="C00000"/>
                </a:solidFill>
                <a:effectLst>
                  <a:glow rad="76200">
                    <a:srgbClr val="FFFF00"/>
                  </a:glow>
                  <a:reflection blurRad="6350" stA="55000" endA="300" endPos="45500" dir="5400000" sy="-100000" algn="bl" rotWithShape="0"/>
                </a:effectLst>
                <a:latin typeface="Segoe Print" pitchFamily="2" charset="0"/>
              </a:rPr>
              <a:t>It is impossible </a:t>
            </a:r>
            <a:r>
              <a:rPr lang="en-US" sz="2400" b="1" dirty="0" smtClean="0">
                <a:ln>
                  <a:solidFill>
                    <a:srgbClr val="002060"/>
                  </a:solidFill>
                </a:ln>
                <a:solidFill>
                  <a:srgbClr val="C00000"/>
                </a:solidFill>
                <a:effectLst>
                  <a:glow rad="76200">
                    <a:srgbClr val="FFFF00"/>
                  </a:glow>
                  <a:reflection blurRad="6350" stA="55000" endA="300" endPos="45500" dir="5400000" sy="-100000" algn="bl" rotWithShape="0"/>
                </a:effectLst>
                <a:latin typeface="Segoe Print" pitchFamily="2" charset="0"/>
              </a:rPr>
              <a:t>for Wave Sheaf </a:t>
            </a:r>
            <a:r>
              <a:rPr lang="en-US" sz="2400" b="1" dirty="0">
                <a:ln>
                  <a:solidFill>
                    <a:srgbClr val="002060"/>
                  </a:solidFill>
                </a:ln>
                <a:solidFill>
                  <a:srgbClr val="C00000"/>
                </a:solidFill>
                <a:effectLst>
                  <a:glow rad="76200">
                    <a:srgbClr val="FFFF00"/>
                  </a:glow>
                  <a:reflection blurRad="6350" stA="55000" endA="300" endPos="45500" dir="5400000" sy="-100000" algn="bl" rotWithShape="0"/>
                </a:effectLst>
                <a:latin typeface="Segoe Print" pitchFamily="2" charset="0"/>
              </a:rPr>
              <a:t>to be placed </a:t>
            </a:r>
            <a:r>
              <a:rPr lang="en-US" sz="2400" b="1" dirty="0" smtClean="0">
                <a:ln>
                  <a:solidFill>
                    <a:srgbClr val="002060"/>
                  </a:solidFill>
                </a:ln>
                <a:solidFill>
                  <a:srgbClr val="C00000"/>
                </a:solidFill>
                <a:effectLst>
                  <a:glow rad="76200">
                    <a:srgbClr val="FFFF00"/>
                  </a:glow>
                  <a:reflection blurRad="6350" stA="55000" endA="300" endPos="45500" dir="5400000" sy="-100000" algn="bl" rotWithShape="0"/>
                </a:effectLst>
                <a:latin typeface="Segoe Print" pitchFamily="2" charset="0"/>
              </a:rPr>
              <a:t/>
            </a:r>
            <a:br>
              <a:rPr lang="en-US" sz="2400" b="1" dirty="0" smtClean="0">
                <a:ln>
                  <a:solidFill>
                    <a:srgbClr val="002060"/>
                  </a:solidFill>
                </a:ln>
                <a:solidFill>
                  <a:srgbClr val="C00000"/>
                </a:solidFill>
                <a:effectLst>
                  <a:glow rad="76200">
                    <a:srgbClr val="FFFF00"/>
                  </a:glow>
                  <a:reflection blurRad="6350" stA="55000" endA="300" endPos="45500" dir="5400000" sy="-100000" algn="bl" rotWithShape="0"/>
                </a:effectLst>
                <a:latin typeface="Segoe Print" pitchFamily="2" charset="0"/>
              </a:rPr>
            </a:br>
            <a:r>
              <a:rPr lang="en-US" sz="2400" b="1" dirty="0" smtClean="0">
                <a:ln>
                  <a:solidFill>
                    <a:srgbClr val="002060"/>
                  </a:solidFill>
                </a:ln>
                <a:solidFill>
                  <a:srgbClr val="C00000"/>
                </a:solidFill>
                <a:effectLst>
                  <a:glow rad="76200">
                    <a:srgbClr val="FFFF00"/>
                  </a:glow>
                  <a:reflection blurRad="6350" stA="55000" endA="300" endPos="45500" dir="5400000" sy="-100000" algn="bl" rotWithShape="0"/>
                </a:effectLst>
                <a:latin typeface="Segoe Print" pitchFamily="2" charset="0"/>
              </a:rPr>
              <a:t>on </a:t>
            </a:r>
            <a:r>
              <a:rPr lang="en-US" sz="2400" b="1" dirty="0">
                <a:ln>
                  <a:solidFill>
                    <a:srgbClr val="002060"/>
                  </a:solidFill>
                </a:ln>
                <a:solidFill>
                  <a:srgbClr val="C00000"/>
                </a:solidFill>
                <a:effectLst>
                  <a:glow rad="76200">
                    <a:srgbClr val="FFFF00"/>
                  </a:glow>
                  <a:reflection blurRad="6350" stA="55000" endA="300" endPos="45500" dir="5400000" sy="-100000" algn="bl" rotWithShape="0"/>
                </a:effectLst>
                <a:latin typeface="Segoe Print" pitchFamily="2" charset="0"/>
              </a:rPr>
              <a:t>Abib 16 in this account with </a:t>
            </a:r>
            <a:r>
              <a:rPr lang="en-US" sz="2400" b="1" dirty="0" smtClean="0">
                <a:ln>
                  <a:solidFill>
                    <a:srgbClr val="002060"/>
                  </a:solidFill>
                </a:ln>
                <a:solidFill>
                  <a:srgbClr val="C00000"/>
                </a:solidFill>
                <a:effectLst>
                  <a:glow rad="76200">
                    <a:srgbClr val="FFFF00"/>
                  </a:glow>
                  <a:reflection blurRad="6350" stA="55000" endA="300" endPos="45500" dir="5400000" sy="-100000" algn="bl" rotWithShape="0"/>
                </a:effectLst>
                <a:latin typeface="Segoe Print" pitchFamily="2" charset="0"/>
              </a:rPr>
              <a:t>Joshua!</a:t>
            </a:r>
            <a:r>
              <a:rPr lang="en-US" sz="2400" b="1" dirty="0" smtClean="0">
                <a:solidFill>
                  <a:srgbClr val="C00000"/>
                </a:solidFill>
                <a:latin typeface="Segoe Print" pitchFamily="2" charset="0"/>
              </a:rPr>
              <a:t>  </a:t>
            </a:r>
            <a:r>
              <a:rPr lang="en-US" sz="2400" dirty="0">
                <a:solidFill>
                  <a:srgbClr val="C00000"/>
                </a:solidFill>
                <a:latin typeface="Segoe Print" pitchFamily="2" charset="0"/>
              </a:rPr>
              <a:t/>
            </a:r>
            <a:br>
              <a:rPr lang="en-US" sz="2400" dirty="0">
                <a:solidFill>
                  <a:srgbClr val="C00000"/>
                </a:solidFill>
                <a:latin typeface="Segoe Print" pitchFamily="2" charset="0"/>
              </a:rPr>
            </a:br>
            <a:r>
              <a:rPr lang="en-US" b="1" dirty="0">
                <a:latin typeface="Arial Rounded MT Bold" pitchFamily="34" charset="0"/>
              </a:rPr>
              <a:t>However, this is NOT to say </a:t>
            </a:r>
            <a:r>
              <a:rPr lang="en-US" b="1" dirty="0" smtClean="0">
                <a:latin typeface="Arial Rounded MT Bold" pitchFamily="34" charset="0"/>
              </a:rPr>
              <a:t>Wave Sheaf </a:t>
            </a:r>
            <a:r>
              <a:rPr lang="en-US" b="1" dirty="0">
                <a:latin typeface="Arial Rounded MT Bold" pitchFamily="34" charset="0"/>
              </a:rPr>
              <a:t>can </a:t>
            </a:r>
            <a:r>
              <a:rPr lang="en-US" b="1" u="sng" dirty="0">
                <a:latin typeface="Arial Rounded MT Bold" pitchFamily="34" charset="0"/>
              </a:rPr>
              <a:t>never</a:t>
            </a:r>
            <a:r>
              <a:rPr lang="en-US" b="1" dirty="0">
                <a:latin typeface="Arial Rounded MT Bold" pitchFamily="34" charset="0"/>
              </a:rPr>
              <a:t> be on Abib 16 …</a:t>
            </a:r>
            <a:br>
              <a:rPr lang="en-US" b="1" dirty="0">
                <a:latin typeface="Arial Rounded MT Bold" pitchFamily="34" charset="0"/>
              </a:rPr>
            </a:br>
            <a:r>
              <a:rPr lang="en-US" b="1" dirty="0">
                <a:latin typeface="Arial Rounded MT Bold" pitchFamily="34" charset="0"/>
              </a:rPr>
              <a:t> – just that </a:t>
            </a:r>
            <a:r>
              <a:rPr lang="en-US" b="1" dirty="0" smtClean="0">
                <a:latin typeface="Arial Rounded MT Bold" pitchFamily="34" charset="0"/>
              </a:rPr>
              <a:t>Wave Sheaf </a:t>
            </a:r>
            <a:r>
              <a:rPr lang="en-US" b="1" dirty="0">
                <a:latin typeface="Arial Rounded MT Bold" pitchFamily="34" charset="0"/>
              </a:rPr>
              <a:t>is </a:t>
            </a:r>
            <a:r>
              <a:rPr lang="en-US" b="1" u="sng" dirty="0" smtClean="0">
                <a:latin typeface="Arial Rounded MT Bold" pitchFamily="34" charset="0"/>
              </a:rPr>
              <a:t>not</a:t>
            </a:r>
            <a:r>
              <a:rPr lang="en-US" b="1" dirty="0" smtClean="0">
                <a:latin typeface="Arial Rounded MT Bold" pitchFamily="34" charset="0"/>
              </a:rPr>
              <a:t> </a:t>
            </a:r>
            <a:r>
              <a:rPr lang="en-US" b="1" u="sng" dirty="0" smtClean="0">
                <a:effectLst>
                  <a:glow rad="127000">
                    <a:srgbClr val="99FFCC"/>
                  </a:glow>
                </a:effectLst>
                <a:latin typeface="Arial Rounded MT Bold" pitchFamily="34" charset="0"/>
              </a:rPr>
              <a:t>alwa</a:t>
            </a:r>
            <a:r>
              <a:rPr lang="en-US" b="1" dirty="0" smtClean="0">
                <a:effectLst>
                  <a:glow rad="127000">
                    <a:srgbClr val="99FFCC"/>
                  </a:glow>
                </a:effectLst>
                <a:latin typeface="Arial Rounded MT Bold" pitchFamily="34" charset="0"/>
              </a:rPr>
              <a:t>y</a:t>
            </a:r>
            <a:r>
              <a:rPr lang="en-US" b="1" u="sng" dirty="0" smtClean="0">
                <a:effectLst>
                  <a:glow rad="127000">
                    <a:srgbClr val="99FFCC"/>
                  </a:glow>
                </a:effectLst>
                <a:latin typeface="Arial Rounded MT Bold" pitchFamily="34" charset="0"/>
              </a:rPr>
              <a:t>s</a:t>
            </a:r>
            <a:r>
              <a:rPr lang="en-US" b="1" u="sng" dirty="0" smtClean="0">
                <a:latin typeface="Arial Rounded MT Bold" pitchFamily="34" charset="0"/>
              </a:rPr>
              <a:t> </a:t>
            </a:r>
            <a:r>
              <a:rPr lang="en-US" b="1" dirty="0" smtClean="0">
                <a:latin typeface="Arial Rounded MT Bold" pitchFamily="34" charset="0"/>
              </a:rPr>
              <a:t> </a:t>
            </a:r>
            <a:r>
              <a:rPr lang="en-US" b="1" u="sng" dirty="0" smtClean="0">
                <a:latin typeface="Arial Rounded MT Bold" pitchFamily="34" charset="0"/>
              </a:rPr>
              <a:t>placed </a:t>
            </a:r>
            <a:r>
              <a:rPr lang="en-US" b="1" u="sng" dirty="0">
                <a:latin typeface="Arial Rounded MT Bold" pitchFamily="34" charset="0"/>
              </a:rPr>
              <a:t>on Abib 16</a:t>
            </a:r>
            <a:r>
              <a:rPr lang="en-US" b="1" dirty="0">
                <a:latin typeface="Arial Rounded MT Bold" pitchFamily="34" charset="0"/>
              </a:rPr>
              <a:t>!  </a:t>
            </a:r>
            <a:endParaRPr lang="en-US" b="1" dirty="0" smtClean="0">
              <a:latin typeface="Arial Rounded MT Bold" pitchFamily="34" charset="0"/>
            </a:endParaRPr>
          </a:p>
          <a:p>
            <a:pPr algn="ctr">
              <a:lnSpc>
                <a:spcPct val="150000"/>
              </a:lnSpc>
            </a:pPr>
            <a:r>
              <a:rPr lang="en-US" b="1" dirty="0" smtClean="0">
                <a:solidFill>
                  <a:srgbClr val="7030A0"/>
                </a:solidFill>
                <a:latin typeface="Kristen ITC" pitchFamily="66" charset="0"/>
              </a:rPr>
              <a:t>The Scriptural support of Wave Sheaf is of most importance.</a:t>
            </a:r>
            <a:br>
              <a:rPr lang="en-US" b="1" dirty="0" smtClean="0">
                <a:solidFill>
                  <a:srgbClr val="7030A0"/>
                </a:solidFill>
                <a:latin typeface="Kristen ITC" pitchFamily="66" charset="0"/>
              </a:rPr>
            </a:br>
            <a:r>
              <a:rPr lang="en-US" b="1" spc="300" dirty="0" smtClean="0">
                <a:solidFill>
                  <a:srgbClr val="7030A0"/>
                </a:solidFill>
                <a:latin typeface="Kristen ITC" pitchFamily="66" charset="0"/>
              </a:rPr>
              <a:t>Besides Joshua, support is found in </a:t>
            </a:r>
            <a:br>
              <a:rPr lang="en-US" b="1" spc="300" dirty="0" smtClean="0">
                <a:solidFill>
                  <a:srgbClr val="7030A0"/>
                </a:solidFill>
                <a:latin typeface="Kristen ITC" pitchFamily="66" charset="0"/>
              </a:rPr>
            </a:br>
            <a:r>
              <a:rPr lang="en-US" b="1" spc="300" dirty="0" smtClean="0">
                <a:solidFill>
                  <a:srgbClr val="7030A0"/>
                </a:solidFill>
                <a:latin typeface="Kristen ITC" pitchFamily="66" charset="0"/>
              </a:rPr>
              <a:t>Lev 23;  </a:t>
            </a:r>
            <a:r>
              <a:rPr lang="en-US" b="1" spc="300" dirty="0" err="1" smtClean="0">
                <a:solidFill>
                  <a:srgbClr val="7030A0"/>
                </a:solidFill>
                <a:latin typeface="Kristen ITC" pitchFamily="66" charset="0"/>
              </a:rPr>
              <a:t>Exo</a:t>
            </a:r>
            <a:r>
              <a:rPr lang="en-US" b="1" spc="300" dirty="0" smtClean="0">
                <a:solidFill>
                  <a:srgbClr val="7030A0"/>
                </a:solidFill>
                <a:latin typeface="Kristen ITC" pitchFamily="66" charset="0"/>
              </a:rPr>
              <a:t> 12-16-19 &amp; the Gospel Account. </a:t>
            </a:r>
            <a:endParaRPr lang="en-US" spc="300" dirty="0"/>
          </a:p>
        </p:txBody>
      </p:sp>
    </p:spTree>
    <p:extLst>
      <p:ext uri="{BB962C8B-B14F-4D97-AF65-F5344CB8AC3E}">
        <p14:creationId xmlns:p14="http://schemas.microsoft.com/office/powerpoint/2010/main" val="15712544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wipe(left)">
                                      <p:cBhvr>
                                        <p:cTn id="14" dur="2000"/>
                                        <p:tgtEl>
                                          <p:spTgt spid="3">
                                            <p:txEl>
                                              <p:pRg st="4" end="4"/>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1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C014052-953B-4273-8F47-BF25327D5B24}" type="slidenum">
              <a:rPr lang="en-US" smtClean="0"/>
              <a:t>61</a:t>
            </a:fld>
            <a:endParaRPr lang="en-US"/>
          </a:p>
        </p:txBody>
      </p:sp>
      <p:sp>
        <p:nvSpPr>
          <p:cNvPr id="5" name="Title 1"/>
          <p:cNvSpPr txBox="1">
            <a:spLocks/>
          </p:cNvSpPr>
          <p:nvPr/>
        </p:nvSpPr>
        <p:spPr>
          <a:xfrm>
            <a:off x="-116840" y="0"/>
            <a:ext cx="9296400" cy="65532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spc="50" dirty="0" smtClean="0">
                <a:ln w="11430"/>
                <a:solidFill>
                  <a:srgbClr val="8C4C64"/>
                </a:solidFill>
                <a:effectLst>
                  <a:outerShdw blurRad="76200" dist="50800" dir="5400000" algn="tl" rotWithShape="0">
                    <a:srgbClr val="000000">
                      <a:alpha val="65000"/>
                    </a:srgbClr>
                  </a:outerShdw>
                </a:effectLst>
              </a:rPr>
              <a:t>#10  Joshua Confirms:</a:t>
            </a:r>
          </a:p>
          <a:p>
            <a:pPr marL="571500" indent="-571500">
              <a:buFont typeface="Arial" pitchFamily="34" charset="0"/>
              <a:buChar char="•"/>
            </a:pPr>
            <a:r>
              <a:rPr lang="en-US" sz="4400" spc="50" dirty="0" smtClean="0">
                <a:ln w="11430"/>
                <a:solidFill>
                  <a:srgbClr val="00B050"/>
                </a:solidFill>
                <a:effectLst>
                  <a:outerShdw blurRad="76200" dist="50800" dir="5400000" algn="tl" rotWithShape="0">
                    <a:srgbClr val="000000">
                      <a:alpha val="65000"/>
                    </a:srgbClr>
                  </a:outerShdw>
                </a:effectLst>
              </a:rPr>
              <a:t>Wave Sheaf </a:t>
            </a:r>
            <a:r>
              <a:rPr lang="en-US" sz="4400" spc="50" dirty="0" smtClean="0">
                <a:ln w="11430"/>
                <a:solidFill>
                  <a:srgbClr val="8C4C64"/>
                </a:solidFill>
                <a:effectLst>
                  <a:outerShdw blurRad="76200" dist="50800" dir="5400000" algn="tl" rotWithShape="0">
                    <a:srgbClr val="000000">
                      <a:alpha val="65000"/>
                    </a:srgbClr>
                  </a:outerShdw>
                </a:effectLst>
              </a:rPr>
              <a:t>can be celebrated </a:t>
            </a:r>
            <a:br>
              <a:rPr lang="en-US" sz="4400" spc="50" dirty="0" smtClean="0">
                <a:ln w="11430"/>
                <a:solidFill>
                  <a:srgbClr val="8C4C64"/>
                </a:solidFill>
                <a:effectLst>
                  <a:outerShdw blurRad="76200" dist="50800" dir="5400000" algn="tl" rotWithShape="0">
                    <a:srgbClr val="000000">
                      <a:alpha val="65000"/>
                    </a:srgbClr>
                  </a:outerShdw>
                </a:effectLst>
              </a:rPr>
            </a:br>
            <a:r>
              <a:rPr lang="en-US" sz="4400" spc="50" dirty="0" smtClean="0">
                <a:ln w="11430"/>
                <a:solidFill>
                  <a:srgbClr val="8C4C64"/>
                </a:solidFill>
                <a:effectLst>
                  <a:outerShdw blurRad="76200" dist="50800" dir="5400000" algn="tl" rotWithShape="0">
                    <a:srgbClr val="000000">
                      <a:alpha val="65000"/>
                    </a:srgbClr>
                  </a:outerShdw>
                </a:effectLst>
              </a:rPr>
              <a:t>on Abib 16, </a:t>
            </a:r>
            <a:r>
              <a:rPr lang="en-US" sz="3200" spc="50" dirty="0" smtClean="0">
                <a:ln w="11430"/>
                <a:solidFill>
                  <a:srgbClr val="00B050"/>
                </a:solidFill>
                <a:effectLst>
                  <a:outerShdw blurRad="76200" dist="50800" dir="5400000" algn="tl" rotWithShape="0">
                    <a:srgbClr val="000000">
                      <a:alpha val="65000"/>
                    </a:srgbClr>
                  </a:outerShdw>
                </a:effectLst>
                <a:latin typeface="Ravie" pitchFamily="82" charset="0"/>
              </a:rPr>
              <a:t>IF</a:t>
            </a:r>
            <a:r>
              <a:rPr lang="en-US" sz="4400" spc="50" dirty="0" smtClean="0">
                <a:ln w="11430"/>
                <a:solidFill>
                  <a:srgbClr val="8C4C64"/>
                </a:solidFill>
                <a:effectLst>
                  <a:outerShdw blurRad="76200" dist="50800" dir="5400000" algn="tl" rotWithShape="0">
                    <a:srgbClr val="000000">
                      <a:alpha val="65000"/>
                    </a:srgbClr>
                  </a:outerShdw>
                </a:effectLst>
              </a:rPr>
              <a:t> </a:t>
            </a:r>
            <a:r>
              <a:rPr lang="en-US" sz="4400" spc="50" dirty="0" smtClean="0">
                <a:ln w="11430"/>
                <a:solidFill>
                  <a:srgbClr val="FF0000"/>
                </a:solidFill>
                <a:effectLst>
                  <a:outerShdw blurRad="76200" dist="50800" dir="5400000" algn="tl" rotWithShape="0">
                    <a:srgbClr val="000000">
                      <a:alpha val="65000"/>
                    </a:srgbClr>
                  </a:outerShdw>
                </a:effectLst>
              </a:rPr>
              <a:t>Passover</a:t>
            </a:r>
            <a:r>
              <a:rPr lang="en-US" sz="4400" spc="50" dirty="0" smtClean="0">
                <a:ln w="11430"/>
                <a:solidFill>
                  <a:srgbClr val="8C4C64"/>
                </a:solidFill>
                <a:effectLst>
                  <a:outerShdw blurRad="76200" dist="50800" dir="5400000" algn="tl" rotWithShape="0">
                    <a:srgbClr val="000000">
                      <a:alpha val="65000"/>
                    </a:srgbClr>
                  </a:outerShdw>
                </a:effectLst>
              </a:rPr>
              <a:t> falls </a:t>
            </a:r>
            <a:br>
              <a:rPr lang="en-US" sz="4400" spc="50" dirty="0" smtClean="0">
                <a:ln w="11430"/>
                <a:solidFill>
                  <a:srgbClr val="8C4C64"/>
                </a:solidFill>
                <a:effectLst>
                  <a:outerShdw blurRad="76200" dist="50800" dir="5400000" algn="tl" rotWithShape="0">
                    <a:srgbClr val="000000">
                      <a:alpha val="65000"/>
                    </a:srgbClr>
                  </a:outerShdw>
                </a:effectLst>
              </a:rPr>
            </a:br>
            <a:r>
              <a:rPr lang="en-US" sz="4400" spc="50" dirty="0" smtClean="0">
                <a:ln w="11430"/>
                <a:solidFill>
                  <a:srgbClr val="8C4C64"/>
                </a:solidFill>
                <a:effectLst>
                  <a:outerShdw blurRad="76200" dist="50800" dir="5400000" algn="tl" rotWithShape="0">
                    <a:srgbClr val="000000">
                      <a:alpha val="65000"/>
                    </a:srgbClr>
                  </a:outerShdw>
                </a:effectLst>
              </a:rPr>
              <a:t>on the 6</a:t>
            </a:r>
            <a:r>
              <a:rPr lang="en-US" sz="4400" spc="50" baseline="30000" dirty="0" smtClean="0">
                <a:ln w="11430"/>
                <a:solidFill>
                  <a:srgbClr val="8C4C64"/>
                </a:solidFill>
                <a:effectLst>
                  <a:outerShdw blurRad="76200" dist="50800" dir="5400000" algn="tl" rotWithShape="0">
                    <a:srgbClr val="000000">
                      <a:alpha val="65000"/>
                    </a:srgbClr>
                  </a:outerShdw>
                </a:effectLst>
              </a:rPr>
              <a:t>th</a:t>
            </a:r>
            <a:r>
              <a:rPr lang="en-US" sz="4400" spc="50" dirty="0" smtClean="0">
                <a:ln w="11430"/>
                <a:solidFill>
                  <a:srgbClr val="8C4C64"/>
                </a:solidFill>
                <a:effectLst>
                  <a:outerShdw blurRad="76200" dist="50800" dir="5400000" algn="tl" rotWithShape="0">
                    <a:srgbClr val="000000">
                      <a:alpha val="65000"/>
                    </a:srgbClr>
                  </a:outerShdw>
                </a:effectLst>
              </a:rPr>
              <a:t> cycle </a:t>
            </a:r>
            <a:r>
              <a:rPr lang="en-US" sz="3200" spc="50" dirty="0" smtClean="0">
                <a:ln w="11430"/>
                <a:solidFill>
                  <a:srgbClr val="8C4C64"/>
                </a:solidFill>
                <a:effectLst>
                  <a:outerShdw blurRad="76200" dist="50800" dir="5400000" algn="tl" rotWithShape="0">
                    <a:srgbClr val="000000">
                      <a:alpha val="65000"/>
                    </a:srgbClr>
                  </a:outerShdw>
                </a:effectLst>
              </a:rPr>
              <a:t>(Friday).</a:t>
            </a:r>
            <a:r>
              <a:rPr lang="en-US" sz="4400" spc="50" dirty="0" smtClean="0">
                <a:ln w="11430"/>
                <a:solidFill>
                  <a:srgbClr val="8C4C64"/>
                </a:solidFill>
                <a:effectLst>
                  <a:outerShdw blurRad="76200" dist="50800" dir="5400000" algn="tl" rotWithShape="0">
                    <a:srgbClr val="000000">
                      <a:alpha val="65000"/>
                    </a:srgbClr>
                  </a:outerShdw>
                </a:effectLst>
              </a:rPr>
              <a:t/>
            </a:r>
            <a:br>
              <a:rPr lang="en-US" sz="4400" spc="50" dirty="0" smtClean="0">
                <a:ln w="11430"/>
                <a:solidFill>
                  <a:srgbClr val="8C4C64"/>
                </a:solidFill>
                <a:effectLst>
                  <a:outerShdw blurRad="76200" dist="50800" dir="5400000" algn="tl" rotWithShape="0">
                    <a:srgbClr val="000000">
                      <a:alpha val="65000"/>
                    </a:srgbClr>
                  </a:outerShdw>
                </a:effectLst>
              </a:rPr>
            </a:br>
            <a:r>
              <a:rPr lang="en-US" sz="4400" spc="50" dirty="0" smtClean="0">
                <a:ln w="11430"/>
                <a:solidFill>
                  <a:srgbClr val="8C4C64"/>
                </a:solidFill>
                <a:effectLst>
                  <a:outerShdw blurRad="76200" dist="50800" dir="5400000" algn="tl" rotWithShape="0">
                    <a:srgbClr val="000000">
                      <a:alpha val="65000"/>
                    </a:srgbClr>
                  </a:outerShdw>
                </a:effectLst>
              </a:rPr>
              <a:t/>
            </a:r>
            <a:br>
              <a:rPr lang="en-US" sz="4400" spc="50" dirty="0" smtClean="0">
                <a:ln w="11430"/>
                <a:solidFill>
                  <a:srgbClr val="8C4C64"/>
                </a:solidFill>
                <a:effectLst>
                  <a:outerShdw blurRad="76200" dist="50800" dir="5400000" algn="tl" rotWithShape="0">
                    <a:srgbClr val="000000">
                      <a:alpha val="65000"/>
                    </a:srgbClr>
                  </a:outerShdw>
                </a:effectLst>
              </a:rPr>
            </a:br>
            <a:r>
              <a:rPr lang="en-US" sz="4400" spc="50" dirty="0" smtClean="0">
                <a:ln w="11430"/>
                <a:solidFill>
                  <a:srgbClr val="8C4C64"/>
                </a:solidFill>
                <a:effectLst>
                  <a:outerShdw blurRad="76200" dist="50800" dir="5400000" algn="tl" rotWithShape="0">
                    <a:srgbClr val="000000">
                      <a:alpha val="65000"/>
                    </a:srgbClr>
                  </a:outerShdw>
                </a:effectLst>
              </a:rPr>
              <a:t/>
            </a:r>
            <a:br>
              <a:rPr lang="en-US" sz="4400" spc="50" dirty="0" smtClean="0">
                <a:ln w="11430"/>
                <a:solidFill>
                  <a:srgbClr val="8C4C64"/>
                </a:solidFill>
                <a:effectLst>
                  <a:outerShdw blurRad="76200" dist="50800" dir="5400000" algn="tl" rotWithShape="0">
                    <a:srgbClr val="000000">
                      <a:alpha val="65000"/>
                    </a:srgbClr>
                  </a:outerShdw>
                </a:effectLst>
              </a:rPr>
            </a:br>
            <a:endParaRPr lang="en-US" sz="4400" spc="50" dirty="0" smtClean="0">
              <a:ln w="11430"/>
              <a:solidFill>
                <a:srgbClr val="8C4C64"/>
              </a:solidFill>
              <a:effectLst>
                <a:outerShdw blurRad="76200" dist="50800" dir="5400000" algn="tl" rotWithShape="0">
                  <a:srgbClr val="000000">
                    <a:alpha val="65000"/>
                  </a:srgbClr>
                </a:outerShdw>
              </a:effectLst>
            </a:endParaRPr>
          </a:p>
          <a:p>
            <a:pPr marL="571500" indent="-571500">
              <a:buFont typeface="Arial" pitchFamily="34" charset="0"/>
              <a:buChar char="•"/>
            </a:pPr>
            <a:r>
              <a:rPr lang="en-US" sz="3200" spc="50" dirty="0" smtClean="0">
                <a:ln w="11430"/>
                <a:solidFill>
                  <a:srgbClr val="8C4C64"/>
                </a:solidFill>
                <a:effectLst>
                  <a:outerShdw blurRad="76200" dist="50800" dir="5400000" algn="tl" rotWithShape="0">
                    <a:srgbClr val="000000">
                      <a:alpha val="65000"/>
                    </a:srgbClr>
                  </a:outerShdw>
                </a:effectLst>
                <a:latin typeface="Ravie" pitchFamily="82" charset="0"/>
              </a:rPr>
              <a:t>Then:</a:t>
            </a:r>
            <a:r>
              <a:rPr lang="en-US" sz="4000" spc="50" dirty="0" smtClean="0">
                <a:ln w="11430"/>
                <a:solidFill>
                  <a:srgbClr val="8C4C64"/>
                </a:solidFill>
                <a:effectLst>
                  <a:outerShdw blurRad="76200" dist="50800" dir="5400000" algn="tl" rotWithShape="0">
                    <a:srgbClr val="000000">
                      <a:alpha val="65000"/>
                    </a:srgbClr>
                  </a:outerShdw>
                </a:effectLst>
              </a:rPr>
              <a:t>  </a:t>
            </a:r>
            <a:r>
              <a:rPr lang="en-US" sz="4000" spc="50" dirty="0" smtClean="0">
                <a:ln w="11430"/>
                <a:solidFill>
                  <a:srgbClr val="00B0F0"/>
                </a:solidFill>
                <a:effectLst>
                  <a:outerShdw blurRad="76200" dist="50800" dir="5400000" algn="tl" rotWithShape="0">
                    <a:srgbClr val="000000">
                      <a:alpha val="65000"/>
                    </a:srgbClr>
                  </a:outerShdw>
                </a:effectLst>
              </a:rPr>
              <a:t>Sabbath</a:t>
            </a:r>
            <a:r>
              <a:rPr lang="en-US" sz="4000" spc="50" dirty="0" smtClean="0">
                <a:ln w="11430"/>
                <a:solidFill>
                  <a:srgbClr val="8C4C64"/>
                </a:solidFill>
                <a:effectLst>
                  <a:outerShdw blurRad="76200" dist="50800" dir="5400000" algn="tl" rotWithShape="0">
                    <a:srgbClr val="000000">
                      <a:alpha val="65000"/>
                    </a:srgbClr>
                  </a:outerShdw>
                </a:effectLst>
              </a:rPr>
              <a:t> is Abib 15 </a:t>
            </a:r>
            <a:br>
              <a:rPr lang="en-US" sz="4000" spc="50" dirty="0" smtClean="0">
                <a:ln w="11430"/>
                <a:solidFill>
                  <a:srgbClr val="8C4C64"/>
                </a:solidFill>
                <a:effectLst>
                  <a:outerShdw blurRad="76200" dist="50800" dir="5400000" algn="tl" rotWithShape="0">
                    <a:srgbClr val="000000">
                      <a:alpha val="65000"/>
                    </a:srgbClr>
                  </a:outerShdw>
                </a:effectLst>
              </a:rPr>
            </a:br>
            <a:r>
              <a:rPr lang="en-US" sz="3600" spc="50" dirty="0" smtClean="0">
                <a:ln w="11430"/>
                <a:solidFill>
                  <a:srgbClr val="8C4C64"/>
                </a:solidFill>
                <a:effectLst>
                  <a:outerShdw blurRad="76200" dist="50800" dir="5400000" algn="tl" rotWithShape="0">
                    <a:srgbClr val="000000">
                      <a:alpha val="65000"/>
                    </a:srgbClr>
                  </a:outerShdw>
                </a:effectLst>
              </a:rPr>
              <a:t>(</a:t>
            </a:r>
            <a:r>
              <a:rPr lang="en-US" sz="3600" spc="50" dirty="0" smtClean="0">
                <a:ln w="11430"/>
                <a:solidFill>
                  <a:srgbClr val="0070C0"/>
                </a:solidFill>
                <a:effectLst>
                  <a:outerShdw blurRad="76200" dist="50800" dir="5400000" algn="tl" rotWithShape="0">
                    <a:srgbClr val="000000">
                      <a:alpha val="65000"/>
                    </a:srgbClr>
                  </a:outerShdw>
                </a:effectLst>
              </a:rPr>
              <a:t>with</a:t>
            </a:r>
            <a:r>
              <a:rPr lang="en-US" sz="3600" spc="50" dirty="0" smtClean="0">
                <a:ln w="11430"/>
                <a:solidFill>
                  <a:srgbClr val="8C4C64"/>
                </a:solidFill>
                <a:effectLst>
                  <a:outerShdw blurRad="76200" dist="50800" dir="5400000" algn="tl" rotWithShape="0">
                    <a:srgbClr val="000000">
                      <a:alpha val="65000"/>
                    </a:srgbClr>
                  </a:outerShdw>
                </a:effectLst>
              </a:rPr>
              <a:t> </a:t>
            </a:r>
            <a:r>
              <a:rPr lang="en-US" sz="3600" spc="50" dirty="0" smtClean="0">
                <a:ln w="11430"/>
                <a:solidFill>
                  <a:schemeClr val="accent2">
                    <a:lumMod val="75000"/>
                  </a:schemeClr>
                </a:solidFill>
                <a:effectLst>
                  <a:outerShdw blurRad="76200" dist="50800" dir="5400000" algn="tl" rotWithShape="0">
                    <a:srgbClr val="000000">
                      <a:alpha val="65000"/>
                    </a:srgbClr>
                  </a:outerShdw>
                </a:effectLst>
              </a:rPr>
              <a:t>1</a:t>
            </a:r>
            <a:r>
              <a:rPr lang="en-US" sz="3600" spc="50" baseline="30000" dirty="0" smtClean="0">
                <a:ln w="11430"/>
                <a:solidFill>
                  <a:schemeClr val="accent2">
                    <a:lumMod val="75000"/>
                  </a:schemeClr>
                </a:solidFill>
                <a:effectLst>
                  <a:outerShdw blurRad="76200" dist="50800" dir="5400000" algn="tl" rotWithShape="0">
                    <a:srgbClr val="000000">
                      <a:alpha val="65000"/>
                    </a:srgbClr>
                  </a:outerShdw>
                </a:effectLst>
              </a:rPr>
              <a:t>st</a:t>
            </a:r>
            <a:r>
              <a:rPr lang="en-US" sz="3600" spc="50" dirty="0" smtClean="0">
                <a:ln w="11430"/>
                <a:solidFill>
                  <a:schemeClr val="accent2">
                    <a:lumMod val="75000"/>
                  </a:schemeClr>
                </a:solidFill>
                <a:effectLst>
                  <a:outerShdw blurRad="76200" dist="50800" dir="5400000" algn="tl" rotWithShape="0">
                    <a:srgbClr val="000000">
                      <a:alpha val="65000"/>
                    </a:srgbClr>
                  </a:outerShdw>
                </a:effectLst>
              </a:rPr>
              <a:t> Sabbath of Unleavened Bread</a:t>
            </a:r>
            <a:r>
              <a:rPr lang="en-US" sz="3600" spc="50" dirty="0" smtClean="0">
                <a:ln w="11430"/>
                <a:solidFill>
                  <a:srgbClr val="8C4C64"/>
                </a:solidFill>
                <a:effectLst>
                  <a:outerShdw blurRad="76200" dist="50800" dir="5400000" algn="tl" rotWithShape="0">
                    <a:srgbClr val="000000">
                      <a:alpha val="65000"/>
                    </a:srgbClr>
                  </a:outerShdw>
                </a:effectLst>
              </a:rPr>
              <a:t>);</a:t>
            </a:r>
          </a:p>
          <a:p>
            <a:pPr marL="571500" indent="-571500">
              <a:buFont typeface="Arial" pitchFamily="34" charset="0"/>
              <a:buChar char="•"/>
            </a:pPr>
            <a:r>
              <a:rPr lang="en-US" sz="4400" spc="50" dirty="0" smtClean="0">
                <a:ln w="11430"/>
                <a:solidFill>
                  <a:srgbClr val="00B050"/>
                </a:solidFill>
                <a:effectLst>
                  <a:outerShdw blurRad="76200" dist="50800" dir="5400000" algn="tl" rotWithShape="0">
                    <a:srgbClr val="000000">
                      <a:alpha val="65000"/>
                    </a:srgbClr>
                  </a:outerShdw>
                </a:effectLst>
              </a:rPr>
              <a:t>Wave Sheaf </a:t>
            </a:r>
            <a:r>
              <a:rPr lang="en-US" sz="4400" spc="50" dirty="0" smtClean="0">
                <a:ln w="11430"/>
                <a:solidFill>
                  <a:srgbClr val="8C4C64"/>
                </a:solidFill>
                <a:effectLst>
                  <a:outerShdw blurRad="76200" dist="50800" dir="5400000" algn="tl" rotWithShape="0">
                    <a:srgbClr val="000000">
                      <a:alpha val="65000"/>
                    </a:srgbClr>
                  </a:outerShdw>
                </a:effectLst>
              </a:rPr>
              <a:t>follows on Abib 16</a:t>
            </a:r>
            <a:r>
              <a:rPr lang="en-US" sz="4400" spc="50" baseline="30000" dirty="0" smtClean="0">
                <a:ln w="11430"/>
                <a:solidFill>
                  <a:srgbClr val="8C4C64"/>
                </a:solidFill>
                <a:effectLst>
                  <a:outerShdw blurRad="76200" dist="50800" dir="5400000" algn="tl" rotWithShape="0">
                    <a:srgbClr val="000000">
                      <a:alpha val="65000"/>
                    </a:srgbClr>
                  </a:outerShdw>
                </a:effectLst>
              </a:rPr>
              <a:t>th</a:t>
            </a:r>
            <a:r>
              <a:rPr lang="en-US" sz="4400" spc="50" dirty="0" smtClean="0">
                <a:ln w="11430"/>
                <a:solidFill>
                  <a:srgbClr val="8C4C64"/>
                </a:solidFill>
                <a:effectLst>
                  <a:outerShdw blurRad="76200" dist="50800" dir="5400000" algn="tl" rotWithShape="0">
                    <a:srgbClr val="000000">
                      <a:alpha val="65000"/>
                    </a:srgbClr>
                  </a:outerShdw>
                </a:effectLst>
              </a:rPr>
              <a:t>.</a:t>
            </a:r>
          </a:p>
          <a:p>
            <a:pPr marL="571500" indent="-571500">
              <a:buFont typeface="Arial" pitchFamily="34" charset="0"/>
              <a:buChar char="•"/>
            </a:pPr>
            <a:endParaRPr lang="en-US" sz="2400" spc="50" dirty="0">
              <a:ln w="11430"/>
              <a:solidFill>
                <a:srgbClr val="8C4C64"/>
              </a:solidFill>
              <a:effectLst>
                <a:outerShdw blurRad="76200" dist="50800" dir="5400000" algn="tl" rotWithShape="0">
                  <a:srgbClr val="000000">
                    <a:alpha val="65000"/>
                  </a:srgbClr>
                </a:outerShdw>
              </a:effectLst>
            </a:endParaRPr>
          </a:p>
        </p:txBody>
      </p:sp>
      <p:graphicFrame>
        <p:nvGraphicFramePr>
          <p:cNvPr id="4" name="Table 3"/>
          <p:cNvGraphicFramePr>
            <a:graphicFrameLocks noGrp="1"/>
          </p:cNvGraphicFramePr>
          <p:nvPr>
            <p:extLst>
              <p:ext uri="{D42A27DB-BD31-4B8C-83A1-F6EECF244321}">
                <p14:modId xmlns:p14="http://schemas.microsoft.com/office/powerpoint/2010/main" val="1093063432"/>
              </p:ext>
            </p:extLst>
          </p:nvPr>
        </p:nvGraphicFramePr>
        <p:xfrm>
          <a:off x="457200" y="2971800"/>
          <a:ext cx="8229599" cy="1586959"/>
        </p:xfrm>
        <a:graphic>
          <a:graphicData uri="http://schemas.openxmlformats.org/drawingml/2006/table">
            <a:tbl>
              <a:tblPr firstRow="1" bandRow="1">
                <a:tableStyleId>{5C22544A-7EE6-4342-B048-85BDC9FD1C3A}</a:tableStyleId>
              </a:tblPr>
              <a:tblGrid>
                <a:gridCol w="1175657"/>
                <a:gridCol w="1175657"/>
                <a:gridCol w="1175657"/>
                <a:gridCol w="1175657"/>
                <a:gridCol w="1175657"/>
                <a:gridCol w="1175657"/>
                <a:gridCol w="1175657"/>
              </a:tblGrid>
              <a:tr h="398239">
                <a:tc>
                  <a:txBody>
                    <a:bodyPr/>
                    <a:lstStyle/>
                    <a:p>
                      <a:pPr algn="ctr"/>
                      <a:r>
                        <a:rPr lang="en-US" sz="1600" dirty="0" smtClean="0"/>
                        <a:t>1</a:t>
                      </a:r>
                      <a:r>
                        <a:rPr lang="en-US" sz="1600" baseline="30000" dirty="0" smtClean="0"/>
                        <a:t>st</a:t>
                      </a:r>
                      <a:r>
                        <a:rPr lang="en-US" sz="1600" dirty="0" smtClean="0"/>
                        <a:t> (Sun)</a:t>
                      </a:r>
                      <a:endParaRPr lang="en-US" sz="1600" dirty="0"/>
                    </a:p>
                  </a:txBody>
                  <a:tcPr>
                    <a:lnB w="38100" cmpd="sng">
                      <a:noFill/>
                    </a:lnB>
                    <a:cell3D prstMaterial="dkEdge">
                      <a:bevel w="77470" h="12700" prst="softRound"/>
                      <a:lightRig rig="flood" dir="t"/>
                    </a:cell3D>
                  </a:tcPr>
                </a:tc>
                <a:tc>
                  <a:txBody>
                    <a:bodyPr/>
                    <a:lstStyle/>
                    <a:p>
                      <a:pPr algn="ctr"/>
                      <a:r>
                        <a:rPr lang="en-US" sz="1600" dirty="0" smtClean="0"/>
                        <a:t>2</a:t>
                      </a:r>
                      <a:r>
                        <a:rPr lang="en-US" sz="1600" baseline="30000" dirty="0" smtClean="0"/>
                        <a:t>nd</a:t>
                      </a:r>
                      <a:r>
                        <a:rPr lang="en-US" sz="1600" dirty="0" smtClean="0"/>
                        <a:t> (Mon)</a:t>
                      </a:r>
                      <a:endParaRPr lang="en-US" sz="1600" dirty="0"/>
                    </a:p>
                  </a:txBody>
                  <a:tcPr>
                    <a:cell3D prstMaterial="dkEdge">
                      <a:bevel w="77470" h="12700" prst="softRound"/>
                      <a:lightRig rig="flood" dir="t"/>
                    </a:cell3D>
                  </a:tcPr>
                </a:tc>
                <a:tc>
                  <a:txBody>
                    <a:bodyPr/>
                    <a:lstStyle/>
                    <a:p>
                      <a:pPr algn="ctr"/>
                      <a:r>
                        <a:rPr lang="en-US" sz="1600" dirty="0" smtClean="0"/>
                        <a:t>3</a:t>
                      </a:r>
                      <a:r>
                        <a:rPr lang="en-US" sz="1600" baseline="30000" dirty="0" smtClean="0"/>
                        <a:t>rd</a:t>
                      </a:r>
                      <a:r>
                        <a:rPr lang="en-US" sz="1600" dirty="0" smtClean="0"/>
                        <a:t> (Tues)</a:t>
                      </a:r>
                      <a:endParaRPr lang="en-US" sz="1600" dirty="0"/>
                    </a:p>
                  </a:txBody>
                  <a:tcPr>
                    <a:cell3D prstMaterial="dkEdge">
                      <a:bevel w="77470" h="12700" prst="softRound"/>
                      <a:lightRig rig="flood" dir="t"/>
                    </a:cell3D>
                  </a:tcPr>
                </a:tc>
                <a:tc>
                  <a:txBody>
                    <a:bodyPr/>
                    <a:lstStyle/>
                    <a:p>
                      <a:pPr algn="ctr"/>
                      <a:r>
                        <a:rPr lang="en-US" sz="1600" dirty="0" smtClean="0"/>
                        <a:t>4</a:t>
                      </a:r>
                      <a:r>
                        <a:rPr lang="en-US" sz="1600" baseline="30000" dirty="0" smtClean="0"/>
                        <a:t>th</a:t>
                      </a:r>
                      <a:r>
                        <a:rPr lang="en-US" sz="1600" dirty="0" smtClean="0"/>
                        <a:t> (Wed)</a:t>
                      </a:r>
                      <a:endParaRPr lang="en-US" sz="1600" dirty="0"/>
                    </a:p>
                  </a:txBody>
                  <a:tcPr>
                    <a:cell3D prstMaterial="dkEdge">
                      <a:bevel w="77470" h="12700" prst="softRound"/>
                      <a:lightRig rig="flood" dir="t"/>
                    </a:cell3D>
                  </a:tcPr>
                </a:tc>
                <a:tc>
                  <a:txBody>
                    <a:bodyPr/>
                    <a:lstStyle/>
                    <a:p>
                      <a:pPr algn="ctr"/>
                      <a:r>
                        <a:rPr lang="en-US" sz="1600" dirty="0" smtClean="0"/>
                        <a:t>5</a:t>
                      </a:r>
                      <a:r>
                        <a:rPr lang="en-US" sz="1600" baseline="30000" dirty="0" smtClean="0"/>
                        <a:t>th</a:t>
                      </a:r>
                      <a:r>
                        <a:rPr lang="en-US" sz="1600" dirty="0" smtClean="0"/>
                        <a:t> (</a:t>
                      </a:r>
                      <a:r>
                        <a:rPr lang="en-US" sz="1600" dirty="0" err="1" smtClean="0"/>
                        <a:t>Thur</a:t>
                      </a:r>
                      <a:r>
                        <a:rPr lang="en-US" sz="1600" dirty="0" smtClean="0"/>
                        <a:t>)</a:t>
                      </a:r>
                      <a:endParaRPr lang="en-US" sz="1600" dirty="0"/>
                    </a:p>
                  </a:txBody>
                  <a:tcPr>
                    <a:cell3D prstMaterial="dkEdge">
                      <a:bevel w="77470" h="12700" prst="softRound"/>
                      <a:lightRig rig="flood" dir="t"/>
                    </a:cell3D>
                  </a:tcPr>
                </a:tc>
                <a:tc>
                  <a:txBody>
                    <a:bodyPr/>
                    <a:lstStyle/>
                    <a:p>
                      <a:pPr algn="ctr"/>
                      <a:r>
                        <a:rPr lang="en-US" sz="1600" dirty="0" smtClean="0"/>
                        <a:t>6</a:t>
                      </a:r>
                      <a:r>
                        <a:rPr lang="en-US" sz="1600" baseline="30000" dirty="0" smtClean="0"/>
                        <a:t>th</a:t>
                      </a:r>
                      <a:r>
                        <a:rPr lang="en-US" sz="1600" dirty="0" smtClean="0"/>
                        <a:t> (Fri)</a:t>
                      </a:r>
                      <a:endParaRPr lang="en-US" sz="1600" dirty="0"/>
                    </a:p>
                  </a:txBody>
                  <a:tcPr>
                    <a:cell3D prstMaterial="dkEdge">
                      <a:bevel w="77470" h="12700" prst="softRound"/>
                      <a:lightRig rig="flood" dir="t"/>
                    </a:cell3D>
                  </a:tcPr>
                </a:tc>
                <a:tc>
                  <a:txBody>
                    <a:bodyPr/>
                    <a:lstStyle/>
                    <a:p>
                      <a:pPr algn="ctr"/>
                      <a:r>
                        <a:rPr lang="en-US" sz="1600" dirty="0" smtClean="0"/>
                        <a:t>7</a:t>
                      </a:r>
                      <a:r>
                        <a:rPr lang="en-US" sz="1600" baseline="30000" dirty="0" smtClean="0"/>
                        <a:t>th</a:t>
                      </a:r>
                      <a:r>
                        <a:rPr lang="en-US" sz="1600" dirty="0" smtClean="0"/>
                        <a:t> (</a:t>
                      </a:r>
                      <a:r>
                        <a:rPr lang="en-US" sz="1600" dirty="0" err="1" smtClean="0"/>
                        <a:t>Sabb</a:t>
                      </a:r>
                      <a:r>
                        <a:rPr lang="en-US" sz="1600" dirty="0" smtClean="0"/>
                        <a:t>)</a:t>
                      </a:r>
                      <a:endParaRPr lang="en-US" sz="1600" dirty="0"/>
                    </a:p>
                  </a:txBody>
                  <a:tcPr>
                    <a:cell3D prstMaterial="dkEdge">
                      <a:bevel w="77470" h="12700" prst="softRound"/>
                      <a:lightRig rig="flood" dir="t"/>
                    </a:cell3D>
                  </a:tcPr>
                </a:tc>
              </a:tr>
              <a:tr h="372380">
                <a:tc>
                  <a:txBody>
                    <a:bodyPr/>
                    <a:lstStyle/>
                    <a:p>
                      <a:pPr algn="ctr"/>
                      <a:r>
                        <a:rPr lang="en-US" sz="2000" b="1" dirty="0" smtClean="0"/>
                        <a:t>Abib 2</a:t>
                      </a:r>
                      <a:endParaRPr lang="en-US" sz="2000" b="1"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cell3D prstMaterial="dkEdge">
                      <a:bevel w="77470" h="12700" prst="softRound"/>
                      <a:lightRig rig="flood" dir="t"/>
                    </a:cell3D>
                    <a:solidFill>
                      <a:srgbClr val="DCE5EE"/>
                    </a:solidFill>
                  </a:tcPr>
                </a:tc>
                <a:tc>
                  <a:txBody>
                    <a:bodyPr/>
                    <a:lstStyle/>
                    <a:p>
                      <a:pPr algn="ctr"/>
                      <a:r>
                        <a:rPr lang="en-US" sz="1400" dirty="0" smtClean="0"/>
                        <a:t>3</a:t>
                      </a:r>
                      <a:endParaRPr lang="en-US" sz="1400" dirty="0"/>
                    </a:p>
                  </a:txBody>
                  <a:tcPr>
                    <a:lnL w="12700" cmpd="sng">
                      <a:noFill/>
                    </a:lnL>
                    <a:cell3D prstMaterial="dkEdge">
                      <a:bevel w="77470" h="12700" prst="softRound"/>
                      <a:lightRig rig="flood" dir="t"/>
                    </a:cell3D>
                  </a:tcPr>
                </a:tc>
                <a:tc>
                  <a:txBody>
                    <a:bodyPr/>
                    <a:lstStyle/>
                    <a:p>
                      <a:pPr algn="ctr"/>
                      <a:r>
                        <a:rPr lang="en-US" sz="1400" dirty="0" smtClean="0"/>
                        <a:t>4</a:t>
                      </a:r>
                      <a:endParaRPr lang="en-US" sz="1400" dirty="0"/>
                    </a:p>
                  </a:txBody>
                  <a:tcPr>
                    <a:cell3D prstMaterial="dkEdge">
                      <a:bevel w="77470" h="12700" prst="softRound"/>
                      <a:lightRig rig="flood" dir="t"/>
                    </a:cell3D>
                  </a:tcPr>
                </a:tc>
                <a:tc>
                  <a:txBody>
                    <a:bodyPr/>
                    <a:lstStyle/>
                    <a:p>
                      <a:pPr algn="ctr"/>
                      <a:r>
                        <a:rPr lang="en-US" sz="1400" dirty="0" smtClean="0"/>
                        <a:t>5</a:t>
                      </a:r>
                      <a:endParaRPr lang="en-US" sz="1400" dirty="0"/>
                    </a:p>
                  </a:txBody>
                  <a:tcPr>
                    <a:cell3D prstMaterial="dkEdge">
                      <a:bevel w="77470" h="12700" prst="softRound"/>
                      <a:lightRig rig="flood" dir="t"/>
                    </a:cell3D>
                  </a:tcPr>
                </a:tc>
                <a:tc>
                  <a:txBody>
                    <a:bodyPr/>
                    <a:lstStyle/>
                    <a:p>
                      <a:pPr algn="ctr"/>
                      <a:r>
                        <a:rPr lang="en-US" sz="1400" dirty="0" smtClean="0"/>
                        <a:t>6</a:t>
                      </a:r>
                      <a:endParaRPr lang="en-US" sz="1400" dirty="0"/>
                    </a:p>
                  </a:txBody>
                  <a:tcPr>
                    <a:cell3D prstMaterial="dkEdge">
                      <a:bevel w="77470" h="12700" prst="softRound"/>
                      <a:lightRig rig="flood" dir="t"/>
                    </a:cell3D>
                  </a:tcPr>
                </a:tc>
                <a:tc>
                  <a:txBody>
                    <a:bodyPr/>
                    <a:lstStyle/>
                    <a:p>
                      <a:pPr algn="ctr"/>
                      <a:r>
                        <a:rPr lang="en-US" sz="1400" dirty="0" smtClean="0"/>
                        <a:t>7</a:t>
                      </a:r>
                      <a:endParaRPr lang="en-US" sz="1400" dirty="0"/>
                    </a:p>
                  </a:txBody>
                  <a:tcPr>
                    <a:cell3D prstMaterial="dkEdge">
                      <a:bevel w="77470" h="12700" prst="softRound"/>
                      <a:lightRig rig="flood" dir="t"/>
                    </a:cell3D>
                  </a:tcPr>
                </a:tc>
                <a:tc>
                  <a:txBody>
                    <a:bodyPr/>
                    <a:lstStyle/>
                    <a:p>
                      <a:pPr algn="ctr"/>
                      <a:r>
                        <a:rPr lang="en-US" sz="1400" dirty="0" smtClean="0"/>
                        <a:t>8</a:t>
                      </a:r>
                      <a:endParaRPr lang="en-US" sz="1400" dirty="0"/>
                    </a:p>
                  </a:txBody>
                  <a:tcPr>
                    <a:cell3D prstMaterial="dkEdge">
                      <a:bevel w="77470" h="12700" prst="softRound"/>
                      <a:lightRig rig="flood" dir="t"/>
                    </a:cell3D>
                  </a:tcPr>
                </a:tc>
              </a:tr>
              <a:tr h="372380">
                <a:tc>
                  <a:txBody>
                    <a:bodyPr/>
                    <a:lstStyle/>
                    <a:p>
                      <a:pPr algn="ctr"/>
                      <a:r>
                        <a:rPr lang="en-US" sz="1400" dirty="0" smtClean="0"/>
                        <a:t>9</a:t>
                      </a:r>
                      <a:endParaRPr lang="en-US" sz="1400" dirty="0"/>
                    </a:p>
                  </a:txBody>
                  <a:tcPr>
                    <a:lnT w="12700" cmpd="sng">
                      <a:noFill/>
                    </a:lnT>
                    <a:lnB w="12700" cmpd="sng">
                      <a:noFill/>
                    </a:lnB>
                    <a:cell3D prstMaterial="dkEdge">
                      <a:bevel w="77470" h="12700" prst="softRound"/>
                      <a:lightRig rig="flood" dir="t"/>
                    </a:cell3D>
                  </a:tcPr>
                </a:tc>
                <a:tc>
                  <a:txBody>
                    <a:bodyPr/>
                    <a:lstStyle/>
                    <a:p>
                      <a:pPr algn="ctr"/>
                      <a:r>
                        <a:rPr lang="en-US" sz="1400" dirty="0" smtClean="0"/>
                        <a:t>10</a:t>
                      </a:r>
                      <a:endParaRPr lang="en-US" sz="1400" dirty="0"/>
                    </a:p>
                  </a:txBody>
                  <a:tcPr>
                    <a:cell3D prstMaterial="dkEdge">
                      <a:bevel w="77470" h="12700" prst="softRound"/>
                      <a:lightRig rig="flood" dir="t"/>
                    </a:cell3D>
                  </a:tcPr>
                </a:tc>
                <a:tc>
                  <a:txBody>
                    <a:bodyPr/>
                    <a:lstStyle/>
                    <a:p>
                      <a:pPr algn="ctr"/>
                      <a:r>
                        <a:rPr lang="en-US" sz="1400" dirty="0" smtClean="0"/>
                        <a:t>11</a:t>
                      </a:r>
                      <a:endParaRPr lang="en-US" sz="1400" dirty="0"/>
                    </a:p>
                  </a:txBody>
                  <a:tcPr>
                    <a:cell3D prstMaterial="dkEdge">
                      <a:bevel w="77470" h="12700" prst="softRound"/>
                      <a:lightRig rig="flood" dir="t"/>
                    </a:cell3D>
                  </a:tcPr>
                </a:tc>
                <a:tc>
                  <a:txBody>
                    <a:bodyPr/>
                    <a:lstStyle/>
                    <a:p>
                      <a:pPr algn="ctr"/>
                      <a:r>
                        <a:rPr lang="en-US" sz="1400" b="0" dirty="0" smtClean="0"/>
                        <a:t>12</a:t>
                      </a:r>
                      <a:endParaRPr lang="en-US" sz="1400" b="0" dirty="0"/>
                    </a:p>
                  </a:txBody>
                  <a:tcPr>
                    <a:cell3D prstMaterial="dkEdge">
                      <a:bevel w="77470" h="12700" prst="softRound"/>
                      <a:lightRig rig="flood" dir="t"/>
                    </a:cell3D>
                    <a:solidFill>
                      <a:srgbClr val="DCE5EE"/>
                    </a:solidFill>
                  </a:tcPr>
                </a:tc>
                <a:tc>
                  <a:txBody>
                    <a:bodyPr/>
                    <a:lstStyle/>
                    <a:p>
                      <a:pPr algn="ctr"/>
                      <a:r>
                        <a:rPr lang="en-US" sz="1400" dirty="0" smtClean="0"/>
                        <a:t>13</a:t>
                      </a:r>
                      <a:endParaRPr lang="en-US" sz="1400" dirty="0"/>
                    </a:p>
                  </a:txBody>
                  <a:tcPr>
                    <a:cell3D prstMaterial="dkEdge">
                      <a:bevel w="77470" h="12700" prst="softRound"/>
                      <a:lightRig rig="flood" dir="t"/>
                    </a:cell3D>
                  </a:tcPr>
                </a:tc>
                <a:tc>
                  <a:txBody>
                    <a:bodyPr/>
                    <a:lstStyle/>
                    <a:p>
                      <a:pPr algn="ctr"/>
                      <a:r>
                        <a:rPr lang="en-US" sz="2000" b="1" dirty="0" smtClean="0"/>
                        <a:t>14 P/O</a:t>
                      </a:r>
                      <a:endParaRPr lang="en-US" sz="1400" b="1" dirty="0"/>
                    </a:p>
                  </a:txBody>
                  <a:tcPr>
                    <a:cell3D prstMaterial="dkEdge">
                      <a:bevel w="77470" h="12700" prst="softRound"/>
                      <a:lightRig rig="flood" dir="t"/>
                    </a:cell3D>
                    <a:solidFill>
                      <a:srgbClr val="FF0000"/>
                    </a:solidFill>
                  </a:tcPr>
                </a:tc>
                <a:tc>
                  <a:txBody>
                    <a:bodyPr/>
                    <a:lstStyle/>
                    <a:p>
                      <a:pPr algn="ctr"/>
                      <a:r>
                        <a:rPr lang="en-US" sz="2000" b="1" dirty="0" smtClean="0"/>
                        <a:t>15 ULB</a:t>
                      </a:r>
                      <a:endParaRPr lang="en-US" sz="1400" b="1" dirty="0"/>
                    </a:p>
                  </a:txBody>
                  <a:tcPr>
                    <a:cell3D prstMaterial="dkEdge">
                      <a:bevel w="77470" h="12700" prst="softRound"/>
                      <a:lightRig rig="flood" dir="t"/>
                    </a:cell3D>
                    <a:solidFill>
                      <a:srgbClr val="66CCFF"/>
                    </a:solidFill>
                  </a:tcPr>
                </a:tc>
              </a:tr>
              <a:tr h="372380">
                <a:tc>
                  <a:txBody>
                    <a:bodyPr/>
                    <a:lstStyle/>
                    <a:p>
                      <a:pPr algn="ctr"/>
                      <a:r>
                        <a:rPr lang="en-US" sz="2000" b="1" dirty="0" smtClean="0"/>
                        <a:t>16 WS</a:t>
                      </a:r>
                      <a:endParaRPr lang="en-US" sz="1400" b="1" dirty="0"/>
                    </a:p>
                  </a:txBody>
                  <a:tcPr>
                    <a:lnT w="12700" cmpd="sng">
                      <a:noFill/>
                    </a:lnT>
                    <a:cell3D prstMaterial="dkEdge">
                      <a:bevel w="77470" h="12700" prst="softRound"/>
                      <a:lightRig rig="flood" dir="t"/>
                    </a:cell3D>
                    <a:solidFill>
                      <a:srgbClr val="00B050"/>
                    </a:solidFill>
                  </a:tcPr>
                </a:tc>
                <a:tc>
                  <a:txBody>
                    <a:bodyPr/>
                    <a:lstStyle/>
                    <a:p>
                      <a:pPr algn="ctr"/>
                      <a:r>
                        <a:rPr lang="en-US" sz="1400" dirty="0" smtClean="0"/>
                        <a:t>17</a:t>
                      </a:r>
                      <a:endParaRPr lang="en-US" sz="1400" dirty="0"/>
                    </a:p>
                  </a:txBody>
                  <a:tcPr>
                    <a:cell3D prstMaterial="dkEdge">
                      <a:bevel w="77470" h="12700" prst="softRound"/>
                      <a:lightRig rig="flood" dir="t"/>
                    </a:cell3D>
                  </a:tcPr>
                </a:tc>
                <a:tc>
                  <a:txBody>
                    <a:bodyPr/>
                    <a:lstStyle/>
                    <a:p>
                      <a:pPr algn="ctr"/>
                      <a:r>
                        <a:rPr lang="en-US" sz="1400" dirty="0" smtClean="0"/>
                        <a:t>18</a:t>
                      </a:r>
                      <a:endParaRPr lang="en-US" sz="1400" dirty="0"/>
                    </a:p>
                  </a:txBody>
                  <a:tcPr>
                    <a:cell3D prstMaterial="dkEdge">
                      <a:bevel w="77470" h="12700" prst="softRound"/>
                      <a:lightRig rig="flood" dir="t"/>
                    </a:cell3D>
                    <a:solidFill>
                      <a:srgbClr val="DCE5EE"/>
                    </a:solidFill>
                  </a:tcPr>
                </a:tc>
                <a:tc>
                  <a:txBody>
                    <a:bodyPr/>
                    <a:lstStyle/>
                    <a:p>
                      <a:pPr algn="ctr"/>
                      <a:r>
                        <a:rPr lang="en-US" sz="1400" b="1" dirty="0" smtClean="0"/>
                        <a:t>19</a:t>
                      </a:r>
                      <a:endParaRPr lang="en-US" sz="1400" b="1" dirty="0"/>
                    </a:p>
                  </a:txBody>
                  <a:tcPr>
                    <a:cell3D prstMaterial="dkEdge">
                      <a:bevel w="77470" h="12700" prst="softRound"/>
                      <a:lightRig rig="flood" dir="t"/>
                    </a:cell3D>
                    <a:solidFill>
                      <a:srgbClr val="DCE5EE"/>
                    </a:solidFill>
                  </a:tcPr>
                </a:tc>
                <a:tc>
                  <a:txBody>
                    <a:bodyPr/>
                    <a:lstStyle/>
                    <a:p>
                      <a:pPr algn="ctr"/>
                      <a:r>
                        <a:rPr lang="en-US" sz="1400" dirty="0" smtClean="0"/>
                        <a:t>20</a:t>
                      </a:r>
                      <a:endParaRPr lang="en-US" sz="1400" dirty="0"/>
                    </a:p>
                  </a:txBody>
                  <a:tcPr>
                    <a:cell3D prstMaterial="dkEdge">
                      <a:bevel w="77470" h="12700" prst="softRound"/>
                      <a:lightRig rig="flood" dir="t"/>
                    </a:cell3D>
                  </a:tcPr>
                </a:tc>
                <a:tc>
                  <a:txBody>
                    <a:bodyPr/>
                    <a:lstStyle/>
                    <a:p>
                      <a:pPr algn="ctr"/>
                      <a:r>
                        <a:rPr lang="en-US" sz="1400" dirty="0" smtClean="0"/>
                        <a:t>21</a:t>
                      </a:r>
                      <a:endParaRPr lang="en-US" sz="1400" dirty="0"/>
                    </a:p>
                  </a:txBody>
                  <a:tcPr>
                    <a:cell3D prstMaterial="dkEdge">
                      <a:bevel w="77470" h="12700" prst="softRound"/>
                      <a:lightRig rig="flood" dir="t"/>
                    </a:cell3D>
                  </a:tcPr>
                </a:tc>
                <a:tc>
                  <a:txBody>
                    <a:bodyPr/>
                    <a:lstStyle/>
                    <a:p>
                      <a:pPr algn="ctr"/>
                      <a:r>
                        <a:rPr lang="en-US" sz="1400" b="0" dirty="0" smtClean="0"/>
                        <a:t>22</a:t>
                      </a:r>
                      <a:endParaRPr lang="en-US" sz="1400" b="0" dirty="0"/>
                    </a:p>
                  </a:txBody>
                  <a:tcPr>
                    <a:cell3D prstMaterial="dkEdge">
                      <a:bevel w="77470" h="12700" prst="softRound"/>
                      <a:lightRig rig="flood" dir="t"/>
                    </a:cell3D>
                    <a:solidFill>
                      <a:srgbClr val="DCE5EE"/>
                    </a:solidFill>
                  </a:tcPr>
                </a:tc>
              </a:tr>
            </a:tbl>
          </a:graphicData>
        </a:graphic>
      </p:graphicFrame>
      <p:sp>
        <p:nvSpPr>
          <p:cNvPr id="6" name="TextBox 29"/>
          <p:cNvSpPr txBox="1"/>
          <p:nvPr/>
        </p:nvSpPr>
        <p:spPr>
          <a:xfrm>
            <a:off x="228600" y="1219200"/>
            <a:ext cx="436934" cy="1630382"/>
          </a:xfrm>
          <a:prstGeom prst="roundRect">
            <a:avLst/>
          </a:prstGeom>
          <a:solidFill>
            <a:srgbClr val="008080"/>
          </a:solidFill>
          <a:ln w="57150">
            <a:solidFill>
              <a:schemeClr val="accent2">
                <a:lumMod val="60000"/>
                <a:lumOff val="40000"/>
              </a:schemeClr>
            </a:solidFill>
          </a:ln>
          <a:scene3d>
            <a:camera prst="orthographicFront"/>
            <a:lightRig rig="soft" dir="t">
              <a:rot lat="0" lon="0" rev="10800000"/>
            </a:lightRig>
          </a:scene3d>
          <a:sp3d>
            <a:bevelT/>
          </a:sp3d>
        </p:spPr>
        <p:txBody>
          <a:bodyPr vert="horz" wrap="square" rtlCol="0">
            <a:spAutoFit/>
            <a:sp3d>
              <a:bevelT w="27940" h="12700"/>
              <a:contourClr>
                <a:srgbClr val="DDDDDD"/>
              </a:contourClr>
            </a:sp3d>
          </a:bodyPr>
          <a:ls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sz="1600" b="1" spc="150" dirty="0" smtClean="0">
                <a:ln w="11430"/>
                <a:solidFill>
                  <a:srgbClr val="F8F8F8"/>
                </a:solidFill>
                <a:effectLst>
                  <a:outerShdw blurRad="25400" algn="tl" rotWithShape="0">
                    <a:srgbClr val="000000">
                      <a:alpha val="43000"/>
                    </a:srgbClr>
                  </a:outerShdw>
                </a:effectLst>
              </a:rPr>
              <a:t>R</a:t>
            </a:r>
            <a:br>
              <a:rPr lang="en-US" sz="1600" b="1" spc="150" dirty="0" smtClean="0">
                <a:ln w="11430"/>
                <a:solidFill>
                  <a:srgbClr val="F8F8F8"/>
                </a:solidFill>
                <a:effectLst>
                  <a:outerShdw blurRad="25400" algn="tl" rotWithShape="0">
                    <a:srgbClr val="000000">
                      <a:alpha val="43000"/>
                    </a:srgbClr>
                  </a:outerShdw>
                </a:effectLst>
              </a:rPr>
            </a:br>
            <a:r>
              <a:rPr lang="en-US" sz="1600" b="1" spc="150" dirty="0" smtClean="0">
                <a:ln w="11430"/>
                <a:solidFill>
                  <a:srgbClr val="F8F8F8"/>
                </a:solidFill>
                <a:effectLst>
                  <a:outerShdw blurRad="25400" algn="tl" rotWithShape="0">
                    <a:srgbClr val="000000">
                      <a:alpha val="43000"/>
                    </a:srgbClr>
                  </a:outerShdw>
                </a:effectLst>
              </a:rPr>
              <a:t>E</a:t>
            </a:r>
            <a:br>
              <a:rPr lang="en-US" sz="1600" b="1" spc="150" dirty="0" smtClean="0">
                <a:ln w="11430"/>
                <a:solidFill>
                  <a:srgbClr val="F8F8F8"/>
                </a:solidFill>
                <a:effectLst>
                  <a:outerShdw blurRad="25400" algn="tl" rotWithShape="0">
                    <a:srgbClr val="000000">
                      <a:alpha val="43000"/>
                    </a:srgbClr>
                  </a:outerShdw>
                </a:effectLst>
              </a:rPr>
            </a:br>
            <a:r>
              <a:rPr lang="en-US" sz="1600" b="1" spc="150" dirty="0" smtClean="0">
                <a:ln w="11430"/>
                <a:solidFill>
                  <a:srgbClr val="F8F8F8"/>
                </a:solidFill>
                <a:effectLst>
                  <a:outerShdw blurRad="25400" algn="tl" rotWithShape="0">
                    <a:srgbClr val="000000">
                      <a:alpha val="43000"/>
                    </a:srgbClr>
                  </a:outerShdw>
                </a:effectLst>
              </a:rPr>
              <a:t>V</a:t>
            </a:r>
            <a:br>
              <a:rPr lang="en-US" sz="1600" b="1" spc="150" dirty="0" smtClean="0">
                <a:ln w="11430"/>
                <a:solidFill>
                  <a:srgbClr val="F8F8F8"/>
                </a:solidFill>
                <a:effectLst>
                  <a:outerShdw blurRad="25400" algn="tl" rotWithShape="0">
                    <a:srgbClr val="000000">
                      <a:alpha val="43000"/>
                    </a:srgbClr>
                  </a:outerShdw>
                </a:effectLst>
              </a:rPr>
            </a:br>
            <a:r>
              <a:rPr lang="en-US" sz="1600" b="1" spc="150" dirty="0" smtClean="0">
                <a:ln w="11430"/>
                <a:solidFill>
                  <a:srgbClr val="F8F8F8"/>
                </a:solidFill>
                <a:effectLst>
                  <a:outerShdw blurRad="25400" algn="tl" rotWithShape="0">
                    <a:srgbClr val="000000">
                      <a:alpha val="43000"/>
                    </a:srgbClr>
                  </a:outerShdw>
                </a:effectLst>
              </a:rPr>
              <a:t>I</a:t>
            </a:r>
            <a:br>
              <a:rPr lang="en-US" sz="1600" b="1" spc="150" dirty="0" smtClean="0">
                <a:ln w="11430"/>
                <a:solidFill>
                  <a:srgbClr val="F8F8F8"/>
                </a:solidFill>
                <a:effectLst>
                  <a:outerShdw blurRad="25400" algn="tl" rotWithShape="0">
                    <a:srgbClr val="000000">
                      <a:alpha val="43000"/>
                    </a:srgbClr>
                  </a:outerShdw>
                </a:effectLst>
              </a:rPr>
            </a:br>
            <a:r>
              <a:rPr lang="en-US" sz="1600" b="1" spc="150" dirty="0" smtClean="0">
                <a:ln w="11430"/>
                <a:solidFill>
                  <a:srgbClr val="F8F8F8"/>
                </a:solidFill>
                <a:effectLst>
                  <a:outerShdw blurRad="25400" algn="tl" rotWithShape="0">
                    <a:srgbClr val="000000">
                      <a:alpha val="43000"/>
                    </a:srgbClr>
                  </a:outerShdw>
                </a:effectLst>
              </a:rPr>
              <a:t>E</a:t>
            </a:r>
            <a:br>
              <a:rPr lang="en-US" sz="1600" b="1" spc="150" dirty="0" smtClean="0">
                <a:ln w="11430"/>
                <a:solidFill>
                  <a:srgbClr val="F8F8F8"/>
                </a:solidFill>
                <a:effectLst>
                  <a:outerShdw blurRad="25400" algn="tl" rotWithShape="0">
                    <a:srgbClr val="000000">
                      <a:alpha val="43000"/>
                    </a:srgbClr>
                  </a:outerShdw>
                </a:effectLst>
              </a:rPr>
            </a:br>
            <a:r>
              <a:rPr lang="en-US" sz="1600" b="1" spc="150" dirty="0" smtClean="0">
                <a:ln w="11430"/>
                <a:solidFill>
                  <a:srgbClr val="F8F8F8"/>
                </a:solidFill>
                <a:effectLst>
                  <a:outerShdw blurRad="25400" algn="tl" rotWithShape="0">
                    <a:srgbClr val="000000">
                      <a:alpha val="43000"/>
                    </a:srgbClr>
                  </a:outerShdw>
                </a:effectLst>
              </a:rPr>
              <a:t>W</a:t>
            </a:r>
            <a:endParaRPr lang="en-US" sz="1600" b="1" spc="150" dirty="0">
              <a:ln w="11430"/>
              <a:solidFill>
                <a:srgbClr val="F8F8F8"/>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33390294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75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75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left)">
                                      <p:cBhvr>
                                        <p:cTn id="17" dur="175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C014052-953B-4273-8F47-BF25327D5B24}" type="slidenum">
              <a:rPr lang="en-US" smtClean="0"/>
              <a:t>62</a:t>
            </a:fld>
            <a:endParaRPr lang="en-US"/>
          </a:p>
        </p:txBody>
      </p:sp>
      <p:sp>
        <p:nvSpPr>
          <p:cNvPr id="5" name="Title 1"/>
          <p:cNvSpPr txBox="1">
            <a:spLocks/>
          </p:cNvSpPr>
          <p:nvPr/>
        </p:nvSpPr>
        <p:spPr>
          <a:xfrm>
            <a:off x="227888" y="3962400"/>
            <a:ext cx="8605520" cy="27432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spc="50" dirty="0" smtClean="0">
                <a:ln w="11430"/>
                <a:solidFill>
                  <a:srgbClr val="8C4C64"/>
                </a:solidFill>
                <a:effectLst>
                  <a:outerShdw blurRad="76200" dist="50800" dir="5400000" algn="tl" rotWithShape="0">
                    <a:srgbClr val="000000">
                      <a:alpha val="65000"/>
                    </a:srgbClr>
                  </a:outerShdw>
                </a:effectLst>
              </a:rPr>
              <a:t>#10a  </a:t>
            </a:r>
            <a:r>
              <a:rPr lang="en-US" sz="4000" spc="50" dirty="0" smtClean="0">
                <a:ln w="11430"/>
                <a:solidFill>
                  <a:srgbClr val="8C4C64"/>
                </a:solidFill>
                <a:effectLst>
                  <a:outerShdw blurRad="76200" dist="50800" dir="5400000" algn="tl" rotWithShape="0">
                    <a:srgbClr val="000000">
                      <a:alpha val="65000"/>
                    </a:srgbClr>
                  </a:outerShdw>
                </a:effectLst>
              </a:rPr>
              <a:t>There is a question that should be pondered when </a:t>
            </a:r>
            <a:r>
              <a:rPr lang="en-US" sz="4000" spc="50" dirty="0" smtClean="0">
                <a:ln w="11430"/>
                <a:solidFill>
                  <a:srgbClr val="00B050"/>
                </a:solidFill>
                <a:effectLst>
                  <a:outerShdw blurRad="76200" dist="50800" dir="5400000" algn="tl" rotWithShape="0">
                    <a:srgbClr val="000000">
                      <a:alpha val="65000"/>
                    </a:srgbClr>
                  </a:outerShdw>
                </a:effectLst>
              </a:rPr>
              <a:t>Wave Sheaf </a:t>
            </a:r>
            <a:r>
              <a:rPr lang="en-US" sz="4000" spc="50" dirty="0" smtClean="0">
                <a:ln w="11430"/>
                <a:solidFill>
                  <a:srgbClr val="8C4C64"/>
                </a:solidFill>
                <a:effectLst>
                  <a:glow rad="88900">
                    <a:srgbClr val="00FFFF"/>
                  </a:glow>
                  <a:outerShdw blurRad="76200" dist="50800" dir="5400000" algn="tl" rotWithShape="0">
                    <a:srgbClr val="000000">
                      <a:alpha val="65000"/>
                    </a:srgbClr>
                  </a:outerShdw>
                </a:effectLst>
              </a:rPr>
              <a:t>and</a:t>
            </a:r>
            <a:r>
              <a:rPr lang="en-US" sz="4000" spc="50" dirty="0" smtClean="0">
                <a:ln w="11430"/>
                <a:solidFill>
                  <a:srgbClr val="8C4C64"/>
                </a:solidFill>
                <a:effectLst>
                  <a:outerShdw blurRad="76200" dist="50800" dir="5400000" algn="tl" rotWithShape="0">
                    <a:srgbClr val="000000">
                      <a:alpha val="65000"/>
                    </a:srgbClr>
                  </a:outerShdw>
                </a:effectLst>
              </a:rPr>
              <a:t> </a:t>
            </a:r>
            <a:br>
              <a:rPr lang="en-US" sz="4000" spc="50" dirty="0" smtClean="0">
                <a:ln w="11430"/>
                <a:solidFill>
                  <a:srgbClr val="8C4C64"/>
                </a:solidFill>
                <a:effectLst>
                  <a:outerShdw blurRad="76200" dist="50800" dir="5400000" algn="tl" rotWithShape="0">
                    <a:srgbClr val="000000">
                      <a:alpha val="65000"/>
                    </a:srgbClr>
                  </a:outerShdw>
                </a:effectLst>
              </a:rPr>
            </a:br>
            <a:r>
              <a:rPr lang="en-US" sz="4000" spc="50" dirty="0" smtClean="0">
                <a:ln w="11430"/>
                <a:solidFill>
                  <a:schemeClr val="accent2">
                    <a:lumMod val="75000"/>
                  </a:schemeClr>
                </a:solidFill>
                <a:effectLst>
                  <a:outerShdw blurRad="76200" dist="50800" dir="5400000" algn="tl" rotWithShape="0">
                    <a:srgbClr val="000000">
                      <a:alpha val="65000"/>
                    </a:srgbClr>
                  </a:outerShdw>
                </a:effectLst>
              </a:rPr>
              <a:t>1</a:t>
            </a:r>
            <a:r>
              <a:rPr lang="en-US" sz="4000" spc="50" baseline="30000" dirty="0" smtClean="0">
                <a:ln w="11430"/>
                <a:solidFill>
                  <a:schemeClr val="accent2">
                    <a:lumMod val="75000"/>
                  </a:schemeClr>
                </a:solidFill>
                <a:effectLst>
                  <a:outerShdw blurRad="76200" dist="50800" dir="5400000" algn="tl" rotWithShape="0">
                    <a:srgbClr val="000000">
                      <a:alpha val="65000"/>
                    </a:srgbClr>
                  </a:outerShdw>
                </a:effectLst>
              </a:rPr>
              <a:t>st</a:t>
            </a:r>
            <a:r>
              <a:rPr lang="en-US" sz="4000" spc="50" dirty="0" smtClean="0">
                <a:ln w="11430"/>
                <a:solidFill>
                  <a:schemeClr val="accent2">
                    <a:lumMod val="75000"/>
                  </a:schemeClr>
                </a:solidFill>
                <a:effectLst>
                  <a:outerShdw blurRad="76200" dist="50800" dir="5400000" algn="tl" rotWithShape="0">
                    <a:srgbClr val="000000">
                      <a:alpha val="65000"/>
                    </a:srgbClr>
                  </a:outerShdw>
                </a:effectLst>
              </a:rPr>
              <a:t> Sabbath of Unleavened Bread </a:t>
            </a:r>
            <a:r>
              <a:rPr lang="en-US" sz="4000" spc="50" dirty="0" smtClean="0">
                <a:ln w="11430"/>
                <a:solidFill>
                  <a:srgbClr val="8C4C64"/>
                </a:solidFill>
                <a:effectLst>
                  <a:outerShdw blurRad="76200" dist="50800" dir="5400000" algn="tl" rotWithShape="0">
                    <a:srgbClr val="000000">
                      <a:alpha val="65000"/>
                    </a:srgbClr>
                  </a:outerShdw>
                </a:effectLst>
              </a:rPr>
              <a:t>share the same </a:t>
            </a:r>
            <a:r>
              <a:rPr lang="en-US" sz="4000" spc="150" dirty="0" smtClean="0">
                <a:ln w="11430">
                  <a:solidFill>
                    <a:srgbClr val="002060"/>
                  </a:solidFill>
                </a:ln>
                <a:solidFill>
                  <a:srgbClr val="00FF00"/>
                </a:solidFill>
                <a:effectLst>
                  <a:glow rad="127000">
                    <a:srgbClr val="006600">
                      <a:alpha val="81000"/>
                    </a:srgbClr>
                  </a:glow>
                  <a:outerShdw blurRad="25400" algn="tl" rotWithShape="0">
                    <a:srgbClr val="000000">
                      <a:alpha val="43000"/>
                    </a:srgbClr>
                  </a:outerShdw>
                </a:effectLst>
                <a:latin typeface="Matura MT Script Capitals" pitchFamily="66" charset="0"/>
              </a:rPr>
              <a:t>date</a:t>
            </a:r>
            <a:r>
              <a:rPr lang="en-US" sz="4000" spc="50" dirty="0" smtClean="0">
                <a:ln w="11430"/>
                <a:solidFill>
                  <a:srgbClr val="8C4C64"/>
                </a:solidFill>
                <a:effectLst>
                  <a:outerShdw blurRad="76200" dist="50800" dir="5400000" algn="tl" rotWithShape="0">
                    <a:srgbClr val="000000">
                      <a:alpha val="65000"/>
                    </a:srgbClr>
                  </a:outerShdw>
                </a:effectLst>
              </a:rPr>
              <a:t> of Abib 15.</a:t>
            </a:r>
            <a:br>
              <a:rPr lang="en-US" sz="4000" spc="50" dirty="0" smtClean="0">
                <a:ln w="11430"/>
                <a:solidFill>
                  <a:srgbClr val="8C4C64"/>
                </a:solidFill>
                <a:effectLst>
                  <a:outerShdw blurRad="76200" dist="50800" dir="5400000" algn="tl" rotWithShape="0">
                    <a:srgbClr val="000000">
                      <a:alpha val="65000"/>
                    </a:srgbClr>
                  </a:outerShdw>
                </a:effectLst>
              </a:rPr>
            </a:br>
            <a:r>
              <a:rPr lang="en-US" sz="4400" spc="50" dirty="0" smtClean="0">
                <a:ln w="11430"/>
                <a:solidFill>
                  <a:srgbClr val="8C4C64"/>
                </a:solidFill>
                <a:effectLst>
                  <a:outerShdw blurRad="76200" dist="50800" dir="5400000" algn="tl" rotWithShape="0">
                    <a:srgbClr val="000000">
                      <a:alpha val="65000"/>
                    </a:srgbClr>
                  </a:outerShdw>
                </a:effectLst>
              </a:rPr>
              <a:t/>
            </a:r>
            <a:br>
              <a:rPr lang="en-US" sz="4400" spc="50" dirty="0" smtClean="0">
                <a:ln w="11430"/>
                <a:solidFill>
                  <a:srgbClr val="8C4C64"/>
                </a:solidFill>
                <a:effectLst>
                  <a:outerShdw blurRad="76200" dist="50800" dir="5400000" algn="tl" rotWithShape="0">
                    <a:srgbClr val="000000">
                      <a:alpha val="65000"/>
                    </a:srgbClr>
                  </a:outerShdw>
                </a:effectLst>
              </a:rPr>
            </a:br>
            <a:r>
              <a:rPr lang="en-US" sz="4400" spc="50" dirty="0" smtClean="0">
                <a:ln w="11430"/>
                <a:solidFill>
                  <a:srgbClr val="8C4C64"/>
                </a:solidFill>
                <a:effectLst>
                  <a:outerShdw blurRad="76200" dist="50800" dir="5400000" algn="tl" rotWithShape="0">
                    <a:srgbClr val="000000">
                      <a:alpha val="65000"/>
                    </a:srgbClr>
                  </a:outerShdw>
                </a:effectLst>
              </a:rPr>
              <a:t/>
            </a:r>
            <a:br>
              <a:rPr lang="en-US" sz="4400" spc="50" dirty="0" smtClean="0">
                <a:ln w="11430"/>
                <a:solidFill>
                  <a:srgbClr val="8C4C64"/>
                </a:solidFill>
                <a:effectLst>
                  <a:outerShdw blurRad="76200" dist="50800" dir="5400000" algn="tl" rotWithShape="0">
                    <a:srgbClr val="000000">
                      <a:alpha val="65000"/>
                    </a:srgbClr>
                  </a:outerShdw>
                </a:effectLst>
              </a:rPr>
            </a:br>
            <a:endParaRPr lang="en-US" sz="4400" spc="50" dirty="0" smtClean="0">
              <a:ln w="11430"/>
              <a:solidFill>
                <a:srgbClr val="8C4C64"/>
              </a:solidFill>
              <a:effectLst>
                <a:outerShdw blurRad="76200" dist="50800" dir="5400000" algn="tl" rotWithShape="0">
                  <a:srgbClr val="000000">
                    <a:alpha val="65000"/>
                  </a:srgbClr>
                </a:outerShdw>
              </a:effectLst>
            </a:endParaRPr>
          </a:p>
          <a:p>
            <a:pPr marL="571500" indent="-571500">
              <a:buFont typeface="Arial" pitchFamily="34" charset="0"/>
              <a:buChar char="•"/>
            </a:pPr>
            <a:endParaRPr lang="en-US" sz="2400" spc="50" dirty="0">
              <a:ln w="11430"/>
              <a:solidFill>
                <a:srgbClr val="8C4C64"/>
              </a:solidFill>
              <a:effectLst>
                <a:outerShdw blurRad="76200" dist="50800" dir="5400000" algn="tl" rotWithShape="0">
                  <a:srgbClr val="000000">
                    <a:alpha val="65000"/>
                  </a:srgbClr>
                </a:outerShdw>
              </a:effectLst>
            </a:endParaRPr>
          </a:p>
        </p:txBody>
      </p:sp>
      <p:graphicFrame>
        <p:nvGraphicFramePr>
          <p:cNvPr id="6" name="Table 5"/>
          <p:cNvGraphicFramePr>
            <a:graphicFrameLocks noGrp="1"/>
          </p:cNvGraphicFramePr>
          <p:nvPr>
            <p:extLst>
              <p:ext uri="{D42A27DB-BD31-4B8C-83A1-F6EECF244321}">
                <p14:modId xmlns:p14="http://schemas.microsoft.com/office/powerpoint/2010/main" val="1107264768"/>
              </p:ext>
            </p:extLst>
          </p:nvPr>
        </p:nvGraphicFramePr>
        <p:xfrm>
          <a:off x="457200" y="1932126"/>
          <a:ext cx="8229600" cy="1891759"/>
        </p:xfrm>
        <a:graphic>
          <a:graphicData uri="http://schemas.openxmlformats.org/drawingml/2006/table">
            <a:tbl>
              <a:tblPr firstRow="1" bandRow="1">
                <a:effectLst>
                  <a:outerShdw blurRad="165100" dist="76200" dir="4800000" sx="102000" sy="102000" algn="tl" rotWithShape="0">
                    <a:prstClr val="black">
                      <a:alpha val="39000"/>
                    </a:prstClr>
                  </a:outerShdw>
                </a:effectLst>
                <a:tableStyleId>{5C22544A-7EE6-4342-B048-85BDC9FD1C3A}</a:tableStyleId>
              </a:tblPr>
              <a:tblGrid>
                <a:gridCol w="1175658"/>
                <a:gridCol w="1175657"/>
                <a:gridCol w="1175657"/>
                <a:gridCol w="1175657"/>
                <a:gridCol w="1175657"/>
                <a:gridCol w="1175657"/>
                <a:gridCol w="1175657"/>
              </a:tblGrid>
              <a:tr h="398239">
                <a:tc>
                  <a:txBody>
                    <a:bodyPr/>
                    <a:lstStyle/>
                    <a:p>
                      <a:pPr algn="ctr"/>
                      <a:r>
                        <a:rPr lang="en-US" sz="1600" dirty="0" smtClean="0"/>
                        <a:t>1</a:t>
                      </a:r>
                      <a:r>
                        <a:rPr lang="en-US" sz="1600" baseline="30000" dirty="0" smtClean="0"/>
                        <a:t>st</a:t>
                      </a:r>
                      <a:r>
                        <a:rPr lang="en-US" sz="1600" dirty="0" smtClean="0"/>
                        <a:t> (Sun)</a:t>
                      </a:r>
                      <a:endParaRPr lang="en-US" sz="1600" dirty="0"/>
                    </a:p>
                  </a:txBody>
                  <a:tcPr>
                    <a:lnB w="38100" cmpd="sng">
                      <a:noFill/>
                    </a:lnB>
                    <a:cell3D prstMaterial="dkEdge">
                      <a:bevel w="77470" h="12700" prst="softRound"/>
                      <a:lightRig rig="flood" dir="t"/>
                    </a:cell3D>
                  </a:tcPr>
                </a:tc>
                <a:tc>
                  <a:txBody>
                    <a:bodyPr/>
                    <a:lstStyle/>
                    <a:p>
                      <a:pPr algn="ctr"/>
                      <a:r>
                        <a:rPr lang="en-US" sz="1600" dirty="0" smtClean="0"/>
                        <a:t>2</a:t>
                      </a:r>
                      <a:r>
                        <a:rPr lang="en-US" sz="1600" baseline="30000" dirty="0" smtClean="0"/>
                        <a:t>nd</a:t>
                      </a:r>
                      <a:r>
                        <a:rPr lang="en-US" sz="1600" dirty="0" smtClean="0"/>
                        <a:t> (Mon)</a:t>
                      </a:r>
                      <a:endParaRPr lang="en-US" sz="1600" dirty="0"/>
                    </a:p>
                  </a:txBody>
                  <a:tcPr>
                    <a:cell3D prstMaterial="dkEdge">
                      <a:bevel w="77470" h="12700" prst="softRound"/>
                      <a:lightRig rig="flood" dir="t"/>
                    </a:cell3D>
                  </a:tcPr>
                </a:tc>
                <a:tc>
                  <a:txBody>
                    <a:bodyPr/>
                    <a:lstStyle/>
                    <a:p>
                      <a:pPr algn="ctr"/>
                      <a:r>
                        <a:rPr lang="en-US" sz="1600" dirty="0" smtClean="0"/>
                        <a:t>3</a:t>
                      </a:r>
                      <a:r>
                        <a:rPr lang="en-US" sz="1600" baseline="30000" dirty="0" smtClean="0"/>
                        <a:t>rd</a:t>
                      </a:r>
                      <a:r>
                        <a:rPr lang="en-US" sz="1600" dirty="0" smtClean="0"/>
                        <a:t> (Tues)</a:t>
                      </a:r>
                      <a:endParaRPr lang="en-US" sz="1600" dirty="0"/>
                    </a:p>
                  </a:txBody>
                  <a:tcPr>
                    <a:cell3D prstMaterial="dkEdge">
                      <a:bevel w="77470" h="12700" prst="softRound"/>
                      <a:lightRig rig="flood" dir="t"/>
                    </a:cell3D>
                  </a:tcPr>
                </a:tc>
                <a:tc>
                  <a:txBody>
                    <a:bodyPr/>
                    <a:lstStyle/>
                    <a:p>
                      <a:pPr algn="ctr"/>
                      <a:r>
                        <a:rPr lang="en-US" sz="1600" dirty="0" smtClean="0"/>
                        <a:t>4</a:t>
                      </a:r>
                      <a:r>
                        <a:rPr lang="en-US" sz="1600" baseline="30000" dirty="0" smtClean="0"/>
                        <a:t>th</a:t>
                      </a:r>
                      <a:r>
                        <a:rPr lang="en-US" sz="1600" dirty="0" smtClean="0"/>
                        <a:t> (Wed)</a:t>
                      </a:r>
                      <a:endParaRPr lang="en-US" sz="1600" dirty="0"/>
                    </a:p>
                  </a:txBody>
                  <a:tcPr>
                    <a:cell3D prstMaterial="dkEdge">
                      <a:bevel w="77470" h="12700" prst="softRound"/>
                      <a:lightRig rig="flood" dir="t"/>
                    </a:cell3D>
                  </a:tcPr>
                </a:tc>
                <a:tc>
                  <a:txBody>
                    <a:bodyPr/>
                    <a:lstStyle/>
                    <a:p>
                      <a:pPr algn="ctr"/>
                      <a:r>
                        <a:rPr lang="en-US" sz="1600" dirty="0" smtClean="0"/>
                        <a:t>5</a:t>
                      </a:r>
                      <a:r>
                        <a:rPr lang="en-US" sz="1600" baseline="30000" dirty="0" smtClean="0"/>
                        <a:t>th</a:t>
                      </a:r>
                      <a:r>
                        <a:rPr lang="en-US" sz="1600" dirty="0" smtClean="0"/>
                        <a:t> (</a:t>
                      </a:r>
                      <a:r>
                        <a:rPr lang="en-US" sz="1600" dirty="0" err="1" smtClean="0"/>
                        <a:t>Thur</a:t>
                      </a:r>
                      <a:r>
                        <a:rPr lang="en-US" sz="1600" dirty="0" smtClean="0"/>
                        <a:t>)</a:t>
                      </a:r>
                      <a:endParaRPr lang="en-US" sz="1600" dirty="0"/>
                    </a:p>
                  </a:txBody>
                  <a:tcPr>
                    <a:cell3D prstMaterial="dkEdge">
                      <a:bevel w="77470" h="12700" prst="softRound"/>
                      <a:lightRig rig="flood" dir="t"/>
                    </a:cell3D>
                  </a:tcPr>
                </a:tc>
                <a:tc>
                  <a:txBody>
                    <a:bodyPr/>
                    <a:lstStyle/>
                    <a:p>
                      <a:pPr algn="ctr"/>
                      <a:r>
                        <a:rPr lang="en-US" sz="1600" dirty="0" smtClean="0"/>
                        <a:t>6</a:t>
                      </a:r>
                      <a:r>
                        <a:rPr lang="en-US" sz="1600" baseline="30000" dirty="0" smtClean="0"/>
                        <a:t>th</a:t>
                      </a:r>
                      <a:r>
                        <a:rPr lang="en-US" sz="1600" dirty="0" smtClean="0"/>
                        <a:t> (Fri)</a:t>
                      </a:r>
                      <a:endParaRPr lang="en-US" sz="1600" dirty="0"/>
                    </a:p>
                  </a:txBody>
                  <a:tcPr>
                    <a:cell3D prstMaterial="dkEdge">
                      <a:bevel w="77470" h="12700" prst="softRound"/>
                      <a:lightRig rig="flood" dir="t"/>
                    </a:cell3D>
                  </a:tcPr>
                </a:tc>
                <a:tc>
                  <a:txBody>
                    <a:bodyPr/>
                    <a:lstStyle/>
                    <a:p>
                      <a:pPr algn="ctr"/>
                      <a:r>
                        <a:rPr lang="en-US" sz="1600" dirty="0" smtClean="0"/>
                        <a:t>7</a:t>
                      </a:r>
                      <a:r>
                        <a:rPr lang="en-US" sz="1600" baseline="30000" dirty="0" smtClean="0"/>
                        <a:t>th</a:t>
                      </a:r>
                      <a:r>
                        <a:rPr lang="en-US" sz="1600" dirty="0" smtClean="0"/>
                        <a:t> (</a:t>
                      </a:r>
                      <a:r>
                        <a:rPr lang="en-US" sz="1600" dirty="0" err="1" smtClean="0"/>
                        <a:t>Sabb</a:t>
                      </a:r>
                      <a:r>
                        <a:rPr lang="en-US" sz="1600" dirty="0" smtClean="0"/>
                        <a:t>)</a:t>
                      </a:r>
                      <a:endParaRPr lang="en-US" sz="1600" dirty="0"/>
                    </a:p>
                  </a:txBody>
                  <a:tcPr>
                    <a:cell3D prstMaterial="dkEdge">
                      <a:bevel w="77470" h="12700" prst="softRound"/>
                      <a:lightRig rig="flood" dir="t"/>
                    </a:cell3D>
                  </a:tcPr>
                </a:tc>
              </a:tr>
              <a:tr h="372380">
                <a:tc>
                  <a:txBody>
                    <a:bodyPr/>
                    <a:lstStyle/>
                    <a:p>
                      <a:pPr algn="ctr"/>
                      <a:r>
                        <a:rPr lang="en-US" sz="2000" b="1" dirty="0" smtClean="0"/>
                        <a:t>Abib 1</a:t>
                      </a:r>
                      <a:endParaRPr lang="en-US" sz="2000" b="1"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cell3D prstMaterial="dkEdge">
                      <a:bevel w="77470" h="12700" prst="softRound"/>
                      <a:lightRig rig="flood" dir="t"/>
                    </a:cell3D>
                    <a:solidFill>
                      <a:srgbClr val="92D050"/>
                    </a:solidFill>
                  </a:tcPr>
                </a:tc>
                <a:tc>
                  <a:txBody>
                    <a:bodyPr/>
                    <a:lstStyle/>
                    <a:p>
                      <a:pPr algn="ctr"/>
                      <a:r>
                        <a:rPr lang="en-US" sz="1400" dirty="0" smtClean="0"/>
                        <a:t>2</a:t>
                      </a:r>
                      <a:endParaRPr lang="en-US" sz="1400" dirty="0"/>
                    </a:p>
                  </a:txBody>
                  <a:tcPr>
                    <a:lnL w="12700" cmpd="sng">
                      <a:noFill/>
                    </a:lnL>
                    <a:cell3D prstMaterial="dkEdge">
                      <a:bevel w="77470" h="12700" prst="softRound"/>
                      <a:lightRig rig="flood" dir="t"/>
                    </a:cell3D>
                  </a:tcPr>
                </a:tc>
                <a:tc>
                  <a:txBody>
                    <a:bodyPr/>
                    <a:lstStyle/>
                    <a:p>
                      <a:pPr algn="ctr"/>
                      <a:r>
                        <a:rPr lang="en-US" sz="1400" dirty="0" smtClean="0"/>
                        <a:t>3</a:t>
                      </a:r>
                      <a:endParaRPr lang="en-US" sz="1400" dirty="0"/>
                    </a:p>
                  </a:txBody>
                  <a:tcPr>
                    <a:cell3D prstMaterial="dkEdge">
                      <a:bevel w="77470" h="12700" prst="softRound"/>
                      <a:lightRig rig="flood" dir="t"/>
                    </a:cell3D>
                  </a:tcPr>
                </a:tc>
                <a:tc>
                  <a:txBody>
                    <a:bodyPr/>
                    <a:lstStyle/>
                    <a:p>
                      <a:pPr algn="ctr"/>
                      <a:r>
                        <a:rPr lang="en-US" sz="1400" dirty="0" smtClean="0"/>
                        <a:t>4</a:t>
                      </a:r>
                      <a:endParaRPr lang="en-US" sz="1400" dirty="0"/>
                    </a:p>
                  </a:txBody>
                  <a:tcPr>
                    <a:cell3D prstMaterial="dkEdge">
                      <a:bevel w="77470" h="12700" prst="softRound"/>
                      <a:lightRig rig="flood" dir="t"/>
                    </a:cell3D>
                  </a:tcPr>
                </a:tc>
                <a:tc>
                  <a:txBody>
                    <a:bodyPr/>
                    <a:lstStyle/>
                    <a:p>
                      <a:pPr algn="ctr"/>
                      <a:r>
                        <a:rPr lang="en-US" sz="1400" dirty="0" smtClean="0"/>
                        <a:t>5</a:t>
                      </a:r>
                      <a:endParaRPr lang="en-US" sz="1400" dirty="0"/>
                    </a:p>
                  </a:txBody>
                  <a:tcPr>
                    <a:cell3D prstMaterial="dkEdge">
                      <a:bevel w="77470" h="12700" prst="softRound"/>
                      <a:lightRig rig="flood" dir="t"/>
                    </a:cell3D>
                  </a:tcPr>
                </a:tc>
                <a:tc>
                  <a:txBody>
                    <a:bodyPr/>
                    <a:lstStyle/>
                    <a:p>
                      <a:pPr algn="ctr"/>
                      <a:r>
                        <a:rPr lang="en-US" sz="1400" dirty="0" smtClean="0"/>
                        <a:t>6</a:t>
                      </a:r>
                      <a:endParaRPr lang="en-US" sz="1400" dirty="0"/>
                    </a:p>
                  </a:txBody>
                  <a:tcPr>
                    <a:cell3D prstMaterial="dkEdge">
                      <a:bevel w="77470" h="12700" prst="softRound"/>
                      <a:lightRig rig="flood" dir="t"/>
                    </a:cell3D>
                  </a:tcPr>
                </a:tc>
                <a:tc>
                  <a:txBody>
                    <a:bodyPr/>
                    <a:lstStyle/>
                    <a:p>
                      <a:pPr algn="ctr"/>
                      <a:r>
                        <a:rPr lang="en-US" sz="1400" dirty="0" smtClean="0"/>
                        <a:t>7</a:t>
                      </a:r>
                      <a:endParaRPr lang="en-US" sz="1400" dirty="0"/>
                    </a:p>
                  </a:txBody>
                  <a:tcPr>
                    <a:cell3D prstMaterial="dkEdge">
                      <a:bevel w="77470" h="12700" prst="softRound"/>
                      <a:lightRig rig="flood" dir="t"/>
                    </a:cell3D>
                  </a:tcPr>
                </a:tc>
              </a:tr>
              <a:tr h="372380">
                <a:tc>
                  <a:txBody>
                    <a:bodyPr/>
                    <a:lstStyle/>
                    <a:p>
                      <a:pPr algn="ctr"/>
                      <a:r>
                        <a:rPr lang="en-US" sz="1400" dirty="0" smtClean="0"/>
                        <a:t>8</a:t>
                      </a:r>
                      <a:endParaRPr lang="en-US" sz="1400" dirty="0"/>
                    </a:p>
                  </a:txBody>
                  <a:tcPr>
                    <a:lnT w="12700" cmpd="sng">
                      <a:noFill/>
                    </a:lnT>
                    <a:lnB w="12700" cmpd="sng">
                      <a:noFill/>
                    </a:lnB>
                    <a:cell3D prstMaterial="dkEdge">
                      <a:bevel w="77470" h="12700" prst="softRound"/>
                      <a:lightRig rig="flood" dir="t"/>
                    </a:cell3D>
                  </a:tcPr>
                </a:tc>
                <a:tc>
                  <a:txBody>
                    <a:bodyPr/>
                    <a:lstStyle/>
                    <a:p>
                      <a:pPr algn="ctr"/>
                      <a:r>
                        <a:rPr lang="en-US" sz="1400" dirty="0" smtClean="0"/>
                        <a:t>9</a:t>
                      </a:r>
                      <a:endParaRPr lang="en-US" sz="1400" dirty="0"/>
                    </a:p>
                  </a:txBody>
                  <a:tcPr>
                    <a:cell3D prstMaterial="dkEdge">
                      <a:bevel w="77470" h="12700" prst="softRound"/>
                      <a:lightRig rig="flood" dir="t"/>
                    </a:cell3D>
                  </a:tcPr>
                </a:tc>
                <a:tc>
                  <a:txBody>
                    <a:bodyPr/>
                    <a:lstStyle/>
                    <a:p>
                      <a:pPr algn="ctr"/>
                      <a:r>
                        <a:rPr lang="en-US" sz="1400" dirty="0" smtClean="0"/>
                        <a:t>10</a:t>
                      </a:r>
                      <a:endParaRPr lang="en-US" sz="1400" dirty="0"/>
                    </a:p>
                  </a:txBody>
                  <a:tcPr>
                    <a:cell3D prstMaterial="dkEdge">
                      <a:bevel w="77470" h="12700" prst="softRound"/>
                      <a:lightRig rig="flood" dir="t"/>
                    </a:cell3D>
                  </a:tcPr>
                </a:tc>
                <a:tc>
                  <a:txBody>
                    <a:bodyPr/>
                    <a:lstStyle/>
                    <a:p>
                      <a:pPr algn="ctr"/>
                      <a:r>
                        <a:rPr lang="en-US" sz="1600" b="0" dirty="0" smtClean="0"/>
                        <a:t>11</a:t>
                      </a:r>
                      <a:endParaRPr lang="en-US" sz="1400" b="0" dirty="0"/>
                    </a:p>
                  </a:txBody>
                  <a:tcPr>
                    <a:cell3D prstMaterial="dkEdge">
                      <a:bevel w="77470" h="12700" prst="softRound"/>
                      <a:lightRig rig="flood" dir="t"/>
                    </a:cell3D>
                    <a:solidFill>
                      <a:srgbClr val="DCE5EE"/>
                    </a:solidFill>
                  </a:tcPr>
                </a:tc>
                <a:tc>
                  <a:txBody>
                    <a:bodyPr/>
                    <a:lstStyle/>
                    <a:p>
                      <a:pPr algn="ctr"/>
                      <a:r>
                        <a:rPr lang="en-US" sz="1400" dirty="0" smtClean="0"/>
                        <a:t>12</a:t>
                      </a:r>
                      <a:endParaRPr lang="en-US" sz="1400" dirty="0"/>
                    </a:p>
                  </a:txBody>
                  <a:tcPr>
                    <a:cell3D prstMaterial="dkEdge">
                      <a:bevel w="77470" h="12700" prst="softRound"/>
                      <a:lightRig rig="flood" dir="t"/>
                    </a:cell3D>
                  </a:tcPr>
                </a:tc>
                <a:tc>
                  <a:txBody>
                    <a:bodyPr/>
                    <a:lstStyle/>
                    <a:p>
                      <a:pPr algn="ctr"/>
                      <a:r>
                        <a:rPr lang="en-US" sz="1400" dirty="0" smtClean="0"/>
                        <a:t>13</a:t>
                      </a:r>
                      <a:endParaRPr lang="en-US" sz="1400" dirty="0"/>
                    </a:p>
                  </a:txBody>
                  <a:tcPr>
                    <a:cell3D prstMaterial="dkEdge">
                      <a:bevel w="77470" h="12700" prst="softRound"/>
                      <a:lightRig rig="flood" dir="t"/>
                    </a:cell3D>
                  </a:tcPr>
                </a:tc>
                <a:tc>
                  <a:txBody>
                    <a:bodyPr/>
                    <a:lstStyle/>
                    <a:p>
                      <a:pPr algn="ctr"/>
                      <a:r>
                        <a:rPr lang="en-US" sz="2000" b="1" dirty="0" smtClean="0"/>
                        <a:t>14 P/O</a:t>
                      </a:r>
                      <a:endParaRPr lang="en-US" sz="1400" b="1" dirty="0"/>
                    </a:p>
                  </a:txBody>
                  <a:tcPr>
                    <a:cell3D prstMaterial="dkEdge">
                      <a:bevel w="77470" h="12700" prst="softRound"/>
                      <a:lightRig rig="flood" dir="t"/>
                    </a:cell3D>
                    <a:solidFill>
                      <a:srgbClr val="66CCFF"/>
                    </a:solidFill>
                  </a:tcPr>
                </a:tc>
              </a:tr>
              <a:tr h="372380">
                <a:tc>
                  <a:txBody>
                    <a:bodyPr/>
                    <a:lstStyle/>
                    <a:p>
                      <a:pPr algn="ctr"/>
                      <a:r>
                        <a:rPr lang="en-US" sz="2000" b="1" dirty="0" smtClean="0"/>
                        <a:t>15  WS</a:t>
                      </a:r>
                      <a:br>
                        <a:rPr lang="en-US" sz="2000" b="1" dirty="0" smtClean="0"/>
                      </a:br>
                      <a:r>
                        <a:rPr lang="en-US" sz="2000" b="1" dirty="0" smtClean="0"/>
                        <a:t>&amp; ULB</a:t>
                      </a:r>
                      <a:endParaRPr lang="en-US" sz="1400" b="1" dirty="0"/>
                    </a:p>
                  </a:txBody>
                  <a:tcPr>
                    <a:lnT w="12700" cmpd="sng">
                      <a:noFill/>
                    </a:lnT>
                    <a:cell3D prstMaterial="dkEdge">
                      <a:bevel w="77470" h="12700" prst="softRound"/>
                      <a:lightRig rig="flood" dir="t"/>
                    </a:cell3D>
                    <a:solidFill>
                      <a:srgbClr val="00FF00"/>
                    </a:solidFill>
                  </a:tcPr>
                </a:tc>
                <a:tc>
                  <a:txBody>
                    <a:bodyPr/>
                    <a:lstStyle/>
                    <a:p>
                      <a:pPr algn="ctr"/>
                      <a:r>
                        <a:rPr lang="en-US" sz="1400" dirty="0" smtClean="0"/>
                        <a:t>16</a:t>
                      </a:r>
                      <a:endParaRPr lang="en-US" sz="1400" dirty="0"/>
                    </a:p>
                  </a:txBody>
                  <a:tcPr>
                    <a:cell3D prstMaterial="dkEdge">
                      <a:bevel w="77470" h="12700" prst="softRound"/>
                      <a:lightRig rig="flood" dir="t"/>
                    </a:cell3D>
                  </a:tcPr>
                </a:tc>
                <a:tc>
                  <a:txBody>
                    <a:bodyPr/>
                    <a:lstStyle/>
                    <a:p>
                      <a:pPr algn="ctr"/>
                      <a:r>
                        <a:rPr lang="en-US" sz="1400" dirty="0" smtClean="0"/>
                        <a:t>17</a:t>
                      </a:r>
                      <a:endParaRPr lang="en-US" sz="1400" dirty="0"/>
                    </a:p>
                  </a:txBody>
                  <a:tcPr>
                    <a:cell3D prstMaterial="dkEdge">
                      <a:bevel w="77470" h="12700" prst="softRound"/>
                      <a:lightRig rig="flood" dir="t"/>
                    </a:cell3D>
                    <a:solidFill>
                      <a:srgbClr val="DCE5EE"/>
                    </a:solidFill>
                  </a:tcPr>
                </a:tc>
                <a:tc>
                  <a:txBody>
                    <a:bodyPr/>
                    <a:lstStyle/>
                    <a:p>
                      <a:pPr algn="ctr"/>
                      <a:r>
                        <a:rPr lang="en-US" sz="1400" b="0" dirty="0" smtClean="0"/>
                        <a:t>18</a:t>
                      </a:r>
                      <a:endParaRPr lang="en-US" sz="1400" b="0" dirty="0"/>
                    </a:p>
                  </a:txBody>
                  <a:tcPr>
                    <a:cell3D prstMaterial="dkEdge">
                      <a:bevel w="77470" h="12700" prst="softRound"/>
                      <a:lightRig rig="flood" dir="t"/>
                    </a:cell3D>
                    <a:solidFill>
                      <a:srgbClr val="DCE5EE"/>
                    </a:solidFill>
                  </a:tcPr>
                </a:tc>
                <a:tc>
                  <a:txBody>
                    <a:bodyPr/>
                    <a:lstStyle/>
                    <a:p>
                      <a:pPr algn="ctr"/>
                      <a:r>
                        <a:rPr lang="en-US" sz="1400" dirty="0" smtClean="0"/>
                        <a:t>19</a:t>
                      </a:r>
                      <a:endParaRPr lang="en-US" sz="1400" dirty="0"/>
                    </a:p>
                  </a:txBody>
                  <a:tcPr>
                    <a:cell3D prstMaterial="dkEdge">
                      <a:bevel w="77470" h="12700" prst="softRound"/>
                      <a:lightRig rig="flood" dir="t"/>
                    </a:cell3D>
                  </a:tcPr>
                </a:tc>
                <a:tc>
                  <a:txBody>
                    <a:bodyPr/>
                    <a:lstStyle/>
                    <a:p>
                      <a:pPr algn="ctr"/>
                      <a:r>
                        <a:rPr lang="en-US" sz="1400" dirty="0" smtClean="0"/>
                        <a:t>20</a:t>
                      </a:r>
                      <a:endParaRPr lang="en-US" sz="1400" dirty="0"/>
                    </a:p>
                  </a:txBody>
                  <a:tcPr>
                    <a:cell3D prstMaterial="dkEdge">
                      <a:bevel w="77470" h="12700" prst="softRound"/>
                      <a:lightRig rig="flood" dir="t"/>
                    </a:cell3D>
                  </a:tcPr>
                </a:tc>
                <a:tc>
                  <a:txBody>
                    <a:bodyPr/>
                    <a:lstStyle/>
                    <a:p>
                      <a:pPr algn="ctr"/>
                      <a:r>
                        <a:rPr lang="en-US" sz="1400" b="1" dirty="0" smtClean="0"/>
                        <a:t>21</a:t>
                      </a:r>
                      <a:endParaRPr lang="en-US" sz="1400" b="1" dirty="0"/>
                    </a:p>
                  </a:txBody>
                  <a:tcPr>
                    <a:cell3D prstMaterial="dkEdge">
                      <a:bevel w="77470" h="12700" prst="softRound"/>
                      <a:lightRig rig="flood" dir="t"/>
                    </a:cell3D>
                    <a:solidFill>
                      <a:srgbClr val="DCE5EE"/>
                    </a:solidFill>
                  </a:tcPr>
                </a:tc>
              </a:tr>
            </a:tbl>
          </a:graphicData>
        </a:graphic>
      </p:graphicFrame>
      <p:sp>
        <p:nvSpPr>
          <p:cNvPr id="7" name="Rectangle 6"/>
          <p:cNvSpPr/>
          <p:nvPr/>
        </p:nvSpPr>
        <p:spPr>
          <a:xfrm>
            <a:off x="308978" y="152400"/>
            <a:ext cx="8534400" cy="1754326"/>
          </a:xfrm>
          <a:prstGeom prst="rect">
            <a:avLst/>
          </a:prstGeom>
          <a:noFill/>
        </p:spPr>
        <p:txBody>
          <a:bodyPr wrap="square" lIns="91440" tIns="45720" rIns="91440" bIns="45720">
            <a:spAutoFit/>
            <a:scene3d>
              <a:camera prst="orthographicFront"/>
              <a:lightRig rig="threePt" dir="t"/>
            </a:scene3d>
            <a:sp3d extrusionH="57150">
              <a:bevelT w="82550" h="38100" prst="coolSlant"/>
            </a:sp3d>
          </a:bodyPr>
          <a:lstStyle/>
          <a:p>
            <a:pPr algn="ctr"/>
            <a:r>
              <a:rPr lang="en-US" sz="3600" b="1" dirty="0" smtClean="0">
                <a:ln w="9000" cmpd="sng">
                  <a:solidFill>
                    <a:srgbClr val="002060"/>
                  </a:solidFill>
                  <a:prstDash val="solid"/>
                </a:ln>
                <a:gradFill flip="none" rotWithShape="1">
                  <a:gsLst>
                    <a:gs pos="0">
                      <a:srgbClr val="6F3350"/>
                    </a:gs>
                    <a:gs pos="30000">
                      <a:srgbClr val="66008F"/>
                    </a:gs>
                    <a:gs pos="46000">
                      <a:srgbClr val="BA0066"/>
                    </a:gs>
                    <a:gs pos="69000">
                      <a:srgbClr val="FF0000"/>
                    </a:gs>
                    <a:gs pos="90000">
                      <a:srgbClr val="FF8200"/>
                    </a:gs>
                  </a:gsLst>
                  <a:lin ang="2700000" scaled="1"/>
                  <a:tileRect/>
                </a:gradFill>
                <a:effectLst>
                  <a:reflection blurRad="12700" stA="28000" endPos="45000" dist="1000" dir="5400000" sy="-100000" algn="bl" rotWithShape="0"/>
                </a:effectLst>
                <a:latin typeface="Arial Rounded MT Bold" pitchFamily="34" charset="0"/>
              </a:rPr>
              <a:t>About once </a:t>
            </a:r>
            <a:r>
              <a:rPr lang="en-US" sz="3600" b="1" dirty="0">
                <a:ln w="9000" cmpd="sng">
                  <a:solidFill>
                    <a:srgbClr val="002060"/>
                  </a:solidFill>
                  <a:prstDash val="solid"/>
                </a:ln>
                <a:gradFill flip="none" rotWithShape="1">
                  <a:gsLst>
                    <a:gs pos="0">
                      <a:srgbClr val="6F3350"/>
                    </a:gs>
                    <a:gs pos="30000">
                      <a:srgbClr val="66008F"/>
                    </a:gs>
                    <a:gs pos="46000">
                      <a:srgbClr val="BA0066"/>
                    </a:gs>
                    <a:gs pos="69000">
                      <a:srgbClr val="FF0000"/>
                    </a:gs>
                    <a:gs pos="90000">
                      <a:srgbClr val="FF8200"/>
                    </a:gs>
                  </a:gsLst>
                  <a:lin ang="2700000" scaled="1"/>
                  <a:tileRect/>
                </a:gradFill>
                <a:effectLst>
                  <a:reflection blurRad="12700" stA="28000" endPos="45000" dist="1000" dir="5400000" sy="-100000" algn="bl" rotWithShape="0"/>
                </a:effectLst>
                <a:latin typeface="Arial Rounded MT Bold" pitchFamily="34" charset="0"/>
              </a:rPr>
              <a:t>every 6-7 years </a:t>
            </a:r>
            <a:r>
              <a:rPr lang="en-US" sz="3600" b="1" dirty="0" smtClean="0">
                <a:ln w="9000" cmpd="sng">
                  <a:solidFill>
                    <a:srgbClr val="002060"/>
                  </a:solidFill>
                  <a:prstDash val="solid"/>
                </a:ln>
                <a:gradFill flip="none" rotWithShape="1">
                  <a:gsLst>
                    <a:gs pos="0">
                      <a:srgbClr val="6F3350"/>
                    </a:gs>
                    <a:gs pos="30000">
                      <a:srgbClr val="66008F"/>
                    </a:gs>
                    <a:gs pos="46000">
                      <a:srgbClr val="BA0066"/>
                    </a:gs>
                    <a:gs pos="69000">
                      <a:srgbClr val="FF0000"/>
                    </a:gs>
                    <a:gs pos="90000">
                      <a:srgbClr val="FF8200"/>
                    </a:gs>
                  </a:gsLst>
                  <a:lin ang="2700000" scaled="1"/>
                  <a:tileRect/>
                </a:gradFill>
                <a:effectLst>
                  <a:reflection blurRad="12700" stA="28000" endPos="45000" dist="1000" dir="5400000" sy="-100000" algn="bl" rotWithShape="0"/>
                </a:effectLst>
                <a:latin typeface="Arial Rounded MT Bold" pitchFamily="34" charset="0"/>
              </a:rPr>
              <a:t> </a:t>
            </a:r>
            <a:br>
              <a:rPr lang="en-US" sz="3600" b="1" dirty="0" smtClean="0">
                <a:ln w="9000" cmpd="sng">
                  <a:solidFill>
                    <a:srgbClr val="002060"/>
                  </a:solidFill>
                  <a:prstDash val="solid"/>
                </a:ln>
                <a:gradFill flip="none" rotWithShape="1">
                  <a:gsLst>
                    <a:gs pos="0">
                      <a:srgbClr val="6F3350"/>
                    </a:gs>
                    <a:gs pos="30000">
                      <a:srgbClr val="66008F"/>
                    </a:gs>
                    <a:gs pos="46000">
                      <a:srgbClr val="BA0066"/>
                    </a:gs>
                    <a:gs pos="69000">
                      <a:srgbClr val="FF0000"/>
                    </a:gs>
                    <a:gs pos="90000">
                      <a:srgbClr val="FF8200"/>
                    </a:gs>
                  </a:gsLst>
                  <a:lin ang="2700000" scaled="1"/>
                  <a:tileRect/>
                </a:gradFill>
                <a:effectLst>
                  <a:reflection blurRad="12700" stA="28000" endPos="45000" dist="1000" dir="5400000" sy="-100000" algn="bl" rotWithShape="0"/>
                </a:effectLst>
                <a:latin typeface="Arial Rounded MT Bold" pitchFamily="34" charset="0"/>
              </a:rPr>
            </a:br>
            <a:r>
              <a:rPr lang="en-US" sz="3600" b="1" dirty="0" smtClean="0">
                <a:ln w="9000" cmpd="sng">
                  <a:solidFill>
                    <a:srgbClr val="002060"/>
                  </a:solidFill>
                  <a:prstDash val="solid"/>
                </a:ln>
                <a:gradFill flip="none" rotWithShape="1">
                  <a:gsLst>
                    <a:gs pos="0">
                      <a:srgbClr val="6F3350"/>
                    </a:gs>
                    <a:gs pos="30000">
                      <a:srgbClr val="66008F"/>
                    </a:gs>
                    <a:gs pos="46000">
                      <a:srgbClr val="BA0066"/>
                    </a:gs>
                    <a:gs pos="69000">
                      <a:srgbClr val="FF0000"/>
                    </a:gs>
                    <a:gs pos="90000">
                      <a:srgbClr val="FF8200"/>
                    </a:gs>
                  </a:gsLst>
                  <a:lin ang="2700000" scaled="1"/>
                  <a:tileRect/>
                </a:gradFill>
                <a:effectLst>
                  <a:reflection blurRad="12700" stA="28000" endPos="45000" dist="1000" dir="5400000" sy="-100000" algn="bl" rotWithShape="0"/>
                </a:effectLst>
                <a:latin typeface="Arial Rounded MT Bold" pitchFamily="34" charset="0"/>
              </a:rPr>
              <a:t>Wave </a:t>
            </a:r>
            <a:r>
              <a:rPr lang="en-US" sz="3600" b="1" spc="0" dirty="0" smtClean="0">
                <a:ln w="9000" cmpd="sng">
                  <a:solidFill>
                    <a:srgbClr val="002060"/>
                  </a:solidFill>
                  <a:prstDash val="solid"/>
                </a:ln>
                <a:gradFill flip="none" rotWithShape="1">
                  <a:gsLst>
                    <a:gs pos="0">
                      <a:srgbClr val="6F3350"/>
                    </a:gs>
                    <a:gs pos="30000">
                      <a:srgbClr val="66008F"/>
                    </a:gs>
                    <a:gs pos="46000">
                      <a:srgbClr val="BA0066"/>
                    </a:gs>
                    <a:gs pos="69000">
                      <a:srgbClr val="FF0000"/>
                    </a:gs>
                    <a:gs pos="90000">
                      <a:srgbClr val="FF8200"/>
                    </a:gs>
                  </a:gsLst>
                  <a:lin ang="2700000" scaled="1"/>
                  <a:tileRect/>
                </a:gradFill>
                <a:effectLst>
                  <a:reflection blurRad="12700" stA="28000" endPos="45000" dist="1000" dir="5400000" sy="-100000" algn="bl" rotWithShape="0"/>
                </a:effectLst>
                <a:latin typeface="Arial Rounded MT Bold" pitchFamily="34" charset="0"/>
              </a:rPr>
              <a:t>Sheaf </a:t>
            </a:r>
            <a:r>
              <a:rPr lang="en-US" sz="3600" b="1" cap="all" spc="0" dirty="0" smtClean="0">
                <a:ln w="9000" cmpd="sng">
                  <a:solidFill>
                    <a:srgbClr val="002060"/>
                  </a:solidFill>
                  <a:prstDash val="solid"/>
                </a:ln>
                <a:gradFill flip="none" rotWithShape="1">
                  <a:gsLst>
                    <a:gs pos="0">
                      <a:srgbClr val="6F3350"/>
                    </a:gs>
                    <a:gs pos="30000">
                      <a:srgbClr val="66008F"/>
                    </a:gs>
                    <a:gs pos="46000">
                      <a:srgbClr val="BA0066"/>
                    </a:gs>
                    <a:gs pos="69000">
                      <a:srgbClr val="FF0000"/>
                    </a:gs>
                    <a:gs pos="90000">
                      <a:srgbClr val="FF8200"/>
                    </a:gs>
                  </a:gsLst>
                  <a:lin ang="2700000" scaled="1"/>
                  <a:tileRect/>
                </a:gradFill>
                <a:effectLst>
                  <a:reflection blurRad="12700" stA="28000" endPos="45000" dist="1000" dir="5400000" sy="-100000" algn="bl" rotWithShape="0"/>
                </a:effectLst>
                <a:latin typeface="Arial Rounded MT Bold" pitchFamily="34" charset="0"/>
              </a:rPr>
              <a:t>&amp; 1</a:t>
            </a:r>
            <a:r>
              <a:rPr lang="en-US" sz="3600" b="1" cap="all" spc="0" baseline="30000" dirty="0" smtClean="0">
                <a:ln w="9000" cmpd="sng">
                  <a:solidFill>
                    <a:srgbClr val="002060"/>
                  </a:solidFill>
                  <a:prstDash val="solid"/>
                </a:ln>
                <a:gradFill flip="none" rotWithShape="1">
                  <a:gsLst>
                    <a:gs pos="0">
                      <a:srgbClr val="6F3350"/>
                    </a:gs>
                    <a:gs pos="30000">
                      <a:srgbClr val="66008F"/>
                    </a:gs>
                    <a:gs pos="46000">
                      <a:srgbClr val="BA0066"/>
                    </a:gs>
                    <a:gs pos="69000">
                      <a:srgbClr val="FF0000"/>
                    </a:gs>
                    <a:gs pos="90000">
                      <a:srgbClr val="FF8200"/>
                    </a:gs>
                  </a:gsLst>
                  <a:lin ang="2700000" scaled="1"/>
                  <a:tileRect/>
                </a:gradFill>
                <a:effectLst>
                  <a:reflection blurRad="12700" stA="28000" endPos="45000" dist="1000" dir="5400000" sy="-100000" algn="bl" rotWithShape="0"/>
                </a:effectLst>
                <a:latin typeface="Arial Rounded MT Bold" pitchFamily="34" charset="0"/>
              </a:rPr>
              <a:t>st</a:t>
            </a:r>
            <a:r>
              <a:rPr lang="en-US" sz="3600" b="1" cap="all" spc="0" dirty="0" smtClean="0">
                <a:ln w="9000" cmpd="sng">
                  <a:solidFill>
                    <a:srgbClr val="002060"/>
                  </a:solidFill>
                  <a:prstDash val="solid"/>
                </a:ln>
                <a:gradFill flip="none" rotWithShape="1">
                  <a:gsLst>
                    <a:gs pos="0">
                      <a:srgbClr val="6F3350"/>
                    </a:gs>
                    <a:gs pos="30000">
                      <a:srgbClr val="66008F"/>
                    </a:gs>
                    <a:gs pos="46000">
                      <a:srgbClr val="BA0066"/>
                    </a:gs>
                    <a:gs pos="69000">
                      <a:srgbClr val="FF0000"/>
                    </a:gs>
                    <a:gs pos="90000">
                      <a:srgbClr val="FF8200"/>
                    </a:gs>
                  </a:gsLst>
                  <a:lin ang="2700000" scaled="1"/>
                  <a:tileRect/>
                </a:gradFill>
                <a:effectLst>
                  <a:reflection blurRad="12700" stA="28000" endPos="45000" dist="1000" dir="5400000" sy="-100000" algn="bl" rotWithShape="0"/>
                </a:effectLst>
                <a:latin typeface="Arial Rounded MT Bold" pitchFamily="34" charset="0"/>
              </a:rPr>
              <a:t> ULB </a:t>
            </a:r>
            <a:r>
              <a:rPr lang="en-US" sz="3600" b="1" spc="0" dirty="0" smtClean="0">
                <a:ln w="9000" cmpd="sng">
                  <a:solidFill>
                    <a:srgbClr val="002060"/>
                  </a:solidFill>
                  <a:prstDash val="solid"/>
                </a:ln>
                <a:gradFill flip="none" rotWithShape="1">
                  <a:gsLst>
                    <a:gs pos="0">
                      <a:srgbClr val="6F3350"/>
                    </a:gs>
                    <a:gs pos="30000">
                      <a:srgbClr val="66008F"/>
                    </a:gs>
                    <a:gs pos="46000">
                      <a:srgbClr val="BA0066"/>
                    </a:gs>
                    <a:gs pos="69000">
                      <a:srgbClr val="FF0000"/>
                    </a:gs>
                    <a:gs pos="90000">
                      <a:srgbClr val="FF8200"/>
                    </a:gs>
                  </a:gsLst>
                  <a:lin ang="2700000" scaled="1"/>
                  <a:tileRect/>
                </a:gradFill>
                <a:effectLst>
                  <a:reflection blurRad="12700" stA="28000" endPos="45000" dist="1000" dir="5400000" sy="-100000" algn="bl" rotWithShape="0"/>
                </a:effectLst>
                <a:latin typeface="Arial Rounded MT Bold" pitchFamily="34" charset="0"/>
              </a:rPr>
              <a:t>Sabbath </a:t>
            </a:r>
            <a:br>
              <a:rPr lang="en-US" sz="3600" b="1" spc="0" dirty="0" smtClean="0">
                <a:ln w="9000" cmpd="sng">
                  <a:solidFill>
                    <a:srgbClr val="002060"/>
                  </a:solidFill>
                  <a:prstDash val="solid"/>
                </a:ln>
                <a:gradFill flip="none" rotWithShape="1">
                  <a:gsLst>
                    <a:gs pos="0">
                      <a:srgbClr val="6F3350"/>
                    </a:gs>
                    <a:gs pos="30000">
                      <a:srgbClr val="66008F"/>
                    </a:gs>
                    <a:gs pos="46000">
                      <a:srgbClr val="BA0066"/>
                    </a:gs>
                    <a:gs pos="69000">
                      <a:srgbClr val="FF0000"/>
                    </a:gs>
                    <a:gs pos="90000">
                      <a:srgbClr val="FF8200"/>
                    </a:gs>
                  </a:gsLst>
                  <a:lin ang="2700000" scaled="1"/>
                  <a:tileRect/>
                </a:gradFill>
                <a:effectLst>
                  <a:reflection blurRad="12700" stA="28000" endPos="45000" dist="1000" dir="5400000" sy="-100000" algn="bl" rotWithShape="0"/>
                </a:effectLst>
                <a:latin typeface="Arial Rounded MT Bold" pitchFamily="34" charset="0"/>
              </a:rPr>
            </a:br>
            <a:r>
              <a:rPr lang="en-US" sz="3600" b="1" spc="0" dirty="0" smtClean="0">
                <a:ln w="9000" cmpd="sng">
                  <a:solidFill>
                    <a:srgbClr val="002060"/>
                  </a:solidFill>
                  <a:prstDash val="solid"/>
                </a:ln>
                <a:gradFill flip="none" rotWithShape="1">
                  <a:gsLst>
                    <a:gs pos="0">
                      <a:srgbClr val="6F3350"/>
                    </a:gs>
                    <a:gs pos="30000">
                      <a:srgbClr val="66008F"/>
                    </a:gs>
                    <a:gs pos="46000">
                      <a:srgbClr val="BA0066"/>
                    </a:gs>
                    <a:gs pos="69000">
                      <a:srgbClr val="FF0000"/>
                    </a:gs>
                    <a:gs pos="90000">
                      <a:srgbClr val="FF8200"/>
                    </a:gs>
                  </a:gsLst>
                  <a:lin ang="2700000" scaled="1"/>
                  <a:tileRect/>
                </a:gradFill>
                <a:effectLst>
                  <a:reflection blurRad="12700" stA="28000" endPos="45000" dist="1000" dir="5400000" sy="-100000" algn="bl" rotWithShape="0"/>
                </a:effectLst>
                <a:latin typeface="Arial Rounded MT Bold" pitchFamily="34" charset="0"/>
              </a:rPr>
              <a:t>share the same date!</a:t>
            </a:r>
            <a:endParaRPr lang="en-US" sz="3600" b="1" spc="0" dirty="0">
              <a:ln w="9000" cmpd="sng">
                <a:solidFill>
                  <a:srgbClr val="002060"/>
                </a:solidFill>
                <a:prstDash val="solid"/>
              </a:ln>
              <a:gradFill flip="none" rotWithShape="1">
                <a:gsLst>
                  <a:gs pos="0">
                    <a:srgbClr val="6F3350"/>
                  </a:gs>
                  <a:gs pos="30000">
                    <a:srgbClr val="66008F"/>
                  </a:gs>
                  <a:gs pos="46000">
                    <a:srgbClr val="BA0066"/>
                  </a:gs>
                  <a:gs pos="69000">
                    <a:srgbClr val="FF0000"/>
                  </a:gs>
                  <a:gs pos="90000">
                    <a:srgbClr val="FF8200"/>
                  </a:gs>
                </a:gsLst>
                <a:lin ang="2700000" scaled="1"/>
                <a:tileRect/>
              </a:gradFill>
              <a:effectLst>
                <a:reflection blurRad="12700" stA="28000" endPos="45000" dist="1000" dir="5400000" sy="-100000" algn="bl" rotWithShape="0"/>
              </a:effectLst>
              <a:latin typeface="Arial Rounded MT Bold" pitchFamily="34" charset="0"/>
            </a:endParaRPr>
          </a:p>
        </p:txBody>
      </p:sp>
    </p:spTree>
    <p:extLst>
      <p:ext uri="{BB962C8B-B14F-4D97-AF65-F5344CB8AC3E}">
        <p14:creationId xmlns:p14="http://schemas.microsoft.com/office/powerpoint/2010/main" val="226691569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5400" y="3733800"/>
            <a:ext cx="9296400" cy="13716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spc="50" dirty="0" smtClean="0">
                <a:ln w="11430"/>
                <a:solidFill>
                  <a:srgbClr val="8C4C64"/>
                </a:solidFill>
                <a:effectLst>
                  <a:outerShdw blurRad="76200" dist="50800" dir="5400000" algn="tl" rotWithShape="0">
                    <a:srgbClr val="000000">
                      <a:alpha val="65000"/>
                    </a:srgbClr>
                  </a:outerShdw>
                </a:effectLst>
              </a:rPr>
              <a:t>Which Festival Secures First Place? </a:t>
            </a:r>
            <a:br>
              <a:rPr lang="en-US" sz="4400" spc="50" dirty="0" smtClean="0">
                <a:ln w="11430"/>
                <a:solidFill>
                  <a:srgbClr val="8C4C64"/>
                </a:solidFill>
                <a:effectLst>
                  <a:outerShdw blurRad="76200" dist="50800" dir="5400000" algn="tl" rotWithShape="0">
                    <a:srgbClr val="000000">
                      <a:alpha val="65000"/>
                    </a:srgbClr>
                  </a:outerShdw>
                </a:effectLst>
              </a:rPr>
            </a:br>
            <a:r>
              <a:rPr lang="en-US" sz="3600" spc="50" dirty="0" smtClean="0">
                <a:ln w="11430"/>
                <a:solidFill>
                  <a:srgbClr val="00B050"/>
                </a:solidFill>
                <a:effectLst>
                  <a:outerShdw blurRad="76200" dist="50800" dir="5400000" algn="tl" rotWithShape="0">
                    <a:srgbClr val="000000">
                      <a:alpha val="65000"/>
                    </a:srgbClr>
                  </a:outerShdw>
                </a:effectLst>
              </a:rPr>
              <a:t>Wave Sheaf? </a:t>
            </a:r>
            <a:r>
              <a:rPr lang="en-US" sz="3600" spc="50" dirty="0" smtClean="0">
                <a:ln w="11430"/>
                <a:solidFill>
                  <a:srgbClr val="8C4C64"/>
                </a:solidFill>
                <a:effectLst>
                  <a:outerShdw blurRad="76200" dist="50800" dir="5400000" algn="tl" rotWithShape="0">
                    <a:srgbClr val="000000">
                      <a:alpha val="65000"/>
                    </a:srgbClr>
                  </a:outerShdw>
                </a:effectLst>
              </a:rPr>
              <a:t>~</a:t>
            </a:r>
            <a:r>
              <a:rPr lang="en-US" sz="3600" spc="50" dirty="0" smtClean="0">
                <a:ln w="11430"/>
                <a:solidFill>
                  <a:schemeClr val="accent5"/>
                </a:solidFill>
                <a:effectLst>
                  <a:outerShdw blurRad="76200" dist="50800" dir="5400000" algn="tl" rotWithShape="0">
                    <a:srgbClr val="000000">
                      <a:alpha val="65000"/>
                    </a:srgbClr>
                  </a:outerShdw>
                </a:effectLst>
              </a:rPr>
              <a:t> </a:t>
            </a:r>
            <a:r>
              <a:rPr lang="en-US" sz="3600" spc="50" dirty="0" smtClean="0">
                <a:ln w="11430"/>
                <a:solidFill>
                  <a:schemeClr val="accent2">
                    <a:lumMod val="75000"/>
                  </a:schemeClr>
                </a:solidFill>
                <a:effectLst>
                  <a:outerShdw blurRad="76200" dist="50800" dir="5400000" algn="tl" rotWithShape="0">
                    <a:srgbClr val="000000">
                      <a:alpha val="65000"/>
                    </a:srgbClr>
                  </a:outerShdw>
                </a:effectLst>
              </a:rPr>
              <a:t>Unleavened Bread Sabbath?</a:t>
            </a:r>
            <a:endParaRPr lang="en-US" sz="1800" spc="50" dirty="0">
              <a:ln w="11430"/>
              <a:solidFill>
                <a:schemeClr val="accent2">
                  <a:lumMod val="75000"/>
                </a:schemeClr>
              </a:solidFill>
              <a:effectLst>
                <a:outerShdw blurRad="76200" dist="50800" dir="5400000" algn="tl" rotWithShape="0">
                  <a:srgbClr val="000000">
                    <a:alpha val="65000"/>
                  </a:srgbClr>
                </a:outerShdw>
              </a:effectLst>
            </a:endParaRPr>
          </a:p>
        </p:txBody>
      </p:sp>
      <p:sp>
        <p:nvSpPr>
          <p:cNvPr id="6" name="Content Placeholder 5"/>
          <p:cNvSpPr>
            <a:spLocks noGrp="1"/>
          </p:cNvSpPr>
          <p:nvPr>
            <p:ph sz="quarter" idx="13"/>
          </p:nvPr>
        </p:nvSpPr>
        <p:spPr>
          <a:xfrm>
            <a:off x="469900" y="381000"/>
            <a:ext cx="8305800" cy="3200400"/>
          </a:xfrm>
          <a:gradFill>
            <a:gsLst>
              <a:gs pos="43000">
                <a:srgbClr val="FBEAC7"/>
              </a:gs>
              <a:gs pos="68000">
                <a:srgbClr val="FEE7F2"/>
              </a:gs>
              <a:gs pos="57000">
                <a:srgbClr val="99FFCC">
                  <a:alpha val="30000"/>
                </a:srgbClr>
              </a:gs>
              <a:gs pos="7000">
                <a:srgbClr val="FBD49C"/>
              </a:gs>
              <a:gs pos="96000">
                <a:srgbClr val="FEE7F2"/>
              </a:gs>
            </a:gsLst>
            <a:lin ang="5400000" scaled="0"/>
          </a:gradFill>
          <a:ln w="76200">
            <a:solidFill>
              <a:srgbClr val="8C4C64"/>
            </a:solidFill>
          </a:ln>
          <a:effectLst>
            <a:glow rad="228600">
              <a:schemeClr val="accent6">
                <a:satMod val="175000"/>
                <a:alpha val="40000"/>
              </a:schemeClr>
            </a:glow>
          </a:effectLst>
          <a:scene3d>
            <a:camera prst="orthographicFront"/>
            <a:lightRig rig="flat" dir="t">
              <a:rot lat="0" lon="0" rev="18900000"/>
            </a:lightRig>
          </a:scene3d>
          <a:sp3d>
            <a:bevelT w="152400" h="50800" prst="softRound"/>
          </a:sp3d>
        </p:spPr>
        <p:txBody>
          <a:bodyPr>
            <a:noAutofit/>
            <a:scene3d>
              <a:camera prst="orthographicFront"/>
              <a:lightRig rig="balanced" dir="t">
                <a:rot lat="0" lon="0" rev="2100000"/>
              </a:lightRig>
            </a:scene3d>
            <a:sp3d extrusionH="57150" prstMaterial="metal">
              <a:bevelT w="38100" h="25400"/>
              <a:contourClr>
                <a:schemeClr val="bg2"/>
              </a:contourClr>
            </a:sp3d>
          </a:bodyPr>
          <a:lstStyle/>
          <a:p>
            <a:pPr marL="45720" indent="0" algn="ctr">
              <a:buNone/>
            </a:pPr>
            <a:r>
              <a:rPr lang="en-US" sz="2800" b="1" spc="300" dirty="0" smtClean="0">
                <a:ln w="50800">
                  <a:solidFill>
                    <a:srgbClr val="003300"/>
                  </a:solidFill>
                </a:ln>
                <a:solidFill>
                  <a:schemeClr val="bg1">
                    <a:shade val="50000"/>
                  </a:schemeClr>
                </a:solidFill>
                <a:effectLst>
                  <a:glow rad="63500">
                    <a:schemeClr val="accent4">
                      <a:lumMod val="20000"/>
                      <a:lumOff val="80000"/>
                    </a:schemeClr>
                  </a:glow>
                </a:effectLst>
                <a:latin typeface="Arial Rounded MT Bold" pitchFamily="34" charset="0"/>
              </a:rPr>
              <a:t>Every Feast and Festival is </a:t>
            </a:r>
            <a:br>
              <a:rPr lang="en-US" sz="2800" b="1" spc="300" dirty="0" smtClean="0">
                <a:ln w="50800">
                  <a:solidFill>
                    <a:srgbClr val="003300"/>
                  </a:solidFill>
                </a:ln>
                <a:solidFill>
                  <a:schemeClr val="bg1">
                    <a:shade val="50000"/>
                  </a:schemeClr>
                </a:solidFill>
                <a:effectLst>
                  <a:glow rad="63500">
                    <a:schemeClr val="accent4">
                      <a:lumMod val="20000"/>
                      <a:lumOff val="80000"/>
                    </a:schemeClr>
                  </a:glow>
                </a:effectLst>
                <a:latin typeface="Arial Rounded MT Bold" pitchFamily="34" charset="0"/>
              </a:rPr>
            </a:br>
            <a:r>
              <a:rPr lang="en-US" sz="2800" b="1" spc="300" dirty="0" smtClean="0">
                <a:ln w="50800">
                  <a:solidFill>
                    <a:srgbClr val="003300"/>
                  </a:solidFill>
                </a:ln>
                <a:solidFill>
                  <a:schemeClr val="bg1">
                    <a:shade val="50000"/>
                  </a:schemeClr>
                </a:solidFill>
                <a:effectLst>
                  <a:glow rad="63500">
                    <a:schemeClr val="accent4">
                      <a:lumMod val="20000"/>
                      <a:lumOff val="80000"/>
                    </a:schemeClr>
                  </a:glow>
                </a:effectLst>
                <a:latin typeface="Arial Rounded MT Bold" pitchFamily="34" charset="0"/>
              </a:rPr>
              <a:t>of utmost importance, </a:t>
            </a:r>
            <a:br>
              <a:rPr lang="en-US" sz="2800" b="1" spc="300" dirty="0" smtClean="0">
                <a:ln w="50800">
                  <a:solidFill>
                    <a:srgbClr val="003300"/>
                  </a:solidFill>
                </a:ln>
                <a:solidFill>
                  <a:schemeClr val="bg1">
                    <a:shade val="50000"/>
                  </a:schemeClr>
                </a:solidFill>
                <a:effectLst>
                  <a:glow rad="63500">
                    <a:schemeClr val="accent4">
                      <a:lumMod val="20000"/>
                      <a:lumOff val="80000"/>
                    </a:schemeClr>
                  </a:glow>
                </a:effectLst>
                <a:latin typeface="Arial Rounded MT Bold" pitchFamily="34" charset="0"/>
              </a:rPr>
            </a:br>
            <a:r>
              <a:rPr lang="en-US" sz="2800" b="1" spc="300" dirty="0" smtClean="0">
                <a:ln w="50800">
                  <a:solidFill>
                    <a:srgbClr val="003300"/>
                  </a:solidFill>
                </a:ln>
                <a:solidFill>
                  <a:schemeClr val="bg1">
                    <a:shade val="50000"/>
                  </a:schemeClr>
                </a:solidFill>
                <a:effectLst>
                  <a:glow rad="63500">
                    <a:schemeClr val="accent4">
                      <a:lumMod val="20000"/>
                      <a:lumOff val="80000"/>
                    </a:schemeClr>
                  </a:glow>
                </a:effectLst>
                <a:latin typeface="Arial Rounded MT Bold" pitchFamily="34" charset="0"/>
              </a:rPr>
              <a:t>whether an annual Sabbath or not!</a:t>
            </a:r>
          </a:p>
          <a:p>
            <a:pPr marL="45720" indent="0">
              <a:buNone/>
            </a:pPr>
            <a:r>
              <a:rPr lang="en-US" sz="2800" b="1" dirty="0" smtClean="0">
                <a:ln w="50800">
                  <a:solidFill>
                    <a:srgbClr val="003300"/>
                  </a:solidFill>
                </a:ln>
                <a:solidFill>
                  <a:schemeClr val="bg1">
                    <a:shade val="50000"/>
                  </a:schemeClr>
                </a:solidFill>
                <a:effectLst>
                  <a:glow rad="63500">
                    <a:schemeClr val="accent4">
                      <a:lumMod val="20000"/>
                      <a:lumOff val="80000"/>
                    </a:schemeClr>
                  </a:glow>
                </a:effectLst>
                <a:latin typeface="Arial Rounded MT Bold" pitchFamily="34" charset="0"/>
              </a:rPr>
              <a:t>In Joshua’s account 2 festivals share Abib 15: </a:t>
            </a:r>
          </a:p>
          <a:p>
            <a:pPr marL="45720" indent="0">
              <a:buNone/>
            </a:pPr>
            <a:r>
              <a:rPr lang="en-US" sz="3200" b="1" dirty="0">
                <a:ln w="50800"/>
                <a:solidFill>
                  <a:schemeClr val="accent2">
                    <a:lumMod val="50000"/>
                  </a:schemeClr>
                </a:solidFill>
                <a:effectLst/>
                <a:latin typeface="Arial Rounded MT Bold" pitchFamily="34" charset="0"/>
              </a:rPr>
              <a:t>a</a:t>
            </a:r>
            <a:r>
              <a:rPr lang="en-US" sz="3200" b="1" dirty="0" smtClean="0">
                <a:ln w="50800"/>
                <a:solidFill>
                  <a:schemeClr val="accent2">
                    <a:lumMod val="50000"/>
                  </a:schemeClr>
                </a:solidFill>
                <a:effectLst/>
                <a:latin typeface="Arial Rounded MT Bold" pitchFamily="34" charset="0"/>
              </a:rPr>
              <a:t>.  1</a:t>
            </a:r>
            <a:r>
              <a:rPr lang="en-US" sz="3200" b="1" baseline="30000" dirty="0" smtClean="0">
                <a:ln w="50800"/>
                <a:solidFill>
                  <a:schemeClr val="accent2">
                    <a:lumMod val="50000"/>
                  </a:schemeClr>
                </a:solidFill>
                <a:effectLst/>
                <a:latin typeface="Arial Rounded MT Bold" pitchFamily="34" charset="0"/>
              </a:rPr>
              <a:t>st</a:t>
            </a:r>
            <a:r>
              <a:rPr lang="en-US" sz="3200" b="1" dirty="0" smtClean="0">
                <a:ln w="50800"/>
                <a:solidFill>
                  <a:schemeClr val="accent2">
                    <a:lumMod val="50000"/>
                  </a:schemeClr>
                </a:solidFill>
                <a:effectLst/>
                <a:latin typeface="Arial Rounded MT Bold" pitchFamily="34" charset="0"/>
              </a:rPr>
              <a:t> Sabbath of Unleavened Bread </a:t>
            </a:r>
          </a:p>
          <a:p>
            <a:pPr marL="45720" indent="0">
              <a:buNone/>
            </a:pPr>
            <a:r>
              <a:rPr lang="en-US" sz="3200" b="1" dirty="0">
                <a:ln w="50800">
                  <a:solidFill>
                    <a:srgbClr val="006600"/>
                  </a:solidFill>
                </a:ln>
                <a:solidFill>
                  <a:srgbClr val="00B050"/>
                </a:solidFill>
                <a:effectLst/>
                <a:latin typeface="Arial Rounded MT Bold" pitchFamily="34" charset="0"/>
              </a:rPr>
              <a:t>b</a:t>
            </a:r>
            <a:r>
              <a:rPr lang="en-US" sz="3200" b="1" dirty="0" smtClean="0">
                <a:ln w="50800">
                  <a:solidFill>
                    <a:srgbClr val="006600"/>
                  </a:solidFill>
                </a:ln>
                <a:solidFill>
                  <a:srgbClr val="00B050"/>
                </a:solidFill>
                <a:effectLst/>
                <a:latin typeface="Arial Rounded MT Bold" pitchFamily="34" charset="0"/>
              </a:rPr>
              <a:t>.  Wave Sheaf Festival</a:t>
            </a:r>
            <a:r>
              <a:rPr lang="en-US" sz="3200" b="1" dirty="0" smtClean="0">
                <a:ln w="50800"/>
                <a:solidFill>
                  <a:srgbClr val="00B050"/>
                </a:solidFill>
                <a:effectLst/>
                <a:latin typeface="Arial Rounded MT Bold" pitchFamily="34" charset="0"/>
              </a:rPr>
              <a:t>  </a:t>
            </a:r>
          </a:p>
        </p:txBody>
      </p:sp>
      <p:pic>
        <p:nvPicPr>
          <p:cNvPr id="3" name="Picture 2" descr="C:\Users\Rae\Desktop\Question Boy png.png"/>
          <p:cNvPicPr>
            <a:picLocks noChangeAspect="1" noChangeArrowheads="1"/>
          </p:cNvPicPr>
          <p:nvPr/>
        </p:nvPicPr>
        <p:blipFill>
          <a:blip r:embed="rId2" cstate="email">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a:ext>
            </a:extLst>
          </a:blip>
          <a:srcRect/>
          <a:stretch>
            <a:fillRect/>
          </a:stretch>
        </p:blipFill>
        <p:spPr bwMode="auto">
          <a:xfrm>
            <a:off x="6894576" y="4944258"/>
            <a:ext cx="1981200" cy="198119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Rectangle 6"/>
          <p:cNvSpPr/>
          <p:nvPr/>
        </p:nvSpPr>
        <p:spPr>
          <a:xfrm>
            <a:off x="417576" y="5334694"/>
            <a:ext cx="6477000" cy="1200329"/>
          </a:xfrm>
          <a:prstGeom prst="rect">
            <a:avLst/>
          </a:prstGeom>
          <a:solidFill>
            <a:srgbClr val="8C4C64"/>
          </a:solidFill>
          <a:effectLst>
            <a:glow rad="139700">
              <a:schemeClr val="accent3">
                <a:satMod val="175000"/>
                <a:alpha val="40000"/>
              </a:schemeClr>
            </a:glow>
          </a:effectLst>
          <a:scene3d>
            <a:camera prst="orthographicFront"/>
            <a:lightRig rig="flat" dir="t">
              <a:rot lat="0" lon="0" rev="18900000"/>
            </a:lightRig>
          </a:scene3d>
          <a:sp3d>
            <a:bevelT w="152400" h="50800" prst="softRound"/>
          </a:sp3d>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dirty="0" smtClean="0">
                <a:ln w="11430"/>
                <a:solidFill>
                  <a:schemeClr val="accent2">
                    <a:lumMod val="20000"/>
                    <a:lumOff val="80000"/>
                  </a:schemeClr>
                </a:solidFill>
                <a:effectLst>
                  <a:outerShdw blurRad="50800" dist="39000" dir="5460000" algn="tl">
                    <a:srgbClr val="000000">
                      <a:alpha val="38000"/>
                    </a:srgbClr>
                  </a:outerShdw>
                </a:effectLst>
                <a:latin typeface="Arial Rounded MT Bold" pitchFamily="34" charset="0"/>
              </a:rPr>
              <a:t>Will Joshua give priority to one of them?</a:t>
            </a:r>
            <a:br>
              <a:rPr lang="en-US" sz="2400" b="1" dirty="0" smtClean="0">
                <a:ln w="11430"/>
                <a:solidFill>
                  <a:schemeClr val="accent2">
                    <a:lumMod val="20000"/>
                    <a:lumOff val="80000"/>
                  </a:schemeClr>
                </a:solidFill>
                <a:effectLst>
                  <a:outerShdw blurRad="50800" dist="39000" dir="5460000" algn="tl">
                    <a:srgbClr val="000000">
                      <a:alpha val="38000"/>
                    </a:srgbClr>
                  </a:outerShdw>
                </a:effectLst>
                <a:latin typeface="Arial Rounded MT Bold" pitchFamily="34" charset="0"/>
              </a:rPr>
            </a:br>
            <a:r>
              <a:rPr lang="en-US" sz="2400" b="1" dirty="0" smtClean="0">
                <a:ln w="11430"/>
                <a:solidFill>
                  <a:schemeClr val="accent2">
                    <a:lumMod val="20000"/>
                    <a:lumOff val="80000"/>
                  </a:schemeClr>
                </a:solidFill>
                <a:effectLst>
                  <a:outerShdw blurRad="50800" dist="39000" dir="5460000" algn="tl">
                    <a:srgbClr val="000000">
                      <a:alpha val="38000"/>
                    </a:srgbClr>
                  </a:outerShdw>
                </a:effectLst>
                <a:latin typeface="Arial Rounded MT Bold" pitchFamily="34" charset="0"/>
              </a:rPr>
              <a:t>Will Joshua make the right choice?</a:t>
            </a:r>
            <a:endParaRPr lang="en-US" sz="1200" b="1" dirty="0" smtClean="0">
              <a:ln w="11430"/>
              <a:solidFill>
                <a:schemeClr val="accent2">
                  <a:lumMod val="20000"/>
                  <a:lumOff val="80000"/>
                </a:schemeClr>
              </a:solidFill>
              <a:effectLst>
                <a:outerShdw blurRad="50800" dist="39000" dir="5460000" algn="tl">
                  <a:srgbClr val="000000">
                    <a:alpha val="38000"/>
                  </a:srgbClr>
                </a:outerShdw>
              </a:effectLst>
              <a:latin typeface="Arial Rounded MT Bold" pitchFamily="34" charset="0"/>
            </a:endParaRPr>
          </a:p>
          <a:p>
            <a:pPr algn="ctr"/>
            <a:r>
              <a:rPr lang="en-US" sz="2400" b="1" dirty="0" smtClean="0">
                <a:ln w="11430"/>
                <a:solidFill>
                  <a:schemeClr val="accent2">
                    <a:lumMod val="20000"/>
                    <a:lumOff val="80000"/>
                  </a:schemeClr>
                </a:solidFill>
                <a:effectLst>
                  <a:outerShdw blurRad="50800" dist="39000" dir="5460000" algn="tl">
                    <a:srgbClr val="000000">
                      <a:alpha val="38000"/>
                    </a:srgbClr>
                  </a:outerShdw>
                </a:effectLst>
                <a:latin typeface="Arial Rounded MT Bold" pitchFamily="34" charset="0"/>
              </a:rPr>
              <a:t>And … </a:t>
            </a:r>
            <a:r>
              <a:rPr lang="en-US" sz="2400" b="1" dirty="0" smtClean="0">
                <a:ln w="11430"/>
                <a:solidFill>
                  <a:srgbClr val="FFC000"/>
                </a:solidFill>
                <a:effectLst>
                  <a:outerShdw blurRad="50800" dist="39000" dir="5460000" algn="tl">
                    <a:srgbClr val="000000">
                      <a:alpha val="38000"/>
                    </a:srgbClr>
                  </a:outerShdw>
                </a:effectLst>
                <a:latin typeface="Arial Rounded MT Bold" pitchFamily="34" charset="0"/>
              </a:rPr>
              <a:t>Does</a:t>
            </a:r>
            <a:r>
              <a:rPr lang="en-US" sz="2400" b="1" dirty="0" smtClean="0">
                <a:ln w="11430"/>
                <a:solidFill>
                  <a:schemeClr val="accent2">
                    <a:lumMod val="20000"/>
                    <a:lumOff val="80000"/>
                  </a:schemeClr>
                </a:solidFill>
                <a:effectLst>
                  <a:outerShdw blurRad="50800" dist="39000" dir="5460000" algn="tl">
                    <a:srgbClr val="000000">
                      <a:alpha val="38000"/>
                    </a:srgbClr>
                  </a:outerShdw>
                </a:effectLst>
                <a:latin typeface="Arial Rounded MT Bold" pitchFamily="34" charset="0"/>
              </a:rPr>
              <a:t> </a:t>
            </a:r>
            <a:r>
              <a:rPr lang="en-US" sz="2400" b="1" dirty="0" smtClean="0">
                <a:ln w="11430"/>
                <a:solidFill>
                  <a:srgbClr val="FFC000"/>
                </a:solidFill>
                <a:effectLst>
                  <a:outerShdw blurRad="50800" dist="39000" dir="5460000" algn="tl">
                    <a:srgbClr val="000000">
                      <a:alpha val="38000"/>
                    </a:srgbClr>
                  </a:outerShdw>
                </a:effectLst>
                <a:latin typeface="Arial Rounded MT Bold" pitchFamily="34" charset="0"/>
              </a:rPr>
              <a:t>it matter?</a:t>
            </a:r>
            <a:endParaRPr lang="en-US" sz="2400" b="1" dirty="0">
              <a:ln w="11430"/>
              <a:solidFill>
                <a:srgbClr val="FFC000"/>
              </a:solidFill>
              <a:effectLst>
                <a:outerShdw blurRad="50800" dist="39000" dir="5460000" algn="tl">
                  <a:srgbClr val="000000">
                    <a:alpha val="38000"/>
                  </a:srgbClr>
                </a:outerShdw>
              </a:effectLst>
              <a:latin typeface="Arial Rounded MT Bold" pitchFamily="34" charset="0"/>
            </a:endParaRPr>
          </a:p>
        </p:txBody>
      </p:sp>
      <p:sp>
        <p:nvSpPr>
          <p:cNvPr id="2" name="Slide Number Placeholder 1"/>
          <p:cNvSpPr>
            <a:spLocks noGrp="1"/>
          </p:cNvSpPr>
          <p:nvPr>
            <p:ph type="sldNum" sz="quarter" idx="12"/>
          </p:nvPr>
        </p:nvSpPr>
        <p:spPr>
          <a:xfrm>
            <a:off x="7315200" y="6492875"/>
            <a:ext cx="1828800" cy="365125"/>
          </a:xfrm>
        </p:spPr>
        <p:txBody>
          <a:bodyPr/>
          <a:lstStyle/>
          <a:p>
            <a:fld id="{5C014052-953B-4273-8F47-BF25327D5B24}" type="slidenum">
              <a:rPr lang="en-US" smtClean="0"/>
              <a:t>63</a:t>
            </a:fld>
            <a:endParaRPr lang="en-US" dirty="0"/>
          </a:p>
        </p:txBody>
      </p:sp>
    </p:spTree>
    <p:extLst>
      <p:ext uri="{BB962C8B-B14F-4D97-AF65-F5344CB8AC3E}">
        <p14:creationId xmlns:p14="http://schemas.microsoft.com/office/powerpoint/2010/main" val="52401561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left)">
                                      <p:cBhvr>
                                        <p:cTn id="12" dur="1250"/>
                                        <p:tgtEl>
                                          <p:spTgt spid="7">
                                            <p:txEl>
                                              <p:pRg st="0" end="0"/>
                                            </p:txEl>
                                          </p:spTgt>
                                        </p:tgtEl>
                                      </p:cBhvr>
                                    </p:animEffect>
                                  </p:childTnLst>
                                </p:cTn>
                              </p:par>
                            </p:childTnLst>
                          </p:cTn>
                        </p:par>
                        <p:par>
                          <p:cTn id="13" fill="hold">
                            <p:stCondLst>
                              <p:cond delay="1250"/>
                            </p:stCondLst>
                            <p:childTnLst>
                              <p:par>
                                <p:cTn id="14" presetID="22" presetClass="entr" presetSubtype="8" fill="hold" nodeType="afterEffect">
                                  <p:stCondLst>
                                    <p:cond delay="2250"/>
                                  </p:stCondLst>
                                  <p:childTnLst>
                                    <p:set>
                                      <p:cBhvr>
                                        <p:cTn id="15" dur="1" fill="hold">
                                          <p:stCondLst>
                                            <p:cond delay="0"/>
                                          </p:stCondLst>
                                        </p:cTn>
                                        <p:tgtEl>
                                          <p:spTgt spid="7">
                                            <p:txEl>
                                              <p:pRg st="1" end="1"/>
                                            </p:txEl>
                                          </p:spTgt>
                                        </p:tgtEl>
                                        <p:attrNameLst>
                                          <p:attrName>style.visibility</p:attrName>
                                        </p:attrNameLst>
                                      </p:cBhvr>
                                      <p:to>
                                        <p:strVal val="visible"/>
                                      </p:to>
                                    </p:set>
                                    <p:animEffect transition="in" filter="wipe(left)">
                                      <p:cBhvr>
                                        <p:cTn id="16" dur="125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239000" y="6416675"/>
            <a:ext cx="1828800" cy="365125"/>
          </a:xfrm>
        </p:spPr>
        <p:txBody>
          <a:bodyPr/>
          <a:lstStyle/>
          <a:p>
            <a:fld id="{5C014052-953B-4273-8F47-BF25327D5B24}" type="slidenum">
              <a:rPr lang="en-US" smtClean="0">
                <a:solidFill>
                  <a:schemeClr val="bg1"/>
                </a:solidFill>
              </a:rPr>
              <a:t>64</a:t>
            </a:fld>
            <a:endParaRPr lang="en-US" dirty="0">
              <a:solidFill>
                <a:schemeClr val="bg1"/>
              </a:solidFill>
            </a:endParaRPr>
          </a:p>
        </p:txBody>
      </p:sp>
      <p:pic>
        <p:nvPicPr>
          <p:cNvPr id="6" name="Picture 12" descr="C:\Users\Rae\Desktop\Art on Desktop\white man clip art\3d white people\3d what next.jpg"/>
          <p:cNvPicPr>
            <a:picLocks noChangeAspect="1" noChangeArrowheads="1"/>
          </p:cNvPicPr>
          <p:nvPr/>
        </p:nvPicPr>
        <p:blipFill>
          <a:blip r:embed="rId3" cstate="email">
            <a:extLst>
              <a:ext uri="{BEBA8EAE-BF5A-486C-A8C5-ECC9F3942E4B}">
                <a14:imgProps xmlns:a14="http://schemas.microsoft.com/office/drawing/2010/main">
                  <a14:imgLayer r:embed="rId4">
                    <a14:imgEffect>
                      <a14:colorTemperature colorTemp="5300"/>
                    </a14:imgEffect>
                  </a14:imgLayer>
                </a14:imgProps>
              </a:ext>
              <a:ext uri="{28A0092B-C50C-407E-A947-70E740481C1C}">
                <a14:useLocalDpi xmlns:a14="http://schemas.microsoft.com/office/drawing/2010/main"/>
              </a:ext>
            </a:extLst>
          </a:blip>
          <a:srcRect/>
          <a:stretch>
            <a:fillRect/>
          </a:stretch>
        </p:blipFill>
        <p:spPr bwMode="auto">
          <a:xfrm>
            <a:off x="6934200" y="165567"/>
            <a:ext cx="1310272" cy="1310272"/>
          </a:xfrm>
          <a:prstGeom prst="rect">
            <a:avLst/>
          </a:prstGeom>
          <a:noFill/>
          <a:effectLst>
            <a:glow rad="101600">
              <a:schemeClr val="accent5">
                <a:satMod val="175000"/>
                <a:alpha val="40000"/>
              </a:schemeClr>
            </a:glow>
            <a:softEdge rad="114300"/>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533400" y="152400"/>
            <a:ext cx="5638800" cy="132343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smtClean="0">
                <a:ln w="11430">
                  <a:solidFill>
                    <a:srgbClr val="002060"/>
                  </a:solidFill>
                </a:ln>
                <a:solidFill>
                  <a:srgbClr val="008080"/>
                </a:solidFill>
                <a:effectLst>
                  <a:outerShdw blurRad="50800" dist="39000" dir="5460000" algn="tl">
                    <a:srgbClr val="000000">
                      <a:alpha val="38000"/>
                    </a:srgbClr>
                  </a:outerShdw>
                </a:effectLst>
                <a:latin typeface="Segoe Print" pitchFamily="2" charset="0"/>
              </a:rPr>
              <a:t>Joshua’s Wave Sheaf</a:t>
            </a:r>
            <a:br>
              <a:rPr lang="en-US" sz="4000" b="1" cap="none" spc="0" dirty="0" smtClean="0">
                <a:ln w="11430">
                  <a:solidFill>
                    <a:srgbClr val="002060"/>
                  </a:solidFill>
                </a:ln>
                <a:solidFill>
                  <a:srgbClr val="008080"/>
                </a:solidFill>
                <a:effectLst>
                  <a:outerShdw blurRad="50800" dist="39000" dir="5460000" algn="tl">
                    <a:srgbClr val="000000">
                      <a:alpha val="38000"/>
                    </a:srgbClr>
                  </a:outerShdw>
                </a:effectLst>
                <a:latin typeface="Segoe Print" pitchFamily="2" charset="0"/>
              </a:rPr>
            </a:br>
            <a:r>
              <a:rPr lang="en-US" sz="4000" b="1" cap="none" spc="0" dirty="0" smtClean="0">
                <a:ln w="11430">
                  <a:solidFill>
                    <a:srgbClr val="002060"/>
                  </a:solidFill>
                </a:ln>
                <a:solidFill>
                  <a:srgbClr val="008080"/>
                </a:solidFill>
                <a:effectLst>
                  <a:outerShdw blurRad="50800" dist="39000" dir="5460000" algn="tl">
                    <a:srgbClr val="000000">
                      <a:alpha val="38000"/>
                    </a:srgbClr>
                  </a:outerShdw>
                </a:effectLst>
                <a:latin typeface="Segoe Print" pitchFamily="2" charset="0"/>
              </a:rPr>
              <a:t>Part 2</a:t>
            </a:r>
            <a:endParaRPr lang="en-US" sz="4000" b="1" cap="none" spc="0" dirty="0">
              <a:ln w="11430">
                <a:solidFill>
                  <a:srgbClr val="002060"/>
                </a:solidFill>
              </a:ln>
              <a:solidFill>
                <a:srgbClr val="008080"/>
              </a:solidFill>
              <a:effectLst>
                <a:outerShdw blurRad="50800" dist="39000" dir="5460000" algn="tl">
                  <a:srgbClr val="000000">
                    <a:alpha val="38000"/>
                  </a:srgbClr>
                </a:outerShdw>
              </a:effectLst>
              <a:latin typeface="Segoe Print" pitchFamily="2" charset="0"/>
            </a:endParaRPr>
          </a:p>
        </p:txBody>
      </p:sp>
      <p:sp>
        <p:nvSpPr>
          <p:cNvPr id="8" name="Pentagon 7"/>
          <p:cNvSpPr/>
          <p:nvPr/>
        </p:nvSpPr>
        <p:spPr>
          <a:xfrm>
            <a:off x="398883" y="5960472"/>
            <a:ext cx="4706517" cy="684478"/>
          </a:xfrm>
          <a:prstGeom prst="homePlate">
            <a:avLst/>
          </a:prstGeom>
          <a:solidFill>
            <a:srgbClr val="FFFF99">
              <a:alpha val="30000"/>
            </a:srgbClr>
          </a:solidFill>
          <a:ln>
            <a:solidFill>
              <a:srgbClr val="854372"/>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a:r>
              <a:rPr lang="en-CA" sz="4800" b="1" dirty="0" smtClean="0">
                <a:solidFill>
                  <a:srgbClr val="854372"/>
                </a:solidFill>
                <a:effectLst>
                  <a:glow rad="127000">
                    <a:srgbClr val="FFFFCC"/>
                  </a:glow>
                </a:effectLst>
                <a:latin typeface="Matura MT Script Capitals" pitchFamily="66" charset="0"/>
              </a:rPr>
              <a:t>Come &amp;See!</a:t>
            </a:r>
            <a:endParaRPr lang="en-CA" sz="4800" b="1" dirty="0">
              <a:solidFill>
                <a:srgbClr val="854372"/>
              </a:solidFill>
              <a:latin typeface="Matura MT Script Capitals" pitchFamily="66" charset="0"/>
            </a:endParaRPr>
          </a:p>
        </p:txBody>
      </p:sp>
      <p:sp>
        <p:nvSpPr>
          <p:cNvPr id="9" name="Rectangle 8"/>
          <p:cNvSpPr/>
          <p:nvPr/>
        </p:nvSpPr>
        <p:spPr>
          <a:xfrm>
            <a:off x="5105400" y="5867400"/>
            <a:ext cx="3962400" cy="923330"/>
          </a:xfrm>
          <a:prstGeom prst="rect">
            <a:avLst/>
          </a:prstGeom>
          <a:noFill/>
        </p:spPr>
        <p:txBody>
          <a:bodyPr wrap="square" lIns="91440" tIns="45720" rIns="91440" bIns="45720">
            <a:spAutoFit/>
          </a:bodyPr>
          <a:lstStyle/>
          <a:p>
            <a:pPr algn="ctr"/>
            <a:r>
              <a:rPr lang="en-US" sz="5400" b="1" cap="none" spc="0" dirty="0" smtClean="0">
                <a:ln w="1905"/>
                <a:solidFill>
                  <a:srgbClr val="FFCCCC"/>
                </a:solidFill>
                <a:effectLst>
                  <a:innerShdw blurRad="69850" dist="43180" dir="5400000">
                    <a:srgbClr val="000000">
                      <a:alpha val="65000"/>
                    </a:srgbClr>
                  </a:innerShdw>
                </a:effectLst>
                <a:latin typeface="Edwardian Script ITC" pitchFamily="66" charset="0"/>
              </a:rPr>
              <a:t>The End of </a:t>
            </a:r>
            <a:r>
              <a:rPr lang="en-US" sz="5400" b="1" cap="none" spc="0" dirty="0" err="1" smtClean="0">
                <a:ln w="1905"/>
                <a:solidFill>
                  <a:srgbClr val="FFCCCC"/>
                </a:solidFill>
                <a:effectLst>
                  <a:innerShdw blurRad="69850" dist="43180" dir="5400000">
                    <a:srgbClr val="000000">
                      <a:alpha val="65000"/>
                    </a:srgbClr>
                  </a:innerShdw>
                </a:effectLst>
                <a:latin typeface="Edwardian Script ITC" pitchFamily="66" charset="0"/>
              </a:rPr>
              <a:t>Pt</a:t>
            </a:r>
            <a:r>
              <a:rPr lang="en-US" sz="5400" b="1" cap="none" spc="0" dirty="0" smtClean="0">
                <a:ln w="1905"/>
                <a:solidFill>
                  <a:srgbClr val="FFCCCC"/>
                </a:solidFill>
                <a:effectLst>
                  <a:innerShdw blurRad="69850" dist="43180" dir="5400000">
                    <a:srgbClr val="000000">
                      <a:alpha val="65000"/>
                    </a:srgbClr>
                  </a:innerShdw>
                </a:effectLst>
                <a:latin typeface="Edwardian Script ITC" pitchFamily="66" charset="0"/>
              </a:rPr>
              <a:t> 1</a:t>
            </a:r>
            <a:endParaRPr lang="en-US" sz="5400" b="1" cap="none" spc="0" dirty="0">
              <a:ln w="1905"/>
              <a:solidFill>
                <a:srgbClr val="FFCCCC"/>
              </a:solidFill>
              <a:effectLst>
                <a:innerShdw blurRad="69850" dist="43180" dir="5400000">
                  <a:srgbClr val="000000">
                    <a:alpha val="65000"/>
                  </a:srgbClr>
                </a:innerShdw>
              </a:effectLst>
              <a:latin typeface="Edwardian Script ITC" pitchFamily="66" charset="0"/>
            </a:endParaRPr>
          </a:p>
        </p:txBody>
      </p:sp>
      <p:sp>
        <p:nvSpPr>
          <p:cNvPr id="10" name="Text Placeholder 2"/>
          <p:cNvSpPr txBox="1">
            <a:spLocks/>
          </p:cNvSpPr>
          <p:nvPr/>
        </p:nvSpPr>
        <p:spPr>
          <a:xfrm>
            <a:off x="347129" y="1246599"/>
            <a:ext cx="6248400" cy="4661416"/>
          </a:xfrm>
          <a:prstGeom prst="rect">
            <a:avLst/>
          </a:prstGeom>
          <a:noFill/>
          <a:ln>
            <a:noFill/>
          </a:ln>
          <a:effectLst/>
        </p:spPr>
        <p:txBody>
          <a:bodyPr anchor="ctr">
            <a:normAutofit fontScale="92500"/>
            <a:scene3d>
              <a:camera prst="orthographicFront"/>
              <a:lightRig rig="threePt" dir="t"/>
            </a:scene3d>
            <a:sp3d extrusionH="57150">
              <a:bevelT w="82550" h="38100" prst="coolSlant"/>
            </a:sp3d>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514350" indent="-514350">
              <a:lnSpc>
                <a:spcPct val="150000"/>
              </a:lnSpc>
              <a:buSzPct val="110000"/>
              <a:buFont typeface="+mj-lt"/>
              <a:buAutoNum type="arabicParenR"/>
            </a:pPr>
            <a:r>
              <a:rPr lang="en-CA" sz="3300" b="1" dirty="0" smtClean="0">
                <a:solidFill>
                  <a:srgbClr val="008080"/>
                </a:solidFill>
                <a:effectLst>
                  <a:glow rad="127000">
                    <a:schemeClr val="bg1"/>
                  </a:glow>
                </a:effectLst>
                <a:latin typeface="Comic Sans MS" pitchFamily="66" charset="0"/>
              </a:rPr>
              <a:t>With</a:t>
            </a:r>
            <a:r>
              <a:rPr lang="en-CA" sz="3300" b="1" dirty="0" smtClean="0">
                <a:solidFill>
                  <a:srgbClr val="00B0F0"/>
                </a:solidFill>
                <a:effectLst>
                  <a:glow rad="127000">
                    <a:schemeClr val="bg1"/>
                  </a:glow>
                </a:effectLst>
                <a:latin typeface="Comic Sans MS" pitchFamily="66" charset="0"/>
              </a:rPr>
              <a:t> </a:t>
            </a:r>
            <a:r>
              <a:rPr lang="en-CA" sz="3300" b="1" dirty="0" smtClean="0">
                <a:solidFill>
                  <a:srgbClr val="008080"/>
                </a:solidFill>
                <a:effectLst>
                  <a:glow rad="127000">
                    <a:schemeClr val="bg1"/>
                  </a:glow>
                </a:effectLst>
                <a:latin typeface="Comic Sans MS" pitchFamily="66" charset="0"/>
              </a:rPr>
              <a:t>Wave Sheaf and </a:t>
            </a:r>
            <a:br>
              <a:rPr lang="en-CA" sz="3300" b="1" dirty="0" smtClean="0">
                <a:solidFill>
                  <a:srgbClr val="008080"/>
                </a:solidFill>
                <a:effectLst>
                  <a:glow rad="127000">
                    <a:schemeClr val="bg1"/>
                  </a:glow>
                </a:effectLst>
                <a:latin typeface="Comic Sans MS" pitchFamily="66" charset="0"/>
              </a:rPr>
            </a:br>
            <a:r>
              <a:rPr lang="en-CA" sz="3300" b="1" dirty="0" smtClean="0">
                <a:solidFill>
                  <a:srgbClr val="008080"/>
                </a:solidFill>
                <a:effectLst>
                  <a:glow rad="127000">
                    <a:schemeClr val="bg1"/>
                  </a:glow>
                </a:effectLst>
                <a:latin typeface="Comic Sans MS" pitchFamily="66" charset="0"/>
              </a:rPr>
              <a:t>1</a:t>
            </a:r>
            <a:r>
              <a:rPr lang="en-CA" sz="3300" b="1" baseline="30000" dirty="0" smtClean="0">
                <a:solidFill>
                  <a:srgbClr val="008080"/>
                </a:solidFill>
                <a:effectLst>
                  <a:glow rad="127000">
                    <a:schemeClr val="bg1"/>
                  </a:glow>
                </a:effectLst>
                <a:latin typeface="Comic Sans MS" pitchFamily="66" charset="0"/>
              </a:rPr>
              <a:t>st</a:t>
            </a:r>
            <a:r>
              <a:rPr lang="en-CA" sz="3300" b="1" dirty="0" smtClean="0">
                <a:solidFill>
                  <a:srgbClr val="008080"/>
                </a:solidFill>
                <a:effectLst>
                  <a:glow rad="127000">
                    <a:schemeClr val="bg1"/>
                  </a:glow>
                </a:effectLst>
                <a:latin typeface="Comic Sans MS" pitchFamily="66" charset="0"/>
              </a:rPr>
              <a:t> </a:t>
            </a:r>
            <a:r>
              <a:rPr lang="en-CA" sz="3300" b="1" dirty="0">
                <a:solidFill>
                  <a:srgbClr val="008080"/>
                </a:solidFill>
                <a:effectLst>
                  <a:glow rad="127000">
                    <a:schemeClr val="bg1"/>
                  </a:glow>
                </a:effectLst>
                <a:latin typeface="Comic Sans MS" pitchFamily="66" charset="0"/>
              </a:rPr>
              <a:t>Sabbath of Unleavened Bread both on Abib 15, which one will take priority?</a:t>
            </a:r>
          </a:p>
          <a:p>
            <a:pPr marL="514350" indent="-514350">
              <a:lnSpc>
                <a:spcPct val="150000"/>
              </a:lnSpc>
              <a:buSzPct val="110000"/>
              <a:buFont typeface="+mj-lt"/>
              <a:buAutoNum type="arabicParenR"/>
            </a:pPr>
            <a:r>
              <a:rPr lang="en-CA" sz="3300" b="1" dirty="0">
                <a:solidFill>
                  <a:srgbClr val="0070C0"/>
                </a:solidFill>
                <a:effectLst>
                  <a:glow rad="127000">
                    <a:schemeClr val="bg1"/>
                  </a:glow>
                </a:effectLst>
                <a:latin typeface="Comic Sans MS" pitchFamily="66" charset="0"/>
              </a:rPr>
              <a:t>Which Feast will be the “backbone” </a:t>
            </a:r>
            <a:r>
              <a:rPr lang="en-CA" sz="3300" b="1" dirty="0" smtClean="0">
                <a:solidFill>
                  <a:srgbClr val="0070C0"/>
                </a:solidFill>
                <a:effectLst>
                  <a:glow rad="127000">
                    <a:schemeClr val="bg1"/>
                  </a:glow>
                </a:effectLst>
                <a:latin typeface="Comic Sans MS" pitchFamily="66" charset="0"/>
              </a:rPr>
              <a:t>of </a:t>
            </a:r>
            <a:r>
              <a:rPr lang="en-CA" sz="3300" b="1" dirty="0">
                <a:solidFill>
                  <a:srgbClr val="0070C0"/>
                </a:solidFill>
                <a:effectLst>
                  <a:glow rad="127000">
                    <a:schemeClr val="bg1"/>
                  </a:glow>
                </a:effectLst>
                <a:latin typeface="Comic Sans MS" pitchFamily="66" charset="0"/>
              </a:rPr>
              <a:t>our salvation</a:t>
            </a:r>
            <a:r>
              <a:rPr lang="en-CA" sz="3300" b="1" dirty="0" smtClean="0">
                <a:solidFill>
                  <a:srgbClr val="0070C0"/>
                </a:solidFill>
                <a:effectLst>
                  <a:glow rad="127000">
                    <a:schemeClr val="bg1"/>
                  </a:glow>
                </a:effectLst>
                <a:latin typeface="Comic Sans MS" pitchFamily="66" charset="0"/>
              </a:rPr>
              <a:t>?</a:t>
            </a:r>
          </a:p>
        </p:txBody>
      </p:sp>
    </p:spTree>
    <p:extLst>
      <p:ext uri="{BB962C8B-B14F-4D97-AF65-F5344CB8AC3E}">
        <p14:creationId xmlns:p14="http://schemas.microsoft.com/office/powerpoint/2010/main" val="17750819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xEl>
                                              <p:pRg st="1" end="1"/>
                                            </p:txEl>
                                          </p:spTgt>
                                        </p:tgtEl>
                                        <p:attrNameLst>
                                          <p:attrName>style.visibility</p:attrName>
                                        </p:attrNameLst>
                                      </p:cBhvr>
                                      <p:to>
                                        <p:strVal val="visible"/>
                                      </p:to>
                                    </p:set>
                                    <p:animEffect transition="in" filter="fade">
                                      <p:cBhvr>
                                        <p:cTn id="14" dur="1000"/>
                                        <p:tgtEl>
                                          <p:spTgt spid="10">
                                            <p:txEl>
                                              <p:pRg st="1" end="1"/>
                                            </p:txEl>
                                          </p:spTgt>
                                        </p:tgtEl>
                                      </p:cBhvr>
                                    </p:animEffect>
                                    <p:anim calcmode="lin" valueType="num">
                                      <p:cBhvr>
                                        <p:cTn id="15"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bg/>
                                          </p:spTgt>
                                        </p:tgtEl>
                                        <p:attrNameLst>
                                          <p:attrName>style.visibility</p:attrName>
                                        </p:attrNameLst>
                                      </p:cBhvr>
                                      <p:to>
                                        <p:strVal val="visible"/>
                                      </p:to>
                                    </p:set>
                                    <p:anim calcmode="lin" valueType="num">
                                      <p:cBhvr>
                                        <p:cTn id="21" dur="1000" fill="hold"/>
                                        <p:tgtEl>
                                          <p:spTgt spid="8">
                                            <p:bg/>
                                          </p:spTgt>
                                        </p:tgtEl>
                                        <p:attrNameLst>
                                          <p:attrName>ppt_w</p:attrName>
                                        </p:attrNameLst>
                                      </p:cBhvr>
                                      <p:tavLst>
                                        <p:tav tm="0">
                                          <p:val>
                                            <p:fltVal val="0"/>
                                          </p:val>
                                        </p:tav>
                                        <p:tav tm="100000">
                                          <p:val>
                                            <p:strVal val="#ppt_w"/>
                                          </p:val>
                                        </p:tav>
                                      </p:tavLst>
                                    </p:anim>
                                    <p:anim calcmode="lin" valueType="num">
                                      <p:cBhvr>
                                        <p:cTn id="22" dur="1000" fill="hold"/>
                                        <p:tgtEl>
                                          <p:spTgt spid="8">
                                            <p:bg/>
                                          </p:spTgt>
                                        </p:tgtEl>
                                        <p:attrNameLst>
                                          <p:attrName>ppt_h</p:attrName>
                                        </p:attrNameLst>
                                      </p:cBhvr>
                                      <p:tavLst>
                                        <p:tav tm="0">
                                          <p:val>
                                            <p:fltVal val="0"/>
                                          </p:val>
                                        </p:tav>
                                        <p:tav tm="100000">
                                          <p:val>
                                            <p:strVal val="#ppt_h"/>
                                          </p:val>
                                        </p:tav>
                                      </p:tavLst>
                                    </p:anim>
                                    <p:animEffect transition="in" filter="fade">
                                      <p:cBhvr>
                                        <p:cTn id="23" dur="1000"/>
                                        <p:tgtEl>
                                          <p:spTgt spid="8">
                                            <p:bg/>
                                          </p:spTgt>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
                                            <p:txEl>
                                              <p:pRg st="0" end="0"/>
                                            </p:txEl>
                                          </p:spTgt>
                                        </p:tgtEl>
                                        <p:attrNameLst>
                                          <p:attrName>style.visibility</p:attrName>
                                        </p:attrNameLst>
                                      </p:cBhvr>
                                      <p:to>
                                        <p:strVal val="visible"/>
                                      </p:to>
                                    </p:set>
                                    <p:anim calcmode="lin" valueType="num">
                                      <p:cBhvr>
                                        <p:cTn id="26" dur="1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27" dur="10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28" dur="1000"/>
                                        <p:tgtEl>
                                          <p:spTgt spid="8">
                                            <p:txEl>
                                              <p:pRg st="0" end="0"/>
                                            </p:txEl>
                                          </p:spTgt>
                                        </p:tgtEl>
                                      </p:cBhvr>
                                    </p:animEffect>
                                  </p:childTnLst>
                                </p:cTn>
                              </p:par>
                            </p:childTnLst>
                          </p:cTn>
                        </p:par>
                        <p:par>
                          <p:cTn id="29" fill="hold">
                            <p:stCondLst>
                              <p:cond delay="1000"/>
                            </p:stCondLst>
                            <p:childTnLst>
                              <p:par>
                                <p:cTn id="30" presetID="22" presetClass="entr" presetSubtype="8" fill="hold" grpId="0" nodeType="afterEffect">
                                  <p:stCondLst>
                                    <p:cond delay="100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1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animBg="1"/>
      <p:bldP spid="9" grpId="0"/>
    </p:bldLst>
  </p:timing>
</p:sld>
</file>

<file path=ppt/slides/slide6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315200" y="6492875"/>
            <a:ext cx="1828800" cy="365125"/>
          </a:xfrm>
        </p:spPr>
        <p:txBody>
          <a:bodyPr/>
          <a:lstStyle/>
          <a:p>
            <a:fld id="{5C014052-953B-4273-8F47-BF25327D5B24}" type="slidenum">
              <a:rPr lang="en-US" smtClean="0"/>
              <a:t>65</a:t>
            </a:fld>
            <a:endParaRPr lang="en-US" dirty="0"/>
          </a:p>
        </p:txBody>
      </p:sp>
      <p:sp>
        <p:nvSpPr>
          <p:cNvPr id="7" name="Rectangle 6"/>
          <p:cNvSpPr/>
          <p:nvPr/>
        </p:nvSpPr>
        <p:spPr>
          <a:xfrm>
            <a:off x="1447800" y="-76200"/>
            <a:ext cx="7307820" cy="3308598"/>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endParaRPr lang="en-US" sz="11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itchFamily="2" charset="0"/>
            </a:endParaRPr>
          </a:p>
          <a:p>
            <a:pPr algn="ctr">
              <a:lnSpc>
                <a:spcPct val="150000"/>
              </a:lnSpc>
            </a:pPr>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itchFamily="2" charset="0"/>
              </a:rPr>
              <a:t> </a:t>
            </a:r>
            <a:r>
              <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itchFamily="2" charset="0"/>
              </a:rPr>
              <a:t> </a:t>
            </a:r>
            <a:r>
              <a:rPr lang="en-US" sz="4400" b="1" dirty="0" smtClean="0">
                <a:ln w="11430"/>
                <a:solidFill>
                  <a:srgbClr val="002060"/>
                </a:solidFill>
                <a:effectLst>
                  <a:glow rad="228600">
                    <a:schemeClr val="accent5">
                      <a:satMod val="175000"/>
                      <a:alpha val="40000"/>
                    </a:schemeClr>
                  </a:glow>
                  <a:outerShdw blurRad="50800" dist="39000" dir="5460000" algn="tl">
                    <a:srgbClr val="000000">
                      <a:alpha val="38000"/>
                    </a:srgbClr>
                  </a:outerShdw>
                </a:effectLst>
                <a:latin typeface="Segoe Print" pitchFamily="2" charset="0"/>
              </a:rPr>
              <a:t>Questions/Comments </a:t>
            </a:r>
            <a:br>
              <a:rPr lang="en-US" sz="4400" b="1" dirty="0" smtClean="0">
                <a:ln w="11430"/>
                <a:solidFill>
                  <a:srgbClr val="002060"/>
                </a:solidFill>
                <a:effectLst>
                  <a:glow rad="228600">
                    <a:schemeClr val="accent5">
                      <a:satMod val="175000"/>
                      <a:alpha val="40000"/>
                    </a:schemeClr>
                  </a:glow>
                  <a:outerShdw blurRad="50800" dist="39000" dir="5460000" algn="tl">
                    <a:srgbClr val="000000">
                      <a:alpha val="38000"/>
                    </a:srgbClr>
                  </a:outerShdw>
                </a:effectLst>
                <a:latin typeface="Segoe Print" pitchFamily="2" charset="0"/>
              </a:rPr>
            </a:br>
            <a:r>
              <a:rPr lang="en-US" sz="4400" b="1" dirty="0" smtClean="0">
                <a:ln w="11430"/>
                <a:solidFill>
                  <a:srgbClr val="002060"/>
                </a:solidFill>
                <a:effectLst>
                  <a:glow rad="228600">
                    <a:schemeClr val="accent5">
                      <a:satMod val="175000"/>
                      <a:alpha val="40000"/>
                    </a:schemeClr>
                  </a:glow>
                  <a:outerShdw blurRad="50800" dist="39000" dir="5460000" algn="tl">
                    <a:srgbClr val="000000">
                      <a:alpha val="38000"/>
                    </a:srgbClr>
                  </a:outerShdw>
                </a:effectLst>
                <a:latin typeface="Segoe Print" pitchFamily="2" charset="0"/>
              </a:rPr>
              <a:t>on the placement </a:t>
            </a:r>
            <a:br>
              <a:rPr lang="en-US" sz="4400" b="1" dirty="0" smtClean="0">
                <a:ln w="11430"/>
                <a:solidFill>
                  <a:srgbClr val="002060"/>
                </a:solidFill>
                <a:effectLst>
                  <a:glow rad="228600">
                    <a:schemeClr val="accent5">
                      <a:satMod val="175000"/>
                      <a:alpha val="40000"/>
                    </a:schemeClr>
                  </a:glow>
                  <a:outerShdw blurRad="50800" dist="39000" dir="5460000" algn="tl">
                    <a:srgbClr val="000000">
                      <a:alpha val="38000"/>
                    </a:srgbClr>
                  </a:outerShdw>
                </a:effectLst>
                <a:latin typeface="Segoe Print" pitchFamily="2" charset="0"/>
              </a:rPr>
            </a:br>
            <a:r>
              <a:rPr lang="en-US" sz="4400" b="1" dirty="0" smtClean="0">
                <a:ln w="11430"/>
                <a:solidFill>
                  <a:srgbClr val="002060"/>
                </a:solidFill>
                <a:effectLst>
                  <a:glow rad="228600">
                    <a:schemeClr val="accent5">
                      <a:satMod val="175000"/>
                      <a:alpha val="40000"/>
                    </a:schemeClr>
                  </a:glow>
                  <a:outerShdw blurRad="50800" dist="39000" dir="5460000" algn="tl">
                    <a:srgbClr val="000000">
                      <a:alpha val="38000"/>
                    </a:srgbClr>
                  </a:outerShdw>
                </a:effectLst>
                <a:latin typeface="Segoe Print" pitchFamily="2" charset="0"/>
              </a:rPr>
              <a:t>of </a:t>
            </a:r>
            <a:r>
              <a:rPr lang="en-US" sz="4400" b="1" dirty="0" smtClean="0">
                <a:ln w="11430"/>
                <a:solidFill>
                  <a:srgbClr val="006C31"/>
                </a:solidFill>
                <a:effectLst>
                  <a:glow rad="228600">
                    <a:schemeClr val="accent5">
                      <a:satMod val="175000"/>
                      <a:alpha val="40000"/>
                    </a:schemeClr>
                  </a:glow>
                  <a:outerShdw blurRad="50800" dist="39000" dir="5460000" algn="tl">
                    <a:srgbClr val="000000">
                      <a:alpha val="38000"/>
                    </a:srgbClr>
                  </a:outerShdw>
                </a:effectLst>
                <a:latin typeface="Segoe Print" pitchFamily="2" charset="0"/>
              </a:rPr>
              <a:t>Wave Sheaf</a:t>
            </a:r>
            <a:r>
              <a:rPr lang="en-US" sz="4400" b="1" dirty="0">
                <a:ln w="11430"/>
                <a:solidFill>
                  <a:srgbClr val="002060"/>
                </a:solidFill>
                <a:effectLst>
                  <a:glow rad="228600">
                    <a:schemeClr val="accent5">
                      <a:satMod val="175000"/>
                      <a:alpha val="40000"/>
                    </a:schemeClr>
                  </a:glow>
                  <a:outerShdw blurRad="50800" dist="39000" dir="5460000" algn="tl">
                    <a:srgbClr val="000000">
                      <a:alpha val="38000"/>
                    </a:srgbClr>
                  </a:outerShdw>
                </a:effectLst>
                <a:latin typeface="Segoe Print" pitchFamily="2" charset="0"/>
              </a:rPr>
              <a:t> </a:t>
            </a:r>
            <a:r>
              <a:rPr lang="en-US" sz="4400" b="1" dirty="0" err="1" smtClean="0">
                <a:ln w="11430"/>
                <a:solidFill>
                  <a:srgbClr val="002060"/>
                </a:solidFill>
                <a:effectLst>
                  <a:glow rad="228600">
                    <a:schemeClr val="accent5">
                      <a:satMod val="175000"/>
                      <a:alpha val="40000"/>
                    </a:schemeClr>
                  </a:glow>
                  <a:outerShdw blurRad="50800" dist="39000" dir="5460000" algn="tl">
                    <a:srgbClr val="000000">
                      <a:alpha val="38000"/>
                    </a:srgbClr>
                  </a:outerShdw>
                </a:effectLst>
                <a:latin typeface="Segoe Print" pitchFamily="2" charset="0"/>
              </a:rPr>
              <a:t>Pt</a:t>
            </a:r>
            <a:r>
              <a:rPr lang="en-US" sz="4400" b="1" dirty="0" smtClean="0">
                <a:ln w="11430"/>
                <a:solidFill>
                  <a:srgbClr val="002060"/>
                </a:solidFill>
                <a:effectLst>
                  <a:glow rad="228600">
                    <a:schemeClr val="accent5">
                      <a:satMod val="175000"/>
                      <a:alpha val="40000"/>
                    </a:schemeClr>
                  </a:glow>
                  <a:outerShdw blurRad="50800" dist="39000" dir="5460000" algn="tl">
                    <a:srgbClr val="000000">
                      <a:alpha val="38000"/>
                    </a:srgbClr>
                  </a:outerShdw>
                </a:effectLst>
                <a:latin typeface="Segoe Print" pitchFamily="2" charset="0"/>
              </a:rPr>
              <a:t> 1?</a:t>
            </a:r>
            <a:endParaRPr lang="en-US" sz="4000" b="1" dirty="0" smtClean="0">
              <a:ln w="11430"/>
              <a:solidFill>
                <a:srgbClr val="002060"/>
              </a:solidFill>
              <a:effectLst>
                <a:glow rad="228600">
                  <a:schemeClr val="accent5">
                    <a:satMod val="175000"/>
                    <a:alpha val="40000"/>
                  </a:schemeClr>
                </a:glow>
                <a:outerShdw blurRad="50800" dist="39000" dir="5460000" algn="tl">
                  <a:srgbClr val="000000">
                    <a:alpha val="38000"/>
                  </a:srgbClr>
                </a:outerShdw>
              </a:effectLst>
              <a:latin typeface="Segoe Print" pitchFamily="2" charset="0"/>
            </a:endParaRPr>
          </a:p>
        </p:txBody>
      </p:sp>
      <p:sp>
        <p:nvSpPr>
          <p:cNvPr id="8" name="Rounded Rectangle 7"/>
          <p:cNvSpPr/>
          <p:nvPr/>
        </p:nvSpPr>
        <p:spPr>
          <a:xfrm>
            <a:off x="1831450" y="4572000"/>
            <a:ext cx="7052497" cy="783193"/>
          </a:xfrm>
          <a:prstGeom prst="roundRect">
            <a:avLst/>
          </a:prstGeom>
          <a:gradFill flip="none" rotWithShape="1">
            <a:gsLst>
              <a:gs pos="0">
                <a:srgbClr val="03D4A8">
                  <a:alpha val="56000"/>
                </a:srgbClr>
              </a:gs>
              <a:gs pos="25000">
                <a:srgbClr val="21D6E0">
                  <a:alpha val="43000"/>
                </a:srgbClr>
              </a:gs>
              <a:gs pos="75000">
                <a:srgbClr val="0087E6">
                  <a:alpha val="63000"/>
                </a:srgbClr>
              </a:gs>
              <a:gs pos="100000">
                <a:srgbClr val="005CBF"/>
              </a:gs>
            </a:gsLst>
            <a:lin ang="16200000" scaled="1"/>
            <a:tileRect/>
          </a:gradFill>
          <a:ln w="57150">
            <a:solidFill>
              <a:schemeClr val="accent4">
                <a:lumMod val="75000"/>
              </a:schemeClr>
            </a:solidFill>
          </a:ln>
          <a:scene3d>
            <a:camera prst="orthographicFront"/>
            <a:lightRig rig="flat" dir="tl">
              <a:rot lat="0" lon="0" rev="6600000"/>
            </a:lightRig>
          </a:scene3d>
          <a:sp3d>
            <a:bevelT w="114300" prst="artDeco"/>
          </a:sp3d>
        </p:spPr>
        <p:txBody>
          <a:bodyPr wrap="square" lIns="91440" tIns="45720" rIns="91440" bIns="45720">
            <a:spAutoFit/>
            <a:sp3d extrusionH="25400" contourW="8890">
              <a:bevelT w="38100" h="31750"/>
              <a:contourClr>
                <a:schemeClr val="accent2">
                  <a:shade val="75000"/>
                </a:schemeClr>
              </a:contourClr>
            </a:sp3d>
          </a:bodyPr>
          <a:lstStyle/>
          <a:p>
            <a:pPr algn="r"/>
            <a:r>
              <a:rPr lang="en-US" sz="3200" b="1" dirty="0" smtClean="0">
                <a:ln w="11430"/>
                <a:solidFill>
                  <a:srgbClr val="006C31"/>
                </a:solidFill>
                <a:effectLst>
                  <a:outerShdw blurRad="50800" dist="39000" dir="5460000" algn="tl">
                    <a:srgbClr val="000000">
                      <a:alpha val="38000"/>
                    </a:srgbClr>
                  </a:outerShdw>
                </a:effectLst>
                <a:latin typeface="Segoe Print" pitchFamily="2" charset="0"/>
                <a:hlinkClick r:id="rId3"/>
              </a:rPr>
              <a:t>questions@studythecalendar.com</a:t>
            </a:r>
            <a:r>
              <a:rPr lang="en-US" sz="4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itchFamily="2" charset="0"/>
              </a:rPr>
              <a:t> </a:t>
            </a:r>
            <a:r>
              <a:rPr lang="en-US"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itchFamily="2" charset="0"/>
              </a:rPr>
              <a:t> </a:t>
            </a:r>
            <a:r>
              <a:rPr lang="en-US" sz="2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itchFamily="2" charset="0"/>
              </a:rPr>
              <a:t> </a:t>
            </a:r>
            <a:endParaRPr lang="en-US" sz="2400" b="1" cap="none" spc="0" dirty="0">
              <a:ln w="11430"/>
              <a:solidFill>
                <a:srgbClr val="00B0F0"/>
              </a:solidFill>
              <a:effectLst>
                <a:outerShdw blurRad="50800" dist="39000" dir="5460000" algn="tl">
                  <a:srgbClr val="000000">
                    <a:alpha val="38000"/>
                  </a:srgbClr>
                </a:outerShdw>
              </a:effectLst>
              <a:latin typeface="Segoe Print" pitchFamily="2" charset="0"/>
            </a:endParaRPr>
          </a:p>
        </p:txBody>
      </p:sp>
      <p:pic>
        <p:nvPicPr>
          <p:cNvPr id="9" name="Picture 2" descr="C:\Users\Rae\Desktop\Grammar Art\email mouse best.png"/>
          <p:cNvPicPr>
            <a:picLocks noChangeAspect="1" noChangeArrowheads="1"/>
          </p:cNvPicPr>
          <p:nvPr/>
        </p:nvPicPr>
        <p:blipFill>
          <a:blip r:embed="rId4" cstate="email">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a:ext>
            </a:extLst>
          </a:blip>
          <a:srcRect/>
          <a:stretch>
            <a:fillRect/>
          </a:stretch>
        </p:blipFill>
        <p:spPr bwMode="auto">
          <a:xfrm>
            <a:off x="4459164" y="3232398"/>
            <a:ext cx="1255836" cy="909226"/>
          </a:xfrm>
          <a:prstGeom prst="rect">
            <a:avLst/>
          </a:prstGeom>
          <a:noFill/>
          <a:extLst>
            <a:ext uri="{909E8E84-426E-40DD-AFC4-6F175D3DCCD1}">
              <a14:hiddenFill xmlns:a14="http://schemas.microsoft.com/office/drawing/2010/main">
                <a:solidFill>
                  <a:srgbClr val="FFFFFF"/>
                </a:solidFill>
              </a14:hiddenFill>
            </a:ext>
          </a:extLst>
        </p:spPr>
      </p:pic>
      <p:sp>
        <p:nvSpPr>
          <p:cNvPr id="10" name="Rounded Rectangle 9"/>
          <p:cNvSpPr/>
          <p:nvPr/>
        </p:nvSpPr>
        <p:spPr>
          <a:xfrm>
            <a:off x="2392100" y="5715000"/>
            <a:ext cx="5931198" cy="783193"/>
          </a:xfrm>
          <a:prstGeom prst="roundRect">
            <a:avLst/>
          </a:prstGeom>
          <a:gradFill flip="none" rotWithShape="1">
            <a:gsLst>
              <a:gs pos="0">
                <a:srgbClr val="03D4A8">
                  <a:alpha val="56000"/>
                </a:srgbClr>
              </a:gs>
              <a:gs pos="25000">
                <a:srgbClr val="21D6E0">
                  <a:alpha val="43000"/>
                </a:srgbClr>
              </a:gs>
              <a:gs pos="75000">
                <a:srgbClr val="0087E6">
                  <a:alpha val="63000"/>
                </a:srgbClr>
              </a:gs>
              <a:gs pos="100000">
                <a:srgbClr val="005CBF"/>
              </a:gs>
            </a:gsLst>
            <a:lin ang="16200000" scaled="1"/>
            <a:tileRect/>
          </a:gradFill>
          <a:ln w="57150">
            <a:solidFill>
              <a:schemeClr val="accent4">
                <a:lumMod val="75000"/>
              </a:schemeClr>
            </a:solidFill>
          </a:ln>
          <a:scene3d>
            <a:camera prst="orthographicFront"/>
            <a:lightRig rig="flat" dir="tl">
              <a:rot lat="0" lon="0" rev="6600000"/>
            </a:lightRig>
          </a:scene3d>
          <a:sp3d>
            <a:bevelT w="114300" prst="artDeco"/>
          </a:sp3d>
        </p:spPr>
        <p:txBody>
          <a:bodyPr wrap="square" lIns="91440" tIns="45720" rIns="91440" bIns="45720">
            <a:spAutoFit/>
            <a:sp3d extrusionH="25400" contourW="8890">
              <a:bevelT w="38100" h="31750"/>
              <a:contourClr>
                <a:schemeClr val="accent2">
                  <a:shade val="75000"/>
                </a:schemeClr>
              </a:contourClr>
            </a:sp3d>
          </a:bodyPr>
          <a:lstStyle/>
          <a:p>
            <a:pPr algn="r"/>
            <a:r>
              <a:rPr lang="en-US" sz="3200" b="1" dirty="0" smtClean="0">
                <a:ln w="11430"/>
                <a:solidFill>
                  <a:srgbClr val="006C31"/>
                </a:solidFill>
                <a:effectLst>
                  <a:outerShdw blurRad="50800" dist="39000" dir="5460000" algn="tl">
                    <a:srgbClr val="000000">
                      <a:alpha val="38000"/>
                    </a:srgbClr>
                  </a:outerShdw>
                </a:effectLst>
                <a:latin typeface="Segoe Print" pitchFamily="2" charset="0"/>
                <a:hlinkClick r:id="rId6"/>
              </a:rPr>
              <a:t>www.studythecalendar.com</a:t>
            </a:r>
            <a:r>
              <a:rPr lang="en-US" sz="4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itchFamily="2" charset="0"/>
              </a:rPr>
              <a:t> </a:t>
            </a:r>
            <a:r>
              <a:rPr lang="en-US"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itchFamily="2" charset="0"/>
              </a:rPr>
              <a:t> </a:t>
            </a:r>
            <a:r>
              <a:rPr lang="en-US" sz="2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itchFamily="2" charset="0"/>
              </a:rPr>
              <a:t> </a:t>
            </a:r>
            <a:endParaRPr lang="en-US" sz="2400" b="1" cap="none" spc="0" dirty="0">
              <a:ln w="11430"/>
              <a:solidFill>
                <a:srgbClr val="00B0F0"/>
              </a:solidFill>
              <a:effectLst>
                <a:outerShdw blurRad="50800" dist="39000" dir="5460000" algn="tl">
                  <a:srgbClr val="000000">
                    <a:alpha val="38000"/>
                  </a:srgbClr>
                </a:outerShdw>
              </a:effectLst>
              <a:latin typeface="Segoe Print" pitchFamily="2" charset="0"/>
            </a:endParaRPr>
          </a:p>
        </p:txBody>
      </p:sp>
      <p:grpSp>
        <p:nvGrpSpPr>
          <p:cNvPr id="11" name="Group 10"/>
          <p:cNvGrpSpPr/>
          <p:nvPr/>
        </p:nvGrpSpPr>
        <p:grpSpPr>
          <a:xfrm>
            <a:off x="7041853" y="2590800"/>
            <a:ext cx="2178347" cy="2279383"/>
            <a:chOff x="-2707707" y="1377003"/>
            <a:chExt cx="2707707" cy="2890197"/>
          </a:xfrm>
        </p:grpSpPr>
        <p:pic>
          <p:nvPicPr>
            <p:cNvPr id="12" name="Picture 7" descr="C:\Users\Rae\Desktop\Art on Desktop\white man clip art\3d white people\ques mark gold.jpg"/>
            <p:cNvPicPr>
              <a:picLocks noChangeAspect="1" noChangeArrowheads="1"/>
            </p:cNvPicPr>
            <p:nvPr/>
          </p:nvPicPr>
          <p:blipFill>
            <a:blip r:embed="rId7" cstate="email">
              <a:extLst>
                <a:ext uri="{BEBA8EAE-BF5A-486C-A8C5-ECC9F3942E4B}">
                  <a14:imgProps xmlns:a14="http://schemas.microsoft.com/office/drawing/2010/main">
                    <a14:imgLayer r:embed="rId8">
                      <a14:imgEffect>
                        <a14:backgroundRemoval t="0" b="100000" l="0" r="100000"/>
                      </a14:imgEffect>
                    </a14:imgLayer>
                  </a14:imgProps>
                </a:ext>
                <a:ext uri="{28A0092B-C50C-407E-A947-70E740481C1C}">
                  <a14:useLocalDpi xmlns:a14="http://schemas.microsoft.com/office/drawing/2010/main"/>
                </a:ext>
              </a:extLst>
            </a:blip>
            <a:srcRect/>
            <a:stretch>
              <a:fillRect/>
            </a:stretch>
          </p:blipFill>
          <p:spPr bwMode="auto">
            <a:xfrm>
              <a:off x="-2707707" y="1559493"/>
              <a:ext cx="2707707" cy="270770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Rae\Desktop\black hat clear.jpg"/>
            <p:cNvPicPr>
              <a:picLocks noChangeAspect="1" noChangeArrowheads="1"/>
            </p:cNvPicPr>
            <p:nvPr/>
          </p:nvPicPr>
          <p:blipFill>
            <a:blip r:embed="rId9" cstate="email">
              <a:extLst>
                <a:ext uri="{BEBA8EAE-BF5A-486C-A8C5-ECC9F3942E4B}">
                  <a14:imgProps xmlns:a14="http://schemas.microsoft.com/office/drawing/2010/main">
                    <a14:imgLayer r:embed="rId10">
                      <a14:imgEffect>
                        <a14:backgroundRemoval t="0" b="100000" l="0" r="100000"/>
                      </a14:imgEffect>
                    </a14:imgLayer>
                  </a14:imgProps>
                </a:ext>
                <a:ext uri="{28A0092B-C50C-407E-A947-70E740481C1C}">
                  <a14:useLocalDpi xmlns:a14="http://schemas.microsoft.com/office/drawing/2010/main"/>
                </a:ext>
              </a:extLst>
            </a:blip>
            <a:srcRect/>
            <a:stretch>
              <a:fillRect/>
            </a:stretch>
          </p:blipFill>
          <p:spPr bwMode="auto">
            <a:xfrm>
              <a:off x="-1441638" y="1377003"/>
              <a:ext cx="679638" cy="61081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71129937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Rae\Desktop\Decisions gold arrows png.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24200" y="891957"/>
            <a:ext cx="3908643" cy="390864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78645" y="40640"/>
            <a:ext cx="9490286" cy="830997"/>
          </a:xfrm>
          <a:prstGeom prst="rect">
            <a:avLst/>
          </a:prstGeom>
          <a:solidFill>
            <a:schemeClr val="bg2">
              <a:lumMod val="25000"/>
            </a:schemeClr>
          </a:solidFill>
          <a:effectLst>
            <a:glow rad="101600">
              <a:schemeClr val="accent2">
                <a:satMod val="175000"/>
                <a:alpha val="40000"/>
              </a:schemeClr>
            </a:glow>
          </a:effectLst>
          <a:scene3d>
            <a:camera prst="orthographicFront"/>
            <a:lightRig rig="flat" dir="t">
              <a:rot lat="0" lon="0" rev="18900000"/>
            </a:lightRig>
          </a:scene3d>
          <a:sp3d>
            <a:bevelT w="114300" prst="artDeco"/>
          </a:sp3d>
        </p:spPr>
        <p:txBody>
          <a:bodyPr wrap="square" lIns="91440" tIns="45720" rIns="91440" bIns="45720">
            <a:spAutoFit/>
            <a:sp3d extrusionH="31750" contourW="6350" prstMaterial="powder">
              <a:bevelT w="19050" h="19050" prst="angle"/>
              <a:contourClr>
                <a:schemeClr val="accent3">
                  <a:tint val="100000"/>
                  <a:shade val="100000"/>
                  <a:satMod val="100000"/>
                  <a:hueMod val="100000"/>
                </a:schemeClr>
              </a:contourClr>
            </a:sp3d>
          </a:bodyPr>
          <a:lstStyle/>
          <a:p>
            <a:pPr algn="ctr"/>
            <a:r>
              <a:rPr lang="en-US" sz="4800" b="1" cap="none" spc="0" dirty="0" smtClean="0">
                <a:ln/>
                <a:solidFill>
                  <a:srgbClr val="00B050"/>
                </a:solidFill>
                <a:effectLst/>
              </a:rPr>
              <a:t>Wave Sheaf </a:t>
            </a:r>
            <a:r>
              <a:rPr lang="en-US" sz="4800" b="1" cap="none" spc="0" dirty="0" smtClean="0">
                <a:ln/>
                <a:solidFill>
                  <a:schemeClr val="accent3"/>
                </a:solidFill>
                <a:effectLst/>
              </a:rPr>
              <a:t>Festival Options</a:t>
            </a:r>
            <a:endParaRPr lang="en-US" sz="4800" b="1" cap="none" spc="0" dirty="0">
              <a:ln/>
              <a:solidFill>
                <a:schemeClr val="accent3"/>
              </a:solidFill>
              <a:effectLst/>
            </a:endParaRPr>
          </a:p>
        </p:txBody>
      </p:sp>
      <p:sp>
        <p:nvSpPr>
          <p:cNvPr id="2" name="TextBox 1"/>
          <p:cNvSpPr txBox="1"/>
          <p:nvPr/>
        </p:nvSpPr>
        <p:spPr>
          <a:xfrm>
            <a:off x="304800" y="1143000"/>
            <a:ext cx="4038600" cy="3200876"/>
          </a:xfrm>
          <a:prstGeom prst="rect">
            <a:avLst/>
          </a:prstGeom>
          <a:noFill/>
        </p:spPr>
        <p:txBody>
          <a:bodyPr wrap="square" rtlCol="0">
            <a:spAutoFit/>
            <a:scene3d>
              <a:camera prst="orthographicFront"/>
              <a:lightRig rig="threePt" dir="t"/>
            </a:scene3d>
            <a:sp3d extrusionH="57150">
              <a:bevelT w="38100" h="38100"/>
            </a:sp3d>
          </a:bodyPr>
          <a:lstStyle/>
          <a:p>
            <a:r>
              <a:rPr lang="en-US" sz="2000" b="1" dirty="0" smtClean="0">
                <a:solidFill>
                  <a:schemeClr val="tx2"/>
                </a:solidFill>
              </a:rPr>
              <a:t>This study is going to examine the two main ways the Wave Sheaf Festival is celebrated.  </a:t>
            </a:r>
          </a:p>
          <a:p>
            <a:r>
              <a:rPr lang="en-US" sz="1100" b="1" dirty="0" smtClean="0">
                <a:solidFill>
                  <a:schemeClr val="tx2"/>
                </a:solidFill>
              </a:rPr>
              <a:t/>
            </a:r>
            <a:br>
              <a:rPr lang="en-US" sz="1100" b="1" dirty="0" smtClean="0">
                <a:solidFill>
                  <a:schemeClr val="tx2"/>
                </a:solidFill>
              </a:rPr>
            </a:br>
            <a:r>
              <a:rPr lang="en-US" sz="2000" b="1" dirty="0" smtClean="0">
                <a:solidFill>
                  <a:schemeClr val="tx2"/>
                </a:solidFill>
              </a:rPr>
              <a:t>No matter what day Wave Sheaf </a:t>
            </a:r>
            <a:br>
              <a:rPr lang="en-US" sz="2000" b="1" dirty="0" smtClean="0">
                <a:solidFill>
                  <a:schemeClr val="tx2"/>
                </a:solidFill>
              </a:rPr>
            </a:br>
            <a:r>
              <a:rPr lang="en-US" sz="2000" b="1" dirty="0" smtClean="0">
                <a:solidFill>
                  <a:schemeClr val="tx2"/>
                </a:solidFill>
              </a:rPr>
              <a:t>is celebrated on, the 50 day Omer Count establishes the placement </a:t>
            </a:r>
            <a:br>
              <a:rPr lang="en-US" sz="2000" b="1" dirty="0" smtClean="0">
                <a:solidFill>
                  <a:schemeClr val="tx2"/>
                </a:solidFill>
              </a:rPr>
            </a:br>
            <a:r>
              <a:rPr lang="en-US" sz="2000" b="1" dirty="0" smtClean="0">
                <a:solidFill>
                  <a:schemeClr val="tx2"/>
                </a:solidFill>
              </a:rPr>
              <a:t>of Pentecost on the same “day of the week” as Wave Sheaf.  </a:t>
            </a:r>
            <a:br>
              <a:rPr lang="en-US" sz="2000" b="1" dirty="0" smtClean="0">
                <a:solidFill>
                  <a:schemeClr val="tx2"/>
                </a:solidFill>
              </a:rPr>
            </a:br>
            <a:endParaRPr lang="en-US" sz="1100" b="1" dirty="0" smtClean="0">
              <a:solidFill>
                <a:schemeClr val="tx2"/>
              </a:solidFill>
            </a:endParaRPr>
          </a:p>
          <a:p>
            <a:r>
              <a:rPr lang="en-US" sz="2000" b="1" dirty="0">
                <a:solidFill>
                  <a:schemeClr val="tx2"/>
                </a:solidFill>
              </a:rPr>
              <a:t>B</a:t>
            </a:r>
            <a:r>
              <a:rPr lang="en-US" sz="2000" b="1" dirty="0" smtClean="0">
                <a:solidFill>
                  <a:schemeClr val="tx2"/>
                </a:solidFill>
              </a:rPr>
              <a:t>oth are affected equally.</a:t>
            </a:r>
            <a:r>
              <a:rPr lang="en-US" dirty="0" smtClean="0"/>
              <a:t> </a:t>
            </a:r>
            <a:endParaRPr lang="en-US" dirty="0"/>
          </a:p>
        </p:txBody>
      </p:sp>
      <p:sp>
        <p:nvSpPr>
          <p:cNvPr id="4" name="Rectangle 3"/>
          <p:cNvSpPr/>
          <p:nvPr/>
        </p:nvSpPr>
        <p:spPr>
          <a:xfrm>
            <a:off x="152400" y="4648200"/>
            <a:ext cx="4267200" cy="156966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solidFill>
                  <a:srgbClr val="00B050"/>
                </a:solidFill>
                <a:effectLst>
                  <a:outerShdw blurRad="50800" dist="39000" dir="5460000" algn="tl">
                    <a:srgbClr val="000000">
                      <a:alpha val="38000"/>
                    </a:srgbClr>
                  </a:outerShdw>
                </a:effectLst>
              </a:rPr>
              <a:t>Wave Sheaf </a:t>
            </a: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Follows </a:t>
            </a:r>
            <a:b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a:t>
            </a:r>
            <a:r>
              <a:rPr lang="en-US" sz="3200" b="1" baseline="30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st</a:t>
            </a: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Unleavened Bread </a:t>
            </a:r>
            <a:b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Sabbath on Abib 16??</a:t>
            </a:r>
            <a:endPar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Rectangle 5"/>
          <p:cNvSpPr/>
          <p:nvPr/>
        </p:nvSpPr>
        <p:spPr>
          <a:xfrm>
            <a:off x="4566498" y="4648200"/>
            <a:ext cx="4501301" cy="156966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noFill/>
                </a:ln>
                <a:solidFill>
                  <a:srgbClr val="00B050"/>
                </a:solidFill>
                <a:effectLst>
                  <a:outerShdw blurRad="50800" dist="39000" dir="5460000" algn="tl">
                    <a:srgbClr val="000000">
                      <a:alpha val="38000"/>
                    </a:srgbClr>
                  </a:outerShdw>
                </a:effectLst>
              </a:rPr>
              <a:t>Wave Sheaf </a:t>
            </a:r>
            <a:r>
              <a:rPr lang="en-US" sz="3200" b="1" dirty="0" smtClean="0">
                <a:ln w="11430">
                  <a:noFill/>
                </a:ln>
                <a:solidFill>
                  <a:srgbClr val="00B0F0"/>
                </a:solidFill>
                <a:effectLst>
                  <a:outerShdw blurRad="50800" dist="39000" dir="5460000" algn="tl">
                    <a:srgbClr val="000000">
                      <a:alpha val="38000"/>
                    </a:srgbClr>
                  </a:outerShdw>
                </a:effectLst>
              </a:rPr>
              <a:t>Follows H767</a:t>
            </a:r>
            <a:r>
              <a:rPr lang="en-US" sz="3200" b="1" u="sng" dirty="0" smtClean="0">
                <a:ln w="11430">
                  <a:noFill/>
                </a:ln>
                <a:solidFill>
                  <a:srgbClr val="002060"/>
                </a:solidFill>
                <a:effectLst>
                  <a:outerShdw blurRad="50800" dist="39000" dir="5460000" algn="tl">
                    <a:srgbClr val="000000">
                      <a:alpha val="38000"/>
                    </a:srgbClr>
                  </a:outerShdw>
                </a:effectLst>
              </a:rPr>
              <a:t>6</a:t>
            </a:r>
            <a:r>
              <a:rPr lang="en-US" sz="3200" b="1" dirty="0" smtClean="0">
                <a:ln w="11430">
                  <a:noFill/>
                </a:ln>
                <a:solidFill>
                  <a:srgbClr val="00B0F0"/>
                </a:solidFill>
                <a:effectLst>
                  <a:outerShdw blurRad="50800" dist="39000" dir="5460000" algn="tl">
                    <a:srgbClr val="000000">
                      <a:alpha val="38000"/>
                    </a:srgbClr>
                  </a:outerShdw>
                </a:effectLst>
              </a:rPr>
              <a:t> Sabbath Within the </a:t>
            </a:r>
            <a:r>
              <a:rPr lang="en-US" sz="3200" b="1" dirty="0" smtClean="0">
                <a:ln w="11430">
                  <a:noFill/>
                </a:ln>
                <a:solidFill>
                  <a:srgbClr val="FF0000"/>
                </a:solidFill>
                <a:effectLst>
                  <a:outerShdw blurRad="50800" dist="39000" dir="5460000" algn="tl">
                    <a:srgbClr val="000000">
                      <a:alpha val="38000"/>
                    </a:srgbClr>
                  </a:outerShdw>
                </a:effectLst>
              </a:rPr>
              <a:t>Passover</a:t>
            </a:r>
            <a:r>
              <a:rPr lang="en-US" sz="3200" b="1" dirty="0" smtClean="0">
                <a:ln w="11430">
                  <a:noFill/>
                </a:ln>
                <a:solidFill>
                  <a:srgbClr val="00B0F0"/>
                </a:solidFill>
                <a:effectLst>
                  <a:outerShdw blurRad="50800" dist="39000" dir="5460000" algn="tl">
                    <a:srgbClr val="000000">
                      <a:alpha val="38000"/>
                    </a:srgbClr>
                  </a:outerShdw>
                </a:effectLst>
              </a:rPr>
              <a:t> Festival??</a:t>
            </a:r>
            <a:endParaRPr lang="en-US" sz="3200" b="1" dirty="0">
              <a:ln w="11430">
                <a:noFill/>
              </a:ln>
              <a:solidFill>
                <a:srgbClr val="00B0F0"/>
              </a:solidFill>
              <a:effectLst>
                <a:outerShdw blurRad="50800" dist="39000" dir="5460000" algn="tl">
                  <a:srgbClr val="000000">
                    <a:alpha val="38000"/>
                  </a:srgbClr>
                </a:outerShdw>
              </a:effectLst>
            </a:endParaRPr>
          </a:p>
        </p:txBody>
      </p:sp>
      <p:sp>
        <p:nvSpPr>
          <p:cNvPr id="5" name="Slide Number Placeholder 4"/>
          <p:cNvSpPr>
            <a:spLocks noGrp="1"/>
          </p:cNvSpPr>
          <p:nvPr>
            <p:ph type="sldNum" sz="quarter" idx="12"/>
          </p:nvPr>
        </p:nvSpPr>
        <p:spPr/>
        <p:txBody>
          <a:bodyPr/>
          <a:lstStyle/>
          <a:p>
            <a:fld id="{5C014052-953B-4273-8F47-BF25327D5B24}" type="slidenum">
              <a:rPr lang="en-US" smtClean="0"/>
              <a:t>7</a:t>
            </a:fld>
            <a:endParaRPr lang="en-US" dirty="0"/>
          </a:p>
        </p:txBody>
      </p:sp>
      <p:sp>
        <p:nvSpPr>
          <p:cNvPr id="8" name="Rectangle 7"/>
          <p:cNvSpPr/>
          <p:nvPr/>
        </p:nvSpPr>
        <p:spPr>
          <a:xfrm>
            <a:off x="5791200" y="1143000"/>
            <a:ext cx="3200402" cy="255454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smtClean="0">
                <a:ln w="11430">
                  <a:noFill/>
                </a:ln>
                <a:solidFill>
                  <a:srgbClr val="6F3350"/>
                </a:solidFill>
                <a:effectLst>
                  <a:outerShdw blurRad="50800" dist="39000" dir="5460000" algn="tl">
                    <a:srgbClr val="000000">
                      <a:alpha val="38000"/>
                    </a:srgbClr>
                  </a:outerShdw>
                </a:effectLst>
              </a:rPr>
              <a:t>This study will offer these 2 options.</a:t>
            </a:r>
            <a:endParaRPr lang="en-US" sz="4000" b="1" dirty="0">
              <a:ln w="11430">
                <a:noFill/>
              </a:ln>
              <a:solidFill>
                <a:srgbClr val="6F3350"/>
              </a:solidFill>
              <a:effectLst>
                <a:outerShdw blurRad="50800" dist="39000" dir="5460000" algn="tl">
                  <a:srgbClr val="000000">
                    <a:alpha val="38000"/>
                  </a:srgbClr>
                </a:outerShdw>
              </a:effectLst>
            </a:endParaRPr>
          </a:p>
        </p:txBody>
      </p:sp>
      <p:sp>
        <p:nvSpPr>
          <p:cNvPr id="9" name="Rectangle 8"/>
          <p:cNvSpPr/>
          <p:nvPr/>
        </p:nvSpPr>
        <p:spPr>
          <a:xfrm>
            <a:off x="2468247" y="6172200"/>
            <a:ext cx="4501301"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noFill/>
                </a:ln>
                <a:solidFill>
                  <a:schemeClr val="tx1">
                    <a:lumMod val="75000"/>
                    <a:lumOff val="25000"/>
                  </a:schemeClr>
                </a:solidFill>
                <a:effectLst>
                  <a:outerShdw blurRad="50800" dist="39000" dir="5460000" algn="tl">
                    <a:srgbClr val="000000">
                      <a:alpha val="38000"/>
                    </a:srgbClr>
                  </a:outerShdw>
                </a:effectLst>
              </a:rPr>
              <a:t>Or … Neither!</a:t>
            </a:r>
            <a:endParaRPr lang="en-US" sz="3200" b="1" dirty="0">
              <a:ln w="11430">
                <a:noFill/>
              </a:ln>
              <a:solidFill>
                <a:schemeClr val="tx1">
                  <a:lumMod val="75000"/>
                  <a:lumOff val="25000"/>
                </a:schemeClr>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87477802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1250"/>
                                  </p:stCondLst>
                                  <p:childTnLst>
                                    <p:set>
                                      <p:cBhvr>
                                        <p:cTn id="6" dur="1" fill="hold">
                                          <p:stCondLst>
                                            <p:cond delay="0"/>
                                          </p:stCondLst>
                                        </p:cTn>
                                        <p:tgtEl>
                                          <p:spTgt spid="3074"/>
                                        </p:tgtEl>
                                        <p:attrNameLst>
                                          <p:attrName>style.visibility</p:attrName>
                                        </p:attrNameLst>
                                      </p:cBhvr>
                                      <p:to>
                                        <p:strVal val="visible"/>
                                      </p:to>
                                    </p:set>
                                    <p:animEffect transition="in" filter="wipe(up)">
                                      <p:cBhvr>
                                        <p:cTn id="7" dur="20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circle(in)">
                                      <p:cBhvr>
                                        <p:cTn id="12" dur="2000"/>
                                        <p:tgtEl>
                                          <p:spTgt spid="8">
                                            <p:txEl>
                                              <p:pRg st="0" end="0"/>
                                            </p:txEl>
                                          </p:spTgt>
                                        </p:tgtEl>
                                      </p:cBhvr>
                                    </p:animEffect>
                                  </p:childTnLst>
                                </p:cTn>
                              </p:par>
                            </p:childTnLst>
                          </p:cTn>
                        </p:par>
                        <p:par>
                          <p:cTn id="13" fill="hold">
                            <p:stCondLst>
                              <p:cond delay="2000"/>
                            </p:stCondLst>
                            <p:childTnLst>
                              <p:par>
                                <p:cTn id="14" presetID="6" presetClass="entr" presetSubtype="16" fill="hold" grpId="0" nodeType="afterEffect">
                                  <p:stCondLst>
                                    <p:cond delay="1000"/>
                                  </p:stCondLst>
                                  <p:childTnLst>
                                    <p:set>
                                      <p:cBhvr>
                                        <p:cTn id="15" dur="1" fill="hold">
                                          <p:stCondLst>
                                            <p:cond delay="0"/>
                                          </p:stCondLst>
                                        </p:cTn>
                                        <p:tgtEl>
                                          <p:spTgt spid="4"/>
                                        </p:tgtEl>
                                        <p:attrNameLst>
                                          <p:attrName>style.visibility</p:attrName>
                                        </p:attrNameLst>
                                      </p:cBhvr>
                                      <p:to>
                                        <p:strVal val="visible"/>
                                      </p:to>
                                    </p:set>
                                    <p:animEffect transition="in" filter="circle(in)">
                                      <p:cBhvr>
                                        <p:cTn id="16" dur="2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circle(in)">
                                      <p:cBhvr>
                                        <p:cTn id="21" dur="2000"/>
                                        <p:tgtEl>
                                          <p:spTgt spid="6">
                                            <p:txEl>
                                              <p:pRg st="0" end="0"/>
                                            </p:txEl>
                                          </p:spTgt>
                                        </p:tgtEl>
                                      </p:cBhvr>
                                    </p:animEffect>
                                  </p:childTnLst>
                                </p:cTn>
                              </p:par>
                            </p:childTnLst>
                          </p:cTn>
                        </p:par>
                        <p:par>
                          <p:cTn id="22" fill="hold">
                            <p:stCondLst>
                              <p:cond delay="2000"/>
                            </p:stCondLst>
                            <p:childTnLst>
                              <p:par>
                                <p:cTn id="23" presetID="6" presetClass="entr" presetSubtype="16" fill="hold" nodeType="afterEffect">
                                  <p:stCondLst>
                                    <p:cond delay="1000"/>
                                  </p:stCondLst>
                                  <p:childTnLst>
                                    <p:set>
                                      <p:cBhvr>
                                        <p:cTn id="24" dur="1" fill="hold">
                                          <p:stCondLst>
                                            <p:cond delay="0"/>
                                          </p:stCondLst>
                                        </p:cTn>
                                        <p:tgtEl>
                                          <p:spTgt spid="9">
                                            <p:txEl>
                                              <p:pRg st="0" end="0"/>
                                            </p:txEl>
                                          </p:spTgt>
                                        </p:tgtEl>
                                        <p:attrNameLst>
                                          <p:attrName>style.visibility</p:attrName>
                                        </p:attrNameLst>
                                      </p:cBhvr>
                                      <p:to>
                                        <p:strVal val="visible"/>
                                      </p:to>
                                    </p:set>
                                    <p:animEffect transition="in" filter="circle(in)">
                                      <p:cBhvr>
                                        <p:cTn id="25" dur="2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Rae\Desktop\Decisions orange arrows png.pn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bwMode="auto">
          <a:xfrm flipH="1">
            <a:off x="4038600" y="1905000"/>
            <a:ext cx="5486400" cy="522703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40640"/>
            <a:ext cx="9132996" cy="1446550"/>
          </a:xfrm>
          <a:prstGeom prst="rect">
            <a:avLst/>
          </a:prstGeom>
          <a:solidFill>
            <a:schemeClr val="bg2">
              <a:lumMod val="25000"/>
            </a:schemeClr>
          </a:solidFill>
          <a:effectLst>
            <a:glow rad="101600">
              <a:schemeClr val="accent2">
                <a:satMod val="175000"/>
                <a:alpha val="40000"/>
              </a:schemeClr>
            </a:glow>
          </a:effectLst>
          <a:scene3d>
            <a:camera prst="orthographicFront"/>
            <a:lightRig rig="flat" dir="t">
              <a:rot lat="0" lon="0" rev="18900000"/>
            </a:lightRig>
          </a:scene3d>
          <a:sp3d>
            <a:bevelT w="114300" prst="artDeco"/>
          </a:sp3d>
        </p:spPr>
        <p:txBody>
          <a:bodyPr wrap="square" lIns="91440" tIns="45720" rIns="91440" bIns="45720">
            <a:spAutoFit/>
            <a:sp3d extrusionH="31750" contourW="6350" prstMaterial="powder">
              <a:bevelT w="19050" h="19050" prst="angle"/>
              <a:contourClr>
                <a:schemeClr val="accent3">
                  <a:tint val="100000"/>
                  <a:shade val="100000"/>
                  <a:satMod val="100000"/>
                  <a:hueMod val="100000"/>
                </a:schemeClr>
              </a:contourClr>
            </a:sp3d>
          </a:bodyPr>
          <a:lstStyle/>
          <a:p>
            <a:pPr algn="ctr"/>
            <a:r>
              <a:rPr lang="en-US" sz="4400" b="1" dirty="0" smtClean="0">
                <a:ln/>
                <a:solidFill>
                  <a:schemeClr val="accent3"/>
                </a:solidFill>
              </a:rPr>
              <a:t>Several</a:t>
            </a:r>
            <a:r>
              <a:rPr lang="en-US" sz="4400" b="1" dirty="0" smtClean="0">
                <a:ln/>
                <a:solidFill>
                  <a:schemeClr val="accent3"/>
                </a:solidFill>
                <a:effectLst/>
              </a:rPr>
              <a:t> Testimonies for Proper </a:t>
            </a:r>
            <a:br>
              <a:rPr lang="en-US" sz="4400" b="1" dirty="0" smtClean="0">
                <a:ln/>
                <a:solidFill>
                  <a:schemeClr val="accent3"/>
                </a:solidFill>
                <a:effectLst/>
              </a:rPr>
            </a:br>
            <a:r>
              <a:rPr lang="en-US" sz="4400" b="1" dirty="0" smtClean="0">
                <a:ln/>
                <a:solidFill>
                  <a:schemeClr val="accent3"/>
                </a:solidFill>
                <a:effectLst/>
              </a:rPr>
              <a:t>Placement of </a:t>
            </a:r>
            <a:r>
              <a:rPr lang="en-US" sz="4400" b="1" dirty="0" smtClean="0">
                <a:ln/>
                <a:solidFill>
                  <a:srgbClr val="00B050"/>
                </a:solidFill>
              </a:rPr>
              <a:t>Wave Sheaf</a:t>
            </a:r>
            <a:endParaRPr lang="en-US" sz="4400" b="1" cap="none" spc="0" dirty="0">
              <a:ln/>
              <a:solidFill>
                <a:srgbClr val="00B050"/>
              </a:solidFill>
              <a:effectLst/>
            </a:endParaRPr>
          </a:p>
        </p:txBody>
      </p:sp>
      <p:sp>
        <p:nvSpPr>
          <p:cNvPr id="5" name="TextBox 4"/>
          <p:cNvSpPr txBox="1"/>
          <p:nvPr/>
        </p:nvSpPr>
        <p:spPr>
          <a:xfrm>
            <a:off x="3886200" y="4199704"/>
            <a:ext cx="685800" cy="646331"/>
          </a:xfrm>
          <a:prstGeom prst="rect">
            <a:avLst/>
          </a:prstGeom>
          <a:noFill/>
        </p:spPr>
        <p:txBody>
          <a:bodyPr wrap="square" rtlCol="0">
            <a:spAutoFit/>
            <a:scene3d>
              <a:camera prst="orthographicFront"/>
              <a:lightRig rig="threePt" dir="t"/>
            </a:scene3d>
            <a:sp3d extrusionH="57150">
              <a:bevelT w="38100" h="38100"/>
            </a:sp3d>
          </a:bodyPr>
          <a:lstStyle/>
          <a:p>
            <a:r>
              <a:rPr lang="en-US" sz="3600" b="1" dirty="0" smtClean="0">
                <a:solidFill>
                  <a:srgbClr val="00B050"/>
                </a:solidFill>
              </a:rPr>
              <a:t>#1</a:t>
            </a:r>
            <a:endParaRPr lang="en-US" sz="3600" b="1" dirty="0">
              <a:solidFill>
                <a:srgbClr val="00B050"/>
              </a:solidFill>
            </a:endParaRPr>
          </a:p>
        </p:txBody>
      </p:sp>
      <p:sp>
        <p:nvSpPr>
          <p:cNvPr id="15" name="TextBox 14"/>
          <p:cNvSpPr txBox="1"/>
          <p:nvPr/>
        </p:nvSpPr>
        <p:spPr>
          <a:xfrm>
            <a:off x="4267200" y="3398235"/>
            <a:ext cx="685800" cy="646331"/>
          </a:xfrm>
          <a:prstGeom prst="rect">
            <a:avLst/>
          </a:prstGeom>
          <a:noFill/>
        </p:spPr>
        <p:txBody>
          <a:bodyPr wrap="square" rtlCol="0">
            <a:spAutoFit/>
            <a:scene3d>
              <a:camera prst="orthographicFront"/>
              <a:lightRig rig="threePt" dir="t"/>
            </a:scene3d>
            <a:sp3d extrusionH="57150">
              <a:bevelT w="38100" h="38100"/>
            </a:sp3d>
          </a:bodyPr>
          <a:lstStyle/>
          <a:p>
            <a:r>
              <a:rPr lang="en-US" sz="3600" b="1" dirty="0" smtClean="0">
                <a:solidFill>
                  <a:srgbClr val="00B0F0"/>
                </a:solidFill>
              </a:rPr>
              <a:t>#2</a:t>
            </a:r>
            <a:endParaRPr lang="en-US" sz="3600" b="1" dirty="0">
              <a:solidFill>
                <a:srgbClr val="00B0F0"/>
              </a:solidFill>
            </a:endParaRPr>
          </a:p>
        </p:txBody>
      </p:sp>
      <p:sp>
        <p:nvSpPr>
          <p:cNvPr id="16" name="TextBox 15"/>
          <p:cNvSpPr txBox="1"/>
          <p:nvPr/>
        </p:nvSpPr>
        <p:spPr>
          <a:xfrm>
            <a:off x="5201920" y="2850428"/>
            <a:ext cx="685800" cy="646331"/>
          </a:xfrm>
          <a:prstGeom prst="rect">
            <a:avLst/>
          </a:prstGeom>
          <a:noFill/>
        </p:spPr>
        <p:txBody>
          <a:bodyPr wrap="square" rtlCol="0">
            <a:spAutoFit/>
            <a:scene3d>
              <a:camera prst="orthographicFront"/>
              <a:lightRig rig="threePt" dir="t"/>
            </a:scene3d>
            <a:sp3d extrusionH="57150">
              <a:bevelT w="38100" h="38100"/>
            </a:sp3d>
          </a:bodyPr>
          <a:lstStyle/>
          <a:p>
            <a:r>
              <a:rPr lang="en-US" sz="3600" b="1" dirty="0" smtClean="0">
                <a:solidFill>
                  <a:schemeClr val="accent2">
                    <a:lumMod val="50000"/>
                  </a:schemeClr>
                </a:solidFill>
              </a:rPr>
              <a:t>#3</a:t>
            </a:r>
            <a:endParaRPr lang="en-US" sz="3600" b="1" dirty="0">
              <a:solidFill>
                <a:schemeClr val="accent2">
                  <a:lumMod val="50000"/>
                </a:schemeClr>
              </a:solidFill>
            </a:endParaRPr>
          </a:p>
        </p:txBody>
      </p:sp>
      <p:sp>
        <p:nvSpPr>
          <p:cNvPr id="17" name="TextBox 16"/>
          <p:cNvSpPr txBox="1"/>
          <p:nvPr/>
        </p:nvSpPr>
        <p:spPr>
          <a:xfrm>
            <a:off x="6438900" y="2828104"/>
            <a:ext cx="685800" cy="646331"/>
          </a:xfrm>
          <a:prstGeom prst="rect">
            <a:avLst/>
          </a:prstGeom>
          <a:noFill/>
        </p:spPr>
        <p:txBody>
          <a:bodyPr wrap="square" rtlCol="0">
            <a:spAutoFit/>
            <a:scene3d>
              <a:camera prst="orthographicFront"/>
              <a:lightRig rig="threePt" dir="t"/>
            </a:scene3d>
            <a:sp3d extrusionH="57150">
              <a:bevelT w="38100" h="38100"/>
            </a:sp3d>
          </a:bodyPr>
          <a:lstStyle/>
          <a:p>
            <a:r>
              <a:rPr lang="en-US" sz="3600" b="1" dirty="0" smtClean="0">
                <a:solidFill>
                  <a:srgbClr val="00B0F0"/>
                </a:solidFill>
              </a:rPr>
              <a:t>#4</a:t>
            </a:r>
            <a:endParaRPr lang="en-US" sz="3600" b="1" dirty="0">
              <a:solidFill>
                <a:srgbClr val="00B0F0"/>
              </a:solidFill>
            </a:endParaRPr>
          </a:p>
        </p:txBody>
      </p:sp>
      <p:sp>
        <p:nvSpPr>
          <p:cNvPr id="18" name="TextBox 17"/>
          <p:cNvSpPr txBox="1"/>
          <p:nvPr/>
        </p:nvSpPr>
        <p:spPr>
          <a:xfrm>
            <a:off x="7467600" y="3056704"/>
            <a:ext cx="685800" cy="646331"/>
          </a:xfrm>
          <a:prstGeom prst="rect">
            <a:avLst/>
          </a:prstGeom>
          <a:noFill/>
        </p:spPr>
        <p:txBody>
          <a:bodyPr wrap="square" rtlCol="0">
            <a:spAutoFit/>
            <a:scene3d>
              <a:camera prst="orthographicFront"/>
              <a:lightRig rig="threePt" dir="t"/>
            </a:scene3d>
            <a:sp3d extrusionH="57150">
              <a:bevelT w="38100" h="38100"/>
            </a:sp3d>
          </a:bodyPr>
          <a:lstStyle/>
          <a:p>
            <a:r>
              <a:rPr lang="en-US" sz="3600" b="1" dirty="0" smtClean="0">
                <a:solidFill>
                  <a:srgbClr val="FF0000"/>
                </a:solidFill>
              </a:rPr>
              <a:t>#5</a:t>
            </a:r>
            <a:endParaRPr lang="en-US" sz="3600" b="1" dirty="0">
              <a:solidFill>
                <a:srgbClr val="FF0000"/>
              </a:solidFill>
            </a:endParaRPr>
          </a:p>
        </p:txBody>
      </p:sp>
      <p:sp>
        <p:nvSpPr>
          <p:cNvPr id="19" name="TextBox 18"/>
          <p:cNvSpPr txBox="1"/>
          <p:nvPr/>
        </p:nvSpPr>
        <p:spPr>
          <a:xfrm>
            <a:off x="111246" y="2442150"/>
            <a:ext cx="5527553" cy="4339650"/>
          </a:xfrm>
          <a:prstGeom prst="rect">
            <a:avLst/>
          </a:prstGeom>
          <a:noFill/>
        </p:spPr>
        <p:txBody>
          <a:bodyPr wrap="square" rtlCol="0">
            <a:spAutoFit/>
            <a:scene3d>
              <a:camera prst="orthographicFront"/>
              <a:lightRig rig="threePt" dir="t"/>
            </a:scene3d>
            <a:sp3d extrusionH="57150">
              <a:bevelT w="38100" h="38100"/>
            </a:sp3d>
          </a:bodyPr>
          <a:lstStyle/>
          <a:p>
            <a:pPr marL="342900" indent="-342900">
              <a:buAutoNum type="arabicPeriod"/>
            </a:pPr>
            <a:r>
              <a:rPr lang="en-US" sz="2400" b="1" dirty="0" smtClean="0">
                <a:solidFill>
                  <a:srgbClr val="00B050"/>
                </a:solidFill>
              </a:rPr>
              <a:t>Leviticus 23:12-16; Num 15:18-19</a:t>
            </a:r>
            <a:br>
              <a:rPr lang="en-US" sz="2400" b="1" dirty="0" smtClean="0">
                <a:solidFill>
                  <a:srgbClr val="00B050"/>
                </a:solidFill>
              </a:rPr>
            </a:br>
            <a:endParaRPr lang="en-US" sz="900" b="1" dirty="0" smtClean="0">
              <a:solidFill>
                <a:srgbClr val="00B050"/>
              </a:solidFill>
            </a:endParaRPr>
          </a:p>
          <a:p>
            <a:pPr marL="342900" indent="-342900">
              <a:buAutoNum type="arabicPeriod"/>
            </a:pPr>
            <a:r>
              <a:rPr lang="en-US" sz="2400" b="1" dirty="0" smtClean="0">
                <a:solidFill>
                  <a:srgbClr val="0070C0"/>
                </a:solidFill>
              </a:rPr>
              <a:t>Exodus 12 – 16 – 19 Study</a:t>
            </a:r>
            <a:br>
              <a:rPr lang="en-US" sz="2400" b="1" dirty="0" smtClean="0">
                <a:solidFill>
                  <a:srgbClr val="0070C0"/>
                </a:solidFill>
              </a:rPr>
            </a:br>
            <a:endParaRPr lang="en-US" sz="900" b="1" dirty="0" smtClean="0">
              <a:solidFill>
                <a:srgbClr val="0070C0"/>
              </a:solidFill>
            </a:endParaRPr>
          </a:p>
          <a:p>
            <a:pPr marL="342900" indent="-342900">
              <a:buAutoNum type="arabicPeriod"/>
            </a:pPr>
            <a:r>
              <a:rPr lang="en-US" sz="2400" b="1" dirty="0" smtClean="0">
                <a:solidFill>
                  <a:schemeClr val="accent2">
                    <a:lumMod val="50000"/>
                  </a:schemeClr>
                </a:solidFill>
              </a:rPr>
              <a:t>Joshua 3-5</a:t>
            </a:r>
            <a:br>
              <a:rPr lang="en-US" sz="2400" b="1" dirty="0" smtClean="0">
                <a:solidFill>
                  <a:schemeClr val="accent2">
                    <a:lumMod val="50000"/>
                  </a:schemeClr>
                </a:solidFill>
              </a:rPr>
            </a:br>
            <a:endParaRPr lang="en-US" sz="900" b="1" dirty="0" smtClean="0">
              <a:solidFill>
                <a:schemeClr val="accent2">
                  <a:lumMod val="50000"/>
                </a:schemeClr>
              </a:solidFill>
            </a:endParaRPr>
          </a:p>
          <a:p>
            <a:pPr marL="342900" indent="-342900">
              <a:buAutoNum type="arabicPeriod"/>
            </a:pPr>
            <a:r>
              <a:rPr lang="en-US" sz="2400" b="1" dirty="0" smtClean="0">
                <a:solidFill>
                  <a:srgbClr val="0070C0"/>
                </a:solidFill>
              </a:rPr>
              <a:t>Gospel Account including:  </a:t>
            </a:r>
            <a:br>
              <a:rPr lang="en-US" sz="2400" b="1" dirty="0" smtClean="0">
                <a:solidFill>
                  <a:srgbClr val="0070C0"/>
                </a:solidFill>
              </a:rPr>
            </a:br>
            <a:r>
              <a:rPr lang="en-US" sz="2400" b="1" dirty="0" smtClean="0">
                <a:solidFill>
                  <a:srgbClr val="0070C0"/>
                </a:solidFill>
              </a:rPr>
              <a:t>a)  Wednesday Crucifixion </a:t>
            </a:r>
            <a:br>
              <a:rPr lang="en-US" sz="2400" b="1" dirty="0" smtClean="0">
                <a:solidFill>
                  <a:srgbClr val="0070C0"/>
                </a:solidFill>
              </a:rPr>
            </a:br>
            <a:r>
              <a:rPr lang="en-US" sz="2400" b="1" dirty="0" smtClean="0">
                <a:solidFill>
                  <a:srgbClr val="0070C0"/>
                </a:solidFill>
              </a:rPr>
              <a:t>b)  Sabbath Resurrection</a:t>
            </a:r>
            <a:br>
              <a:rPr lang="en-US" sz="2400" b="1" dirty="0" smtClean="0">
                <a:solidFill>
                  <a:srgbClr val="0070C0"/>
                </a:solidFill>
              </a:rPr>
            </a:br>
            <a:r>
              <a:rPr lang="en-US" sz="2400" b="1" dirty="0" smtClean="0">
                <a:solidFill>
                  <a:srgbClr val="0070C0"/>
                </a:solidFill>
              </a:rPr>
              <a:t>c)  1</a:t>
            </a:r>
            <a:r>
              <a:rPr lang="en-US" sz="2400" b="1" baseline="30000" dirty="0" smtClean="0">
                <a:solidFill>
                  <a:srgbClr val="0070C0"/>
                </a:solidFill>
              </a:rPr>
              <a:t>st</a:t>
            </a:r>
            <a:r>
              <a:rPr lang="en-US" sz="2400" b="1" dirty="0" smtClean="0">
                <a:solidFill>
                  <a:srgbClr val="0070C0"/>
                </a:solidFill>
              </a:rPr>
              <a:t> day Ascension</a:t>
            </a:r>
            <a:br>
              <a:rPr lang="en-US" sz="2400" b="1" dirty="0" smtClean="0">
                <a:solidFill>
                  <a:srgbClr val="0070C0"/>
                </a:solidFill>
              </a:rPr>
            </a:br>
            <a:endParaRPr lang="en-US" sz="900" b="1" dirty="0" smtClean="0">
              <a:solidFill>
                <a:srgbClr val="0070C0"/>
              </a:solidFill>
            </a:endParaRPr>
          </a:p>
          <a:p>
            <a:pPr marL="342900" indent="-342900">
              <a:buAutoNum type="arabicPeriod"/>
            </a:pPr>
            <a:r>
              <a:rPr lang="en-US" sz="2400" b="1" dirty="0" smtClean="0">
                <a:solidFill>
                  <a:srgbClr val="FF0000"/>
                </a:solidFill>
              </a:rPr>
              <a:t>Secular History around “</a:t>
            </a:r>
            <a:r>
              <a:rPr lang="en-US" sz="2400" b="1" dirty="0" err="1" smtClean="0">
                <a:solidFill>
                  <a:srgbClr val="FF0000"/>
                </a:solidFill>
              </a:rPr>
              <a:t>Rashbi</a:t>
            </a:r>
            <a:r>
              <a:rPr lang="en-US" sz="2400" b="1" dirty="0" smtClean="0">
                <a:solidFill>
                  <a:srgbClr val="FF0000"/>
                </a:solidFill>
              </a:rPr>
              <a:t>” </a:t>
            </a:r>
            <a:r>
              <a:rPr lang="en-US" sz="2000" b="1" dirty="0" smtClean="0">
                <a:solidFill>
                  <a:srgbClr val="FF0000"/>
                </a:solidFill>
              </a:rPr>
              <a:t>[Rabbi bar </a:t>
            </a:r>
            <a:r>
              <a:rPr lang="en-US" sz="2000" b="1" dirty="0" err="1" smtClean="0">
                <a:solidFill>
                  <a:srgbClr val="FF0000"/>
                </a:solidFill>
              </a:rPr>
              <a:t>Yochai</a:t>
            </a:r>
            <a:r>
              <a:rPr lang="en-US" sz="2000" b="1" dirty="0" smtClean="0">
                <a:solidFill>
                  <a:srgbClr val="FF0000"/>
                </a:solidFill>
              </a:rPr>
              <a:t>] </a:t>
            </a:r>
            <a:r>
              <a:rPr lang="en-US" sz="2400" b="1" dirty="0" smtClean="0">
                <a:solidFill>
                  <a:srgbClr val="FF0000"/>
                </a:solidFill>
              </a:rPr>
              <a:t>&amp; a quote from </a:t>
            </a:r>
            <a:br>
              <a:rPr lang="en-US" sz="2400" b="1" dirty="0" smtClean="0">
                <a:solidFill>
                  <a:srgbClr val="FF0000"/>
                </a:solidFill>
              </a:rPr>
            </a:br>
            <a:r>
              <a:rPr lang="en-US" sz="2400" b="1" dirty="0" smtClean="0">
                <a:solidFill>
                  <a:srgbClr val="FF0000"/>
                </a:solidFill>
              </a:rPr>
              <a:t>Julian Morgenstern</a:t>
            </a:r>
            <a:r>
              <a:rPr lang="en-US" b="1" dirty="0" smtClean="0">
                <a:solidFill>
                  <a:srgbClr val="FF0000"/>
                </a:solidFill>
              </a:rPr>
              <a:t> [in Part 3].</a:t>
            </a:r>
            <a:endParaRPr lang="en-US" sz="2400" b="1" dirty="0">
              <a:solidFill>
                <a:srgbClr val="FF0000"/>
              </a:solidFill>
            </a:endParaRPr>
          </a:p>
        </p:txBody>
      </p:sp>
      <p:sp>
        <p:nvSpPr>
          <p:cNvPr id="7" name="TextBox 6"/>
          <p:cNvSpPr txBox="1"/>
          <p:nvPr/>
        </p:nvSpPr>
        <p:spPr>
          <a:xfrm>
            <a:off x="76200" y="1524000"/>
            <a:ext cx="8915400" cy="923330"/>
          </a:xfrm>
          <a:prstGeom prst="rect">
            <a:avLst/>
          </a:prstGeom>
          <a:noFill/>
        </p:spPr>
        <p:txBody>
          <a:bodyPr wrap="square" rtlCol="0">
            <a:spAutoFit/>
          </a:bodyPr>
          <a:lstStyle/>
          <a:p>
            <a:pPr algn="ctr"/>
            <a:r>
              <a:rPr lang="en-US" b="1" dirty="0" smtClean="0">
                <a:solidFill>
                  <a:srgbClr val="8C4C64"/>
                </a:solidFill>
              </a:rPr>
              <a:t>For a long time it seemed Lev 23 &amp; Num 15 were the only witnesses for proper placement of </a:t>
            </a:r>
            <a:r>
              <a:rPr lang="en-US" b="1" dirty="0">
                <a:solidFill>
                  <a:srgbClr val="8C4C64"/>
                </a:solidFill>
              </a:rPr>
              <a:t> </a:t>
            </a:r>
            <a:r>
              <a:rPr lang="en-US" b="1" dirty="0" smtClean="0">
                <a:solidFill>
                  <a:srgbClr val="8C4C64"/>
                </a:solidFill>
              </a:rPr>
              <a:t>Wave Sheaf.  There are now 3 </a:t>
            </a:r>
            <a:r>
              <a:rPr lang="en-US" b="1" u="sng" dirty="0" smtClean="0">
                <a:solidFill>
                  <a:srgbClr val="8C4C64"/>
                </a:solidFill>
              </a:rPr>
              <a:t>more</a:t>
            </a:r>
            <a:r>
              <a:rPr lang="en-US" b="1" dirty="0" smtClean="0">
                <a:solidFill>
                  <a:srgbClr val="8C4C64"/>
                </a:solidFill>
              </a:rPr>
              <a:t> strong additional witnesses from Scripture, plus the secular historical account to help us understand the Divine placement of Wave Sheaf.  </a:t>
            </a:r>
            <a:endParaRPr lang="en-US" b="1" dirty="0">
              <a:solidFill>
                <a:srgbClr val="8C4C64"/>
              </a:solidFill>
            </a:endParaRPr>
          </a:p>
        </p:txBody>
      </p:sp>
      <p:sp>
        <p:nvSpPr>
          <p:cNvPr id="8" name="Slide Number Placeholder 7"/>
          <p:cNvSpPr>
            <a:spLocks noGrp="1"/>
          </p:cNvSpPr>
          <p:nvPr>
            <p:ph type="sldNum" sz="quarter" idx="12"/>
          </p:nvPr>
        </p:nvSpPr>
        <p:spPr>
          <a:xfrm>
            <a:off x="7162800" y="6416675"/>
            <a:ext cx="1828800" cy="365125"/>
          </a:xfrm>
        </p:spPr>
        <p:txBody>
          <a:bodyPr/>
          <a:lstStyle/>
          <a:p>
            <a:fld id="{5C014052-953B-4273-8F47-BF25327D5B24}" type="slidenum">
              <a:rPr lang="en-US" smtClean="0"/>
              <a:t>8</a:t>
            </a:fld>
            <a:endParaRPr lang="en-US" dirty="0"/>
          </a:p>
        </p:txBody>
      </p:sp>
    </p:spTree>
    <p:extLst>
      <p:ext uri="{BB962C8B-B14F-4D97-AF65-F5344CB8AC3E}">
        <p14:creationId xmlns:p14="http://schemas.microsoft.com/office/powerpoint/2010/main" val="27694760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9">
                                            <p:txEl>
                                              <p:pRg st="1" end="1"/>
                                            </p:txEl>
                                          </p:spTgt>
                                        </p:tgtEl>
                                        <p:attrNameLst>
                                          <p:attrName>style.visibility</p:attrName>
                                        </p:attrNameLst>
                                      </p:cBhvr>
                                      <p:to>
                                        <p:strVal val="visible"/>
                                      </p:to>
                                    </p:set>
                                    <p:animEffect transition="in" filter="wipe(left)">
                                      <p:cBhvr>
                                        <p:cTn id="7" dur="1250"/>
                                        <p:tgtEl>
                                          <p:spTgt spid="1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9">
                                            <p:txEl>
                                              <p:pRg st="2" end="2"/>
                                            </p:txEl>
                                          </p:spTgt>
                                        </p:tgtEl>
                                        <p:attrNameLst>
                                          <p:attrName>style.visibility</p:attrName>
                                        </p:attrNameLst>
                                      </p:cBhvr>
                                      <p:to>
                                        <p:strVal val="visible"/>
                                      </p:to>
                                    </p:set>
                                    <p:animEffect transition="in" filter="wipe(left)">
                                      <p:cBhvr>
                                        <p:cTn id="12" dur="1250"/>
                                        <p:tgtEl>
                                          <p:spTgt spid="1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9">
                                            <p:txEl>
                                              <p:pRg st="3" end="3"/>
                                            </p:txEl>
                                          </p:spTgt>
                                        </p:tgtEl>
                                        <p:attrNameLst>
                                          <p:attrName>style.visibility</p:attrName>
                                        </p:attrNameLst>
                                      </p:cBhvr>
                                      <p:to>
                                        <p:strVal val="visible"/>
                                      </p:to>
                                    </p:set>
                                    <p:animEffect transition="in" filter="wipe(left)">
                                      <p:cBhvr>
                                        <p:cTn id="17" dur="1250"/>
                                        <p:tgtEl>
                                          <p:spTgt spid="1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9">
                                            <p:txEl>
                                              <p:pRg st="4" end="4"/>
                                            </p:txEl>
                                          </p:spTgt>
                                        </p:tgtEl>
                                        <p:attrNameLst>
                                          <p:attrName>style.visibility</p:attrName>
                                        </p:attrNameLst>
                                      </p:cBhvr>
                                      <p:to>
                                        <p:strVal val="visible"/>
                                      </p:to>
                                    </p:set>
                                    <p:animEffect transition="in" filter="wipe(left)">
                                      <p:cBhvr>
                                        <p:cTn id="22" dur="1250"/>
                                        <p:tgtEl>
                                          <p:spTgt spid="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ae\Desktop\Passover Studies\Joshua Firstfruits\JOSH PPT ART &amp; work folder\do boy 3 arrows.png"/>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flipH="1">
            <a:off x="1524000" y="955296"/>
            <a:ext cx="5637212" cy="591978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78645" y="57044"/>
            <a:ext cx="9490286" cy="830997"/>
          </a:xfrm>
          <a:prstGeom prst="rect">
            <a:avLst/>
          </a:prstGeom>
          <a:solidFill>
            <a:schemeClr val="bg2">
              <a:lumMod val="25000"/>
            </a:schemeClr>
          </a:solidFill>
          <a:effectLst>
            <a:glow rad="101600">
              <a:schemeClr val="accent2">
                <a:satMod val="175000"/>
                <a:alpha val="40000"/>
              </a:schemeClr>
            </a:glow>
          </a:effectLst>
          <a:scene3d>
            <a:camera prst="orthographicFront"/>
            <a:lightRig rig="flat" dir="t">
              <a:rot lat="0" lon="0" rev="18900000"/>
            </a:lightRig>
          </a:scene3d>
          <a:sp3d>
            <a:bevelT w="114300" prst="artDeco"/>
          </a:sp3d>
        </p:spPr>
        <p:txBody>
          <a:bodyPr wrap="square" lIns="91440" tIns="45720" rIns="91440" bIns="45720">
            <a:spAutoFit/>
            <a:sp3d extrusionH="31750" contourW="6350" prstMaterial="powder">
              <a:bevelT w="19050" h="19050" prst="angle"/>
              <a:contourClr>
                <a:schemeClr val="accent3">
                  <a:tint val="100000"/>
                  <a:shade val="100000"/>
                  <a:satMod val="100000"/>
                  <a:hueMod val="100000"/>
                </a:schemeClr>
              </a:contourClr>
            </a:sp3d>
          </a:bodyPr>
          <a:lstStyle/>
          <a:p>
            <a:pPr algn="ctr"/>
            <a:r>
              <a:rPr lang="en-US" sz="4800" b="1" cap="none" spc="0" dirty="0" smtClean="0">
                <a:ln/>
                <a:solidFill>
                  <a:schemeClr val="accent3"/>
                </a:solidFill>
                <a:effectLst/>
              </a:rPr>
              <a:t>This Complete Study Covers: </a:t>
            </a:r>
            <a:endParaRPr lang="en-US" sz="4800" b="1" cap="none" spc="0" dirty="0">
              <a:ln/>
              <a:solidFill>
                <a:schemeClr val="accent3"/>
              </a:solidFill>
              <a:effectLst/>
            </a:endParaRPr>
          </a:p>
        </p:txBody>
      </p:sp>
      <p:sp>
        <p:nvSpPr>
          <p:cNvPr id="6" name="Rectangle 5"/>
          <p:cNvSpPr/>
          <p:nvPr/>
        </p:nvSpPr>
        <p:spPr>
          <a:xfrm>
            <a:off x="152400" y="3352800"/>
            <a:ext cx="3657799" cy="2585323"/>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5400" b="1" dirty="0" smtClean="0">
                <a:ln w="11430"/>
                <a:solidFill>
                  <a:srgbClr val="00B050"/>
                </a:solidFill>
                <a:effectLst>
                  <a:outerShdw blurRad="50800" dist="39000" dir="5460000" algn="tl">
                    <a:srgbClr val="000000">
                      <a:alpha val="38000"/>
                    </a:srgbClr>
                  </a:outerShdw>
                </a:effectLst>
              </a:rPr>
              <a:t>     #1</a:t>
            </a:r>
            <a:br>
              <a:rPr lang="en-US" sz="5400" b="1" dirty="0" smtClean="0">
                <a:ln w="11430"/>
                <a:solidFill>
                  <a:srgbClr val="00B050"/>
                </a:solidFill>
                <a:effectLst>
                  <a:outerShdw blurRad="50800" dist="39000" dir="5460000" algn="tl">
                    <a:srgbClr val="000000">
                      <a:alpha val="38000"/>
                    </a:srgbClr>
                  </a:outerShdw>
                </a:effectLst>
              </a:rPr>
            </a:br>
            <a:r>
              <a:rPr lang="en-US" sz="5400" b="1" dirty="0" smtClean="0">
                <a:ln w="11430"/>
                <a:solidFill>
                  <a:srgbClr val="00B050"/>
                </a:solidFill>
                <a:effectLst>
                  <a:outerShdw blurRad="50800" dist="39000" dir="5460000" algn="tl">
                    <a:srgbClr val="000000">
                      <a:alpha val="38000"/>
                    </a:srgbClr>
                  </a:outerShdw>
                </a:effectLst>
              </a:rPr>
              <a:t>Leviticus </a:t>
            </a:r>
            <a:br>
              <a:rPr lang="en-US" sz="5400" b="1" dirty="0" smtClean="0">
                <a:ln w="11430"/>
                <a:solidFill>
                  <a:srgbClr val="00B050"/>
                </a:solidFill>
                <a:effectLst>
                  <a:outerShdw blurRad="50800" dist="39000" dir="5460000" algn="tl">
                    <a:srgbClr val="000000">
                      <a:alpha val="38000"/>
                    </a:srgbClr>
                  </a:outerShdw>
                </a:effectLst>
              </a:rPr>
            </a:br>
            <a:r>
              <a:rPr lang="en-US" sz="5400" b="1" dirty="0" smtClean="0">
                <a:ln w="11430"/>
                <a:solidFill>
                  <a:srgbClr val="00B050"/>
                </a:solidFill>
                <a:effectLst>
                  <a:outerShdw blurRad="50800" dist="39000" dir="5460000" algn="tl">
                    <a:srgbClr val="000000">
                      <a:alpha val="38000"/>
                    </a:srgbClr>
                  </a:outerShdw>
                </a:effectLst>
              </a:rPr>
              <a:t>&amp; Numbers</a:t>
            </a:r>
            <a:endParaRPr lang="en-US" sz="2400" b="1" dirty="0">
              <a:ln w="11430"/>
              <a:solidFill>
                <a:srgbClr val="00B050"/>
              </a:solidFill>
              <a:effectLst>
                <a:outerShdw blurRad="50800" dist="39000" dir="5460000" algn="tl">
                  <a:srgbClr val="000000">
                    <a:alpha val="38000"/>
                  </a:srgbClr>
                </a:outerShdw>
              </a:effectLst>
            </a:endParaRPr>
          </a:p>
        </p:txBody>
      </p:sp>
      <p:sp>
        <p:nvSpPr>
          <p:cNvPr id="8" name="Slide Number Placeholder 7"/>
          <p:cNvSpPr>
            <a:spLocks noGrp="1"/>
          </p:cNvSpPr>
          <p:nvPr>
            <p:ph type="sldNum" sz="quarter" idx="12"/>
          </p:nvPr>
        </p:nvSpPr>
        <p:spPr>
          <a:xfrm>
            <a:off x="7346373" y="6492875"/>
            <a:ext cx="1828800" cy="365125"/>
          </a:xfrm>
        </p:spPr>
        <p:txBody>
          <a:bodyPr/>
          <a:lstStyle/>
          <a:p>
            <a:fld id="{5C014052-953B-4273-8F47-BF25327D5B24}" type="slidenum">
              <a:rPr lang="en-US" smtClean="0"/>
              <a:t>9</a:t>
            </a:fld>
            <a:endParaRPr lang="en-US" dirty="0"/>
          </a:p>
        </p:txBody>
      </p:sp>
      <p:sp>
        <p:nvSpPr>
          <p:cNvPr id="21" name="Rectangle 20"/>
          <p:cNvSpPr/>
          <p:nvPr/>
        </p:nvSpPr>
        <p:spPr>
          <a:xfrm>
            <a:off x="1066800" y="914400"/>
            <a:ext cx="3505200"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rgbClr val="8C4C64"/>
                </a:solidFill>
                <a:effectLst>
                  <a:outerShdw blurRad="50800" dist="39000" dir="5460000" algn="tl">
                    <a:srgbClr val="000000">
                      <a:alpha val="38000"/>
                    </a:srgbClr>
                  </a:outerShdw>
                </a:effectLst>
              </a:rPr>
              <a:t>#2  Joshua</a:t>
            </a:r>
            <a:endParaRPr lang="en-US" sz="2400" b="1" dirty="0">
              <a:ln w="11430"/>
              <a:solidFill>
                <a:srgbClr val="8C4C64"/>
              </a:solidFill>
              <a:effectLst>
                <a:outerShdw blurRad="50800" dist="39000" dir="5460000" algn="tl">
                  <a:srgbClr val="000000">
                    <a:alpha val="38000"/>
                  </a:srgbClr>
                </a:outerShdw>
              </a:effectLst>
            </a:endParaRPr>
          </a:p>
        </p:txBody>
      </p:sp>
      <p:sp>
        <p:nvSpPr>
          <p:cNvPr id="22" name="Rectangle 21"/>
          <p:cNvSpPr/>
          <p:nvPr/>
        </p:nvSpPr>
        <p:spPr>
          <a:xfrm>
            <a:off x="5410200" y="914400"/>
            <a:ext cx="2667000" cy="175432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rgbClr val="C00000"/>
                </a:solidFill>
                <a:effectLst>
                  <a:outerShdw blurRad="50800" dist="39000" dir="5460000" algn="tl">
                    <a:srgbClr val="000000">
                      <a:alpha val="38000"/>
                    </a:srgbClr>
                  </a:outerShdw>
                </a:effectLst>
              </a:rPr>
              <a:t>#3</a:t>
            </a:r>
            <a:br>
              <a:rPr lang="en-US" sz="5400" b="1" dirty="0" smtClean="0">
                <a:ln w="11430"/>
                <a:solidFill>
                  <a:srgbClr val="C00000"/>
                </a:solidFill>
                <a:effectLst>
                  <a:outerShdw blurRad="50800" dist="39000" dir="5460000" algn="tl">
                    <a:srgbClr val="000000">
                      <a:alpha val="38000"/>
                    </a:srgbClr>
                  </a:outerShdw>
                </a:effectLst>
              </a:rPr>
            </a:br>
            <a:r>
              <a:rPr lang="en-US" sz="5400" b="1" dirty="0" smtClean="0">
                <a:ln w="11430"/>
                <a:solidFill>
                  <a:srgbClr val="C00000"/>
                </a:solidFill>
                <a:effectLst>
                  <a:outerShdw blurRad="50800" dist="39000" dir="5460000" algn="tl">
                    <a:srgbClr val="000000">
                      <a:alpha val="38000"/>
                    </a:srgbClr>
                  </a:outerShdw>
                </a:effectLst>
              </a:rPr>
              <a:t>History</a:t>
            </a:r>
            <a:endParaRPr lang="en-US" sz="2400" b="1" dirty="0">
              <a:ln w="11430"/>
              <a:solidFill>
                <a:srgbClr val="C00000"/>
              </a:solidFill>
              <a:effectLst>
                <a:outerShdw blurRad="50800" dist="39000" dir="5460000" algn="tl">
                  <a:srgbClr val="000000">
                    <a:alpha val="38000"/>
                  </a:srgbClr>
                </a:outerShdw>
              </a:effectLst>
            </a:endParaRPr>
          </a:p>
        </p:txBody>
      </p:sp>
      <p:sp>
        <p:nvSpPr>
          <p:cNvPr id="23" name="Rounded Rectangle 22"/>
          <p:cNvSpPr/>
          <p:nvPr/>
        </p:nvSpPr>
        <p:spPr>
          <a:xfrm>
            <a:off x="4485498" y="5938599"/>
            <a:ext cx="4495800" cy="919401"/>
          </a:xfrm>
          <a:prstGeom prst="roundRect">
            <a:avLst/>
          </a:prstGeom>
          <a:solidFill>
            <a:srgbClr val="8C4C64"/>
          </a:solidFill>
          <a:effectLst>
            <a:glow rad="139700">
              <a:schemeClr val="accent3">
                <a:satMod val="175000"/>
                <a:alpha val="40000"/>
              </a:schemeClr>
            </a:glow>
          </a:effectLst>
          <a:scene3d>
            <a:camera prst="orthographicFront"/>
            <a:lightRig rig="flat" dir="t">
              <a:rot lat="0" lon="0" rev="18900000"/>
            </a:lightRig>
          </a:scene3d>
          <a:sp3d>
            <a:bevelT w="152400" h="50800" prst="softRound"/>
          </a:sp3d>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45720" indent="0" algn="ctr">
              <a:buNone/>
            </a:pPr>
            <a:r>
              <a:rPr lang="en-US" sz="2400" b="1" dirty="0" smtClean="0">
                <a:ln/>
                <a:solidFill>
                  <a:schemeClr val="accent3"/>
                </a:solidFill>
              </a:rPr>
              <a:t>Plus a statement from Hebrew Union College in the USA!</a:t>
            </a:r>
            <a:endParaRPr lang="en-US" sz="2000" b="1" dirty="0">
              <a:ln/>
              <a:solidFill>
                <a:schemeClr val="accent3"/>
              </a:solidFill>
            </a:endParaRPr>
          </a:p>
        </p:txBody>
      </p:sp>
      <p:pic>
        <p:nvPicPr>
          <p:cNvPr id="2" name="Picture 2"/>
          <p:cNvPicPr>
            <a:picLocks noChangeAspect="1" noChangeArrowheads="1"/>
          </p:cNvPicPr>
          <p:nvPr/>
        </p:nvPicPr>
        <p:blipFill>
          <a:blip r:embed="rId3" cstate="email">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a:ext>
            </a:extLst>
          </a:blip>
          <a:stretch>
            <a:fillRect/>
          </a:stretch>
        </p:blipFill>
        <p:spPr bwMode="auto">
          <a:xfrm>
            <a:off x="2708622" y="6045507"/>
            <a:ext cx="1699882" cy="705584"/>
          </a:xfrm>
          <a:prstGeom prst="rect">
            <a:avLst/>
          </a:prstGeom>
          <a:noFill/>
          <a:ln w="57150">
            <a:solidFill>
              <a:schemeClr val="bg2">
                <a:lumMod val="50000"/>
              </a:schemeClr>
            </a:solidFil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10" name="Rounded Rectangle 9"/>
          <p:cNvSpPr/>
          <p:nvPr/>
        </p:nvSpPr>
        <p:spPr>
          <a:xfrm>
            <a:off x="55507" y="6055898"/>
            <a:ext cx="2590800" cy="624364"/>
          </a:xfrm>
          <a:prstGeom prst="roundRect">
            <a:avLst>
              <a:gd name="adj" fmla="val 11210"/>
            </a:avLst>
          </a:prstGeom>
          <a:solidFill>
            <a:srgbClr val="8C4C64"/>
          </a:solidFill>
          <a:effectLst>
            <a:glow rad="139700">
              <a:schemeClr val="accent3">
                <a:satMod val="175000"/>
                <a:alpha val="40000"/>
              </a:schemeClr>
            </a:glow>
          </a:effectLst>
          <a:scene3d>
            <a:camera prst="orthographicFront"/>
            <a:lightRig rig="flat" dir="t">
              <a:rot lat="0" lon="0" rev="18900000"/>
            </a:lightRig>
          </a:scene3d>
          <a:sp3d>
            <a:bevelT w="152400" h="50800" prst="softRound"/>
          </a:sp3d>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45720" indent="0" algn="ctr">
              <a:buNone/>
            </a:pPr>
            <a:r>
              <a:rPr lang="en-US" sz="16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Joshua includes 3 sets of counting patterns for:</a:t>
            </a:r>
            <a:endParaRPr lang="en-US" sz="1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Tree>
    <p:extLst>
      <p:ext uri="{BB962C8B-B14F-4D97-AF65-F5344CB8AC3E}">
        <p14:creationId xmlns:p14="http://schemas.microsoft.com/office/powerpoint/2010/main" val="362008788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1750"/>
                                        <p:tgtEl>
                                          <p:spTgt spid="10">
                                            <p:txEl>
                                              <p:pRg st="0" end="0"/>
                                            </p:txEl>
                                          </p:spTgt>
                                        </p:tgtEl>
                                      </p:cBhvr>
                                    </p:animEffect>
                                  </p:childTnLst>
                                </p:cTn>
                              </p:par>
                            </p:childTnLst>
                          </p:cTn>
                        </p:par>
                        <p:par>
                          <p:cTn id="8" fill="hold">
                            <p:stCondLst>
                              <p:cond delay="1750"/>
                            </p:stCondLst>
                            <p:childTnLst>
                              <p:par>
                                <p:cTn id="9" presetID="22" presetClass="entr" presetSubtype="8" fill="hold" nodeType="afterEffect">
                                  <p:stCondLst>
                                    <p:cond delay="100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175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3">
                                            <p:txEl>
                                              <p:pRg st="0" end="0"/>
                                            </p:txEl>
                                          </p:spTgt>
                                        </p:tgtEl>
                                        <p:attrNameLst>
                                          <p:attrName>style.visibility</p:attrName>
                                        </p:attrNameLst>
                                      </p:cBhvr>
                                      <p:to>
                                        <p:strVal val="visible"/>
                                      </p:to>
                                    </p:set>
                                    <p:animEffect transition="in" filter="wipe(left)">
                                      <p:cBhvr>
                                        <p:cTn id="16" dur="20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lipstream">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17631</TotalTime>
  <Words>4250</Words>
  <Application>Microsoft Office PowerPoint</Application>
  <PresentationFormat>On-screen Show (4:3)</PresentationFormat>
  <Paragraphs>1261</Paragraphs>
  <Slides>65</Slides>
  <Notes>10</Notes>
  <HiddenSlides>0</HiddenSlides>
  <MMClips>0</MMClips>
  <ScaleCrop>false</ScaleCrop>
  <HeadingPairs>
    <vt:vector size="4" baseType="variant">
      <vt:variant>
        <vt:lpstr>Theme</vt:lpstr>
      </vt:variant>
      <vt:variant>
        <vt:i4>1</vt:i4>
      </vt:variant>
      <vt:variant>
        <vt:lpstr>Slide Titles</vt:lpstr>
      </vt:variant>
      <vt:variant>
        <vt:i4>65</vt:i4>
      </vt:variant>
    </vt:vector>
  </HeadingPairs>
  <TitlesOfParts>
    <vt:vector size="66" baseType="lpstr">
      <vt:lpstr>Slipstream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Joshua 1:  Prepare the People</vt:lpstr>
      <vt:lpstr>PowerPoint Presentation</vt:lpstr>
      <vt:lpstr>PowerPoint Presentation</vt:lpstr>
      <vt:lpstr>Enoch/Zadok Dated Sabbaths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Enoch/Zadok Firstfruits Festival</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Rae</dc:creator>
  <cp:lastModifiedBy>Sarahlee</cp:lastModifiedBy>
  <cp:revision>1081</cp:revision>
  <cp:lastPrinted>2021-04-04T03:58:37Z</cp:lastPrinted>
  <dcterms:created xsi:type="dcterms:W3CDTF">2016-02-23T17:36:16Z</dcterms:created>
  <dcterms:modified xsi:type="dcterms:W3CDTF">2021-04-06T03:14:35Z</dcterms:modified>
</cp:coreProperties>
</file>