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9" r:id="rId2"/>
  </p:sldMasterIdLst>
  <p:notesMasterIdLst>
    <p:notesMasterId r:id="rId19"/>
  </p:notesMasterIdLst>
  <p:sldIdLst>
    <p:sldId id="395" r:id="rId3"/>
    <p:sldId id="407" r:id="rId4"/>
    <p:sldId id="409" r:id="rId5"/>
    <p:sldId id="397" r:id="rId6"/>
    <p:sldId id="410" r:id="rId7"/>
    <p:sldId id="406" r:id="rId8"/>
    <p:sldId id="399" r:id="rId9"/>
    <p:sldId id="413" r:id="rId10"/>
    <p:sldId id="416" r:id="rId11"/>
    <p:sldId id="414" r:id="rId12"/>
    <p:sldId id="417" r:id="rId13"/>
    <p:sldId id="418" r:id="rId14"/>
    <p:sldId id="421" r:id="rId15"/>
    <p:sldId id="420" r:id="rId16"/>
    <p:sldId id="338" r:id="rId17"/>
    <p:sldId id="41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7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Astleford" initials="tA" lastIdx="66" clrIdx="0">
    <p:extLst>
      <p:ext uri="{19B8F6BF-5375-455C-9EA6-DF929625EA0E}">
        <p15:presenceInfo xmlns:p15="http://schemas.microsoft.com/office/powerpoint/2012/main" userId="6f70958e3069516c" providerId="Windows Live"/>
      </p:ext>
    </p:extLst>
  </p:cmAuthor>
  <p:cmAuthor id="2" name="Rae" initials="R" lastIdx="139" clrIdx="1"/>
  <p:cmAuthor id="3" name="User55" initials="U" lastIdx="52" clrIdx="2">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9933FF"/>
    <a:srgbClr val="33CCFF"/>
    <a:srgbClr val="774B21"/>
    <a:srgbClr val="FF6600"/>
    <a:srgbClr val="D73DCC"/>
    <a:srgbClr val="FFCCFF"/>
    <a:srgbClr val="3E465B"/>
    <a:srgbClr val="A99245"/>
    <a:srgbClr val="694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7" autoAdjust="0"/>
    <p:restoredTop sz="88047" autoAdjust="0"/>
  </p:normalViewPr>
  <p:slideViewPr>
    <p:cSldViewPr snapToGrid="0" showGuides="1">
      <p:cViewPr varScale="1">
        <p:scale>
          <a:sx n="97" d="100"/>
          <a:sy n="97" d="100"/>
        </p:scale>
        <p:origin x="522" y="78"/>
      </p:cViewPr>
      <p:guideLst>
        <p:guide orient="horz" pos="2183"/>
        <p:guide pos="3749"/>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AB5C1-EEBF-4D0B-8A15-6EFBBCF6D6B1}" type="datetimeFigureOut">
              <a:rPr lang="en-CA" smtClean="0"/>
              <a:t>2022-03-04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6069C-BE31-4397-8DB4-A11509339D44}" type="slidenum">
              <a:rPr lang="en-CA" smtClean="0"/>
              <a:t>‹#›</a:t>
            </a:fld>
            <a:endParaRPr lang="en-CA"/>
          </a:p>
        </p:txBody>
      </p:sp>
    </p:spTree>
    <p:extLst>
      <p:ext uri="{BB962C8B-B14F-4D97-AF65-F5344CB8AC3E}">
        <p14:creationId xmlns:p14="http://schemas.microsoft.com/office/powerpoint/2010/main" val="289474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4.25a  Teaser for </a:t>
            </a:r>
            <a:r>
              <a:rPr lang="en-US" dirty="0" err="1" smtClean="0"/>
              <a:t>Yahusha’s</a:t>
            </a:r>
            <a:r>
              <a:rPr lang="en-US" dirty="0" smtClean="0"/>
              <a:t> Passover 12 CE</a:t>
            </a:r>
            <a:r>
              <a:rPr lang="en-US" baseline="0" dirty="0" smtClean="0"/>
              <a:t> [16 slides]  TA 4 Mar 2022  Website:    </a:t>
            </a:r>
            <a:r>
              <a:rPr lang="en-US" baseline="0" dirty="0" err="1" smtClean="0"/>
              <a:t>Youtube</a:t>
            </a:r>
            <a:r>
              <a:rPr lang="en-US" baseline="0" dirty="0" smtClean="0"/>
              <a:t>:</a:t>
            </a:r>
          </a:p>
          <a:p>
            <a:endParaRPr lang="en-US" dirty="0" smtClean="0"/>
          </a:p>
          <a:p>
            <a:endParaRPr lang="en-US" dirty="0" smtClean="0"/>
          </a:p>
          <a:p>
            <a:r>
              <a:rPr lang="en-US" dirty="0" smtClean="0"/>
              <a:t>July</a:t>
            </a:r>
            <a:r>
              <a:rPr lang="en-US" baseline="0" dirty="0" smtClean="0"/>
              <a:t> </a:t>
            </a:r>
            <a:r>
              <a:rPr lang="en-US" baseline="0" dirty="0"/>
              <a:t>4/21 – comments &amp; questions for the website.   Website link:  https://studythecalendar.com/4-9-yahusha-lost-and-found/    </a:t>
            </a:r>
            <a:r>
              <a:rPr lang="en-US" baseline="0" dirty="0" err="1"/>
              <a:t>Youtube</a:t>
            </a:r>
            <a:r>
              <a:rPr lang="en-US" baseline="0" dirty="0"/>
              <a:t>:  https://youtu.be/NVr2b7_5KCs </a:t>
            </a:r>
          </a:p>
          <a:p>
            <a:r>
              <a:rPr lang="en-US" baseline="0" dirty="0"/>
              <a:t>Sent </a:t>
            </a:r>
            <a:r>
              <a:rPr lang="en-US" baseline="0" dirty="0" err="1"/>
              <a:t>pg</a:t>
            </a:r>
            <a:r>
              <a:rPr lang="en-US" baseline="0" dirty="0"/>
              <a:t> 29 corrections to Irena &amp; Debbie S.</a:t>
            </a:r>
          </a:p>
          <a:p>
            <a:r>
              <a:rPr lang="en-US" baseline="0" dirty="0"/>
              <a:t> </a:t>
            </a:r>
          </a:p>
          <a:p>
            <a:r>
              <a:rPr lang="en-US" sz="1200" b="0" i="0" kern="1200" dirty="0">
                <a:solidFill>
                  <a:schemeClr val="tx1"/>
                </a:solidFill>
                <a:effectLst/>
                <a:latin typeface="+mn-lt"/>
                <a:ea typeface="+mn-ea"/>
                <a:cs typeface="+mn-cs"/>
              </a:rPr>
              <a:t>Introduction to this study:  Covenant Calendar is first based on Torah with additional witnesses in the rest of the Old Testament.  The full confirmation to this Covenant Calendar is found in the Gospels with very strong witnesses through Yahusha's life from conception to His gift of the </a:t>
            </a:r>
            <a:r>
              <a:rPr lang="en-US" sz="1200" b="0" i="0" kern="1200" dirty="0" err="1">
                <a:solidFill>
                  <a:schemeClr val="tx1"/>
                </a:solidFill>
                <a:effectLst/>
                <a:latin typeface="+mn-lt"/>
                <a:ea typeface="+mn-ea"/>
                <a:cs typeface="+mn-cs"/>
              </a:rPr>
              <a:t>Ruach</a:t>
            </a:r>
            <a:r>
              <a:rPr lang="en-US" sz="1200" b="0" i="0" kern="1200" dirty="0">
                <a:solidFill>
                  <a:schemeClr val="tx1"/>
                </a:solidFill>
                <a:effectLst/>
                <a:latin typeface="+mn-lt"/>
                <a:ea typeface="+mn-ea"/>
                <a:cs typeface="+mn-cs"/>
              </a:rPr>
              <a:t> on the Pentecost/Shavuot of Acts 2.  Additional confirmation for Covenant Calendar will continue to be found with the disciples, and especially the apostle Paul.  Exact year dates and festival "days and dating" are easily verified through two sources.  Those two sources are two very different calendars discovered in the Gospels.  The </a:t>
            </a:r>
            <a:r>
              <a:rPr lang="en-US" sz="1200" b="0" i="0" u="sng" kern="1200" dirty="0">
                <a:solidFill>
                  <a:schemeClr val="tx1"/>
                </a:solidFill>
                <a:effectLst/>
                <a:latin typeface="+mn-lt"/>
                <a:ea typeface="+mn-ea"/>
                <a:cs typeface="+mn-cs"/>
              </a:rPr>
              <a:t>first calendar</a:t>
            </a:r>
            <a:r>
              <a:rPr lang="en-US" sz="1200" b="0" i="0" kern="1200" dirty="0">
                <a:solidFill>
                  <a:schemeClr val="tx1"/>
                </a:solidFill>
                <a:effectLst/>
                <a:latin typeface="+mn-lt"/>
                <a:ea typeface="+mn-ea"/>
                <a:cs typeface="+mn-cs"/>
              </a:rPr>
              <a:t> is the lunar based calendar of the "unbelieving" Jews; the </a:t>
            </a:r>
            <a:r>
              <a:rPr lang="en-US" sz="1200" b="0" i="0" u="sng" kern="1200" dirty="0">
                <a:solidFill>
                  <a:schemeClr val="tx1"/>
                </a:solidFill>
                <a:effectLst/>
                <a:latin typeface="+mn-lt"/>
                <a:ea typeface="+mn-ea"/>
                <a:cs typeface="+mn-cs"/>
              </a:rPr>
              <a:t>second calendar</a:t>
            </a:r>
            <a:r>
              <a:rPr lang="en-US" sz="1200" b="0" i="0" kern="1200" dirty="0">
                <a:solidFill>
                  <a:schemeClr val="tx1"/>
                </a:solidFill>
                <a:effectLst/>
                <a:latin typeface="+mn-lt"/>
                <a:ea typeface="+mn-ea"/>
                <a:cs typeface="+mn-cs"/>
              </a:rPr>
              <a:t> is the Covenant Calendar which aligns perfectly with His ministry throughout the four Gospels.  The calendar details in the Gospels can no longer be glossed over.  It is time to take very careful note of everything, including any deviation from "one set of wording" to "another set of wording."  For example:  If the context is "Passover of the Jews" - it is exactly that - a Passover timing of the Jews' lunar calendar.  If the content does not specify anything related to the Jews' it is then time to check and see if the context is around Yahusha and His disciples.  It is also important to remember the Gospels give information about "believing Jews" and "unbelieving Jews" - without telling the reader "which is which" - so it is up to the reader to figure out the puzzle.  Do remember, Joseph of Arimathaea and Nicodemus were "believing Jews" and were very aware of what was going on - good students of the Torah, and Covenant Calendar timing!  With this in mind, there are many witnesses in the Gospels that show beyond any doubt the exact timing between the lunar based calendar and the Covenant Calendar.  This is ONE of those studies.  It focuses on Yahusha's attendance to His Passover at the age of 12 - remember - when He was left behind for 3 days.  As you go through the study, learn to pay attention and pick up the details that are bound to expose the counterfeit calendar of the unbelieving Jews - the very leaders that "took away the key of knowledge" from the common person so that they could not understand how to count &amp; calculate Yahuah's festal calendar for themselves.  Think about the following questions as you brace yourself to meet the challenges of this study: </a:t>
            </a:r>
          </a:p>
          <a:p>
            <a:pPr marL="228600" indent="-228600">
              <a:buFont typeface="+mj-lt"/>
              <a:buAutoNum type="arabicPeriod"/>
            </a:pPr>
            <a:r>
              <a:rPr lang="en-US" sz="1200" b="0" i="0" kern="1200" dirty="0">
                <a:solidFill>
                  <a:schemeClr val="tx1"/>
                </a:solidFill>
                <a:effectLst/>
                <a:latin typeface="+mn-lt"/>
                <a:ea typeface="+mn-ea"/>
                <a:cs typeface="+mn-cs"/>
              </a:rPr>
              <a:t>Mary &amp; Joseph attended the Passover at Jerusalem every year, but the year that Yahusha attended at age 12, they started their return home without Him.  When He was finally discovered after 3 days, what was Yahusha's answer to them, and did they understand His words?  (See Luke 2:49-50.) </a:t>
            </a:r>
          </a:p>
          <a:p>
            <a:pPr marL="228600" indent="-228600">
              <a:buFont typeface="+mj-lt"/>
              <a:buAutoNum type="arabicPeriod"/>
            </a:pPr>
            <a:r>
              <a:rPr lang="en-US" sz="1200" b="0" i="0" kern="1200" dirty="0">
                <a:solidFill>
                  <a:schemeClr val="tx1"/>
                </a:solidFill>
                <a:effectLst/>
                <a:latin typeface="+mn-lt"/>
                <a:ea typeface="+mn-ea"/>
                <a:cs typeface="+mn-cs"/>
              </a:rPr>
              <a:t>Where was Yahusha found after the 3 days and what was He doing?</a:t>
            </a:r>
          </a:p>
          <a:p>
            <a:pPr marL="228600" indent="-228600">
              <a:buFont typeface="+mj-lt"/>
              <a:buAutoNum type="arabicPeriod"/>
            </a:pPr>
            <a:r>
              <a:rPr lang="en-US" sz="1200" b="0" i="0" kern="1200" dirty="0">
                <a:solidFill>
                  <a:schemeClr val="tx1"/>
                </a:solidFill>
                <a:effectLst/>
                <a:latin typeface="+mn-lt"/>
                <a:ea typeface="+mn-ea"/>
                <a:cs typeface="+mn-cs"/>
              </a:rPr>
              <a:t>In Luke chapter 2, is there a difference of "context" between the wording of:  a)  according to the Torah;  and  2)  according to the practice of the festival?  Was Luke trying to get our attention with his very careful wording of these events?</a:t>
            </a:r>
          </a:p>
          <a:p>
            <a:pPr marL="228600" indent="-228600">
              <a:buFont typeface="+mj-lt"/>
              <a:buAutoNum type="arabicPeriod"/>
            </a:pPr>
            <a:r>
              <a:rPr lang="en-US" sz="1200" b="0" i="0" kern="1200" dirty="0">
                <a:solidFill>
                  <a:schemeClr val="tx1"/>
                </a:solidFill>
                <a:effectLst/>
                <a:latin typeface="+mn-lt"/>
                <a:ea typeface="+mn-ea"/>
                <a:cs typeface="+mn-cs"/>
              </a:rPr>
              <a:t>According to Luke chapter 1, when does life begin:  1)  at the time of birth?;  2)  at the time of conception?  What would this have to co with Covenant Calendar timing? </a:t>
            </a:r>
          </a:p>
          <a:p>
            <a:pPr marL="228600" indent="-228600">
              <a:buFont typeface="+mj-lt"/>
              <a:buAutoNum type="arabicPeriod"/>
            </a:pPr>
            <a:r>
              <a:rPr lang="en-US" sz="1200" b="0" i="0" kern="1200" dirty="0">
                <a:solidFill>
                  <a:schemeClr val="tx1"/>
                </a:solidFill>
                <a:effectLst/>
                <a:latin typeface="+mn-lt"/>
                <a:ea typeface="+mn-ea"/>
                <a:cs typeface="+mn-cs"/>
              </a:rPr>
              <a:t>According to many commentators, there is substantial documentation that the year of Yahusha's birth could have been anywhere from 3 BC to 6 BC.  This Gospel study will prove the exact year of Yahusha's Passover at age 12.  Could one then determine the year of His birth?</a:t>
            </a:r>
          </a:p>
          <a:p>
            <a:pPr marL="228600" indent="-228600">
              <a:buFont typeface="+mj-lt"/>
              <a:buAutoNum type="arabicPeriod"/>
            </a:pPr>
            <a:r>
              <a:rPr lang="en-US" sz="1200" b="0" i="0" kern="1200" dirty="0">
                <a:solidFill>
                  <a:schemeClr val="tx1"/>
                </a:solidFill>
                <a:effectLst/>
                <a:latin typeface="+mn-lt"/>
                <a:ea typeface="+mn-ea"/>
                <a:cs typeface="+mn-cs"/>
              </a:rPr>
              <a:t>There is only one year that fits the very specific criteria for Yahusha's age 12 Passover.  What is the specific Gospel calendar language to unlock this puzzle of the exact year? </a:t>
            </a:r>
          </a:p>
          <a:p>
            <a:pPr marL="228600" indent="-228600">
              <a:buFont typeface="+mj-lt"/>
              <a:buAutoNum type="arabicPeriod"/>
            </a:pPr>
            <a:r>
              <a:rPr lang="en-US" sz="1200" b="0" i="0" kern="1200" dirty="0">
                <a:solidFill>
                  <a:schemeClr val="tx1"/>
                </a:solidFill>
                <a:effectLst/>
                <a:latin typeface="+mn-lt"/>
                <a:ea typeface="+mn-ea"/>
                <a:cs typeface="+mn-cs"/>
              </a:rPr>
              <a:t>There are many different types of lunar calendars all the way from the return of the exiles in 457 BC up to Luke and Paul's documentation in 57 AD.  Some lunar calendars were calculated according to the crescent moon </a:t>
            </a:r>
            <a:r>
              <a:rPr lang="en-US" sz="1200" b="0" i="0" u="sng" kern="1200" dirty="0">
                <a:solidFill>
                  <a:schemeClr val="tx1"/>
                </a:solidFill>
                <a:effectLst/>
                <a:latin typeface="+mn-lt"/>
                <a:ea typeface="+mn-ea"/>
                <a:cs typeface="+mn-cs"/>
              </a:rPr>
              <a:t>before</a:t>
            </a:r>
            <a:r>
              <a:rPr lang="en-US" sz="1200" b="0" i="0" kern="1200" dirty="0">
                <a:solidFill>
                  <a:schemeClr val="tx1"/>
                </a:solidFill>
                <a:effectLst/>
                <a:latin typeface="+mn-lt"/>
                <a:ea typeface="+mn-ea"/>
                <a:cs typeface="+mn-cs"/>
              </a:rPr>
              <a:t> the equinox, and some were calculated by the crescent moon </a:t>
            </a:r>
            <a:r>
              <a:rPr lang="en-US" sz="1200" b="0" i="0" u="sng" kern="1200" dirty="0">
                <a:solidFill>
                  <a:schemeClr val="tx1"/>
                </a:solidFill>
                <a:effectLst/>
                <a:latin typeface="+mn-lt"/>
                <a:ea typeface="+mn-ea"/>
                <a:cs typeface="+mn-cs"/>
              </a:rPr>
              <a:t>after</a:t>
            </a:r>
            <a:r>
              <a:rPr lang="en-US" sz="1200" b="0" i="0" kern="1200" dirty="0">
                <a:solidFill>
                  <a:schemeClr val="tx1"/>
                </a:solidFill>
                <a:effectLst/>
                <a:latin typeface="+mn-lt"/>
                <a:ea typeface="+mn-ea"/>
                <a:cs typeface="+mn-cs"/>
              </a:rPr>
              <a:t> the equinox.  For Yahusha's 12 year Passover, which type of lunar calendar were the unbelieving Jews using then?  Do you wonder if that is the same lunar calendar they were using during Yahusha's ministry many years later?  What about the lunar calendar that Luke and Paul record almost 30 years after the crucifixion?  </a:t>
            </a:r>
          </a:p>
          <a:p>
            <a:pPr marL="228600" indent="-228600">
              <a:buFont typeface="+mj-lt"/>
              <a:buAutoNum type="arabicPeriod"/>
            </a:pPr>
            <a:r>
              <a:rPr lang="en-US" sz="1200" b="0" i="0" kern="1200" dirty="0">
                <a:solidFill>
                  <a:schemeClr val="tx1"/>
                </a:solidFill>
                <a:effectLst/>
                <a:latin typeface="+mn-lt"/>
                <a:ea typeface="+mn-ea"/>
                <a:cs typeface="+mn-cs"/>
              </a:rPr>
              <a:t>Some believe that a "High Sabbath" is always a "feast Sabbath" and the "weekly Sabbath" sharing the same day/date?  Is that the case in this study? </a:t>
            </a:r>
          </a:p>
          <a:p>
            <a:pPr marL="228600" indent="-228600">
              <a:buFont typeface="+mj-lt"/>
              <a:buAutoNum type="arabicPeriod"/>
            </a:pPr>
            <a:r>
              <a:rPr lang="en-US" sz="1200" b="0" i="0" kern="1200" dirty="0">
                <a:solidFill>
                  <a:schemeClr val="tx1"/>
                </a:solidFill>
                <a:effectLst/>
                <a:latin typeface="+mn-lt"/>
                <a:ea typeface="+mn-ea"/>
                <a:cs typeface="+mn-cs"/>
              </a:rPr>
              <a:t>Upon what day of the week was Yahusha's Covenant Calendar Passover in this study? </a:t>
            </a:r>
          </a:p>
          <a:p>
            <a:pPr marL="228600" indent="-228600">
              <a:buFont typeface="+mj-lt"/>
              <a:buAutoNum type="arabicPeriod"/>
            </a:pPr>
            <a:r>
              <a:rPr lang="en-US" sz="1200" b="0" i="0" kern="1200" dirty="0">
                <a:solidFill>
                  <a:schemeClr val="tx1"/>
                </a:solidFill>
                <a:effectLst/>
                <a:latin typeface="+mn-lt"/>
                <a:ea typeface="+mn-ea"/>
                <a:cs typeface="+mn-cs"/>
              </a:rPr>
              <a:t>After going through this study, see if the phrase "and a little child shall lead them" has a different meaning for you.  Who was that "little child" and who was He leading? ... and how do you think those around Yahusha reacted to "that leading"?  Did His example have anything to do with exactly when to observe the festivals as given in the Torah? </a:t>
            </a:r>
          </a:p>
          <a:p>
            <a:pPr marL="228600" indent="-228600">
              <a:buFont typeface="+mj-l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7786069C-BE31-4397-8DB4-A11509339D44}" type="slidenum">
              <a:rPr lang="en-CA" smtClean="0"/>
              <a:t>1</a:t>
            </a:fld>
            <a:endParaRPr lang="en-CA"/>
          </a:p>
        </p:txBody>
      </p:sp>
    </p:spTree>
    <p:extLst>
      <p:ext uri="{BB962C8B-B14F-4D97-AF65-F5344CB8AC3E}">
        <p14:creationId xmlns:p14="http://schemas.microsoft.com/office/powerpoint/2010/main" val="232794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a:t>
            </a:r>
            <a:r>
              <a:rPr lang="en-US" baseline="0" dirty="0"/>
              <a:t> 4/21 – comments &amp; questions for the website.   Website link:  https://studythecalendar.com/4-9-yahusha-lost-and-found/    </a:t>
            </a:r>
            <a:r>
              <a:rPr lang="en-US" baseline="0" dirty="0" err="1"/>
              <a:t>Youtube</a:t>
            </a:r>
            <a:r>
              <a:rPr lang="en-US" baseline="0" dirty="0"/>
              <a:t>:  https://youtu.be/NVr2b7_5KCs </a:t>
            </a:r>
          </a:p>
          <a:p>
            <a:r>
              <a:rPr lang="en-US" baseline="0" dirty="0"/>
              <a:t>Sent </a:t>
            </a:r>
            <a:r>
              <a:rPr lang="en-US" baseline="0" dirty="0" err="1"/>
              <a:t>pg</a:t>
            </a:r>
            <a:r>
              <a:rPr lang="en-US" baseline="0" dirty="0"/>
              <a:t> </a:t>
            </a:r>
            <a:r>
              <a:rPr lang="en-US" baseline="0"/>
              <a:t>29 corrections to Irena &amp; Debbie S.</a:t>
            </a:r>
            <a:endParaRPr lang="en-US" baseline="0" dirty="0"/>
          </a:p>
          <a:p>
            <a:r>
              <a:rPr lang="en-US" baseline="0" dirty="0"/>
              <a:t> </a:t>
            </a:r>
          </a:p>
          <a:p>
            <a:r>
              <a:rPr lang="en-US" sz="1200" b="0" i="0" kern="1200" dirty="0">
                <a:solidFill>
                  <a:schemeClr val="tx1"/>
                </a:solidFill>
                <a:effectLst/>
                <a:latin typeface="+mn-lt"/>
                <a:ea typeface="+mn-ea"/>
                <a:cs typeface="+mn-cs"/>
              </a:rPr>
              <a:t>Introduction to this study:  Covenant Calendar is first based on Torah with additional witnesses in the rest of the Old Testament.  The full confirmation to this Covenant Calendar is found in the Gospels with very strong witnesses through Yahusha's life from conception to His gift of the </a:t>
            </a:r>
            <a:r>
              <a:rPr lang="en-US" sz="1200" b="0" i="0" kern="1200" dirty="0" err="1">
                <a:solidFill>
                  <a:schemeClr val="tx1"/>
                </a:solidFill>
                <a:effectLst/>
                <a:latin typeface="+mn-lt"/>
                <a:ea typeface="+mn-ea"/>
                <a:cs typeface="+mn-cs"/>
              </a:rPr>
              <a:t>Ruach</a:t>
            </a:r>
            <a:r>
              <a:rPr lang="en-US" sz="1200" b="0" i="0" kern="1200" dirty="0">
                <a:solidFill>
                  <a:schemeClr val="tx1"/>
                </a:solidFill>
                <a:effectLst/>
                <a:latin typeface="+mn-lt"/>
                <a:ea typeface="+mn-ea"/>
                <a:cs typeface="+mn-cs"/>
              </a:rPr>
              <a:t> on the Pentecost/Shavuot of Acts 2.  Additional confirmation for Covenant Calendar will continue to be found with the disciples, and especially the apostle Paul.  Exact year dates and festival "days and dating" are easily verified through two sources.  Those two sources are two very different calendars discovered in the Gospels.  The </a:t>
            </a:r>
            <a:r>
              <a:rPr lang="en-US" sz="1200" b="0" i="0" u="sng" kern="1200" dirty="0">
                <a:solidFill>
                  <a:schemeClr val="tx1"/>
                </a:solidFill>
                <a:effectLst/>
                <a:latin typeface="+mn-lt"/>
                <a:ea typeface="+mn-ea"/>
                <a:cs typeface="+mn-cs"/>
              </a:rPr>
              <a:t>first calendar</a:t>
            </a:r>
            <a:r>
              <a:rPr lang="en-US" sz="1200" b="0" i="0" kern="1200" dirty="0">
                <a:solidFill>
                  <a:schemeClr val="tx1"/>
                </a:solidFill>
                <a:effectLst/>
                <a:latin typeface="+mn-lt"/>
                <a:ea typeface="+mn-ea"/>
                <a:cs typeface="+mn-cs"/>
              </a:rPr>
              <a:t> is the lunar based calendar of the "unbelieving" Jews; the </a:t>
            </a:r>
            <a:r>
              <a:rPr lang="en-US" sz="1200" b="0" i="0" u="sng" kern="1200" dirty="0">
                <a:solidFill>
                  <a:schemeClr val="tx1"/>
                </a:solidFill>
                <a:effectLst/>
                <a:latin typeface="+mn-lt"/>
                <a:ea typeface="+mn-ea"/>
                <a:cs typeface="+mn-cs"/>
              </a:rPr>
              <a:t>second calendar</a:t>
            </a:r>
            <a:r>
              <a:rPr lang="en-US" sz="1200" b="0" i="0" kern="1200" dirty="0">
                <a:solidFill>
                  <a:schemeClr val="tx1"/>
                </a:solidFill>
                <a:effectLst/>
                <a:latin typeface="+mn-lt"/>
                <a:ea typeface="+mn-ea"/>
                <a:cs typeface="+mn-cs"/>
              </a:rPr>
              <a:t> is the Covenant Calendar which aligns perfectly with His ministry throughout the four Gospels.  The calendar details in the Gospels can no longer be glossed over.  It is time to take very careful note of everything, including any deviation from "one set of wording" to "another set of wording."  For example:  If the context is "Passover of the Jews" - it is exactly that - a Passover timing of the Jews' lunar calendar.  If the content does not specify anything related to the Jews' it is then time to check and see if the context is around Yahusha and His disciples.  It is also important to remember the Gospels give information about "believing Jews" and "unbelieving Jews" - without telling the reader "which is which" - so it is up to the reader to figure out the puzzle.  Do remember, Joseph of Arimathaea and Nicodemus were "believing Jews" and were very aware of what was going on - good students of the Torah, and Covenant Calendar timing!  With this in mind, there are many witnesses in the Gospels that show beyond any doubt the exact timing between the lunar based calendar and the Covenant Calendar.  This is ONE of those studies.  It focuses on Yahusha's attendance to His Passover at the age of 12 - remember - when He was left behind for 3 days.  As you go through the study, learn to pay attention and pick up the details that are bound to expose the counterfeit calendar of the unbelieving Jews - the very leaders that "took away the key of knowledge" from the common person so that they could not understand how to count &amp; calculate Yahuah's festal calendar for themselves.  Think about the following questions as you brace yourself to meet the challenges of this study: </a:t>
            </a:r>
          </a:p>
          <a:p>
            <a:pPr marL="228600" indent="-228600">
              <a:buFont typeface="+mj-lt"/>
              <a:buAutoNum type="arabicPeriod"/>
            </a:pPr>
            <a:r>
              <a:rPr lang="en-US" sz="1200" b="0" i="0" kern="1200" dirty="0">
                <a:solidFill>
                  <a:schemeClr val="tx1"/>
                </a:solidFill>
                <a:effectLst/>
                <a:latin typeface="+mn-lt"/>
                <a:ea typeface="+mn-ea"/>
                <a:cs typeface="+mn-cs"/>
              </a:rPr>
              <a:t>Mary &amp; Joseph attended the Passover at Jerusalem every year, but the year that Yahusha attended at age 12, they started their return home without Him.  When He was finally discovered after 3 days, what was Yahusha's answer to them, and did they understand His words?  (See Luke 2:49-50.) </a:t>
            </a:r>
          </a:p>
          <a:p>
            <a:pPr marL="228600" indent="-228600">
              <a:buFont typeface="+mj-lt"/>
              <a:buAutoNum type="arabicPeriod"/>
            </a:pPr>
            <a:r>
              <a:rPr lang="en-US" sz="1200" b="0" i="0" kern="1200" dirty="0">
                <a:solidFill>
                  <a:schemeClr val="tx1"/>
                </a:solidFill>
                <a:effectLst/>
                <a:latin typeface="+mn-lt"/>
                <a:ea typeface="+mn-ea"/>
                <a:cs typeface="+mn-cs"/>
              </a:rPr>
              <a:t>Where was Yahusha found after the 3 days and what was He doing?</a:t>
            </a:r>
          </a:p>
          <a:p>
            <a:pPr marL="228600" indent="-228600">
              <a:buFont typeface="+mj-lt"/>
              <a:buAutoNum type="arabicPeriod"/>
            </a:pPr>
            <a:r>
              <a:rPr lang="en-US" sz="1200" b="0" i="0" kern="1200" dirty="0">
                <a:solidFill>
                  <a:schemeClr val="tx1"/>
                </a:solidFill>
                <a:effectLst/>
                <a:latin typeface="+mn-lt"/>
                <a:ea typeface="+mn-ea"/>
                <a:cs typeface="+mn-cs"/>
              </a:rPr>
              <a:t>In Luke chapter 2, is there a difference of "context" between the wording of:  a)  according to the Torah;  and  2)  according to the practice of the festival?  Was Luke trying to get our attention with his very careful wording of these events?</a:t>
            </a:r>
          </a:p>
          <a:p>
            <a:pPr marL="228600" indent="-228600">
              <a:buFont typeface="+mj-lt"/>
              <a:buAutoNum type="arabicPeriod"/>
            </a:pPr>
            <a:r>
              <a:rPr lang="en-US" sz="1200" b="0" i="0" kern="1200" dirty="0">
                <a:solidFill>
                  <a:schemeClr val="tx1"/>
                </a:solidFill>
                <a:effectLst/>
                <a:latin typeface="+mn-lt"/>
                <a:ea typeface="+mn-ea"/>
                <a:cs typeface="+mn-cs"/>
              </a:rPr>
              <a:t>According to Luke chapter 1, when does life begin:  1)  at the time of birth?;  2)  at the time of conception?  What would this have to co with Covenant Calendar timing? </a:t>
            </a:r>
          </a:p>
          <a:p>
            <a:pPr marL="228600" indent="-228600">
              <a:buFont typeface="+mj-lt"/>
              <a:buAutoNum type="arabicPeriod"/>
            </a:pPr>
            <a:r>
              <a:rPr lang="en-US" sz="1200" b="0" i="0" kern="1200" dirty="0">
                <a:solidFill>
                  <a:schemeClr val="tx1"/>
                </a:solidFill>
                <a:effectLst/>
                <a:latin typeface="+mn-lt"/>
                <a:ea typeface="+mn-ea"/>
                <a:cs typeface="+mn-cs"/>
              </a:rPr>
              <a:t>According to many commentators, there is substantial documentation that the year of Yahusha's birth could have been anywhere from 3 BC to 6 BC.  This Gospel study will prove the exact year of Yahusha's Passover at age 12.  Could one then determine the year of His birth?</a:t>
            </a:r>
          </a:p>
          <a:p>
            <a:pPr marL="228600" indent="-228600">
              <a:buFont typeface="+mj-lt"/>
              <a:buAutoNum type="arabicPeriod"/>
            </a:pPr>
            <a:r>
              <a:rPr lang="en-US" sz="1200" b="0" i="0" kern="1200" dirty="0">
                <a:solidFill>
                  <a:schemeClr val="tx1"/>
                </a:solidFill>
                <a:effectLst/>
                <a:latin typeface="+mn-lt"/>
                <a:ea typeface="+mn-ea"/>
                <a:cs typeface="+mn-cs"/>
              </a:rPr>
              <a:t>There is only one year that fits the very specific criteria for Yahusha's age 12 Passover.  What is the specific Gospel calendar language to unlock this puzzle of the exact year? </a:t>
            </a:r>
          </a:p>
          <a:p>
            <a:pPr marL="228600" indent="-228600">
              <a:buFont typeface="+mj-lt"/>
              <a:buAutoNum type="arabicPeriod"/>
            </a:pPr>
            <a:r>
              <a:rPr lang="en-US" sz="1200" b="0" i="0" kern="1200" dirty="0">
                <a:solidFill>
                  <a:schemeClr val="tx1"/>
                </a:solidFill>
                <a:effectLst/>
                <a:latin typeface="+mn-lt"/>
                <a:ea typeface="+mn-ea"/>
                <a:cs typeface="+mn-cs"/>
              </a:rPr>
              <a:t>There are many different types of lunar calendars all the way from the return of the exiles in 457 BC up to Luke and Paul's documentation in 57 AD.  Some lunar calendars were calculated according to the crescent moon </a:t>
            </a:r>
            <a:r>
              <a:rPr lang="en-US" sz="1200" b="0" i="0" u="sng" kern="1200" dirty="0">
                <a:solidFill>
                  <a:schemeClr val="tx1"/>
                </a:solidFill>
                <a:effectLst/>
                <a:latin typeface="+mn-lt"/>
                <a:ea typeface="+mn-ea"/>
                <a:cs typeface="+mn-cs"/>
              </a:rPr>
              <a:t>before</a:t>
            </a:r>
            <a:r>
              <a:rPr lang="en-US" sz="1200" b="0" i="0" kern="1200" dirty="0">
                <a:solidFill>
                  <a:schemeClr val="tx1"/>
                </a:solidFill>
                <a:effectLst/>
                <a:latin typeface="+mn-lt"/>
                <a:ea typeface="+mn-ea"/>
                <a:cs typeface="+mn-cs"/>
              </a:rPr>
              <a:t> the equinox, and some were calculated by the crescent moon </a:t>
            </a:r>
            <a:r>
              <a:rPr lang="en-US" sz="1200" b="0" i="0" u="sng" kern="1200" dirty="0">
                <a:solidFill>
                  <a:schemeClr val="tx1"/>
                </a:solidFill>
                <a:effectLst/>
                <a:latin typeface="+mn-lt"/>
                <a:ea typeface="+mn-ea"/>
                <a:cs typeface="+mn-cs"/>
              </a:rPr>
              <a:t>after</a:t>
            </a:r>
            <a:r>
              <a:rPr lang="en-US" sz="1200" b="0" i="0" kern="1200" dirty="0">
                <a:solidFill>
                  <a:schemeClr val="tx1"/>
                </a:solidFill>
                <a:effectLst/>
                <a:latin typeface="+mn-lt"/>
                <a:ea typeface="+mn-ea"/>
                <a:cs typeface="+mn-cs"/>
              </a:rPr>
              <a:t> the equinox.  For Yahusha's 12 year Passover, which type of lunar calendar were the unbelieving Jews using then?  Do you wonder if that is the same lunar calendar they were using during Yahusha's ministry many years later?  What about the lunar calendar that Luke and Paul record almost 30 years after the crucifixion?  </a:t>
            </a:r>
          </a:p>
          <a:p>
            <a:pPr marL="228600" indent="-228600">
              <a:buFont typeface="+mj-lt"/>
              <a:buAutoNum type="arabicPeriod"/>
            </a:pPr>
            <a:r>
              <a:rPr lang="en-US" sz="1200" b="0" i="0" kern="1200" dirty="0">
                <a:solidFill>
                  <a:schemeClr val="tx1"/>
                </a:solidFill>
                <a:effectLst/>
                <a:latin typeface="+mn-lt"/>
                <a:ea typeface="+mn-ea"/>
                <a:cs typeface="+mn-cs"/>
              </a:rPr>
              <a:t>Some believe that a "High Sabbath" is always a "feast Sabbath" and the "weekly Sabbath" sharing the same day/date?  Is that the case in this study? </a:t>
            </a:r>
          </a:p>
          <a:p>
            <a:pPr marL="228600" indent="-228600">
              <a:buFont typeface="+mj-lt"/>
              <a:buAutoNum type="arabicPeriod"/>
            </a:pPr>
            <a:r>
              <a:rPr lang="en-US" sz="1200" b="0" i="0" kern="1200" dirty="0">
                <a:solidFill>
                  <a:schemeClr val="tx1"/>
                </a:solidFill>
                <a:effectLst/>
                <a:latin typeface="+mn-lt"/>
                <a:ea typeface="+mn-ea"/>
                <a:cs typeface="+mn-cs"/>
              </a:rPr>
              <a:t>Upon what day of the week was Yahusha's Covenant Calendar Passover in this study? </a:t>
            </a:r>
          </a:p>
          <a:p>
            <a:pPr marL="228600" indent="-228600">
              <a:buFont typeface="+mj-lt"/>
              <a:buAutoNum type="arabicPeriod"/>
            </a:pPr>
            <a:r>
              <a:rPr lang="en-US" sz="1200" b="0" i="0" kern="1200" dirty="0">
                <a:solidFill>
                  <a:schemeClr val="tx1"/>
                </a:solidFill>
                <a:effectLst/>
                <a:latin typeface="+mn-lt"/>
                <a:ea typeface="+mn-ea"/>
                <a:cs typeface="+mn-cs"/>
              </a:rPr>
              <a:t>After going through this study, see if the phrase "and a little child shall lead them" has a different meaning for you.  Who was that "little child" and who was He leading? ... and how do you think those around Yahusha reacted to "that leading"?  Did His example have anything to do with exactly when to observe the festivals as given in the Torah? </a:t>
            </a:r>
          </a:p>
          <a:p>
            <a:pPr marL="228600" indent="-228600">
              <a:buFont typeface="+mj-l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7786069C-BE31-4397-8DB4-A11509339D44}" type="slidenum">
              <a:rPr lang="en-CA" smtClean="0"/>
              <a:t>3</a:t>
            </a:fld>
            <a:endParaRPr lang="en-CA"/>
          </a:p>
        </p:txBody>
      </p:sp>
    </p:spTree>
    <p:extLst>
      <p:ext uri="{BB962C8B-B14F-4D97-AF65-F5344CB8AC3E}">
        <p14:creationId xmlns:p14="http://schemas.microsoft.com/office/powerpoint/2010/main" val="42678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22A347C-277F-4CA6-89A1-30D11B043780}" type="datetime1">
              <a:rPr lang="en-US" smtClean="0"/>
              <a:t>3/4/2022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D72159-B041-407E-968E-E2D49DDC210F}" type="datetime1">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0EF0B1-4277-4C04-9147-94D0A1A9DAFF}" type="datetime1">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4861B8-3CFE-4C85-B37E-452E9F8FDEF3}" type="datetime1">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E6E62B-81EB-4D50-BB55-B28D7B13F2F5}" type="datetime1">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D4301C9-13FF-47C7-A0E0-B32857683FB0}" type="datetime1">
              <a:rPr lang="en-US" smtClean="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412C864-AA7E-402D-913D-24B49CCF0A4C}" type="datetime1">
              <a:rPr lang="en-US" smtClean="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CAA6D-DDFB-4260-A1E3-7F6BDAAE3460}" type="datetime1">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4CB3B-2BF0-4C31-BD54-218F8495D231}" type="datetime1">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B310D9-1776-4426-8FE9-81FC076C7FA2}" type="datetime1">
              <a:rPr lang="en-US" smtClean="0">
                <a:solidFill>
                  <a:prstClr val="black">
                    <a:tint val="75000"/>
                  </a:prstClr>
                </a:solidFill>
              </a:rPr>
              <a:pPr/>
              <a:t>3/4/2022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647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5D466A-5BC3-42B7-9DCE-41A112865A91}" type="datetime1">
              <a:rPr lang="en-US" smtClean="0">
                <a:solidFill>
                  <a:prstClr val="black">
                    <a:tint val="75000"/>
                  </a:prstClr>
                </a:solidFill>
              </a:rPr>
              <a:pPr/>
              <a:t>3/4/2022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734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6C92D-07BB-4948-9196-68DDD470C936}" type="datetime1">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7AB6AA-9D67-4B1F-916A-CC6010D6D9B3}" type="datetime1">
              <a:rPr lang="en-US" smtClean="0">
                <a:solidFill>
                  <a:prstClr val="black">
                    <a:tint val="75000"/>
                  </a:prstClr>
                </a:solidFill>
              </a:rPr>
              <a:pPr/>
              <a:t>3/4/2022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743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6A348-C409-463A-9089-39382A58FC1E}" type="datetime1">
              <a:rPr lang="en-US" smtClean="0">
                <a:solidFill>
                  <a:prstClr val="black">
                    <a:tint val="75000"/>
                  </a:prstClr>
                </a:solidFill>
              </a:rPr>
              <a:pPr/>
              <a:t>3/4/2022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926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7ED7F-FF44-4052-9B48-8B8A7E56150C}" type="datetime1">
              <a:rPr lang="en-US" smtClean="0">
                <a:solidFill>
                  <a:prstClr val="black">
                    <a:tint val="75000"/>
                  </a:prstClr>
                </a:solidFill>
              </a:rPr>
              <a:pPr/>
              <a:t>3/4/2022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754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83A714-CA45-446B-85A5-FB92DD61FFD6}" type="datetime1">
              <a:rPr lang="en-US" smtClean="0">
                <a:solidFill>
                  <a:prstClr val="black">
                    <a:tint val="75000"/>
                  </a:prstClr>
                </a:solidFill>
              </a:rPr>
              <a:pPr/>
              <a:t>3/4/2022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89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D600-FC3D-439E-8E5D-D734D45951B3}" type="datetime1">
              <a:rPr lang="en-US" smtClean="0">
                <a:solidFill>
                  <a:prstClr val="black">
                    <a:tint val="75000"/>
                  </a:prstClr>
                </a:solidFill>
              </a:rPr>
              <a:pPr/>
              <a:t>3/4/2022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825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6C03E3-EF0E-4530-B85B-AEB5ABD800D2}" type="datetime1">
              <a:rPr lang="en-US" smtClean="0">
                <a:solidFill>
                  <a:prstClr val="black">
                    <a:tint val="75000"/>
                  </a:prstClr>
                </a:solidFill>
              </a:rPr>
              <a:pPr/>
              <a:t>3/4/2022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959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CE652C-C015-41D2-B285-455AAFA4E01C}" type="datetime1">
              <a:rPr lang="en-US" smtClean="0">
                <a:solidFill>
                  <a:prstClr val="black">
                    <a:tint val="75000"/>
                  </a:prstClr>
                </a:solidFill>
              </a:rPr>
              <a:pPr/>
              <a:t>3/4/2022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000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44BFD-4793-4005-9AE5-5722650F13A8}" type="datetime1">
              <a:rPr lang="en-US" smtClean="0">
                <a:solidFill>
                  <a:prstClr val="black">
                    <a:tint val="75000"/>
                  </a:prstClr>
                </a:solidFill>
              </a:rPr>
              <a:pPr/>
              <a:t>3/4/2022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941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3EBD5-C469-4168-B53C-D129C5EE9D35}" type="datetime1">
              <a:rPr lang="en-US" smtClean="0">
                <a:solidFill>
                  <a:prstClr val="black">
                    <a:tint val="75000"/>
                  </a:prstClr>
                </a:solidFill>
              </a:rPr>
              <a:pPr/>
              <a:t>3/4/2022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705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2F5C6D-7332-4D37-9B18-A29BC801F5E5}" type="datetime1">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BDB7FA-830B-4F9D-9A92-D29C45499A1F}" type="datetime1">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35D467-4797-4498-89FA-F3047410BC30}" type="datetime1">
              <a:rPr lang="en-US" smtClean="0"/>
              <a:t>3/4/2022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4258F5-7701-4B38-B451-A72E1C705B92}" type="datetime1">
              <a:rPr lang="en-US" smtClean="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1B16F-0FEB-4227-B995-487A1F90AC30}" type="datetime1">
              <a:rPr lang="en-US" smtClean="0"/>
              <a:t>3/4/2022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F1D1F2-5E74-441B-9D5B-E56B6C369607}" type="datetime1">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5362E5-BB59-4FF2-89D8-062C706EFBF1}" type="datetime1">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CD69D59-354A-45B2-8309-DF1E0E9C1524}" type="datetime1">
              <a:rPr lang="en-US" smtClean="0"/>
              <a:t>3/4/2022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50000">
              <a:srgbClr val="E2FD59"/>
            </a:gs>
            <a:gs pos="100000">
              <a:srgbClr val="CC00FF">
                <a:alpha val="51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6D007D3-6557-4C78-9B4B-20479B513931}" type="datetime1">
              <a:rPr lang="en-US" smtClean="0">
                <a:solidFill>
                  <a:prstClr val="black">
                    <a:tint val="75000"/>
                  </a:prstClr>
                </a:solidFill>
              </a:rPr>
              <a:pPr defTabSz="914400"/>
              <a:t>3/4/2022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9D454C9-693C-4B68-AEF7-F33F1BD7395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741079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fif"/><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13.wdp"/><Relationship Id="rId3" Type="http://schemas.microsoft.com/office/2007/relationships/hdphoto" Target="../media/hdphoto11.wdp"/><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microsoft.com/office/2007/relationships/hdphoto" Target="../media/hdphoto15.wdp"/><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9.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16.jfi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4" name="Picture 5" descr="C:\Users\Rae\Desktop\free-banner-clipart-clipartbold.png"/>
          <p:cNvPicPr>
            <a:picLocks noChangeAspect="1" noChangeArrowheads="1"/>
          </p:cNvPicPr>
          <p:nvPr/>
        </p:nvPicPr>
        <p:blipFill>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47774" y="2169013"/>
            <a:ext cx="13639800" cy="38217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395440" y="4537116"/>
            <a:ext cx="3644963" cy="2308324"/>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800" b="1" cap="none" spc="0" dirty="0">
                <a:ln w="1905"/>
                <a:solidFill>
                  <a:schemeClr val="accent3">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t>One Puzzle </a:t>
            </a:r>
            <a:br>
              <a:rPr lang="en-US" sz="4800" b="1" cap="none" spc="0" dirty="0">
                <a:ln w="1905"/>
                <a:solidFill>
                  <a:schemeClr val="accent3">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br>
            <a:r>
              <a:rPr lang="en-US" sz="4800" b="1" cap="none" spc="0" dirty="0">
                <a:ln w="1905"/>
                <a:solidFill>
                  <a:schemeClr val="accent3">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t>Piece </a:t>
            </a:r>
            <a:br>
              <a:rPr lang="en-US" sz="4800" b="1" cap="none" spc="0" dirty="0">
                <a:ln w="1905"/>
                <a:solidFill>
                  <a:schemeClr val="accent3">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br>
            <a:r>
              <a:rPr lang="en-US" sz="4800" b="1" cap="none" spc="0" dirty="0">
                <a:ln w="1905"/>
                <a:solidFill>
                  <a:schemeClr val="accent3">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t>at a Time</a:t>
            </a:r>
          </a:p>
        </p:txBody>
      </p:sp>
      <p:pic>
        <p:nvPicPr>
          <p:cNvPr id="9" name="Picture 2" descr="C:\Users\Rae\Desktop\puzzle piece bordered png.png"/>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9899881">
            <a:off x="6792678" y="5220253"/>
            <a:ext cx="942048" cy="9420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 name="Picture 2" descr="C:\Users\Rae\Desktop\puzzle piece bordered png.png"/>
          <p:cNvPicPr>
            <a:picLocks noChangeAspect="1" noChangeArrowheads="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513775">
            <a:off x="10518534" y="5366532"/>
            <a:ext cx="724431" cy="7244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1" name="Picture 2" descr="C:\Users\Rae\Desktop\puzzle piece bordered png.png"/>
          <p:cNvPicPr>
            <a:picLocks noChangeAspect="1" noChangeArrowheads="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3561858">
            <a:off x="11150759" y="5690679"/>
            <a:ext cx="724431" cy="7244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29028" y="32096"/>
            <a:ext cx="12148458" cy="1828800"/>
          </a:xfrm>
          <a:prstGeom prst="rect">
            <a:avLst/>
          </a:prstGeom>
          <a:ln w="76200">
            <a:solidFill>
              <a:srgbClr val="660033"/>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3" name="Picture 2" descr="D:\3.  2019  CCC Season 2 studies\#2.8 Yah - Lost &amp; Found  19 July 2019\Yahusha age 1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64071" y="969138"/>
            <a:ext cx="6654985" cy="31187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2" descr="C:\Users\Rae\Desktop\#2.8  BTE to T4 10 July\art for BTE\banner purple.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03600" y="244156"/>
            <a:ext cx="5824419" cy="140468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418467" y="38210"/>
            <a:ext cx="5603258" cy="1494514"/>
          </a:xfrm>
          <a:prstGeom prst="roundRect">
            <a:avLst>
              <a:gd name="adj" fmla="val 404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eflateBottom">
              <a:avLst>
                <a:gd name="adj" fmla="val 67541"/>
              </a:avLst>
            </a:prstTxWarp>
            <a:scene3d>
              <a:camera prst="orthographicFront"/>
              <a:lightRig rig="threePt" dir="t"/>
            </a:scene3d>
            <a:sp3d extrusionH="57150">
              <a:bevelT h="25400" prst="softRound"/>
            </a:sp3d>
          </a:bodyPr>
          <a:lstStyle/>
          <a:p>
            <a:pPr algn="ctr"/>
            <a:r>
              <a:rPr lang="en-CA" sz="8000" b="1" i="1" dirty="0">
                <a:ln>
                  <a:solidFill>
                    <a:srgbClr val="0000FF"/>
                  </a:solidFill>
                </a:ln>
                <a:gradFill>
                  <a:gsLst>
                    <a:gs pos="0">
                      <a:srgbClr val="FF3399"/>
                    </a:gs>
                    <a:gs pos="25000">
                      <a:srgbClr val="FF6633"/>
                    </a:gs>
                    <a:gs pos="50000">
                      <a:srgbClr val="FFFF00"/>
                    </a:gs>
                    <a:gs pos="75000">
                      <a:srgbClr val="01A78F"/>
                    </a:gs>
                    <a:gs pos="100000">
                      <a:srgbClr val="3366FF"/>
                    </a:gs>
                  </a:gsLst>
                  <a:lin ang="2520000" scaled="0"/>
                </a:gradFill>
                <a:latin typeface="Algerian" pitchFamily="82" charset="0"/>
              </a:rPr>
              <a:t>Yahusha</a:t>
            </a:r>
            <a:endParaRPr lang="en-CA" dirty="0">
              <a:latin typeface="Verdana" pitchFamily="34" charset="0"/>
              <a:ea typeface="Verdana" pitchFamily="34" charset="0"/>
              <a:cs typeface="Verdana" pitchFamily="34" charset="0"/>
            </a:endParaRPr>
          </a:p>
        </p:txBody>
      </p:sp>
      <p:grpSp>
        <p:nvGrpSpPr>
          <p:cNvPr id="16" name="Group 15"/>
          <p:cNvGrpSpPr/>
          <p:nvPr/>
        </p:nvGrpSpPr>
        <p:grpSpPr>
          <a:xfrm>
            <a:off x="6290914" y="540718"/>
            <a:ext cx="5581388" cy="872180"/>
            <a:chOff x="5283677" y="5548184"/>
            <a:chExt cx="6499655" cy="872180"/>
          </a:xfrm>
        </p:grpSpPr>
        <p:pic>
          <p:nvPicPr>
            <p:cNvPr id="17" name="Picture 3" descr="C:\Users\Rae\Desktop\#2.8  BTE to T4 10 July\art for BTE\banners blu 425 edit 1.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483800" y="5548184"/>
              <a:ext cx="6222980" cy="87218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5283677" y="5628542"/>
              <a:ext cx="6499655" cy="711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3200" b="1" i="1" dirty="0">
                  <a:ln w="28575">
                    <a:solidFill>
                      <a:srgbClr val="FF33CC"/>
                    </a:solidFill>
                  </a:ln>
                  <a:gradFill>
                    <a:gsLst>
                      <a:gs pos="0">
                        <a:srgbClr val="FF3399"/>
                      </a:gs>
                      <a:gs pos="25000">
                        <a:srgbClr val="FF6633"/>
                      </a:gs>
                      <a:gs pos="50000">
                        <a:srgbClr val="FFFF00"/>
                      </a:gs>
                      <a:gs pos="75000">
                        <a:srgbClr val="01A78F"/>
                      </a:gs>
                      <a:gs pos="100000">
                        <a:srgbClr val="3366FF"/>
                      </a:gs>
                    </a:gsLst>
                    <a:lin ang="2520000" scaled="0"/>
                  </a:gradFill>
                  <a:latin typeface="Verdana" pitchFamily="34" charset="0"/>
                  <a:ea typeface="Verdana" pitchFamily="34" charset="0"/>
                  <a:cs typeface="Verdana" pitchFamily="34" charset="0"/>
                </a:rPr>
                <a:t>“Lost? Or Discovered!” </a:t>
              </a:r>
              <a:endParaRPr lang="en-CA" sz="1200" dirty="0">
                <a:gradFill>
                  <a:gsLst>
                    <a:gs pos="0">
                      <a:srgbClr val="FF3399"/>
                    </a:gs>
                    <a:gs pos="25000">
                      <a:srgbClr val="FF6633"/>
                    </a:gs>
                    <a:gs pos="50000">
                      <a:srgbClr val="FFFF00"/>
                    </a:gs>
                    <a:gs pos="75000">
                      <a:srgbClr val="01A78F"/>
                    </a:gs>
                    <a:gs pos="100000">
                      <a:srgbClr val="3366FF"/>
                    </a:gs>
                  </a:gsLst>
                  <a:lin ang="2520000" scaled="0"/>
                </a:gradFill>
                <a:latin typeface="Verdana" pitchFamily="34" charset="0"/>
                <a:ea typeface="Verdana" pitchFamily="34" charset="0"/>
                <a:cs typeface="Verdana" pitchFamily="34" charset="0"/>
              </a:endParaRPr>
            </a:p>
          </p:txBody>
        </p:sp>
      </p:grpSp>
      <p:sp>
        <p:nvSpPr>
          <p:cNvPr id="19" name="Rectangle 18"/>
          <p:cNvSpPr/>
          <p:nvPr/>
        </p:nvSpPr>
        <p:spPr>
          <a:xfrm rot="21339432">
            <a:off x="-681520" y="3334778"/>
            <a:ext cx="12947133" cy="1584959"/>
          </a:xfrm>
          <a:prstGeom prst="rect">
            <a:avLst/>
          </a:prstGeom>
          <a:noFill/>
        </p:spPr>
        <p:txBody>
          <a:bodyPr wrap="square" lIns="91440" tIns="45720" rIns="91440" bIns="45720">
            <a:prstTxWarp prst="textWave2">
              <a:avLst>
                <a:gd name="adj1" fmla="val 20000"/>
                <a:gd name="adj2" fmla="val 1111"/>
              </a:avLst>
            </a:prstTxWarp>
            <a:spAutoFit/>
            <a:scene3d>
              <a:camera prst="orthographicFront"/>
              <a:lightRig rig="soft" dir="t">
                <a:rot lat="0" lon="0" rev="10800000"/>
              </a:lightRig>
            </a:scene3d>
            <a:sp3d extrusionH="57150">
              <a:bevelT w="27940" h="12700" prst="angle"/>
              <a:contourClr>
                <a:srgbClr val="DDDDDD"/>
              </a:contourClr>
            </a:sp3d>
          </a:bodyPr>
          <a:lstStyle/>
          <a:p>
            <a:pPr algn="ctr"/>
            <a:r>
              <a:rPr lang="en-US" sz="5400" b="1" spc="150" dirty="0">
                <a:ln w="11430">
                  <a:solidFill>
                    <a:srgbClr val="3E3EF0"/>
                  </a:solidFill>
                </a:ln>
                <a:solidFill>
                  <a:srgbClr val="3E3EF0"/>
                </a:solidFill>
                <a:effectLst>
                  <a:glow rad="76200">
                    <a:schemeClr val="accent6">
                      <a:lumMod val="60000"/>
                      <a:lumOff val="40000"/>
                    </a:schemeClr>
                  </a:glow>
                  <a:outerShdw blurRad="25400" algn="tl" rotWithShape="0">
                    <a:srgbClr val="000000">
                      <a:alpha val="43000"/>
                    </a:srgbClr>
                  </a:outerShdw>
                </a:effectLst>
              </a:rPr>
              <a:t>                              </a:t>
            </a:r>
            <a:r>
              <a:rPr lang="en-US" sz="5400" b="1" u="sng" spc="150" dirty="0">
                <a:ln w="11430">
                  <a:solidFill>
                    <a:srgbClr val="3E3EF0"/>
                  </a:solidFill>
                </a:ln>
                <a:solidFill>
                  <a:srgbClr val="3E3EF0"/>
                </a:solidFill>
                <a:effectLst>
                  <a:glow rad="76200">
                    <a:schemeClr val="accent6">
                      <a:lumMod val="60000"/>
                      <a:lumOff val="40000"/>
                    </a:schemeClr>
                  </a:glow>
                  <a:outerShdw blurRad="25400" algn="tl" rotWithShape="0">
                    <a:srgbClr val="000000">
                      <a:alpha val="43000"/>
                    </a:srgbClr>
                  </a:outerShdw>
                </a:effectLst>
              </a:rPr>
              <a:t>is</a:t>
            </a:r>
            <a:r>
              <a:rPr lang="en-US" sz="5400" b="1" spc="150" dirty="0">
                <a:ln w="11430"/>
                <a:solidFill>
                  <a:srgbClr val="F8F8F8"/>
                </a:solidFill>
                <a:effectLst>
                  <a:outerShdw blurRad="25400" algn="tl" rotWithShape="0">
                    <a:srgbClr val="000000">
                      <a:alpha val="43000"/>
                    </a:srgbClr>
                  </a:outerShdw>
                </a:effectLst>
              </a:rPr>
              <a:t> </a:t>
            </a:r>
            <a:r>
              <a:rPr lang="en-US" sz="5400" b="1" spc="150" dirty="0">
                <a:ln w="11430"/>
                <a:solidFill>
                  <a:srgbClr val="D73DCC"/>
                </a:solidFill>
                <a:effectLst>
                  <a:outerShdw blurRad="25400" algn="tl" rotWithShape="0">
                    <a:srgbClr val="000000">
                      <a:alpha val="43000"/>
                    </a:srgbClr>
                  </a:outerShdw>
                </a:effectLst>
                <a:latin typeface="Arial Rounded MT Bold" panose="020F0704030504030204" pitchFamily="34" charset="0"/>
              </a:rPr>
              <a:t>“</a:t>
            </a:r>
            <a:r>
              <a:rPr lang="en-US" sz="5400" b="1" spc="150" dirty="0">
                <a:ln w="11430"/>
                <a:solidFill>
                  <a:srgbClr val="D73DCC"/>
                </a:solidFill>
                <a:effectLst>
                  <a:outerShdw blurRad="25400" sx="103000" sy="103000" algn="tl" rotWithShape="0">
                    <a:srgbClr val="FFFF00">
                      <a:alpha val="97000"/>
                    </a:srgbClr>
                  </a:outerShdw>
                </a:effectLst>
                <a:latin typeface="Arial Rounded MT Bold" panose="020F0704030504030204" pitchFamily="34" charset="0"/>
              </a:rPr>
              <a:t>My Time</a:t>
            </a:r>
            <a:r>
              <a:rPr lang="en-US" sz="5400" b="1" spc="150" dirty="0">
                <a:ln w="11430"/>
                <a:solidFill>
                  <a:srgbClr val="D73DCC"/>
                </a:solidFill>
                <a:effectLst>
                  <a:outerShdw blurRad="25400" algn="tl" rotWithShape="0">
                    <a:srgbClr val="000000">
                      <a:alpha val="43000"/>
                    </a:srgbClr>
                  </a:outerShdw>
                </a:effectLst>
                <a:latin typeface="Arial Rounded MT Bold" panose="020F0704030504030204" pitchFamily="34" charset="0"/>
              </a:rPr>
              <a:t>”</a:t>
            </a:r>
            <a:endParaRPr lang="en-US" sz="5400" b="1" cap="none" spc="150" dirty="0">
              <a:ln w="11430"/>
              <a:solidFill>
                <a:srgbClr val="D73DCC"/>
              </a:solidFill>
              <a:effectLst>
                <a:outerShdw blurRad="25400" algn="tl" rotWithShape="0">
                  <a:srgbClr val="000000">
                    <a:alpha val="43000"/>
                  </a:srgbClr>
                </a:outerShdw>
              </a:effectLst>
              <a:latin typeface="Arial Rounded MT Bold" panose="020F0704030504030204" pitchFamily="34" charset="0"/>
              <a:cs typeface="MV Boli" pitchFamily="2" charset="0"/>
            </a:endParaRPr>
          </a:p>
        </p:txBody>
      </p:sp>
      <p:pic>
        <p:nvPicPr>
          <p:cNvPr id="20" name="Picture 3" descr="D:\3.  2019  CCC Season 2 studies\#2.8 Yah - Lost &amp; Found  19 July 2019\White men puzzle 600.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91938" y="4911365"/>
            <a:ext cx="4795603" cy="23808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Rae\Documents\A CF Desktop Feb 2021\Best CCC Logo Clear with colors in circle SMS.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0067" y="5340063"/>
            <a:ext cx="1257673" cy="1301342"/>
          </a:xfrm>
          <a:prstGeom prst="rect">
            <a:avLst/>
          </a:prstGeom>
          <a:noFill/>
          <a:effectLst>
            <a:glow rad="3683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1" name="Rectangle 20"/>
          <p:cNvSpPr/>
          <p:nvPr/>
        </p:nvSpPr>
        <p:spPr>
          <a:xfrm>
            <a:off x="5797803" y="2337773"/>
            <a:ext cx="6566263" cy="830997"/>
          </a:xfrm>
          <a:prstGeom prst="rect">
            <a:avLst/>
          </a:prstGeom>
          <a:noFill/>
        </p:spPr>
        <p:txBody>
          <a:bodyPr wrap="square" lIns="91440" tIns="45720" rIns="91440" bIns="45720">
            <a:prstTxWarp prst="textArchUp">
              <a:avLst/>
            </a:prstTxWarp>
            <a:spAutoFit/>
            <a:scene3d>
              <a:camera prst="orthographicFront"/>
              <a:lightRig rig="threePt" dir="t"/>
            </a:scene3d>
            <a:sp3d extrusionH="57150">
              <a:bevelT w="38100" h="38100"/>
            </a:sp3d>
          </a:bodyPr>
          <a:lstStyle/>
          <a:p>
            <a:pPr algn="ctr"/>
            <a:r>
              <a:rPr lang="en-US" sz="4800" b="1" cap="none" spc="0" dirty="0">
                <a:ln w="1905"/>
                <a:solidFill>
                  <a:schemeClr val="accent3">
                    <a:lumMod val="50000"/>
                  </a:schemeClr>
                </a:solidFill>
                <a:effectLst>
                  <a:outerShdw blurRad="50800" dist="38100" dir="13500000" algn="br" rotWithShape="0">
                    <a:prstClr val="black">
                      <a:alpha val="40000"/>
                    </a:prstClr>
                  </a:outerShdw>
                </a:effectLst>
                <a:latin typeface="MV Boli" pitchFamily="2" charset="0"/>
                <a:cs typeface="MV Boli" pitchFamily="2" charset="0"/>
              </a:rPr>
              <a:t>Introductory Lesson</a:t>
            </a:r>
          </a:p>
        </p:txBody>
      </p:sp>
      <p:sp>
        <p:nvSpPr>
          <p:cNvPr id="2" name="Rectangle 1">
            <a:extLst>
              <a:ext uri="{FF2B5EF4-FFF2-40B4-BE49-F238E27FC236}">
                <a16:creationId xmlns="" xmlns:a16="http://schemas.microsoft.com/office/drawing/2014/main" id="{59226152-B8DA-40AC-BC77-55F88A06CB67}"/>
              </a:ext>
            </a:extLst>
          </p:cNvPr>
          <p:cNvSpPr/>
          <p:nvPr/>
        </p:nvSpPr>
        <p:spPr>
          <a:xfrm>
            <a:off x="9455652" y="3805416"/>
            <a:ext cx="2606724" cy="4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92D050"/>
                </a:solidFill>
              </a:rPr>
              <a:t> </a:t>
            </a:r>
            <a:r>
              <a:rPr lang="en-CA" sz="2800" b="1" dirty="0">
                <a:ln>
                  <a:solidFill>
                    <a:srgbClr val="00FF99"/>
                  </a:solidFill>
                </a:ln>
                <a:solidFill>
                  <a:srgbClr val="00FF99"/>
                </a:solidFill>
              </a:rPr>
              <a:t>John 7:6,7</a:t>
            </a:r>
          </a:p>
        </p:txBody>
      </p:sp>
      <p:sp>
        <p:nvSpPr>
          <p:cNvPr id="23" name="Rectangle 22">
            <a:extLst>
              <a:ext uri="{FF2B5EF4-FFF2-40B4-BE49-F238E27FC236}">
                <a16:creationId xmlns="" xmlns:a16="http://schemas.microsoft.com/office/drawing/2014/main" id="{8276DF18-4937-4B59-B835-59FEA6358870}"/>
              </a:ext>
            </a:extLst>
          </p:cNvPr>
          <p:cNvSpPr/>
          <p:nvPr/>
        </p:nvSpPr>
        <p:spPr>
          <a:xfrm rot="20892174">
            <a:off x="3778516" y="4819840"/>
            <a:ext cx="1808034" cy="4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CCFF"/>
                  </a:solidFill>
                </a:ln>
                <a:solidFill>
                  <a:srgbClr val="FFCCFF"/>
                </a:solidFill>
              </a:rPr>
              <a:t>Luke 2</a:t>
            </a:r>
          </a:p>
        </p:txBody>
      </p:sp>
      <p:sp>
        <p:nvSpPr>
          <p:cNvPr id="6" name="Rectangle: Rounded Corners 5">
            <a:extLst>
              <a:ext uri="{FF2B5EF4-FFF2-40B4-BE49-F238E27FC236}">
                <a16:creationId xmlns="" xmlns:a16="http://schemas.microsoft.com/office/drawing/2014/main" id="{B3792CDF-2DA8-401E-B0BF-14088ADFF51F}"/>
              </a:ext>
            </a:extLst>
          </p:cNvPr>
          <p:cNvSpPr/>
          <p:nvPr/>
        </p:nvSpPr>
        <p:spPr>
          <a:xfrm rot="21327824">
            <a:off x="116291" y="3993584"/>
            <a:ext cx="5910605" cy="16036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TriangleInverted">
              <a:avLst/>
            </a:prstTxWarp>
            <a:noAutofit/>
            <a:scene3d>
              <a:camera prst="orthographicFront"/>
              <a:lightRig rig="threePt" dir="t"/>
            </a:scene3d>
            <a:sp3d extrusionH="57150">
              <a:bevelT w="38100" h="38100" prst="angle"/>
            </a:sp3d>
          </a:bodyPr>
          <a:lstStyle/>
          <a:p>
            <a:pPr algn="ctr"/>
            <a:r>
              <a:rPr lang="en-US" sz="7200" b="1" spc="150" dirty="0">
                <a:ln w="19050">
                  <a:solidFill>
                    <a:srgbClr val="9933FF"/>
                  </a:solidFill>
                </a:ln>
                <a:solidFill>
                  <a:srgbClr val="FFCCFF"/>
                </a:solidFill>
                <a:effectLst>
                  <a:outerShdw blurRad="25400" sx="102000" sy="102000" algn="tl" rotWithShape="0">
                    <a:srgbClr val="00FF99"/>
                  </a:outerShdw>
                </a:effectLst>
                <a:latin typeface="Cooper Black" panose="0208090404030B020404" pitchFamily="18" charset="0"/>
              </a:rPr>
              <a:t>The</a:t>
            </a:r>
            <a:r>
              <a:rPr lang="en-US" sz="7200" b="1" spc="150" dirty="0">
                <a:ln w="11430"/>
                <a:solidFill>
                  <a:srgbClr val="F8F8F8"/>
                </a:solidFill>
                <a:effectLst>
                  <a:outerShdw blurRad="25400" algn="tl" rotWithShape="0">
                    <a:srgbClr val="000000">
                      <a:alpha val="43000"/>
                    </a:srgbClr>
                  </a:outerShdw>
                </a:effectLst>
                <a:latin typeface="Cooper Black" panose="0208090404030B020404" pitchFamily="18" charset="0"/>
              </a:rPr>
              <a:t> </a:t>
            </a:r>
            <a:r>
              <a:rPr lang="en-US" sz="7200" b="1" spc="150" dirty="0">
                <a:ln w="19050">
                  <a:solidFill>
                    <a:srgbClr val="9933FF"/>
                  </a:solidFill>
                </a:ln>
                <a:solidFill>
                  <a:srgbClr val="FFCCFF"/>
                </a:solidFill>
                <a:effectLst>
                  <a:outerShdw blurRad="25400" sx="102000" sy="102000" algn="tl" rotWithShape="0">
                    <a:srgbClr val="00FF99"/>
                  </a:outerShdw>
                </a:effectLst>
                <a:latin typeface="Cooper Black" panose="0208090404030B020404" pitchFamily="18" charset="0"/>
              </a:rPr>
              <a:t>3</a:t>
            </a:r>
            <a:r>
              <a:rPr lang="en-US" sz="7200" b="1" spc="150" baseline="30000" dirty="0">
                <a:ln w="19050">
                  <a:solidFill>
                    <a:srgbClr val="9933FF"/>
                  </a:solidFill>
                </a:ln>
                <a:solidFill>
                  <a:srgbClr val="FFCCFF"/>
                </a:solidFill>
                <a:effectLst>
                  <a:outerShdw blurRad="25400" sx="102000" sy="102000" algn="tl" rotWithShape="0">
                    <a:srgbClr val="00FF99"/>
                  </a:outerShdw>
                </a:effectLst>
                <a:latin typeface="Cooper Black" panose="0208090404030B020404" pitchFamily="18" charset="0"/>
              </a:rPr>
              <a:t>rd</a:t>
            </a:r>
            <a:r>
              <a:rPr lang="en-US" sz="7200" b="1" spc="150" dirty="0">
                <a:ln w="19050">
                  <a:solidFill>
                    <a:srgbClr val="9933FF"/>
                  </a:solidFill>
                </a:ln>
                <a:solidFill>
                  <a:srgbClr val="FFCCFF"/>
                </a:solidFill>
                <a:effectLst>
                  <a:outerShdw blurRad="25400" sx="102000" sy="102000" algn="tl" rotWithShape="0">
                    <a:srgbClr val="00FF99"/>
                  </a:outerShdw>
                </a:effectLst>
                <a:latin typeface="Cooper Black" panose="0208090404030B020404" pitchFamily="18" charset="0"/>
              </a:rPr>
              <a:t> Day</a:t>
            </a:r>
            <a:endParaRPr lang="en-CA" sz="7200" dirty="0"/>
          </a:p>
        </p:txBody>
      </p:sp>
    </p:spTree>
    <p:extLst>
      <p:ext uri="{BB962C8B-B14F-4D97-AF65-F5344CB8AC3E}">
        <p14:creationId xmlns:p14="http://schemas.microsoft.com/office/powerpoint/2010/main" val="2224407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6" presetClass="entr" presetSubtype="21" fill="hold" grpId="0" nodeType="after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left)">
                                      <p:cBhvr>
                                        <p:cTn id="29" dur="2000"/>
                                        <p:tgtEl>
                                          <p:spTgt spid="19">
                                            <p:txEl>
                                              <p:pRg st="0" end="0"/>
                                            </p:txEl>
                                          </p:spTgt>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 grpId="0"/>
      <p:bldP spid="2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Rae\Desktop\Edit Tschoepe for CCC\2. Galatians &amp; Beggerly Elements\Galatians Art\questions12bkg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1" y="0"/>
            <a:ext cx="13423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0224577" y="6499297"/>
            <a:ext cx="381000" cy="365125"/>
          </a:xfrm>
        </p:spPr>
        <p:txBody>
          <a:bodyPr/>
          <a:lstStyle/>
          <a:p>
            <a:fld id="{6D22F896-40B5-4ADD-8801-0D06FADFA095}" type="slidenum">
              <a:rPr lang="en-US" sz="1400" smtClean="0">
                <a:solidFill>
                  <a:schemeClr val="bg1"/>
                </a:solidFill>
              </a:rPr>
              <a:t>10</a:t>
            </a:fld>
            <a:endParaRPr lang="en-US" sz="1400" dirty="0">
              <a:solidFill>
                <a:schemeClr val="bg1"/>
              </a:solidFill>
            </a:endParaRPr>
          </a:p>
        </p:txBody>
      </p:sp>
      <p:sp>
        <p:nvSpPr>
          <p:cNvPr id="3" name="Rectangle 2"/>
          <p:cNvSpPr/>
          <p:nvPr/>
        </p:nvSpPr>
        <p:spPr>
          <a:xfrm>
            <a:off x="3704362" y="0"/>
            <a:ext cx="8106637" cy="2123658"/>
          </a:xfrm>
          <a:prstGeom prst="rect">
            <a:avLst/>
          </a:prstGeom>
          <a:noFill/>
        </p:spPr>
        <p:txBody>
          <a:bodyPr wrap="square">
            <a:spAutoFit/>
            <a:scene3d>
              <a:camera prst="orthographicFront"/>
              <a:lightRig rig="threePt" dir="t"/>
            </a:scene3d>
            <a:sp3d extrusionH="57150">
              <a:bevelT w="38100" h="38100"/>
            </a:sp3d>
          </a:bodyPr>
          <a:lstStyle/>
          <a:p>
            <a:pPr algn="ctr"/>
            <a:r>
              <a:rPr lang="en-US" sz="4400" b="1" dirty="0">
                <a:ln>
                  <a:solidFill>
                    <a:srgbClr val="002060"/>
                  </a:solidFill>
                </a:ln>
                <a:solidFill>
                  <a:schemeClr val="tx2">
                    <a:lumMod val="50000"/>
                  </a:schemeClr>
                </a:solidFill>
                <a:latin typeface="Berlin Sans FB Demi" panose="020E0802020502020306" pitchFamily="34" charset="0"/>
              </a:rPr>
              <a:t>It is </a:t>
            </a:r>
            <a:r>
              <a:rPr lang="en-US" sz="4400" b="1" u="sng" dirty="0">
                <a:ln>
                  <a:solidFill>
                    <a:srgbClr val="002060"/>
                  </a:solidFill>
                </a:ln>
                <a:solidFill>
                  <a:srgbClr val="FF6600"/>
                </a:solidFill>
                <a:latin typeface="Berlin Sans FB Demi" panose="020E0802020502020306" pitchFamily="34" charset="0"/>
              </a:rPr>
              <a:t>full</a:t>
            </a:r>
            <a:r>
              <a:rPr lang="en-US" sz="4400" b="1" dirty="0">
                <a:ln>
                  <a:solidFill>
                    <a:srgbClr val="002060"/>
                  </a:solidFill>
                </a:ln>
                <a:solidFill>
                  <a:srgbClr val="FF6600"/>
                </a:solidFill>
                <a:latin typeface="Berlin Sans FB Demi" panose="020E0802020502020306" pitchFamily="34" charset="0"/>
              </a:rPr>
              <a:t>y p</a:t>
            </a:r>
            <a:r>
              <a:rPr lang="en-US" sz="4400" b="1" u="sng" dirty="0">
                <a:ln>
                  <a:solidFill>
                    <a:srgbClr val="002060"/>
                  </a:solidFill>
                </a:ln>
                <a:solidFill>
                  <a:srgbClr val="FF6600"/>
                </a:solidFill>
                <a:latin typeface="Berlin Sans FB Demi" panose="020E0802020502020306" pitchFamily="34" charset="0"/>
              </a:rPr>
              <a:t>ossible</a:t>
            </a:r>
            <a:r>
              <a:rPr lang="en-US" sz="4400" b="1" dirty="0">
                <a:ln>
                  <a:solidFill>
                    <a:srgbClr val="002060"/>
                  </a:solidFill>
                </a:ln>
                <a:solidFill>
                  <a:srgbClr val="FF6600"/>
                </a:solidFill>
                <a:latin typeface="Berlin Sans FB Demi" panose="020E0802020502020306" pitchFamily="34" charset="0"/>
              </a:rPr>
              <a:t> </a:t>
            </a:r>
            <a:r>
              <a:rPr lang="en-US" sz="4400" b="1" dirty="0">
                <a:ln>
                  <a:solidFill>
                    <a:srgbClr val="002060"/>
                  </a:solidFill>
                </a:ln>
                <a:solidFill>
                  <a:schemeClr val="tx2">
                    <a:lumMod val="50000"/>
                  </a:schemeClr>
                </a:solidFill>
                <a:latin typeface="Berlin Sans FB Demi" panose="020E0802020502020306" pitchFamily="34" charset="0"/>
              </a:rPr>
              <a:t>to see the </a:t>
            </a:r>
            <a:r>
              <a:rPr lang="en-US" sz="4400" b="1" dirty="0">
                <a:ln>
                  <a:solidFill>
                    <a:srgbClr val="002060"/>
                  </a:solidFill>
                </a:ln>
                <a:solidFill>
                  <a:schemeClr val="tx2">
                    <a:lumMod val="50000"/>
                  </a:schemeClr>
                </a:solidFill>
                <a:effectLst>
                  <a:outerShdw blurRad="50800" dist="50800" dir="5400000" algn="ctr" rotWithShape="0">
                    <a:srgbClr val="FFFF00"/>
                  </a:outerShdw>
                </a:effectLst>
                <a:latin typeface="Berlin Sans FB Demi" panose="020E0802020502020306" pitchFamily="34" charset="0"/>
              </a:rPr>
              <a:t>accuracy</a:t>
            </a:r>
            <a:r>
              <a:rPr lang="en-US" sz="4400" b="1" dirty="0">
                <a:ln>
                  <a:solidFill>
                    <a:srgbClr val="002060"/>
                  </a:solidFill>
                </a:ln>
                <a:solidFill>
                  <a:schemeClr val="tx2">
                    <a:lumMod val="50000"/>
                  </a:schemeClr>
                </a:solidFill>
                <a:latin typeface="Berlin Sans FB Demi" panose="020E0802020502020306" pitchFamily="34" charset="0"/>
              </a:rPr>
              <a:t> of </a:t>
            </a:r>
            <a:r>
              <a:rPr lang="en-US" sz="4400" b="1" dirty="0">
                <a:ln>
                  <a:solidFill>
                    <a:srgbClr val="002060"/>
                  </a:solidFill>
                </a:ln>
                <a:solidFill>
                  <a:schemeClr val="tx2">
                    <a:lumMod val="50000"/>
                  </a:schemeClr>
                </a:solidFill>
                <a:effectLst>
                  <a:outerShdw blurRad="50800" dist="50800" dir="5400000" algn="ctr" rotWithShape="0">
                    <a:srgbClr val="FFFF00"/>
                  </a:outerShdw>
                </a:effectLst>
                <a:latin typeface="Berlin Sans FB Demi" panose="020E0802020502020306" pitchFamily="34" charset="0"/>
              </a:rPr>
              <a:t>Covenant Calendar </a:t>
            </a:r>
            <a:r>
              <a:rPr lang="en-US" sz="4400" b="1" dirty="0">
                <a:ln>
                  <a:solidFill>
                    <a:srgbClr val="002060"/>
                  </a:solidFill>
                </a:ln>
                <a:solidFill>
                  <a:srgbClr val="FF6600"/>
                </a:solidFill>
                <a:latin typeface="Berlin Sans FB Demi" panose="020E0802020502020306" pitchFamily="34" charset="0"/>
              </a:rPr>
              <a:t>WHEN: </a:t>
            </a:r>
          </a:p>
        </p:txBody>
      </p:sp>
      <p:sp>
        <p:nvSpPr>
          <p:cNvPr id="6" name="Rounded Rectangle 5"/>
          <p:cNvSpPr/>
          <p:nvPr/>
        </p:nvSpPr>
        <p:spPr>
          <a:xfrm>
            <a:off x="4239419" y="2123659"/>
            <a:ext cx="6771482" cy="2968090"/>
          </a:xfrm>
          <a:prstGeom prst="roundRect">
            <a:avLst/>
          </a:prstGeom>
          <a:gradFill>
            <a:gsLst>
              <a:gs pos="0">
                <a:schemeClr val="accent3">
                  <a:lumMod val="60000"/>
                  <a:lumOff val="40000"/>
                </a:schemeClr>
              </a:gs>
              <a:gs pos="100000">
                <a:srgbClr val="FFFF00"/>
              </a:gs>
              <a:gs pos="76000">
                <a:srgbClr val="FFCCFF"/>
              </a:gs>
            </a:gsLst>
            <a:lin ang="5400000" scaled="1"/>
          </a:gradFill>
          <a:ln w="76200">
            <a:solidFill>
              <a:schemeClr val="accent1">
                <a:lumMod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742950" indent="-742950">
              <a:buFont typeface="+mj-lt"/>
              <a:buAutoNum type="arabicPeriod" startAt="4"/>
            </a:pPr>
            <a:r>
              <a:rPr lang="en-US" sz="3600" dirty="0">
                <a:solidFill>
                  <a:schemeClr val="tx2">
                    <a:lumMod val="50000"/>
                  </a:schemeClr>
                </a:solidFill>
                <a:latin typeface="Berlin Sans FB Demi" panose="020E0802020502020306" pitchFamily="34" charset="0"/>
              </a:rPr>
              <a:t>One realizes that </a:t>
            </a:r>
            <a:r>
              <a:rPr lang="en-US" sz="3600" dirty="0">
                <a:ln>
                  <a:solidFill>
                    <a:srgbClr val="002060"/>
                  </a:solidFill>
                </a:ln>
                <a:solidFill>
                  <a:srgbClr val="33CCFF"/>
                </a:solidFill>
                <a:latin typeface="Berlin Sans FB Demi" panose="020E0802020502020306" pitchFamily="34" charset="0"/>
              </a:rPr>
              <a:t>Yahuah</a:t>
            </a:r>
            <a:r>
              <a:rPr lang="en-US" sz="3600" dirty="0">
                <a:solidFill>
                  <a:schemeClr val="tx2">
                    <a:lumMod val="50000"/>
                  </a:schemeClr>
                </a:solidFill>
                <a:latin typeface="Berlin Sans FB Demi" panose="020E0802020502020306" pitchFamily="34" charset="0"/>
              </a:rPr>
              <a:t> made sure to build in the </a:t>
            </a:r>
            <a:r>
              <a:rPr lang="en-US" sz="3600" dirty="0">
                <a:solidFill>
                  <a:srgbClr val="FF0000"/>
                </a:solidFill>
                <a:latin typeface="Berlin Sans FB Demi" panose="020E0802020502020306" pitchFamily="34" charset="0"/>
              </a:rPr>
              <a:t>lunar solar calendar </a:t>
            </a:r>
            <a:r>
              <a:rPr lang="en-US" sz="3600" dirty="0">
                <a:solidFill>
                  <a:schemeClr val="tx2">
                    <a:lumMod val="50000"/>
                  </a:schemeClr>
                </a:solidFill>
                <a:latin typeface="Berlin Sans FB Demi" panose="020E0802020502020306" pitchFamily="34" charset="0"/>
              </a:rPr>
              <a:t>of the </a:t>
            </a:r>
            <a:r>
              <a:rPr lang="en-US" sz="3600" u="sng" dirty="0">
                <a:ln>
                  <a:solidFill>
                    <a:srgbClr val="3E3EF0"/>
                  </a:solidFill>
                </a:ln>
                <a:solidFill>
                  <a:srgbClr val="FF6600"/>
                </a:solidFill>
                <a:latin typeface="Berlin Sans FB Demi" panose="020E0802020502020306" pitchFamily="34" charset="0"/>
              </a:rPr>
              <a:t>Un</a:t>
            </a:r>
            <a:r>
              <a:rPr lang="en-US" sz="3600" dirty="0">
                <a:solidFill>
                  <a:srgbClr val="FF0000"/>
                </a:solidFill>
                <a:latin typeface="Berlin Sans FB Demi" panose="020E0802020502020306" pitchFamily="34" charset="0"/>
              </a:rPr>
              <a:t>believing</a:t>
            </a:r>
            <a:r>
              <a:rPr lang="en-US" sz="3600" dirty="0">
                <a:solidFill>
                  <a:schemeClr val="tx2">
                    <a:lumMod val="50000"/>
                  </a:schemeClr>
                </a:solidFill>
                <a:latin typeface="Berlin Sans FB Demi" panose="020E0802020502020306" pitchFamily="34" charset="0"/>
              </a:rPr>
              <a:t> </a:t>
            </a:r>
            <a:r>
              <a:rPr lang="en-US" sz="3600" u="sng" dirty="0">
                <a:ln>
                  <a:solidFill>
                    <a:srgbClr val="3E3EF0"/>
                  </a:solidFill>
                </a:ln>
                <a:solidFill>
                  <a:srgbClr val="FF6600"/>
                </a:solidFill>
                <a:latin typeface="Berlin Sans FB Demi" panose="020E0802020502020306" pitchFamily="34" charset="0"/>
              </a:rPr>
              <a:t>Jews</a:t>
            </a:r>
            <a:r>
              <a:rPr lang="en-US" sz="3600" dirty="0">
                <a:solidFill>
                  <a:schemeClr val="tx2">
                    <a:lumMod val="50000"/>
                  </a:schemeClr>
                </a:solidFill>
                <a:latin typeface="Berlin Sans FB Demi" panose="020E0802020502020306" pitchFamily="34" charset="0"/>
              </a:rPr>
              <a:t> into the Gospel Account!</a:t>
            </a:r>
          </a:p>
        </p:txBody>
      </p:sp>
      <p:pic>
        <p:nvPicPr>
          <p:cNvPr id="8" name="Picture 7"/>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89583" l="2632" r="100000"/>
                    </a14:imgEffect>
                  </a14:imgLayer>
                </a14:imgProps>
              </a:ext>
              <a:ext uri="{28A0092B-C50C-407E-A947-70E740481C1C}">
                <a14:useLocalDpi xmlns:a14="http://schemas.microsoft.com/office/drawing/2010/main"/>
              </a:ext>
            </a:extLst>
          </a:blip>
          <a:srcRect l="2632" t="2841" r="-2632" b="29053"/>
          <a:stretch/>
        </p:blipFill>
        <p:spPr>
          <a:xfrm>
            <a:off x="9062834" y="3310574"/>
            <a:ext cx="3591447" cy="35623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944070" y="5285528"/>
            <a:ext cx="3878126" cy="25249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13170" y="2985879"/>
            <a:ext cx="3586442" cy="23446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794098" y="-862221"/>
            <a:ext cx="4323121" cy="3848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6907" y="3771900"/>
            <a:ext cx="4263738" cy="29586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Rectangle 12"/>
          <p:cNvSpPr/>
          <p:nvPr/>
        </p:nvSpPr>
        <p:spPr>
          <a:xfrm rot="21303386">
            <a:off x="4530179" y="5334000"/>
            <a:ext cx="4501243" cy="1323439"/>
          </a:xfrm>
          <a:prstGeom prst="rect">
            <a:avLst/>
          </a:prstGeom>
          <a:noFill/>
        </p:spPr>
        <p:txBody>
          <a:bodyPr wrap="squar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0" b="1" cap="none" spc="150" dirty="0">
                <a:ln w="11430">
                  <a:solidFill>
                    <a:srgbClr val="7030A0"/>
                  </a:solidFill>
                </a:ln>
                <a:solidFill>
                  <a:srgbClr val="660033"/>
                </a:solidFill>
                <a:effectLst>
                  <a:glow rad="127000">
                    <a:srgbClr val="FFCCFF"/>
                  </a:glow>
                  <a:outerShdw blurRad="60007" dist="310007" dir="7680000" sy="30000" kx="1300200" algn="ctr" rotWithShape="0">
                    <a:prstClr val="black">
                      <a:alpha val="32000"/>
                    </a:prstClr>
                  </a:outerShdw>
                </a:effectLst>
                <a:latin typeface="Ravie" pitchFamily="82" charset="0"/>
                <a:cs typeface="Aharoni" pitchFamily="2" charset="-79"/>
              </a:rPr>
              <a:t>Why?</a:t>
            </a:r>
          </a:p>
        </p:txBody>
      </p:sp>
    </p:spTree>
    <p:extLst>
      <p:ext uri="{BB962C8B-B14F-4D97-AF65-F5344CB8AC3E}">
        <p14:creationId xmlns:p14="http://schemas.microsoft.com/office/powerpoint/2010/main" val="9061297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2500"/>
                            </p:stCondLst>
                            <p:childTnLst>
                              <p:par>
                                <p:cTn id="9" presetID="53" presetClass="entr" presetSubtype="16" fill="hold" nodeType="afterEffect">
                                  <p:stCondLst>
                                    <p:cond delay="325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250" fill="hold"/>
                                        <p:tgtEl>
                                          <p:spTgt spid="14"/>
                                        </p:tgtEl>
                                        <p:attrNameLst>
                                          <p:attrName>ppt_w</p:attrName>
                                        </p:attrNameLst>
                                      </p:cBhvr>
                                      <p:tavLst>
                                        <p:tav tm="0">
                                          <p:val>
                                            <p:fltVal val="0"/>
                                          </p:val>
                                        </p:tav>
                                        <p:tav tm="100000">
                                          <p:val>
                                            <p:strVal val="#ppt_w"/>
                                          </p:val>
                                        </p:tav>
                                      </p:tavLst>
                                    </p:anim>
                                    <p:anim calcmode="lin" valueType="num">
                                      <p:cBhvr>
                                        <p:cTn id="12" dur="1250" fill="hold"/>
                                        <p:tgtEl>
                                          <p:spTgt spid="14"/>
                                        </p:tgtEl>
                                        <p:attrNameLst>
                                          <p:attrName>ppt_h</p:attrName>
                                        </p:attrNameLst>
                                      </p:cBhvr>
                                      <p:tavLst>
                                        <p:tav tm="0">
                                          <p:val>
                                            <p:fltVal val="0"/>
                                          </p:val>
                                        </p:tav>
                                        <p:tav tm="100000">
                                          <p:val>
                                            <p:strVal val="#ppt_h"/>
                                          </p:val>
                                        </p:tav>
                                      </p:tavLst>
                                    </p:anim>
                                    <p:animEffect transition="in" filter="fade">
                                      <p:cBhvr>
                                        <p:cTn id="13" dur="1250"/>
                                        <p:tgtEl>
                                          <p:spTgt spid="14"/>
                                        </p:tgtEl>
                                      </p:cBhvr>
                                    </p:animEffect>
                                  </p:childTnLst>
                                </p:cTn>
                              </p:par>
                            </p:childTnLst>
                          </p:cTn>
                        </p:par>
                        <p:par>
                          <p:cTn id="14" fill="hold">
                            <p:stCondLst>
                              <p:cond delay="7000"/>
                            </p:stCondLst>
                            <p:childTnLst>
                              <p:par>
                                <p:cTn id="15" presetID="26" presetClass="entr" presetSubtype="0" fill="hold" grpId="0" nodeType="afterEffect">
                                  <p:stCondLst>
                                    <p:cond delay="325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80">
                                          <p:stCondLst>
                                            <p:cond delay="0"/>
                                          </p:stCondLst>
                                        </p:cTn>
                                        <p:tgtEl>
                                          <p:spTgt spid="13"/>
                                        </p:tgtEl>
                                      </p:cBhvr>
                                    </p:animEffect>
                                    <p:anim calcmode="lin" valueType="num">
                                      <p:cBhvr>
                                        <p:cTn id="1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 dur="26">
                                          <p:stCondLst>
                                            <p:cond delay="650"/>
                                          </p:stCondLst>
                                        </p:cTn>
                                        <p:tgtEl>
                                          <p:spTgt spid="13"/>
                                        </p:tgtEl>
                                      </p:cBhvr>
                                      <p:to x="100000" y="60000"/>
                                    </p:animScale>
                                    <p:animScale>
                                      <p:cBhvr>
                                        <p:cTn id="24" dur="166" decel="50000">
                                          <p:stCondLst>
                                            <p:cond delay="676"/>
                                          </p:stCondLst>
                                        </p:cTn>
                                        <p:tgtEl>
                                          <p:spTgt spid="13"/>
                                        </p:tgtEl>
                                      </p:cBhvr>
                                      <p:to x="100000" y="100000"/>
                                    </p:animScale>
                                    <p:animScale>
                                      <p:cBhvr>
                                        <p:cTn id="25" dur="26">
                                          <p:stCondLst>
                                            <p:cond delay="1312"/>
                                          </p:stCondLst>
                                        </p:cTn>
                                        <p:tgtEl>
                                          <p:spTgt spid="13"/>
                                        </p:tgtEl>
                                      </p:cBhvr>
                                      <p:to x="100000" y="80000"/>
                                    </p:animScale>
                                    <p:animScale>
                                      <p:cBhvr>
                                        <p:cTn id="26" dur="166" decel="50000">
                                          <p:stCondLst>
                                            <p:cond delay="1338"/>
                                          </p:stCondLst>
                                        </p:cTn>
                                        <p:tgtEl>
                                          <p:spTgt spid="13"/>
                                        </p:tgtEl>
                                      </p:cBhvr>
                                      <p:to x="100000" y="100000"/>
                                    </p:animScale>
                                    <p:animScale>
                                      <p:cBhvr>
                                        <p:cTn id="27" dur="26">
                                          <p:stCondLst>
                                            <p:cond delay="1642"/>
                                          </p:stCondLst>
                                        </p:cTn>
                                        <p:tgtEl>
                                          <p:spTgt spid="13"/>
                                        </p:tgtEl>
                                      </p:cBhvr>
                                      <p:to x="100000" y="90000"/>
                                    </p:animScale>
                                    <p:animScale>
                                      <p:cBhvr>
                                        <p:cTn id="28" dur="166" decel="50000">
                                          <p:stCondLst>
                                            <p:cond delay="1668"/>
                                          </p:stCondLst>
                                        </p:cTn>
                                        <p:tgtEl>
                                          <p:spTgt spid="13"/>
                                        </p:tgtEl>
                                      </p:cBhvr>
                                      <p:to x="100000" y="100000"/>
                                    </p:animScale>
                                    <p:animScale>
                                      <p:cBhvr>
                                        <p:cTn id="29" dur="26">
                                          <p:stCondLst>
                                            <p:cond delay="1808"/>
                                          </p:stCondLst>
                                        </p:cTn>
                                        <p:tgtEl>
                                          <p:spTgt spid="13"/>
                                        </p:tgtEl>
                                      </p:cBhvr>
                                      <p:to x="100000" y="95000"/>
                                    </p:animScale>
                                    <p:animScale>
                                      <p:cBhvr>
                                        <p:cTn id="3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Rae\Desktop\Edit Tschoepe for CCC\2. Galatians &amp; Beggerly Elements\Galatians Art\questions12bkg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1" y="0"/>
            <a:ext cx="13423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837828" y="6454775"/>
            <a:ext cx="355600" cy="403225"/>
          </a:xfrm>
        </p:spPr>
        <p:txBody>
          <a:bodyPr/>
          <a:lstStyle/>
          <a:p>
            <a:fld id="{6D22F896-40B5-4ADD-8801-0D06FADFA095}" type="slidenum">
              <a:rPr lang="en-US" sz="1400" smtClean="0">
                <a:solidFill>
                  <a:schemeClr val="bg1"/>
                </a:solidFill>
              </a:rPr>
              <a:t>11</a:t>
            </a:fld>
            <a:endParaRPr lang="en-US" sz="1400" dirty="0">
              <a:solidFill>
                <a:schemeClr val="bg1"/>
              </a:solidFill>
            </a:endParaRPr>
          </a:p>
        </p:txBody>
      </p:sp>
      <p:sp>
        <p:nvSpPr>
          <p:cNvPr id="3" name="Rectangle 2"/>
          <p:cNvSpPr/>
          <p:nvPr/>
        </p:nvSpPr>
        <p:spPr>
          <a:xfrm>
            <a:off x="2945218" y="62807"/>
            <a:ext cx="9078433" cy="2123658"/>
          </a:xfrm>
          <a:prstGeom prst="rect">
            <a:avLst/>
          </a:prstGeom>
          <a:noFill/>
        </p:spPr>
        <p:txBody>
          <a:bodyPr wrap="square">
            <a:spAutoFit/>
            <a:scene3d>
              <a:camera prst="orthographicFront"/>
              <a:lightRig rig="threePt" dir="t"/>
            </a:scene3d>
            <a:sp3d extrusionH="57150">
              <a:bevelT w="38100" h="38100"/>
            </a:sp3d>
          </a:bodyPr>
          <a:lstStyle/>
          <a:p>
            <a:pPr algn="ctr"/>
            <a:r>
              <a:rPr lang="en-US" sz="4400" b="1" dirty="0">
                <a:ln>
                  <a:solidFill>
                    <a:srgbClr val="002060"/>
                  </a:solidFill>
                </a:ln>
                <a:solidFill>
                  <a:schemeClr val="tx2">
                    <a:lumMod val="50000"/>
                  </a:schemeClr>
                </a:solidFill>
                <a:latin typeface="Berlin Sans FB Demi" panose="020E0802020502020306" pitchFamily="34" charset="0"/>
              </a:rPr>
              <a:t>It’s </a:t>
            </a:r>
            <a:r>
              <a:rPr lang="en-US" sz="4400" b="1" u="sng" dirty="0">
                <a:ln>
                  <a:solidFill>
                    <a:srgbClr val="002060"/>
                  </a:solidFill>
                </a:ln>
                <a:solidFill>
                  <a:schemeClr val="accent6"/>
                </a:solidFill>
                <a:latin typeface="Berlin Sans FB Demi" panose="020E0802020502020306" pitchFamily="34" charset="0"/>
              </a:rPr>
              <a:t>unreservedl</a:t>
            </a:r>
            <a:r>
              <a:rPr lang="en-US" sz="4400" b="1" dirty="0">
                <a:ln>
                  <a:solidFill>
                    <a:srgbClr val="002060"/>
                  </a:solidFill>
                </a:ln>
                <a:solidFill>
                  <a:schemeClr val="accent6"/>
                </a:solidFill>
                <a:latin typeface="Berlin Sans FB Demi" panose="020E0802020502020306" pitchFamily="34" charset="0"/>
              </a:rPr>
              <a:t>y p</a:t>
            </a:r>
            <a:r>
              <a:rPr lang="en-US" sz="4400" b="1" u="sng" dirty="0">
                <a:ln>
                  <a:solidFill>
                    <a:srgbClr val="002060"/>
                  </a:solidFill>
                </a:ln>
                <a:solidFill>
                  <a:schemeClr val="accent6"/>
                </a:solidFill>
                <a:latin typeface="Berlin Sans FB Demi" panose="020E0802020502020306" pitchFamily="34" charset="0"/>
              </a:rPr>
              <a:t>ossible</a:t>
            </a:r>
            <a:r>
              <a:rPr lang="en-US" sz="4400" b="1" dirty="0">
                <a:ln>
                  <a:solidFill>
                    <a:srgbClr val="002060"/>
                  </a:solidFill>
                </a:ln>
                <a:solidFill>
                  <a:schemeClr val="accent6"/>
                </a:solidFill>
                <a:latin typeface="Berlin Sans FB Demi" panose="020E0802020502020306" pitchFamily="34" charset="0"/>
              </a:rPr>
              <a:t> </a:t>
            </a:r>
            <a:r>
              <a:rPr lang="en-US" sz="4400" b="1" dirty="0">
                <a:ln>
                  <a:solidFill>
                    <a:srgbClr val="002060"/>
                  </a:solidFill>
                </a:ln>
                <a:solidFill>
                  <a:schemeClr val="tx2">
                    <a:lumMod val="50000"/>
                  </a:schemeClr>
                </a:solidFill>
                <a:latin typeface="Berlin Sans FB Demi" panose="020E0802020502020306" pitchFamily="34" charset="0"/>
              </a:rPr>
              <a:t>to see the </a:t>
            </a:r>
            <a:r>
              <a:rPr lang="en-US" sz="4400" b="1" dirty="0">
                <a:ln>
                  <a:solidFill>
                    <a:srgbClr val="002060"/>
                  </a:solidFill>
                </a:ln>
                <a:solidFill>
                  <a:schemeClr val="tx2">
                    <a:lumMod val="50000"/>
                  </a:schemeClr>
                </a:solidFill>
                <a:effectLst>
                  <a:outerShdw blurRad="50800" dist="50800" dir="5400000" sx="102000" sy="102000" algn="ctr" rotWithShape="0">
                    <a:srgbClr val="33CCFF"/>
                  </a:outerShdw>
                </a:effectLst>
                <a:latin typeface="Berlin Sans FB Demi" panose="020E0802020502020306" pitchFamily="34" charset="0"/>
              </a:rPr>
              <a:t>accuracy</a:t>
            </a:r>
            <a:r>
              <a:rPr lang="en-US" sz="4400" b="1" dirty="0">
                <a:ln>
                  <a:solidFill>
                    <a:srgbClr val="002060"/>
                  </a:solidFill>
                </a:ln>
                <a:solidFill>
                  <a:schemeClr val="tx2">
                    <a:lumMod val="50000"/>
                  </a:schemeClr>
                </a:solidFill>
                <a:latin typeface="Berlin Sans FB Demi" panose="020E0802020502020306" pitchFamily="34" charset="0"/>
              </a:rPr>
              <a:t> of </a:t>
            </a:r>
            <a:r>
              <a:rPr lang="en-US" sz="4400" b="1" dirty="0">
                <a:ln>
                  <a:solidFill>
                    <a:srgbClr val="002060"/>
                  </a:solidFill>
                </a:ln>
                <a:solidFill>
                  <a:schemeClr val="tx2">
                    <a:lumMod val="50000"/>
                  </a:schemeClr>
                </a:solidFill>
                <a:effectLst>
                  <a:outerShdw blurRad="50800" dist="50800" dir="5400000" sx="102000" sy="102000" algn="ctr" rotWithShape="0">
                    <a:srgbClr val="33CCFF"/>
                  </a:outerShdw>
                </a:effectLst>
                <a:latin typeface="Berlin Sans FB Demi" panose="020E0802020502020306" pitchFamily="34" charset="0"/>
              </a:rPr>
              <a:t>Covenant Calendar </a:t>
            </a:r>
            <a:r>
              <a:rPr lang="en-US" sz="4400" b="1" dirty="0">
                <a:ln>
                  <a:solidFill>
                    <a:srgbClr val="002060"/>
                  </a:solidFill>
                </a:ln>
                <a:solidFill>
                  <a:schemeClr val="accent6"/>
                </a:solidFill>
                <a:latin typeface="Berlin Sans FB Demi" panose="020E0802020502020306" pitchFamily="34" charset="0"/>
              </a:rPr>
              <a:t>WHEN: </a:t>
            </a:r>
          </a:p>
        </p:txBody>
      </p:sp>
      <p:sp>
        <p:nvSpPr>
          <p:cNvPr id="6" name="Snip Diagonal Corner Rectangle 5"/>
          <p:cNvSpPr/>
          <p:nvPr/>
        </p:nvSpPr>
        <p:spPr>
          <a:xfrm>
            <a:off x="3060700" y="2101433"/>
            <a:ext cx="8861425" cy="4369217"/>
          </a:xfrm>
          <a:prstGeom prst="snip2DiagRect">
            <a:avLst/>
          </a:prstGeom>
          <a:gradFill flip="none" rotWithShape="1">
            <a:gsLst>
              <a:gs pos="0">
                <a:schemeClr val="accent3">
                  <a:lumMod val="60000"/>
                  <a:lumOff val="40000"/>
                </a:schemeClr>
              </a:gs>
              <a:gs pos="83000">
                <a:srgbClr val="33CCFF"/>
              </a:gs>
              <a:gs pos="66000">
                <a:srgbClr val="FFCCFF"/>
              </a:gs>
            </a:gsLst>
            <a:lin ang="2700000" scaled="1"/>
            <a:tileRect/>
          </a:gradFill>
          <a:ln w="76200">
            <a:solidFill>
              <a:schemeClr val="accent1">
                <a:lumMod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742950" indent="-742950">
              <a:buFont typeface="+mj-lt"/>
              <a:buAutoNum type="arabicPeriod" startAt="5"/>
            </a:pPr>
            <a:r>
              <a:rPr lang="en-US" sz="3300" dirty="0">
                <a:solidFill>
                  <a:schemeClr val="tx2">
                    <a:lumMod val="50000"/>
                  </a:schemeClr>
                </a:solidFill>
                <a:latin typeface="Berlin Sans FB Demi" panose="020E0802020502020306" pitchFamily="34" charset="0"/>
              </a:rPr>
              <a:t>One realizes it is the </a:t>
            </a:r>
            <a:r>
              <a:rPr lang="en-US" sz="3300" dirty="0">
                <a:solidFill>
                  <a:srgbClr val="C00000"/>
                </a:solidFill>
                <a:latin typeface="Berlin Sans FB Demi" panose="020E0802020502020306" pitchFamily="34" charset="0"/>
              </a:rPr>
              <a:t>counterfeit lunar/solar calendar of the </a:t>
            </a:r>
            <a:r>
              <a:rPr lang="en-US" sz="3200" u="sng" dirty="0">
                <a:ln>
                  <a:solidFill>
                    <a:srgbClr val="3E3EF0"/>
                  </a:solidFill>
                </a:ln>
                <a:solidFill>
                  <a:schemeClr val="bg1">
                    <a:lumMod val="65000"/>
                    <a:lumOff val="35000"/>
                  </a:schemeClr>
                </a:solidFill>
                <a:latin typeface="Berlin Sans FB Demi" panose="020E0802020502020306" pitchFamily="34" charset="0"/>
              </a:rPr>
              <a:t>Un</a:t>
            </a:r>
            <a:r>
              <a:rPr lang="en-US" sz="3200" dirty="0">
                <a:solidFill>
                  <a:srgbClr val="FF0000"/>
                </a:solidFill>
                <a:latin typeface="Berlin Sans FB Demi" panose="020E0802020502020306" pitchFamily="34" charset="0"/>
              </a:rPr>
              <a:t>believing</a:t>
            </a:r>
            <a:r>
              <a:rPr lang="en-US" sz="3200" dirty="0">
                <a:solidFill>
                  <a:schemeClr val="tx2">
                    <a:lumMod val="50000"/>
                  </a:schemeClr>
                </a:solidFill>
                <a:latin typeface="Berlin Sans FB Demi" panose="020E0802020502020306" pitchFamily="34" charset="0"/>
              </a:rPr>
              <a:t> </a:t>
            </a:r>
            <a:r>
              <a:rPr lang="en-US" sz="3200" u="sng" dirty="0">
                <a:ln>
                  <a:solidFill>
                    <a:srgbClr val="3E3EF0"/>
                  </a:solidFill>
                </a:ln>
                <a:solidFill>
                  <a:schemeClr val="bg1">
                    <a:lumMod val="65000"/>
                    <a:lumOff val="35000"/>
                  </a:schemeClr>
                </a:solidFill>
                <a:latin typeface="Berlin Sans FB Demi" panose="020E0802020502020306" pitchFamily="34" charset="0"/>
              </a:rPr>
              <a:t>Jews</a:t>
            </a:r>
            <a:r>
              <a:rPr lang="en-US" sz="3200" dirty="0">
                <a:solidFill>
                  <a:schemeClr val="tx2">
                    <a:lumMod val="50000"/>
                  </a:schemeClr>
                </a:solidFill>
                <a:latin typeface="Berlin Sans FB Demi" panose="020E0802020502020306" pitchFamily="34" charset="0"/>
              </a:rPr>
              <a:t> </a:t>
            </a:r>
            <a:r>
              <a:rPr lang="en-US" sz="3300" dirty="0">
                <a:solidFill>
                  <a:schemeClr val="tx2">
                    <a:lumMod val="50000"/>
                  </a:schemeClr>
                </a:solidFill>
                <a:latin typeface="Berlin Sans FB Demi" panose="020E0802020502020306" pitchFamily="34" charset="0"/>
              </a:rPr>
              <a:t>[</a:t>
            </a:r>
            <a:r>
              <a:rPr lang="en-US" sz="3300" dirty="0">
                <a:ln>
                  <a:solidFill>
                    <a:srgbClr val="002060"/>
                  </a:solidFill>
                </a:ln>
                <a:solidFill>
                  <a:srgbClr val="00FF99"/>
                </a:solidFill>
                <a:latin typeface="Berlin Sans FB Demi" panose="020E0802020502020306" pitchFamily="34" charset="0"/>
              </a:rPr>
              <a:t>also found in the Gospels</a:t>
            </a:r>
            <a:r>
              <a:rPr lang="en-US" sz="3300" dirty="0">
                <a:solidFill>
                  <a:schemeClr val="tx2">
                    <a:lumMod val="50000"/>
                  </a:schemeClr>
                </a:solidFill>
                <a:latin typeface="Berlin Sans FB Demi" panose="020E0802020502020306" pitchFamily="34" charset="0"/>
              </a:rPr>
              <a:t>] that happens to be </a:t>
            </a:r>
            <a:r>
              <a:rPr lang="en-US" sz="3300" dirty="0">
                <a:ln>
                  <a:solidFill>
                    <a:srgbClr val="002060"/>
                  </a:solidFill>
                </a:ln>
                <a:solidFill>
                  <a:srgbClr val="00FF99"/>
                </a:solidFill>
                <a:latin typeface="Berlin Sans FB Demi" panose="020E0802020502020306" pitchFamily="34" charset="0"/>
              </a:rPr>
              <a:t>ONE</a:t>
            </a:r>
            <a:r>
              <a:rPr lang="en-US" sz="3300" dirty="0">
                <a:solidFill>
                  <a:schemeClr val="tx2">
                    <a:lumMod val="50000"/>
                  </a:schemeClr>
                </a:solidFill>
                <a:latin typeface="Berlin Sans FB Demi" panose="020E0802020502020306" pitchFamily="34" charset="0"/>
              </a:rPr>
              <a:t> important </a:t>
            </a:r>
            <a:r>
              <a:rPr lang="en-US" sz="3300" dirty="0">
                <a:solidFill>
                  <a:schemeClr val="accent6">
                    <a:lumMod val="75000"/>
                  </a:schemeClr>
                </a:solidFill>
                <a:latin typeface="Berlin Sans FB Demi" panose="020E0802020502020306" pitchFamily="34" charset="0"/>
              </a:rPr>
              <a:t>“lock &amp; key”!  </a:t>
            </a:r>
            <a:r>
              <a:rPr lang="en-US" sz="3300" dirty="0">
                <a:solidFill>
                  <a:schemeClr val="tx2">
                    <a:lumMod val="50000"/>
                  </a:schemeClr>
                </a:solidFill>
                <a:latin typeface="Berlin Sans FB Demi" panose="020E0802020502020306" pitchFamily="34" charset="0"/>
              </a:rPr>
              <a:t>Why?  </a:t>
            </a:r>
            <a:br>
              <a:rPr lang="en-US" sz="3300" dirty="0">
                <a:solidFill>
                  <a:schemeClr val="tx2">
                    <a:lumMod val="50000"/>
                  </a:schemeClr>
                </a:solidFill>
                <a:latin typeface="Berlin Sans FB Demi" panose="020E0802020502020306" pitchFamily="34" charset="0"/>
              </a:rPr>
            </a:br>
            <a:r>
              <a:rPr lang="en-US" sz="3300" dirty="0">
                <a:solidFill>
                  <a:schemeClr val="tx2">
                    <a:lumMod val="50000"/>
                  </a:schemeClr>
                </a:solidFill>
                <a:latin typeface="Berlin Sans FB Demi" panose="020E0802020502020306" pitchFamily="34" charset="0"/>
              </a:rPr>
              <a:t>It also locks in every step of </a:t>
            </a:r>
            <a:br>
              <a:rPr lang="en-US" sz="3300" dirty="0">
                <a:solidFill>
                  <a:schemeClr val="tx2">
                    <a:lumMod val="50000"/>
                  </a:schemeClr>
                </a:solidFill>
                <a:latin typeface="Berlin Sans FB Demi" panose="020E0802020502020306" pitchFamily="34" charset="0"/>
              </a:rPr>
            </a:br>
            <a:r>
              <a:rPr lang="en-US" sz="3300" dirty="0">
                <a:solidFill>
                  <a:schemeClr val="tx2">
                    <a:lumMod val="50000"/>
                  </a:schemeClr>
                </a:solidFill>
                <a:latin typeface="Berlin Sans FB Demi" panose="020E0802020502020306" pitchFamily="34" charset="0"/>
              </a:rPr>
              <a:t>our Master according to the </a:t>
            </a:r>
            <a:br>
              <a:rPr lang="en-US" sz="3300" dirty="0">
                <a:solidFill>
                  <a:schemeClr val="tx2">
                    <a:lumMod val="50000"/>
                  </a:schemeClr>
                </a:solidFill>
                <a:latin typeface="Berlin Sans FB Demi" panose="020E0802020502020306" pitchFamily="34" charset="0"/>
              </a:rPr>
            </a:br>
            <a:r>
              <a:rPr lang="en-US" sz="3300" dirty="0">
                <a:solidFill>
                  <a:schemeClr val="accent6">
                    <a:lumMod val="75000"/>
                  </a:schemeClr>
                </a:solidFill>
                <a:latin typeface="Berlin Sans FB Demi" panose="020E0802020502020306" pitchFamily="34" charset="0"/>
              </a:rPr>
              <a:t>reckoning on </a:t>
            </a:r>
            <a:r>
              <a:rPr lang="en-US" sz="3300" dirty="0">
                <a:ln>
                  <a:solidFill>
                    <a:srgbClr val="3E3EF0"/>
                  </a:solidFill>
                </a:ln>
                <a:solidFill>
                  <a:schemeClr val="accent6">
                    <a:lumMod val="75000"/>
                  </a:schemeClr>
                </a:solidFill>
                <a:effectLst>
                  <a:outerShdw blurRad="50800" dist="50800" dir="5400000" sx="101000" sy="101000" algn="ctr" rotWithShape="0">
                    <a:srgbClr val="9933FF"/>
                  </a:outerShdw>
                </a:effectLst>
                <a:latin typeface="Berlin Sans FB Demi" panose="020E0802020502020306" pitchFamily="34" charset="0"/>
              </a:rPr>
              <a:t>HIS</a:t>
            </a:r>
            <a:r>
              <a:rPr lang="en-US" sz="3300" dirty="0">
                <a:solidFill>
                  <a:schemeClr val="accent6">
                    <a:lumMod val="75000"/>
                  </a:schemeClr>
                </a:solidFill>
                <a:latin typeface="Berlin Sans FB Demi" panose="020E0802020502020306" pitchFamily="34" charset="0"/>
              </a:rPr>
              <a:t> Festival Calendar!</a:t>
            </a:r>
          </a:p>
        </p:txBody>
      </p:sp>
      <p:pic>
        <p:nvPicPr>
          <p:cNvPr id="8" name="Picture 7"/>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5357" l="0" r="96830"/>
                    </a14:imgEffect>
                  </a14:imgLayer>
                </a14:imgProps>
              </a:ext>
              <a:ext uri="{28A0092B-C50C-407E-A947-70E740481C1C}">
                <a14:useLocalDpi xmlns:a14="http://schemas.microsoft.com/office/drawing/2010/main"/>
              </a:ext>
            </a:extLst>
          </a:blip>
          <a:srcRect b="5714"/>
          <a:stretch/>
        </p:blipFill>
        <p:spPr>
          <a:xfrm flipH="1">
            <a:off x="9175570" y="3470977"/>
            <a:ext cx="3418681" cy="2796987"/>
          </a:xfrm>
          <a:prstGeom prst="rect">
            <a:avLst/>
          </a:prstGeom>
        </p:spPr>
      </p:pic>
    </p:spTree>
    <p:extLst>
      <p:ext uri="{BB962C8B-B14F-4D97-AF65-F5344CB8AC3E}">
        <p14:creationId xmlns:p14="http://schemas.microsoft.com/office/powerpoint/2010/main" val="33630279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Rae\Desktop\Edit Tschoepe for CCC\2. Galatians &amp; Beggerly Elements\Galatians Art\questions12bkg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1" y="0"/>
            <a:ext cx="13423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860133" y="6470650"/>
            <a:ext cx="381000" cy="365125"/>
          </a:xfrm>
        </p:spPr>
        <p:txBody>
          <a:bodyPr/>
          <a:lstStyle/>
          <a:p>
            <a:fld id="{6D22F896-40B5-4ADD-8801-0D06FADFA095}" type="slidenum">
              <a:rPr lang="en-US" sz="1400" smtClean="0">
                <a:solidFill>
                  <a:schemeClr val="bg1"/>
                </a:solidFill>
              </a:rPr>
              <a:t>12</a:t>
            </a:fld>
            <a:endParaRPr lang="en-US" sz="1400" dirty="0">
              <a:solidFill>
                <a:schemeClr val="bg1"/>
              </a:solidFill>
            </a:endParaRPr>
          </a:p>
        </p:txBody>
      </p:sp>
      <p:sp>
        <p:nvSpPr>
          <p:cNvPr id="3" name="Rectangle 2"/>
          <p:cNvSpPr/>
          <p:nvPr/>
        </p:nvSpPr>
        <p:spPr>
          <a:xfrm>
            <a:off x="3067050" y="0"/>
            <a:ext cx="8743950" cy="2123658"/>
          </a:xfrm>
          <a:prstGeom prst="rect">
            <a:avLst/>
          </a:prstGeom>
          <a:noFill/>
        </p:spPr>
        <p:txBody>
          <a:bodyPr wrap="square">
            <a:spAutoFit/>
            <a:scene3d>
              <a:camera prst="orthographicFront"/>
              <a:lightRig rig="threePt" dir="t"/>
            </a:scene3d>
            <a:sp3d extrusionH="57150">
              <a:bevelT w="38100" h="38100"/>
            </a:sp3d>
          </a:bodyPr>
          <a:lstStyle/>
          <a:p>
            <a:pPr algn="ctr"/>
            <a:r>
              <a:rPr lang="en-US" sz="4400" b="1" dirty="0">
                <a:ln>
                  <a:solidFill>
                    <a:srgbClr val="002060"/>
                  </a:solidFill>
                </a:ln>
                <a:solidFill>
                  <a:schemeClr val="tx2">
                    <a:lumMod val="50000"/>
                  </a:schemeClr>
                </a:solidFill>
                <a:latin typeface="Berlin Sans FB Demi" panose="020E0802020502020306" pitchFamily="34" charset="0"/>
              </a:rPr>
              <a:t>It’s </a:t>
            </a:r>
            <a:r>
              <a:rPr lang="en-US" sz="4400" b="1" u="sng" dirty="0">
                <a:ln>
                  <a:solidFill>
                    <a:srgbClr val="002060"/>
                  </a:solidFill>
                </a:ln>
                <a:solidFill>
                  <a:srgbClr val="D73DCC"/>
                </a:solidFill>
                <a:latin typeface="Berlin Sans FB Demi" panose="020E0802020502020306" pitchFamily="34" charset="0"/>
              </a:rPr>
              <a:t>wholl</a:t>
            </a:r>
            <a:r>
              <a:rPr lang="en-US" sz="4400" b="1" dirty="0">
                <a:ln>
                  <a:solidFill>
                    <a:srgbClr val="002060"/>
                  </a:solidFill>
                </a:ln>
                <a:solidFill>
                  <a:srgbClr val="D73DCC"/>
                </a:solidFill>
                <a:latin typeface="Berlin Sans FB Demi" panose="020E0802020502020306" pitchFamily="34" charset="0"/>
              </a:rPr>
              <a:t>y</a:t>
            </a:r>
            <a:r>
              <a:rPr lang="en-US" sz="4400" b="1" dirty="0">
                <a:ln>
                  <a:solidFill>
                    <a:srgbClr val="002060"/>
                  </a:solidFill>
                </a:ln>
                <a:solidFill>
                  <a:schemeClr val="tx2">
                    <a:lumMod val="50000"/>
                  </a:schemeClr>
                </a:solidFill>
                <a:latin typeface="Berlin Sans FB Demi" panose="020E0802020502020306" pitchFamily="34" charset="0"/>
              </a:rPr>
              <a:t> p</a:t>
            </a:r>
            <a:r>
              <a:rPr lang="en-US" sz="4400" b="1" u="sng" dirty="0">
                <a:ln>
                  <a:solidFill>
                    <a:srgbClr val="002060"/>
                  </a:solidFill>
                </a:ln>
                <a:solidFill>
                  <a:schemeClr val="tx2">
                    <a:lumMod val="50000"/>
                  </a:schemeClr>
                </a:solidFill>
                <a:latin typeface="Berlin Sans FB Demi" panose="020E0802020502020306" pitchFamily="34" charset="0"/>
              </a:rPr>
              <a:t>ossible</a:t>
            </a:r>
            <a:r>
              <a:rPr lang="en-US" sz="4400" b="1" dirty="0">
                <a:ln>
                  <a:solidFill>
                    <a:srgbClr val="002060"/>
                  </a:solidFill>
                </a:ln>
                <a:solidFill>
                  <a:schemeClr val="tx2">
                    <a:lumMod val="50000"/>
                  </a:schemeClr>
                </a:solidFill>
                <a:latin typeface="Berlin Sans FB Demi" panose="020E0802020502020306" pitchFamily="34" charset="0"/>
              </a:rPr>
              <a:t> to see the </a:t>
            </a:r>
            <a:r>
              <a:rPr lang="en-US" sz="4400" b="1" dirty="0">
                <a:ln>
                  <a:solidFill>
                    <a:srgbClr val="002060"/>
                  </a:solidFill>
                </a:ln>
                <a:solidFill>
                  <a:schemeClr val="tx2">
                    <a:lumMod val="50000"/>
                  </a:schemeClr>
                </a:solidFill>
                <a:effectLst>
                  <a:outerShdw blurRad="50800" dist="50800" dir="5400000" sx="102000" sy="102000" algn="ctr" rotWithShape="0">
                    <a:srgbClr val="3E3EF0"/>
                  </a:outerShdw>
                </a:effectLst>
                <a:latin typeface="Berlin Sans FB Demi" panose="020E0802020502020306" pitchFamily="34" charset="0"/>
              </a:rPr>
              <a:t>accuracy</a:t>
            </a:r>
            <a:r>
              <a:rPr lang="en-US" sz="4400" b="1" dirty="0">
                <a:ln>
                  <a:solidFill>
                    <a:srgbClr val="002060"/>
                  </a:solidFill>
                </a:ln>
                <a:solidFill>
                  <a:schemeClr val="tx2">
                    <a:lumMod val="50000"/>
                  </a:schemeClr>
                </a:solidFill>
                <a:latin typeface="Berlin Sans FB Demi" panose="020E0802020502020306" pitchFamily="34" charset="0"/>
              </a:rPr>
              <a:t> of </a:t>
            </a:r>
            <a:r>
              <a:rPr lang="en-US" sz="4400" b="1" dirty="0">
                <a:ln>
                  <a:solidFill>
                    <a:srgbClr val="002060"/>
                  </a:solidFill>
                </a:ln>
                <a:solidFill>
                  <a:schemeClr val="tx2">
                    <a:lumMod val="50000"/>
                  </a:schemeClr>
                </a:solidFill>
                <a:effectLst>
                  <a:outerShdw blurRad="50800" dist="50800" dir="5400000" sx="102000" sy="102000" algn="ctr" rotWithShape="0">
                    <a:srgbClr val="3E3EF0"/>
                  </a:outerShdw>
                </a:effectLst>
                <a:latin typeface="Berlin Sans FB Demi" panose="020E0802020502020306" pitchFamily="34" charset="0"/>
              </a:rPr>
              <a:t>Covenant Calendar </a:t>
            </a:r>
            <a:r>
              <a:rPr lang="en-US" sz="4400" b="1" dirty="0">
                <a:ln>
                  <a:solidFill>
                    <a:srgbClr val="002060"/>
                  </a:solidFill>
                </a:ln>
                <a:solidFill>
                  <a:srgbClr val="D73DCC"/>
                </a:solidFill>
                <a:latin typeface="Berlin Sans FB Demi" panose="020E0802020502020306" pitchFamily="34" charset="0"/>
              </a:rPr>
              <a:t>WHEN: </a:t>
            </a:r>
          </a:p>
        </p:txBody>
      </p:sp>
      <p:sp>
        <p:nvSpPr>
          <p:cNvPr id="6" name="Snip Diagonal Corner Rectangle 5"/>
          <p:cNvSpPr/>
          <p:nvPr/>
        </p:nvSpPr>
        <p:spPr>
          <a:xfrm>
            <a:off x="3311525" y="2101433"/>
            <a:ext cx="8610600" cy="4369217"/>
          </a:xfrm>
          <a:prstGeom prst="snip2DiagRect">
            <a:avLst/>
          </a:prstGeom>
          <a:gradFill flip="none" rotWithShape="1">
            <a:gsLst>
              <a:gs pos="0">
                <a:schemeClr val="accent3">
                  <a:lumMod val="60000"/>
                  <a:lumOff val="40000"/>
                </a:schemeClr>
              </a:gs>
              <a:gs pos="100000">
                <a:srgbClr val="3E3EF0"/>
              </a:gs>
              <a:gs pos="76000">
                <a:srgbClr val="FFCCFF"/>
              </a:gs>
            </a:gsLst>
            <a:lin ang="2700000" scaled="1"/>
            <a:tileRect/>
          </a:gradFill>
          <a:ln w="76200">
            <a:solidFill>
              <a:schemeClr val="accent1">
                <a:lumMod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742950" indent="-742950">
              <a:buFont typeface="+mj-lt"/>
              <a:buAutoNum type="arabicPeriod" startAt="6"/>
            </a:pPr>
            <a:r>
              <a:rPr lang="en-US" sz="3300" dirty="0">
                <a:solidFill>
                  <a:schemeClr val="tx2">
                    <a:lumMod val="50000"/>
                  </a:schemeClr>
                </a:solidFill>
                <a:latin typeface="Berlin Sans FB Demi" panose="020E0802020502020306" pitchFamily="34" charset="0"/>
              </a:rPr>
              <a:t>One realizes how important it is </a:t>
            </a:r>
            <a:br>
              <a:rPr lang="en-US" sz="3300" dirty="0">
                <a:solidFill>
                  <a:schemeClr val="tx2">
                    <a:lumMod val="50000"/>
                  </a:schemeClr>
                </a:solidFill>
                <a:latin typeface="Berlin Sans FB Demi" panose="020E0802020502020306" pitchFamily="34" charset="0"/>
              </a:rPr>
            </a:br>
            <a:r>
              <a:rPr lang="en-US" sz="3300" dirty="0">
                <a:solidFill>
                  <a:schemeClr val="tx2">
                    <a:lumMod val="50000"/>
                  </a:schemeClr>
                </a:solidFill>
                <a:latin typeface="Berlin Sans FB Demi" panose="020E0802020502020306" pitchFamily="34" charset="0"/>
              </a:rPr>
              <a:t>for the cycles and movements of </a:t>
            </a:r>
            <a:br>
              <a:rPr lang="en-US" sz="3300" dirty="0">
                <a:solidFill>
                  <a:schemeClr val="tx2">
                    <a:lumMod val="50000"/>
                  </a:schemeClr>
                </a:solidFill>
                <a:latin typeface="Berlin Sans FB Demi" panose="020E0802020502020306" pitchFamily="34" charset="0"/>
              </a:rPr>
            </a:br>
            <a:r>
              <a:rPr lang="en-US" sz="3300" dirty="0">
                <a:solidFill>
                  <a:schemeClr val="tx2">
                    <a:lumMod val="50000"/>
                  </a:schemeClr>
                </a:solidFill>
                <a:latin typeface="Berlin Sans FB Demi" panose="020E0802020502020306" pitchFamily="34" charset="0"/>
              </a:rPr>
              <a:t>the heavenly bodies to be so very accurate, that the necessary </a:t>
            </a:r>
            <a:br>
              <a:rPr lang="en-US" sz="3300" dirty="0">
                <a:solidFill>
                  <a:schemeClr val="tx2">
                    <a:lumMod val="50000"/>
                  </a:schemeClr>
                </a:solidFill>
                <a:latin typeface="Berlin Sans FB Demi" panose="020E0802020502020306" pitchFamily="34" charset="0"/>
              </a:rPr>
            </a:br>
            <a:r>
              <a:rPr lang="en-US" sz="3300" dirty="0">
                <a:solidFill>
                  <a:schemeClr val="tx2">
                    <a:lumMod val="50000"/>
                  </a:schemeClr>
                </a:solidFill>
                <a:latin typeface="Berlin Sans FB Demi" panose="020E0802020502020306" pitchFamily="34" charset="0"/>
              </a:rPr>
              <a:t>calendar calculations can be </a:t>
            </a:r>
            <a:br>
              <a:rPr lang="en-US" sz="3300" dirty="0">
                <a:solidFill>
                  <a:schemeClr val="tx2">
                    <a:lumMod val="50000"/>
                  </a:schemeClr>
                </a:solidFill>
                <a:latin typeface="Berlin Sans FB Demi" panose="020E0802020502020306" pitchFamily="34" charset="0"/>
              </a:rPr>
            </a:br>
            <a:r>
              <a:rPr lang="en-US" sz="3300" dirty="0">
                <a:solidFill>
                  <a:schemeClr val="tx2">
                    <a:lumMod val="50000"/>
                  </a:schemeClr>
                </a:solidFill>
                <a:latin typeface="Berlin Sans FB Demi" panose="020E0802020502020306" pitchFamily="34" charset="0"/>
              </a:rPr>
              <a:t>done and compared to the Gospel dates [</a:t>
            </a:r>
            <a:r>
              <a:rPr lang="en-US" sz="3300" dirty="0">
                <a:ln>
                  <a:solidFill>
                    <a:srgbClr val="002060"/>
                  </a:solidFill>
                </a:ln>
                <a:solidFill>
                  <a:srgbClr val="00FF99"/>
                </a:solidFill>
                <a:latin typeface="Berlin Sans FB Demi" panose="020E0802020502020306" pitchFamily="34" charset="0"/>
              </a:rPr>
              <a:t>of the Covenant Calendar</a:t>
            </a:r>
            <a:r>
              <a:rPr lang="en-US" sz="3300" dirty="0">
                <a:solidFill>
                  <a:schemeClr val="tx2">
                    <a:lumMod val="50000"/>
                  </a:schemeClr>
                </a:solidFill>
                <a:latin typeface="Berlin Sans FB Demi" panose="020E0802020502020306" pitchFamily="34" charset="0"/>
              </a:rPr>
              <a:t>] </a:t>
            </a:r>
            <a:br>
              <a:rPr lang="en-US" sz="3300" dirty="0">
                <a:solidFill>
                  <a:schemeClr val="tx2">
                    <a:lumMod val="50000"/>
                  </a:schemeClr>
                </a:solidFill>
                <a:latin typeface="Berlin Sans FB Demi" panose="020E0802020502020306" pitchFamily="34" charset="0"/>
              </a:rPr>
            </a:br>
            <a:r>
              <a:rPr lang="en-US" sz="3300" dirty="0">
                <a:solidFill>
                  <a:schemeClr val="tx2">
                    <a:lumMod val="50000"/>
                  </a:schemeClr>
                </a:solidFill>
                <a:latin typeface="Berlin Sans FB Demi" panose="020E0802020502020306" pitchFamily="34" charset="0"/>
              </a:rPr>
              <a:t>with the </a:t>
            </a:r>
            <a:r>
              <a:rPr lang="en-US" sz="3300" dirty="0">
                <a:ln>
                  <a:solidFill>
                    <a:srgbClr val="002060"/>
                  </a:solidFill>
                </a:ln>
                <a:solidFill>
                  <a:srgbClr val="D73DCC"/>
                </a:solidFill>
                <a:latin typeface="Berlin Sans FB Demi" panose="020E0802020502020306" pitchFamily="34" charset="0"/>
              </a:rPr>
              <a:t>“snap of a finger”! </a:t>
            </a:r>
          </a:p>
        </p:txBody>
      </p:sp>
      <p:pic>
        <p:nvPicPr>
          <p:cNvPr id="9" name="Picture 8"/>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88929" l="9827" r="89595"/>
                    </a14:imgEffect>
                  </a14:imgLayer>
                </a14:imgProps>
              </a:ext>
              <a:ext uri="{28A0092B-C50C-407E-A947-70E740481C1C}">
                <a14:useLocalDpi xmlns:a14="http://schemas.microsoft.com/office/drawing/2010/main"/>
              </a:ext>
            </a:extLst>
          </a:blip>
          <a:srcRect b="1171"/>
          <a:stretch/>
        </p:blipFill>
        <p:spPr>
          <a:xfrm flipH="1">
            <a:off x="10129294" y="2962004"/>
            <a:ext cx="2604692" cy="44068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05330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A94ADC2F-0DF8-4E35-B510-EFB9BD8F7D89}"/>
              </a:ext>
            </a:extLst>
          </p:cNvPr>
          <p:cNvSpPr>
            <a:spLocks noGrp="1"/>
          </p:cNvSpPr>
          <p:nvPr>
            <p:ph type="sldNum" sz="quarter" idx="12"/>
          </p:nvPr>
        </p:nvSpPr>
        <p:spPr>
          <a:xfrm>
            <a:off x="9358745" y="6370204"/>
            <a:ext cx="2743200" cy="365125"/>
          </a:xfrm>
        </p:spPr>
        <p:txBody>
          <a:bodyPr/>
          <a:lstStyle/>
          <a:p>
            <a:fld id="{6D22F896-40B5-4ADD-8801-0D06FADFA095}" type="slidenum">
              <a:rPr lang="en-US" smtClean="0"/>
              <a:t>13</a:t>
            </a:fld>
            <a:endParaRPr lang="en-US" dirty="0"/>
          </a:p>
        </p:txBody>
      </p:sp>
      <p:sp>
        <p:nvSpPr>
          <p:cNvPr id="5" name="Rectangle: Rounded Corners 4">
            <a:extLst>
              <a:ext uri="{FF2B5EF4-FFF2-40B4-BE49-F238E27FC236}">
                <a16:creationId xmlns="" xmlns:a16="http://schemas.microsoft.com/office/drawing/2014/main" id="{EE675879-57CE-418F-B29F-E6CD9D69EF30}"/>
              </a:ext>
            </a:extLst>
          </p:cNvPr>
          <p:cNvSpPr/>
          <p:nvPr/>
        </p:nvSpPr>
        <p:spPr>
          <a:xfrm>
            <a:off x="435430" y="136525"/>
            <a:ext cx="1132114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7200" dirty="0">
                <a:ln>
                  <a:solidFill>
                    <a:srgbClr val="3E3EF0"/>
                  </a:solidFill>
                </a:ln>
                <a:solidFill>
                  <a:srgbClr val="FFCCFF"/>
                </a:solidFill>
                <a:effectLst>
                  <a:outerShdw blurRad="50800" dist="50800" dir="5400000" algn="ctr" rotWithShape="0">
                    <a:srgbClr val="FFFF00"/>
                  </a:outerShdw>
                </a:effectLst>
                <a:latin typeface="Bauhaus 93" panose="04030905020B02020C02" pitchFamily="82" charset="0"/>
              </a:rPr>
              <a:t>Can we believe </a:t>
            </a:r>
            <a:r>
              <a:rPr lang="en-CA" sz="7200" dirty="0">
                <a:ln>
                  <a:solidFill>
                    <a:srgbClr val="3E3EF0"/>
                  </a:solidFill>
                </a:ln>
                <a:solidFill>
                  <a:srgbClr val="33CCFF"/>
                </a:solidFill>
                <a:effectLst>
                  <a:outerShdw blurRad="50800" dist="50800" dir="5400000" algn="ctr" rotWithShape="0">
                    <a:srgbClr val="FFFF00"/>
                  </a:outerShdw>
                </a:effectLst>
                <a:latin typeface="Bauhaus 93" panose="04030905020B02020C02" pitchFamily="82" charset="0"/>
              </a:rPr>
              <a:t>Yahuah</a:t>
            </a:r>
            <a:r>
              <a:rPr lang="en-CA" sz="7200" dirty="0">
                <a:ln>
                  <a:solidFill>
                    <a:srgbClr val="3E3EF0"/>
                  </a:solidFill>
                </a:ln>
                <a:solidFill>
                  <a:srgbClr val="FFCCFF"/>
                </a:solidFill>
                <a:effectLst>
                  <a:outerShdw blurRad="50800" dist="50800" dir="5400000" algn="ctr" rotWithShape="0">
                    <a:srgbClr val="FFFF00"/>
                  </a:outerShdw>
                </a:effectLst>
                <a:latin typeface="Bauhaus 93" panose="04030905020B02020C02" pitchFamily="82" charset="0"/>
              </a:rPr>
              <a:t>?</a:t>
            </a:r>
          </a:p>
        </p:txBody>
      </p:sp>
      <p:sp>
        <p:nvSpPr>
          <p:cNvPr id="6" name="Rectangle: Rounded Corners 5">
            <a:extLst>
              <a:ext uri="{FF2B5EF4-FFF2-40B4-BE49-F238E27FC236}">
                <a16:creationId xmlns="" xmlns:a16="http://schemas.microsoft.com/office/drawing/2014/main" id="{6D53AE59-7DA7-4B8A-B5A0-36613B7E9EC8}"/>
              </a:ext>
            </a:extLst>
          </p:cNvPr>
          <p:cNvSpPr/>
          <p:nvPr/>
        </p:nvSpPr>
        <p:spPr>
          <a:xfrm>
            <a:off x="0" y="4818743"/>
            <a:ext cx="12192000" cy="17201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000" dirty="0">
                <a:ln>
                  <a:solidFill>
                    <a:srgbClr val="3E3EF0"/>
                  </a:solidFill>
                </a:ln>
                <a:solidFill>
                  <a:srgbClr val="33CCFF"/>
                </a:solidFill>
                <a:effectLst>
                  <a:outerShdw blurRad="50800" dist="50800" dir="5400000" algn="ctr" rotWithShape="0">
                    <a:srgbClr val="FFFF00"/>
                  </a:outerShdw>
                </a:effectLst>
                <a:latin typeface="MV Boli" panose="02000500030200090000" pitchFamily="2" charset="0"/>
                <a:cs typeface="MV Boli" panose="02000500030200090000" pitchFamily="2" charset="0"/>
              </a:rPr>
              <a:t>Or is it wiser to believe </a:t>
            </a:r>
            <a:r>
              <a:rPr lang="en-CA" sz="4000" dirty="0">
                <a:ln>
                  <a:solidFill>
                    <a:srgbClr val="FF0000"/>
                  </a:solidFill>
                </a:ln>
                <a:solidFill>
                  <a:srgbClr val="FF6600"/>
                </a:solidFill>
                <a:effectLst>
                  <a:outerShdw blurRad="50800" dist="50800" dir="5400000" algn="ctr" rotWithShape="0">
                    <a:srgbClr val="FFFF00"/>
                  </a:outerShdw>
                </a:effectLst>
                <a:latin typeface="MV Boli" panose="02000500030200090000" pitchFamily="2" charset="0"/>
                <a:cs typeface="MV Boli" panose="02000500030200090000" pitchFamily="2" charset="0"/>
              </a:rPr>
              <a:t>q</a:t>
            </a:r>
            <a:r>
              <a:rPr lang="en-CA" sz="4000" u="sng" dirty="0">
                <a:ln>
                  <a:solidFill>
                    <a:srgbClr val="FF0000"/>
                  </a:solidFill>
                </a:ln>
                <a:solidFill>
                  <a:srgbClr val="FF6600"/>
                </a:solidFill>
                <a:effectLst>
                  <a:outerShdw blurRad="50800" dist="50800" dir="5400000" algn="ctr" rotWithShape="0">
                    <a:srgbClr val="FFFF00"/>
                  </a:outerShdw>
                </a:effectLst>
                <a:latin typeface="MV Boli" panose="02000500030200090000" pitchFamily="2" charset="0"/>
                <a:cs typeface="MV Boli" panose="02000500030200090000" pitchFamily="2" charset="0"/>
              </a:rPr>
              <a:t>uestionable</a:t>
            </a:r>
            <a:r>
              <a:rPr lang="en-CA" sz="4000" dirty="0">
                <a:ln>
                  <a:solidFill>
                    <a:srgbClr val="3E3EF0"/>
                  </a:solidFill>
                </a:ln>
                <a:solidFill>
                  <a:srgbClr val="33CCFF"/>
                </a:solidFill>
                <a:effectLst>
                  <a:outerShdw blurRad="50800" dist="50800" dir="5400000" algn="ctr" rotWithShape="0">
                    <a:srgbClr val="FFFF00"/>
                  </a:outerShdw>
                </a:effectLst>
                <a:latin typeface="MV Boli" panose="02000500030200090000" pitchFamily="2" charset="0"/>
                <a:cs typeface="MV Boli" panose="02000500030200090000" pitchFamily="2" charset="0"/>
              </a:rPr>
              <a:t> sources that cannot provide </a:t>
            </a:r>
            <a:r>
              <a:rPr lang="en-CA" sz="4000" b="1" u="sng" dirty="0">
                <a:ln>
                  <a:solidFill>
                    <a:srgbClr val="3E3EF0"/>
                  </a:solidFill>
                </a:ln>
                <a:solidFill>
                  <a:srgbClr val="D73DCC"/>
                </a:solidFill>
                <a:effectLst>
                  <a:outerShdw blurRad="50800" dist="50800" dir="5400000" algn="ctr" rotWithShape="0">
                    <a:srgbClr val="FFFF00"/>
                  </a:outerShdw>
                </a:effectLst>
                <a:latin typeface="MV Boli" panose="02000500030200090000" pitchFamily="2" charset="0"/>
                <a:cs typeface="MV Boli" panose="02000500030200090000" pitchFamily="2" charset="0"/>
              </a:rPr>
              <a:t>FULL</a:t>
            </a:r>
            <a:r>
              <a:rPr lang="en-CA" sz="4000" u="sng" dirty="0">
                <a:ln>
                  <a:solidFill>
                    <a:srgbClr val="3E3EF0"/>
                  </a:solidFill>
                </a:ln>
                <a:solidFill>
                  <a:srgbClr val="33CCFF"/>
                </a:solidFill>
                <a:effectLst>
                  <a:outerShdw blurRad="50800" dist="50800" dir="5400000" algn="ctr" rotWithShape="0">
                    <a:srgbClr val="FFFF00"/>
                  </a:outerShdw>
                </a:effectLst>
                <a:latin typeface="MV Boli" panose="02000500030200090000" pitchFamily="2" charset="0"/>
                <a:cs typeface="MV Boli" panose="02000500030200090000" pitchFamily="2" charset="0"/>
              </a:rPr>
              <a:t> linear ali</a:t>
            </a:r>
            <a:r>
              <a:rPr lang="en-CA" sz="4000" dirty="0">
                <a:ln>
                  <a:solidFill>
                    <a:srgbClr val="3E3EF0"/>
                  </a:solidFill>
                </a:ln>
                <a:solidFill>
                  <a:srgbClr val="33CCFF"/>
                </a:solidFill>
                <a:effectLst>
                  <a:outerShdw blurRad="50800" dist="50800" dir="5400000" algn="ctr" rotWithShape="0">
                    <a:srgbClr val="FFFF00"/>
                  </a:outerShdw>
                </a:effectLst>
                <a:latin typeface="MV Boli" panose="02000500030200090000" pitchFamily="2" charset="0"/>
                <a:cs typeface="MV Boli" panose="02000500030200090000" pitchFamily="2" charset="0"/>
              </a:rPr>
              <a:t>g</a:t>
            </a:r>
            <a:r>
              <a:rPr lang="en-CA" sz="4000" u="sng" dirty="0">
                <a:ln>
                  <a:solidFill>
                    <a:srgbClr val="3E3EF0"/>
                  </a:solidFill>
                </a:ln>
                <a:solidFill>
                  <a:srgbClr val="33CCFF"/>
                </a:solidFill>
                <a:effectLst>
                  <a:outerShdw blurRad="50800" dist="50800" dir="5400000" algn="ctr" rotWithShape="0">
                    <a:srgbClr val="FFFF00"/>
                  </a:outerShdw>
                </a:effectLst>
                <a:latin typeface="MV Boli" panose="02000500030200090000" pitchFamily="2" charset="0"/>
                <a:cs typeface="MV Boli" panose="02000500030200090000" pitchFamily="2" charset="0"/>
              </a:rPr>
              <a:t>nment</a:t>
            </a:r>
            <a:r>
              <a:rPr lang="en-CA" sz="4000" dirty="0">
                <a:ln>
                  <a:solidFill>
                    <a:srgbClr val="3E3EF0"/>
                  </a:solidFill>
                </a:ln>
                <a:solidFill>
                  <a:srgbClr val="33CCFF"/>
                </a:solidFill>
                <a:effectLst>
                  <a:outerShdw blurRad="50800" dist="50800" dir="5400000" algn="ctr" rotWithShape="0">
                    <a:srgbClr val="FFFF00"/>
                  </a:outerShdw>
                </a:effectLst>
                <a:latin typeface="MV Boli" panose="02000500030200090000" pitchFamily="2" charset="0"/>
                <a:cs typeface="MV Boli" panose="02000500030200090000" pitchFamily="2" charset="0"/>
              </a:rPr>
              <a:t> with </a:t>
            </a:r>
            <a:r>
              <a:rPr lang="en-CA" sz="4000" dirty="0">
                <a:ln w="28575">
                  <a:solidFill>
                    <a:srgbClr val="3E3EF0"/>
                  </a:solidFill>
                </a:ln>
                <a:solidFill>
                  <a:srgbClr val="33CCFF"/>
                </a:solidFill>
                <a:effectLst>
                  <a:outerShdw blurRad="50800" dist="50800" dir="5400000" algn="ctr" rotWithShape="0">
                    <a:srgbClr val="FFFF00"/>
                  </a:outerShdw>
                </a:effectLst>
                <a:latin typeface="Cooper Black" panose="0208090404030B020404" pitchFamily="18" charset="0"/>
              </a:rPr>
              <a:t>Yahuah’s Word </a:t>
            </a:r>
            <a:r>
              <a:rPr lang="en-CA" sz="4000" dirty="0">
                <a:ln w="28575">
                  <a:solidFill>
                    <a:srgbClr val="3E3EF0"/>
                  </a:solidFill>
                </a:ln>
                <a:solidFill>
                  <a:srgbClr val="FFCCFF"/>
                </a:solidFill>
                <a:effectLst>
                  <a:outerShdw blurRad="50800" dist="50800" dir="5400000" algn="ctr" rotWithShape="0">
                    <a:srgbClr val="FFFF00"/>
                  </a:outerShdw>
                </a:effectLst>
                <a:latin typeface="Cooper Black" panose="0208090404030B020404" pitchFamily="18" charset="0"/>
              </a:rPr>
              <a:t>including</a:t>
            </a:r>
            <a:r>
              <a:rPr lang="en-CA" sz="4000" dirty="0">
                <a:ln w="28575">
                  <a:solidFill>
                    <a:srgbClr val="3E3EF0"/>
                  </a:solidFill>
                </a:ln>
                <a:solidFill>
                  <a:srgbClr val="33CCFF"/>
                </a:solidFill>
                <a:effectLst>
                  <a:outerShdw blurRad="50800" dist="50800" dir="5400000" algn="ctr" rotWithShape="0">
                    <a:srgbClr val="FFFF00"/>
                  </a:outerShdw>
                </a:effectLst>
                <a:latin typeface="Cooper Black" panose="0208090404030B020404" pitchFamily="18" charset="0"/>
              </a:rPr>
              <a:t> His </a:t>
            </a:r>
            <a:r>
              <a:rPr lang="en-CA" sz="4000" dirty="0">
                <a:ln w="28575">
                  <a:solidFill>
                    <a:srgbClr val="3E3EF0"/>
                  </a:solidFill>
                </a:ln>
                <a:solidFill>
                  <a:srgbClr val="FFCCFF"/>
                </a:solidFill>
                <a:effectLst>
                  <a:outerShdw blurRad="50800" dist="50800" dir="5400000" algn="ctr" rotWithShape="0">
                    <a:srgbClr val="FFFF00"/>
                  </a:outerShdw>
                </a:effectLst>
                <a:latin typeface="Cooper Black" panose="0208090404030B020404" pitchFamily="18" charset="0"/>
              </a:rPr>
              <a:t>Calendar</a:t>
            </a:r>
            <a:r>
              <a:rPr lang="en-CA" sz="4000" dirty="0">
                <a:ln w="28575">
                  <a:solidFill>
                    <a:srgbClr val="3E3EF0"/>
                  </a:solidFill>
                </a:ln>
                <a:solidFill>
                  <a:srgbClr val="33CCFF"/>
                </a:solidFill>
                <a:effectLst>
                  <a:outerShdw blurRad="50800" dist="50800" dir="5400000" algn="ctr" rotWithShape="0">
                    <a:srgbClr val="FFFF00"/>
                  </a:outerShdw>
                </a:effectLst>
                <a:latin typeface="Cooper Black" panose="0208090404030B020404" pitchFamily="18" charset="0"/>
              </a:rPr>
              <a:t>? </a:t>
            </a:r>
          </a:p>
        </p:txBody>
      </p:sp>
      <p:sp>
        <p:nvSpPr>
          <p:cNvPr id="7" name="Rectangle: Rounded Corners 6">
            <a:extLst>
              <a:ext uri="{FF2B5EF4-FFF2-40B4-BE49-F238E27FC236}">
                <a16:creationId xmlns="" xmlns:a16="http://schemas.microsoft.com/office/drawing/2014/main" id="{1521E79D-B9D4-4681-91F4-A279FD64EA1E}"/>
              </a:ext>
            </a:extLst>
          </p:cNvPr>
          <p:cNvSpPr/>
          <p:nvPr/>
        </p:nvSpPr>
        <p:spPr>
          <a:xfrm>
            <a:off x="0" y="1321127"/>
            <a:ext cx="3526970" cy="13798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CCFF"/>
                </a:solidFill>
                <a:latin typeface="MV Boli" panose="02000500030200090000" pitchFamily="2" charset="0"/>
                <a:cs typeface="MV Boli" panose="02000500030200090000" pitchFamily="2" charset="0"/>
              </a:rPr>
              <a:t>Genesis 17:2</a:t>
            </a:r>
            <a:br>
              <a:rPr lang="en-CA" sz="2800" b="1" dirty="0">
                <a:solidFill>
                  <a:srgbClr val="FFCCFF"/>
                </a:solidFill>
                <a:latin typeface="MV Boli" panose="02000500030200090000" pitchFamily="2" charset="0"/>
                <a:cs typeface="MV Boli" panose="02000500030200090000" pitchFamily="2" charset="0"/>
              </a:rPr>
            </a:br>
            <a:r>
              <a:rPr lang="en-CA" sz="2800" b="1" dirty="0">
                <a:solidFill>
                  <a:srgbClr val="FFCCFF"/>
                </a:solidFill>
                <a:latin typeface="MV Boli" panose="02000500030200090000" pitchFamily="2" charset="0"/>
                <a:cs typeface="MV Boli" panose="02000500030200090000" pitchFamily="2" charset="0"/>
              </a:rPr>
              <a:t>Yahuah’s Promise</a:t>
            </a:r>
            <a:br>
              <a:rPr lang="en-CA" sz="2800" b="1" dirty="0">
                <a:solidFill>
                  <a:srgbClr val="FFCCFF"/>
                </a:solidFill>
                <a:latin typeface="MV Boli" panose="02000500030200090000" pitchFamily="2" charset="0"/>
                <a:cs typeface="MV Boli" panose="02000500030200090000" pitchFamily="2" charset="0"/>
              </a:rPr>
            </a:br>
            <a:r>
              <a:rPr lang="en-CA" sz="2800" b="1" dirty="0">
                <a:solidFill>
                  <a:srgbClr val="FFCCFF"/>
                </a:solidFill>
                <a:latin typeface="MV Boli" panose="02000500030200090000" pitchFamily="2" charset="0"/>
                <a:cs typeface="MV Boli" panose="02000500030200090000" pitchFamily="2" charset="0"/>
              </a:rPr>
              <a:t>to Abram</a:t>
            </a:r>
          </a:p>
        </p:txBody>
      </p:sp>
    </p:spTree>
    <p:extLst>
      <p:ext uri="{BB962C8B-B14F-4D97-AF65-F5344CB8AC3E}">
        <p14:creationId xmlns:p14="http://schemas.microsoft.com/office/powerpoint/2010/main" val="37133366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599" y="6356350"/>
            <a:ext cx="3432717" cy="365125"/>
          </a:xfrm>
        </p:spPr>
        <p:txBody>
          <a:bodyPr/>
          <a:lstStyle/>
          <a:p>
            <a:fld id="{6D22F896-40B5-4ADD-8801-0D06FADFA095}" type="slidenum">
              <a:rPr lang="en-US" smtClean="0"/>
              <a:t>14</a:t>
            </a:fld>
            <a:endParaRPr lang="en-US" dirty="0"/>
          </a:p>
        </p:txBody>
      </p:sp>
      <p:sp>
        <p:nvSpPr>
          <p:cNvPr id="5" name="Rectangle 4"/>
          <p:cNvSpPr/>
          <p:nvPr/>
        </p:nvSpPr>
        <p:spPr>
          <a:xfrm>
            <a:off x="471948" y="2993154"/>
            <a:ext cx="11201400" cy="3785652"/>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8000" b="1" dirty="0">
                <a:ln w="19050">
                  <a:solidFill>
                    <a:srgbClr val="660033"/>
                  </a:solidFill>
                </a:ln>
                <a:solidFill>
                  <a:srgbClr val="FFCCFF"/>
                </a:solidFill>
                <a:effectLst>
                  <a:glow rad="228600">
                    <a:schemeClr val="accent2">
                      <a:satMod val="175000"/>
                      <a:alpha val="40000"/>
                    </a:schemeClr>
                  </a:glow>
                  <a:innerShdw blurRad="69850" dist="43180" dir="5400000">
                    <a:srgbClr val="000000">
                      <a:alpha val="65000"/>
                    </a:srgbClr>
                  </a:innerShdw>
                </a:effectLst>
                <a:latin typeface="Pristina" pitchFamily="66" charset="0"/>
                <a:ea typeface="BatangChe" pitchFamily="49" charset="-127"/>
                <a:cs typeface="Raavi" pitchFamily="34" charset="0"/>
              </a:rPr>
              <a:t>were preserved  for us so that we can be in full covenant relationship  with our Creator, Yahusha!</a:t>
            </a:r>
          </a:p>
        </p:txBody>
      </p:sp>
      <p:sp>
        <p:nvSpPr>
          <p:cNvPr id="8" name="Rectangle: Rounded Corners 6">
            <a:extLst>
              <a:ext uri="{FF2B5EF4-FFF2-40B4-BE49-F238E27FC236}">
                <a16:creationId xmlns="" xmlns:a16="http://schemas.microsoft.com/office/drawing/2014/main" id="{1521E79D-B9D4-4681-91F4-A279FD64EA1E}"/>
              </a:ext>
            </a:extLst>
          </p:cNvPr>
          <p:cNvSpPr/>
          <p:nvPr/>
        </p:nvSpPr>
        <p:spPr>
          <a:xfrm>
            <a:off x="6574971" y="2005012"/>
            <a:ext cx="3762829" cy="4710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2800" b="1" dirty="0">
                <a:solidFill>
                  <a:srgbClr val="774B21"/>
                </a:solidFill>
                <a:latin typeface="MV Boli" panose="02000500030200090000" pitchFamily="2" charset="0"/>
                <a:cs typeface="MV Boli" panose="02000500030200090000" pitchFamily="2" charset="0"/>
              </a:rPr>
              <a:t>of Jeremiah 6:16</a:t>
            </a:r>
          </a:p>
        </p:txBody>
      </p:sp>
      <p:sp>
        <p:nvSpPr>
          <p:cNvPr id="9" name="Rectangle: Rounded Corners 6">
            <a:extLst>
              <a:ext uri="{FF2B5EF4-FFF2-40B4-BE49-F238E27FC236}">
                <a16:creationId xmlns="" xmlns:a16="http://schemas.microsoft.com/office/drawing/2014/main" id="{1521E79D-B9D4-4681-91F4-A279FD64EA1E}"/>
              </a:ext>
            </a:extLst>
          </p:cNvPr>
          <p:cNvSpPr/>
          <p:nvPr/>
        </p:nvSpPr>
        <p:spPr>
          <a:xfrm>
            <a:off x="267577" y="254870"/>
            <a:ext cx="3762829" cy="4710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4400" b="1" dirty="0">
                <a:solidFill>
                  <a:schemeClr val="accent6">
                    <a:lumMod val="20000"/>
                    <a:lumOff val="80000"/>
                  </a:schemeClr>
                </a:solidFill>
                <a:effectLst>
                  <a:glow rad="304800">
                    <a:srgbClr val="774B21">
                      <a:alpha val="64000"/>
                    </a:srgbClr>
                  </a:glow>
                </a:effectLst>
                <a:latin typeface="MV Boli" panose="02000500030200090000" pitchFamily="2" charset="0"/>
                <a:cs typeface="MV Boli" panose="02000500030200090000" pitchFamily="2" charset="0"/>
              </a:rPr>
              <a:t>Remember…</a:t>
            </a:r>
          </a:p>
        </p:txBody>
      </p:sp>
    </p:spTree>
    <p:extLst>
      <p:ext uri="{BB962C8B-B14F-4D97-AF65-F5344CB8AC3E}">
        <p14:creationId xmlns:p14="http://schemas.microsoft.com/office/powerpoint/2010/main" val="14158965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91258" y="6492875"/>
            <a:ext cx="418322" cy="365125"/>
          </a:xfrm>
        </p:spPr>
        <p:txBody>
          <a:bodyPr/>
          <a:lstStyle/>
          <a:p>
            <a:fld id="{6D22F896-40B5-4ADD-8801-0D06FADFA095}" type="slidenum">
              <a:rPr lang="en-US" smtClean="0"/>
              <a:t>15</a:t>
            </a:fld>
            <a:endParaRPr lang="en-US" dirty="0"/>
          </a:p>
        </p:txBody>
      </p:sp>
      <p:sp>
        <p:nvSpPr>
          <p:cNvPr id="5" name="Wave 4"/>
          <p:cNvSpPr/>
          <p:nvPr/>
        </p:nvSpPr>
        <p:spPr>
          <a:xfrm>
            <a:off x="330853" y="194830"/>
            <a:ext cx="11569566" cy="6583815"/>
          </a:xfrm>
          <a:prstGeom prst="wave">
            <a:avLst>
              <a:gd name="adj1" fmla="val 12500"/>
              <a:gd name="adj2" fmla="val -1685"/>
            </a:avLst>
          </a:prstGeom>
          <a:solidFill>
            <a:schemeClr val="accent3">
              <a:lumMod val="40000"/>
              <a:lumOff val="60000"/>
            </a:schemeClr>
          </a:solidFill>
          <a:ln w="76200">
            <a:solidFill>
              <a:srgbClr val="D73DCC"/>
            </a:solidFill>
          </a:ln>
          <a:effectLst>
            <a:glow rad="127000">
              <a:srgbClr val="00FF99"/>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514350" indent="-514350">
              <a:buFont typeface="+mj-lt"/>
              <a:buAutoNum type="arabicPeriod"/>
            </a:pPr>
            <a:endParaRPr lang="en-CA" sz="4000" dirty="0"/>
          </a:p>
        </p:txBody>
      </p:sp>
      <p:sp>
        <p:nvSpPr>
          <p:cNvPr id="8" name="Rounded Rectangle 7"/>
          <p:cNvSpPr/>
          <p:nvPr/>
        </p:nvSpPr>
        <p:spPr>
          <a:xfrm>
            <a:off x="265720" y="-102435"/>
            <a:ext cx="11050670" cy="7112768"/>
          </a:xfrm>
          <a:prstGeom prst="roundRect">
            <a:avLst>
              <a:gd name="adj" fmla="val 19112"/>
            </a:avLst>
          </a:prstGeom>
          <a:noFill/>
          <a:ln w="5715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800" dirty="0">
                <a:solidFill>
                  <a:schemeClr val="bg1"/>
                </a:solidFill>
              </a:rPr>
              <a:t>   </a:t>
            </a:r>
            <a:r>
              <a:rPr lang="en-US" sz="2800" b="1" dirty="0">
                <a:solidFill>
                  <a:srgbClr val="002060"/>
                </a:solidFill>
              </a:rPr>
              <a:t>friends, the word is getting out </a:t>
            </a:r>
            <a:br>
              <a:rPr lang="en-US" sz="2800" b="1" dirty="0">
                <a:solidFill>
                  <a:srgbClr val="002060"/>
                </a:solidFill>
              </a:rPr>
            </a:br>
            <a:r>
              <a:rPr lang="en-US" sz="2800" b="1" dirty="0">
                <a:solidFill>
                  <a:srgbClr val="002060"/>
                </a:solidFill>
              </a:rPr>
              <a:t> around the world now – that we </a:t>
            </a:r>
            <a:r>
              <a:rPr lang="en-US" sz="2800" b="1" u="sng" dirty="0">
                <a:solidFill>
                  <a:srgbClr val="002060"/>
                </a:solidFill>
              </a:rPr>
              <a:t>can</a:t>
            </a:r>
            <a:r>
              <a:rPr lang="en-US" sz="2800" b="1" dirty="0">
                <a:solidFill>
                  <a:srgbClr val="002060"/>
                </a:solidFill>
              </a:rPr>
              <a:t> know, </a:t>
            </a:r>
            <a:br>
              <a:rPr lang="en-US" sz="2800" b="1" dirty="0">
                <a:solidFill>
                  <a:srgbClr val="002060"/>
                </a:solidFill>
              </a:rPr>
            </a:br>
            <a:r>
              <a:rPr lang="en-US" sz="2800" b="1" dirty="0">
                <a:solidFill>
                  <a:srgbClr val="002060"/>
                </a:solidFill>
              </a:rPr>
              <a:t>and </a:t>
            </a:r>
            <a:r>
              <a:rPr lang="en-US" sz="2800" b="1" u="sng" dirty="0">
                <a:solidFill>
                  <a:srgbClr val="002060"/>
                </a:solidFill>
              </a:rPr>
              <a:t>do</a:t>
            </a:r>
            <a:r>
              <a:rPr lang="en-US" sz="2800" b="1" dirty="0">
                <a:solidFill>
                  <a:srgbClr val="002060"/>
                </a:solidFill>
              </a:rPr>
              <a:t> know, </a:t>
            </a:r>
            <a:r>
              <a:rPr lang="en-US" sz="2800" b="1" dirty="0">
                <a:solidFill>
                  <a:srgbClr val="3E3EF0"/>
                </a:solidFill>
                <a:effectLst>
                  <a:outerShdw blurRad="50800" dist="50800" dir="5400000" algn="ctr" rotWithShape="0">
                    <a:srgbClr val="9933FF"/>
                  </a:outerShdw>
                </a:effectLst>
              </a:rPr>
              <a:t>Yahusha’s </a:t>
            </a:r>
            <a:r>
              <a:rPr lang="en-US" sz="2800" b="1" dirty="0">
                <a:ln>
                  <a:solidFill>
                    <a:srgbClr val="9933FF"/>
                  </a:solidFill>
                </a:ln>
                <a:solidFill>
                  <a:srgbClr val="FF0000"/>
                </a:solidFill>
                <a:effectLst>
                  <a:outerShdw blurRad="50800" dist="50800" dir="5400000" algn="ctr" rotWithShape="0">
                    <a:srgbClr val="9933FF"/>
                  </a:outerShdw>
                </a:effectLst>
              </a:rPr>
              <a:t>Blood Ratified </a:t>
            </a:r>
            <a:br>
              <a:rPr lang="en-US" sz="2800" b="1" dirty="0">
                <a:ln>
                  <a:solidFill>
                    <a:srgbClr val="9933FF"/>
                  </a:solidFill>
                </a:ln>
                <a:solidFill>
                  <a:srgbClr val="FF0000"/>
                </a:solidFill>
                <a:effectLst>
                  <a:outerShdw blurRad="50800" dist="50800" dir="5400000" algn="ctr" rotWithShape="0">
                    <a:srgbClr val="9933FF"/>
                  </a:outerShdw>
                </a:effectLst>
              </a:rPr>
            </a:br>
            <a:r>
              <a:rPr lang="en-US" sz="2800" b="1" dirty="0">
                <a:ln>
                  <a:solidFill>
                    <a:srgbClr val="9933FF"/>
                  </a:solidFill>
                </a:ln>
                <a:solidFill>
                  <a:srgbClr val="FF0000"/>
                </a:solidFill>
                <a:effectLst>
                  <a:outerShdw blurRad="50800" dist="50800" dir="5400000" algn="ctr" rotWithShape="0">
                    <a:srgbClr val="9933FF"/>
                  </a:outerShdw>
                </a:effectLst>
              </a:rPr>
              <a:t>				    </a:t>
            </a:r>
            <a:r>
              <a:rPr lang="en-US" sz="2800" b="1" dirty="0">
                <a:solidFill>
                  <a:srgbClr val="3E3EF0"/>
                </a:solidFill>
                <a:effectLst>
                  <a:outerShdw blurRad="50800" dist="50800" dir="5400000" algn="ctr" rotWithShape="0">
                    <a:srgbClr val="9933FF"/>
                  </a:outerShdw>
                </a:effectLst>
              </a:rPr>
              <a:t>Festal Calendar of - </a:t>
            </a:r>
            <a:r>
              <a:rPr lang="en-US" sz="2800" b="1" dirty="0">
                <a:solidFill>
                  <a:srgbClr val="3E3EF0"/>
                </a:solidFill>
                <a:effectLst>
                  <a:glow rad="127000">
                    <a:srgbClr val="00FF99"/>
                  </a:glow>
                  <a:outerShdw blurRad="50800" dist="50800" dir="5400000" algn="ctr" rotWithShape="0">
                    <a:srgbClr val="9933FF"/>
                  </a:outerShdw>
                </a:effectLst>
                <a:latin typeface="Cooper Black" panose="0208090404030B020404" pitchFamily="18" charset="0"/>
              </a:rPr>
              <a:t>His</a:t>
            </a:r>
            <a:r>
              <a:rPr lang="en-US" sz="2800" b="1" dirty="0">
                <a:solidFill>
                  <a:srgbClr val="3E3EF0"/>
                </a:solidFill>
                <a:effectLst>
                  <a:outerShdw blurRad="50800" dist="50800" dir="5400000" algn="ctr" rotWithShape="0">
                    <a:srgbClr val="9933FF"/>
                  </a:outerShdw>
                </a:effectLst>
                <a:latin typeface="Cooper Black" panose="0208090404030B020404" pitchFamily="18" charset="0"/>
              </a:rPr>
              <a:t> </a:t>
            </a:r>
            <a:r>
              <a:rPr lang="en-US" sz="2800" b="1" dirty="0">
                <a:solidFill>
                  <a:srgbClr val="3E3EF0"/>
                </a:solidFill>
                <a:effectLst>
                  <a:outerShdw blurRad="50800" dist="50800" dir="5400000" algn="ctr" rotWithShape="0">
                    <a:srgbClr val="00FF99"/>
                  </a:outerShdw>
                </a:effectLst>
                <a:latin typeface="Cooper Black" panose="0208090404030B020404" pitchFamily="18" charset="0"/>
              </a:rPr>
              <a:t>Covenant!  </a:t>
            </a:r>
            <a:r>
              <a:rPr lang="en-US" sz="2800" b="1" dirty="0">
                <a:solidFill>
                  <a:srgbClr val="0070C0"/>
                </a:solidFill>
              </a:rPr>
              <a:t/>
            </a:r>
            <a:br>
              <a:rPr lang="en-US" sz="2800" b="1" dirty="0">
                <a:solidFill>
                  <a:srgbClr val="0070C0"/>
                </a:solidFill>
              </a:rPr>
            </a:br>
            <a:r>
              <a:rPr lang="en-US" sz="2800" b="1" dirty="0">
                <a:solidFill>
                  <a:srgbClr val="0070C0"/>
                </a:solidFill>
              </a:rPr>
              <a:t>This study is just </a:t>
            </a:r>
            <a:r>
              <a:rPr lang="en-US" sz="2800" b="1" u="sng" dirty="0">
                <a:solidFill>
                  <a:srgbClr val="0070C0"/>
                </a:solidFill>
              </a:rPr>
              <a:t>one</a:t>
            </a:r>
            <a:r>
              <a:rPr lang="en-US" sz="2800" b="1" dirty="0">
                <a:solidFill>
                  <a:srgbClr val="0070C0"/>
                </a:solidFill>
              </a:rPr>
              <a:t> </a:t>
            </a:r>
            <a:r>
              <a:rPr lang="en-US" sz="2800" b="1" u="sng" dirty="0">
                <a:solidFill>
                  <a:srgbClr val="0070C0"/>
                </a:solidFill>
              </a:rPr>
              <a:t>exam</a:t>
            </a:r>
            <a:r>
              <a:rPr lang="en-US" sz="2800" b="1" dirty="0">
                <a:solidFill>
                  <a:srgbClr val="0070C0"/>
                </a:solidFill>
              </a:rPr>
              <a:t>p</a:t>
            </a:r>
            <a:r>
              <a:rPr lang="en-US" sz="2800" b="1" u="sng" dirty="0">
                <a:solidFill>
                  <a:srgbClr val="0070C0"/>
                </a:solidFill>
              </a:rPr>
              <a:t>le</a:t>
            </a:r>
            <a:r>
              <a:rPr lang="en-US" sz="2800" b="1" dirty="0">
                <a:solidFill>
                  <a:srgbClr val="0070C0"/>
                </a:solidFill>
              </a:rPr>
              <a:t>.  </a:t>
            </a:r>
            <a:r>
              <a:rPr lang="en-US" sz="2800" b="1" dirty="0">
                <a:solidFill>
                  <a:schemeClr val="accent4">
                    <a:lumMod val="75000"/>
                  </a:schemeClr>
                </a:solidFill>
              </a:rPr>
              <a:t>If you are ready, so are we.  </a:t>
            </a:r>
            <a:br>
              <a:rPr lang="en-US" sz="2800" b="1" dirty="0">
                <a:solidFill>
                  <a:schemeClr val="accent4">
                    <a:lumMod val="75000"/>
                  </a:schemeClr>
                </a:solidFill>
              </a:rPr>
            </a:br>
            <a:r>
              <a:rPr lang="en-US" sz="2800" b="1" dirty="0">
                <a:solidFill>
                  <a:schemeClr val="accent4">
                    <a:lumMod val="75000"/>
                  </a:schemeClr>
                </a:solidFill>
              </a:rPr>
              <a:t>Sit back and enjoy … then PONDER how these things are so.  </a:t>
            </a:r>
            <a:r>
              <a:rPr lang="en-US" sz="2800" b="1" u="sng" dirty="0">
                <a:solidFill>
                  <a:srgbClr val="7030A0"/>
                </a:solidFill>
              </a:rPr>
              <a:t>When</a:t>
            </a:r>
            <a:r>
              <a:rPr lang="en-US" sz="2800" b="1" dirty="0">
                <a:solidFill>
                  <a:srgbClr val="7030A0"/>
                </a:solidFill>
              </a:rPr>
              <a:t> you study these truths  “as they are put forth,” you will hold awesome treasures in your heart.  </a:t>
            </a:r>
            <a:r>
              <a:rPr lang="en-US" sz="2800" b="1" dirty="0">
                <a:solidFill>
                  <a:srgbClr val="002060"/>
                </a:solidFill>
              </a:rPr>
              <a:t>We invite you to make the decision to “Come and See.”  Wrap yourself in </a:t>
            </a:r>
            <a:r>
              <a:rPr lang="en-US" sz="2800" b="1" dirty="0">
                <a:solidFill>
                  <a:srgbClr val="3E3EF0"/>
                </a:solidFill>
                <a:effectLst>
                  <a:outerShdw blurRad="50800" dist="50800" dir="5400000" algn="ctr" rotWithShape="0">
                    <a:srgbClr val="9933FF"/>
                  </a:outerShdw>
                </a:effectLst>
              </a:rPr>
              <a:t>Yahuah’s Word!</a:t>
            </a:r>
            <a:br>
              <a:rPr lang="en-US" sz="2800" b="1" dirty="0">
                <a:solidFill>
                  <a:srgbClr val="3E3EF0"/>
                </a:solidFill>
                <a:effectLst>
                  <a:outerShdw blurRad="50800" dist="50800" dir="5400000" algn="ctr" rotWithShape="0">
                    <a:srgbClr val="9933FF"/>
                  </a:outerShdw>
                </a:effectLst>
              </a:rPr>
            </a:br>
            <a:r>
              <a:rPr lang="en-US" sz="2800" b="1" dirty="0">
                <a:solidFill>
                  <a:srgbClr val="002060"/>
                </a:solidFill>
              </a:rPr>
              <a:t>                                                        </a:t>
            </a:r>
            <a:r>
              <a:rPr lang="en-US" sz="2400" b="1" dirty="0">
                <a:solidFill>
                  <a:srgbClr val="002060"/>
                </a:solidFill>
              </a:rPr>
              <a:t> </a:t>
            </a:r>
            <a:endParaRPr lang="en-CA" sz="2400" b="1" dirty="0">
              <a:solidFill>
                <a:srgbClr val="002060"/>
              </a:solidFill>
            </a:endParaRPr>
          </a:p>
          <a:p>
            <a:pPr algn="ctr"/>
            <a:endParaRPr lang="en-CA" sz="2800" b="1" dirty="0">
              <a:solidFill>
                <a:srgbClr val="002060"/>
              </a:solidFill>
            </a:endParaRPr>
          </a:p>
        </p:txBody>
      </p:sp>
      <p:pic>
        <p:nvPicPr>
          <p:cNvPr id="14" name="Picture 13"/>
          <p:cNvPicPr>
            <a:picLocks noChangeAspect="1"/>
          </p:cNvPicPr>
          <p:nvPr/>
        </p:nvPicPr>
        <p:blipFill>
          <a:blip r:embed="rId2" cstate="email">
            <a:extLst>
              <a:ext uri="{BEBA8EAE-BF5A-486C-A8C5-ECC9F3942E4B}">
                <a14:imgProps xmlns:a14="http://schemas.microsoft.com/office/drawing/2010/main">
                  <a14:imgLayer r:embed="rId3">
                    <a14:imgEffect>
                      <a14:backgroundRemoval t="10320" b="100000" l="10280" r="100000"/>
                    </a14:imgEffect>
                    <a14:imgEffect>
                      <a14:saturation sat="33000"/>
                    </a14:imgEffect>
                  </a14:imgLayer>
                </a14:imgProps>
              </a:ext>
              <a:ext uri="{28A0092B-C50C-407E-A947-70E740481C1C}">
                <a14:useLocalDpi xmlns:a14="http://schemas.microsoft.com/office/drawing/2010/main"/>
              </a:ext>
            </a:extLst>
          </a:blip>
          <a:stretch>
            <a:fillRect/>
          </a:stretch>
        </p:blipFill>
        <p:spPr>
          <a:xfrm>
            <a:off x="2494591" y="4798480"/>
            <a:ext cx="3459263" cy="2271151"/>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80958" y="167999"/>
            <a:ext cx="2921967" cy="3128939"/>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pic>
        <p:nvPicPr>
          <p:cNvPr id="11" name="Picture 10"/>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tretch>
            <a:fillRect/>
          </a:stretch>
        </p:blipFill>
        <p:spPr>
          <a:xfrm>
            <a:off x="7313115" y="-46341"/>
            <a:ext cx="2251126" cy="19005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backgroundRemoval t="9615" b="100000" l="0" r="89815"/>
                    </a14:imgEffect>
                  </a14:imgLayer>
                </a14:imgProps>
              </a:ext>
              <a:ext uri="{28A0092B-C50C-407E-A947-70E740481C1C}">
                <a14:useLocalDpi xmlns:a14="http://schemas.microsoft.com/office/drawing/2010/main"/>
              </a:ext>
            </a:extLst>
          </a:blip>
          <a:stretch>
            <a:fillRect/>
          </a:stretch>
        </p:blipFill>
        <p:spPr>
          <a:xfrm>
            <a:off x="-824977" y="4717488"/>
            <a:ext cx="4495277" cy="2164393"/>
          </a:xfrm>
          <a:prstGeom prst="rect">
            <a:avLst/>
          </a:prstGeom>
        </p:spPr>
      </p:pic>
      <p:sp>
        <p:nvSpPr>
          <p:cNvPr id="15" name="Rectangle 14"/>
          <p:cNvSpPr/>
          <p:nvPr/>
        </p:nvSpPr>
        <p:spPr>
          <a:xfrm>
            <a:off x="5155870" y="5113840"/>
            <a:ext cx="6053709" cy="369332"/>
          </a:xfrm>
          <a:prstGeom prst="rect">
            <a:avLst/>
          </a:prstGeom>
          <a:solidFill>
            <a:schemeClr val="accent1">
              <a:lumMod val="75000"/>
            </a:schemeClr>
          </a:solidFill>
          <a:scene3d>
            <a:camera prst="orthographicFront"/>
            <a:lightRig rig="threePt" dir="t"/>
          </a:scene3d>
          <a:sp3d>
            <a:bevelT w="152400" h="50800" prst="softRound"/>
          </a:sp3d>
        </p:spPr>
        <p:txBody>
          <a:bodyPr wrap="none">
            <a:spAutoFit/>
          </a:bodyPr>
          <a:lstStyle/>
          <a:p>
            <a:r>
              <a:rPr lang="en-CA" b="1" dirty="0"/>
              <a:t>https://www.youtube.com/c/CovenantCalendarClub/videos</a:t>
            </a:r>
          </a:p>
        </p:txBody>
      </p:sp>
      <p:sp>
        <p:nvSpPr>
          <p:cNvPr id="16" name="Rectangle 15"/>
          <p:cNvSpPr/>
          <p:nvPr/>
        </p:nvSpPr>
        <p:spPr>
          <a:xfrm>
            <a:off x="6323840" y="5599629"/>
            <a:ext cx="3718134" cy="400110"/>
          </a:xfrm>
          <a:prstGeom prst="rect">
            <a:avLst/>
          </a:prstGeom>
          <a:solidFill>
            <a:schemeClr val="accent1">
              <a:lumMod val="75000"/>
            </a:schemeClr>
          </a:solidFill>
          <a:scene3d>
            <a:camera prst="orthographicFront"/>
            <a:lightRig rig="threePt" dir="t"/>
          </a:scene3d>
          <a:sp3d>
            <a:bevelT w="152400" h="50800" prst="softRound"/>
          </a:sp3d>
        </p:spPr>
        <p:txBody>
          <a:bodyPr wrap="none">
            <a:spAutoFit/>
          </a:bodyPr>
          <a:lstStyle/>
          <a:p>
            <a:r>
              <a:rPr lang="en-US" sz="2000" b="1" dirty="0">
                <a:solidFill>
                  <a:srgbClr val="002060"/>
                </a:solidFill>
              </a:rPr>
              <a:t> </a:t>
            </a:r>
            <a:r>
              <a:rPr lang="en-US" b="1" dirty="0"/>
              <a:t>questions@studythecalendar.com </a:t>
            </a:r>
            <a:endParaRPr lang="en-CA" dirty="0"/>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076500" y="5439973"/>
            <a:ext cx="1981200" cy="10529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7" name="Rectangle 16"/>
          <p:cNvSpPr/>
          <p:nvPr/>
        </p:nvSpPr>
        <p:spPr>
          <a:xfrm rot="21303386">
            <a:off x="929678" y="-60602"/>
            <a:ext cx="4501243" cy="1323439"/>
          </a:xfrm>
          <a:prstGeom prst="rect">
            <a:avLst/>
          </a:prstGeom>
          <a:noFill/>
        </p:spPr>
        <p:txBody>
          <a:bodyPr wrap="squar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0" b="1" cap="none" spc="150" dirty="0">
                <a:ln w="11430">
                  <a:solidFill>
                    <a:srgbClr val="7030A0"/>
                  </a:solidFill>
                </a:ln>
                <a:solidFill>
                  <a:srgbClr val="660033"/>
                </a:solidFill>
                <a:effectLst>
                  <a:glow rad="127000">
                    <a:srgbClr val="FFCCFF"/>
                  </a:glow>
                  <a:outerShdw blurRad="60007" dist="310007" dir="7680000" sy="30000" kx="1300200" algn="ctr" rotWithShape="0">
                    <a:prstClr val="black">
                      <a:alpha val="32000"/>
                    </a:prstClr>
                  </a:outerShdw>
                </a:effectLst>
                <a:latin typeface="Ravie" pitchFamily="82" charset="0"/>
                <a:cs typeface="Aharoni" pitchFamily="2" charset="-79"/>
              </a:rPr>
              <a:t>Yes ~</a:t>
            </a:r>
          </a:p>
        </p:txBody>
      </p:sp>
      <p:sp>
        <p:nvSpPr>
          <p:cNvPr id="19" name="Rectangle 18"/>
          <p:cNvSpPr/>
          <p:nvPr/>
        </p:nvSpPr>
        <p:spPr>
          <a:xfrm>
            <a:off x="7921546" y="5935284"/>
            <a:ext cx="1970411" cy="830997"/>
          </a:xfrm>
          <a:prstGeom prst="rect">
            <a:avLst/>
          </a:prstGeom>
          <a:noFill/>
          <a:effectLst>
            <a:glow rad="127000">
              <a:srgbClr val="55777D"/>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dirty="0">
                <a:ln w="28575">
                  <a:noFill/>
                </a:ln>
                <a:solidFill>
                  <a:srgbClr val="7030A0"/>
                </a:solidFill>
                <a:effectLst/>
                <a:latin typeface="Edwardian Script ITC" panose="030303020407070D0804" pitchFamily="66" charset="0"/>
                <a:cs typeface="MV Boli" panose="02000500030200090000" pitchFamily="2" charset="0"/>
              </a:rPr>
              <a:t>The End</a:t>
            </a:r>
          </a:p>
        </p:txBody>
      </p:sp>
    </p:spTree>
    <p:extLst>
      <p:ext uri="{BB962C8B-B14F-4D97-AF65-F5344CB8AC3E}">
        <p14:creationId xmlns:p14="http://schemas.microsoft.com/office/powerpoint/2010/main" val="3039428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6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7000"/>
                            </p:stCondLst>
                            <p:childTnLst>
                              <p:par>
                                <p:cTn id="11" presetID="53" presetClass="entr" presetSubtype="16" fill="hold" nodeType="afterEffect">
                                  <p:stCondLst>
                                    <p:cond delay="14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500" fill="hold"/>
                                        <p:tgtEl>
                                          <p:spTgt spid="13"/>
                                        </p:tgtEl>
                                        <p:attrNameLst>
                                          <p:attrName>ppt_w</p:attrName>
                                        </p:attrNameLst>
                                      </p:cBhvr>
                                      <p:tavLst>
                                        <p:tav tm="0">
                                          <p:val>
                                            <p:fltVal val="0"/>
                                          </p:val>
                                        </p:tav>
                                        <p:tav tm="100000">
                                          <p:val>
                                            <p:strVal val="#ppt_w"/>
                                          </p:val>
                                        </p:tav>
                                      </p:tavLst>
                                    </p:anim>
                                    <p:anim calcmode="lin" valueType="num">
                                      <p:cBhvr>
                                        <p:cTn id="21" dur="1500" fill="hold"/>
                                        <p:tgtEl>
                                          <p:spTgt spid="13"/>
                                        </p:tgtEl>
                                        <p:attrNameLst>
                                          <p:attrName>ppt_h</p:attrName>
                                        </p:attrNameLst>
                                      </p:cBhvr>
                                      <p:tavLst>
                                        <p:tav tm="0">
                                          <p:val>
                                            <p:fltVal val="0"/>
                                          </p:val>
                                        </p:tav>
                                        <p:tav tm="100000">
                                          <p:val>
                                            <p:strVal val="#ppt_h"/>
                                          </p:val>
                                        </p:tav>
                                      </p:tavLst>
                                    </p:anim>
                                    <p:animEffect transition="in" filter="fade">
                                      <p:cBhvr>
                                        <p:cTn id="22" dur="1500"/>
                                        <p:tgtEl>
                                          <p:spTgt spid="13"/>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barn(inVertical)">
                                      <p:cBhvr>
                                        <p:cTn id="26" dur="500"/>
                                        <p:tgtEl>
                                          <p:spTgt spid="15">
                                            <p:txEl>
                                              <p:pRg st="0" end="0"/>
                                            </p:txEl>
                                          </p:spTgt>
                                        </p:tgtEl>
                                      </p:cBhvr>
                                    </p:animEffect>
                                  </p:childTnLst>
                                </p:cTn>
                              </p:par>
                            </p:childTnLst>
                          </p:cTn>
                        </p:par>
                        <p:par>
                          <p:cTn id="27" fill="hold">
                            <p:stCondLst>
                              <p:cond delay="2000"/>
                            </p:stCondLst>
                            <p:childTnLst>
                              <p:par>
                                <p:cTn id="28" presetID="16" presetClass="entr" presetSubtype="21" fill="hold" nodeType="afterEffect">
                                  <p:stCondLst>
                                    <p:cond delay="50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barn(inVertical)">
                                      <p:cBhvr>
                                        <p:cTn id="30" dur="500"/>
                                        <p:tgtEl>
                                          <p:spTgt spid="16">
                                            <p:txEl>
                                              <p:pRg st="0" end="0"/>
                                            </p:txEl>
                                          </p:spTgt>
                                        </p:tgtEl>
                                      </p:cBhvr>
                                    </p:animEffect>
                                  </p:childTnLst>
                                </p:cTn>
                              </p:par>
                            </p:childTnLst>
                          </p:cTn>
                        </p:par>
                        <p:par>
                          <p:cTn id="31" fill="hold">
                            <p:stCondLst>
                              <p:cond delay="3000"/>
                            </p:stCondLst>
                            <p:childTnLst>
                              <p:par>
                                <p:cTn id="32" presetID="53" presetClass="entr" presetSubtype="16" fill="hold" nodeType="afterEffect">
                                  <p:stCondLst>
                                    <p:cond delay="5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Effect transition="in" filter="fade">
                                      <p:cBhvr>
                                        <p:cTn id="36" dur="10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par>
                          <p:cTn id="42" fill="hold">
                            <p:stCondLst>
                              <p:cond delay="4500"/>
                            </p:stCondLst>
                            <p:childTnLst>
                              <p:par>
                                <p:cTn id="43" presetID="22" presetClass="entr" presetSubtype="8" fill="hold" grpId="0" nodeType="afterEffect">
                                  <p:stCondLst>
                                    <p:cond delay="200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4400" y="6492875"/>
            <a:ext cx="381000" cy="365125"/>
          </a:xfrm>
        </p:spPr>
        <p:txBody>
          <a:bodyPr/>
          <a:lstStyle/>
          <a:p>
            <a:fld id="{6D22F896-40B5-4ADD-8801-0D06FADFA095}" type="slidenum">
              <a:rPr lang="en-US" sz="1400" smtClean="0">
                <a:solidFill>
                  <a:schemeClr val="bg1"/>
                </a:solidFill>
              </a:rPr>
              <a:t>16</a:t>
            </a:fld>
            <a:endParaRPr lang="en-US" sz="1400" dirty="0">
              <a:solidFill>
                <a:schemeClr val="bg1"/>
              </a:solidFill>
            </a:endParaRPr>
          </a:p>
        </p:txBody>
      </p:sp>
      <p:sp>
        <p:nvSpPr>
          <p:cNvPr id="11"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7500" lnSpcReduction="1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Please</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Plan to Watch the</a:t>
            </a:r>
          </a:p>
        </p:txBody>
      </p:sp>
      <p:pic>
        <p:nvPicPr>
          <p:cNvPr id="12" name="Picture 2" descr="C:\Users\Rae\Documents\A CF Desktop Feb 2021\Best CCC Logo Clear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789478" y="124738"/>
            <a:ext cx="10804750"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short </a:t>
            </a:r>
            <a:r>
              <a:rPr lang="en-US" sz="4000" b="1" spc="15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latin typeface="Aharoni" pitchFamily="2" charset="-79"/>
                <a:cs typeface="Aharoni" pitchFamily="2" charset="-79"/>
              </a:rPr>
              <a:t>time with us </a:t>
            </a: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a:t>
            </a:r>
          </a:p>
        </p:txBody>
      </p:sp>
      <p:sp>
        <p:nvSpPr>
          <p:cNvPr id="14" name="Rectangle 13"/>
          <p:cNvSpPr/>
          <p:nvPr/>
        </p:nvSpPr>
        <p:spPr>
          <a:xfrm>
            <a:off x="308554" y="2663875"/>
            <a:ext cx="11445332" cy="273921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chemeClr val="accent2">
                    <a:lumMod val="75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dirty="0">
                <a:ln w="11430">
                  <a:solidFill>
                    <a:srgbClr val="4472C4">
                      <a:lumMod val="75000"/>
                    </a:srgbClr>
                  </a:solidFill>
                </a:ln>
                <a:solidFill>
                  <a:schemeClr val="accent5">
                    <a:lumMod val="40000"/>
                    <a:lumOff val="60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 </a:t>
            </a:r>
          </a:p>
        </p:txBody>
      </p:sp>
      <p:pic>
        <p:nvPicPr>
          <p:cNvPr id="15" name="Picture 2" descr="C:\Users\Rae\Desktop\Grammar Art\email mouse best.png"/>
          <p:cNvPicPr>
            <a:picLocks noChangeAspect="1" noChangeArrowheads="1"/>
          </p:cNvPicPr>
          <p:nvPr/>
        </p:nvPicPr>
        <p:blipFill>
          <a:blip r:embed="rId6" cstate="email">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1650934" y="3456211"/>
            <a:ext cx="903740" cy="654308"/>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2362185" y="3455732"/>
            <a:ext cx="8680450" cy="646331"/>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r>
              <a:rPr kumimoji="0" lang="en-US" sz="36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a:t>
            </a:r>
          </a:p>
        </p:txBody>
      </p:sp>
      <p:sp>
        <p:nvSpPr>
          <p:cNvPr id="17" name="Rectangle 16">
            <a:extLst>
              <a:ext uri="{FF2B5EF4-FFF2-40B4-BE49-F238E27FC236}">
                <a16:creationId xmlns="" xmlns:a16="http://schemas.microsoft.com/office/drawing/2014/main" id="{6E5B756E-593C-4F32-9DC5-0C146D70C07C}"/>
              </a:ext>
            </a:extLst>
          </p:cNvPr>
          <p:cNvSpPr/>
          <p:nvPr/>
        </p:nvSpPr>
        <p:spPr>
          <a:xfrm rot="21271725">
            <a:off x="6409052" y="6129671"/>
            <a:ext cx="3156089" cy="1456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Shalom! </a:t>
            </a:r>
            <a:endParaRPr lang="en-CA" sz="8000" dirty="0">
              <a:effectLst>
                <a:glow rad="228600">
                  <a:schemeClr val="accent1">
                    <a:satMod val="175000"/>
                    <a:alpha val="40000"/>
                  </a:schemeClr>
                </a:glow>
              </a:effectLst>
            </a:endParaRPr>
          </a:p>
        </p:txBody>
      </p:sp>
      <p:sp>
        <p:nvSpPr>
          <p:cNvPr id="18" name="Title 1"/>
          <p:cNvSpPr txBox="1">
            <a:spLocks/>
          </p:cNvSpPr>
          <p:nvPr/>
        </p:nvSpPr>
        <p:spPr>
          <a:xfrm>
            <a:off x="678578" y="1748534"/>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7500" lnSpcReduction="1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000" dirty="0">
                <a:solidFill>
                  <a:srgbClr val="FFC000">
                    <a:lumMod val="40000"/>
                    <a:lumOff val="60000"/>
                  </a:srgbClr>
                </a:solidFill>
                <a:latin typeface="Arial Rounded MT Bold" pitchFamily="34" charset="0"/>
                <a:cs typeface="Aharoni" pitchFamily="2" charset="-79"/>
              </a:rPr>
              <a:t>F</a:t>
            </a:r>
            <a:r>
              <a:rPr kumimoji="0" lang="en-US" sz="6000" b="0" i="0" u="none" strike="noStrike" kern="1200" cap="none" spc="0" normalizeH="0" baseline="0" noProof="0" dirty="0" err="1">
                <a:ln>
                  <a:noFill/>
                </a:ln>
                <a:solidFill>
                  <a:srgbClr val="FFC000">
                    <a:lumMod val="40000"/>
                    <a:lumOff val="60000"/>
                  </a:srgbClr>
                </a:solidFill>
                <a:effectLst/>
                <a:uLnTx/>
                <a:uFillTx/>
                <a:latin typeface="Arial Rounded MT Bold" pitchFamily="34" charset="0"/>
                <a:ea typeface="+mj-ea"/>
                <a:cs typeface="Aharoni" pitchFamily="2" charset="-79"/>
              </a:rPr>
              <a:t>ull</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 Study Prepared for You!</a:t>
            </a:r>
          </a:p>
        </p:txBody>
      </p:sp>
      <p:sp>
        <p:nvSpPr>
          <p:cNvPr id="19" name="Rectangle 18"/>
          <p:cNvSpPr/>
          <p:nvPr/>
        </p:nvSpPr>
        <p:spPr>
          <a:xfrm>
            <a:off x="474489" y="5430916"/>
            <a:ext cx="3775393" cy="1323439"/>
          </a:xfrm>
          <a:prstGeom prst="rect">
            <a:avLst/>
          </a:prstGeom>
          <a:noFill/>
          <a:effectLst>
            <a:glow rad="127000">
              <a:srgbClr val="55777D"/>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a:ln w="28575">
                  <a:noFill/>
                </a:ln>
                <a:solidFill>
                  <a:schemeClr val="accent5">
                    <a:lumMod val="40000"/>
                    <a:lumOff val="60000"/>
                  </a:schemeClr>
                </a:solidFill>
                <a:effectLst>
                  <a:glow rad="228600">
                    <a:srgbClr val="006699">
                      <a:alpha val="40000"/>
                    </a:srgbClr>
                  </a:glow>
                </a:effectLst>
                <a:latin typeface="Edwardian Script ITC" panose="030303020407070D0804" pitchFamily="66" charset="0"/>
                <a:cs typeface="MV Boli" panose="02000500030200090000" pitchFamily="2" charset="0"/>
              </a:rPr>
              <a:t>Thank-you!</a:t>
            </a:r>
          </a:p>
        </p:txBody>
      </p:sp>
      <p:sp>
        <p:nvSpPr>
          <p:cNvPr id="20" name="Slide Number Placeholder 3"/>
          <p:cNvSpPr txBox="1">
            <a:spLocks/>
          </p:cNvSpPr>
          <p:nvPr/>
        </p:nvSpPr>
        <p:spPr>
          <a:xfrm>
            <a:off x="11691258" y="6492875"/>
            <a:ext cx="41832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16</a:t>
            </a:r>
          </a:p>
        </p:txBody>
      </p:sp>
    </p:spTree>
    <p:extLst>
      <p:ext uri="{BB962C8B-B14F-4D97-AF65-F5344CB8AC3E}">
        <p14:creationId xmlns:p14="http://schemas.microsoft.com/office/powerpoint/2010/main" val="1046914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2000"/>
                                        <p:tgtEl>
                                          <p:spTgt spid="16"/>
                                        </p:tgtEl>
                                      </p:cBhvr>
                                    </p:animEffect>
                                  </p:childTnLst>
                                </p:cTn>
                              </p:par>
                            </p:childTnLst>
                          </p:cTn>
                        </p:par>
                        <p:par>
                          <p:cTn id="14" fill="hold">
                            <p:stCondLst>
                              <p:cond delay="6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2000"/>
                                        <p:tgtEl>
                                          <p:spTgt spid="19"/>
                                        </p:tgtEl>
                                      </p:cBhvr>
                                    </p:animEffect>
                                  </p:childTnLst>
                                </p:cTn>
                              </p:par>
                            </p:childTnLst>
                          </p:cTn>
                        </p:par>
                        <p:par>
                          <p:cTn id="18" fill="hold">
                            <p:stCondLst>
                              <p:cond delay="8000"/>
                            </p:stCondLst>
                            <p:childTnLst>
                              <p:par>
                                <p:cTn id="19" presetID="22" presetClass="entr" presetSubtype="8" fill="hold" grpId="0" nodeType="afterEffect">
                                  <p:stCondLst>
                                    <p:cond delay="25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45" y="224017"/>
            <a:ext cx="8345127" cy="1325563"/>
          </a:xfrm>
          <a:prstGeom prst="homePlate">
            <a:avLst/>
          </a:prstGeom>
          <a:gradFill flip="none" rotWithShape="1">
            <a:gsLst>
              <a:gs pos="0">
                <a:schemeClr val="accent3">
                  <a:lumMod val="60000"/>
                  <a:lumOff val="40000"/>
                </a:schemeClr>
              </a:gs>
              <a:gs pos="56000">
                <a:srgbClr val="3E3EF0"/>
              </a:gs>
              <a:gs pos="100000">
                <a:srgbClr val="FF6600">
                  <a:alpha val="68000"/>
                </a:srgbClr>
              </a:gs>
            </a:gsLst>
            <a:lin ang="13500000" scaled="1"/>
            <a:tileRect/>
          </a:gradFill>
          <a:scene3d>
            <a:camera prst="orthographicFront"/>
            <a:lightRig rig="threePt" dir="t"/>
          </a:scene3d>
          <a:sp3d>
            <a:bevelT w="152400" h="50800" prst="softRound"/>
          </a:sp3d>
        </p:spPr>
        <p:txBody>
          <a:bodyPr>
            <a:normAutofit/>
            <a:sp3d extrusionH="57150">
              <a:bevelT w="38100" h="38100" prst="angle"/>
            </a:sp3d>
          </a:bodyPr>
          <a:lstStyle/>
          <a:p>
            <a:pPr algn="ctr"/>
            <a:r>
              <a:rPr lang="en-US" sz="7200" b="1" dirty="0">
                <a:ln w="38100">
                  <a:solidFill>
                    <a:srgbClr val="002060"/>
                  </a:solidFill>
                </a:ln>
                <a:solidFill>
                  <a:schemeClr val="accent5">
                    <a:lumMod val="60000"/>
                    <a:lumOff val="40000"/>
                  </a:schemeClr>
                </a:solidFill>
                <a:effectLst>
                  <a:outerShdw blurRad="60007" dist="310007" dir="7680000" sy="30000" kx="1300200" algn="ctr" rotWithShape="0">
                    <a:prstClr val="black">
                      <a:alpha val="32000"/>
                    </a:prstClr>
                  </a:outerShdw>
                </a:effectLst>
                <a:latin typeface="Berlin Sans FB Demi" panose="020E0802020502020306" pitchFamily="34" charset="0"/>
              </a:rPr>
              <a:t>Do You Wonder … </a:t>
            </a:r>
            <a:endParaRPr lang="en-CA" sz="7200" b="1" dirty="0">
              <a:ln w="38100">
                <a:solidFill>
                  <a:srgbClr val="002060"/>
                </a:solidFill>
              </a:ln>
              <a:solidFill>
                <a:schemeClr val="accent5">
                  <a:lumMod val="60000"/>
                  <a:lumOff val="40000"/>
                </a:schemeClr>
              </a:solidFill>
              <a:effectLst>
                <a:outerShdw blurRad="60007" dist="310007" dir="7680000" sy="30000" kx="1300200" algn="ctr" rotWithShape="0">
                  <a:prstClr val="black">
                    <a:alpha val="32000"/>
                  </a:prstClr>
                </a:outerShdw>
              </a:effectLst>
              <a:latin typeface="Berlin Sans FB Demi" panose="020E0802020502020306" pitchFamily="34" charset="0"/>
            </a:endParaRPr>
          </a:p>
        </p:txBody>
      </p:sp>
      <p:sp>
        <p:nvSpPr>
          <p:cNvPr id="6" name="Content Placeholder 5"/>
          <p:cNvSpPr>
            <a:spLocks noGrp="1"/>
          </p:cNvSpPr>
          <p:nvPr>
            <p:ph idx="1"/>
          </p:nvPr>
        </p:nvSpPr>
        <p:spPr>
          <a:xfrm>
            <a:off x="346294" y="1682559"/>
            <a:ext cx="8650565" cy="5049628"/>
          </a:xfrm>
        </p:spPr>
        <p:txBody>
          <a:bodyPr>
            <a:normAutofit fontScale="92500"/>
            <a:scene3d>
              <a:camera prst="orthographicFront"/>
              <a:lightRig rig="threePt" dir="t"/>
            </a:scene3d>
            <a:sp3d extrusionH="57150">
              <a:bevelT w="38100" h="38100" prst="angle"/>
            </a:sp3d>
          </a:bodyPr>
          <a:lstStyle/>
          <a:p>
            <a:pPr marL="0" indent="0">
              <a:buNone/>
            </a:pPr>
            <a:r>
              <a:rPr lang="en-US" sz="5200" dirty="0">
                <a:solidFill>
                  <a:srgbClr val="00FF99"/>
                </a:solidFill>
                <a:latin typeface="Berlin Sans FB Demi" panose="020E0802020502020306" pitchFamily="34" charset="0"/>
              </a:rPr>
              <a:t>?</a:t>
            </a:r>
            <a:r>
              <a:rPr lang="en-US" sz="3600" dirty="0">
                <a:latin typeface="Berlin Sans FB Demi" panose="020E0802020502020306" pitchFamily="34" charset="0"/>
              </a:rPr>
              <a:t>  </a:t>
            </a:r>
            <a:r>
              <a:rPr lang="en-US" sz="3600" b="1" dirty="0">
                <a:latin typeface="MV Boli" panose="02000500030200090000" pitchFamily="2" charset="0"/>
                <a:cs typeface="MV Boli" panose="02000500030200090000" pitchFamily="2" charset="0"/>
              </a:rPr>
              <a:t>How many have taken a good look   </a:t>
            </a:r>
            <a:br>
              <a:rPr lang="en-US" sz="3600" b="1" dirty="0">
                <a:latin typeface="MV Boli" panose="02000500030200090000" pitchFamily="2" charset="0"/>
                <a:cs typeface="MV Boli" panose="02000500030200090000" pitchFamily="2" charset="0"/>
              </a:rPr>
            </a:br>
            <a:r>
              <a:rPr lang="en-US" sz="3600" b="1" dirty="0">
                <a:latin typeface="MV Boli" panose="02000500030200090000" pitchFamily="2" charset="0"/>
                <a:cs typeface="MV Boli" panose="02000500030200090000" pitchFamily="2" charset="0"/>
              </a:rPr>
              <a:t>  at the title slide – to see exactly </a:t>
            </a:r>
            <a:br>
              <a:rPr lang="en-US" sz="3600" b="1" dirty="0">
                <a:latin typeface="MV Boli" panose="02000500030200090000" pitchFamily="2" charset="0"/>
                <a:cs typeface="MV Boli" panose="02000500030200090000" pitchFamily="2" charset="0"/>
              </a:rPr>
            </a:br>
            <a:r>
              <a:rPr lang="en-US" sz="3600" b="1" dirty="0">
                <a:latin typeface="MV Boli" panose="02000500030200090000" pitchFamily="2" charset="0"/>
                <a:cs typeface="MV Boli" panose="02000500030200090000" pitchFamily="2" charset="0"/>
              </a:rPr>
              <a:t>  what the message was?</a:t>
            </a:r>
          </a:p>
          <a:p>
            <a:pPr marL="0" indent="0">
              <a:buNone/>
            </a:pPr>
            <a:endParaRPr lang="en-US" sz="1200" dirty="0">
              <a:latin typeface="Berlin Sans FB Demi" panose="020E0802020502020306" pitchFamily="34" charset="0"/>
            </a:endParaRPr>
          </a:p>
          <a:p>
            <a:pPr marL="0" indent="0">
              <a:buNone/>
            </a:pPr>
            <a:r>
              <a:rPr lang="en-US" sz="5200" dirty="0">
                <a:solidFill>
                  <a:srgbClr val="00FF99"/>
                </a:solidFill>
                <a:latin typeface="Berlin Sans FB Demi" panose="020E0802020502020306" pitchFamily="34" charset="0"/>
              </a:rPr>
              <a:t>?</a:t>
            </a:r>
            <a:r>
              <a:rPr lang="en-US" sz="3600" dirty="0">
                <a:latin typeface="Berlin Sans FB Demi" panose="020E0802020502020306" pitchFamily="34" charset="0"/>
              </a:rPr>
              <a:t>  </a:t>
            </a:r>
            <a:r>
              <a:rPr lang="en-US" sz="3600" b="1" dirty="0">
                <a:latin typeface="MV Boli" panose="02000500030200090000" pitchFamily="2" charset="0"/>
                <a:cs typeface="MV Boli" panose="02000500030200090000" pitchFamily="2" charset="0"/>
              </a:rPr>
              <a:t>Has it registered with you how </a:t>
            </a:r>
            <a:br>
              <a:rPr lang="en-US" sz="3600" b="1" dirty="0">
                <a:latin typeface="MV Boli" panose="02000500030200090000" pitchFamily="2" charset="0"/>
                <a:cs typeface="MV Boli" panose="02000500030200090000" pitchFamily="2" charset="0"/>
              </a:rPr>
            </a:br>
            <a:r>
              <a:rPr lang="en-US" sz="3600" b="1" dirty="0">
                <a:latin typeface="MV Boli" panose="02000500030200090000" pitchFamily="2" charset="0"/>
                <a:cs typeface="MV Boli" panose="02000500030200090000" pitchFamily="2" charset="0"/>
              </a:rPr>
              <a:t>  important the topic is for this </a:t>
            </a:r>
            <a:br>
              <a:rPr lang="en-US" sz="3600" b="1" dirty="0">
                <a:latin typeface="MV Boli" panose="02000500030200090000" pitchFamily="2" charset="0"/>
                <a:cs typeface="MV Boli" panose="02000500030200090000" pitchFamily="2" charset="0"/>
              </a:rPr>
            </a:br>
            <a:r>
              <a:rPr lang="en-US" sz="3600" b="1" dirty="0">
                <a:latin typeface="MV Boli" panose="02000500030200090000" pitchFamily="2" charset="0"/>
                <a:cs typeface="MV Boli" panose="02000500030200090000" pitchFamily="2" charset="0"/>
              </a:rPr>
              <a:t>  calendar information to come forth?</a:t>
            </a:r>
          </a:p>
          <a:p>
            <a:pPr marL="0" indent="0">
              <a:buNone/>
            </a:pPr>
            <a:endParaRPr lang="en-US" sz="1200" dirty="0">
              <a:latin typeface="Berlin Sans FB Demi" panose="020E0802020502020306" pitchFamily="34" charset="0"/>
            </a:endParaRPr>
          </a:p>
          <a:p>
            <a:pPr marL="0" indent="0">
              <a:buNone/>
            </a:pPr>
            <a:r>
              <a:rPr lang="en-US" sz="6500" dirty="0">
                <a:solidFill>
                  <a:srgbClr val="00FF99"/>
                </a:solidFill>
                <a:latin typeface="Berlin Sans FB Demi" panose="020E0802020502020306" pitchFamily="34" charset="0"/>
              </a:rPr>
              <a:t>!</a:t>
            </a:r>
            <a:r>
              <a:rPr lang="en-US" sz="3600" dirty="0">
                <a:latin typeface="Berlin Sans FB Demi" panose="020E0802020502020306" pitchFamily="34" charset="0"/>
              </a:rPr>
              <a:t>  </a:t>
            </a:r>
            <a:r>
              <a:rPr lang="en-US" sz="6000" dirty="0">
                <a:ln>
                  <a:solidFill>
                    <a:srgbClr val="002060"/>
                  </a:solidFill>
                </a:ln>
                <a:solidFill>
                  <a:schemeClr val="accent5">
                    <a:lumMod val="60000"/>
                    <a:lumOff val="40000"/>
                  </a:schemeClr>
                </a:solidFill>
                <a:latin typeface="Matura MT Script Capitals" panose="03020802060602070202" pitchFamily="66" charset="0"/>
              </a:rPr>
              <a:t>Oh yes, some may ask … </a:t>
            </a:r>
            <a:endParaRPr lang="en-US" sz="5200" dirty="0">
              <a:ln>
                <a:solidFill>
                  <a:srgbClr val="002060"/>
                </a:solidFill>
              </a:ln>
              <a:solidFill>
                <a:schemeClr val="accent5">
                  <a:lumMod val="60000"/>
                  <a:lumOff val="40000"/>
                </a:schemeClr>
              </a:solidFill>
              <a:latin typeface="Matura MT Script Capitals" panose="03020802060602070202" pitchFamily="66" charset="0"/>
            </a:endParaRPr>
          </a:p>
        </p:txBody>
      </p:sp>
      <p:sp>
        <p:nvSpPr>
          <p:cNvPr id="3" name="Slide Number Placeholder 2"/>
          <p:cNvSpPr>
            <a:spLocks noGrp="1"/>
          </p:cNvSpPr>
          <p:nvPr>
            <p:ph type="sldNum" sz="quarter" idx="12"/>
          </p:nvPr>
        </p:nvSpPr>
        <p:spPr>
          <a:xfrm>
            <a:off x="9448800" y="6471637"/>
            <a:ext cx="2743200" cy="365125"/>
          </a:xfrm>
        </p:spPr>
        <p:txBody>
          <a:bodyPr/>
          <a:lstStyle/>
          <a:p>
            <a:fld id="{6D22F896-40B5-4ADD-8801-0D06FADFA095}" type="slidenum">
              <a:rPr lang="en-US" smtClean="0"/>
              <a:t>2</a:t>
            </a:fld>
            <a:endParaRPr lang="en-US" dirty="0"/>
          </a:p>
        </p:txBody>
      </p:sp>
      <p:sp>
        <p:nvSpPr>
          <p:cNvPr id="4" name="Title 1"/>
          <p:cNvSpPr txBox="1">
            <a:spLocks/>
          </p:cNvSpPr>
          <p:nvPr/>
        </p:nvSpPr>
        <p:spPr>
          <a:xfrm>
            <a:off x="8847591" y="-418885"/>
            <a:ext cx="3509010" cy="6591719"/>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600" b="1" dirty="0">
                <a:ln>
                  <a:solidFill>
                    <a:sysClr val="windowText" lastClr="000000"/>
                  </a:solidFill>
                </a:ln>
                <a:solidFill>
                  <a:schemeClr val="accent1">
                    <a:lumMod val="60000"/>
                    <a:lumOff val="40000"/>
                  </a:schemeClr>
                </a:solidFill>
                <a:effectLst>
                  <a:outerShdw blurRad="38100" dist="38100" dir="2700000" algn="tl">
                    <a:srgbClr val="000000">
                      <a:alpha val="43137"/>
                    </a:srgbClr>
                  </a:outerShdw>
                </a:effectLst>
                <a:latin typeface="Poor Richard" panose="02080502050505020702" pitchFamily="18" charset="0"/>
              </a:rPr>
              <a:t>?</a:t>
            </a:r>
            <a:endParaRPr lang="en-CA" sz="49600" b="1" dirty="0">
              <a:ln>
                <a:solidFill>
                  <a:sysClr val="windowText" lastClr="000000"/>
                </a:solidFill>
              </a:ln>
              <a:solidFill>
                <a:schemeClr val="accent1">
                  <a:lumMod val="60000"/>
                  <a:lumOff val="40000"/>
                </a:schemeClr>
              </a:solidFill>
              <a:effectLst>
                <a:outerShdw blurRad="38100" dist="38100" dir="2700000" algn="tl">
                  <a:srgbClr val="000000">
                    <a:alpha val="43137"/>
                  </a:srgbClr>
                </a:outerShdw>
              </a:effectLst>
              <a:latin typeface="Poor Richard" panose="02080502050505020702" pitchFamily="18" charset="0"/>
            </a:endParaRPr>
          </a:p>
        </p:txBody>
      </p:sp>
      <p:pic>
        <p:nvPicPr>
          <p:cNvPr id="7" name="Picture 6"/>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flipH="1">
            <a:off x="8138013" y="3840055"/>
            <a:ext cx="4326166" cy="30179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itle 1"/>
          <p:cNvSpPr txBox="1">
            <a:spLocks/>
          </p:cNvSpPr>
          <p:nvPr/>
        </p:nvSpPr>
        <p:spPr>
          <a:xfrm>
            <a:off x="12530081" y="-418885"/>
            <a:ext cx="3509010" cy="6591719"/>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600" b="1" dirty="0">
                <a:ln>
                  <a:solidFill>
                    <a:sysClr val="windowText" lastClr="000000"/>
                  </a:solidFill>
                </a:ln>
                <a:solidFill>
                  <a:schemeClr val="accent5">
                    <a:lumMod val="60000"/>
                    <a:lumOff val="40000"/>
                  </a:schemeClr>
                </a:solidFill>
                <a:effectLst>
                  <a:outerShdw blurRad="38100" dist="38100" dir="2700000" algn="tl">
                    <a:srgbClr val="000000">
                      <a:alpha val="43137"/>
                    </a:srgbClr>
                  </a:outerShdw>
                </a:effectLst>
                <a:latin typeface="Poor Richard" panose="02080502050505020702" pitchFamily="18" charset="0"/>
              </a:rPr>
              <a:t>?</a:t>
            </a:r>
            <a:endParaRPr lang="en-CA" sz="49600" b="1" dirty="0">
              <a:ln>
                <a:solidFill>
                  <a:sysClr val="windowText" lastClr="000000"/>
                </a:solidFill>
              </a:ln>
              <a:solidFill>
                <a:schemeClr val="accent5">
                  <a:lumMod val="60000"/>
                  <a:lumOff val="40000"/>
                </a:schemeClr>
              </a:solidFill>
              <a:effectLst>
                <a:outerShdw blurRad="38100" dist="38100" dir="2700000" algn="tl">
                  <a:srgbClr val="000000">
                    <a:alpha val="43137"/>
                  </a:srgbClr>
                </a:outerShdw>
              </a:effectLst>
              <a:latin typeface="Poor Richard" panose="02080502050505020702" pitchFamily="18" charset="0"/>
            </a:endParaRPr>
          </a:p>
        </p:txBody>
      </p:sp>
      <p:pic>
        <p:nvPicPr>
          <p:cNvPr id="9" name="Picture 8"/>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944" b="100000" l="10000" r="100000"/>
                    </a14:imgEffect>
                  </a14:imgLayer>
                </a14:imgProps>
              </a:ext>
              <a:ext uri="{28A0092B-C50C-407E-A947-70E740481C1C}">
                <a14:useLocalDpi xmlns:a14="http://schemas.microsoft.com/office/drawing/2010/main"/>
              </a:ext>
            </a:extLst>
          </a:blip>
          <a:srcRect l="50315" t="30379"/>
          <a:stretch/>
        </p:blipFill>
        <p:spPr>
          <a:xfrm flipH="1">
            <a:off x="12431373" y="3874770"/>
            <a:ext cx="3503609" cy="29832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105894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4" name="Picture 5" descr="C:\Users\Rae\Desktop\free-banner-clipart-clipartbol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74" y="2169013"/>
            <a:ext cx="13639800" cy="38217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64142" y="4542814"/>
            <a:ext cx="5963457" cy="230832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4800" b="1" cap="none" spc="0" dirty="0">
                <a:ln w="1905"/>
                <a:solidFill>
                  <a:schemeClr val="accent1">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t>  It is a chance </a:t>
            </a:r>
            <a:br>
              <a:rPr lang="en-US" sz="4800" b="1" cap="none" spc="0" dirty="0">
                <a:ln w="1905"/>
                <a:solidFill>
                  <a:schemeClr val="accent1">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br>
            <a:r>
              <a:rPr lang="en-US" sz="4800" b="1" cap="none" spc="0" dirty="0">
                <a:ln w="1905"/>
                <a:solidFill>
                  <a:schemeClr val="accent1">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t>to know some </a:t>
            </a:r>
            <a:br>
              <a:rPr lang="en-US" sz="4800" b="1" cap="none" spc="0" dirty="0">
                <a:ln w="1905"/>
                <a:solidFill>
                  <a:schemeClr val="accent1">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br>
            <a:r>
              <a:rPr lang="en-US" sz="4800" b="1" cap="none" spc="0" dirty="0">
                <a:ln w="1905"/>
                <a:solidFill>
                  <a:schemeClr val="accent1">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t>very exact timing!</a:t>
            </a:r>
          </a:p>
        </p:txBody>
      </p:sp>
      <p:pic>
        <p:nvPicPr>
          <p:cNvPr id="9" name="Picture 2" descr="C:\Users\Rae\Desktop\puzzle piece bordered png.png"/>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9899881">
            <a:off x="6197346" y="4748757"/>
            <a:ext cx="790494" cy="79049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 name="Picture 2" descr="C:\Users\Rae\Desktop\puzzle piece bordered png.png"/>
          <p:cNvPicPr>
            <a:picLocks noChangeAspect="1" noChangeArrowheads="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513775">
            <a:off x="660981" y="5265761"/>
            <a:ext cx="724431" cy="7244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1" name="Picture 2" descr="C:\Users\Rae\Desktop\puzzle piece bordered png.png"/>
          <p:cNvPicPr>
            <a:picLocks noChangeAspect="1" noChangeArrowheads="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3561858">
            <a:off x="1194867" y="5558573"/>
            <a:ext cx="724431" cy="7244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29028" y="32096"/>
            <a:ext cx="12148458" cy="1828800"/>
          </a:xfrm>
          <a:prstGeom prst="rect">
            <a:avLst/>
          </a:prstGeom>
          <a:ln w="76200">
            <a:solidFill>
              <a:srgbClr val="660033"/>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3" name="Picture 2" descr="D:\3.  2019  CCC Season 2 studies\#2.8 Yah - Lost &amp; Found  19 July 2019\Yahusha age 1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15550" y="981838"/>
            <a:ext cx="6654985" cy="31187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2" descr="C:\Users\Rae\Desktop\#2.8  BTE to T4 10 July\art for BTE\banner purple.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03600" y="244156"/>
            <a:ext cx="5824419" cy="140468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418467" y="38210"/>
            <a:ext cx="5603258" cy="1494514"/>
          </a:xfrm>
          <a:prstGeom prst="roundRect">
            <a:avLst>
              <a:gd name="adj" fmla="val 404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eflateBottom">
              <a:avLst>
                <a:gd name="adj" fmla="val 67541"/>
              </a:avLst>
            </a:prstTxWarp>
            <a:scene3d>
              <a:camera prst="orthographicFront"/>
              <a:lightRig rig="threePt" dir="t"/>
            </a:scene3d>
            <a:sp3d extrusionH="57150">
              <a:bevelT h="25400" prst="softRound"/>
            </a:sp3d>
          </a:bodyPr>
          <a:lstStyle/>
          <a:p>
            <a:pPr algn="ctr"/>
            <a:r>
              <a:rPr lang="en-CA" sz="8000" b="1" i="1" dirty="0">
                <a:ln>
                  <a:solidFill>
                    <a:srgbClr val="0000FF"/>
                  </a:solidFill>
                </a:ln>
                <a:gradFill>
                  <a:gsLst>
                    <a:gs pos="0">
                      <a:srgbClr val="FF3399"/>
                    </a:gs>
                    <a:gs pos="25000">
                      <a:srgbClr val="FF6633"/>
                    </a:gs>
                    <a:gs pos="50000">
                      <a:srgbClr val="FFFF00"/>
                    </a:gs>
                    <a:gs pos="75000">
                      <a:srgbClr val="01A78F"/>
                    </a:gs>
                    <a:gs pos="100000">
                      <a:srgbClr val="3366FF"/>
                    </a:gs>
                  </a:gsLst>
                  <a:lin ang="2520000" scaled="0"/>
                </a:gradFill>
                <a:latin typeface="Algerian" pitchFamily="82" charset="0"/>
              </a:rPr>
              <a:t>Yahusha</a:t>
            </a:r>
            <a:endParaRPr lang="en-CA" dirty="0">
              <a:latin typeface="Verdana" pitchFamily="34" charset="0"/>
              <a:ea typeface="Verdana" pitchFamily="34" charset="0"/>
              <a:cs typeface="Verdana" pitchFamily="34" charset="0"/>
            </a:endParaRPr>
          </a:p>
        </p:txBody>
      </p:sp>
      <p:sp>
        <p:nvSpPr>
          <p:cNvPr id="19" name="Rectangle 18"/>
          <p:cNvSpPr/>
          <p:nvPr/>
        </p:nvSpPr>
        <p:spPr>
          <a:xfrm rot="21339432">
            <a:off x="-298311" y="3321864"/>
            <a:ext cx="12312914" cy="1584959"/>
          </a:xfrm>
          <a:prstGeom prst="rect">
            <a:avLst/>
          </a:prstGeom>
          <a:noFill/>
        </p:spPr>
        <p:txBody>
          <a:bodyPr wrap="square" lIns="91440" tIns="45720" rIns="91440" bIns="45720">
            <a:prstTxWarp prst="textWave2">
              <a:avLst>
                <a:gd name="adj1" fmla="val 20000"/>
                <a:gd name="adj2" fmla="val 1111"/>
              </a:avLst>
            </a:prstTxWarp>
            <a:spAutoFit/>
            <a:scene3d>
              <a:camera prst="orthographicFront"/>
              <a:lightRig rig="soft" dir="t">
                <a:rot lat="0" lon="0" rev="10800000"/>
              </a:lightRig>
            </a:scene3d>
            <a:sp3d extrusionH="57150">
              <a:bevelT w="27940" h="12700" prst="angle"/>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   </a:t>
            </a:r>
            <a:r>
              <a:rPr lang="en-US" sz="5400" b="1" spc="150" dirty="0">
                <a:ln w="11430"/>
                <a:solidFill>
                  <a:srgbClr val="F8F8F8"/>
                </a:solidFill>
                <a:effectLst>
                  <a:outerShdw blurRad="25400" algn="tl" rotWithShape="0">
                    <a:srgbClr val="000000">
                      <a:alpha val="43000"/>
                    </a:srgbClr>
                  </a:outerShdw>
                </a:effectLst>
              </a:rPr>
              <a:t>   </a:t>
            </a:r>
            <a:r>
              <a:rPr lang="en-US" sz="5400" b="1" spc="150" dirty="0">
                <a:ln w="19050">
                  <a:solidFill>
                    <a:srgbClr val="3E3EF0"/>
                  </a:solidFill>
                </a:ln>
                <a:solidFill>
                  <a:srgbClr val="FF6600"/>
                </a:solidFill>
                <a:effectLst>
                  <a:outerShdw blurRad="25400" sx="104000" sy="104000" algn="tl" rotWithShape="0">
                    <a:srgbClr val="FFCCFF"/>
                  </a:outerShdw>
                </a:effectLst>
                <a:latin typeface="Cooper Black" panose="0208090404030B020404" pitchFamily="18" charset="0"/>
              </a:rPr>
              <a:t> - </a:t>
            </a:r>
            <a:r>
              <a:rPr lang="en-US" sz="5400" b="1" u="sng" spc="150" dirty="0">
                <a:ln w="19050">
                  <a:solidFill>
                    <a:srgbClr val="3E3EF0"/>
                  </a:solidFill>
                </a:ln>
                <a:solidFill>
                  <a:srgbClr val="FF6600"/>
                </a:solidFill>
                <a:effectLst>
                  <a:outerShdw blurRad="25400" sx="104000" sy="104000" algn="tl" rotWithShape="0">
                    <a:srgbClr val="FFCCFF"/>
                  </a:outerShdw>
                </a:effectLst>
                <a:latin typeface="Cooper Black" panose="0208090404030B020404" pitchFamily="18" charset="0"/>
              </a:rPr>
              <a:t>3</a:t>
            </a:r>
            <a:r>
              <a:rPr lang="en-US" sz="5400" b="1" u="sng" spc="150" baseline="30000" dirty="0">
                <a:ln w="19050">
                  <a:solidFill>
                    <a:srgbClr val="3E3EF0"/>
                  </a:solidFill>
                </a:ln>
                <a:solidFill>
                  <a:srgbClr val="FF6600"/>
                </a:solidFill>
                <a:effectLst>
                  <a:outerShdw blurRad="25400" sx="104000" sy="104000" algn="tl" rotWithShape="0">
                    <a:srgbClr val="FFCCFF"/>
                  </a:outerShdw>
                </a:effectLst>
                <a:latin typeface="Cooper Black" panose="0208090404030B020404" pitchFamily="18" charset="0"/>
              </a:rPr>
              <a:t>rd</a:t>
            </a:r>
            <a:r>
              <a:rPr lang="en-US" sz="5400" b="1" u="sng" spc="150" dirty="0">
                <a:ln w="19050">
                  <a:solidFill>
                    <a:srgbClr val="3E3EF0"/>
                  </a:solidFill>
                </a:ln>
                <a:solidFill>
                  <a:srgbClr val="FF6600"/>
                </a:solidFill>
                <a:effectLst>
                  <a:outerShdw blurRad="25400" sx="104000" sy="104000" algn="tl" rotWithShape="0">
                    <a:srgbClr val="FFCCFF"/>
                  </a:outerShdw>
                </a:effectLst>
                <a:latin typeface="Cooper Black" panose="0208090404030B020404" pitchFamily="18" charset="0"/>
              </a:rPr>
              <a:t> Da</a:t>
            </a:r>
            <a:r>
              <a:rPr lang="en-US" sz="5400" b="1" spc="150" dirty="0">
                <a:ln w="19050">
                  <a:solidFill>
                    <a:srgbClr val="3E3EF0"/>
                  </a:solidFill>
                </a:ln>
                <a:solidFill>
                  <a:srgbClr val="FF6600"/>
                </a:solidFill>
                <a:effectLst>
                  <a:outerShdw blurRad="25400" sx="104000" sy="104000" algn="tl" rotWithShape="0">
                    <a:srgbClr val="FFCCFF"/>
                  </a:outerShdw>
                </a:effectLst>
                <a:latin typeface="Cooper Black" panose="0208090404030B020404" pitchFamily="18" charset="0"/>
              </a:rPr>
              <a:t>y  -  </a:t>
            </a:r>
            <a:r>
              <a:rPr lang="en-US" sz="5400" b="1" spc="150" dirty="0">
                <a:ln w="11430">
                  <a:solidFill>
                    <a:srgbClr val="00FF99"/>
                  </a:solidFill>
                </a:ln>
                <a:solidFill>
                  <a:schemeClr val="accent5">
                    <a:lumMod val="60000"/>
                    <a:lumOff val="40000"/>
                  </a:schemeClr>
                </a:solidFill>
                <a:effectLst>
                  <a:outerShdw blurRad="25400" algn="tl" rotWithShape="0">
                    <a:srgbClr val="000000">
                      <a:alpha val="43000"/>
                    </a:srgbClr>
                  </a:outerShdw>
                </a:effectLst>
                <a:latin typeface="Bauhaus 93" panose="04030905020B02020C02" pitchFamily="82" charset="0"/>
              </a:rPr>
              <a:t>Calendar Discovery? </a:t>
            </a:r>
            <a:endParaRPr lang="en-US" sz="5400" b="1" cap="none" spc="150" dirty="0">
              <a:ln w="11430">
                <a:solidFill>
                  <a:srgbClr val="00FF99"/>
                </a:solidFill>
              </a:ln>
              <a:solidFill>
                <a:schemeClr val="accent5">
                  <a:lumMod val="60000"/>
                  <a:lumOff val="40000"/>
                </a:schemeClr>
              </a:solidFill>
              <a:effectLst>
                <a:outerShdw blurRad="25400" algn="tl" rotWithShape="0">
                  <a:srgbClr val="000000">
                    <a:alpha val="43000"/>
                  </a:srgbClr>
                </a:outerShdw>
              </a:effectLst>
              <a:latin typeface="Bauhaus 93" panose="04030905020B02020C02" pitchFamily="82" charset="0"/>
              <a:cs typeface="MV Boli" pitchFamily="2" charset="0"/>
            </a:endParaRPr>
          </a:p>
        </p:txBody>
      </p:sp>
      <p:pic>
        <p:nvPicPr>
          <p:cNvPr id="20" name="Picture 3" descr="D:\3.  2019  CCC Season 2 studies\#2.8 Yah - Lost &amp; Found  19 July 2019\White men puzzle 600.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26473" y="4957158"/>
            <a:ext cx="4429417" cy="249113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276830" y="1086245"/>
            <a:ext cx="5478256" cy="808876"/>
          </a:xfrm>
          <a:prstGeom prst="rect">
            <a:avLst/>
          </a:prstGeom>
          <a:noFill/>
        </p:spPr>
        <p:txBody>
          <a:bodyPr wrap="square" lIns="91440" tIns="45720" rIns="91440" bIns="45720">
            <a:prstTxWarp prst="textArchUp">
              <a:avLst/>
            </a:prstTxWarp>
            <a:spAutoFit/>
            <a:scene3d>
              <a:camera prst="orthographicFront"/>
              <a:lightRig rig="threePt" dir="t"/>
            </a:scene3d>
            <a:sp3d extrusionH="57150">
              <a:bevelT w="38100" h="38100"/>
            </a:sp3d>
          </a:bodyPr>
          <a:lstStyle/>
          <a:p>
            <a:pPr algn="ctr"/>
            <a:r>
              <a:rPr lang="en-US" sz="6000" b="1" cap="none" spc="0" dirty="0">
                <a:ln w="1905"/>
                <a:solidFill>
                  <a:schemeClr val="accent5">
                    <a:lumMod val="40000"/>
                    <a:lumOff val="60000"/>
                  </a:schemeClr>
                </a:solidFill>
                <a:effectLst>
                  <a:outerShdw blurRad="50800" dist="38100" dir="13500000" algn="br" rotWithShape="0">
                    <a:prstClr val="black">
                      <a:alpha val="40000"/>
                    </a:prstClr>
                  </a:outerShdw>
                </a:effectLst>
                <a:latin typeface="MV Boli" pitchFamily="2" charset="0"/>
                <a:cs typeface="MV Boli" pitchFamily="2" charset="0"/>
              </a:rPr>
              <a:t>What is this …</a:t>
            </a:r>
          </a:p>
        </p:txBody>
      </p:sp>
    </p:spTree>
    <p:extLst>
      <p:ext uri="{BB962C8B-B14F-4D97-AF65-F5344CB8AC3E}">
        <p14:creationId xmlns:p14="http://schemas.microsoft.com/office/powerpoint/2010/main" val="31600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21F16"/>
            </a:gs>
            <a:gs pos="46000">
              <a:srgbClr val="FFCCFF"/>
            </a:gs>
            <a:gs pos="99000">
              <a:schemeClr val="tx2">
                <a:lumMod val="5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94" y="459167"/>
            <a:ext cx="12226994" cy="1711498"/>
          </a:xfrm>
          <a:gradFill flip="none" rotWithShape="1">
            <a:gsLst>
              <a:gs pos="0">
                <a:srgbClr val="421F16"/>
              </a:gs>
              <a:gs pos="46000">
                <a:srgbClr val="FFCCFF"/>
              </a:gs>
              <a:gs pos="99000">
                <a:schemeClr val="tx2">
                  <a:lumMod val="50000"/>
                </a:schemeClr>
              </a:gs>
            </a:gsLst>
            <a:lin ang="5400000" scaled="1"/>
            <a:tileRect/>
          </a:gradFill>
          <a:scene3d>
            <a:camera prst="orthographicFront"/>
            <a:lightRig rig="threePt" dir="t"/>
          </a:scene3d>
          <a:sp3d>
            <a:bevelT/>
          </a:sp3d>
        </p:spPr>
        <p:txBody>
          <a:bodyPr>
            <a:noAutofit/>
            <a:sp3d extrusionH="57150">
              <a:bevelT h="25400" prst="softRound"/>
            </a:sp3d>
          </a:bodyPr>
          <a:lstStyle/>
          <a:p>
            <a:pPr algn="ctr"/>
            <a:r>
              <a:rPr lang="en-CA" b="1" dirty="0">
                <a:ln w="19050">
                  <a:solidFill>
                    <a:srgbClr val="FFFF00"/>
                  </a:solidFill>
                </a:ln>
                <a:solidFill>
                  <a:srgbClr val="0C27AC"/>
                </a:solidFill>
                <a:effectLst/>
                <a:latin typeface="Comic Sans MS" panose="030F0702030302020204" pitchFamily="66" charset="0"/>
              </a:rPr>
              <a:t>It is the very exact timing about </a:t>
            </a:r>
            <a:r>
              <a:rPr lang="en-CA" b="1" dirty="0" err="1">
                <a:ln w="19050">
                  <a:solidFill>
                    <a:srgbClr val="002060"/>
                  </a:solidFill>
                </a:ln>
                <a:solidFill>
                  <a:srgbClr val="33CCFF"/>
                </a:solidFill>
                <a:effectLst/>
                <a:latin typeface="Comic Sans MS" panose="030F0702030302020204" pitchFamily="66" charset="0"/>
              </a:rPr>
              <a:t>Yahusha’s</a:t>
            </a:r>
            <a:r>
              <a:rPr lang="en-CA" b="1" dirty="0">
                <a:ln w="19050">
                  <a:solidFill>
                    <a:srgbClr val="FFFF00"/>
                  </a:solidFill>
                </a:ln>
                <a:solidFill>
                  <a:srgbClr val="0C27AC"/>
                </a:solidFill>
                <a:effectLst/>
                <a:latin typeface="Comic Sans MS" panose="030F0702030302020204" pitchFamily="66" charset="0"/>
              </a:rPr>
              <a:t> </a:t>
            </a:r>
            <a:r>
              <a:rPr lang="en-CA" b="1" dirty="0">
                <a:ln w="19050">
                  <a:solidFill>
                    <a:srgbClr val="002060"/>
                  </a:solidFill>
                </a:ln>
                <a:solidFill>
                  <a:srgbClr val="33CCFF"/>
                </a:solidFill>
                <a:effectLst/>
                <a:latin typeface="Comic Sans MS" panose="030F0702030302020204" pitchFamily="66" charset="0"/>
              </a:rPr>
              <a:t>Passover</a:t>
            </a:r>
            <a:r>
              <a:rPr lang="en-CA" b="1" dirty="0">
                <a:ln w="19050">
                  <a:solidFill>
                    <a:srgbClr val="FFFF00"/>
                  </a:solidFill>
                </a:ln>
                <a:solidFill>
                  <a:srgbClr val="0C27AC"/>
                </a:solidFill>
                <a:effectLst/>
                <a:latin typeface="Comic Sans MS" panose="030F0702030302020204" pitchFamily="66" charset="0"/>
              </a:rPr>
              <a:t> at age 12! </a:t>
            </a:r>
          </a:p>
        </p:txBody>
      </p:sp>
      <p:sp>
        <p:nvSpPr>
          <p:cNvPr id="9" name="Slide Number Placeholder 3"/>
          <p:cNvSpPr txBox="1">
            <a:spLocks/>
          </p:cNvSpPr>
          <p:nvPr/>
        </p:nvSpPr>
        <p:spPr>
          <a:xfrm>
            <a:off x="-2293739" y="6349005"/>
            <a:ext cx="1435510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accent5">
                    <a:lumMod val="20000"/>
                    <a:lumOff val="80000"/>
                  </a:schemeClr>
                </a:solidFill>
              </a:rPr>
              <a:pPr/>
              <a:t>4</a:t>
            </a:fld>
            <a:endParaRPr lang="en-US" dirty="0">
              <a:solidFill>
                <a:schemeClr val="accent5">
                  <a:lumMod val="20000"/>
                  <a:lumOff val="80000"/>
                </a:schemeClr>
              </a:solidFill>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0282" y="2599438"/>
            <a:ext cx="5659126" cy="389443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Title 1"/>
          <p:cNvSpPr txBox="1">
            <a:spLocks/>
          </p:cNvSpPr>
          <p:nvPr/>
        </p:nvSpPr>
        <p:spPr>
          <a:xfrm flipH="1">
            <a:off x="5390301" y="2604922"/>
            <a:ext cx="6371772" cy="1278933"/>
          </a:xfrm>
          <a:prstGeom prst="homePlate">
            <a:avLst/>
          </a:prstGeom>
          <a:gradFill flip="none" rotWithShape="1">
            <a:gsLst>
              <a:gs pos="0">
                <a:schemeClr val="accent3">
                  <a:lumMod val="60000"/>
                  <a:lumOff val="40000"/>
                </a:schemeClr>
              </a:gs>
              <a:gs pos="56000">
                <a:srgbClr val="3E3EF0"/>
              </a:gs>
              <a:gs pos="100000">
                <a:srgbClr val="FF6600">
                  <a:alpha val="68000"/>
                </a:srgbClr>
              </a:gs>
            </a:gsLst>
            <a:lin ang="13500000" scaled="1"/>
            <a:tileRect/>
          </a:gradFill>
          <a:scene3d>
            <a:camera prst="orthographicFront"/>
            <a:lightRig rig="threePt" dir="t"/>
          </a:scene3d>
          <a:sp3d>
            <a:bevelT w="152400" h="50800" prst="softRound"/>
          </a:sp3d>
        </p:spPr>
        <p:txBody>
          <a:bodyPr vert="horz" lIns="91440" tIns="45720" rIns="91440" bIns="45720" rtlCol="0" anchor="ctr">
            <a:normAutofit/>
            <a:sp3d extrusionH="57150">
              <a:bevelT w="38100" h="38100" prst="angle"/>
            </a:sp3d>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6000" b="1" dirty="0">
                <a:ln w="38100">
                  <a:solidFill>
                    <a:srgbClr val="002060"/>
                  </a:solidFill>
                </a:ln>
                <a:solidFill>
                  <a:schemeClr val="accent5">
                    <a:lumMod val="60000"/>
                    <a:lumOff val="40000"/>
                  </a:schemeClr>
                </a:solidFill>
                <a:effectLst>
                  <a:outerShdw blurRad="60007" dist="310007" dir="7680000" sy="30000" kx="1300200" algn="ctr" rotWithShape="0">
                    <a:prstClr val="black">
                      <a:alpha val="32000"/>
                    </a:prstClr>
                  </a:outerShdw>
                </a:effectLst>
                <a:latin typeface="Berlin Sans FB Demi" panose="020E0802020502020306" pitchFamily="34" charset="0"/>
              </a:rPr>
              <a:t>Some may say:</a:t>
            </a:r>
            <a:endParaRPr lang="en-CA" sz="6000" b="1" dirty="0">
              <a:ln w="38100">
                <a:solidFill>
                  <a:srgbClr val="002060"/>
                </a:solidFill>
              </a:ln>
              <a:solidFill>
                <a:schemeClr val="accent5">
                  <a:lumMod val="60000"/>
                  <a:lumOff val="40000"/>
                </a:schemeClr>
              </a:solidFill>
              <a:effectLst>
                <a:outerShdw blurRad="60007" dist="310007" dir="7680000" sy="30000" kx="1300200" algn="ctr" rotWithShape="0">
                  <a:prstClr val="black">
                    <a:alpha val="32000"/>
                  </a:prstClr>
                </a:outerShdw>
              </a:effectLst>
              <a:latin typeface="Berlin Sans FB Demi" panose="020E0802020502020306" pitchFamily="34" charset="0"/>
            </a:endParaRPr>
          </a:p>
        </p:txBody>
      </p:sp>
      <p:sp>
        <p:nvSpPr>
          <p:cNvPr id="3" name="Rounded Rectangular Callout 2"/>
          <p:cNvSpPr/>
          <p:nvPr/>
        </p:nvSpPr>
        <p:spPr>
          <a:xfrm flipH="1">
            <a:off x="6782901" y="4182530"/>
            <a:ext cx="4713186" cy="2313890"/>
          </a:xfrm>
          <a:prstGeom prst="wedgeRoundRectCallout">
            <a:avLst>
              <a:gd name="adj1" fmla="val 92144"/>
              <a:gd name="adj2" fmla="val 11099"/>
              <a:gd name="adj3" fmla="val 16667"/>
            </a:avLst>
          </a:prstGeom>
          <a:solidFill>
            <a:srgbClr val="FFCCFF"/>
          </a:solidFill>
          <a:ln w="76200">
            <a:solidFill>
              <a:srgbClr val="3E3E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3600" b="1" dirty="0">
                <a:solidFill>
                  <a:schemeClr val="accent1">
                    <a:lumMod val="50000"/>
                  </a:schemeClr>
                </a:solidFill>
              </a:rPr>
              <a:t>“You actually know the exact calendar dates for </a:t>
            </a:r>
            <a:r>
              <a:rPr lang="en-US" sz="3600" b="1" dirty="0" err="1">
                <a:solidFill>
                  <a:srgbClr val="0070C0"/>
                </a:solidFill>
              </a:rPr>
              <a:t>Yahusha’s</a:t>
            </a:r>
            <a:r>
              <a:rPr lang="en-US" sz="3600" b="1" dirty="0">
                <a:solidFill>
                  <a:schemeClr val="accent1">
                    <a:lumMod val="50000"/>
                  </a:schemeClr>
                </a:solidFill>
              </a:rPr>
              <a:t> </a:t>
            </a:r>
            <a:r>
              <a:rPr lang="en-US" sz="3600" b="1" dirty="0">
                <a:solidFill>
                  <a:srgbClr val="0070C0"/>
                </a:solidFill>
              </a:rPr>
              <a:t>Passover</a:t>
            </a:r>
            <a:r>
              <a:rPr lang="en-US" sz="3600" b="1" dirty="0">
                <a:solidFill>
                  <a:schemeClr val="accent1">
                    <a:lumMod val="50000"/>
                  </a:schemeClr>
                </a:solidFill>
              </a:rPr>
              <a:t> at age 12?” </a:t>
            </a:r>
          </a:p>
        </p:txBody>
      </p:sp>
    </p:spTree>
    <p:extLst>
      <p:ext uri="{BB962C8B-B14F-4D97-AF65-F5344CB8AC3E}">
        <p14:creationId xmlns:p14="http://schemas.microsoft.com/office/powerpoint/2010/main" val="1831265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100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36314" y="6492875"/>
            <a:ext cx="2743200" cy="365125"/>
          </a:xfrm>
        </p:spPr>
        <p:txBody>
          <a:bodyPr/>
          <a:lstStyle/>
          <a:p>
            <a:fld id="{6D22F896-40B5-4ADD-8801-0D06FADFA095}" type="slidenum">
              <a:rPr lang="en-US" smtClean="0"/>
              <a:t>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1657" y="825374"/>
            <a:ext cx="10530114" cy="5850063"/>
          </a:xfrm>
          <a:prstGeom prst="snip2DiagRect">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oftRound"/>
            <a:contourClr>
              <a:srgbClr val="FFFFFF"/>
            </a:contourClr>
          </a:sp3d>
        </p:spPr>
      </p:pic>
      <p:sp>
        <p:nvSpPr>
          <p:cNvPr id="4" name="Title 1"/>
          <p:cNvSpPr txBox="1">
            <a:spLocks/>
          </p:cNvSpPr>
          <p:nvPr/>
        </p:nvSpPr>
        <p:spPr>
          <a:xfrm>
            <a:off x="293914" y="171096"/>
            <a:ext cx="8186057" cy="943429"/>
          </a:xfrm>
          <a:prstGeom prst="homePlate">
            <a:avLst/>
          </a:prstGeom>
          <a:gradFill flip="none" rotWithShape="1">
            <a:gsLst>
              <a:gs pos="0">
                <a:schemeClr val="accent3">
                  <a:lumMod val="60000"/>
                  <a:lumOff val="40000"/>
                </a:schemeClr>
              </a:gs>
              <a:gs pos="56000">
                <a:srgbClr val="3E3EF0"/>
              </a:gs>
              <a:gs pos="100000">
                <a:srgbClr val="FF6600">
                  <a:alpha val="68000"/>
                </a:srgbClr>
              </a:gs>
            </a:gsLst>
            <a:lin ang="13500000" scaled="1"/>
            <a:tileRect/>
          </a:gradFill>
          <a:scene3d>
            <a:camera prst="orthographicFront"/>
            <a:lightRig rig="threePt" dir="t"/>
          </a:scene3d>
          <a:sp3d>
            <a:bevelT w="152400" h="50800" prst="softRound"/>
          </a:sp3d>
        </p:spPr>
        <p:txBody>
          <a:bodyPr vert="horz" lIns="91440" tIns="45720" rIns="91440" bIns="45720" rtlCol="0" anchor="ctr">
            <a:normAutofit/>
            <a:sp3d extrusionH="57150">
              <a:bevelT w="38100" h="38100" prst="angle"/>
            </a:sp3d>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6000" b="1" dirty="0">
                <a:ln w="38100">
                  <a:solidFill>
                    <a:srgbClr val="002060"/>
                  </a:solidFill>
                </a:ln>
                <a:solidFill>
                  <a:schemeClr val="accent5">
                    <a:lumMod val="60000"/>
                    <a:lumOff val="40000"/>
                  </a:schemeClr>
                </a:solidFill>
                <a:effectLst>
                  <a:outerShdw blurRad="60007" dist="310007" dir="7680000" sy="30000" kx="1300200" algn="ctr" rotWithShape="0">
                    <a:prstClr val="black">
                      <a:alpha val="32000"/>
                    </a:prstClr>
                  </a:outerShdw>
                </a:effectLst>
                <a:latin typeface="Berlin Sans FB Demi" panose="020E0802020502020306" pitchFamily="34" charset="0"/>
              </a:rPr>
              <a:t>Very seriously, this is …</a:t>
            </a:r>
            <a:endParaRPr lang="en-CA" sz="6000" b="1" dirty="0">
              <a:ln w="38100">
                <a:solidFill>
                  <a:srgbClr val="002060"/>
                </a:solidFill>
              </a:ln>
              <a:solidFill>
                <a:schemeClr val="accent5">
                  <a:lumMod val="60000"/>
                  <a:lumOff val="40000"/>
                </a:schemeClr>
              </a:solidFill>
              <a:effectLst>
                <a:outerShdw blurRad="60007" dist="310007" dir="7680000" sy="30000" kx="1300200" algn="ctr" rotWithShape="0">
                  <a:prstClr val="black">
                    <a:alpha val="32000"/>
                  </a:prstClr>
                </a:outerShdw>
              </a:effectLst>
              <a:latin typeface="Berlin Sans FB Demi" panose="020E0802020502020306" pitchFamily="34" charset="0"/>
            </a:endParaRPr>
          </a:p>
        </p:txBody>
      </p:sp>
      <p:sp>
        <p:nvSpPr>
          <p:cNvPr id="5" name="Title 1"/>
          <p:cNvSpPr txBox="1">
            <a:spLocks/>
          </p:cNvSpPr>
          <p:nvPr/>
        </p:nvSpPr>
        <p:spPr>
          <a:xfrm>
            <a:off x="293912" y="3124753"/>
            <a:ext cx="6014523" cy="2390676"/>
          </a:xfrm>
          <a:prstGeom prst="homePlate">
            <a:avLst/>
          </a:prstGeom>
          <a:gradFill flip="none" rotWithShape="1">
            <a:gsLst>
              <a:gs pos="0">
                <a:schemeClr val="accent3">
                  <a:lumMod val="60000"/>
                  <a:lumOff val="40000"/>
                </a:schemeClr>
              </a:gs>
              <a:gs pos="56000">
                <a:srgbClr val="3E3EF0"/>
              </a:gs>
              <a:gs pos="100000">
                <a:srgbClr val="FF6600">
                  <a:alpha val="68000"/>
                </a:srgbClr>
              </a:gs>
            </a:gsLst>
            <a:lin ang="2700000" scaled="1"/>
            <a:tileRect/>
          </a:gradFill>
          <a:scene3d>
            <a:camera prst="orthographicFront"/>
            <a:lightRig rig="threePt" dir="t"/>
          </a:scene3d>
          <a:sp3d>
            <a:bevelT w="152400" h="50800" prst="softRound"/>
          </a:sp3d>
        </p:spPr>
        <p:txBody>
          <a:bodyPr vert="horz" lIns="91440" tIns="45720" rIns="91440" bIns="45720" rtlCol="0" anchor="ctr">
            <a:normAutofit lnSpcReduction="10000"/>
            <a:sp3d extrusionH="57150">
              <a:bevelT w="38100" h="38100" prst="angle"/>
            </a:sp3d>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6000" b="1" dirty="0">
                <a:ln w="38100">
                  <a:solidFill>
                    <a:srgbClr val="002060"/>
                  </a:solidFill>
                </a:ln>
                <a:solidFill>
                  <a:schemeClr val="accent5">
                    <a:lumMod val="60000"/>
                    <a:lumOff val="40000"/>
                  </a:schemeClr>
                </a:solidFill>
                <a:effectLst>
                  <a:outerShdw blurRad="60007" dist="310007" dir="7680000" sy="30000" kx="1300200" algn="ctr" rotWithShape="0">
                    <a:prstClr val="black">
                      <a:alpha val="32000"/>
                    </a:prstClr>
                  </a:outerShdw>
                </a:effectLst>
                <a:latin typeface="Berlin Sans FB Demi" panose="020E0802020502020306" pitchFamily="34" charset="0"/>
              </a:rPr>
              <a:t> Shall we ask, “</a:t>
            </a:r>
            <a:r>
              <a:rPr lang="en-US" sz="6000" b="1" dirty="0">
                <a:ln w="38100">
                  <a:solidFill>
                    <a:srgbClr val="002060"/>
                  </a:solidFill>
                </a:ln>
                <a:solidFill>
                  <a:srgbClr val="FF6600"/>
                </a:solidFill>
                <a:effectLst>
                  <a:outerShdw blurRad="60007" dist="310007" dir="7680000" sy="30000" kx="1300200" algn="ctr" rotWithShape="0">
                    <a:prstClr val="black">
                      <a:alpha val="32000"/>
                    </a:prstClr>
                  </a:outerShdw>
                </a:effectLst>
                <a:latin typeface="Berlin Sans FB Demi" panose="020E0802020502020306" pitchFamily="34" charset="0"/>
              </a:rPr>
              <a:t>how</a:t>
            </a:r>
            <a:r>
              <a:rPr lang="en-US" sz="6000" b="1" dirty="0">
                <a:ln w="38100">
                  <a:solidFill>
                    <a:srgbClr val="002060"/>
                  </a:solidFill>
                </a:ln>
                <a:solidFill>
                  <a:schemeClr val="accent5">
                    <a:lumMod val="60000"/>
                    <a:lumOff val="40000"/>
                  </a:schemeClr>
                </a:solidFill>
                <a:effectLst>
                  <a:outerShdw blurRad="60007" dist="310007" dir="7680000" sy="30000" kx="1300200" algn="ctr" rotWithShape="0">
                    <a:prstClr val="black">
                      <a:alpha val="32000"/>
                    </a:prstClr>
                  </a:outerShdw>
                </a:effectLst>
                <a:latin typeface="Berlin Sans FB Demi" panose="020E0802020502020306" pitchFamily="34" charset="0"/>
              </a:rPr>
              <a:t> is this possible</a:t>
            </a:r>
            <a:r>
              <a:rPr lang="en-US" sz="6000" b="1" dirty="0">
                <a:ln w="38100">
                  <a:solidFill>
                    <a:srgbClr val="002060"/>
                  </a:solidFill>
                </a:ln>
                <a:solidFill>
                  <a:srgbClr val="FF6600"/>
                </a:solidFill>
                <a:effectLst>
                  <a:outerShdw blurRad="60007" dist="310007" dir="7680000" sy="30000" kx="1300200" algn="ctr" rotWithShape="0">
                    <a:prstClr val="black">
                      <a:alpha val="32000"/>
                    </a:prstClr>
                  </a:outerShdw>
                </a:effectLst>
                <a:latin typeface="Berlin Sans FB Demi" panose="020E0802020502020306" pitchFamily="34" charset="0"/>
              </a:rPr>
              <a:t>?</a:t>
            </a:r>
            <a:r>
              <a:rPr lang="en-US" sz="6000" b="1" dirty="0">
                <a:ln w="38100">
                  <a:solidFill>
                    <a:srgbClr val="002060"/>
                  </a:solidFill>
                </a:ln>
                <a:solidFill>
                  <a:schemeClr val="accent5">
                    <a:lumMod val="60000"/>
                    <a:lumOff val="40000"/>
                  </a:schemeClr>
                </a:solidFill>
                <a:effectLst>
                  <a:outerShdw blurRad="60007" dist="310007" dir="7680000" sy="30000" kx="1300200" algn="ctr" rotWithShape="0">
                    <a:prstClr val="black">
                      <a:alpha val="32000"/>
                    </a:prstClr>
                  </a:outerShdw>
                </a:effectLst>
                <a:latin typeface="Berlin Sans FB Demi" panose="020E0802020502020306" pitchFamily="34" charset="0"/>
              </a:rPr>
              <a:t>”</a:t>
            </a:r>
            <a:endParaRPr lang="en-CA" sz="6000" b="1" dirty="0">
              <a:ln w="38100">
                <a:solidFill>
                  <a:srgbClr val="002060"/>
                </a:solidFill>
              </a:ln>
              <a:solidFill>
                <a:schemeClr val="accent5">
                  <a:lumMod val="60000"/>
                  <a:lumOff val="40000"/>
                </a:schemeClr>
              </a:solidFill>
              <a:effectLst>
                <a:outerShdw blurRad="60007" dist="310007" dir="7680000" sy="30000" kx="1300200" algn="ctr" rotWithShape="0">
                  <a:prstClr val="black">
                    <a:alpha val="32000"/>
                  </a:prstClr>
                </a:outerShdw>
              </a:effectLst>
              <a:latin typeface="Berlin Sans FB Demi" panose="020E0802020502020306" pitchFamily="34" charset="0"/>
            </a:endParaRPr>
          </a:p>
        </p:txBody>
      </p:sp>
    </p:spTree>
    <p:extLst>
      <p:ext uri="{BB962C8B-B14F-4D97-AF65-F5344CB8AC3E}">
        <p14:creationId xmlns:p14="http://schemas.microsoft.com/office/powerpoint/2010/main" val="605739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599" y="6356350"/>
            <a:ext cx="3450771" cy="365125"/>
          </a:xfrm>
        </p:spPr>
        <p:txBody>
          <a:bodyPr/>
          <a:lstStyle/>
          <a:p>
            <a:fld id="{79D454C9-693C-4B68-AEF7-F33F1BD73953}" type="slidenum">
              <a:rPr lang="en-US" smtClean="0">
                <a:solidFill>
                  <a:schemeClr val="tx1"/>
                </a:solidFill>
              </a:rPr>
              <a:pPr/>
              <a:t>6</a:t>
            </a:fld>
            <a:endParaRPr lang="en-US" dirty="0">
              <a:solidFill>
                <a:schemeClr val="tx1"/>
              </a:solidFill>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flipH="1">
            <a:off x="0" y="3353731"/>
            <a:ext cx="4285010" cy="35358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812687" y="1743833"/>
            <a:ext cx="2970635" cy="1969660"/>
          </a:xfrm>
          <a:prstGeom prst="ellipse">
            <a:avLst/>
          </a:prstGeom>
          <a:ln>
            <a:noFill/>
          </a:ln>
          <a:effectLst>
            <a:softEdge rad="112500"/>
          </a:effectLst>
        </p:spPr>
      </p:pic>
      <p:pic>
        <p:nvPicPr>
          <p:cNvPr id="13" name="Picture 12"/>
          <p:cNvPicPr>
            <a:picLocks noChangeAspect="1"/>
          </p:cNvPicPr>
          <p:nvPr/>
        </p:nvPicPr>
        <p:blipFill rotWithShape="1">
          <a:blip r:embed="rId5" cstate="email">
            <a:duotone>
              <a:prstClr val="black"/>
              <a:schemeClr val="accent1">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t="33162" b="36057"/>
          <a:stretch/>
        </p:blipFill>
        <p:spPr>
          <a:xfrm>
            <a:off x="200445" y="569686"/>
            <a:ext cx="4762500" cy="14659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Rectangle 15"/>
          <p:cNvSpPr/>
          <p:nvPr/>
        </p:nvSpPr>
        <p:spPr>
          <a:xfrm>
            <a:off x="4503719" y="275964"/>
            <a:ext cx="7466568" cy="2554545"/>
          </a:xfrm>
          <a:prstGeom prst="rect">
            <a:avLst/>
          </a:prstGeom>
        </p:spPr>
        <p:txBody>
          <a:bodyPr wrap="square">
            <a:spAutoFit/>
            <a:scene3d>
              <a:camera prst="orthographicFront"/>
              <a:lightRig rig="threePt" dir="t"/>
            </a:scene3d>
            <a:sp3d extrusionH="57150">
              <a:bevelT h="25400" prst="softRound"/>
            </a:sp3d>
          </a:bodyPr>
          <a:lstStyle/>
          <a:p>
            <a:pPr algn="ctr"/>
            <a:r>
              <a:rPr lang="en-US" sz="4000" b="1" dirty="0">
                <a:ln>
                  <a:solidFill>
                    <a:srgbClr val="002060"/>
                  </a:solidFill>
                </a:ln>
                <a:solidFill>
                  <a:srgbClr val="0070C0"/>
                </a:solidFill>
                <a:latin typeface="Comic Sans MS" panose="030F0702030302020204" pitchFamily="66" charset="0"/>
              </a:rPr>
              <a:t>to know this truth on the timing of Yahusha’s Passover </a:t>
            </a:r>
            <a:br>
              <a:rPr lang="en-US" sz="4000" b="1" dirty="0">
                <a:ln>
                  <a:solidFill>
                    <a:srgbClr val="002060"/>
                  </a:solidFill>
                </a:ln>
                <a:solidFill>
                  <a:srgbClr val="0070C0"/>
                </a:solidFill>
                <a:latin typeface="Comic Sans MS" panose="030F0702030302020204" pitchFamily="66" charset="0"/>
              </a:rPr>
            </a:br>
            <a:r>
              <a:rPr lang="en-US" sz="4000" b="1" dirty="0">
                <a:ln>
                  <a:solidFill>
                    <a:srgbClr val="002060"/>
                  </a:solidFill>
                </a:ln>
                <a:solidFill>
                  <a:srgbClr val="0070C0"/>
                </a:solidFill>
                <a:latin typeface="Comic Sans MS" panose="030F0702030302020204" pitchFamily="66" charset="0"/>
              </a:rPr>
              <a:t>at age 12, because </a:t>
            </a:r>
            <a:r>
              <a:rPr lang="en-US" sz="4000" b="1" dirty="0" smtClean="0">
                <a:ln>
                  <a:solidFill>
                    <a:srgbClr val="002060"/>
                  </a:solidFill>
                </a:ln>
                <a:solidFill>
                  <a:srgbClr val="0070C0"/>
                </a:solidFill>
                <a:latin typeface="Comic Sans MS" panose="030F0702030302020204" pitchFamily="66" charset="0"/>
              </a:rPr>
              <a:t/>
            </a:r>
            <a:br>
              <a:rPr lang="en-US" sz="4000" b="1" dirty="0" smtClean="0">
                <a:ln>
                  <a:solidFill>
                    <a:srgbClr val="002060"/>
                  </a:solidFill>
                </a:ln>
                <a:solidFill>
                  <a:srgbClr val="0070C0"/>
                </a:solidFill>
                <a:latin typeface="Comic Sans MS" panose="030F0702030302020204" pitchFamily="66" charset="0"/>
              </a:rPr>
            </a:br>
            <a:r>
              <a:rPr lang="en-US" sz="4000" b="1" dirty="0" smtClean="0">
                <a:ln>
                  <a:solidFill>
                    <a:srgbClr val="002060"/>
                  </a:solidFill>
                </a:ln>
                <a:solidFill>
                  <a:srgbClr val="0070C0"/>
                </a:solidFill>
                <a:effectLst>
                  <a:outerShdw blurRad="50800" dist="50800" dir="5400000" sx="101000" sy="101000" algn="ctr" rotWithShape="0">
                    <a:srgbClr val="9933FF"/>
                  </a:outerShdw>
                </a:effectLst>
                <a:latin typeface="Comic Sans MS" panose="030F0702030302020204" pitchFamily="66" charset="0"/>
              </a:rPr>
              <a:t>Covenant </a:t>
            </a:r>
            <a:r>
              <a:rPr lang="en-US" sz="4000" b="1" dirty="0">
                <a:ln>
                  <a:solidFill>
                    <a:srgbClr val="002060"/>
                  </a:solidFill>
                </a:ln>
                <a:solidFill>
                  <a:srgbClr val="0070C0"/>
                </a:solidFill>
                <a:effectLst>
                  <a:outerShdw blurRad="50800" dist="50800" dir="5400000" sx="101000" sy="101000" algn="ctr" rotWithShape="0">
                    <a:srgbClr val="9933FF"/>
                  </a:outerShdw>
                </a:effectLst>
                <a:latin typeface="Comic Sans MS" panose="030F0702030302020204" pitchFamily="66" charset="0"/>
              </a:rPr>
              <a:t>Calendar</a:t>
            </a:r>
            <a:r>
              <a:rPr lang="en-US" sz="4000" b="1" dirty="0">
                <a:ln>
                  <a:solidFill>
                    <a:srgbClr val="002060"/>
                  </a:solidFill>
                </a:ln>
                <a:solidFill>
                  <a:srgbClr val="0070C0"/>
                </a:solidFill>
                <a:latin typeface="Comic Sans MS" panose="030F0702030302020204" pitchFamily="66" charset="0"/>
              </a:rPr>
              <a:t> </a:t>
            </a:r>
            <a:r>
              <a:rPr lang="en-US" sz="4000" b="1" dirty="0" smtClean="0">
                <a:ln>
                  <a:solidFill>
                    <a:srgbClr val="002060"/>
                  </a:solidFill>
                </a:ln>
                <a:solidFill>
                  <a:srgbClr val="0070C0"/>
                </a:solidFill>
                <a:latin typeface="Comic Sans MS" panose="030F0702030302020204" pitchFamily="66" charset="0"/>
              </a:rPr>
              <a:t>studies… </a:t>
            </a:r>
            <a:endParaRPr lang="en-US" sz="4000" b="1" dirty="0">
              <a:ln>
                <a:solidFill>
                  <a:srgbClr val="002060"/>
                </a:solidFill>
              </a:ln>
              <a:solidFill>
                <a:srgbClr val="0070C0"/>
              </a:solidFill>
              <a:latin typeface="Comic Sans MS" panose="030F0702030302020204" pitchFamily="66" charset="0"/>
            </a:endParaRPr>
          </a:p>
        </p:txBody>
      </p:sp>
      <p:grpSp>
        <p:nvGrpSpPr>
          <p:cNvPr id="2" name="Group 1"/>
          <p:cNvGrpSpPr/>
          <p:nvPr/>
        </p:nvGrpSpPr>
        <p:grpSpPr>
          <a:xfrm>
            <a:off x="4575962" y="2879953"/>
            <a:ext cx="6833622" cy="3978048"/>
            <a:chOff x="4575962" y="2879953"/>
            <a:chExt cx="6833622" cy="3978048"/>
          </a:xfrm>
        </p:grpSpPr>
        <p:pic>
          <p:nvPicPr>
            <p:cNvPr id="15" name="Picture 14"/>
            <p:cNvPicPr>
              <a:picLocks noChangeAspect="1"/>
            </p:cNvPicPr>
            <p:nvPr/>
          </p:nvPicPr>
          <p:blipFill>
            <a:blip r:embed="rId7" cstate="email">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tretch>
              <a:fillRect/>
            </a:stretch>
          </p:blipFill>
          <p:spPr>
            <a:xfrm>
              <a:off x="4575962" y="2879953"/>
              <a:ext cx="6833622" cy="3978048"/>
            </a:xfrm>
            <a:prstGeom prst="ellipse">
              <a:avLst/>
            </a:prstGeom>
            <a:ln>
              <a:noFill/>
            </a:ln>
            <a:effectLst>
              <a:softEdge rad="112500"/>
            </a:effectLst>
          </p:spPr>
        </p:pic>
        <p:sp>
          <p:nvSpPr>
            <p:cNvPr id="14" name="Rectangle 13"/>
            <p:cNvSpPr/>
            <p:nvPr/>
          </p:nvSpPr>
          <p:spPr>
            <a:xfrm>
              <a:off x="6074906" y="2978840"/>
              <a:ext cx="3773714" cy="2800767"/>
            </a:xfrm>
            <a:prstGeom prst="rect">
              <a:avLst/>
            </a:prstGeom>
          </p:spPr>
          <p:txBody>
            <a:bodyPr wrap="square">
              <a:spAutoFit/>
            </a:bodyPr>
            <a:lstStyle/>
            <a:p>
              <a:pPr algn="ctr"/>
              <a:r>
                <a:rPr lang="en-US" sz="4400" b="1" dirty="0" smtClean="0">
                  <a:solidFill>
                    <a:srgbClr val="161311"/>
                  </a:solidFill>
                  <a:effectLst>
                    <a:outerShdw blurRad="38100" dist="38100" dir="2700000" algn="tl">
                      <a:srgbClr val="000000">
                        <a:alpha val="43137"/>
                      </a:srgbClr>
                    </a:outerShdw>
                  </a:effectLst>
                </a:rPr>
                <a:t>are right </a:t>
              </a:r>
              <a:r>
                <a:rPr lang="en-US" sz="4400" b="1" dirty="0">
                  <a:solidFill>
                    <a:srgbClr val="161311"/>
                  </a:solidFill>
                  <a:effectLst>
                    <a:outerShdw blurRad="38100" dist="38100" dir="2700000" algn="tl">
                      <a:srgbClr val="000000">
                        <a:alpha val="43137"/>
                      </a:srgbClr>
                    </a:outerShdw>
                  </a:effectLst>
                </a:rPr>
                <a:t/>
              </a:r>
              <a:br>
                <a:rPr lang="en-US" sz="4400" b="1" dirty="0">
                  <a:solidFill>
                    <a:srgbClr val="161311"/>
                  </a:solidFill>
                  <a:effectLst>
                    <a:outerShdw blurRad="38100" dist="38100" dir="2700000" algn="tl">
                      <a:srgbClr val="000000">
                        <a:alpha val="43137"/>
                      </a:srgbClr>
                    </a:outerShdw>
                  </a:effectLst>
                </a:rPr>
              </a:br>
              <a:r>
                <a:rPr lang="en-US" sz="4400" b="1" dirty="0">
                  <a:solidFill>
                    <a:srgbClr val="161311"/>
                  </a:solidFill>
                  <a:effectLst>
                    <a:outerShdw blurRad="38100" dist="38100" dir="2700000" algn="tl">
                      <a:srgbClr val="000000">
                        <a:alpha val="43137"/>
                      </a:srgbClr>
                    </a:outerShdw>
                  </a:effectLst>
                </a:rPr>
                <a:t>from the </a:t>
              </a:r>
              <a:br>
                <a:rPr lang="en-US" sz="4400" b="1" dirty="0">
                  <a:solidFill>
                    <a:srgbClr val="161311"/>
                  </a:solidFill>
                  <a:effectLst>
                    <a:outerShdw blurRad="38100" dist="38100" dir="2700000" algn="tl">
                      <a:srgbClr val="000000">
                        <a:alpha val="43137"/>
                      </a:srgbClr>
                    </a:outerShdw>
                  </a:effectLst>
                </a:rPr>
              </a:br>
              <a:r>
                <a:rPr lang="en-US" sz="4400" b="1" dirty="0">
                  <a:solidFill>
                    <a:srgbClr val="161311"/>
                  </a:solidFill>
                  <a:effectLst>
                    <a:outerShdw blurRad="38100" dist="38100" dir="2700000" algn="tl">
                      <a:srgbClr val="000000">
                        <a:alpha val="43137"/>
                      </a:srgbClr>
                    </a:outerShdw>
                  </a:effectLst>
                </a:rPr>
                <a:t>Word and </a:t>
              </a:r>
              <a:br>
                <a:rPr lang="en-US" sz="4400" b="1" dirty="0">
                  <a:solidFill>
                    <a:srgbClr val="161311"/>
                  </a:solidFill>
                  <a:effectLst>
                    <a:outerShdw blurRad="38100" dist="38100" dir="2700000" algn="tl">
                      <a:srgbClr val="000000">
                        <a:alpha val="43137"/>
                      </a:srgbClr>
                    </a:outerShdw>
                  </a:effectLst>
                </a:rPr>
              </a:br>
              <a:r>
                <a:rPr lang="en-US" sz="4400" b="1" dirty="0">
                  <a:solidFill>
                    <a:srgbClr val="161311"/>
                  </a:solidFill>
                  <a:effectLst>
                    <a:outerShdw blurRad="38100" dist="38100" dir="2700000" algn="tl">
                      <a:srgbClr val="000000">
                        <a:alpha val="43137"/>
                      </a:srgbClr>
                    </a:outerShdw>
                  </a:effectLst>
                </a:rPr>
                <a:t>hand of our </a:t>
              </a:r>
            </a:p>
          </p:txBody>
        </p:sp>
      </p:grpSp>
    </p:spTree>
    <p:extLst>
      <p:ext uri="{BB962C8B-B14F-4D97-AF65-F5344CB8AC3E}">
        <p14:creationId xmlns:p14="http://schemas.microsoft.com/office/powerpoint/2010/main" val="1655610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45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Rae\Desktop\Edit Tschoepe for CCC\2. Galatians &amp; Beggerly Elements\Galatians Art\questions12bkg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1" y="0"/>
            <a:ext cx="13423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811000" y="6492875"/>
            <a:ext cx="381000" cy="365125"/>
          </a:xfrm>
        </p:spPr>
        <p:txBody>
          <a:bodyPr/>
          <a:lstStyle/>
          <a:p>
            <a:fld id="{6D22F896-40B5-4ADD-8801-0D06FADFA095}" type="slidenum">
              <a:rPr lang="en-US" sz="1400" smtClean="0">
                <a:solidFill>
                  <a:schemeClr val="bg1"/>
                </a:solidFill>
              </a:rPr>
              <a:t>7</a:t>
            </a:fld>
            <a:endParaRPr lang="en-US" sz="1400" dirty="0">
              <a:solidFill>
                <a:schemeClr val="bg1"/>
              </a:solidFill>
            </a:endParaRPr>
          </a:p>
        </p:txBody>
      </p:sp>
      <p:sp>
        <p:nvSpPr>
          <p:cNvPr id="3" name="Rectangle 2"/>
          <p:cNvSpPr/>
          <p:nvPr/>
        </p:nvSpPr>
        <p:spPr>
          <a:xfrm>
            <a:off x="3067050" y="0"/>
            <a:ext cx="8743950" cy="2123658"/>
          </a:xfrm>
          <a:prstGeom prst="rect">
            <a:avLst/>
          </a:prstGeom>
          <a:noFill/>
        </p:spPr>
        <p:txBody>
          <a:bodyPr wrap="square">
            <a:spAutoFit/>
            <a:scene3d>
              <a:camera prst="orthographicFront"/>
              <a:lightRig rig="threePt" dir="t"/>
            </a:scene3d>
            <a:sp3d extrusionH="57150">
              <a:bevelT w="38100" h="38100"/>
            </a:sp3d>
          </a:bodyPr>
          <a:lstStyle/>
          <a:p>
            <a:pPr algn="ctr"/>
            <a:r>
              <a:rPr lang="en-US" sz="4400" b="1" dirty="0">
                <a:ln>
                  <a:solidFill>
                    <a:srgbClr val="002060"/>
                  </a:solidFill>
                </a:ln>
                <a:solidFill>
                  <a:schemeClr val="tx2">
                    <a:lumMod val="50000"/>
                  </a:schemeClr>
                </a:solidFill>
                <a:latin typeface="Berlin Sans FB Demi" panose="020E0802020502020306" pitchFamily="34" charset="0"/>
              </a:rPr>
              <a:t>It’s </a:t>
            </a:r>
            <a:r>
              <a:rPr lang="en-US" sz="4400" b="1" u="sng" dirty="0">
                <a:ln>
                  <a:solidFill>
                    <a:srgbClr val="002060"/>
                  </a:solidFill>
                </a:ln>
                <a:solidFill>
                  <a:srgbClr val="00B0F0"/>
                </a:solidFill>
                <a:latin typeface="Berlin Sans FB Demi" panose="020E0802020502020306" pitchFamily="34" charset="0"/>
              </a:rPr>
              <a:t>totall</a:t>
            </a:r>
            <a:r>
              <a:rPr lang="en-US" sz="4400" b="1" dirty="0">
                <a:ln>
                  <a:solidFill>
                    <a:srgbClr val="002060"/>
                  </a:solidFill>
                </a:ln>
                <a:solidFill>
                  <a:srgbClr val="00B0F0"/>
                </a:solidFill>
                <a:latin typeface="Berlin Sans FB Demi" panose="020E0802020502020306" pitchFamily="34" charset="0"/>
              </a:rPr>
              <a:t>y</a:t>
            </a:r>
            <a:r>
              <a:rPr lang="en-US" sz="4400" b="1" dirty="0">
                <a:ln>
                  <a:solidFill>
                    <a:srgbClr val="002060"/>
                  </a:solidFill>
                </a:ln>
                <a:solidFill>
                  <a:schemeClr val="tx2">
                    <a:lumMod val="50000"/>
                  </a:schemeClr>
                </a:solidFill>
                <a:latin typeface="Berlin Sans FB Demi" panose="020E0802020502020306" pitchFamily="34" charset="0"/>
              </a:rPr>
              <a:t> p</a:t>
            </a:r>
            <a:r>
              <a:rPr lang="en-US" sz="4400" b="1" u="sng" dirty="0">
                <a:ln>
                  <a:solidFill>
                    <a:srgbClr val="002060"/>
                  </a:solidFill>
                </a:ln>
                <a:solidFill>
                  <a:schemeClr val="tx2">
                    <a:lumMod val="50000"/>
                  </a:schemeClr>
                </a:solidFill>
                <a:latin typeface="Berlin Sans FB Demi" panose="020E0802020502020306" pitchFamily="34" charset="0"/>
              </a:rPr>
              <a:t>ossible</a:t>
            </a:r>
            <a:r>
              <a:rPr lang="en-US" sz="4400" b="1" dirty="0">
                <a:ln>
                  <a:solidFill>
                    <a:srgbClr val="002060"/>
                  </a:solidFill>
                </a:ln>
                <a:solidFill>
                  <a:schemeClr val="tx2">
                    <a:lumMod val="50000"/>
                  </a:schemeClr>
                </a:solidFill>
                <a:latin typeface="Berlin Sans FB Demi" panose="020E0802020502020306" pitchFamily="34" charset="0"/>
              </a:rPr>
              <a:t> to see the </a:t>
            </a:r>
            <a:r>
              <a:rPr lang="en-US" sz="4400" b="1" dirty="0">
                <a:ln>
                  <a:solidFill>
                    <a:srgbClr val="002060"/>
                  </a:solidFill>
                </a:ln>
                <a:solidFill>
                  <a:schemeClr val="tx2">
                    <a:lumMod val="50000"/>
                  </a:schemeClr>
                </a:solidFill>
                <a:effectLst>
                  <a:outerShdw blurRad="50800" dist="50800" dir="5400000" sx="102000" sy="102000" algn="ctr" rotWithShape="0">
                    <a:srgbClr val="FFCCFF"/>
                  </a:outerShdw>
                </a:effectLst>
                <a:latin typeface="Berlin Sans FB Demi" panose="020E0802020502020306" pitchFamily="34" charset="0"/>
              </a:rPr>
              <a:t>accuracy</a:t>
            </a:r>
            <a:r>
              <a:rPr lang="en-US" sz="4400" b="1" dirty="0">
                <a:ln>
                  <a:solidFill>
                    <a:srgbClr val="002060"/>
                  </a:solidFill>
                </a:ln>
                <a:solidFill>
                  <a:schemeClr val="tx2">
                    <a:lumMod val="50000"/>
                  </a:schemeClr>
                </a:solidFill>
                <a:latin typeface="Berlin Sans FB Demi" panose="020E0802020502020306" pitchFamily="34" charset="0"/>
              </a:rPr>
              <a:t> of </a:t>
            </a:r>
            <a:r>
              <a:rPr lang="en-US" sz="4400" b="1" dirty="0">
                <a:ln>
                  <a:solidFill>
                    <a:srgbClr val="002060"/>
                  </a:solidFill>
                </a:ln>
                <a:solidFill>
                  <a:schemeClr val="tx2">
                    <a:lumMod val="50000"/>
                  </a:schemeClr>
                </a:solidFill>
                <a:effectLst>
                  <a:outerShdw blurRad="50800" dist="50800" dir="5400000" sx="102000" sy="102000" algn="ctr" rotWithShape="0">
                    <a:srgbClr val="FFCCFF"/>
                  </a:outerShdw>
                </a:effectLst>
                <a:latin typeface="Berlin Sans FB Demi" panose="020E0802020502020306" pitchFamily="34" charset="0"/>
              </a:rPr>
              <a:t>Covenant Calendar </a:t>
            </a:r>
            <a:r>
              <a:rPr lang="en-US" sz="4400" b="1" dirty="0">
                <a:ln>
                  <a:solidFill>
                    <a:srgbClr val="002060"/>
                  </a:solidFill>
                </a:ln>
                <a:solidFill>
                  <a:srgbClr val="00B0F0"/>
                </a:solidFill>
                <a:latin typeface="Berlin Sans FB Demi" panose="020E0802020502020306" pitchFamily="34" charset="0"/>
              </a:rPr>
              <a:t>WHEN: </a:t>
            </a:r>
          </a:p>
        </p:txBody>
      </p:sp>
      <p:sp>
        <p:nvSpPr>
          <p:cNvPr id="6" name="Oval 5"/>
          <p:cNvSpPr/>
          <p:nvPr/>
        </p:nvSpPr>
        <p:spPr>
          <a:xfrm>
            <a:off x="4239419" y="2123658"/>
            <a:ext cx="6771482" cy="3546475"/>
          </a:xfrm>
          <a:prstGeom prst="ellipse">
            <a:avLst/>
          </a:prstGeom>
          <a:gradFill>
            <a:gsLst>
              <a:gs pos="0">
                <a:schemeClr val="accent3">
                  <a:lumMod val="60000"/>
                  <a:lumOff val="40000"/>
                </a:schemeClr>
              </a:gs>
              <a:gs pos="100000">
                <a:srgbClr val="7030A0"/>
              </a:gs>
              <a:gs pos="76000">
                <a:srgbClr val="FFCCFF"/>
              </a:gs>
            </a:gsLst>
            <a:lin ang="5400000" scaled="1"/>
          </a:gradFill>
          <a:ln w="76200">
            <a:solidFill>
              <a:schemeClr val="accent1">
                <a:lumMod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514350" indent="-514350">
              <a:buFont typeface="+mj-lt"/>
              <a:buAutoNum type="arabicPeriod"/>
            </a:pPr>
            <a:r>
              <a:rPr lang="en-US" sz="3600" dirty="0">
                <a:solidFill>
                  <a:schemeClr val="tx2">
                    <a:lumMod val="50000"/>
                  </a:schemeClr>
                </a:solidFill>
                <a:latin typeface="Berlin Sans FB Demi" panose="020E0802020502020306" pitchFamily="34" charset="0"/>
              </a:rPr>
              <a:t>Covenant Calendar principles are applied directly from the </a:t>
            </a:r>
            <a:r>
              <a:rPr lang="en-US" sz="3600" dirty="0">
                <a:solidFill>
                  <a:srgbClr val="00B0F0"/>
                </a:solidFill>
                <a:latin typeface="Berlin Sans FB Demi" panose="020E0802020502020306" pitchFamily="34" charset="0"/>
              </a:rPr>
              <a:t>Torah.</a:t>
            </a:r>
          </a:p>
        </p:txBody>
      </p:sp>
      <p:pic>
        <p:nvPicPr>
          <p:cNvPr id="8" name="Picture 2" descr="https://www.myjerusalemstore.com/media/catalog/product/Assets/NewProductImages/product_page_image_large_no_frame/D/e/Deluxe-Mini-Torah-Scroll-Replica-JT-1107-3_large_2.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8863965" y="3356132"/>
            <a:ext cx="3319305" cy="331930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251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Rae\Desktop\Edit Tschoepe for CCC\2. Galatians &amp; Beggerly Elements\Galatians Art\questions12bkg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1" y="0"/>
            <a:ext cx="13423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811000" y="6492875"/>
            <a:ext cx="381000" cy="365125"/>
          </a:xfrm>
        </p:spPr>
        <p:txBody>
          <a:bodyPr/>
          <a:lstStyle/>
          <a:p>
            <a:fld id="{6D22F896-40B5-4ADD-8801-0D06FADFA095}" type="slidenum">
              <a:rPr lang="en-US" sz="1400" smtClean="0">
                <a:solidFill>
                  <a:schemeClr val="bg1"/>
                </a:solidFill>
              </a:rPr>
              <a:t>8</a:t>
            </a:fld>
            <a:endParaRPr lang="en-US" sz="1400" dirty="0">
              <a:solidFill>
                <a:schemeClr val="bg1"/>
              </a:solidFill>
            </a:endParaRPr>
          </a:p>
        </p:txBody>
      </p:sp>
      <p:sp>
        <p:nvSpPr>
          <p:cNvPr id="3" name="Rectangle 2"/>
          <p:cNvSpPr/>
          <p:nvPr/>
        </p:nvSpPr>
        <p:spPr>
          <a:xfrm>
            <a:off x="3067050" y="0"/>
            <a:ext cx="8743950" cy="2123658"/>
          </a:xfrm>
          <a:prstGeom prst="rect">
            <a:avLst/>
          </a:prstGeom>
          <a:noFill/>
        </p:spPr>
        <p:txBody>
          <a:bodyPr wrap="square">
            <a:spAutoFit/>
            <a:scene3d>
              <a:camera prst="orthographicFront"/>
              <a:lightRig rig="threePt" dir="t"/>
            </a:scene3d>
            <a:sp3d extrusionH="57150">
              <a:bevelT w="38100" h="38100"/>
            </a:sp3d>
          </a:bodyPr>
          <a:lstStyle/>
          <a:p>
            <a:pPr algn="ctr"/>
            <a:r>
              <a:rPr lang="en-US" sz="4400" b="1" dirty="0">
                <a:ln>
                  <a:solidFill>
                    <a:srgbClr val="002060"/>
                  </a:solidFill>
                </a:ln>
                <a:solidFill>
                  <a:schemeClr val="tx2">
                    <a:lumMod val="50000"/>
                  </a:schemeClr>
                </a:solidFill>
                <a:latin typeface="Berlin Sans FB Demi" panose="020E0802020502020306" pitchFamily="34" charset="0"/>
              </a:rPr>
              <a:t>It’s </a:t>
            </a:r>
            <a:r>
              <a:rPr lang="en-US" sz="4400" b="1" u="sng" dirty="0">
                <a:ln>
                  <a:solidFill>
                    <a:srgbClr val="002060"/>
                  </a:solidFill>
                </a:ln>
                <a:solidFill>
                  <a:srgbClr val="7030A0"/>
                </a:solidFill>
                <a:latin typeface="Berlin Sans FB Demi" panose="020E0802020502020306" pitchFamily="34" charset="0"/>
              </a:rPr>
              <a:t>com</a:t>
            </a:r>
            <a:r>
              <a:rPr lang="en-US" sz="4400" b="1" dirty="0">
                <a:ln>
                  <a:solidFill>
                    <a:srgbClr val="002060"/>
                  </a:solidFill>
                </a:ln>
                <a:solidFill>
                  <a:srgbClr val="7030A0"/>
                </a:solidFill>
                <a:latin typeface="Berlin Sans FB Demi" panose="020E0802020502020306" pitchFamily="34" charset="0"/>
              </a:rPr>
              <a:t>p</a:t>
            </a:r>
            <a:r>
              <a:rPr lang="en-US" sz="4400" b="1" u="sng" dirty="0">
                <a:ln>
                  <a:solidFill>
                    <a:srgbClr val="002060"/>
                  </a:solidFill>
                </a:ln>
                <a:solidFill>
                  <a:srgbClr val="7030A0"/>
                </a:solidFill>
                <a:latin typeface="Berlin Sans FB Demi" panose="020E0802020502020306" pitchFamily="34" charset="0"/>
              </a:rPr>
              <a:t>letel</a:t>
            </a:r>
            <a:r>
              <a:rPr lang="en-US" sz="4400" b="1" dirty="0">
                <a:ln>
                  <a:solidFill>
                    <a:srgbClr val="002060"/>
                  </a:solidFill>
                </a:ln>
                <a:solidFill>
                  <a:srgbClr val="7030A0"/>
                </a:solidFill>
                <a:latin typeface="Berlin Sans FB Demi" panose="020E0802020502020306" pitchFamily="34" charset="0"/>
              </a:rPr>
              <a:t>y p</a:t>
            </a:r>
            <a:r>
              <a:rPr lang="en-US" sz="4400" b="1" u="sng" dirty="0">
                <a:ln>
                  <a:solidFill>
                    <a:srgbClr val="002060"/>
                  </a:solidFill>
                </a:ln>
                <a:solidFill>
                  <a:srgbClr val="7030A0"/>
                </a:solidFill>
                <a:latin typeface="Berlin Sans FB Demi" panose="020E0802020502020306" pitchFamily="34" charset="0"/>
              </a:rPr>
              <a:t>ossible</a:t>
            </a:r>
            <a:r>
              <a:rPr lang="en-US" sz="4400" b="1" dirty="0">
                <a:ln>
                  <a:solidFill>
                    <a:srgbClr val="002060"/>
                  </a:solidFill>
                </a:ln>
                <a:solidFill>
                  <a:srgbClr val="7030A0"/>
                </a:solidFill>
                <a:latin typeface="Berlin Sans FB Demi" panose="020E0802020502020306" pitchFamily="34" charset="0"/>
              </a:rPr>
              <a:t> </a:t>
            </a:r>
            <a:r>
              <a:rPr lang="en-US" sz="4400" b="1" dirty="0">
                <a:ln>
                  <a:solidFill>
                    <a:srgbClr val="002060"/>
                  </a:solidFill>
                </a:ln>
                <a:solidFill>
                  <a:schemeClr val="tx2">
                    <a:lumMod val="50000"/>
                  </a:schemeClr>
                </a:solidFill>
                <a:latin typeface="Berlin Sans FB Demi" panose="020E0802020502020306" pitchFamily="34" charset="0"/>
              </a:rPr>
              <a:t>to see the </a:t>
            </a:r>
            <a:r>
              <a:rPr lang="en-US" sz="4400" b="1" dirty="0">
                <a:ln>
                  <a:solidFill>
                    <a:srgbClr val="002060"/>
                  </a:solidFill>
                </a:ln>
                <a:solidFill>
                  <a:schemeClr val="tx2">
                    <a:lumMod val="50000"/>
                  </a:schemeClr>
                </a:solidFill>
                <a:effectLst>
                  <a:outerShdw blurRad="50800" dist="50800" dir="5400000" sx="102000" sy="102000" algn="ctr" rotWithShape="0">
                    <a:srgbClr val="00FF99"/>
                  </a:outerShdw>
                </a:effectLst>
                <a:latin typeface="Berlin Sans FB Demi" panose="020E0802020502020306" pitchFamily="34" charset="0"/>
              </a:rPr>
              <a:t>accuracy</a:t>
            </a:r>
            <a:r>
              <a:rPr lang="en-US" sz="4400" b="1" dirty="0">
                <a:ln>
                  <a:solidFill>
                    <a:srgbClr val="002060"/>
                  </a:solidFill>
                </a:ln>
                <a:solidFill>
                  <a:schemeClr val="tx2">
                    <a:lumMod val="50000"/>
                  </a:schemeClr>
                </a:solidFill>
                <a:latin typeface="Berlin Sans FB Demi" panose="020E0802020502020306" pitchFamily="34" charset="0"/>
              </a:rPr>
              <a:t> of </a:t>
            </a:r>
            <a:r>
              <a:rPr lang="en-US" sz="4400" b="1" dirty="0">
                <a:ln>
                  <a:solidFill>
                    <a:srgbClr val="002060"/>
                  </a:solidFill>
                </a:ln>
                <a:solidFill>
                  <a:schemeClr val="tx2">
                    <a:lumMod val="50000"/>
                  </a:schemeClr>
                </a:solidFill>
                <a:effectLst>
                  <a:outerShdw blurRad="50800" dist="50800" dir="5400000" sx="102000" sy="102000" algn="ctr" rotWithShape="0">
                    <a:srgbClr val="00FF99"/>
                  </a:outerShdw>
                </a:effectLst>
                <a:latin typeface="Berlin Sans FB Demi" panose="020E0802020502020306" pitchFamily="34" charset="0"/>
              </a:rPr>
              <a:t>Covenant Calendar </a:t>
            </a:r>
            <a:r>
              <a:rPr lang="en-US" sz="4400" b="1" dirty="0">
                <a:ln>
                  <a:solidFill>
                    <a:srgbClr val="002060"/>
                  </a:solidFill>
                </a:ln>
                <a:solidFill>
                  <a:srgbClr val="7030A0"/>
                </a:solidFill>
                <a:latin typeface="Berlin Sans FB Demi" panose="020E0802020502020306" pitchFamily="34" charset="0"/>
              </a:rPr>
              <a:t>WHEN: </a:t>
            </a:r>
          </a:p>
        </p:txBody>
      </p:sp>
      <p:sp>
        <p:nvSpPr>
          <p:cNvPr id="6" name="Oval 5"/>
          <p:cNvSpPr/>
          <p:nvPr/>
        </p:nvSpPr>
        <p:spPr>
          <a:xfrm>
            <a:off x="4239419" y="2123658"/>
            <a:ext cx="6771482" cy="3546475"/>
          </a:xfrm>
          <a:prstGeom prst="ellipse">
            <a:avLst/>
          </a:prstGeom>
          <a:gradFill>
            <a:gsLst>
              <a:gs pos="0">
                <a:schemeClr val="accent3">
                  <a:lumMod val="60000"/>
                  <a:lumOff val="40000"/>
                </a:schemeClr>
              </a:gs>
              <a:gs pos="100000">
                <a:srgbClr val="00FF99"/>
              </a:gs>
              <a:gs pos="76000">
                <a:srgbClr val="FFCCFF"/>
              </a:gs>
            </a:gsLst>
            <a:lin ang="5400000" scaled="1"/>
          </a:gradFill>
          <a:ln w="76200">
            <a:solidFill>
              <a:schemeClr val="accent1">
                <a:lumMod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742950" indent="-742950">
              <a:buFont typeface="+mj-lt"/>
              <a:buAutoNum type="arabicPeriod" startAt="2"/>
            </a:pPr>
            <a:r>
              <a:rPr lang="en-US" sz="3600" dirty="0">
                <a:solidFill>
                  <a:schemeClr val="tx2">
                    <a:lumMod val="50000"/>
                  </a:schemeClr>
                </a:solidFill>
                <a:latin typeface="Berlin Sans FB Demi" panose="020E0802020502020306" pitchFamily="34" charset="0"/>
              </a:rPr>
              <a:t>Every detail in the </a:t>
            </a:r>
            <a:r>
              <a:rPr lang="en-US" sz="3600" dirty="0">
                <a:ln>
                  <a:solidFill>
                    <a:srgbClr val="002060"/>
                  </a:solidFill>
                </a:ln>
                <a:solidFill>
                  <a:srgbClr val="7030A0"/>
                </a:solidFill>
                <a:latin typeface="Berlin Sans FB Demi" panose="020E0802020502020306" pitchFamily="34" charset="0"/>
              </a:rPr>
              <a:t>Gospel account </a:t>
            </a:r>
            <a:r>
              <a:rPr lang="en-US" sz="3600" dirty="0">
                <a:solidFill>
                  <a:schemeClr val="tx2">
                    <a:lumMod val="50000"/>
                  </a:schemeClr>
                </a:solidFill>
                <a:latin typeface="Berlin Sans FB Demi" panose="020E0802020502020306" pitchFamily="34" charset="0"/>
              </a:rPr>
              <a:t>is fully considered with utmost scrutiny.</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762" b="100000" l="10619" r="10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8535151" y="3302000"/>
            <a:ext cx="3682249" cy="363337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5785236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Rae\Desktop\Edit Tschoepe for CCC\2. Galatians &amp; Beggerly Elements\Galatians Art\questions12bkg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5655" y="0"/>
            <a:ext cx="13423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792146" y="6492875"/>
            <a:ext cx="381000" cy="365125"/>
          </a:xfrm>
        </p:spPr>
        <p:txBody>
          <a:bodyPr/>
          <a:lstStyle/>
          <a:p>
            <a:fld id="{6D22F896-40B5-4ADD-8801-0D06FADFA095}" type="slidenum">
              <a:rPr lang="en-US" sz="1400" smtClean="0">
                <a:solidFill>
                  <a:schemeClr val="bg1"/>
                </a:solidFill>
              </a:rPr>
              <a:t>9</a:t>
            </a:fld>
            <a:endParaRPr lang="en-US" sz="1400" dirty="0">
              <a:solidFill>
                <a:schemeClr val="bg1"/>
              </a:solidFill>
            </a:endParaRPr>
          </a:p>
        </p:txBody>
      </p:sp>
      <p:sp>
        <p:nvSpPr>
          <p:cNvPr id="3" name="Rectangle 2"/>
          <p:cNvSpPr/>
          <p:nvPr/>
        </p:nvSpPr>
        <p:spPr>
          <a:xfrm>
            <a:off x="3067050" y="0"/>
            <a:ext cx="8743950" cy="2123658"/>
          </a:xfrm>
          <a:prstGeom prst="rect">
            <a:avLst/>
          </a:prstGeom>
          <a:noFill/>
        </p:spPr>
        <p:txBody>
          <a:bodyPr wrap="square">
            <a:spAutoFit/>
            <a:scene3d>
              <a:camera prst="orthographicFront"/>
              <a:lightRig rig="threePt" dir="t"/>
            </a:scene3d>
            <a:sp3d extrusionH="57150">
              <a:bevelT w="38100" h="38100"/>
            </a:sp3d>
          </a:bodyPr>
          <a:lstStyle/>
          <a:p>
            <a:pPr algn="ctr"/>
            <a:r>
              <a:rPr lang="en-US" sz="4400" b="1" dirty="0">
                <a:ln>
                  <a:solidFill>
                    <a:srgbClr val="002060"/>
                  </a:solidFill>
                </a:ln>
                <a:solidFill>
                  <a:schemeClr val="tx2">
                    <a:lumMod val="50000"/>
                  </a:schemeClr>
                </a:solidFill>
                <a:latin typeface="Berlin Sans FB Demi" panose="020E0802020502020306" pitchFamily="34" charset="0"/>
              </a:rPr>
              <a:t>It’s </a:t>
            </a:r>
            <a:r>
              <a:rPr lang="en-US" sz="4400" b="1" u="sng" dirty="0">
                <a:ln>
                  <a:solidFill>
                    <a:srgbClr val="002060"/>
                  </a:solidFill>
                </a:ln>
                <a:solidFill>
                  <a:srgbClr val="FF0000"/>
                </a:solidFill>
                <a:latin typeface="Berlin Sans FB Demi" panose="020E0802020502020306" pitchFamily="34" charset="0"/>
              </a:rPr>
              <a:t>entirel</a:t>
            </a:r>
            <a:r>
              <a:rPr lang="en-US" sz="4400" b="1" dirty="0">
                <a:ln>
                  <a:solidFill>
                    <a:srgbClr val="002060"/>
                  </a:solidFill>
                </a:ln>
                <a:solidFill>
                  <a:srgbClr val="FF0000"/>
                </a:solidFill>
                <a:latin typeface="Berlin Sans FB Demi" panose="020E0802020502020306" pitchFamily="34" charset="0"/>
              </a:rPr>
              <a:t>y p</a:t>
            </a:r>
            <a:r>
              <a:rPr lang="en-US" sz="4400" b="1" u="sng" dirty="0">
                <a:ln>
                  <a:solidFill>
                    <a:srgbClr val="002060"/>
                  </a:solidFill>
                </a:ln>
                <a:solidFill>
                  <a:srgbClr val="FF0000"/>
                </a:solidFill>
                <a:latin typeface="Berlin Sans FB Demi" panose="020E0802020502020306" pitchFamily="34" charset="0"/>
              </a:rPr>
              <a:t>ossible</a:t>
            </a:r>
            <a:r>
              <a:rPr lang="en-US" sz="4400" b="1" dirty="0">
                <a:ln>
                  <a:solidFill>
                    <a:srgbClr val="002060"/>
                  </a:solidFill>
                </a:ln>
                <a:solidFill>
                  <a:srgbClr val="FF0000"/>
                </a:solidFill>
                <a:latin typeface="Berlin Sans FB Demi" panose="020E0802020502020306" pitchFamily="34" charset="0"/>
              </a:rPr>
              <a:t> </a:t>
            </a:r>
            <a:r>
              <a:rPr lang="en-US" sz="4400" b="1" dirty="0">
                <a:ln>
                  <a:solidFill>
                    <a:srgbClr val="002060"/>
                  </a:solidFill>
                </a:ln>
                <a:solidFill>
                  <a:schemeClr val="tx2">
                    <a:lumMod val="50000"/>
                  </a:schemeClr>
                </a:solidFill>
                <a:latin typeface="Berlin Sans FB Demi" panose="020E0802020502020306" pitchFamily="34" charset="0"/>
              </a:rPr>
              <a:t>to see the </a:t>
            </a:r>
            <a:r>
              <a:rPr lang="en-US" sz="4400" b="1" dirty="0">
                <a:ln>
                  <a:solidFill>
                    <a:srgbClr val="002060"/>
                  </a:solidFill>
                </a:ln>
                <a:solidFill>
                  <a:schemeClr val="tx2">
                    <a:lumMod val="50000"/>
                  </a:schemeClr>
                </a:solidFill>
                <a:effectLst>
                  <a:outerShdw blurRad="50800" dist="50800" dir="5400000" sx="102000" sy="102000" algn="ctr" rotWithShape="0">
                    <a:srgbClr val="9933FF"/>
                  </a:outerShdw>
                </a:effectLst>
                <a:latin typeface="Berlin Sans FB Demi" panose="020E0802020502020306" pitchFamily="34" charset="0"/>
              </a:rPr>
              <a:t>accuracy </a:t>
            </a:r>
            <a:r>
              <a:rPr lang="en-US" sz="4400" b="1" dirty="0">
                <a:ln>
                  <a:solidFill>
                    <a:srgbClr val="002060"/>
                  </a:solidFill>
                </a:ln>
                <a:solidFill>
                  <a:schemeClr val="tx2">
                    <a:lumMod val="50000"/>
                  </a:schemeClr>
                </a:solidFill>
                <a:latin typeface="Berlin Sans FB Demi" panose="020E0802020502020306" pitchFamily="34" charset="0"/>
              </a:rPr>
              <a:t>of </a:t>
            </a:r>
            <a:r>
              <a:rPr lang="en-US" sz="4400" b="1" dirty="0">
                <a:ln>
                  <a:solidFill>
                    <a:srgbClr val="002060"/>
                  </a:solidFill>
                </a:ln>
                <a:solidFill>
                  <a:schemeClr val="tx2">
                    <a:lumMod val="50000"/>
                  </a:schemeClr>
                </a:solidFill>
                <a:effectLst>
                  <a:outerShdw blurRad="50800" dist="50800" dir="5400000" sx="102000" sy="102000" algn="ctr" rotWithShape="0">
                    <a:srgbClr val="9933FF"/>
                  </a:outerShdw>
                </a:effectLst>
                <a:latin typeface="Berlin Sans FB Demi" panose="020E0802020502020306" pitchFamily="34" charset="0"/>
              </a:rPr>
              <a:t>Covenant Calendar </a:t>
            </a:r>
            <a:r>
              <a:rPr lang="en-US" sz="4400" b="1" dirty="0">
                <a:ln>
                  <a:solidFill>
                    <a:srgbClr val="002060"/>
                  </a:solidFill>
                </a:ln>
                <a:solidFill>
                  <a:srgbClr val="FF0000"/>
                </a:solidFill>
                <a:latin typeface="Berlin Sans FB Demi" panose="020E0802020502020306" pitchFamily="34" charset="0"/>
              </a:rPr>
              <a:t>WHEN: </a:t>
            </a:r>
          </a:p>
        </p:txBody>
      </p:sp>
      <p:sp>
        <p:nvSpPr>
          <p:cNvPr id="6" name="Snip Diagonal Corner Rectangle 5"/>
          <p:cNvSpPr/>
          <p:nvPr/>
        </p:nvSpPr>
        <p:spPr>
          <a:xfrm>
            <a:off x="3785776" y="2123658"/>
            <a:ext cx="7759699" cy="3546475"/>
          </a:xfrm>
          <a:prstGeom prst="snip2DiagRect">
            <a:avLst/>
          </a:prstGeom>
          <a:gradFill>
            <a:gsLst>
              <a:gs pos="0">
                <a:schemeClr val="accent3">
                  <a:lumMod val="60000"/>
                  <a:lumOff val="40000"/>
                </a:schemeClr>
              </a:gs>
              <a:gs pos="100000">
                <a:srgbClr val="7030A0"/>
              </a:gs>
              <a:gs pos="76000">
                <a:srgbClr val="FFCCFF"/>
              </a:gs>
            </a:gsLst>
            <a:lin ang="5400000" scaled="1"/>
          </a:gradFill>
          <a:ln w="76200">
            <a:solidFill>
              <a:schemeClr val="accent1">
                <a:lumMod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742950" indent="-742950">
              <a:buFont typeface="+mj-lt"/>
              <a:buAutoNum type="arabicPeriod" startAt="3"/>
            </a:pPr>
            <a:r>
              <a:rPr lang="en-US" sz="3600" dirty="0">
                <a:solidFill>
                  <a:schemeClr val="tx2">
                    <a:lumMod val="50000"/>
                  </a:schemeClr>
                </a:solidFill>
                <a:latin typeface="Berlin Sans FB Demi" panose="020E0802020502020306" pitchFamily="34" charset="0"/>
              </a:rPr>
              <a:t>One realizes in the Gospels, </a:t>
            </a:r>
            <a:r>
              <a:rPr lang="en-US" sz="3600" dirty="0">
                <a:ln>
                  <a:solidFill>
                    <a:srgbClr val="002060"/>
                  </a:solidFill>
                </a:ln>
                <a:solidFill>
                  <a:srgbClr val="33CCFF"/>
                </a:solidFill>
                <a:latin typeface="Berlin Sans FB Demi" panose="020E0802020502020306" pitchFamily="34" charset="0"/>
              </a:rPr>
              <a:t>Yahusha</a:t>
            </a:r>
            <a:r>
              <a:rPr lang="en-US" sz="3600" dirty="0">
                <a:solidFill>
                  <a:schemeClr val="tx2">
                    <a:lumMod val="50000"/>
                  </a:schemeClr>
                </a:solidFill>
                <a:latin typeface="Berlin Sans FB Demi" panose="020E0802020502020306" pitchFamily="34" charset="0"/>
              </a:rPr>
              <a:t> is following </a:t>
            </a:r>
            <a:r>
              <a:rPr lang="en-US" sz="3600" dirty="0">
                <a:ln w="12700">
                  <a:solidFill>
                    <a:srgbClr val="3E3EF0"/>
                  </a:solidFill>
                </a:ln>
                <a:solidFill>
                  <a:srgbClr val="7030A0"/>
                </a:solidFill>
                <a:effectLst>
                  <a:outerShdw blurRad="50800" dist="50800" dir="5400000" algn="ctr" rotWithShape="0">
                    <a:srgbClr val="00FF99"/>
                  </a:outerShdw>
                </a:effectLst>
                <a:latin typeface="Berlin Sans FB Demi" panose="020E0802020502020306" pitchFamily="34" charset="0"/>
              </a:rPr>
              <a:t>His own </a:t>
            </a:r>
            <a:r>
              <a:rPr lang="en-US" sz="3600" dirty="0">
                <a:solidFill>
                  <a:schemeClr val="tx2">
                    <a:lumMod val="50000"/>
                  </a:schemeClr>
                </a:solidFill>
                <a:latin typeface="Berlin Sans FB Demi" panose="020E0802020502020306" pitchFamily="34" charset="0"/>
              </a:rPr>
              <a:t>everlasting </a:t>
            </a:r>
            <a:r>
              <a:rPr lang="en-US" sz="3600" dirty="0">
                <a:solidFill>
                  <a:srgbClr val="FF0000"/>
                </a:solidFill>
                <a:latin typeface="Berlin Sans FB Demi" panose="020E0802020502020306" pitchFamily="34" charset="0"/>
              </a:rPr>
              <a:t>blood-ratified</a:t>
            </a:r>
            <a:r>
              <a:rPr lang="en-US" sz="3600" dirty="0">
                <a:solidFill>
                  <a:schemeClr val="tx2">
                    <a:lumMod val="50000"/>
                  </a:schemeClr>
                </a:solidFill>
                <a:latin typeface="Berlin Sans FB Demi" panose="020E0802020502020306" pitchFamily="34" charset="0"/>
              </a:rPr>
              <a:t> Covenant Calendar, to honor </a:t>
            </a:r>
            <a:r>
              <a:rPr lang="en-US" sz="3600" dirty="0">
                <a:ln>
                  <a:solidFill>
                    <a:srgbClr val="FF6600"/>
                  </a:solidFill>
                </a:ln>
                <a:solidFill>
                  <a:srgbClr val="7030A0"/>
                </a:solidFill>
                <a:effectLst>
                  <a:outerShdw blurRad="50800" dist="50800" dir="5400000" algn="ctr" rotWithShape="0">
                    <a:srgbClr val="00FF99"/>
                  </a:outerShdw>
                </a:effectLst>
                <a:latin typeface="Berlin Sans FB Demi" panose="020E0802020502020306" pitchFamily="34" charset="0"/>
              </a:rPr>
              <a:t>His Festivals</a:t>
            </a:r>
            <a:r>
              <a:rPr lang="en-US" sz="3600" dirty="0">
                <a:solidFill>
                  <a:srgbClr val="7030A0"/>
                </a:solidFill>
                <a:latin typeface="Berlin Sans FB Demi" panose="020E0802020502020306" pitchFamily="34" charset="0"/>
              </a:rPr>
              <a:t> </a:t>
            </a:r>
            <a:r>
              <a:rPr lang="en-US" sz="3600" dirty="0">
                <a:solidFill>
                  <a:schemeClr val="tx2">
                    <a:lumMod val="50000"/>
                  </a:schemeClr>
                </a:solidFill>
                <a:latin typeface="Berlin Sans FB Demi" panose="020E0802020502020306" pitchFamily="34" charset="0"/>
              </a:rPr>
              <a:t>on the </a:t>
            </a:r>
            <a:r>
              <a:rPr lang="en-US" sz="3600" dirty="0">
                <a:ln>
                  <a:solidFill>
                    <a:srgbClr val="421F16"/>
                  </a:solidFill>
                </a:ln>
                <a:solidFill>
                  <a:schemeClr val="tx2">
                    <a:lumMod val="50000"/>
                  </a:schemeClr>
                </a:solidFill>
                <a:effectLst>
                  <a:glow rad="152400">
                    <a:schemeClr val="tx1"/>
                  </a:glow>
                </a:effectLst>
                <a:latin typeface="Berlin Sans FB Demi" panose="020E0802020502020306" pitchFamily="34" charset="0"/>
              </a:rPr>
              <a:t>correct</a:t>
            </a:r>
            <a:r>
              <a:rPr lang="en-US" sz="3600" dirty="0">
                <a:solidFill>
                  <a:schemeClr val="tx2">
                    <a:lumMod val="50000"/>
                  </a:schemeClr>
                </a:solidFill>
                <a:latin typeface="Berlin Sans FB Demi" panose="020E0802020502020306" pitchFamily="34" charset="0"/>
              </a:rPr>
              <a:t> </a:t>
            </a:r>
            <a:r>
              <a:rPr lang="en-US" sz="3600" dirty="0">
                <a:ln>
                  <a:solidFill>
                    <a:schemeClr val="bg1"/>
                  </a:solidFill>
                </a:ln>
                <a:solidFill>
                  <a:schemeClr val="tx2">
                    <a:lumMod val="50000"/>
                  </a:schemeClr>
                </a:solidFill>
                <a:effectLst>
                  <a:glow rad="152400">
                    <a:schemeClr val="tx1"/>
                  </a:glow>
                </a:effectLst>
                <a:latin typeface="Berlin Sans FB Demi" panose="020E0802020502020306" pitchFamily="34" charset="0"/>
              </a:rPr>
              <a:t>dates</a:t>
            </a:r>
            <a:r>
              <a:rPr lang="en-US" sz="3600" dirty="0">
                <a:solidFill>
                  <a:schemeClr val="tx2">
                    <a:lumMod val="50000"/>
                  </a:schemeClr>
                </a:solidFill>
                <a:effectLst>
                  <a:glow rad="152400">
                    <a:schemeClr val="tx1"/>
                  </a:glow>
                </a:effectLst>
                <a:latin typeface="Berlin Sans FB Demi" panose="020E0802020502020306" pitchFamily="34" charset="0"/>
              </a:rPr>
              <a:t> </a:t>
            </a:r>
            <a:r>
              <a:rPr lang="en-US" sz="3600" dirty="0">
                <a:ln>
                  <a:solidFill>
                    <a:srgbClr val="421F16"/>
                  </a:solidFill>
                </a:ln>
                <a:solidFill>
                  <a:schemeClr val="tx2">
                    <a:lumMod val="50000"/>
                  </a:schemeClr>
                </a:solidFill>
                <a:effectLst>
                  <a:glow rad="152400">
                    <a:schemeClr val="tx1"/>
                  </a:glow>
                </a:effectLst>
                <a:latin typeface="Berlin Sans FB Demi" panose="020E0802020502020306" pitchFamily="34" charset="0"/>
              </a:rPr>
              <a:t>&amp; start time!</a:t>
            </a:r>
          </a:p>
        </p:txBody>
      </p:sp>
      <p:pic>
        <p:nvPicPr>
          <p:cNvPr id="10" name="Picture 2" descr="D:\3.  2019  CCC Season 2 studies\#2.8 Yah - Lost &amp; Found  19 July 2019\Yahusha age 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383935" y="4933545"/>
            <a:ext cx="4106514" cy="19244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649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11821</TotalTime>
  <Words>532</Words>
  <Application>Microsoft Office PowerPoint</Application>
  <PresentationFormat>Widescreen</PresentationFormat>
  <Paragraphs>109</Paragraphs>
  <Slides>16</Slides>
  <Notes>2</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16</vt:i4>
      </vt:variant>
    </vt:vector>
  </HeadingPairs>
  <TitlesOfParts>
    <vt:vector size="38" baseType="lpstr">
      <vt:lpstr>Aharoni</vt:lpstr>
      <vt:lpstr>Algerian</vt:lpstr>
      <vt:lpstr>Arial</vt:lpstr>
      <vt:lpstr>Arial Rounded MT Bold</vt:lpstr>
      <vt:lpstr>BatangChe</vt:lpstr>
      <vt:lpstr>Bauhaus 93</vt:lpstr>
      <vt:lpstr>Berlin Sans FB Demi</vt:lpstr>
      <vt:lpstr>Calibri</vt:lpstr>
      <vt:lpstr>Calibri Light</vt:lpstr>
      <vt:lpstr>Comic Sans MS</vt:lpstr>
      <vt:lpstr>Cooper Black</vt:lpstr>
      <vt:lpstr>Corbel</vt:lpstr>
      <vt:lpstr>Edwardian Script ITC</vt:lpstr>
      <vt:lpstr>Matura MT Script Capitals</vt:lpstr>
      <vt:lpstr>MV Boli</vt:lpstr>
      <vt:lpstr>Poor Richard</vt:lpstr>
      <vt:lpstr>Pristina</vt:lpstr>
      <vt:lpstr>Raavi</vt:lpstr>
      <vt:lpstr>Ravie</vt:lpstr>
      <vt:lpstr>Verdana</vt:lpstr>
      <vt:lpstr>Depth</vt:lpstr>
      <vt:lpstr>Office Theme</vt:lpstr>
      <vt:lpstr>PowerPoint Presentation</vt:lpstr>
      <vt:lpstr>Do You Wonder … </vt:lpstr>
      <vt:lpstr>PowerPoint Presentation</vt:lpstr>
      <vt:lpstr>It is the very exact timing about Yahusha’s Passover at age 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Astleford</dc:creator>
  <cp:lastModifiedBy>User55</cp:lastModifiedBy>
  <cp:revision>820</cp:revision>
  <dcterms:created xsi:type="dcterms:W3CDTF">2020-08-09T14:18:07Z</dcterms:created>
  <dcterms:modified xsi:type="dcterms:W3CDTF">2022-03-05T01:11:34Z</dcterms:modified>
</cp:coreProperties>
</file>