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handoutMasterIdLst>
    <p:handoutMasterId r:id="rId20"/>
  </p:handoutMasterIdLst>
  <p:sldIdLst>
    <p:sldId id="747" r:id="rId2"/>
    <p:sldId id="708" r:id="rId3"/>
    <p:sldId id="748" r:id="rId4"/>
    <p:sldId id="707" r:id="rId5"/>
    <p:sldId id="749" r:id="rId6"/>
    <p:sldId id="750" r:id="rId7"/>
    <p:sldId id="759" r:id="rId8"/>
    <p:sldId id="752" r:id="rId9"/>
    <p:sldId id="760" r:id="rId10"/>
    <p:sldId id="753" r:id="rId11"/>
    <p:sldId id="717" r:id="rId12"/>
    <p:sldId id="756" r:id="rId13"/>
    <p:sldId id="641" r:id="rId14"/>
    <p:sldId id="712" r:id="rId15"/>
    <p:sldId id="754" r:id="rId16"/>
    <p:sldId id="256" r:id="rId17"/>
    <p:sldId id="70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191" clrIdx="0"/>
  <p:cmAuthor id="1" name="Timothy" initials="T" lastIdx="211" clrIdx="1">
    <p:extLst>
      <p:ext uri="{19B8F6BF-5375-455C-9EA6-DF929625EA0E}">
        <p15:presenceInfo xmlns:p15="http://schemas.microsoft.com/office/powerpoint/2012/main" userId="6f70958e3069516c" providerId="Windows Live"/>
      </p:ext>
    </p:extLst>
  </p:cmAuthor>
  <p:cmAuthor id="2" name="User55" initials="U" lastIdx="528" clrIdx="2">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B5B"/>
    <a:srgbClr val="0000FF"/>
    <a:srgbClr val="3D211E"/>
    <a:srgbClr val="00FFFF"/>
    <a:srgbClr val="170B33"/>
    <a:srgbClr val="0047FF"/>
    <a:srgbClr val="00FF99"/>
    <a:srgbClr val="0C071D"/>
    <a:srgbClr val="70A800"/>
    <a:srgbClr val="313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4" autoAdjust="0"/>
    <p:restoredTop sz="80930" autoAdjust="0"/>
  </p:normalViewPr>
  <p:slideViewPr>
    <p:cSldViewPr snapToGrid="0">
      <p:cViewPr varScale="1">
        <p:scale>
          <a:sx n="91" d="100"/>
          <a:sy n="91" d="100"/>
        </p:scale>
        <p:origin x="54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2" d="100"/>
          <a:sy n="62" d="100"/>
        </p:scale>
        <p:origin x="3125"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4" tIns="46586" rIns="93174" bIns="46586" rtlCol="0"/>
          <a:lstStyle>
            <a:lvl1pPr algn="r">
              <a:defRPr sz="1200"/>
            </a:lvl1pPr>
          </a:lstStyle>
          <a:p>
            <a:fld id="{076AE4EA-A2E0-4A81-B2DE-ED9CB90A8425}" type="datetimeFigureOut">
              <a:rPr lang="en-US" smtClean="0"/>
              <a:t>2/11/2022</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4" tIns="46586" rIns="93174" bIns="46586" rtlCol="0" anchor="b"/>
          <a:lstStyle>
            <a:lvl1pPr algn="r">
              <a:defRPr sz="1200"/>
            </a:lvl1pPr>
          </a:lstStyle>
          <a:p>
            <a:fld id="{B008C622-8D32-41E7-86B5-BE602F605FEB}" type="slidenum">
              <a:rPr lang="en-US" smtClean="0"/>
              <a:t>‹#›</a:t>
            </a:fld>
            <a:endParaRPr lang="en-US"/>
          </a:p>
        </p:txBody>
      </p:sp>
    </p:spTree>
    <p:extLst>
      <p:ext uri="{BB962C8B-B14F-4D97-AF65-F5344CB8AC3E}">
        <p14:creationId xmlns:p14="http://schemas.microsoft.com/office/powerpoint/2010/main" val="1935995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74" tIns="46586" rIns="93174" bIns="46586" rtlCol="0"/>
          <a:lstStyle>
            <a:lvl1pPr algn="r">
              <a:defRPr sz="1200"/>
            </a:lvl1pPr>
          </a:lstStyle>
          <a:p>
            <a:fld id="{F8DFF07D-EC25-4267-8829-36806E1D2C2D}" type="datetimeFigureOut">
              <a:rPr lang="en-US" smtClean="0"/>
              <a:t>2/11/2022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4" tIns="46586" rIns="93174" bIns="46586" rtlCol="0" anchor="b"/>
          <a:lstStyle>
            <a:lvl1pPr algn="r">
              <a:defRPr sz="1200"/>
            </a:lvl1pPr>
          </a:lstStyle>
          <a:p>
            <a:fld id="{E7E0BACA-C579-497B-A4A2-863880502496}" type="slidenum">
              <a:rPr lang="en-US" smtClean="0"/>
              <a:t>‹#›</a:t>
            </a:fld>
            <a:endParaRPr lang="en-US"/>
          </a:p>
        </p:txBody>
      </p:sp>
    </p:spTree>
    <p:extLst>
      <p:ext uri="{BB962C8B-B14F-4D97-AF65-F5344CB8AC3E}">
        <p14:creationId xmlns:p14="http://schemas.microsoft.com/office/powerpoint/2010/main" val="283680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4.23a  Teaser for </a:t>
            </a:r>
            <a:r>
              <a:rPr lang="en-US" dirty="0" err="1" smtClean="0"/>
              <a:t>Mekli-tzedek</a:t>
            </a:r>
            <a:r>
              <a:rPr lang="en-US" dirty="0" smtClean="0"/>
              <a:t> Part 2</a:t>
            </a:r>
            <a:r>
              <a:rPr lang="en-US" smtClean="0"/>
              <a:t>:  [Feb 11/22]  </a:t>
            </a:r>
            <a:r>
              <a:rPr lang="en-US" dirty="0" smtClean="0"/>
              <a:t>Website</a:t>
            </a:r>
            <a:r>
              <a:rPr lang="en-US" smtClean="0"/>
              <a:t>:    You-tube:    </a:t>
            </a:r>
          </a:p>
          <a:p>
            <a:endParaRPr lang="en-US" dirty="0" smtClean="0"/>
          </a:p>
          <a:p>
            <a:r>
              <a:rPr lang="en-US" sz="1200" kern="1200" dirty="0" smtClean="0">
                <a:solidFill>
                  <a:schemeClr val="tx1"/>
                </a:solidFill>
                <a:effectLst/>
                <a:latin typeface="+mn-lt"/>
                <a:ea typeface="+mn-ea"/>
                <a:cs typeface="+mn-cs"/>
              </a:rPr>
              <a:t>Blurb for teaser 4.23a:</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 introduction to Part 2 of the </a:t>
            </a:r>
            <a:r>
              <a:rPr lang="en-US" sz="1200" kern="1200" dirty="0" err="1" smtClean="0">
                <a:solidFill>
                  <a:schemeClr val="tx1"/>
                </a:solidFill>
                <a:effectLst/>
                <a:latin typeface="+mn-lt"/>
                <a:ea typeface="+mn-ea"/>
                <a:cs typeface="+mn-cs"/>
              </a:rPr>
              <a:t>Melki-tzedek</a:t>
            </a:r>
            <a:r>
              <a:rPr lang="en-US" sz="1200" kern="1200" dirty="0" smtClean="0">
                <a:solidFill>
                  <a:schemeClr val="tx1"/>
                </a:solidFill>
                <a:effectLst/>
                <a:latin typeface="+mn-lt"/>
                <a:ea typeface="+mn-ea"/>
                <a:cs typeface="+mn-cs"/>
              </a:rPr>
              <a:t> Priesthood series, the "question of all questions" is "how can we find the truth on the position of Noah's son, Shem"?  While not too many ministries are teaching the </a:t>
            </a:r>
            <a:r>
              <a:rPr lang="en-US" sz="1200" kern="1200" dirty="0" err="1" smtClean="0">
                <a:solidFill>
                  <a:schemeClr val="tx1"/>
                </a:solidFill>
                <a:effectLst/>
                <a:latin typeface="+mn-lt"/>
                <a:ea typeface="+mn-ea"/>
                <a:cs typeface="+mn-cs"/>
              </a:rPr>
              <a:t>Melki-tzedek</a:t>
            </a:r>
            <a:r>
              <a:rPr lang="en-US" sz="1200" kern="1200" dirty="0" smtClean="0">
                <a:solidFill>
                  <a:schemeClr val="tx1"/>
                </a:solidFill>
                <a:effectLst/>
                <a:latin typeface="+mn-lt"/>
                <a:ea typeface="+mn-ea"/>
                <a:cs typeface="+mn-cs"/>
              </a:rPr>
              <a:t> Priesthood message, many that do teach it are saying that the </a:t>
            </a:r>
            <a:r>
              <a:rPr lang="en-US" sz="1200" kern="1200" dirty="0" err="1" smtClean="0">
                <a:solidFill>
                  <a:schemeClr val="tx1"/>
                </a:solidFill>
                <a:effectLst/>
                <a:latin typeface="+mn-lt"/>
                <a:ea typeface="+mn-ea"/>
                <a:cs typeface="+mn-cs"/>
              </a:rPr>
              <a:t>Melki-tzedek</a:t>
            </a:r>
            <a:r>
              <a:rPr lang="en-US" sz="1200" kern="1200" dirty="0" smtClean="0">
                <a:solidFill>
                  <a:schemeClr val="tx1"/>
                </a:solidFill>
                <a:effectLst/>
                <a:latin typeface="+mn-lt"/>
                <a:ea typeface="+mn-ea"/>
                <a:cs typeface="+mn-cs"/>
              </a:rPr>
              <a:t> king found in Gen 14 is indeed Shem, Noah's son.  Have you really taken a close look at this?  Have you tried to see if the context of Gen 14 will align with Hebrews?  And if not, what are you believing?  And for those that do ascribe that Gen 14's </a:t>
            </a:r>
            <a:r>
              <a:rPr lang="en-US" sz="1200" kern="1200" dirty="0" err="1" smtClean="0">
                <a:solidFill>
                  <a:schemeClr val="tx1"/>
                </a:solidFill>
                <a:effectLst/>
                <a:latin typeface="+mn-lt"/>
                <a:ea typeface="+mn-ea"/>
                <a:cs typeface="+mn-cs"/>
              </a:rPr>
              <a:t>Melki-tzedek</a:t>
            </a:r>
            <a:r>
              <a:rPr lang="en-US" sz="1200" kern="1200" dirty="0" smtClean="0">
                <a:solidFill>
                  <a:schemeClr val="tx1"/>
                </a:solidFill>
                <a:effectLst/>
                <a:latin typeface="+mn-lt"/>
                <a:ea typeface="+mn-ea"/>
                <a:cs typeface="+mn-cs"/>
              </a:rPr>
              <a:t> priest "is Shem" - perhaps they have not considered what other problems arise immediately, that are very serious.  When you are ready to find out - you will "Come and See" ... Blessings and Shalom</a:t>
            </a:r>
          </a:p>
          <a:p>
            <a:endParaRPr lang="en-CA" dirty="0"/>
          </a:p>
        </p:txBody>
      </p:sp>
      <p:sp>
        <p:nvSpPr>
          <p:cNvPr id="4" name="Slide Number Placeholder 3"/>
          <p:cNvSpPr>
            <a:spLocks noGrp="1"/>
          </p:cNvSpPr>
          <p:nvPr>
            <p:ph type="sldNum" sz="quarter" idx="10"/>
          </p:nvPr>
        </p:nvSpPr>
        <p:spPr/>
        <p:txBody>
          <a:bodyPr/>
          <a:lstStyle/>
          <a:p>
            <a:fld id="{E7E0BACA-C579-497B-A4A2-863880502496}" type="slidenum">
              <a:rPr lang="en-US" smtClean="0"/>
              <a:t>1</a:t>
            </a:fld>
            <a:endParaRPr lang="en-US"/>
          </a:p>
        </p:txBody>
      </p:sp>
    </p:spTree>
    <p:extLst>
      <p:ext uri="{BB962C8B-B14F-4D97-AF65-F5344CB8AC3E}">
        <p14:creationId xmlns:p14="http://schemas.microsoft.com/office/powerpoint/2010/main" val="10258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Tim, your comments were this:  or was the original plan for EACH PERSON to be a </a:t>
            </a:r>
            <a:r>
              <a:rPr lang="en-US" sz="1200" kern="1200" dirty="0" err="1" smtClean="0">
                <a:solidFill>
                  <a:schemeClr val="tx1"/>
                </a:solidFill>
                <a:effectLst/>
                <a:latin typeface="+mn-lt"/>
                <a:ea typeface="+mn-ea"/>
                <a:cs typeface="+mn-cs"/>
              </a:rPr>
              <a:t>Melki</a:t>
            </a:r>
            <a:r>
              <a:rPr lang="en-US" sz="1200" kern="1200" dirty="0" smtClean="0">
                <a:solidFill>
                  <a:schemeClr val="tx1"/>
                </a:solidFill>
                <a:effectLst/>
                <a:latin typeface="+mn-lt"/>
                <a:ea typeface="+mn-ea"/>
                <a:cs typeface="+mn-cs"/>
              </a:rPr>
              <a:t> priest?  A nation OF priests. Not a nation of ONE priest!</a:t>
            </a:r>
          </a:p>
          <a:p>
            <a:r>
              <a:rPr lang="en-US" sz="1200" kern="1200" dirty="0" smtClean="0">
                <a:solidFill>
                  <a:schemeClr val="tx1"/>
                </a:solidFill>
                <a:effectLst/>
                <a:latin typeface="+mn-lt"/>
                <a:ea typeface="+mn-ea"/>
                <a:cs typeface="+mn-cs"/>
              </a:rPr>
              <a:t>I believe that was the original plan before Adam sinned.  After sin, this was NOT the plan - as </a:t>
            </a:r>
            <a:r>
              <a:rPr lang="en-US" sz="1200" kern="1200" dirty="0" err="1" smtClean="0">
                <a:solidFill>
                  <a:schemeClr val="tx1"/>
                </a:solidFill>
                <a:effectLst/>
                <a:latin typeface="+mn-lt"/>
                <a:ea typeface="+mn-ea"/>
                <a:cs typeface="+mn-cs"/>
              </a:rPr>
              <a:t>cain's</a:t>
            </a:r>
            <a:r>
              <a:rPr lang="en-US" sz="1200" kern="1200" dirty="0" smtClean="0">
                <a:solidFill>
                  <a:schemeClr val="tx1"/>
                </a:solidFill>
                <a:effectLst/>
                <a:latin typeface="+mn-lt"/>
                <a:ea typeface="+mn-ea"/>
                <a:cs typeface="+mn-cs"/>
              </a:rPr>
              <a:t> seed would not qualify for any </a:t>
            </a:r>
            <a:r>
              <a:rPr lang="en-US" sz="1200" kern="1200" dirty="0" err="1" smtClean="0">
                <a:solidFill>
                  <a:schemeClr val="tx1"/>
                </a:solidFill>
                <a:effectLst/>
                <a:latin typeface="+mn-lt"/>
                <a:ea typeface="+mn-ea"/>
                <a:cs typeface="+mn-cs"/>
              </a:rPr>
              <a:t>Melki</a:t>
            </a:r>
            <a:r>
              <a:rPr lang="en-US" sz="1200" kern="1200" dirty="0" smtClean="0">
                <a:solidFill>
                  <a:schemeClr val="tx1"/>
                </a:solidFill>
                <a:effectLst/>
                <a:latin typeface="+mn-lt"/>
                <a:ea typeface="+mn-ea"/>
                <a:cs typeface="+mn-cs"/>
              </a:rPr>
              <a:t> priest.  they are acting as priests for </a:t>
            </a:r>
            <a:r>
              <a:rPr lang="en-US" sz="1200" kern="1200" dirty="0" err="1" smtClean="0">
                <a:solidFill>
                  <a:schemeClr val="tx1"/>
                </a:solidFill>
                <a:effectLst/>
                <a:latin typeface="+mn-lt"/>
                <a:ea typeface="+mn-ea"/>
                <a:cs typeface="+mn-cs"/>
              </a:rPr>
              <a:t>satan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 not see in the patriarchal line where all were priests - there was always 1 leader for those under him.  Otherwise, we would have heard of </a:t>
            </a:r>
            <a:r>
              <a:rPr lang="en-US" sz="1200" kern="1200" dirty="0" err="1" smtClean="0">
                <a:solidFill>
                  <a:schemeClr val="tx1"/>
                </a:solidFill>
                <a:effectLst/>
                <a:latin typeface="+mn-lt"/>
                <a:ea typeface="+mn-ea"/>
                <a:cs typeface="+mn-cs"/>
              </a:rPr>
              <a:t>Nahor</a:t>
            </a:r>
            <a:r>
              <a:rPr lang="en-US" sz="1200" kern="1200" dirty="0" smtClean="0">
                <a:solidFill>
                  <a:schemeClr val="tx1"/>
                </a:solidFill>
                <a:effectLst/>
                <a:latin typeface="+mn-lt"/>
                <a:ea typeface="+mn-ea"/>
                <a:cs typeface="+mn-cs"/>
              </a:rPr>
              <a:t> being a priest with Abram - one example.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you are thinking about [where everyone is a priest] begins with Jacob's sons - this is where </a:t>
            </a:r>
            <a:r>
              <a:rPr lang="en-US" sz="1200" b="1" u="sng"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all of the "first born" sons of every family were to be priests.  Even </a:t>
            </a:r>
            <a:r>
              <a:rPr lang="en-US" sz="1200" kern="1200" dirty="0" err="1" smtClean="0">
                <a:solidFill>
                  <a:schemeClr val="tx1"/>
                </a:solidFill>
                <a:effectLst/>
                <a:latin typeface="+mn-lt"/>
                <a:ea typeface="+mn-ea"/>
                <a:cs typeface="+mn-cs"/>
              </a:rPr>
              <a:t>tho</a:t>
            </a:r>
            <a:r>
              <a:rPr lang="en-US" sz="1200" kern="1200" dirty="0" smtClean="0">
                <a:solidFill>
                  <a:schemeClr val="tx1"/>
                </a:solidFill>
                <a:effectLst/>
                <a:latin typeface="+mn-lt"/>
                <a:ea typeface="+mn-ea"/>
                <a:cs typeface="+mn-cs"/>
              </a:rPr>
              <a:t> there was no "TEMPLE" at that time, Yah knew there would need to be some kind of temple with priests to take care of all the sacrifices as the population continues to grow.  However, at the golden calf, that all changed - only the tribe of Levi (minus Aaron) did not participate - which disqualified the other 11 tribes from anything to do with the priesthood.  </a:t>
            </a:r>
            <a:r>
              <a:rPr lang="en-US" sz="1200" kern="1200" dirty="0" err="1" smtClean="0">
                <a:solidFill>
                  <a:schemeClr val="tx1"/>
                </a:solidFill>
                <a:effectLst/>
                <a:latin typeface="+mn-lt"/>
                <a:ea typeface="+mn-ea"/>
                <a:cs typeface="+mn-cs"/>
              </a:rPr>
              <a:t>Melki</a:t>
            </a:r>
            <a:r>
              <a:rPr lang="en-US" sz="1200" kern="1200" dirty="0" smtClean="0">
                <a:solidFill>
                  <a:schemeClr val="tx1"/>
                </a:solidFill>
                <a:effectLst/>
                <a:latin typeface="+mn-lt"/>
                <a:ea typeface="+mn-ea"/>
                <a:cs typeface="+mn-cs"/>
              </a:rPr>
              <a:t> mandate was divided here:  Aaron's sons rec'd the priesthood [compare to elders right now] ... the rest of Levi's tribe were under the priests as workers in the temple (like deacons - the upkeep and maintenance).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there is a difference between the </a:t>
            </a:r>
            <a:r>
              <a:rPr lang="en-US" sz="1200" kern="1200" dirty="0" err="1" smtClean="0">
                <a:solidFill>
                  <a:schemeClr val="tx1"/>
                </a:solidFill>
                <a:effectLst/>
                <a:latin typeface="+mn-lt"/>
                <a:ea typeface="+mn-ea"/>
                <a:cs typeface="+mn-cs"/>
              </a:rPr>
              <a:t>Melki</a:t>
            </a:r>
            <a:r>
              <a:rPr lang="en-US" sz="1200" kern="1200" dirty="0" smtClean="0">
                <a:solidFill>
                  <a:schemeClr val="tx1"/>
                </a:solidFill>
                <a:effectLst/>
                <a:latin typeface="+mn-lt"/>
                <a:ea typeface="+mn-ea"/>
                <a:cs typeface="+mn-cs"/>
              </a:rPr>
              <a:t> mandate on earth before sin, and then after sin. </a:t>
            </a:r>
          </a:p>
          <a:p>
            <a:r>
              <a:rPr lang="en-US" sz="1200" kern="1200" dirty="0" smtClean="0">
                <a:solidFill>
                  <a:schemeClr val="tx1"/>
                </a:solidFill>
                <a:effectLst/>
                <a:latin typeface="+mn-lt"/>
                <a:ea typeface="+mn-ea"/>
                <a:cs typeface="+mn-cs"/>
              </a:rPr>
              <a:t>There is a difference before Jacob and after Jacob.</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teaser - so no explanations can be given - only thoughts to make people think!  </a:t>
            </a:r>
          </a:p>
          <a:p>
            <a:r>
              <a:rPr lang="en-US" sz="1200" kern="1200" dirty="0" smtClean="0">
                <a:solidFill>
                  <a:schemeClr val="tx1"/>
                </a:solidFill>
                <a:effectLst/>
                <a:latin typeface="+mn-lt"/>
                <a:ea typeface="+mn-ea"/>
                <a:cs typeface="+mn-cs"/>
              </a:rPr>
              <a:t>Considering what I have just shared, do you think the wording is OK for this slide?</a:t>
            </a:r>
          </a:p>
          <a:p>
            <a:r>
              <a:rPr lang="en-US" sz="1200" kern="1200" dirty="0" smtClean="0">
                <a:solidFill>
                  <a:schemeClr val="tx1"/>
                </a:solidFill>
                <a:effectLst/>
                <a:latin typeface="+mn-lt"/>
                <a:ea typeface="+mn-ea"/>
                <a:cs typeface="+mn-cs"/>
              </a:rPr>
              <a:t>I might be able to add an appropriate smiley face with a puzzled look, or maybe a few words, like:  There is so much more - but that would have to be another slide. </a:t>
            </a:r>
          </a:p>
          <a:p>
            <a:r>
              <a:rPr lang="en-US" sz="1200" kern="1200" dirty="0" smtClean="0">
                <a:solidFill>
                  <a:schemeClr val="tx1"/>
                </a:solidFill>
                <a:effectLst/>
                <a:latin typeface="+mn-lt"/>
                <a:ea typeface="+mn-ea"/>
                <a:cs typeface="+mn-cs"/>
              </a:rPr>
              <a:t>I'll wait to hear back from you &amp; I'll try to work on those issues with </a:t>
            </a:r>
            <a:r>
              <a:rPr lang="en-US" sz="1200" kern="1200" dirty="0" err="1" smtClean="0">
                <a:solidFill>
                  <a:schemeClr val="tx1"/>
                </a:solidFill>
                <a:effectLst/>
                <a:latin typeface="+mn-lt"/>
                <a:ea typeface="+mn-ea"/>
                <a:cs typeface="+mn-cs"/>
              </a:rPr>
              <a:t>satan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levi</a:t>
            </a:r>
            <a:r>
              <a:rPr lang="en-US" sz="1200" kern="1200" dirty="0" smtClean="0">
                <a:solidFill>
                  <a:schemeClr val="tx1"/>
                </a:solidFill>
                <a:effectLst/>
                <a:latin typeface="+mn-lt"/>
                <a:ea typeface="+mn-ea"/>
                <a:cs typeface="+mn-cs"/>
              </a:rPr>
              <a:t>.  -c-</a:t>
            </a:r>
          </a:p>
          <a:p>
            <a:endParaRPr lang="en-CA" dirty="0"/>
          </a:p>
        </p:txBody>
      </p:sp>
      <p:sp>
        <p:nvSpPr>
          <p:cNvPr id="4" name="Slide Number Placeholder 3"/>
          <p:cNvSpPr>
            <a:spLocks noGrp="1"/>
          </p:cNvSpPr>
          <p:nvPr>
            <p:ph type="sldNum" sz="quarter" idx="10"/>
          </p:nvPr>
        </p:nvSpPr>
        <p:spPr/>
        <p:txBody>
          <a:bodyPr/>
          <a:lstStyle/>
          <a:p>
            <a:fld id="{E7E0BACA-C579-497B-A4A2-863880502496}" type="slidenum">
              <a:rPr lang="en-US" smtClean="0"/>
              <a:t>6</a:t>
            </a:fld>
            <a:endParaRPr lang="en-US"/>
          </a:p>
        </p:txBody>
      </p:sp>
    </p:spTree>
    <p:extLst>
      <p:ext uri="{BB962C8B-B14F-4D97-AF65-F5344CB8AC3E}">
        <p14:creationId xmlns:p14="http://schemas.microsoft.com/office/powerpoint/2010/main" val="117861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7E0BACA-C579-497B-A4A2-863880502496}" type="slidenum">
              <a:rPr lang="en-US" smtClean="0"/>
              <a:t>14</a:t>
            </a:fld>
            <a:endParaRPr lang="en-US"/>
          </a:p>
        </p:txBody>
      </p:sp>
    </p:spTree>
    <p:extLst>
      <p:ext uri="{BB962C8B-B14F-4D97-AF65-F5344CB8AC3E}">
        <p14:creationId xmlns:p14="http://schemas.microsoft.com/office/powerpoint/2010/main" val="314640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7E0BACA-C579-497B-A4A2-863880502496}" type="slidenum">
              <a:rPr lang="en-US" smtClean="0"/>
              <a:t>15</a:t>
            </a:fld>
            <a:endParaRPr lang="en-US"/>
          </a:p>
        </p:txBody>
      </p:sp>
    </p:spTree>
    <p:extLst>
      <p:ext uri="{BB962C8B-B14F-4D97-AF65-F5344CB8AC3E}">
        <p14:creationId xmlns:p14="http://schemas.microsoft.com/office/powerpoint/2010/main" val="136036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4.23a Teaser</a:t>
            </a:r>
          </a:p>
          <a:p>
            <a:r>
              <a:rPr lang="en-US" dirty="0"/>
              <a:t>4.23b  </a:t>
            </a:r>
            <a:r>
              <a:rPr lang="en-US" dirty="0" err="1"/>
              <a:t>Melki-tzedek</a:t>
            </a:r>
            <a:r>
              <a:rPr lang="en-US" dirty="0"/>
              <a:t> Priesthood </a:t>
            </a:r>
            <a:r>
              <a:rPr lang="en-US" dirty="0" err="1"/>
              <a:t>Pt</a:t>
            </a:r>
            <a:r>
              <a:rPr lang="en-US" dirty="0"/>
              <a:t> 2 Adam to Moses [ slides] CF</a:t>
            </a:r>
          </a:p>
          <a:p>
            <a:endParaRPr lang="en-US" dirty="0"/>
          </a:p>
          <a:p>
            <a:r>
              <a:rPr lang="en-US" dirty="0"/>
              <a:t>Blurb 4.23b: </a:t>
            </a:r>
          </a:p>
          <a:p>
            <a:endParaRPr lang="en-US" dirty="0"/>
          </a:p>
        </p:txBody>
      </p:sp>
      <p:sp>
        <p:nvSpPr>
          <p:cNvPr id="4" name="Slide Number Placeholder 3"/>
          <p:cNvSpPr>
            <a:spLocks noGrp="1"/>
          </p:cNvSpPr>
          <p:nvPr>
            <p:ph type="sldNum" sz="quarter" idx="5"/>
          </p:nvPr>
        </p:nvSpPr>
        <p:spPr/>
        <p:txBody>
          <a:bodyPr/>
          <a:lstStyle/>
          <a:p>
            <a:fld id="{E7E0BACA-C579-497B-A4A2-863880502496}" type="slidenum">
              <a:rPr lang="en-US" smtClean="0"/>
              <a:t>16</a:t>
            </a:fld>
            <a:endParaRPr lang="en-US"/>
          </a:p>
        </p:txBody>
      </p:sp>
    </p:spTree>
    <p:extLst>
      <p:ext uri="{BB962C8B-B14F-4D97-AF65-F5344CB8AC3E}">
        <p14:creationId xmlns:p14="http://schemas.microsoft.com/office/powerpoint/2010/main" val="4223205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AE2D07-82E5-4BC9-8F42-516F4A0FD7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4679703-4E95-4D84-9A92-FB9583CC5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093C254-5A05-4DA6-A4EA-44D7C63841EC}"/>
              </a:ext>
            </a:extLst>
          </p:cNvPr>
          <p:cNvSpPr>
            <a:spLocks noGrp="1"/>
          </p:cNvSpPr>
          <p:nvPr>
            <p:ph type="dt" sz="half" idx="10"/>
          </p:nvPr>
        </p:nvSpPr>
        <p:spPr/>
        <p:txBody>
          <a:bodyPr/>
          <a:lstStyle/>
          <a:p>
            <a:fld id="{5D8183D2-C850-4050-8DB0-C69427DC8839}" type="datetime1">
              <a:rPr lang="en-US" smtClean="0"/>
              <a:t>2/11/2022</a:t>
            </a:fld>
            <a:endParaRPr lang="en-US"/>
          </a:p>
        </p:txBody>
      </p:sp>
      <p:sp>
        <p:nvSpPr>
          <p:cNvPr id="5" name="Footer Placeholder 4">
            <a:extLst>
              <a:ext uri="{FF2B5EF4-FFF2-40B4-BE49-F238E27FC236}">
                <a16:creationId xmlns="" xmlns:a16="http://schemas.microsoft.com/office/drawing/2014/main" id="{93A4C141-9378-4FCE-AF0B-DA7BFDE0B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57C686-DC8C-41B1-84FC-827255757D12}"/>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412613826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C4850-A53B-4656-989E-568BDF3C4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844FA66-EC86-4330-92A8-88BB41328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C13AAD2-B8DC-4BB3-851A-E0C53CE93A27}"/>
              </a:ext>
            </a:extLst>
          </p:cNvPr>
          <p:cNvSpPr>
            <a:spLocks noGrp="1"/>
          </p:cNvSpPr>
          <p:nvPr>
            <p:ph type="dt" sz="half" idx="10"/>
          </p:nvPr>
        </p:nvSpPr>
        <p:spPr/>
        <p:txBody>
          <a:bodyPr/>
          <a:lstStyle/>
          <a:p>
            <a:fld id="{048AB99A-0D68-45BB-875F-B2D272E3E704}" type="datetime1">
              <a:rPr lang="en-US" smtClean="0"/>
              <a:t>2/11/2022</a:t>
            </a:fld>
            <a:endParaRPr lang="en-US"/>
          </a:p>
        </p:txBody>
      </p:sp>
      <p:sp>
        <p:nvSpPr>
          <p:cNvPr id="5" name="Footer Placeholder 4">
            <a:extLst>
              <a:ext uri="{FF2B5EF4-FFF2-40B4-BE49-F238E27FC236}">
                <a16:creationId xmlns="" xmlns:a16="http://schemas.microsoft.com/office/drawing/2014/main" id="{93B4E871-A476-4167-9CC2-AC84183CB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41BB3FB-894D-41B0-A86A-331553973F9E}"/>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258811491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AA57335-182F-4F52-9ACE-54ACDB6FAB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64F3749-0786-49B1-AEC5-0D55789B7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CF78DC0-6771-44F6-AF33-E436C03458DD}"/>
              </a:ext>
            </a:extLst>
          </p:cNvPr>
          <p:cNvSpPr>
            <a:spLocks noGrp="1"/>
          </p:cNvSpPr>
          <p:nvPr>
            <p:ph type="dt" sz="half" idx="10"/>
          </p:nvPr>
        </p:nvSpPr>
        <p:spPr/>
        <p:txBody>
          <a:bodyPr/>
          <a:lstStyle/>
          <a:p>
            <a:fld id="{400AE394-3E9B-4481-B59A-61844B341B1B}" type="datetime1">
              <a:rPr lang="en-US" smtClean="0"/>
              <a:t>2/11/2022</a:t>
            </a:fld>
            <a:endParaRPr lang="en-US"/>
          </a:p>
        </p:txBody>
      </p:sp>
      <p:sp>
        <p:nvSpPr>
          <p:cNvPr id="5" name="Footer Placeholder 4">
            <a:extLst>
              <a:ext uri="{FF2B5EF4-FFF2-40B4-BE49-F238E27FC236}">
                <a16:creationId xmlns="" xmlns:a16="http://schemas.microsoft.com/office/drawing/2014/main" id="{BCCA6881-0977-49C4-A8FA-24C49397A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2EBE6C7-36F0-4E69-A67B-BA133CFD6E2A}"/>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23099308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8F296B-5DE5-4CCF-8A29-F4E18D24C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55F2D6E-B3CD-429B-B346-842E752E7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CECD32-5907-41EF-A623-249ED6E3DB3A}"/>
              </a:ext>
            </a:extLst>
          </p:cNvPr>
          <p:cNvSpPr>
            <a:spLocks noGrp="1"/>
          </p:cNvSpPr>
          <p:nvPr>
            <p:ph type="dt" sz="half" idx="10"/>
          </p:nvPr>
        </p:nvSpPr>
        <p:spPr/>
        <p:txBody>
          <a:bodyPr/>
          <a:lstStyle/>
          <a:p>
            <a:fld id="{30A336D2-F7E6-4130-9857-3C4B26ABF297}" type="datetime1">
              <a:rPr lang="en-US" smtClean="0"/>
              <a:t>2/11/2022</a:t>
            </a:fld>
            <a:endParaRPr lang="en-US"/>
          </a:p>
        </p:txBody>
      </p:sp>
      <p:sp>
        <p:nvSpPr>
          <p:cNvPr id="5" name="Footer Placeholder 4">
            <a:extLst>
              <a:ext uri="{FF2B5EF4-FFF2-40B4-BE49-F238E27FC236}">
                <a16:creationId xmlns="" xmlns:a16="http://schemas.microsoft.com/office/drawing/2014/main" id="{7BFAF760-82AA-4D59-8CCE-05BC62500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1A6CBDA-8801-45B4-BE23-E4BF493EE2EB}"/>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412981806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C00EF5-2324-45B8-ADC5-132F622C2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97D16B6-6DC9-4597-A718-6D187A82E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FCA4473-0D54-47D8-A8EE-3BE9A2FCBF9A}"/>
              </a:ext>
            </a:extLst>
          </p:cNvPr>
          <p:cNvSpPr>
            <a:spLocks noGrp="1"/>
          </p:cNvSpPr>
          <p:nvPr>
            <p:ph type="dt" sz="half" idx="10"/>
          </p:nvPr>
        </p:nvSpPr>
        <p:spPr/>
        <p:txBody>
          <a:bodyPr/>
          <a:lstStyle/>
          <a:p>
            <a:fld id="{230AE936-70EC-4DF4-8870-5C04D80A52A9}" type="datetime1">
              <a:rPr lang="en-US" smtClean="0"/>
              <a:t>2/11/2022</a:t>
            </a:fld>
            <a:endParaRPr lang="en-US"/>
          </a:p>
        </p:txBody>
      </p:sp>
      <p:sp>
        <p:nvSpPr>
          <p:cNvPr id="5" name="Footer Placeholder 4">
            <a:extLst>
              <a:ext uri="{FF2B5EF4-FFF2-40B4-BE49-F238E27FC236}">
                <a16:creationId xmlns="" xmlns:a16="http://schemas.microsoft.com/office/drawing/2014/main" id="{E1AA2B8D-EB76-46B7-A5C3-87A77E815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1B119E-09AB-42BC-9AF5-26D33B7165F9}"/>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399105388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0E088A-04C4-419A-A31B-EDE94441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822D812-C012-40F3-BC2C-34B3A32EC3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C3A1C15-DBF6-4575-B10C-8323CC15BA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1A41637-CD96-45A6-9750-E6DD6D47FFE3}"/>
              </a:ext>
            </a:extLst>
          </p:cNvPr>
          <p:cNvSpPr>
            <a:spLocks noGrp="1"/>
          </p:cNvSpPr>
          <p:nvPr>
            <p:ph type="dt" sz="half" idx="10"/>
          </p:nvPr>
        </p:nvSpPr>
        <p:spPr/>
        <p:txBody>
          <a:bodyPr/>
          <a:lstStyle/>
          <a:p>
            <a:fld id="{E0D230C8-E87A-4798-BCF6-471FEE7C0399}" type="datetime1">
              <a:rPr lang="en-US" smtClean="0"/>
              <a:t>2/11/2022</a:t>
            </a:fld>
            <a:endParaRPr lang="en-US"/>
          </a:p>
        </p:txBody>
      </p:sp>
      <p:sp>
        <p:nvSpPr>
          <p:cNvPr id="6" name="Footer Placeholder 5">
            <a:extLst>
              <a:ext uri="{FF2B5EF4-FFF2-40B4-BE49-F238E27FC236}">
                <a16:creationId xmlns="" xmlns:a16="http://schemas.microsoft.com/office/drawing/2014/main" id="{C4C21B3D-EA17-425B-B150-727CB4E88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D3668EF-F730-49B3-B6DF-B2C6F49E2BA3}"/>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1113048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6EC349-9F89-4C18-8523-0339117EAE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F1AE4AD-C9E1-4716-95BC-F80EB122B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D8FD196-D93B-4299-A08A-8DA571866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248104F-0082-47FF-B664-DC333D90F1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6C2A7D7-C5FE-40DF-A784-4A3F5D5CDD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E619B33-5EDE-423A-B1E0-DE2DF10C5D76}"/>
              </a:ext>
            </a:extLst>
          </p:cNvPr>
          <p:cNvSpPr>
            <a:spLocks noGrp="1"/>
          </p:cNvSpPr>
          <p:nvPr>
            <p:ph type="dt" sz="half" idx="10"/>
          </p:nvPr>
        </p:nvSpPr>
        <p:spPr/>
        <p:txBody>
          <a:bodyPr/>
          <a:lstStyle/>
          <a:p>
            <a:fld id="{4AE8B429-67E6-4190-8C89-07ED3EE86807}" type="datetime1">
              <a:rPr lang="en-US" smtClean="0"/>
              <a:t>2/11/2022</a:t>
            </a:fld>
            <a:endParaRPr lang="en-US"/>
          </a:p>
        </p:txBody>
      </p:sp>
      <p:sp>
        <p:nvSpPr>
          <p:cNvPr id="8" name="Footer Placeholder 7">
            <a:extLst>
              <a:ext uri="{FF2B5EF4-FFF2-40B4-BE49-F238E27FC236}">
                <a16:creationId xmlns="" xmlns:a16="http://schemas.microsoft.com/office/drawing/2014/main" id="{1CB8341A-2C7A-4C1C-9813-63739655C7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A2FF13D-13E2-43DC-8DEA-0444736C9636}"/>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53884808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CA2423-D83F-47D8-B8A4-A320D30CB7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578A96A-2AFE-4240-9EC4-9896B68FEBDA}"/>
              </a:ext>
            </a:extLst>
          </p:cNvPr>
          <p:cNvSpPr>
            <a:spLocks noGrp="1"/>
          </p:cNvSpPr>
          <p:nvPr>
            <p:ph type="dt" sz="half" idx="10"/>
          </p:nvPr>
        </p:nvSpPr>
        <p:spPr/>
        <p:txBody>
          <a:bodyPr/>
          <a:lstStyle/>
          <a:p>
            <a:fld id="{7D6A3CB7-7F56-4689-9710-542EEBC232B5}" type="datetime1">
              <a:rPr lang="en-US" smtClean="0"/>
              <a:t>2/11/2022</a:t>
            </a:fld>
            <a:endParaRPr lang="en-US"/>
          </a:p>
        </p:txBody>
      </p:sp>
      <p:sp>
        <p:nvSpPr>
          <p:cNvPr id="4" name="Footer Placeholder 3">
            <a:extLst>
              <a:ext uri="{FF2B5EF4-FFF2-40B4-BE49-F238E27FC236}">
                <a16:creationId xmlns="" xmlns:a16="http://schemas.microsoft.com/office/drawing/2014/main" id="{C47EC50D-A4CA-46D7-88B3-F807EF06B3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772D66B-6855-4083-8C6F-BC5C1B648B47}"/>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12964286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4E5830D-CBF5-433A-84AC-24907F097CBA}"/>
              </a:ext>
            </a:extLst>
          </p:cNvPr>
          <p:cNvSpPr>
            <a:spLocks noGrp="1"/>
          </p:cNvSpPr>
          <p:nvPr>
            <p:ph type="dt" sz="half" idx="10"/>
          </p:nvPr>
        </p:nvSpPr>
        <p:spPr/>
        <p:txBody>
          <a:bodyPr/>
          <a:lstStyle/>
          <a:p>
            <a:fld id="{537E8AE4-892E-45CC-9A5E-9B68383F1F1D}" type="datetime1">
              <a:rPr lang="en-US" smtClean="0"/>
              <a:t>2/11/2022</a:t>
            </a:fld>
            <a:endParaRPr lang="en-US"/>
          </a:p>
        </p:txBody>
      </p:sp>
      <p:sp>
        <p:nvSpPr>
          <p:cNvPr id="3" name="Footer Placeholder 2">
            <a:extLst>
              <a:ext uri="{FF2B5EF4-FFF2-40B4-BE49-F238E27FC236}">
                <a16:creationId xmlns="" xmlns:a16="http://schemas.microsoft.com/office/drawing/2014/main" id="{DFCABEA0-F42E-4839-9B3E-DAF0AE7037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EC51C14-2949-4A49-B442-D708F726438A}"/>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27707752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5ADE6F-4B59-43B2-9793-14E9C6F15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1921A7D-6B74-4C91-92BE-845218334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28E1CF-8966-4057-8133-6D5BBC918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9E17782-654C-4F81-8AF1-552BCE22ECA6}"/>
              </a:ext>
            </a:extLst>
          </p:cNvPr>
          <p:cNvSpPr>
            <a:spLocks noGrp="1"/>
          </p:cNvSpPr>
          <p:nvPr>
            <p:ph type="dt" sz="half" idx="10"/>
          </p:nvPr>
        </p:nvSpPr>
        <p:spPr/>
        <p:txBody>
          <a:bodyPr/>
          <a:lstStyle/>
          <a:p>
            <a:fld id="{8E70C565-5363-4A53-BB83-78CA86CBB12F}" type="datetime1">
              <a:rPr lang="en-US" smtClean="0"/>
              <a:t>2/11/2022</a:t>
            </a:fld>
            <a:endParaRPr lang="en-US"/>
          </a:p>
        </p:txBody>
      </p:sp>
      <p:sp>
        <p:nvSpPr>
          <p:cNvPr id="6" name="Footer Placeholder 5">
            <a:extLst>
              <a:ext uri="{FF2B5EF4-FFF2-40B4-BE49-F238E27FC236}">
                <a16:creationId xmlns="" xmlns:a16="http://schemas.microsoft.com/office/drawing/2014/main" id="{EE283B9F-0349-4B57-A785-833F43750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B74386B-EF67-4E9F-9950-E7A1937A0F38}"/>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28998606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879350-3BA4-48C4-BB9A-E0FB5A3D8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C3A60FD-E5FF-4BAE-BC73-CEEA56F49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406FEB2-1728-4C23-B279-036D58D3C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A1FBD41-937A-4F21-83E0-F99F9929726F}"/>
              </a:ext>
            </a:extLst>
          </p:cNvPr>
          <p:cNvSpPr>
            <a:spLocks noGrp="1"/>
          </p:cNvSpPr>
          <p:nvPr>
            <p:ph type="dt" sz="half" idx="10"/>
          </p:nvPr>
        </p:nvSpPr>
        <p:spPr/>
        <p:txBody>
          <a:bodyPr/>
          <a:lstStyle/>
          <a:p>
            <a:fld id="{32E14EF7-560C-45E8-9595-6EE7C9B47039}" type="datetime1">
              <a:rPr lang="en-US" smtClean="0"/>
              <a:t>2/11/2022</a:t>
            </a:fld>
            <a:endParaRPr lang="en-US"/>
          </a:p>
        </p:txBody>
      </p:sp>
      <p:sp>
        <p:nvSpPr>
          <p:cNvPr id="6" name="Footer Placeholder 5">
            <a:extLst>
              <a:ext uri="{FF2B5EF4-FFF2-40B4-BE49-F238E27FC236}">
                <a16:creationId xmlns="" xmlns:a16="http://schemas.microsoft.com/office/drawing/2014/main" id="{465B9825-8EAF-471C-913F-615B2427A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9584C28-7AA3-40A9-A159-EA2C674C7FA9}"/>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21540740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AA29D8-468B-44EF-95F8-32E4646C0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91C24EF-3825-480F-B231-3C4A5C9D9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3398D0A-5569-4472-952D-50E71E5243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13CCC-6CBE-496B-B838-9039D2C6D223}" type="datetime1">
              <a:rPr lang="en-US" smtClean="0"/>
              <a:t>2/11/2022</a:t>
            </a:fld>
            <a:endParaRPr lang="en-US"/>
          </a:p>
        </p:txBody>
      </p:sp>
      <p:sp>
        <p:nvSpPr>
          <p:cNvPr id="5" name="Footer Placeholder 4">
            <a:extLst>
              <a:ext uri="{FF2B5EF4-FFF2-40B4-BE49-F238E27FC236}">
                <a16:creationId xmlns="" xmlns:a16="http://schemas.microsoft.com/office/drawing/2014/main" id="{4051977D-173E-4FD3-9EDE-5F5776882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7799BDD-26EE-4390-97B5-6218CD7260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F3E72-97D8-4E0E-8DB2-A67F030E614A}" type="slidenum">
              <a:rPr lang="en-US" smtClean="0"/>
              <a:t>‹#›</a:t>
            </a:fld>
            <a:endParaRPr lang="en-US"/>
          </a:p>
        </p:txBody>
      </p:sp>
    </p:spTree>
    <p:extLst>
      <p:ext uri="{BB962C8B-B14F-4D97-AF65-F5344CB8AC3E}">
        <p14:creationId xmlns:p14="http://schemas.microsoft.com/office/powerpoint/2010/main" val="171637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7.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8.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9.wdp"/><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png"/><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2.wdp"/><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s://biblehub.com/genesis/14-18.htm" TargetMode="External"/><Relationship Id="rId3" Type="http://schemas.microsoft.com/office/2007/relationships/hdphoto" Target="../media/hdphoto1.wdp"/><Relationship Id="rId7" Type="http://schemas.openxmlformats.org/officeDocument/2006/relationships/hyperlink" Target="https://biblehub.com/genesis/14-17.ht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7.jpg"/><Relationship Id="rId9" Type="http://schemas.openxmlformats.org/officeDocument/2006/relationships/hyperlink" Target="https://biblehub.com/genesis/14-19.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85F3E72-97D8-4E0E-8DB2-A67F030E614A}" type="slidenum">
              <a:rPr lang="en-US" smtClean="0"/>
              <a:t>1</a:t>
            </a:fld>
            <a:endParaRPr lang="en-US"/>
          </a:p>
        </p:txBody>
      </p:sp>
      <p:sp>
        <p:nvSpPr>
          <p:cNvPr id="3"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5F3E72-97D8-4E0E-8DB2-A67F030E614A}" type="slidenum">
              <a:rPr lang="en-US" b="1" smtClean="0">
                <a:solidFill>
                  <a:schemeClr val="tx1"/>
                </a:solidFill>
              </a:rPr>
              <a:pPr/>
              <a:t>1</a:t>
            </a:fld>
            <a:endParaRPr lang="en-US" b="1" dirty="0">
              <a:solidFill>
                <a:schemeClr val="tx1"/>
              </a:solidFill>
            </a:endParaRPr>
          </a:p>
        </p:txBody>
      </p:sp>
      <p:sp>
        <p:nvSpPr>
          <p:cNvPr id="4" name="Title 1"/>
          <p:cNvSpPr txBox="1">
            <a:spLocks/>
          </p:cNvSpPr>
          <p:nvPr/>
        </p:nvSpPr>
        <p:spPr>
          <a:xfrm>
            <a:off x="521050" y="-285694"/>
            <a:ext cx="4595982" cy="6377377"/>
          </a:xfrm>
          <a:prstGeom prst="rect">
            <a:avLst/>
          </a:prstGeom>
        </p:spPr>
        <p:txBody>
          <a:bodyPr vert="horz" lIns="91440" tIns="45720" rIns="91440" bIns="45720" rtlCol="0" anchor="ctr">
            <a:noAutofit/>
            <a:scene3d>
              <a:camera prst="orthographicFront"/>
              <a:lightRig rig="threePt" dir="t"/>
            </a:scene3d>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600" b="1" dirty="0">
                <a:ln>
                  <a:solidFill>
                    <a:srgbClr val="002060"/>
                  </a:solidFill>
                </a:ln>
                <a:solidFill>
                  <a:srgbClr val="89114D"/>
                </a:solidFill>
                <a:effectLst>
                  <a:outerShdw blurRad="50800" dist="38100" dir="16200000" rotWithShape="0">
                    <a:srgbClr val="002060">
                      <a:alpha val="60000"/>
                    </a:srgbClr>
                  </a:outerShdw>
                  <a:reflection blurRad="76200" stA="46000" endPos="45000" dist="88900" dir="5400000" sy="-100000" algn="bl" rotWithShape="0"/>
                </a:effectLst>
                <a:latin typeface="Forte" panose="03060902040502070203" pitchFamily="66" charset="0"/>
              </a:rPr>
              <a:t>  </a:t>
            </a:r>
            <a:r>
              <a:rPr lang="en-US" sz="6600" b="1" dirty="0">
                <a:ln>
                  <a:solidFill>
                    <a:srgbClr val="002060"/>
                  </a:solidFill>
                </a:ln>
                <a:solidFill>
                  <a:schemeClr val="accent6">
                    <a:lumMod val="40000"/>
                    <a:lumOff val="60000"/>
                  </a:schemeClr>
                </a:solidFill>
                <a:effectLst>
                  <a:glow rad="88900">
                    <a:schemeClr val="accent6">
                      <a:lumMod val="75000"/>
                      <a:alpha val="85000"/>
                    </a:schemeClr>
                  </a:glow>
                  <a:outerShdw blurRad="50800" dist="38100" dir="16200000" rotWithShape="0">
                    <a:srgbClr val="002060">
                      <a:alpha val="60000"/>
                    </a:srgbClr>
                  </a:outerShdw>
                  <a:reflection blurRad="76200" stA="46000" endPos="45000" dist="88900" dir="5400000" sy="-100000" algn="bl" rotWithShape="0"/>
                </a:effectLst>
                <a:latin typeface="Forte" panose="03060902040502070203" pitchFamily="66" charset="0"/>
              </a:rPr>
              <a:t>How can we find the truth on the position of Noah’s son, Shem?</a:t>
            </a:r>
            <a:endParaRPr lang="en-CA" sz="6600" b="1" dirty="0">
              <a:ln>
                <a:solidFill>
                  <a:srgbClr val="002060"/>
                </a:solidFill>
              </a:ln>
              <a:solidFill>
                <a:schemeClr val="accent6">
                  <a:lumMod val="40000"/>
                  <a:lumOff val="60000"/>
                </a:schemeClr>
              </a:solidFill>
              <a:effectLst>
                <a:glow rad="88900">
                  <a:schemeClr val="accent6">
                    <a:lumMod val="75000"/>
                    <a:alpha val="85000"/>
                  </a:schemeClr>
                </a:glow>
                <a:outerShdw blurRad="50800" dist="38100" dir="16200000" rotWithShape="0">
                  <a:srgbClr val="002060">
                    <a:alpha val="60000"/>
                  </a:srgbClr>
                </a:outerShdw>
                <a:reflection blurRad="76200" stA="46000" endPos="45000" dist="88900" dir="5400000" sy="-100000" algn="bl" rotWithShape="0"/>
              </a:effectLst>
              <a:latin typeface="Forte" panose="03060902040502070203" pitchFamily="66" charset="0"/>
            </a:endParaRPr>
          </a:p>
        </p:txBody>
      </p:sp>
      <p:sp>
        <p:nvSpPr>
          <p:cNvPr id="5" name="Title 1"/>
          <p:cNvSpPr txBox="1">
            <a:spLocks/>
          </p:cNvSpPr>
          <p:nvPr/>
        </p:nvSpPr>
        <p:spPr>
          <a:xfrm>
            <a:off x="6896296" y="334922"/>
            <a:ext cx="5805355" cy="5136146"/>
          </a:xfrm>
          <a:prstGeom prst="rect">
            <a:avLst/>
          </a:prstGeom>
          <a:effectLst>
            <a:glow rad="127000">
              <a:schemeClr val="bg1"/>
            </a:glow>
          </a:effectLst>
        </p:spPr>
        <p:txBody>
          <a:bodyPr vert="horz" lIns="91440" tIns="45720" rIns="91440" bIns="45720" rtlCol="0" anchor="ctr">
            <a:no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ln>
                  <a:solidFill>
                    <a:srgbClr val="002060"/>
                  </a:solidFill>
                </a:ln>
                <a:solidFill>
                  <a:schemeClr val="accent4">
                    <a:lumMod val="75000"/>
                  </a:schemeClr>
                </a:solidFill>
                <a:effectLst>
                  <a:glow rad="152400">
                    <a:schemeClr val="bg1"/>
                  </a:glow>
                </a:effectLst>
                <a:latin typeface="Forte" panose="03060902040502070203" pitchFamily="66" charset="0"/>
              </a:rPr>
              <a:t>Is there a </a:t>
            </a:r>
            <a:r>
              <a:rPr lang="en-US" sz="6600" b="1" dirty="0">
                <a:ln w="12700">
                  <a:solidFill>
                    <a:srgbClr val="0000FF"/>
                  </a:solidFill>
                </a:ln>
                <a:solidFill>
                  <a:schemeClr val="accent4">
                    <a:lumMod val="75000"/>
                  </a:schemeClr>
                </a:solidFill>
                <a:effectLst>
                  <a:outerShdw blurRad="50800" dist="50800" dir="5400000" sx="103000" sy="103000" algn="ctr" rotWithShape="0">
                    <a:srgbClr val="00FF99"/>
                  </a:outerShdw>
                </a:effectLst>
                <a:latin typeface="Forte" panose="03060902040502070203" pitchFamily="66" charset="0"/>
              </a:rPr>
              <a:t>difference</a:t>
            </a:r>
            <a:r>
              <a:rPr lang="en-US" sz="6600" b="1" dirty="0">
                <a:ln>
                  <a:solidFill>
                    <a:srgbClr val="002060"/>
                  </a:solidFill>
                </a:ln>
                <a:solidFill>
                  <a:schemeClr val="accent4">
                    <a:lumMod val="75000"/>
                  </a:schemeClr>
                </a:solidFill>
                <a:effectLst>
                  <a:glow rad="152400">
                    <a:schemeClr val="bg1"/>
                  </a:glow>
                </a:effectLst>
                <a:latin typeface="Forte" panose="03060902040502070203" pitchFamily="66" charset="0"/>
              </a:rPr>
              <a:t> between the </a:t>
            </a:r>
            <a:r>
              <a:rPr lang="en-US" sz="6600" b="1" dirty="0" err="1">
                <a:ln>
                  <a:solidFill>
                    <a:srgbClr val="002060"/>
                  </a:solidFill>
                </a:ln>
                <a:solidFill>
                  <a:srgbClr val="7030A0"/>
                </a:solidFill>
                <a:effectLst>
                  <a:glow rad="152400">
                    <a:schemeClr val="bg1"/>
                  </a:glow>
                </a:effectLst>
                <a:latin typeface="Forte" panose="03060902040502070203" pitchFamily="66" charset="0"/>
              </a:rPr>
              <a:t>Melki-tzedek</a:t>
            </a:r>
            <a:r>
              <a:rPr lang="en-US" sz="6600" b="1" dirty="0">
                <a:ln>
                  <a:solidFill>
                    <a:srgbClr val="002060"/>
                  </a:solidFill>
                </a:ln>
                <a:solidFill>
                  <a:schemeClr val="accent4">
                    <a:lumMod val="75000"/>
                  </a:schemeClr>
                </a:solidFill>
                <a:effectLst>
                  <a:glow rad="152400">
                    <a:schemeClr val="bg1"/>
                  </a:glow>
                </a:effectLst>
                <a:latin typeface="Forte" panose="03060902040502070203" pitchFamily="66" charset="0"/>
              </a:rPr>
              <a:t> </a:t>
            </a:r>
            <a:br>
              <a:rPr lang="en-US" sz="6600" b="1" dirty="0">
                <a:ln>
                  <a:solidFill>
                    <a:srgbClr val="002060"/>
                  </a:solidFill>
                </a:ln>
                <a:solidFill>
                  <a:schemeClr val="accent4">
                    <a:lumMod val="75000"/>
                  </a:schemeClr>
                </a:solidFill>
                <a:effectLst>
                  <a:glow rad="152400">
                    <a:schemeClr val="bg1"/>
                  </a:glow>
                </a:effectLst>
                <a:latin typeface="Forte" panose="03060902040502070203" pitchFamily="66" charset="0"/>
              </a:rPr>
            </a:br>
            <a:r>
              <a:rPr lang="en-US" sz="6600" b="1" dirty="0">
                <a:ln>
                  <a:solidFill>
                    <a:srgbClr val="002060"/>
                  </a:solidFill>
                </a:ln>
                <a:solidFill>
                  <a:schemeClr val="accent4">
                    <a:lumMod val="75000"/>
                  </a:schemeClr>
                </a:solidFill>
                <a:effectLst>
                  <a:glow rad="152400">
                    <a:schemeClr val="bg1"/>
                  </a:glow>
                </a:effectLst>
                <a:latin typeface="Forte" panose="03060902040502070203" pitchFamily="66" charset="0"/>
              </a:rPr>
              <a:t>of  </a:t>
            </a:r>
            <a:r>
              <a:rPr lang="en-US" sz="6600" b="1" dirty="0">
                <a:ln>
                  <a:solidFill>
                    <a:srgbClr val="0000FF"/>
                  </a:solidFill>
                </a:ln>
                <a:solidFill>
                  <a:srgbClr val="C00000"/>
                </a:solidFill>
                <a:effectLst>
                  <a:glow rad="152400">
                    <a:schemeClr val="bg1"/>
                  </a:glow>
                  <a:outerShdw blurRad="50800" dist="50800" dir="5400000" sx="101000" sy="101000" algn="ctr" rotWithShape="0">
                    <a:srgbClr val="FFFF00"/>
                  </a:outerShdw>
                </a:effectLst>
                <a:latin typeface="Forte" panose="03060902040502070203" pitchFamily="66" charset="0"/>
              </a:rPr>
              <a:t>“Genesis”  </a:t>
            </a:r>
            <a:br>
              <a:rPr lang="en-US" sz="6600" b="1" dirty="0">
                <a:ln>
                  <a:solidFill>
                    <a:srgbClr val="0000FF"/>
                  </a:solidFill>
                </a:ln>
                <a:solidFill>
                  <a:srgbClr val="C00000"/>
                </a:solidFill>
                <a:effectLst>
                  <a:glow rad="152400">
                    <a:schemeClr val="bg1"/>
                  </a:glow>
                  <a:outerShdw blurRad="50800" dist="50800" dir="5400000" sx="101000" sy="101000" algn="ctr" rotWithShape="0">
                    <a:srgbClr val="FFFF00"/>
                  </a:outerShdw>
                </a:effectLst>
                <a:latin typeface="Forte" panose="03060902040502070203" pitchFamily="66" charset="0"/>
              </a:rPr>
            </a:br>
            <a:r>
              <a:rPr lang="en-US" sz="6600" b="1" dirty="0">
                <a:ln>
                  <a:solidFill>
                    <a:srgbClr val="002060"/>
                  </a:solidFill>
                </a:ln>
                <a:solidFill>
                  <a:schemeClr val="accent4">
                    <a:lumMod val="60000"/>
                    <a:lumOff val="40000"/>
                  </a:schemeClr>
                </a:solidFill>
                <a:effectLst>
                  <a:glow rad="152400">
                    <a:schemeClr val="bg1"/>
                  </a:glow>
                  <a:outerShdw blurRad="50800" dist="50800" dir="5400000" sx="101000" sy="101000" algn="ctr" rotWithShape="0">
                    <a:srgbClr val="FFFF00"/>
                  </a:outerShdw>
                </a:effectLst>
                <a:latin typeface="Forte" panose="03060902040502070203" pitchFamily="66" charset="0"/>
              </a:rPr>
              <a:t>&amp;</a:t>
            </a:r>
            <a:r>
              <a:rPr lang="en-US" sz="6600" b="1" dirty="0">
                <a:ln>
                  <a:solidFill>
                    <a:srgbClr val="0000FF"/>
                  </a:solidFill>
                </a:ln>
                <a:solidFill>
                  <a:schemeClr val="accent4">
                    <a:lumMod val="60000"/>
                    <a:lumOff val="40000"/>
                  </a:schemeClr>
                </a:solidFill>
                <a:effectLst>
                  <a:glow rad="152400">
                    <a:schemeClr val="bg1"/>
                  </a:glow>
                  <a:outerShdw blurRad="50800" dist="50800" dir="5400000" sx="101000" sy="101000" algn="ctr" rotWithShape="0">
                    <a:srgbClr val="FFFF00"/>
                  </a:outerShdw>
                </a:effectLst>
                <a:latin typeface="Forte" panose="03060902040502070203" pitchFamily="66" charset="0"/>
              </a:rPr>
              <a:t> </a:t>
            </a:r>
            <a:r>
              <a:rPr lang="en-US" sz="6600" b="1" dirty="0">
                <a:ln>
                  <a:solidFill>
                    <a:srgbClr val="0000FF"/>
                  </a:solidFill>
                </a:ln>
                <a:solidFill>
                  <a:srgbClr val="C00000"/>
                </a:solidFill>
                <a:effectLst>
                  <a:glow rad="152400">
                    <a:schemeClr val="bg1"/>
                  </a:glow>
                  <a:outerShdw blurRad="50800" dist="50800" dir="5400000" sx="101000" sy="101000" algn="ctr" rotWithShape="0">
                    <a:srgbClr val="FFFF00"/>
                  </a:outerShdw>
                </a:effectLst>
                <a:latin typeface="Forte" panose="03060902040502070203" pitchFamily="66" charset="0"/>
              </a:rPr>
              <a:t> “Hebrews”?</a:t>
            </a:r>
            <a:endParaRPr lang="en-CA" sz="8000" b="1" dirty="0">
              <a:ln>
                <a:solidFill>
                  <a:srgbClr val="0000FF"/>
                </a:solidFill>
              </a:ln>
              <a:solidFill>
                <a:srgbClr val="C00000"/>
              </a:solidFill>
              <a:effectLst>
                <a:glow rad="152400">
                  <a:schemeClr val="bg1"/>
                </a:glow>
                <a:outerShdw blurRad="50800" dist="50800" dir="5400000" sx="101000" sy="101000" algn="ctr" rotWithShape="0">
                  <a:srgbClr val="FFFF00"/>
                </a:outerShdw>
              </a:effectLst>
              <a:latin typeface="Forte" panose="03060902040502070203" pitchFamily="66" charset="0"/>
            </a:endParaRPr>
          </a:p>
        </p:txBody>
      </p:sp>
      <p:pic>
        <p:nvPicPr>
          <p:cNvPr id="6" name="Picture 2" descr="C:\Users\Rae\Documents\A CF Desktop Feb 2021\Best CCC Logo Clear with colors in circle SM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020" y="5060553"/>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19963" y="5386777"/>
            <a:ext cx="10668008" cy="122075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chemeClr val="bg1">
                    <a:shade val="50000"/>
                  </a:schemeClr>
                </a:solidFill>
                <a:latin typeface="Rockwell" pitchFamily="18" charset="0"/>
              </a:rPr>
              <a:t> </a:t>
            </a:r>
            <a:r>
              <a:rPr lang="en-US" sz="600" b="1" dirty="0">
                <a:ln w="15875">
                  <a:solidFill>
                    <a:schemeClr val="tx1"/>
                  </a:solidFill>
                </a:ln>
                <a:gradFill flip="none" rotWithShape="1">
                  <a:gsLst>
                    <a:gs pos="0">
                      <a:srgbClr val="FBE4AE"/>
                    </a:gs>
                    <a:gs pos="13000">
                      <a:srgbClr val="BD922A"/>
                    </a:gs>
                    <a:gs pos="21001">
                      <a:srgbClr val="BD922A"/>
                    </a:gs>
                    <a:gs pos="63000">
                      <a:srgbClr val="FBE4AE"/>
                    </a:gs>
                    <a:gs pos="82001">
                      <a:srgbClr val="A28949"/>
                    </a:gs>
                    <a:gs pos="100000">
                      <a:srgbClr val="FAE3B7"/>
                    </a:gs>
                  </a:gsLst>
                  <a:lin ang="5400000" scaled="0"/>
                  <a:tileRect l="-100000" b="-100000"/>
                </a:gradFill>
                <a:effectLst>
                  <a:innerShdw blurRad="69850" dist="43180" dir="5400000">
                    <a:srgbClr val="000000">
                      <a:alpha val="65000"/>
                    </a:srgbClr>
                  </a:innerShdw>
                </a:effectLst>
                <a:latin typeface="Maiandra GD" pitchFamily="34" charset="0"/>
              </a:rPr>
              <a:t>Melki-tzedek</a:t>
            </a:r>
            <a:r>
              <a:rPr lang="en-US" sz="700" b="1" dirty="0">
                <a:ln w="15875">
                  <a:solidFill>
                    <a:schemeClr val="tx1"/>
                  </a:solidFill>
                </a:ln>
                <a:gradFill flip="none" rotWithShape="1">
                  <a:gsLst>
                    <a:gs pos="0">
                      <a:srgbClr val="FBE4AE"/>
                    </a:gs>
                    <a:gs pos="13000">
                      <a:srgbClr val="BD922A"/>
                    </a:gs>
                    <a:gs pos="21001">
                      <a:srgbClr val="BD922A"/>
                    </a:gs>
                    <a:gs pos="63000">
                      <a:srgbClr val="FBE4AE"/>
                    </a:gs>
                    <a:gs pos="82001">
                      <a:srgbClr val="A28949"/>
                    </a:gs>
                    <a:gs pos="100000">
                      <a:srgbClr val="FAE3B7"/>
                    </a:gs>
                  </a:gsLst>
                  <a:path path="circle">
                    <a:fillToRect t="100000" r="100000"/>
                  </a:path>
                  <a:tileRect l="-100000" b="-100000"/>
                </a:gradFill>
                <a:effectLst>
                  <a:innerShdw blurRad="69850" dist="43180" dir="5400000">
                    <a:srgbClr val="000000">
                      <a:alpha val="65000"/>
                    </a:srgbClr>
                  </a:innerShdw>
                </a:effectLst>
                <a:latin typeface="Rockwell" pitchFamily="18" charset="0"/>
              </a:rPr>
              <a:t> </a:t>
            </a:r>
            <a:r>
              <a:rPr lang="en-US" sz="700" b="1" dirty="0">
                <a:ln w="15875">
                  <a:solidFill>
                    <a:schemeClr val="tx1"/>
                  </a:solidFill>
                </a:ln>
                <a:solidFill>
                  <a:schemeClr val="bg1">
                    <a:shade val="50000"/>
                  </a:schemeClr>
                </a:solidFill>
                <a:latin typeface="Rockwell" pitchFamily="18" charset="0"/>
              </a:rPr>
              <a:t> </a:t>
            </a:r>
          </a:p>
        </p:txBody>
      </p:sp>
      <p:sp>
        <p:nvSpPr>
          <p:cNvPr id="8" name="Rectangle 7"/>
          <p:cNvSpPr/>
          <p:nvPr/>
        </p:nvSpPr>
        <p:spPr>
          <a:xfrm>
            <a:off x="1338395" y="5669755"/>
            <a:ext cx="9334500" cy="101566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chemeClr val="bg1">
                    <a:shade val="50000"/>
                  </a:schemeClr>
                </a:solidFill>
                <a:latin typeface="Rockwell" pitchFamily="18" charset="0"/>
              </a:rPr>
              <a:t> </a:t>
            </a:r>
            <a:r>
              <a:rPr lang="en-US" sz="6000" b="1" dirty="0">
                <a:ln w="15875">
                  <a:solidFill>
                    <a:schemeClr val="tx1"/>
                  </a:solidFill>
                </a:ln>
                <a:solidFill>
                  <a:srgbClr val="89114D"/>
                </a:solidFill>
                <a:effectLst>
                  <a:glow rad="127000">
                    <a:schemeClr val="bg1"/>
                  </a:glow>
                  <a:innerShdw blurRad="69850" dist="43180" dir="5400000">
                    <a:srgbClr val="000000">
                      <a:alpha val="65000"/>
                    </a:srgbClr>
                  </a:innerShdw>
                </a:effectLst>
                <a:latin typeface="Maiandra GD" pitchFamily="34" charset="0"/>
              </a:rPr>
              <a:t>Melki-tzedek </a:t>
            </a:r>
            <a:r>
              <a:rPr lang="en-US" sz="4000" b="1" dirty="0">
                <a:ln w="15875">
                  <a:solidFill>
                    <a:schemeClr val="tx1"/>
                  </a:solidFill>
                </a:ln>
                <a:solidFill>
                  <a:srgbClr val="89114D"/>
                </a:solidFill>
                <a:effectLst>
                  <a:glow rad="127000">
                    <a:schemeClr val="bg1"/>
                  </a:glow>
                  <a:innerShdw blurRad="69850" dist="43180" dir="5400000">
                    <a:srgbClr val="000000">
                      <a:alpha val="65000"/>
                    </a:srgbClr>
                  </a:innerShdw>
                </a:effectLst>
                <a:latin typeface="Maiandra GD" pitchFamily="34" charset="0"/>
              </a:rPr>
              <a:t>(Part 2)</a:t>
            </a:r>
            <a:r>
              <a:rPr lang="en-US" sz="4800" b="1" dirty="0">
                <a:ln w="15875">
                  <a:solidFill>
                    <a:schemeClr val="tx1"/>
                  </a:solidFill>
                </a:ln>
                <a:solidFill>
                  <a:srgbClr val="89114D"/>
                </a:solidFill>
                <a:effectLst>
                  <a:glow rad="127000">
                    <a:schemeClr val="bg1"/>
                  </a:glow>
                  <a:innerShdw blurRad="69850" dist="43180" dir="5400000">
                    <a:srgbClr val="000000">
                      <a:alpha val="65000"/>
                    </a:srgbClr>
                  </a:innerShdw>
                </a:effectLst>
                <a:latin typeface="Rockwell" pitchFamily="18" charset="0"/>
              </a:rPr>
              <a:t> </a:t>
            </a:r>
            <a:r>
              <a:rPr lang="en-US" sz="4800" b="1" dirty="0">
                <a:ln w="15875">
                  <a:solidFill>
                    <a:schemeClr val="tx1"/>
                  </a:solidFill>
                </a:ln>
                <a:solidFill>
                  <a:srgbClr val="89114D"/>
                </a:solidFill>
                <a:effectLst>
                  <a:glow rad="127000">
                    <a:schemeClr val="bg1"/>
                  </a:glow>
                </a:effectLst>
                <a:latin typeface="Rockwell" pitchFamily="18" charset="0"/>
              </a:rPr>
              <a:t> </a:t>
            </a:r>
            <a:endParaRPr lang="en-US" sz="6000" b="1" dirty="0">
              <a:ln w="15875">
                <a:solidFill>
                  <a:schemeClr val="tx1"/>
                </a:solidFill>
              </a:ln>
              <a:solidFill>
                <a:srgbClr val="89114D"/>
              </a:solidFill>
              <a:effectLst>
                <a:glow rad="127000">
                  <a:schemeClr val="bg1"/>
                </a:glow>
              </a:effectLst>
              <a:latin typeface="Rockwell" pitchFamily="18" charset="0"/>
            </a:endParaRPr>
          </a:p>
        </p:txBody>
      </p:sp>
    </p:spTree>
    <p:extLst>
      <p:ext uri="{BB962C8B-B14F-4D97-AF65-F5344CB8AC3E}">
        <p14:creationId xmlns:p14="http://schemas.microsoft.com/office/powerpoint/2010/main" val="321005395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7" presetClass="entr" presetSubtype="0" fill="hold" grpId="0" nodeType="after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3000">
              <a:srgbClr val="7030A0"/>
            </a:gs>
            <a:gs pos="85000">
              <a:srgbClr val="B88994"/>
            </a:gs>
            <a:gs pos="78000">
              <a:schemeClr val="accent4">
                <a:lumMod val="47000"/>
                <a:lumOff val="53000"/>
                <a:alpha val="46000"/>
              </a:schemeClr>
            </a:gs>
            <a:gs pos="63000">
              <a:schemeClr val="accent1">
                <a:lumMod val="45000"/>
                <a:lumOff val="55000"/>
                <a:alpha val="53000"/>
              </a:schemeClr>
            </a:gs>
            <a:gs pos="95000">
              <a:srgbClr val="7030A0"/>
            </a:gs>
          </a:gsLst>
          <a:path path="circle">
            <a:fillToRect l="100000" b="100000"/>
          </a:path>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3374254" cy="365125"/>
          </a:xfrm>
        </p:spPr>
        <p:txBody>
          <a:bodyPr/>
          <a:lstStyle/>
          <a:p>
            <a:fld id="{385F3E72-97D8-4E0E-8DB2-A67F030E614A}" type="slidenum">
              <a:rPr lang="en-US" smtClean="0">
                <a:solidFill>
                  <a:schemeClr val="tx1"/>
                </a:solidFill>
              </a:rPr>
              <a:t>10</a:t>
            </a:fld>
            <a:endParaRPr lang="en-US" dirty="0">
              <a:solidFill>
                <a:schemeClr val="tx1"/>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294396" y="2070541"/>
            <a:ext cx="3336302" cy="33527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7494" y="1197231"/>
            <a:ext cx="5574131" cy="4974911"/>
          </a:xfrm>
          <a:prstGeom prst="ellipse">
            <a:avLst/>
          </a:prstGeom>
          <a:ln>
            <a:noFill/>
          </a:ln>
          <a:effectLst>
            <a:softEdge rad="112500"/>
          </a:effectLst>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4000" b="90000" l="4500" r="99833"/>
                    </a14:imgEffect>
                  </a14:imgLayer>
                </a14:imgProps>
              </a:ext>
              <a:ext uri="{28A0092B-C50C-407E-A947-70E740481C1C}">
                <a14:useLocalDpi xmlns:a14="http://schemas.microsoft.com/office/drawing/2010/main" val="0"/>
              </a:ext>
            </a:extLst>
          </a:blip>
          <a:stretch>
            <a:fillRect/>
          </a:stretch>
        </p:blipFill>
        <p:spPr>
          <a:xfrm>
            <a:off x="7438009" y="4455206"/>
            <a:ext cx="4805588" cy="24027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Rectangle 11"/>
          <p:cNvSpPr/>
          <p:nvPr/>
        </p:nvSpPr>
        <p:spPr>
          <a:xfrm>
            <a:off x="2849578" y="1395426"/>
            <a:ext cx="3741880"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 that most of the people (that know something about this topic), believe that</a:t>
            </a:r>
            <a:endParaRPr lang="en-US" sz="3200" b="1" cap="none" spc="0"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endParaRPr>
          </a:p>
        </p:txBody>
      </p:sp>
      <p:sp>
        <p:nvSpPr>
          <p:cNvPr id="4" name="Rectangle 3"/>
          <p:cNvSpPr/>
          <p:nvPr/>
        </p:nvSpPr>
        <p:spPr>
          <a:xfrm>
            <a:off x="358940" y="208313"/>
            <a:ext cx="9432760"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solidFill>
                    <a:srgbClr val="002060"/>
                  </a:solidFill>
                </a:ln>
                <a:solidFill>
                  <a:srgbClr val="00FFFF"/>
                </a:solidFill>
                <a:effectLst>
                  <a:outerShdw blurRad="50800" dist="39000" dir="5460000" algn="tl">
                    <a:srgbClr val="000000">
                      <a:alpha val="38000"/>
                    </a:srgbClr>
                  </a:outerShdw>
                </a:effectLst>
                <a:latin typeface="Ravie" panose="04040805050809020602" pitchFamily="82" charset="0"/>
                <a:ea typeface="Nouvelle Vague" pitchFamily="2" charset="0"/>
                <a:cs typeface="MV Boli" pitchFamily="2" charset="0"/>
              </a:rPr>
              <a:t>Are you Aware …</a:t>
            </a:r>
            <a:endParaRPr lang="en-US" sz="5400" b="1" cap="none" spc="0" dirty="0">
              <a:ln w="11430">
                <a:solidFill>
                  <a:srgbClr val="002060"/>
                </a:solidFill>
              </a:ln>
              <a:solidFill>
                <a:srgbClr val="00FFFF"/>
              </a:solidFill>
              <a:effectLst>
                <a:outerShdw blurRad="50800" dist="39000" dir="5460000" algn="tl">
                  <a:srgbClr val="000000">
                    <a:alpha val="38000"/>
                  </a:srgbClr>
                </a:outerShdw>
              </a:effectLst>
              <a:latin typeface="Ravie" panose="04040805050809020602" pitchFamily="82" charset="0"/>
              <a:ea typeface="Nouvelle Vague" pitchFamily="2" charset="0"/>
              <a:cs typeface="MV Boli" pitchFamily="2" charset="0"/>
            </a:endParaRPr>
          </a:p>
        </p:txBody>
      </p:sp>
      <p:sp>
        <p:nvSpPr>
          <p:cNvPr id="15" name="Rectangle 14"/>
          <p:cNvSpPr/>
          <p:nvPr/>
        </p:nvSpPr>
        <p:spPr>
          <a:xfrm>
            <a:off x="339890" y="3875163"/>
            <a:ext cx="6260072"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Shem, the son </a:t>
            </a:r>
            <a:b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b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of Noah, is </a:t>
            </a:r>
            <a:r>
              <a:rPr lang="en-US" sz="3200" b="1" u="sng"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the</a:t>
            </a: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 </a:t>
            </a:r>
            <a:b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br>
            <a:r>
              <a:rPr lang="en-US" sz="3200" b="1" dirty="0" err="1">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Melki-tzedek</a:t>
            </a: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 of </a:t>
            </a:r>
            <a:b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b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Gen 14:18 who met </a:t>
            </a:r>
            <a:b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b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Abraham with Bread &amp; wine?</a:t>
            </a:r>
          </a:p>
          <a:p>
            <a:pPr algn="ctr"/>
            <a:endParaRPr lang="en-US" sz="3200" b="1" cap="none" spc="0"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endParaRPr>
          </a:p>
        </p:txBody>
      </p:sp>
    </p:spTree>
    <p:extLst>
      <p:ext uri="{BB962C8B-B14F-4D97-AF65-F5344CB8AC3E}">
        <p14:creationId xmlns:p14="http://schemas.microsoft.com/office/powerpoint/2010/main" val="224191997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0"/>
        </a:gra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 xmlns:a16="http://schemas.microsoft.com/office/drawing/2014/main" id="{B95B9BA8-1D69-4796-85F5-B6D0BD52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441D6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 xmlns:a16="http://schemas.microsoft.com/office/drawing/2014/main" id="{60EB6DFB-D436-4AE7-B976-D469AF60CE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038" r="16155" b="1"/>
          <a:stretch/>
        </p:blipFill>
        <p:spPr>
          <a:xfrm>
            <a:off x="827087" y="606412"/>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a:scene3d>
            <a:camera prst="orthographicFront"/>
            <a:lightRig rig="threePt" dir="t"/>
          </a:scene3d>
          <a:sp3d>
            <a:bevelT/>
          </a:sp3d>
        </p:spPr>
      </p:pic>
      <p:grpSp>
        <p:nvGrpSpPr>
          <p:cNvPr id="15" name="Group 9">
            <a:extLst>
              <a:ext uri="{FF2B5EF4-FFF2-40B4-BE49-F238E27FC236}">
                <a16:creationId xmlns="" xmlns:a16="http://schemas.microsoft.com/office/drawing/2014/main" id="{0EAC7AFE-68C0-41EB-A1C7-108E60D7C33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27088" y="4795537"/>
            <a:ext cx="5260975" cy="1410656"/>
            <a:chOff x="827088" y="4795537"/>
            <a:chExt cx="5260975" cy="1410656"/>
          </a:xfrm>
        </p:grpSpPr>
        <p:sp>
          <p:nvSpPr>
            <p:cNvPr id="16" name="Freeform: Shape 10">
              <a:extLst>
                <a:ext uri="{FF2B5EF4-FFF2-40B4-BE49-F238E27FC236}">
                  <a16:creationId xmlns="" xmlns:a16="http://schemas.microsoft.com/office/drawing/2014/main" id="{127393A7-D6DA-410B-8699-AA56B57BF7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1">
              <a:extLst>
                <a:ext uri="{FF2B5EF4-FFF2-40B4-BE49-F238E27FC236}">
                  <a16:creationId xmlns="" xmlns:a16="http://schemas.microsoft.com/office/drawing/2014/main" id="{8EC44C88-69E3-42EE-86E8-9B45F712B7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 xmlns:a16="http://schemas.microsoft.com/office/drawing/2014/main" id="{438308EB-C111-467B-850B-7B28D4CFD54E}"/>
              </a:ext>
            </a:extLst>
          </p:cNvPr>
          <p:cNvSpPr txBox="1"/>
          <p:nvPr/>
        </p:nvSpPr>
        <p:spPr>
          <a:xfrm>
            <a:off x="6096000" y="265650"/>
            <a:ext cx="5818188" cy="5407050"/>
          </a:xfrm>
          <a:prstGeom prst="rect">
            <a:avLst/>
          </a:prstGeom>
        </p:spPr>
        <p:txBody>
          <a:bodyPr vert="horz" lIns="91440" tIns="45720" rIns="91440" bIns="45720" rtlCol="0">
            <a:noAutofit/>
            <a:scene3d>
              <a:camera prst="orthographicFront"/>
              <a:lightRig rig="threePt" dir="t"/>
            </a:scene3d>
            <a:sp3d extrusionH="57150">
              <a:bevelT w="38100" h="38100"/>
            </a:sp3d>
          </a:bodyPr>
          <a:lstStyle/>
          <a:p>
            <a:pPr algn="ctr">
              <a:lnSpc>
                <a:spcPct val="90000"/>
              </a:lnSpc>
              <a:spcAft>
                <a:spcPts val="600"/>
              </a:spcAft>
            </a:pPr>
            <a:r>
              <a:rPr lang="en-US" sz="4400" b="1" dirty="0">
                <a:solidFill>
                  <a:schemeClr val="accent4">
                    <a:lumMod val="60000"/>
                    <a:lumOff val="40000"/>
                    <a:alpha val="80000"/>
                  </a:schemeClr>
                </a:solidFill>
                <a:latin typeface="Arial" panose="020B0604020202020204" pitchFamily="34" charset="0"/>
                <a:cs typeface="Arial" panose="020B0604020202020204" pitchFamily="34" charset="0"/>
              </a:rPr>
              <a:t>Did you know that the timelines of seven (7) generations </a:t>
            </a:r>
            <a:r>
              <a:rPr lang="en-US" sz="4000" b="1" dirty="0">
                <a:solidFill>
                  <a:schemeClr val="accent4">
                    <a:lumMod val="60000"/>
                    <a:lumOff val="40000"/>
                    <a:alpha val="80000"/>
                  </a:schemeClr>
                </a:solidFill>
                <a:latin typeface="Arial" panose="020B0604020202020204" pitchFamily="34" charset="0"/>
                <a:cs typeface="Arial" panose="020B0604020202020204" pitchFamily="34" charset="0"/>
              </a:rPr>
              <a:t>(following Shem’s line) </a:t>
            </a:r>
            <a:r>
              <a:rPr lang="en-US" sz="4400" b="1" dirty="0">
                <a:solidFill>
                  <a:schemeClr val="accent4">
                    <a:lumMod val="60000"/>
                    <a:lumOff val="40000"/>
                    <a:alpha val="80000"/>
                  </a:schemeClr>
                </a:solidFill>
                <a:latin typeface="Arial" panose="020B0604020202020204" pitchFamily="34" charset="0"/>
                <a:cs typeface="Arial" panose="020B0604020202020204" pitchFamily="34" charset="0"/>
              </a:rPr>
              <a:t>were severely tampered with?</a:t>
            </a:r>
          </a:p>
          <a:p>
            <a:pPr algn="ctr">
              <a:lnSpc>
                <a:spcPct val="90000"/>
              </a:lnSpc>
              <a:spcAft>
                <a:spcPts val="600"/>
              </a:spcAft>
            </a:pPr>
            <a:endParaRPr lang="en-US" sz="3200" b="1" dirty="0">
              <a:solidFill>
                <a:schemeClr val="bg1">
                  <a:alpha val="80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 xmlns:a16="http://schemas.microsoft.com/office/drawing/2014/main" id="{31091E68-9A8B-4A5D-996B-22A37A97CAE9}"/>
              </a:ext>
            </a:extLst>
          </p:cNvPr>
          <p:cNvSpPr>
            <a:spLocks noGrp="1"/>
          </p:cNvSpPr>
          <p:nvPr>
            <p:ph type="sldNum" sz="quarter" idx="12"/>
          </p:nvPr>
        </p:nvSpPr>
        <p:spPr>
          <a:xfrm>
            <a:off x="8630478" y="6425923"/>
            <a:ext cx="3479800" cy="365125"/>
          </a:xfrm>
        </p:spPr>
        <p:txBody>
          <a:bodyPr/>
          <a:lstStyle/>
          <a:p>
            <a:fld id="{385F3E72-97D8-4E0E-8DB2-A67F030E614A}" type="slidenum">
              <a:rPr lang="en-US" smtClean="0">
                <a:solidFill>
                  <a:schemeClr val="bg1"/>
                </a:solidFill>
              </a:rPr>
              <a:t>11</a:t>
            </a:fld>
            <a:endParaRPr lang="en-US" dirty="0">
              <a:solidFill>
                <a:schemeClr val="bg1"/>
              </a:solidFill>
            </a:endParaRPr>
          </a:p>
        </p:txBody>
      </p:sp>
      <p:sp>
        <p:nvSpPr>
          <p:cNvPr id="9" name="Rectangle 8"/>
          <p:cNvSpPr/>
          <p:nvPr/>
        </p:nvSpPr>
        <p:spPr>
          <a:xfrm>
            <a:off x="6873363" y="4795537"/>
            <a:ext cx="4147353" cy="1754326"/>
          </a:xfrm>
          <a:prstGeom prst="rect">
            <a:avLst/>
          </a:prstGeom>
          <a:noFill/>
        </p:spPr>
        <p:txBody>
          <a:bodyPr wrap="none" lIns="91440" tIns="45720" rIns="91440" bIns="45720">
            <a:spAutoFit/>
            <a:scene3d>
              <a:camera prst="isometricOffAxis2Left"/>
              <a:lightRig rig="soft" dir="t">
                <a:rot lat="0" lon="0" rev="15600000"/>
              </a:lightRig>
            </a:scene3d>
            <a:sp3d extrusionH="57150" prstMaterial="softEdge">
              <a:bevelT w="25400" h="38100"/>
            </a:sp3d>
          </a:bodyPr>
          <a:lstStyle/>
          <a:p>
            <a:pPr algn="r"/>
            <a:r>
              <a:rPr lang="en-US" sz="5400" b="1" dirty="0" smtClean="0">
                <a:ln>
                  <a:solidFill>
                    <a:srgbClr val="00FFFF"/>
                  </a:solidFill>
                </a:ln>
                <a:solidFill>
                  <a:schemeClr val="bg1"/>
                </a:solidFill>
                <a:latin typeface="Berlin Sans FB Demi" panose="020E0802020502020306" pitchFamily="34" charset="0"/>
              </a:rPr>
              <a:t>Yes!  It really</a:t>
            </a:r>
            <a:br>
              <a:rPr lang="en-US" sz="5400" b="1" dirty="0" smtClean="0">
                <a:ln>
                  <a:solidFill>
                    <a:srgbClr val="00FFFF"/>
                  </a:solidFill>
                </a:ln>
                <a:solidFill>
                  <a:schemeClr val="bg1"/>
                </a:solidFill>
                <a:latin typeface="Berlin Sans FB Demi" panose="020E0802020502020306" pitchFamily="34" charset="0"/>
              </a:rPr>
            </a:br>
            <a:r>
              <a:rPr lang="en-US" sz="5400" b="1" dirty="0" smtClean="0">
                <a:ln>
                  <a:solidFill>
                    <a:srgbClr val="00FFFF"/>
                  </a:solidFill>
                </a:ln>
                <a:solidFill>
                  <a:schemeClr val="bg1"/>
                </a:solidFill>
                <a:latin typeface="Berlin Sans FB Demi" panose="020E0802020502020306" pitchFamily="34" charset="0"/>
              </a:rPr>
              <a:t>did happen!</a:t>
            </a:r>
            <a:endParaRPr lang="en-US" sz="5400" b="1" cap="none" spc="0" dirty="0">
              <a:ln>
                <a:solidFill>
                  <a:srgbClr val="00FFFF"/>
                </a:solidFill>
              </a:ln>
              <a:solidFill>
                <a:schemeClr val="bg1"/>
              </a:solidFill>
              <a:effectLst/>
              <a:latin typeface="Berlin Sans FB Demi" panose="020E0802020502020306" pitchFamily="34" charset="0"/>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346647" y="2629989"/>
            <a:ext cx="2233638" cy="22446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73668280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0"/>
        </a:gra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 xmlns:a16="http://schemas.microsoft.com/office/drawing/2014/main" id="{B95B9BA8-1D69-4796-85F5-B6D0BD52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3D211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 xmlns:a16="http://schemas.microsoft.com/office/drawing/2014/main" id="{60EB6DFB-D436-4AE7-B976-D469AF60CE78}"/>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914173" y="205433"/>
            <a:ext cx="5051198" cy="561546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glow rad="190500">
              <a:schemeClr val="bg1"/>
            </a:glow>
            <a:outerShdw blurRad="381000" dist="152400" dir="5400000" algn="t" rotWithShape="0">
              <a:prstClr val="black">
                <a:alpha val="10000"/>
              </a:prstClr>
            </a:outerShdw>
          </a:effectLst>
          <a:scene3d>
            <a:camera prst="orthographicFront"/>
            <a:lightRig rig="threePt" dir="t"/>
          </a:scene3d>
          <a:sp3d>
            <a:bevelT/>
          </a:sp3d>
        </p:spPr>
      </p:pic>
      <p:grpSp>
        <p:nvGrpSpPr>
          <p:cNvPr id="15" name="Group 9">
            <a:extLst>
              <a:ext uri="{FF2B5EF4-FFF2-40B4-BE49-F238E27FC236}">
                <a16:creationId xmlns="" xmlns:a16="http://schemas.microsoft.com/office/drawing/2014/main" id="{0EAC7AFE-68C0-41EB-A1C7-108E60D7C33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27088" y="4795537"/>
            <a:ext cx="5260975" cy="1410656"/>
            <a:chOff x="827088" y="4795537"/>
            <a:chExt cx="5260975" cy="1410656"/>
          </a:xfrm>
        </p:grpSpPr>
        <p:sp>
          <p:nvSpPr>
            <p:cNvPr id="16" name="Freeform: Shape 10">
              <a:extLst>
                <a:ext uri="{FF2B5EF4-FFF2-40B4-BE49-F238E27FC236}">
                  <a16:creationId xmlns="" xmlns:a16="http://schemas.microsoft.com/office/drawing/2014/main" id="{127393A7-D6DA-410B-8699-AA56B57BF7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1">
              <a:extLst>
                <a:ext uri="{FF2B5EF4-FFF2-40B4-BE49-F238E27FC236}">
                  <a16:creationId xmlns="" xmlns:a16="http://schemas.microsoft.com/office/drawing/2014/main" id="{8EC44C88-69E3-42EE-86E8-9B45F712B7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 xmlns:a16="http://schemas.microsoft.com/office/drawing/2014/main" id="{438308EB-C111-467B-850B-7B28D4CFD54E}"/>
              </a:ext>
            </a:extLst>
          </p:cNvPr>
          <p:cNvSpPr txBox="1"/>
          <p:nvPr/>
        </p:nvSpPr>
        <p:spPr>
          <a:xfrm>
            <a:off x="6230936" y="326874"/>
            <a:ext cx="5818188" cy="6281611"/>
          </a:xfrm>
          <a:prstGeom prst="rect">
            <a:avLst/>
          </a:prstGeom>
        </p:spPr>
        <p:txBody>
          <a:bodyPr vert="horz" lIns="91440" tIns="45720" rIns="91440" bIns="45720" rtlCol="0">
            <a:noAutofit/>
            <a:scene3d>
              <a:camera prst="orthographicFront"/>
              <a:lightRig rig="threePt" dir="t"/>
            </a:scene3d>
            <a:sp3d extrusionH="57150">
              <a:bevelT w="38100" h="38100"/>
            </a:sp3d>
          </a:bodyPr>
          <a:lstStyle/>
          <a:p>
            <a:pPr algn="ctr">
              <a:lnSpc>
                <a:spcPct val="90000"/>
              </a:lnSpc>
              <a:spcAft>
                <a:spcPts val="600"/>
              </a:spcAft>
            </a:pPr>
            <a:r>
              <a:rPr lang="en-US" sz="4400" b="1" dirty="0">
                <a:solidFill>
                  <a:schemeClr val="accent4">
                    <a:lumMod val="60000"/>
                    <a:lumOff val="40000"/>
                    <a:alpha val="80000"/>
                  </a:schemeClr>
                </a:solidFill>
                <a:latin typeface="Arial" panose="020B0604020202020204" pitchFamily="34" charset="0"/>
                <a:cs typeface="Arial" panose="020B0604020202020204" pitchFamily="34" charset="0"/>
              </a:rPr>
              <a:t>Considering </a:t>
            </a:r>
            <a:r>
              <a:rPr lang="en-US" sz="4400" b="1" dirty="0" smtClean="0">
                <a:solidFill>
                  <a:schemeClr val="accent4">
                    <a:lumMod val="60000"/>
                    <a:lumOff val="40000"/>
                    <a:alpha val="80000"/>
                  </a:schemeClr>
                </a:solidFill>
                <a:latin typeface="Arial" panose="020B0604020202020204" pitchFamily="34" charset="0"/>
                <a:cs typeface="Arial" panose="020B0604020202020204" pitchFamily="34" charset="0"/>
              </a:rPr>
              <a:t>this </a:t>
            </a:r>
            <a:r>
              <a:rPr lang="en-US" sz="4400" b="1" dirty="0">
                <a:ln>
                  <a:solidFill>
                    <a:srgbClr val="0000FF"/>
                  </a:solidFill>
                </a:ln>
                <a:solidFill>
                  <a:srgbClr val="FF0000">
                    <a:alpha val="80000"/>
                  </a:srgbClr>
                </a:solidFill>
                <a:effectLst>
                  <a:glow rad="177800">
                    <a:schemeClr val="accent4">
                      <a:lumMod val="40000"/>
                      <a:lumOff val="60000"/>
                    </a:schemeClr>
                  </a:glow>
                </a:effectLst>
                <a:latin typeface="Arial" panose="020B0604020202020204" pitchFamily="34" charset="0"/>
                <a:cs typeface="Arial" panose="020B0604020202020204" pitchFamily="34" charset="0"/>
              </a:rPr>
              <a:t>timeline </a:t>
            </a:r>
            <a:r>
              <a:rPr lang="en-US" sz="4400" b="1" dirty="0" smtClean="0">
                <a:ln>
                  <a:solidFill>
                    <a:srgbClr val="0000FF"/>
                  </a:solidFill>
                </a:ln>
                <a:solidFill>
                  <a:srgbClr val="FF0000">
                    <a:alpha val="80000"/>
                  </a:srgbClr>
                </a:solidFill>
                <a:effectLst>
                  <a:glow rad="177800">
                    <a:schemeClr val="accent4">
                      <a:lumMod val="40000"/>
                      <a:lumOff val="60000"/>
                    </a:schemeClr>
                  </a:glow>
                </a:effectLst>
                <a:latin typeface="Arial" panose="020B0604020202020204" pitchFamily="34" charset="0"/>
                <a:cs typeface="Arial" panose="020B0604020202020204" pitchFamily="34" charset="0"/>
              </a:rPr>
              <a:t>manipulation &amp;</a:t>
            </a:r>
            <a:r>
              <a:rPr lang="en-US" sz="4400" b="1" dirty="0">
                <a:ln>
                  <a:solidFill>
                    <a:srgbClr val="0000FF"/>
                  </a:solidFill>
                </a:ln>
                <a:solidFill>
                  <a:srgbClr val="FF0000">
                    <a:alpha val="80000"/>
                  </a:srgbClr>
                </a:solidFill>
                <a:effectLst>
                  <a:glow rad="177800">
                    <a:schemeClr val="accent4">
                      <a:lumMod val="40000"/>
                      <a:lumOff val="60000"/>
                    </a:schemeClr>
                  </a:glow>
                </a:effectLst>
                <a:latin typeface="Arial" panose="020B0604020202020204" pitchFamily="34" charset="0"/>
                <a:cs typeface="Arial" panose="020B0604020202020204" pitchFamily="34" charset="0"/>
              </a:rPr>
              <a:t/>
            </a:r>
            <a:br>
              <a:rPr lang="en-US" sz="4400" b="1" dirty="0">
                <a:ln>
                  <a:solidFill>
                    <a:srgbClr val="0000FF"/>
                  </a:solidFill>
                </a:ln>
                <a:solidFill>
                  <a:srgbClr val="FF0000">
                    <a:alpha val="80000"/>
                  </a:srgbClr>
                </a:solidFill>
                <a:effectLst>
                  <a:glow rad="177800">
                    <a:schemeClr val="accent4">
                      <a:lumMod val="40000"/>
                      <a:lumOff val="60000"/>
                    </a:schemeClr>
                  </a:glow>
                </a:effectLst>
                <a:latin typeface="Arial" panose="020B0604020202020204" pitchFamily="34" charset="0"/>
                <a:cs typeface="Arial" panose="020B0604020202020204" pitchFamily="34" charset="0"/>
              </a:rPr>
            </a:br>
            <a:r>
              <a:rPr lang="en-US" sz="4400" b="1" dirty="0">
                <a:ln>
                  <a:solidFill>
                    <a:srgbClr val="0000FF"/>
                  </a:solidFill>
                </a:ln>
                <a:solidFill>
                  <a:srgbClr val="FF0000">
                    <a:alpha val="80000"/>
                  </a:srgbClr>
                </a:solidFill>
                <a:effectLst>
                  <a:glow rad="177800">
                    <a:schemeClr val="accent4">
                      <a:lumMod val="40000"/>
                      <a:lumOff val="60000"/>
                    </a:schemeClr>
                  </a:glow>
                </a:effectLst>
                <a:latin typeface="Arial Black" panose="020B0A04020102020204" pitchFamily="34" charset="0"/>
                <a:cs typeface="Arial" panose="020B0604020202020204" pitchFamily="34" charset="0"/>
              </a:rPr>
              <a:t>ALTERATION,</a:t>
            </a:r>
            <a:r>
              <a:rPr lang="en-US" sz="4400" b="1" dirty="0">
                <a:solidFill>
                  <a:schemeClr val="accent4">
                    <a:lumMod val="60000"/>
                    <a:lumOff val="40000"/>
                    <a:alpha val="80000"/>
                  </a:schemeClr>
                </a:solidFill>
                <a:effectLst>
                  <a:glow rad="177800">
                    <a:schemeClr val="accent4">
                      <a:lumMod val="40000"/>
                      <a:lumOff val="60000"/>
                    </a:schemeClr>
                  </a:glow>
                </a:effectLst>
                <a:latin typeface="Arial" panose="020B0604020202020204" pitchFamily="34" charset="0"/>
                <a:cs typeface="Arial" panose="020B0604020202020204" pitchFamily="34" charset="0"/>
              </a:rPr>
              <a:t> </a:t>
            </a:r>
            <a:r>
              <a:rPr lang="en-US" sz="4400" b="1" dirty="0">
                <a:solidFill>
                  <a:schemeClr val="accent4">
                    <a:lumMod val="60000"/>
                    <a:lumOff val="40000"/>
                    <a:alpha val="80000"/>
                  </a:schemeClr>
                </a:solidFill>
                <a:latin typeface="Arial" panose="020B0604020202020204" pitchFamily="34" charset="0"/>
                <a:cs typeface="Arial" panose="020B0604020202020204" pitchFamily="34" charset="0"/>
              </a:rPr>
              <a:t/>
            </a:r>
            <a:br>
              <a:rPr lang="en-US" sz="4400" b="1" dirty="0">
                <a:solidFill>
                  <a:schemeClr val="accent4">
                    <a:lumMod val="60000"/>
                    <a:lumOff val="40000"/>
                    <a:alpha val="80000"/>
                  </a:schemeClr>
                </a:solidFill>
                <a:latin typeface="Arial" panose="020B0604020202020204" pitchFamily="34" charset="0"/>
                <a:cs typeface="Arial" panose="020B0604020202020204" pitchFamily="34" charset="0"/>
              </a:rPr>
            </a:br>
            <a:r>
              <a:rPr lang="en-US" sz="4400" b="1" u="sng" dirty="0">
                <a:ln>
                  <a:solidFill>
                    <a:srgbClr val="FF0000"/>
                  </a:solidFill>
                </a:ln>
                <a:solidFill>
                  <a:srgbClr val="00FFFF">
                    <a:alpha val="80000"/>
                  </a:srgbClr>
                </a:solidFill>
                <a:latin typeface="Arial Black" panose="020B0A04020102020204" pitchFamily="34" charset="0"/>
                <a:cs typeface="Arial" panose="020B0604020202020204" pitchFamily="34" charset="0"/>
              </a:rPr>
              <a:t>what effect</a:t>
            </a:r>
            <a:r>
              <a:rPr lang="en-US" sz="4400" b="1" dirty="0">
                <a:ln>
                  <a:solidFill>
                    <a:srgbClr val="FF0000"/>
                  </a:solidFill>
                </a:ln>
                <a:solidFill>
                  <a:srgbClr val="00FFFF">
                    <a:alpha val="80000"/>
                  </a:srgbClr>
                </a:solidFill>
                <a:latin typeface="Arial Black" panose="020B0A04020102020204" pitchFamily="34" charset="0"/>
                <a:cs typeface="Arial" panose="020B0604020202020204" pitchFamily="34" charset="0"/>
              </a:rPr>
              <a:t> </a:t>
            </a:r>
            <a:r>
              <a:rPr lang="en-US" sz="4400" b="1" dirty="0">
                <a:solidFill>
                  <a:schemeClr val="accent4">
                    <a:lumMod val="60000"/>
                    <a:lumOff val="40000"/>
                    <a:alpha val="80000"/>
                  </a:schemeClr>
                </a:solidFill>
                <a:latin typeface="Arial" panose="020B0604020202020204" pitchFamily="34" charset="0"/>
                <a:cs typeface="Arial" panose="020B0604020202020204" pitchFamily="34" charset="0"/>
              </a:rPr>
              <a:t>will this have on Paul’s writings declaring that </a:t>
            </a:r>
            <a:r>
              <a:rPr lang="en-US" sz="4400" b="1" dirty="0">
                <a:solidFill>
                  <a:srgbClr val="00FFFF">
                    <a:alpha val="80000"/>
                  </a:srgbClr>
                </a:solidFill>
                <a:latin typeface="Arial" panose="020B0604020202020204" pitchFamily="34" charset="0"/>
                <a:cs typeface="Arial" panose="020B0604020202020204" pitchFamily="34" charset="0"/>
              </a:rPr>
              <a:t>Yahusha</a:t>
            </a:r>
            <a:r>
              <a:rPr lang="en-US" sz="4400" b="1" dirty="0">
                <a:solidFill>
                  <a:schemeClr val="accent4">
                    <a:lumMod val="60000"/>
                    <a:lumOff val="40000"/>
                    <a:alpha val="80000"/>
                  </a:schemeClr>
                </a:solidFill>
                <a:latin typeface="Arial" panose="020B0604020202020204" pitchFamily="34" charset="0"/>
                <a:cs typeface="Arial" panose="020B0604020202020204" pitchFamily="34" charset="0"/>
              </a:rPr>
              <a:t> is our Kohen Ha </a:t>
            </a:r>
            <a:r>
              <a:rPr lang="en-US" sz="4400" b="1" dirty="0" err="1">
                <a:solidFill>
                  <a:schemeClr val="accent4">
                    <a:lumMod val="60000"/>
                    <a:lumOff val="40000"/>
                    <a:alpha val="80000"/>
                  </a:schemeClr>
                </a:solidFill>
                <a:latin typeface="Arial" panose="020B0604020202020204" pitchFamily="34" charset="0"/>
                <a:cs typeface="Arial" panose="020B0604020202020204" pitchFamily="34" charset="0"/>
              </a:rPr>
              <a:t>Gadol</a:t>
            </a:r>
            <a:r>
              <a:rPr lang="en-US" sz="4400" b="1" dirty="0">
                <a:solidFill>
                  <a:schemeClr val="accent4">
                    <a:lumMod val="60000"/>
                    <a:lumOff val="40000"/>
                    <a:alpha val="80000"/>
                  </a:schemeClr>
                </a:solidFill>
                <a:latin typeface="Arial" panose="020B0604020202020204" pitchFamily="34" charset="0"/>
                <a:cs typeface="Arial" panose="020B0604020202020204" pitchFamily="34" charset="0"/>
              </a:rPr>
              <a:t/>
            </a:r>
            <a:br>
              <a:rPr lang="en-US" sz="4400" b="1" dirty="0">
                <a:solidFill>
                  <a:schemeClr val="accent4">
                    <a:lumMod val="60000"/>
                    <a:lumOff val="40000"/>
                    <a:alpha val="80000"/>
                  </a:schemeClr>
                </a:solidFill>
                <a:latin typeface="Arial" panose="020B0604020202020204" pitchFamily="34" charset="0"/>
                <a:cs typeface="Arial" panose="020B0604020202020204" pitchFamily="34" charset="0"/>
              </a:rPr>
            </a:br>
            <a:r>
              <a:rPr lang="en-US" sz="4400" b="1" dirty="0">
                <a:ln>
                  <a:solidFill>
                    <a:srgbClr val="0000FF"/>
                  </a:solidFill>
                </a:ln>
                <a:solidFill>
                  <a:srgbClr val="00FFFF">
                    <a:alpha val="80000"/>
                  </a:srgbClr>
                </a:solidFill>
                <a:effectLst>
                  <a:outerShdw blurRad="50800" dist="50800" dir="5400000" algn="ctr" rotWithShape="0">
                    <a:srgbClr val="FFFF00"/>
                  </a:outerShdw>
                </a:effectLst>
                <a:latin typeface="Cooper Black" panose="0208090404030B020404" pitchFamily="18" charset="0"/>
                <a:cs typeface="Arial" panose="020B0604020202020204" pitchFamily="34" charset="0"/>
              </a:rPr>
              <a:t>TODAY?</a:t>
            </a:r>
          </a:p>
          <a:p>
            <a:pPr algn="ctr">
              <a:lnSpc>
                <a:spcPct val="90000"/>
              </a:lnSpc>
              <a:spcAft>
                <a:spcPts val="600"/>
              </a:spcAft>
            </a:pPr>
            <a:endParaRPr lang="en-US" sz="3200" b="1" dirty="0">
              <a:solidFill>
                <a:schemeClr val="bg1">
                  <a:alpha val="80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 xmlns:a16="http://schemas.microsoft.com/office/drawing/2014/main" id="{31091E68-9A8B-4A5D-996B-22A37A97CAE9}"/>
              </a:ext>
            </a:extLst>
          </p:cNvPr>
          <p:cNvSpPr>
            <a:spLocks noGrp="1"/>
          </p:cNvSpPr>
          <p:nvPr>
            <p:ph type="sldNum" sz="quarter" idx="12"/>
          </p:nvPr>
        </p:nvSpPr>
        <p:spPr>
          <a:xfrm>
            <a:off x="8630478" y="6425923"/>
            <a:ext cx="3479800" cy="365125"/>
          </a:xfrm>
        </p:spPr>
        <p:txBody>
          <a:bodyPr/>
          <a:lstStyle/>
          <a:p>
            <a:fld id="{385F3E72-97D8-4E0E-8DB2-A67F030E614A}"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94972270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78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46" y="4745888"/>
            <a:ext cx="10587146" cy="1912825"/>
          </a:xfrm>
        </p:spPr>
        <p:txBody>
          <a:bodyPr>
            <a:noAutofit/>
            <a:scene3d>
              <a:camera prst="orthographicFront"/>
              <a:lightRig rig="threePt" dir="t"/>
            </a:scene3d>
            <a:sp3d extrusionH="57150">
              <a:bevelT w="38100" h="38100" prst="angle"/>
            </a:sp3d>
          </a:bodyPr>
          <a:lstStyle/>
          <a:p>
            <a:pPr algn="ctr"/>
            <a:r>
              <a:rPr lang="en-US" sz="3200" b="1" dirty="0">
                <a:solidFill>
                  <a:srgbClr val="C00000"/>
                </a:solidFill>
                <a:latin typeface="Arial Rounded MT Bold" panose="020F0704030504030204" pitchFamily="34" charset="0"/>
              </a:rPr>
              <a:t>Also notice </a:t>
            </a:r>
            <a:r>
              <a:rPr lang="en-US" sz="3200" b="1" dirty="0" err="1">
                <a:solidFill>
                  <a:srgbClr val="401B5B"/>
                </a:solidFill>
                <a:latin typeface="Arial Rounded MT Bold" panose="020F0704030504030204" pitchFamily="34" charset="0"/>
              </a:rPr>
              <a:t>Eber</a:t>
            </a:r>
            <a:r>
              <a:rPr lang="en-US" sz="3200" b="1" dirty="0">
                <a:solidFill>
                  <a:srgbClr val="C00000"/>
                </a:solidFill>
                <a:latin typeface="Arial Rounded MT Bold" panose="020F0704030504030204" pitchFamily="34" charset="0"/>
              </a:rPr>
              <a:t> </a:t>
            </a:r>
            <a:r>
              <a:rPr lang="en-US" sz="3200" b="1" dirty="0">
                <a:solidFill>
                  <a:srgbClr val="C00000"/>
                </a:solidFill>
                <a:effectLst>
                  <a:outerShdw blurRad="50800" dist="50800" dir="5400000" sx="102000" sy="102000" algn="ctr" rotWithShape="0">
                    <a:srgbClr val="00FF99"/>
                  </a:outerShdw>
                </a:effectLst>
                <a:latin typeface="Arial Rounded MT Bold" panose="020F0704030504030204" pitchFamily="34" charset="0"/>
              </a:rPr>
              <a:t>outlives</a:t>
            </a:r>
            <a:r>
              <a:rPr lang="en-US" sz="3200" b="1" dirty="0">
                <a:solidFill>
                  <a:srgbClr val="C00000"/>
                </a:solidFill>
                <a:latin typeface="Arial Rounded MT Bold" panose="020F0704030504030204" pitchFamily="34" charset="0"/>
              </a:rPr>
              <a:t> </a:t>
            </a:r>
            <a:r>
              <a:rPr lang="en-US" sz="3200" b="1" dirty="0">
                <a:solidFill>
                  <a:srgbClr val="401B5B"/>
                </a:solidFill>
                <a:latin typeface="Arial Rounded MT Bold" panose="020F0704030504030204" pitchFamily="34" charset="0"/>
              </a:rPr>
              <a:t>Abraham</a:t>
            </a:r>
            <a:r>
              <a:rPr lang="en-US" sz="3200" b="1" dirty="0" smtClean="0">
                <a:solidFill>
                  <a:srgbClr val="C00000"/>
                </a:solidFill>
                <a:latin typeface="Arial Rounded MT Bold" panose="020F0704030504030204" pitchFamily="34" charset="0"/>
              </a:rPr>
              <a:t>!</a:t>
            </a:r>
            <a:br>
              <a:rPr lang="en-US" sz="3200" b="1" dirty="0" smtClean="0">
                <a:solidFill>
                  <a:srgbClr val="C00000"/>
                </a:solidFill>
                <a:latin typeface="Arial Rounded MT Bold" panose="020F0704030504030204" pitchFamily="34" charset="0"/>
              </a:rPr>
            </a:br>
            <a:r>
              <a:rPr lang="en-US" sz="3200" b="1" dirty="0" smtClean="0">
                <a:solidFill>
                  <a:srgbClr val="C00000"/>
                </a:solidFill>
                <a:latin typeface="Arial Rounded MT Bold" panose="020F0704030504030204" pitchFamily="34" charset="0"/>
              </a:rPr>
              <a:t>The </a:t>
            </a:r>
            <a:r>
              <a:rPr lang="en-US" sz="3200" b="1" dirty="0">
                <a:solidFill>
                  <a:srgbClr val="C00000"/>
                </a:solidFill>
                <a:latin typeface="Arial Rounded MT Bold" panose="020F0704030504030204" pitchFamily="34" charset="0"/>
              </a:rPr>
              <a:t>design of these </a:t>
            </a:r>
            <a:r>
              <a:rPr lang="en-US" sz="3200" b="1" dirty="0">
                <a:solidFill>
                  <a:srgbClr val="C00000"/>
                </a:solidFill>
                <a:effectLst>
                  <a:outerShdw blurRad="50800" dist="50800" dir="5400000" sx="102000" sy="102000" algn="ctr" rotWithShape="0">
                    <a:srgbClr val="00FF99"/>
                  </a:outerShdw>
                </a:effectLst>
                <a:latin typeface="Arial Rounded MT Bold" panose="020F0704030504030204" pitchFamily="34" charset="0"/>
              </a:rPr>
              <a:t>timelines</a:t>
            </a:r>
            <a:r>
              <a:rPr lang="en-US" sz="3200" b="1" dirty="0">
                <a:solidFill>
                  <a:srgbClr val="C00000"/>
                </a:solidFill>
                <a:latin typeface="Arial Rounded MT Bold" panose="020F0704030504030204" pitchFamily="34" charset="0"/>
              </a:rPr>
              <a:t> </a:t>
            </a:r>
            <a:r>
              <a:rPr lang="en-US" sz="3200" b="1" dirty="0">
                <a:solidFill>
                  <a:schemeClr val="bg2">
                    <a:lumMod val="25000"/>
                  </a:schemeClr>
                </a:solidFill>
                <a:latin typeface="Arial Rounded MT Bold" panose="020F0704030504030204" pitchFamily="34" charset="0"/>
              </a:rPr>
              <a:t>completely by-passes </a:t>
            </a:r>
            <a:r>
              <a:rPr lang="en-US" sz="3200" b="1" dirty="0">
                <a:solidFill>
                  <a:srgbClr val="C00000"/>
                </a:solidFill>
                <a:latin typeface="Arial Rounded MT Bold" panose="020F0704030504030204" pitchFamily="34" charset="0"/>
              </a:rPr>
              <a:t/>
            </a:r>
            <a:br>
              <a:rPr lang="en-US" sz="3200" b="1" dirty="0">
                <a:solidFill>
                  <a:srgbClr val="C00000"/>
                </a:solidFill>
                <a:latin typeface="Arial Rounded MT Bold" panose="020F0704030504030204" pitchFamily="34" charset="0"/>
              </a:rPr>
            </a:br>
            <a:r>
              <a:rPr lang="en-US" sz="3200" b="1" dirty="0">
                <a:solidFill>
                  <a:srgbClr val="401B5B"/>
                </a:solidFill>
                <a:latin typeface="Arial Rounded MT Bold" panose="020F0704030504030204" pitchFamily="34" charset="0"/>
              </a:rPr>
              <a:t>Abraham</a:t>
            </a:r>
            <a:r>
              <a:rPr lang="en-US" sz="3200" b="1" dirty="0">
                <a:solidFill>
                  <a:srgbClr val="C00000"/>
                </a:solidFill>
                <a:latin typeface="Arial Rounded MT Bold" panose="020F0704030504030204" pitchFamily="34" charset="0"/>
              </a:rPr>
              <a:t> </a:t>
            </a:r>
            <a:r>
              <a:rPr lang="en-US" sz="2800" dirty="0">
                <a:solidFill>
                  <a:schemeClr val="accent6">
                    <a:lumMod val="50000"/>
                  </a:schemeClr>
                </a:solidFill>
                <a:latin typeface="Arial Rounded MT Bold" panose="020F0704030504030204" pitchFamily="34" charset="0"/>
              </a:rPr>
              <a:t>(a very great patriarch</a:t>
            </a:r>
            <a:r>
              <a:rPr lang="en-US" sz="2800" dirty="0" smtClean="0">
                <a:solidFill>
                  <a:schemeClr val="accent6">
                    <a:lumMod val="50000"/>
                  </a:schemeClr>
                </a:solidFill>
                <a:latin typeface="Arial Rounded MT Bold" panose="020F0704030504030204" pitchFamily="34" charset="0"/>
              </a:rPr>
              <a:t>), </a:t>
            </a:r>
            <a:r>
              <a:rPr lang="en-US" sz="3200" b="1" dirty="0">
                <a:solidFill>
                  <a:srgbClr val="C00000"/>
                </a:solidFill>
                <a:latin typeface="Arial Rounded MT Bold" panose="020F0704030504030204" pitchFamily="34" charset="0"/>
              </a:rPr>
              <a:t>as a </a:t>
            </a:r>
            <a:r>
              <a:rPr lang="en-US" sz="3200" b="1" dirty="0" err="1">
                <a:solidFill>
                  <a:srgbClr val="401B5B"/>
                </a:solidFill>
                <a:latin typeface="Arial Rounded MT Bold" panose="020F0704030504030204" pitchFamily="34" charset="0"/>
              </a:rPr>
              <a:t>Melki-tzedek</a:t>
            </a:r>
            <a:r>
              <a:rPr lang="en-US" sz="3200" b="1" dirty="0">
                <a:solidFill>
                  <a:srgbClr val="401B5B"/>
                </a:solidFill>
                <a:latin typeface="Arial Rounded MT Bold" panose="020F0704030504030204" pitchFamily="34" charset="0"/>
              </a:rPr>
              <a:t> earthly priest and king</a:t>
            </a:r>
            <a:r>
              <a:rPr lang="en-US" sz="3200" b="1" dirty="0">
                <a:solidFill>
                  <a:srgbClr val="C00000"/>
                </a:solidFill>
                <a:latin typeface="Arial Rounded MT Bold" panose="020F0704030504030204" pitchFamily="34" charset="0"/>
              </a:rPr>
              <a:t> for </a:t>
            </a:r>
            <a:r>
              <a:rPr lang="en-US" sz="3200" b="1" dirty="0">
                <a:solidFill>
                  <a:srgbClr val="0070C0"/>
                </a:solidFill>
                <a:latin typeface="Arial Rounded MT Bold" panose="020F0704030504030204" pitchFamily="34" charset="0"/>
              </a:rPr>
              <a:t>Yahuah’s</a:t>
            </a:r>
            <a:r>
              <a:rPr lang="en-US" sz="3200" b="1" dirty="0">
                <a:solidFill>
                  <a:srgbClr val="C00000"/>
                </a:solidFill>
                <a:latin typeface="Arial Rounded MT Bold" panose="020F0704030504030204" pitchFamily="34" charset="0"/>
              </a:rPr>
              <a:t> people!</a:t>
            </a:r>
            <a:endParaRPr lang="en-CA" sz="3200" b="1" dirty="0">
              <a:solidFill>
                <a:srgbClr val="C00000"/>
              </a:solidFill>
              <a:latin typeface="Arial Rounded MT Bold" panose="020F0704030504030204" pitchFamily="34" charset="0"/>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2702"/>
            <a:ext cx="8777699" cy="4363811"/>
          </a:xfrm>
          <a:prstGeom prst="rect">
            <a:avLst/>
          </a:prstGeom>
          <a:ln w="57150">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Slide Number Placeholder 5"/>
          <p:cNvSpPr>
            <a:spLocks noGrp="1"/>
          </p:cNvSpPr>
          <p:nvPr>
            <p:ph type="sldNum" sz="quarter" idx="12"/>
          </p:nvPr>
        </p:nvSpPr>
        <p:spPr>
          <a:xfrm>
            <a:off x="8610600" y="6356350"/>
            <a:ext cx="3429000" cy="365125"/>
          </a:xfrm>
        </p:spPr>
        <p:txBody>
          <a:bodyPr/>
          <a:lstStyle/>
          <a:p>
            <a:fld id="{385F3E72-97D8-4E0E-8DB2-A67F030E614A}" type="slidenum">
              <a:rPr lang="en-US" smtClean="0">
                <a:solidFill>
                  <a:schemeClr val="tx1"/>
                </a:solidFill>
              </a:rPr>
              <a:t>13</a:t>
            </a:fld>
            <a:endParaRPr lang="en-US" dirty="0">
              <a:solidFill>
                <a:schemeClr val="tx1"/>
              </a:solidFill>
            </a:endParaRPr>
          </a:p>
        </p:txBody>
      </p:sp>
      <p:sp>
        <p:nvSpPr>
          <p:cNvPr id="8" name="Title 1"/>
          <p:cNvSpPr txBox="1">
            <a:spLocks/>
          </p:cNvSpPr>
          <p:nvPr/>
        </p:nvSpPr>
        <p:spPr>
          <a:xfrm>
            <a:off x="9292049" y="222702"/>
            <a:ext cx="2537415" cy="4825548"/>
          </a:xfrm>
          <a:prstGeom prst="rect">
            <a:avLst/>
          </a:prstGeom>
        </p:spPr>
        <p:txBody>
          <a:bodyPr vert="horz" lIns="91440" tIns="45720" rIns="91440" bIns="45720" rtlCol="0" anchor="ctr">
            <a:noAutofit/>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Arial Rounded MT Bold" panose="020F0704030504030204" pitchFamily="34" charset="0"/>
              </a:rPr>
              <a:t>According to modern Bibles &amp; the internet, the timelines from Shem to Abraham will look like this.</a:t>
            </a:r>
            <a:endParaRPr lang="en-CA" sz="3200" b="1" dirty="0">
              <a:solidFill>
                <a:srgbClr val="C00000"/>
              </a:solidFill>
              <a:latin typeface="Arial Rounded MT Bold" panose="020F0704030504030204" pitchFamily="34" charset="0"/>
            </a:endParaRPr>
          </a:p>
        </p:txBody>
      </p:sp>
      <p:sp>
        <p:nvSpPr>
          <p:cNvPr id="9" name="Rectangle 8"/>
          <p:cNvSpPr/>
          <p:nvPr/>
        </p:nvSpPr>
        <p:spPr>
          <a:xfrm>
            <a:off x="170946" y="2202440"/>
            <a:ext cx="4968027" cy="2123658"/>
          </a:xfrm>
          <a:prstGeom prst="rect">
            <a:avLst/>
          </a:prstGeom>
          <a:noFill/>
          <a:effectLst>
            <a:glow rad="457200">
              <a:schemeClr val="bg1"/>
            </a:glow>
          </a:effectLst>
        </p:spPr>
        <p:txBody>
          <a:bodyPr wrap="none" lIns="91440" tIns="45720" rIns="91440" bIns="45720">
            <a:spAutoFit/>
            <a:scene3d>
              <a:camera prst="isometricOffAxis1Right"/>
              <a:lightRig rig="soft" dir="t">
                <a:rot lat="0" lon="0" rev="15600000"/>
              </a:lightRig>
            </a:scene3d>
            <a:sp3d extrusionH="57150" prstMaterial="softEdge">
              <a:bevelT w="25400" h="38100"/>
            </a:sp3d>
          </a:bodyPr>
          <a:lstStyle/>
          <a:p>
            <a:pPr algn="r"/>
            <a:r>
              <a:rPr lang="en-US" sz="4400" b="1" cap="none" spc="0" dirty="0">
                <a:ln>
                  <a:solidFill>
                    <a:schemeClr val="tx1">
                      <a:lumMod val="95000"/>
                      <a:lumOff val="5000"/>
                    </a:schemeClr>
                  </a:solidFill>
                </a:ln>
                <a:solidFill>
                  <a:srgbClr val="FF0000"/>
                </a:solidFill>
                <a:effectLst>
                  <a:glow rad="558800">
                    <a:schemeClr val="bg1"/>
                  </a:glow>
                </a:effectLst>
                <a:latin typeface="Berlin Sans FB Demi" panose="020E0802020502020306" pitchFamily="34" charset="0"/>
              </a:rPr>
              <a:t>Does it look </a:t>
            </a:r>
            <a:br>
              <a:rPr lang="en-US" sz="4400" b="1" cap="none" spc="0" dirty="0">
                <a:ln>
                  <a:solidFill>
                    <a:schemeClr val="tx1">
                      <a:lumMod val="95000"/>
                      <a:lumOff val="5000"/>
                    </a:schemeClr>
                  </a:solidFill>
                </a:ln>
                <a:solidFill>
                  <a:srgbClr val="FF0000"/>
                </a:solidFill>
                <a:effectLst>
                  <a:glow rad="558800">
                    <a:schemeClr val="bg1"/>
                  </a:glow>
                </a:effectLst>
                <a:latin typeface="Berlin Sans FB Demi" panose="020E0802020502020306" pitchFamily="34" charset="0"/>
              </a:rPr>
            </a:br>
            <a:r>
              <a:rPr lang="en-US" sz="4400" b="1" cap="none" spc="0" dirty="0">
                <a:ln>
                  <a:solidFill>
                    <a:schemeClr val="tx1">
                      <a:lumMod val="95000"/>
                      <a:lumOff val="5000"/>
                    </a:schemeClr>
                  </a:solidFill>
                </a:ln>
                <a:solidFill>
                  <a:srgbClr val="FF0000"/>
                </a:solidFill>
                <a:effectLst>
                  <a:glow rad="558800">
                    <a:schemeClr val="bg1"/>
                  </a:glow>
                </a:effectLst>
                <a:latin typeface="Berlin Sans FB Demi" panose="020E0802020502020306" pitchFamily="34" charset="0"/>
              </a:rPr>
              <a:t>like these timelines</a:t>
            </a:r>
            <a:br>
              <a:rPr lang="en-US" sz="4400" b="1" cap="none" spc="0" dirty="0">
                <a:ln>
                  <a:solidFill>
                    <a:schemeClr val="tx1">
                      <a:lumMod val="95000"/>
                      <a:lumOff val="5000"/>
                    </a:schemeClr>
                  </a:solidFill>
                </a:ln>
                <a:solidFill>
                  <a:srgbClr val="FF0000"/>
                </a:solidFill>
                <a:effectLst>
                  <a:glow rad="558800">
                    <a:schemeClr val="bg1"/>
                  </a:glow>
                </a:effectLst>
                <a:latin typeface="Berlin Sans FB Demi" panose="020E0802020502020306" pitchFamily="34" charset="0"/>
              </a:rPr>
            </a:br>
            <a:r>
              <a:rPr lang="en-US" sz="4400" b="1" cap="none" spc="0" dirty="0">
                <a:ln>
                  <a:solidFill>
                    <a:schemeClr val="tx1">
                      <a:lumMod val="95000"/>
                      <a:lumOff val="5000"/>
                    </a:schemeClr>
                  </a:solidFill>
                </a:ln>
                <a:solidFill>
                  <a:srgbClr val="FF0000"/>
                </a:solidFill>
                <a:effectLst>
                  <a:glow rad="558800">
                    <a:schemeClr val="bg1"/>
                  </a:glow>
                </a:effectLst>
                <a:latin typeface="Berlin Sans FB Demi" panose="020E0802020502020306" pitchFamily="34" charset="0"/>
              </a:rPr>
              <a:t>have been altered?</a:t>
            </a:r>
          </a:p>
        </p:txBody>
      </p:sp>
      <p:sp>
        <p:nvSpPr>
          <p:cNvPr id="3" name="Rectangle 2"/>
          <p:cNvSpPr/>
          <p:nvPr/>
        </p:nvSpPr>
        <p:spPr>
          <a:xfrm>
            <a:off x="2569029" y="1651403"/>
            <a:ext cx="6384471" cy="377372"/>
          </a:xfrm>
          <a:prstGeom prst="rect">
            <a:avLst/>
          </a:prstGeom>
          <a:noFill/>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Arrow 6"/>
          <p:cNvSpPr/>
          <p:nvPr/>
        </p:nvSpPr>
        <p:spPr>
          <a:xfrm rot="5400000">
            <a:off x="7038609" y="2615211"/>
            <a:ext cx="3561082" cy="230599"/>
          </a:xfrm>
          <a:prstGeom prst="rightArrow">
            <a:avLst/>
          </a:prstGeom>
          <a:solidFill>
            <a:srgbClr val="FF0000">
              <a:alpha val="81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6044119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repeatCount="200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599" y="6356350"/>
            <a:ext cx="3483077" cy="365125"/>
          </a:xfrm>
        </p:spPr>
        <p:txBody>
          <a:bodyPr/>
          <a:lstStyle/>
          <a:p>
            <a:fld id="{385F3E72-97D8-4E0E-8DB2-A67F030E614A}" type="slidenum">
              <a:rPr lang="en-US" smtClean="0">
                <a:solidFill>
                  <a:schemeClr val="tx1"/>
                </a:solidFill>
              </a:rPr>
              <a:t>14</a:t>
            </a:fld>
            <a:endParaRPr lang="en-US" dirty="0">
              <a:solidFill>
                <a:schemeClr val="tx1"/>
              </a:solidFill>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9944" b="100000" l="10000" r="100000"/>
                    </a14:imgEffect>
                  </a14:imgLayer>
                </a14:imgProps>
              </a:ext>
              <a:ext uri="{28A0092B-C50C-407E-A947-70E740481C1C}">
                <a14:useLocalDpi xmlns:a14="http://schemas.microsoft.com/office/drawing/2010/main" val="0"/>
              </a:ext>
            </a:extLst>
          </a:blip>
          <a:srcRect l="50315" t="30379"/>
          <a:stretch/>
        </p:blipFill>
        <p:spPr>
          <a:xfrm flipH="1">
            <a:off x="5392058" y="3323462"/>
            <a:ext cx="4151086" cy="35345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Cloud Callout 4"/>
          <p:cNvSpPr/>
          <p:nvPr/>
        </p:nvSpPr>
        <p:spPr>
          <a:xfrm>
            <a:off x="7359741" y="284213"/>
            <a:ext cx="4717143" cy="2822889"/>
          </a:xfrm>
          <a:prstGeom prst="cloudCallout">
            <a:avLst>
              <a:gd name="adj1" fmla="val -33546"/>
              <a:gd name="adj2" fmla="val 76219"/>
            </a:avLst>
          </a:prstGeom>
          <a:solidFill>
            <a:schemeClr val="accent2">
              <a:lumMod val="20000"/>
              <a:lumOff val="8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7569245" y="693635"/>
            <a:ext cx="3712876" cy="1754326"/>
          </a:xfrm>
          <a:prstGeom prst="rect">
            <a:avLst/>
          </a:prstGeom>
          <a:noFill/>
        </p:spPr>
        <p:txBody>
          <a:bodyPr wrap="none" lIns="91440" tIns="45720" rIns="91440" bIns="45720">
            <a:spAutoFit/>
            <a:scene3d>
              <a:camera prst="isometricOffAxis2Left"/>
              <a:lightRig rig="soft" dir="t">
                <a:rot lat="0" lon="0" rev="15600000"/>
              </a:lightRig>
            </a:scene3d>
            <a:sp3d extrusionH="57150" prstMaterial="softEdge">
              <a:bevelT w="25400" h="38100"/>
            </a:sp3d>
          </a:bodyPr>
          <a:lstStyle/>
          <a:p>
            <a:pPr algn="r"/>
            <a:r>
              <a:rPr lang="en-US" sz="5400" b="1" dirty="0">
                <a:ln>
                  <a:solidFill>
                    <a:schemeClr val="accent2">
                      <a:lumMod val="60000"/>
                      <a:lumOff val="40000"/>
                    </a:schemeClr>
                  </a:solidFill>
                </a:ln>
                <a:solidFill>
                  <a:srgbClr val="70A800"/>
                </a:solidFill>
                <a:effectLst>
                  <a:glow rad="304800">
                    <a:srgbClr val="002060"/>
                  </a:glow>
                </a:effectLst>
                <a:latin typeface="Berlin Sans FB Demi" panose="020E0802020502020306" pitchFamily="34" charset="0"/>
              </a:rPr>
              <a:t>WHY did</a:t>
            </a:r>
            <a:br>
              <a:rPr lang="en-US" sz="5400" b="1" dirty="0">
                <a:ln>
                  <a:solidFill>
                    <a:schemeClr val="accent2">
                      <a:lumMod val="60000"/>
                      <a:lumOff val="40000"/>
                    </a:schemeClr>
                  </a:solidFill>
                </a:ln>
                <a:solidFill>
                  <a:srgbClr val="70A800"/>
                </a:solidFill>
                <a:effectLst>
                  <a:glow rad="304800">
                    <a:srgbClr val="002060"/>
                  </a:glow>
                </a:effectLst>
                <a:latin typeface="Berlin Sans FB Demi" panose="020E0802020502020306" pitchFamily="34" charset="0"/>
              </a:rPr>
            </a:br>
            <a:r>
              <a:rPr lang="en-US" sz="5400" b="1" dirty="0">
                <a:ln>
                  <a:solidFill>
                    <a:schemeClr val="accent2">
                      <a:lumMod val="60000"/>
                      <a:lumOff val="40000"/>
                    </a:schemeClr>
                  </a:solidFill>
                </a:ln>
                <a:solidFill>
                  <a:srgbClr val="70A800"/>
                </a:solidFill>
                <a:effectLst>
                  <a:glow rad="304800">
                    <a:srgbClr val="002060"/>
                  </a:glow>
                </a:effectLst>
                <a:latin typeface="Berlin Sans FB Demi" panose="020E0802020502020306" pitchFamily="34" charset="0"/>
              </a:rPr>
              <a:t>they do it??</a:t>
            </a:r>
            <a:endParaRPr lang="en-US" sz="5400" b="1" cap="none" spc="0" dirty="0">
              <a:ln>
                <a:solidFill>
                  <a:schemeClr val="accent2">
                    <a:lumMod val="60000"/>
                    <a:lumOff val="40000"/>
                  </a:schemeClr>
                </a:solidFill>
              </a:ln>
              <a:solidFill>
                <a:srgbClr val="70A800"/>
              </a:solidFill>
              <a:effectLst>
                <a:glow rad="304800">
                  <a:srgbClr val="002060"/>
                </a:glow>
              </a:effectLst>
              <a:latin typeface="Berlin Sans FB Demi" panose="020E0802020502020306" pitchFamily="34" charset="0"/>
            </a:endParaRPr>
          </a:p>
        </p:txBody>
      </p:sp>
      <p:sp>
        <p:nvSpPr>
          <p:cNvPr id="10" name="Cloud Callout 9"/>
          <p:cNvSpPr/>
          <p:nvPr/>
        </p:nvSpPr>
        <p:spPr>
          <a:xfrm>
            <a:off x="186507" y="1695657"/>
            <a:ext cx="5244559" cy="3756034"/>
          </a:xfrm>
          <a:prstGeom prst="cloudCallout">
            <a:avLst>
              <a:gd name="adj1" fmla="val 68208"/>
              <a:gd name="adj2" fmla="val 27365"/>
            </a:avLst>
          </a:prstGeom>
          <a:solidFill>
            <a:schemeClr val="accent2">
              <a:lumMod val="20000"/>
              <a:lumOff val="8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a:off x="0" y="54479"/>
            <a:ext cx="7467601" cy="1457879"/>
          </a:xfrm>
          <a:prstGeom prst="rightArrow">
            <a:avLst>
              <a:gd name="adj1" fmla="val 71455"/>
              <a:gd name="adj2" fmla="val 50000"/>
            </a:avLst>
          </a:prstGeom>
          <a:gradFill flip="none" rotWithShape="1">
            <a:gsLst>
              <a:gs pos="0">
                <a:schemeClr val="accent2">
                  <a:lumMod val="40000"/>
                  <a:lumOff val="60000"/>
                  <a:alpha val="4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002060"/>
                  </a:solidFill>
                </a:ln>
                <a:solidFill>
                  <a:srgbClr val="C00000"/>
                </a:solidFill>
                <a:effectLst>
                  <a:outerShdw blurRad="50800" dist="39000" dir="5460000" algn="tl">
                    <a:srgbClr val="000000">
                      <a:alpha val="38000"/>
                    </a:srgbClr>
                  </a:outerShdw>
                </a:effectLst>
                <a:latin typeface="Matura MT Script Capitals" pitchFamily="66" charset="0"/>
              </a:rPr>
              <a:t>Are you asking questions?</a:t>
            </a:r>
          </a:p>
        </p:txBody>
      </p:sp>
      <p:sp>
        <p:nvSpPr>
          <p:cNvPr id="11" name="Rectangle 10"/>
          <p:cNvSpPr/>
          <p:nvPr/>
        </p:nvSpPr>
        <p:spPr>
          <a:xfrm>
            <a:off x="775832" y="1970317"/>
            <a:ext cx="4081567" cy="2862322"/>
          </a:xfrm>
          <a:prstGeom prst="rect">
            <a:avLst/>
          </a:prstGeom>
          <a:noFill/>
        </p:spPr>
        <p:txBody>
          <a:bodyPr wrap="none" lIns="91440" tIns="45720" rIns="91440" bIns="45720">
            <a:spAutoFit/>
            <a:scene3d>
              <a:camera prst="isometricOffAxis1Right"/>
              <a:lightRig rig="soft" dir="t">
                <a:rot lat="0" lon="0" rev="15600000"/>
              </a:lightRig>
            </a:scene3d>
            <a:sp3d extrusionH="57150" prstMaterial="softEdge">
              <a:bevelT w="25400" h="38100"/>
            </a:sp3d>
          </a:bodyPr>
          <a:lstStyle/>
          <a:p>
            <a:pPr algn="r"/>
            <a:r>
              <a:rPr lang="en-US" sz="6000" b="1" dirty="0">
                <a:ln>
                  <a:solidFill>
                    <a:schemeClr val="accent2">
                      <a:lumMod val="60000"/>
                      <a:lumOff val="40000"/>
                    </a:schemeClr>
                  </a:solidFill>
                </a:ln>
                <a:solidFill>
                  <a:schemeClr val="accent2">
                    <a:lumMod val="75000"/>
                  </a:schemeClr>
                </a:solidFill>
                <a:effectLst>
                  <a:glow rad="254000">
                    <a:srgbClr val="313049"/>
                  </a:glow>
                </a:effectLst>
                <a:latin typeface="Berlin Sans FB Demi" panose="020E0802020502020306" pitchFamily="34" charset="0"/>
              </a:rPr>
              <a:t>Who did it?</a:t>
            </a:r>
            <a:br>
              <a:rPr lang="en-US" sz="6000" b="1" dirty="0">
                <a:ln>
                  <a:solidFill>
                    <a:schemeClr val="accent2">
                      <a:lumMod val="60000"/>
                      <a:lumOff val="40000"/>
                    </a:schemeClr>
                  </a:solidFill>
                </a:ln>
                <a:solidFill>
                  <a:schemeClr val="accent2">
                    <a:lumMod val="75000"/>
                  </a:schemeClr>
                </a:solidFill>
                <a:effectLst>
                  <a:glow rad="254000">
                    <a:srgbClr val="313049"/>
                  </a:glow>
                </a:effectLst>
                <a:latin typeface="Berlin Sans FB Demi" panose="020E0802020502020306" pitchFamily="34" charset="0"/>
              </a:rPr>
            </a:br>
            <a:r>
              <a:rPr lang="en-US" sz="6000" b="1" dirty="0">
                <a:ln>
                  <a:solidFill>
                    <a:schemeClr val="accent2">
                      <a:lumMod val="60000"/>
                      <a:lumOff val="40000"/>
                    </a:schemeClr>
                  </a:solidFill>
                </a:ln>
                <a:solidFill>
                  <a:srgbClr val="C00000"/>
                </a:solidFill>
                <a:effectLst>
                  <a:glow rad="254000">
                    <a:srgbClr val="313049"/>
                  </a:glow>
                </a:effectLst>
                <a:latin typeface="Berlin Sans FB Demi" panose="020E0802020502020306" pitchFamily="34" charset="0"/>
              </a:rPr>
              <a:t>How did </a:t>
            </a:r>
            <a:br>
              <a:rPr lang="en-US" sz="6000" b="1" dirty="0">
                <a:ln>
                  <a:solidFill>
                    <a:schemeClr val="accent2">
                      <a:lumMod val="60000"/>
                      <a:lumOff val="40000"/>
                    </a:schemeClr>
                  </a:solidFill>
                </a:ln>
                <a:solidFill>
                  <a:srgbClr val="C00000"/>
                </a:solidFill>
                <a:effectLst>
                  <a:glow rad="254000">
                    <a:srgbClr val="313049"/>
                  </a:glow>
                </a:effectLst>
                <a:latin typeface="Berlin Sans FB Demi" panose="020E0802020502020306" pitchFamily="34" charset="0"/>
              </a:rPr>
            </a:br>
            <a:r>
              <a:rPr lang="en-US" sz="6000" b="1" dirty="0">
                <a:ln>
                  <a:solidFill>
                    <a:schemeClr val="accent2">
                      <a:lumMod val="60000"/>
                      <a:lumOff val="40000"/>
                    </a:schemeClr>
                  </a:solidFill>
                </a:ln>
                <a:solidFill>
                  <a:srgbClr val="C00000"/>
                </a:solidFill>
                <a:effectLst>
                  <a:glow rad="254000">
                    <a:srgbClr val="313049"/>
                  </a:glow>
                </a:effectLst>
                <a:latin typeface="Berlin Sans FB Demi" panose="020E0802020502020306" pitchFamily="34" charset="0"/>
              </a:rPr>
              <a:t>they do it?</a:t>
            </a:r>
            <a:endParaRPr lang="en-US" sz="6000" b="1" cap="none" spc="0" dirty="0">
              <a:ln>
                <a:solidFill>
                  <a:schemeClr val="accent2">
                    <a:lumMod val="60000"/>
                    <a:lumOff val="40000"/>
                  </a:schemeClr>
                </a:solidFill>
              </a:ln>
              <a:solidFill>
                <a:srgbClr val="C00000"/>
              </a:solidFill>
              <a:effectLst>
                <a:glow rad="254000">
                  <a:srgbClr val="313049"/>
                </a:glow>
              </a:effectLst>
              <a:latin typeface="Berlin Sans FB Demi" panose="020E0802020502020306" pitchFamily="34" charset="0"/>
            </a:endParaRPr>
          </a:p>
        </p:txBody>
      </p:sp>
      <p:pic>
        <p:nvPicPr>
          <p:cNvPr id="12" name="Picture 10" descr="C:\Users\Rae\Desktop\Art on Desktop\white man clip art\yellow-blue smiley faces\question face yellow p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0685" y="4483239"/>
            <a:ext cx="3082925" cy="23304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29976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1000"/>
                            </p:stCondLst>
                            <p:childTnLst>
                              <p:par>
                                <p:cTn id="9" presetID="16" presetClass="entr" presetSubtype="21" fill="hold" grpId="0" nodeType="afterEffect">
                                  <p:stCondLst>
                                    <p:cond delay="40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599" y="6356350"/>
            <a:ext cx="3483077" cy="365125"/>
          </a:xfrm>
        </p:spPr>
        <p:txBody>
          <a:bodyPr/>
          <a:lstStyle/>
          <a:p>
            <a:fld id="{385F3E72-97D8-4E0E-8DB2-A67F030E614A}" type="slidenum">
              <a:rPr lang="en-US" smtClean="0">
                <a:solidFill>
                  <a:schemeClr val="tx1"/>
                </a:solidFill>
              </a:rPr>
              <a:t>15</a:t>
            </a:fld>
            <a:endParaRPr lang="en-US" dirty="0">
              <a:solidFill>
                <a:schemeClr val="tx1"/>
              </a:solidFill>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9944" b="100000" l="10000" r="100000"/>
                    </a14:imgEffect>
                  </a14:imgLayer>
                </a14:imgProps>
              </a:ext>
              <a:ext uri="{28A0092B-C50C-407E-A947-70E740481C1C}">
                <a14:useLocalDpi xmlns:a14="http://schemas.microsoft.com/office/drawing/2010/main" val="0"/>
              </a:ext>
            </a:extLst>
          </a:blip>
          <a:srcRect l="50315" t="30379"/>
          <a:stretch/>
        </p:blipFill>
        <p:spPr>
          <a:xfrm flipH="1">
            <a:off x="3792659" y="3324322"/>
            <a:ext cx="4151086" cy="35345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Cloud Callout 9"/>
          <p:cNvSpPr/>
          <p:nvPr/>
        </p:nvSpPr>
        <p:spPr>
          <a:xfrm>
            <a:off x="6356962" y="54478"/>
            <a:ext cx="5644392" cy="5055785"/>
          </a:xfrm>
          <a:prstGeom prst="cloudCallout">
            <a:avLst>
              <a:gd name="adj1" fmla="val -37668"/>
              <a:gd name="adj2" fmla="val 72594"/>
            </a:avLst>
          </a:prstGeom>
          <a:solidFill>
            <a:schemeClr val="accent2">
              <a:lumMod val="20000"/>
              <a:lumOff val="8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a:off x="1" y="54479"/>
            <a:ext cx="6222078" cy="1457879"/>
          </a:xfrm>
          <a:prstGeom prst="rightArrow">
            <a:avLst>
              <a:gd name="adj1" fmla="val 71455"/>
              <a:gd name="adj2" fmla="val 50000"/>
            </a:avLst>
          </a:prstGeom>
          <a:gradFill flip="none" rotWithShape="1">
            <a:gsLst>
              <a:gs pos="0">
                <a:schemeClr val="accent2">
                  <a:lumMod val="40000"/>
                  <a:lumOff val="60000"/>
                  <a:alpha val="4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002060"/>
                  </a:solidFill>
                </a:ln>
                <a:solidFill>
                  <a:srgbClr val="C00000"/>
                </a:solidFill>
                <a:effectLst>
                  <a:outerShdw blurRad="50800" dist="39000" dir="5460000" algn="tl">
                    <a:srgbClr val="000000">
                      <a:alpha val="38000"/>
                    </a:srgbClr>
                  </a:outerShdw>
                </a:effectLst>
                <a:latin typeface="Matura MT Script Capitals" pitchFamily="66" charset="0"/>
              </a:rPr>
              <a:t>And more questions!</a:t>
            </a:r>
          </a:p>
        </p:txBody>
      </p:sp>
      <p:sp>
        <p:nvSpPr>
          <p:cNvPr id="12" name="Rectangle 11"/>
          <p:cNvSpPr/>
          <p:nvPr/>
        </p:nvSpPr>
        <p:spPr>
          <a:xfrm>
            <a:off x="6648048" y="530504"/>
            <a:ext cx="5062220" cy="41549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sz="44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remove </a:t>
            </a:r>
            <a:r>
              <a:rPr lang="en-US" sz="4400" b="1" cap="none" spc="0" dirty="0">
                <a:ln w="11430">
                  <a:solidFill>
                    <a:srgbClr val="002060"/>
                  </a:solidFill>
                </a:ln>
                <a:solidFill>
                  <a:srgbClr val="0070C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Yahusha</a:t>
            </a:r>
            <a:r>
              <a:rPr lang="en-US" sz="44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t>
            </a:r>
            <a:br>
              <a:rPr lang="en-US" sz="44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4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as the final </a:t>
            </a:r>
            <a:br>
              <a:rPr lang="en-US" sz="44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400" b="1" cap="none" spc="0" dirty="0" err="1">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Melki-tzedek</a:t>
            </a:r>
            <a:r>
              <a:rPr lang="en-US" sz="4400" b="1" cap="none" spc="0" dirty="0">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t>
            </a:r>
            <a:br>
              <a:rPr lang="en-US" sz="4400" b="1" cap="none" spc="0" dirty="0">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400" b="1" cap="none" spc="0" dirty="0">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King</a:t>
            </a:r>
            <a:r>
              <a:rPr lang="en-US" sz="44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and </a:t>
            </a:r>
            <a:r>
              <a:rPr lang="en-US" sz="4400" b="1" cap="none" spc="0" dirty="0">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Priest</a:t>
            </a:r>
            <a:r>
              <a:rPr lang="en-US" sz="44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with His </a:t>
            </a:r>
            <a:br>
              <a:rPr lang="en-US" sz="44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4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Sacrifice?</a:t>
            </a:r>
          </a:p>
        </p:txBody>
      </p:sp>
      <p:sp>
        <p:nvSpPr>
          <p:cNvPr id="13" name="Cloud Callout 12"/>
          <p:cNvSpPr/>
          <p:nvPr/>
        </p:nvSpPr>
        <p:spPr>
          <a:xfrm>
            <a:off x="134883" y="1354230"/>
            <a:ext cx="5244559" cy="3756034"/>
          </a:xfrm>
          <a:prstGeom prst="cloudCallout">
            <a:avLst>
              <a:gd name="adj1" fmla="val 69296"/>
              <a:gd name="adj2" fmla="val -14224"/>
            </a:avLst>
          </a:prstGeom>
          <a:solidFill>
            <a:schemeClr val="accent2">
              <a:lumMod val="20000"/>
              <a:lumOff val="80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94579" y="1831864"/>
            <a:ext cx="5062220"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sz="44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How does this twisted counterfeit work to completely</a:t>
            </a:r>
          </a:p>
        </p:txBody>
      </p:sp>
      <p:pic>
        <p:nvPicPr>
          <p:cNvPr id="11" name="Picture 12" descr="C:\Users\Rae\Desktop\Art on Desktop\white man clip art\yellow-blue smiley faces\Smiley Face  jpe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4724" y="4632630"/>
            <a:ext cx="1488179" cy="201394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8918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000"/>
                                        <p:tgtEl>
                                          <p:spTgt spid="15"/>
                                        </p:tgtEl>
                                      </p:cBhvr>
                                    </p:animEffect>
                                  </p:childTnLst>
                                </p:cTn>
                              </p:par>
                            </p:childTnLst>
                          </p:cTn>
                        </p:par>
                        <p:par>
                          <p:cTn id="8" fill="hold">
                            <p:stCondLst>
                              <p:cond delay="1500"/>
                            </p:stCondLst>
                            <p:childTnLst>
                              <p:par>
                                <p:cTn id="9" presetID="16" presetClass="entr" presetSubtype="21" fill="hold" grpId="0" nodeType="afterEffect">
                                  <p:stCondLst>
                                    <p:cond delay="400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C:\Users\Rae\Desktop\Best CCC Logo Clear with colors in circle SM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65269" y="5135156"/>
            <a:ext cx="1285946" cy="1330596"/>
          </a:xfrm>
          <a:prstGeom prst="rect">
            <a:avLst/>
          </a:prstGeom>
          <a:noFill/>
          <a:effectLst>
            <a:glow rad="520700">
              <a:schemeClr val="accent1">
                <a:satMod val="175000"/>
                <a:alpha val="24000"/>
              </a:schemeClr>
            </a:glow>
          </a:effectLst>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a:xfrm>
            <a:off x="8610600" y="6356350"/>
            <a:ext cx="3448050" cy="501650"/>
          </a:xfrm>
        </p:spPr>
        <p:txBody>
          <a:bodyPr/>
          <a:lstStyle/>
          <a:p>
            <a:fld id="{385F3E72-97D8-4E0E-8DB2-A67F030E614A}" type="slidenum">
              <a:rPr lang="en-US" smtClean="0"/>
              <a:t>16</a:t>
            </a:fld>
            <a:endParaRPr lang="en-US" dirty="0"/>
          </a:p>
        </p:txBody>
      </p:sp>
      <p:sp>
        <p:nvSpPr>
          <p:cNvPr id="12" name="Rectangle 11"/>
          <p:cNvSpPr/>
          <p:nvPr/>
        </p:nvSpPr>
        <p:spPr>
          <a:xfrm>
            <a:off x="1076503" y="5025754"/>
            <a:ext cx="10093424"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15875">
                  <a:solidFill>
                    <a:schemeClr val="accent4">
                      <a:lumMod val="50000"/>
                    </a:schemeClr>
                  </a:solidFill>
                </a:ln>
                <a:solidFill>
                  <a:schemeClr val="accent4">
                    <a:lumMod val="60000"/>
                    <a:lumOff val="40000"/>
                  </a:schemeClr>
                </a:solidFill>
                <a:effectLst>
                  <a:innerShdw blurRad="69850" dist="43180" dir="5400000">
                    <a:srgbClr val="000000">
                      <a:alpha val="65000"/>
                    </a:srgbClr>
                  </a:innerShdw>
                </a:effectLst>
                <a:latin typeface="Maiandra GD" pitchFamily="34" charset="0"/>
              </a:rPr>
              <a:t>Part 2:  Timelines from </a:t>
            </a:r>
            <a:br>
              <a:rPr lang="en-US" sz="5400" b="1" dirty="0">
                <a:ln w="15875">
                  <a:solidFill>
                    <a:schemeClr val="accent4">
                      <a:lumMod val="50000"/>
                    </a:schemeClr>
                  </a:solidFill>
                </a:ln>
                <a:solidFill>
                  <a:schemeClr val="accent4">
                    <a:lumMod val="60000"/>
                    <a:lumOff val="40000"/>
                  </a:schemeClr>
                </a:solidFill>
                <a:effectLst>
                  <a:innerShdw blurRad="69850" dist="43180" dir="5400000">
                    <a:srgbClr val="000000">
                      <a:alpha val="65000"/>
                    </a:srgbClr>
                  </a:innerShdw>
                </a:effectLst>
                <a:latin typeface="Maiandra GD" pitchFamily="34" charset="0"/>
              </a:rPr>
            </a:br>
            <a:r>
              <a:rPr lang="en-US" sz="5400" b="1" dirty="0">
                <a:ln w="15875">
                  <a:solidFill>
                    <a:schemeClr val="accent4">
                      <a:lumMod val="50000"/>
                    </a:schemeClr>
                  </a:solidFill>
                </a:ln>
                <a:solidFill>
                  <a:schemeClr val="accent4">
                    <a:lumMod val="60000"/>
                    <a:lumOff val="40000"/>
                  </a:schemeClr>
                </a:solidFill>
                <a:effectLst>
                  <a:innerShdw blurRad="69850" dist="43180" dir="5400000">
                    <a:srgbClr val="000000">
                      <a:alpha val="65000"/>
                    </a:srgbClr>
                  </a:innerShdw>
                </a:effectLst>
                <a:latin typeface="Maiandra GD" pitchFamily="34" charset="0"/>
              </a:rPr>
              <a:t>Adam to Shem!</a:t>
            </a:r>
            <a:endParaRPr lang="en-US" sz="5400" b="1" dirty="0">
              <a:ln w="15875">
                <a:solidFill>
                  <a:schemeClr val="accent4">
                    <a:lumMod val="50000"/>
                  </a:schemeClr>
                </a:solidFill>
              </a:ln>
              <a:solidFill>
                <a:schemeClr val="accent4">
                  <a:lumMod val="60000"/>
                  <a:lumOff val="40000"/>
                </a:schemeClr>
              </a:solidFill>
              <a:latin typeface="Maiandra GD" panose="020E0502030308020204" pitchFamily="34" charset="0"/>
            </a:endParaRPr>
          </a:p>
        </p:txBody>
      </p:sp>
      <p:sp>
        <p:nvSpPr>
          <p:cNvPr id="4" name="Rectangle 3"/>
          <p:cNvSpPr/>
          <p:nvPr/>
        </p:nvSpPr>
        <p:spPr>
          <a:xfrm>
            <a:off x="538962" y="262235"/>
            <a:ext cx="11168506" cy="1077218"/>
          </a:xfrm>
          <a:prstGeom prst="rect">
            <a:avLst/>
          </a:prstGeom>
          <a:solidFill>
            <a:srgbClr val="170B33"/>
          </a:solidFill>
          <a:scene3d>
            <a:camera prst="orthographicFront"/>
            <a:lightRig rig="threePt" dir="t"/>
          </a:scene3d>
          <a:sp3d>
            <a:bevelT w="152400" h="50800" prst="softRound"/>
          </a:sp3d>
        </p:spPr>
        <p:txBody>
          <a:bodyPr wrap="square">
            <a:spAutoFit/>
            <a:sp3d extrusionH="57150">
              <a:bevelT w="38100" h="38100"/>
            </a:sp3d>
          </a:bodyPr>
          <a:lstStyle/>
          <a:p>
            <a:pPr algn="ctr"/>
            <a:r>
              <a:rPr lang="en-US" sz="3200" b="1" dirty="0"/>
              <a:t>Part 2 of the </a:t>
            </a:r>
            <a:r>
              <a:rPr lang="en-US" sz="3200" b="1" dirty="0" err="1"/>
              <a:t>Melki-tzedek</a:t>
            </a:r>
            <a:r>
              <a:rPr lang="en-US" sz="3200" b="1" dirty="0"/>
              <a:t> study is meant to fill in the gaps of our understanding and get us back on track with the Torah Truth.</a:t>
            </a:r>
          </a:p>
        </p:txBody>
      </p:sp>
      <p:sp>
        <p:nvSpPr>
          <p:cNvPr id="6" name="Rectangle 5"/>
          <p:cNvSpPr/>
          <p:nvPr/>
        </p:nvSpPr>
        <p:spPr>
          <a:xfrm rot="20786589">
            <a:off x="-76190" y="6203758"/>
            <a:ext cx="3860352" cy="923330"/>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5400" b="1" dirty="0">
                <a:ln>
                  <a:solidFill>
                    <a:srgbClr val="002060"/>
                  </a:solidFill>
                </a:ln>
                <a:solidFill>
                  <a:schemeClr val="accent4"/>
                </a:solidFill>
              </a:rPr>
              <a:t> </a:t>
            </a:r>
            <a:r>
              <a:rPr lang="en-US" sz="5400" b="1" dirty="0" smtClean="0">
                <a:ln>
                  <a:solidFill>
                    <a:srgbClr val="002060"/>
                  </a:solidFill>
                </a:ln>
                <a:solidFill>
                  <a:srgbClr val="401B5B"/>
                </a:solidFill>
                <a:effectLst>
                  <a:glow rad="127000">
                    <a:schemeClr val="tx1"/>
                  </a:glow>
                </a:effectLst>
                <a:latin typeface="Forte" panose="03060902040502070203" pitchFamily="66" charset="0"/>
              </a:rPr>
              <a:t>Come </a:t>
            </a:r>
            <a:br>
              <a:rPr lang="en-US" sz="5400" b="1" dirty="0" smtClean="0">
                <a:ln>
                  <a:solidFill>
                    <a:srgbClr val="002060"/>
                  </a:solidFill>
                </a:ln>
                <a:solidFill>
                  <a:srgbClr val="401B5B"/>
                </a:solidFill>
                <a:effectLst>
                  <a:glow rad="127000">
                    <a:schemeClr val="tx1"/>
                  </a:glow>
                </a:effectLst>
                <a:latin typeface="Forte" panose="03060902040502070203" pitchFamily="66" charset="0"/>
              </a:rPr>
            </a:br>
            <a:r>
              <a:rPr lang="en-US" sz="5400" b="1" dirty="0" smtClean="0">
                <a:ln>
                  <a:solidFill>
                    <a:srgbClr val="002060"/>
                  </a:solidFill>
                </a:ln>
                <a:solidFill>
                  <a:srgbClr val="401B5B"/>
                </a:solidFill>
                <a:effectLst>
                  <a:glow rad="127000">
                    <a:schemeClr val="tx1"/>
                  </a:glow>
                </a:effectLst>
                <a:latin typeface="Forte" panose="03060902040502070203" pitchFamily="66" charset="0"/>
              </a:rPr>
              <a:t>&amp; See  </a:t>
            </a:r>
            <a:endParaRPr lang="en-US" sz="5400" b="1" cap="none" spc="0" dirty="0">
              <a:ln>
                <a:solidFill>
                  <a:srgbClr val="002060"/>
                </a:solidFill>
              </a:ln>
              <a:solidFill>
                <a:srgbClr val="401B5B"/>
              </a:solidFill>
              <a:effectLst>
                <a:glow rad="127000">
                  <a:schemeClr val="tx1"/>
                </a:glow>
              </a:effectLst>
              <a:latin typeface="Forte" panose="03060902040502070203" pitchFamily="66" charset="0"/>
            </a:endParaRPr>
          </a:p>
        </p:txBody>
      </p:sp>
    </p:spTree>
    <p:extLst>
      <p:ext uri="{BB962C8B-B14F-4D97-AF65-F5344CB8AC3E}">
        <p14:creationId xmlns:p14="http://schemas.microsoft.com/office/powerpoint/2010/main" val="14594838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750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lide Number Placeholder 3"/>
          <p:cNvSpPr txBox="1">
            <a:spLocks/>
          </p:cNvSpPr>
          <p:nvPr/>
        </p:nvSpPr>
        <p:spPr>
          <a:xfrm>
            <a:off x="8610599" y="6356350"/>
            <a:ext cx="34072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5F3E72-97D8-4E0E-8DB2-A67F030E614A}" type="slidenum">
              <a:rPr lang="en-US" b="1" smtClean="0">
                <a:solidFill>
                  <a:schemeClr val="tx1"/>
                </a:solidFill>
              </a:rPr>
              <a:pPr/>
              <a:t>17</a:t>
            </a:fld>
            <a:endParaRPr lang="en-US" b="1" dirty="0">
              <a:solidFill>
                <a:schemeClr val="tx1"/>
              </a:solidFill>
            </a:endParaRPr>
          </a:p>
        </p:txBody>
      </p:sp>
      <p:sp>
        <p:nvSpPr>
          <p:cNvPr id="13"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7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for Part 2</a:t>
            </a:r>
          </a:p>
        </p:txBody>
      </p:sp>
      <p:pic>
        <p:nvPicPr>
          <p:cNvPr id="14" name="Picture 2" descr="C:\Users\Rae\Documents\A CF Desktop Feb 2021\Best CCC Logo Clear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789478" y="124738"/>
            <a:ext cx="10804750"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short </a:t>
            </a:r>
            <a:r>
              <a:rPr lang="en-US" sz="4000" b="1" spc="15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latin typeface="Aharoni" pitchFamily="2" charset="-79"/>
                <a:cs typeface="Aharoni" pitchFamily="2" charset="-79"/>
              </a:rPr>
              <a:t>time with us </a:t>
            </a: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a:t>
            </a:r>
          </a:p>
        </p:txBody>
      </p:sp>
      <p:sp>
        <p:nvSpPr>
          <p:cNvPr id="16" name="Rectangle 15"/>
          <p:cNvSpPr/>
          <p:nvPr/>
        </p:nvSpPr>
        <p:spPr>
          <a:xfrm>
            <a:off x="308554" y="2663875"/>
            <a:ext cx="11445332" cy="255454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chemeClr val="accent5">
                    <a:lumMod val="75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chemeClr val="accent4">
                    <a:lumMod val="60000"/>
                    <a:lumOff val="4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 </a:t>
            </a:r>
          </a:p>
        </p:txBody>
      </p:sp>
      <p:pic>
        <p:nvPicPr>
          <p:cNvPr id="17" name="Picture 2" descr="C:\Users\Rae\Desktop\Grammar Art\email mouse best.png"/>
          <p:cNvPicPr>
            <a:picLocks noChangeAspect="1" noChangeArrowheads="1"/>
          </p:cNvPicPr>
          <p:nvPr/>
        </p:nvPicPr>
        <p:blipFill>
          <a:blip r:embed="rId6" cstate="email">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1579763" y="3344781"/>
            <a:ext cx="903740" cy="654308"/>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2251279" y="3352758"/>
            <a:ext cx="8680450" cy="646331"/>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r>
              <a:rPr kumimoji="0" lang="en-US" sz="36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a:t>
            </a:r>
          </a:p>
        </p:txBody>
      </p:sp>
      <p:sp>
        <p:nvSpPr>
          <p:cNvPr id="19" name="Rectangle 18">
            <a:extLst>
              <a:ext uri="{FF2B5EF4-FFF2-40B4-BE49-F238E27FC236}">
                <a16:creationId xmlns="" xmlns:a16="http://schemas.microsoft.com/office/drawing/2014/main" id="{6E5B756E-593C-4F32-9DC5-0C146D70C07C}"/>
              </a:ext>
            </a:extLst>
          </p:cNvPr>
          <p:cNvSpPr/>
          <p:nvPr/>
        </p:nvSpPr>
        <p:spPr>
          <a:xfrm rot="21211209">
            <a:off x="5902048" y="5905581"/>
            <a:ext cx="3156089" cy="145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Shalom! </a:t>
            </a:r>
            <a:endParaRPr lang="en-CA" sz="8000" dirty="0">
              <a:effectLst>
                <a:glow rad="228600">
                  <a:schemeClr val="accent1">
                    <a:satMod val="175000"/>
                    <a:alpha val="40000"/>
                  </a:schemeClr>
                </a:glow>
              </a:effectLst>
            </a:endParaRPr>
          </a:p>
        </p:txBody>
      </p:sp>
      <p:sp>
        <p:nvSpPr>
          <p:cNvPr id="20" name="Title 1"/>
          <p:cNvSpPr txBox="1">
            <a:spLocks/>
          </p:cNvSpPr>
          <p:nvPr/>
        </p:nvSpPr>
        <p:spPr>
          <a:xfrm>
            <a:off x="678578" y="1748534"/>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7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err="1">
                <a:ln>
                  <a:noFill/>
                </a:ln>
                <a:solidFill>
                  <a:srgbClr val="FFC000">
                    <a:lumMod val="40000"/>
                    <a:lumOff val="60000"/>
                  </a:srgbClr>
                </a:solidFill>
                <a:effectLst/>
                <a:uLnTx/>
                <a:uFillTx/>
                <a:latin typeface="Arial Rounded MT Bold" pitchFamily="34" charset="0"/>
                <a:ea typeface="+mj-ea"/>
                <a:cs typeface="Aharoni" pitchFamily="2" charset="-79"/>
              </a:rPr>
              <a:t>Melki-tedek</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 Priesthood</a:t>
            </a:r>
          </a:p>
        </p:txBody>
      </p:sp>
      <p:sp>
        <p:nvSpPr>
          <p:cNvPr id="21" name="Rectangle 20"/>
          <p:cNvSpPr/>
          <p:nvPr/>
        </p:nvSpPr>
        <p:spPr>
          <a:xfrm>
            <a:off x="474489" y="5430916"/>
            <a:ext cx="3775393" cy="1323439"/>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w="28575">
                  <a:noFill/>
                </a:ln>
                <a:solidFill>
                  <a:schemeClr val="accent4">
                    <a:lumMod val="60000"/>
                    <a:lumOff val="40000"/>
                  </a:schemeClr>
                </a:solidFill>
                <a:effectLst>
                  <a:glow rad="228600">
                    <a:srgbClr val="006699">
                      <a:alpha val="40000"/>
                    </a:srgbClr>
                  </a:glow>
                </a:effectLst>
                <a:latin typeface="Edwardian Script ITC" panose="030303020407070D0804" pitchFamily="66" charset="0"/>
                <a:cs typeface="MV Boli" panose="02000500030200090000" pitchFamily="2" charset="0"/>
              </a:rPr>
              <a:t>Thank-you!</a:t>
            </a:r>
          </a:p>
        </p:txBody>
      </p:sp>
    </p:spTree>
    <p:extLst>
      <p:ext uri="{BB962C8B-B14F-4D97-AF65-F5344CB8AC3E}">
        <p14:creationId xmlns:p14="http://schemas.microsoft.com/office/powerpoint/2010/main" val="410408401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2000"/>
                                        <p:tgtEl>
                                          <p:spTgt spid="18"/>
                                        </p:tgtEl>
                                      </p:cBhvr>
                                    </p:animEffect>
                                  </p:childTnLst>
                                </p:cTn>
                              </p:par>
                            </p:childTnLst>
                          </p:cTn>
                        </p:par>
                        <p:par>
                          <p:cTn id="14" fill="hold">
                            <p:stCondLst>
                              <p:cond delay="6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2000"/>
                                        <p:tgtEl>
                                          <p:spTgt spid="21"/>
                                        </p:tgtEl>
                                      </p:cBhvr>
                                    </p:animEffect>
                                  </p:childTnLst>
                                </p:cTn>
                              </p:par>
                            </p:childTnLst>
                          </p:cTn>
                        </p:par>
                        <p:par>
                          <p:cTn id="18" fill="hold">
                            <p:stCondLst>
                              <p:cond delay="8000"/>
                            </p:stCondLst>
                            <p:childTnLst>
                              <p:par>
                                <p:cTn id="19" presetID="22" presetClass="entr" presetSubtype="8" fill="hold" grpId="0" nodeType="afterEffect">
                                  <p:stCondLst>
                                    <p:cond delay="25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3000">
              <a:srgbClr val="7030A0"/>
            </a:gs>
            <a:gs pos="85000">
              <a:srgbClr val="B88994"/>
            </a:gs>
            <a:gs pos="78000">
              <a:schemeClr val="accent4">
                <a:lumMod val="47000"/>
                <a:lumOff val="53000"/>
                <a:alpha val="46000"/>
              </a:schemeClr>
            </a:gs>
            <a:gs pos="63000">
              <a:schemeClr val="accent1">
                <a:lumMod val="45000"/>
                <a:lumOff val="55000"/>
                <a:alpha val="53000"/>
              </a:schemeClr>
            </a:gs>
            <a:gs pos="95000">
              <a:srgbClr val="7030A0"/>
            </a:gs>
          </a:gsLst>
          <a:path path="circle">
            <a:fillToRect l="100000" b="100000"/>
          </a:path>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3374254" cy="365125"/>
          </a:xfrm>
        </p:spPr>
        <p:txBody>
          <a:bodyPr/>
          <a:lstStyle/>
          <a:p>
            <a:fld id="{385F3E72-97D8-4E0E-8DB2-A67F030E614A}" type="slidenum">
              <a:rPr lang="en-US" smtClean="0">
                <a:solidFill>
                  <a:schemeClr val="tx1"/>
                </a:solidFill>
              </a:rPr>
              <a:t>2</a:t>
            </a:fld>
            <a:endParaRPr 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447" y="857395"/>
            <a:ext cx="8572500" cy="3371850"/>
          </a:xfrm>
          <a:prstGeom prst="rect">
            <a:avLst/>
          </a:prstGeom>
          <a:ln w="228600" cap="sq" cmpd="thickThin">
            <a:solidFill>
              <a:schemeClr val="accent4">
                <a:lumMod val="75000"/>
              </a:schemeClr>
            </a:solidFill>
            <a:prstDash val="solid"/>
            <a:miter lim="800000"/>
          </a:ln>
          <a:effectLst>
            <a:innerShdw blurRad="76200">
              <a:srgbClr val="000000"/>
            </a:innerShdw>
          </a:effectLst>
          <a:scene3d>
            <a:camera prst="orthographicFront"/>
            <a:lightRig rig="threePt" dir="t"/>
          </a:scene3d>
          <a:sp3d>
            <a:bevelT w="152400" h="50800" prst="softRound"/>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688" y="800613"/>
            <a:ext cx="2413486" cy="2413486"/>
          </a:xfrm>
          <a:prstGeom prst="ellipse">
            <a:avLst/>
          </a:prstGeom>
          <a:ln>
            <a:noFill/>
          </a:ln>
          <a:effectLst>
            <a:softEdge rad="112500"/>
          </a:effectLst>
        </p:spPr>
      </p:pic>
      <p:sp>
        <p:nvSpPr>
          <p:cNvPr id="10" name="Rectangle 9"/>
          <p:cNvSpPr/>
          <p:nvPr/>
        </p:nvSpPr>
        <p:spPr>
          <a:xfrm>
            <a:off x="2247901" y="57474"/>
            <a:ext cx="10252256" cy="42165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sz="40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Noah was a preacher of righteousness </a:t>
            </a:r>
            <a:br>
              <a:rPr lang="en-US" sz="40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br>
            <a:endParaRPr lang="en-US" sz="40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endParaRPr>
          </a:p>
          <a:p>
            <a:pPr algn="ctr"/>
            <a:endParaRPr lang="en-US" sz="4000" b="1" dirty="0">
              <a:ln w="11430">
                <a:solidFill>
                  <a:srgbClr val="002060"/>
                </a:solidFill>
              </a:ln>
              <a:solidFill>
                <a:srgbClr val="441D61"/>
              </a:solidFill>
              <a:effectLst>
                <a:outerShdw blurRad="50800" dist="39000" dir="5460000" sx="101000" sy="101000" algn="tl">
                  <a:srgbClr val="00FF99"/>
                </a:outerShdw>
              </a:effectLst>
              <a:latin typeface="MV Boli" pitchFamily="2" charset="0"/>
              <a:ea typeface="Nouvelle Vague" pitchFamily="2" charset="0"/>
              <a:cs typeface="MV Boli" pitchFamily="2" charset="0"/>
            </a:endParaRPr>
          </a:p>
          <a:p>
            <a:pPr algn="ctr"/>
            <a:endParaRPr lang="en-US" sz="4000" b="1" dirty="0">
              <a:ln w="11430">
                <a:solidFill>
                  <a:srgbClr val="002060"/>
                </a:solidFill>
              </a:ln>
              <a:solidFill>
                <a:srgbClr val="441D61"/>
              </a:solidFill>
              <a:effectLst>
                <a:outerShdw blurRad="50800" dist="39000" dir="5460000" sx="101000" sy="101000" algn="tl">
                  <a:srgbClr val="00FF99"/>
                </a:outerShdw>
              </a:effectLst>
              <a:latin typeface="MV Boli" pitchFamily="2" charset="0"/>
              <a:ea typeface="Nouvelle Vague" pitchFamily="2" charset="0"/>
              <a:cs typeface="MV Boli" pitchFamily="2" charset="0"/>
            </a:endParaRPr>
          </a:p>
          <a:p>
            <a:pPr algn="ctr"/>
            <a:endParaRPr lang="en-US" sz="2800" b="1" dirty="0">
              <a:ln w="11430">
                <a:solidFill>
                  <a:srgbClr val="002060"/>
                </a:solidFill>
              </a:ln>
              <a:solidFill>
                <a:srgbClr val="441D61"/>
              </a:solidFill>
              <a:effectLst>
                <a:outerShdw blurRad="50800" dist="39000" dir="5460000" sx="101000" sy="101000" algn="tl">
                  <a:srgbClr val="00FF99"/>
                </a:outerShdw>
              </a:effectLst>
              <a:latin typeface="MV Boli" pitchFamily="2" charset="0"/>
              <a:ea typeface="Nouvelle Vague" pitchFamily="2" charset="0"/>
              <a:cs typeface="MV Boli" pitchFamily="2" charset="0"/>
            </a:endParaRPr>
          </a:p>
          <a:p>
            <a:pPr algn="ctr"/>
            <a:endParaRPr lang="en-US" sz="4000" b="1" dirty="0">
              <a:ln w="11430">
                <a:solidFill>
                  <a:srgbClr val="002060"/>
                </a:solidFill>
              </a:ln>
              <a:solidFill>
                <a:srgbClr val="441D61"/>
              </a:solidFill>
              <a:effectLst>
                <a:outerShdw blurRad="50800" dist="39000" dir="5460000" sx="101000" sy="101000" algn="tl">
                  <a:srgbClr val="00FF99"/>
                </a:outerShdw>
              </a:effectLst>
              <a:latin typeface="MV Boli" pitchFamily="2" charset="0"/>
              <a:ea typeface="Nouvelle Vague" pitchFamily="2" charset="0"/>
              <a:cs typeface="MV Boli" pitchFamily="2" charset="0"/>
            </a:endParaRPr>
          </a:p>
          <a:p>
            <a:pPr algn="ctr"/>
            <a:r>
              <a:rPr lang="en-US" sz="40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and a </a:t>
            </a:r>
            <a:r>
              <a:rPr lang="en-US" sz="4000" b="1" dirty="0" err="1">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Melki-tzedek</a:t>
            </a:r>
            <a:r>
              <a:rPr lang="en-US" sz="40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Priest!</a:t>
            </a:r>
            <a:endParaRPr lang="en-US" sz="4000" b="1" cap="none" spc="0"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411611" y="3411716"/>
            <a:ext cx="2255563" cy="226665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4000" b="90000" l="4500" r="99833"/>
                    </a14:imgEffect>
                  </a14:imgLayer>
                </a14:imgProps>
              </a:ext>
              <a:ext uri="{28A0092B-C50C-407E-A947-70E740481C1C}">
                <a14:useLocalDpi xmlns:a14="http://schemas.microsoft.com/office/drawing/2010/main" val="0"/>
              </a:ext>
            </a:extLst>
          </a:blip>
          <a:stretch>
            <a:fillRect/>
          </a:stretch>
        </p:blipFill>
        <p:spPr>
          <a:xfrm>
            <a:off x="7429500" y="4545045"/>
            <a:ext cx="4805588" cy="24027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Rectangle 11"/>
          <p:cNvSpPr/>
          <p:nvPr/>
        </p:nvSpPr>
        <p:spPr>
          <a:xfrm>
            <a:off x="2489499" y="4670661"/>
            <a:ext cx="5071198"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sz="40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His 2</a:t>
            </a:r>
            <a:r>
              <a:rPr lang="en-US" sz="4000" b="1" baseline="30000"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nd</a:t>
            </a:r>
            <a:r>
              <a:rPr lang="en-US" sz="40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 born son, Shem, was the next </a:t>
            </a:r>
            <a:r>
              <a:rPr lang="en-US" sz="4000" b="1" dirty="0" err="1">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Melki-tzedek</a:t>
            </a:r>
            <a:r>
              <a:rPr lang="en-US" sz="40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 priest!</a:t>
            </a:r>
            <a:endParaRPr lang="en-US" sz="4000" b="1" cap="none" spc="0"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endParaRPr>
          </a:p>
        </p:txBody>
      </p:sp>
    </p:spTree>
    <p:extLst>
      <p:ext uri="{BB962C8B-B14F-4D97-AF65-F5344CB8AC3E}">
        <p14:creationId xmlns:p14="http://schemas.microsoft.com/office/powerpoint/2010/main" val="42755704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3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3000">
              <a:srgbClr val="7030A0"/>
            </a:gs>
            <a:gs pos="85000">
              <a:srgbClr val="B88994"/>
            </a:gs>
            <a:gs pos="78000">
              <a:schemeClr val="accent4">
                <a:lumMod val="47000"/>
                <a:lumOff val="53000"/>
                <a:alpha val="46000"/>
              </a:schemeClr>
            </a:gs>
            <a:gs pos="63000">
              <a:schemeClr val="accent1">
                <a:lumMod val="45000"/>
                <a:lumOff val="55000"/>
                <a:alpha val="53000"/>
              </a:schemeClr>
            </a:gs>
            <a:gs pos="95000">
              <a:srgbClr val="7030A0"/>
            </a:gs>
          </a:gsLst>
          <a:path path="circle">
            <a:fillToRect l="100000" b="100000"/>
          </a:path>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3374254" cy="365125"/>
          </a:xfrm>
        </p:spPr>
        <p:txBody>
          <a:bodyPr/>
          <a:lstStyle/>
          <a:p>
            <a:fld id="{385F3E72-97D8-4E0E-8DB2-A67F030E614A}" type="slidenum">
              <a:rPr lang="en-US" smtClean="0">
                <a:solidFill>
                  <a:schemeClr val="tx1"/>
                </a:solidFill>
              </a:rPr>
              <a:t>3</a:t>
            </a:fld>
            <a:endParaRPr lang="en-US" dirty="0">
              <a:solidFill>
                <a:schemeClr val="tx1"/>
              </a:solidFill>
            </a:endParaRPr>
          </a:p>
        </p:txBody>
      </p:sp>
      <p:sp>
        <p:nvSpPr>
          <p:cNvPr id="4" name="Rectangle 3"/>
          <p:cNvSpPr/>
          <p:nvPr/>
        </p:nvSpPr>
        <p:spPr>
          <a:xfrm>
            <a:off x="358940" y="208313"/>
            <a:ext cx="5067300"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solidFill>
                    <a:srgbClr val="002060"/>
                  </a:solidFill>
                </a:ln>
                <a:solidFill>
                  <a:schemeClr val="accent2">
                    <a:lumMod val="60000"/>
                    <a:lumOff val="40000"/>
                  </a:schemeClr>
                </a:solidFill>
                <a:effectLst>
                  <a:outerShdw blurRad="50800" dist="39000" dir="5460000" algn="tl">
                    <a:srgbClr val="000000">
                      <a:alpha val="38000"/>
                    </a:srgbClr>
                  </a:outerShdw>
                </a:effectLst>
                <a:latin typeface="Ravie" panose="04040805050809020602" pitchFamily="82" charset="0"/>
                <a:ea typeface="Nouvelle Vague" pitchFamily="2" charset="0"/>
                <a:cs typeface="MV Boli" pitchFamily="2" charset="0"/>
              </a:rPr>
              <a:t>Question:</a:t>
            </a:r>
            <a:endParaRPr lang="en-US" sz="5400" b="1" cap="none" spc="0" dirty="0">
              <a:ln w="11430">
                <a:solidFill>
                  <a:srgbClr val="002060"/>
                </a:solidFill>
              </a:ln>
              <a:solidFill>
                <a:schemeClr val="accent2">
                  <a:lumMod val="60000"/>
                  <a:lumOff val="40000"/>
                </a:schemeClr>
              </a:solidFill>
              <a:effectLst>
                <a:outerShdw blurRad="50800" dist="39000" dir="5460000" algn="tl">
                  <a:srgbClr val="000000">
                    <a:alpha val="38000"/>
                  </a:srgbClr>
                </a:outerShdw>
              </a:effectLst>
              <a:latin typeface="Ravie" panose="04040805050809020602" pitchFamily="82" charset="0"/>
              <a:ea typeface="Nouvelle Vague" pitchFamily="2" charset="0"/>
              <a:cs typeface="MV Boli"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flipH="1">
            <a:off x="287958" y="1368453"/>
            <a:ext cx="2869518" cy="28836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921" y="322813"/>
            <a:ext cx="5574131" cy="4974911"/>
          </a:xfrm>
          <a:prstGeom prst="ellipse">
            <a:avLst/>
          </a:prstGeom>
          <a:ln>
            <a:noFill/>
          </a:ln>
          <a:effectLst>
            <a:softEdge rad="112500"/>
          </a:effectLst>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4000" b="90000" l="4500" r="99833"/>
                    </a14:imgEffect>
                  </a14:imgLayer>
                </a14:imgProps>
              </a:ext>
              <a:ext uri="{28A0092B-C50C-407E-A947-70E740481C1C}">
                <a14:useLocalDpi xmlns:a14="http://schemas.microsoft.com/office/drawing/2010/main" val="0"/>
              </a:ext>
            </a:extLst>
          </a:blip>
          <a:stretch>
            <a:fillRect/>
          </a:stretch>
        </p:blipFill>
        <p:spPr>
          <a:xfrm>
            <a:off x="7368979" y="4455206"/>
            <a:ext cx="4805588" cy="24027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2" name="Rectangle 11"/>
          <p:cNvSpPr/>
          <p:nvPr/>
        </p:nvSpPr>
        <p:spPr>
          <a:xfrm>
            <a:off x="2599562" y="1223976"/>
            <a:ext cx="3741880" cy="35394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sz="3200" b="1" u="sng" dirty="0">
                <a:ln w="11430">
                  <a:solidFill>
                    <a:srgbClr val="002060"/>
                  </a:solidFill>
                </a:ln>
                <a:solidFill>
                  <a:srgbClr val="441D61"/>
                </a:solidFill>
                <a:effectLst>
                  <a:glow rad="127000">
                    <a:srgbClr val="00FF99"/>
                  </a:glow>
                </a:effectLst>
                <a:latin typeface="MV Boli" pitchFamily="2" charset="0"/>
                <a:ea typeface="Nouvelle Vague" pitchFamily="2" charset="0"/>
                <a:cs typeface="MV Boli" pitchFamily="2" charset="0"/>
              </a:rPr>
              <a:t>Is it even</a:t>
            </a:r>
            <a:r>
              <a:rPr lang="en-US" sz="3200" b="1" dirty="0">
                <a:ln w="11430">
                  <a:solidFill>
                    <a:srgbClr val="002060"/>
                  </a:solidFill>
                </a:ln>
                <a:solidFill>
                  <a:srgbClr val="441D61"/>
                </a:solidFill>
                <a:effectLst>
                  <a:glow rad="127000">
                    <a:srgbClr val="00FF99"/>
                  </a:glow>
                </a:effectLst>
                <a:latin typeface="MV Boli" pitchFamily="2" charset="0"/>
                <a:ea typeface="Nouvelle Vague" pitchFamily="2" charset="0"/>
                <a:cs typeface="MV Boli" pitchFamily="2" charset="0"/>
              </a:rPr>
              <a:t> p</a:t>
            </a:r>
            <a:r>
              <a:rPr lang="en-US" sz="3200" b="1" u="sng" dirty="0">
                <a:ln w="11430">
                  <a:solidFill>
                    <a:srgbClr val="002060"/>
                  </a:solidFill>
                </a:ln>
                <a:solidFill>
                  <a:srgbClr val="441D61"/>
                </a:solidFill>
                <a:effectLst>
                  <a:glow rad="127000">
                    <a:srgbClr val="00FF99"/>
                  </a:glow>
                </a:effectLst>
                <a:latin typeface="MV Boli" pitchFamily="2" charset="0"/>
                <a:ea typeface="Nouvelle Vague" pitchFamily="2" charset="0"/>
                <a:cs typeface="MV Boli" pitchFamily="2" charset="0"/>
              </a:rPr>
              <a:t>ossible </a:t>
            </a: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Shem was the </a:t>
            </a:r>
            <a:b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b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Melki-</a:t>
            </a:r>
            <a:r>
              <a:rPr lang="en-US" sz="3200" b="1" dirty="0" err="1">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tzedek</a:t>
            </a: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 </a:t>
            </a:r>
            <a:b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b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priest </a:t>
            </a:r>
            <a:b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br>
            <a:r>
              <a:rPr lang="en-US" sz="3200" b="1" u="sng"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that blessed </a:t>
            </a:r>
            <a:br>
              <a:rPr lang="en-US" sz="3200" b="1" u="sng"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br>
            <a:r>
              <a:rPr lang="en-US" sz="3200" b="1" u="sng"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Abram</a:t>
            </a: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 in </a:t>
            </a:r>
            <a:b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br>
            <a:r>
              <a:rPr lang="en-US" sz="3200" b="1" dirty="0">
                <a:ln w="11430">
                  <a:solidFill>
                    <a:srgbClr val="002060"/>
                  </a:solidFill>
                </a:ln>
                <a:solidFill>
                  <a:srgbClr val="441D61"/>
                </a:solidFill>
                <a:effectLst>
                  <a:glow rad="127000">
                    <a:schemeClr val="bg1"/>
                  </a:glow>
                </a:effectLst>
                <a:latin typeface="MV Boli" pitchFamily="2" charset="0"/>
                <a:ea typeface="Nouvelle Vague" pitchFamily="2" charset="0"/>
                <a:cs typeface="MV Boli" pitchFamily="2" charset="0"/>
              </a:rPr>
              <a:t>Genesis 14:18?</a:t>
            </a:r>
            <a:endParaRPr lang="en-US" sz="3200" b="1" cap="none" spc="0"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endParaRPr>
          </a:p>
        </p:txBody>
      </p:sp>
      <p:sp>
        <p:nvSpPr>
          <p:cNvPr id="14" name="Rectangle 13"/>
          <p:cNvSpPr/>
          <p:nvPr/>
        </p:nvSpPr>
        <p:spPr>
          <a:xfrm>
            <a:off x="358940" y="4848961"/>
            <a:ext cx="6626388" cy="1631216"/>
          </a:xfrm>
          <a:prstGeom prst="rect">
            <a:avLst/>
          </a:prstGeom>
          <a:solidFill>
            <a:schemeClr val="accent4">
              <a:lumMod val="20000"/>
              <a:lumOff val="80000"/>
            </a:schemeClr>
          </a:solidFill>
          <a:scene3d>
            <a:camera prst="orthographicFront"/>
            <a:lightRig rig="threePt" dir="t"/>
          </a:scene3d>
          <a:sp3d>
            <a:bevelT w="152400" h="50800" prst="softRound"/>
          </a:sp3d>
        </p:spPr>
        <p:txBody>
          <a:bodyPr wrap="square">
            <a:spAutoFit/>
          </a:bodyPr>
          <a:lstStyle/>
          <a:p>
            <a:r>
              <a:rPr lang="en-CA" sz="2000" b="1" dirty="0">
                <a:hlinkClick r:id="rId7"/>
              </a:rPr>
              <a:t>17</a:t>
            </a:r>
            <a:r>
              <a:rPr lang="en-CA" sz="2000" b="1" dirty="0"/>
              <a:t>  </a:t>
            </a:r>
            <a:r>
              <a:rPr lang="en-US" sz="2000" dirty="0"/>
              <a:t>And the king of Sodom went out to meet him [Abram] …  </a:t>
            </a:r>
            <a:br>
              <a:rPr lang="en-US" sz="2000" dirty="0"/>
            </a:br>
            <a:r>
              <a:rPr lang="en-CA" sz="2000" b="1" dirty="0">
                <a:hlinkClick r:id="rId8"/>
              </a:rPr>
              <a:t>18</a:t>
            </a:r>
            <a:r>
              <a:rPr lang="en-CA" sz="2000" b="1" dirty="0"/>
              <a:t>  </a:t>
            </a:r>
            <a:r>
              <a:rPr lang="en-US" sz="2000" b="1" dirty="0">
                <a:solidFill>
                  <a:srgbClr val="7030A0"/>
                </a:solidFill>
              </a:rPr>
              <a:t>And </a:t>
            </a:r>
            <a:r>
              <a:rPr lang="en-US" sz="2000" b="1" dirty="0" err="1">
                <a:solidFill>
                  <a:srgbClr val="7030A0"/>
                </a:solidFill>
              </a:rPr>
              <a:t>Melki-tzedek</a:t>
            </a:r>
            <a:r>
              <a:rPr lang="en-US" sz="2000" b="1" dirty="0">
                <a:solidFill>
                  <a:srgbClr val="7030A0"/>
                </a:solidFill>
              </a:rPr>
              <a:t> king of Salem brought forth bread and </a:t>
            </a:r>
            <a:br>
              <a:rPr lang="en-US" sz="2000" b="1" dirty="0">
                <a:solidFill>
                  <a:srgbClr val="7030A0"/>
                </a:solidFill>
              </a:rPr>
            </a:br>
            <a:r>
              <a:rPr lang="en-US" sz="2000" b="1" dirty="0">
                <a:solidFill>
                  <a:srgbClr val="7030A0"/>
                </a:solidFill>
              </a:rPr>
              <a:t>      wine: and he </a:t>
            </a:r>
            <a:r>
              <a:rPr lang="en-US" sz="2000" b="1" i="1" dirty="0">
                <a:solidFill>
                  <a:srgbClr val="7030A0"/>
                </a:solidFill>
              </a:rPr>
              <a:t>was</a:t>
            </a:r>
            <a:r>
              <a:rPr lang="en-US" sz="2000" b="1" dirty="0">
                <a:solidFill>
                  <a:srgbClr val="7030A0"/>
                </a:solidFill>
              </a:rPr>
              <a:t> the priest of the most high Elohim.</a:t>
            </a:r>
          </a:p>
          <a:p>
            <a:r>
              <a:rPr lang="en-CA" sz="2000" b="1" dirty="0">
                <a:hlinkClick r:id="rId9"/>
              </a:rPr>
              <a:t>19</a:t>
            </a:r>
            <a:r>
              <a:rPr lang="en-CA" sz="2000" b="1" dirty="0"/>
              <a:t>  </a:t>
            </a:r>
            <a:r>
              <a:rPr lang="en-US" sz="2000" dirty="0"/>
              <a:t>And he blessed him, and said, Blessed </a:t>
            </a:r>
            <a:r>
              <a:rPr lang="en-US" sz="2000" i="1" dirty="0"/>
              <a:t>be</a:t>
            </a:r>
            <a:r>
              <a:rPr lang="en-US" sz="2000" dirty="0"/>
              <a:t> Abram of the </a:t>
            </a:r>
            <a:br>
              <a:rPr lang="en-US" sz="2000" dirty="0"/>
            </a:br>
            <a:r>
              <a:rPr lang="en-US" sz="2000" dirty="0"/>
              <a:t>      most high Elohim, possessor of heaven and earth.</a:t>
            </a:r>
            <a:endParaRPr lang="en-CA" sz="2000" dirty="0"/>
          </a:p>
        </p:txBody>
      </p:sp>
    </p:spTree>
    <p:extLst>
      <p:ext uri="{BB962C8B-B14F-4D97-AF65-F5344CB8AC3E}">
        <p14:creationId xmlns:p14="http://schemas.microsoft.com/office/powerpoint/2010/main" val="263147984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3374254" cy="365125"/>
          </a:xfrm>
        </p:spPr>
        <p:txBody>
          <a:bodyPr/>
          <a:lstStyle/>
          <a:p>
            <a:fld id="{385F3E72-97D8-4E0E-8DB2-A67F030E614A}" type="slidenum">
              <a:rPr lang="en-US" smtClean="0">
                <a:solidFill>
                  <a:schemeClr val="tx1"/>
                </a:solidFill>
              </a:rPr>
              <a:t>4</a:t>
            </a:fld>
            <a:endParaRPr lang="en-US" dirty="0">
              <a:solidFill>
                <a:schemeClr val="tx1"/>
              </a:solidFill>
            </a:endParaRPr>
          </a:p>
        </p:txBody>
      </p:sp>
      <p:sp>
        <p:nvSpPr>
          <p:cNvPr id="4" name="Rectangle 3"/>
          <p:cNvSpPr/>
          <p:nvPr/>
        </p:nvSpPr>
        <p:spPr>
          <a:xfrm>
            <a:off x="5119219" y="1275933"/>
            <a:ext cx="7152828" cy="526297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This </a:t>
            </a: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series is a </a:t>
            </a:r>
            <a:b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study on the highest </a:t>
            </a:r>
            <a:b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err="1">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Melki-tzedek</a:t>
            </a:r>
            <a:r>
              <a:rPr lang="en-US" sz="48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t>
            </a:r>
            <a:br>
              <a:rPr lang="en-US" sz="48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King and Priest</a:t>
            </a: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t>
            </a:r>
            <a:endParaRPr lang="en-US" sz="2000" b="1" cap="none" spc="0"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endParaRPr>
          </a:p>
          <a:p>
            <a:pPr algn="ctr"/>
            <a:r>
              <a:rPr lang="en-US" sz="4800" b="1" dirty="0">
                <a:ln w="11430">
                  <a:solidFill>
                    <a:srgbClr val="002060"/>
                  </a:solidFill>
                </a:ln>
                <a:solidFill>
                  <a:srgbClr val="00B0F0"/>
                </a:solidFill>
                <a:effectLst>
                  <a:outerShdw blurRad="50800" dist="39000" dir="5460000" sx="102000" sy="102000" algn="tl">
                    <a:srgbClr val="0000FF">
                      <a:alpha val="99000"/>
                    </a:srgbClr>
                  </a:outerShdw>
                </a:effectLst>
                <a:latin typeface="MV Boli" pitchFamily="2" charset="0"/>
                <a:ea typeface="Nouvelle Vague" pitchFamily="2" charset="0"/>
                <a:cs typeface="MV Boli" pitchFamily="2" charset="0"/>
              </a:rPr>
              <a:t>Who</a:t>
            </a:r>
            <a:r>
              <a:rPr lang="en-US" sz="4800" b="1" dirty="0">
                <a:ln w="11430">
                  <a:solidFill>
                    <a:srgbClr val="002060"/>
                  </a:solidFill>
                </a:ln>
                <a:solidFill>
                  <a:schemeClr val="accent4">
                    <a:lumMod val="75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was </a:t>
            </a:r>
            <a:r>
              <a:rPr lang="en-US" sz="4800" b="1" u="sng" dirty="0">
                <a:ln w="19050">
                  <a:solidFill>
                    <a:srgbClr val="0000FF"/>
                  </a:solidFill>
                </a:ln>
                <a:solidFill>
                  <a:schemeClr val="accent4">
                    <a:lumMod val="75000"/>
                  </a:schemeClr>
                </a:solidFill>
                <a:effectLst>
                  <a:outerShdw blurRad="50800" dist="39000" dir="5460000" sx="102000" sy="102000" algn="tl">
                    <a:srgbClr val="00FFFF"/>
                  </a:outerShdw>
                </a:effectLst>
                <a:latin typeface="MV Boli" pitchFamily="2" charset="0"/>
                <a:ea typeface="Nouvelle Vague" pitchFamily="2" charset="0"/>
                <a:cs typeface="MV Boli" pitchFamily="2" charset="0"/>
              </a:rPr>
              <a:t>The Seed </a:t>
            </a:r>
            <a:r>
              <a:rPr lang="en-US" sz="4800" b="1" dirty="0">
                <a:ln w="11430">
                  <a:solidFill>
                    <a:srgbClr val="002060"/>
                  </a:solidFill>
                </a:ln>
                <a:solidFill>
                  <a:schemeClr val="accent4">
                    <a:lumMod val="75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r>
            <a:br>
              <a:rPr lang="en-US" sz="4800" b="1" dirty="0">
                <a:ln w="11430">
                  <a:solidFill>
                    <a:srgbClr val="002060"/>
                  </a:solidFill>
                </a:ln>
                <a:solidFill>
                  <a:schemeClr val="accent4">
                    <a:lumMod val="75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a:ln w="11430">
                  <a:solidFill>
                    <a:srgbClr val="002060"/>
                  </a:solidFill>
                </a:ln>
                <a:solidFill>
                  <a:schemeClr val="accent4">
                    <a:lumMod val="75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from the foundation </a:t>
            </a:r>
            <a:br>
              <a:rPr lang="en-US" sz="4800" b="1" dirty="0">
                <a:ln w="11430">
                  <a:solidFill>
                    <a:srgbClr val="002060"/>
                  </a:solidFill>
                </a:ln>
                <a:solidFill>
                  <a:schemeClr val="accent4">
                    <a:lumMod val="75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a:ln w="11430">
                  <a:solidFill>
                    <a:srgbClr val="002060"/>
                  </a:solidFill>
                </a:ln>
                <a:solidFill>
                  <a:schemeClr val="accent4">
                    <a:lumMod val="75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of the world</a:t>
            </a:r>
            <a:r>
              <a:rPr lang="en-US" sz="3200" b="1" dirty="0">
                <a:ln w="11430">
                  <a:solidFill>
                    <a:srgbClr val="002060"/>
                  </a:solidFill>
                </a:ln>
                <a:solidFill>
                  <a:schemeClr val="accent4">
                    <a:lumMod val="75000"/>
                  </a:schemeClr>
                </a:solidFill>
                <a:effectLst>
                  <a:outerShdw blurRad="50800" dist="39000" dir="5460000" algn="tl">
                    <a:srgbClr val="000000">
                      <a:alpha val="38000"/>
                    </a:srgbClr>
                  </a:outerShdw>
                </a:effectLst>
                <a:latin typeface="Arial Rounded MT Bold" panose="020F0704030504030204" pitchFamily="34" charset="0"/>
                <a:ea typeface="Nouvelle Vague" pitchFamily="2" charset="0"/>
                <a:cs typeface="MV Boli" pitchFamily="2" charset="0"/>
              </a:rPr>
              <a:t>.</a:t>
            </a: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t>
            </a:r>
            <a:endParaRPr lang="en-US" sz="4400" b="1" cap="none" spc="0" dirty="0">
              <a:ln w="11430">
                <a:solidFill>
                  <a:srgbClr val="002060"/>
                </a:solidFill>
              </a:ln>
              <a:solidFill>
                <a:srgbClr val="C00000"/>
              </a:solidFill>
              <a:effectLst>
                <a:outerShdw blurRad="50800" dist="39000" dir="5460000" algn="tl">
                  <a:srgbClr val="000000">
                    <a:alpha val="38000"/>
                  </a:srgbClr>
                </a:outerShdw>
              </a:effectLst>
              <a:latin typeface="Arial Rounded MT Bold" panose="020F0704030504030204" pitchFamily="34" charset="0"/>
              <a:ea typeface="Nouvelle Vague" pitchFamily="2" charset="0"/>
              <a:cs typeface="MV Boli" pitchFamily="2" charset="0"/>
            </a:endParaRPr>
          </a:p>
        </p:txBody>
      </p:sp>
      <p:pic>
        <p:nvPicPr>
          <p:cNvPr id="10" name="Picture 3" descr="C:\Users\Rae\Desktop\Mel [cf] Priesthood &amp; Faifer\umbrella 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25" y="-115495"/>
            <a:ext cx="6190111" cy="56222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 xmlns:a16="http://schemas.microsoft.com/office/drawing/2014/main" id="{2BD1E44F-326E-4E4A-AF2D-C8E3B31DC5C0}"/>
              </a:ext>
            </a:extLst>
          </p:cNvPr>
          <p:cNvSpPr/>
          <p:nvPr/>
        </p:nvSpPr>
        <p:spPr>
          <a:xfrm>
            <a:off x="343320" y="442551"/>
            <a:ext cx="1342826" cy="638898"/>
          </a:xfrm>
          <a:prstGeom prst="wedgeRoundRectCallout">
            <a:avLst>
              <a:gd name="adj1" fmla="val 51437"/>
              <a:gd name="adj2" fmla="val 81918"/>
              <a:gd name="adj3" fmla="val 16667"/>
            </a:avLst>
          </a:prstGeom>
          <a:gradFill flip="none" rotWithShape="1">
            <a:gsLst>
              <a:gs pos="9000">
                <a:srgbClr val="FF0000"/>
              </a:gs>
              <a:gs pos="2000">
                <a:srgbClr val="FF0000"/>
              </a:gs>
              <a:gs pos="37000">
                <a:srgbClr val="00FF00"/>
              </a:gs>
              <a:gs pos="34000">
                <a:srgbClr val="00FF00"/>
              </a:gs>
              <a:gs pos="62000">
                <a:srgbClr val="FFFF00"/>
              </a:gs>
              <a:gs pos="55000">
                <a:srgbClr val="FFFF00"/>
              </a:gs>
              <a:gs pos="78000">
                <a:srgbClr val="00B0F0"/>
              </a:gs>
              <a:gs pos="89000">
                <a:srgbClr val="00B0F0"/>
              </a:gs>
            </a:gsLst>
            <a:lin ang="2700000" scaled="1"/>
            <a:tileRect/>
          </a:gradFill>
          <a:ln w="28575">
            <a:solidFill>
              <a:schemeClr val="tx1">
                <a:lumMod val="75000"/>
                <a:lumOff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FF"/>
                </a:solidFill>
              </a:rPr>
              <a:t>Heavenly Priesthood</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4654" y="2217229"/>
            <a:ext cx="4651546" cy="4600617"/>
          </a:xfrm>
          <a:prstGeom prst="ellipse">
            <a:avLst/>
          </a:prstGeom>
          <a:ln>
            <a:noFill/>
          </a:ln>
          <a:effectLst>
            <a:softEdge rad="112500"/>
          </a:effectLst>
        </p:spPr>
      </p:pic>
      <p:sp>
        <p:nvSpPr>
          <p:cNvPr id="7" name="Rectangle 6"/>
          <p:cNvSpPr/>
          <p:nvPr/>
        </p:nvSpPr>
        <p:spPr>
          <a:xfrm>
            <a:off x="5566924" y="143156"/>
            <a:ext cx="6705123"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002060"/>
                  </a:solidFill>
                </a:ln>
                <a:solidFill>
                  <a:schemeClr val="accent1">
                    <a:lumMod val="75000"/>
                  </a:schemeClr>
                </a:solidFill>
                <a:effectLst>
                  <a:outerShdw blurRad="50800" dist="39000" dir="5460000" algn="tl">
                    <a:srgbClr val="000000">
                      <a:alpha val="38000"/>
                    </a:srgbClr>
                  </a:outerShdw>
                </a:effectLst>
                <a:latin typeface="Ravie" panose="04040805050809020602" pitchFamily="82" charset="0"/>
                <a:ea typeface="Nouvelle Vague" pitchFamily="2" charset="0"/>
                <a:cs typeface="MV Boli" pitchFamily="2" charset="0"/>
              </a:rPr>
              <a:t>Remember:</a:t>
            </a:r>
            <a:endParaRPr lang="en-US" sz="5400" b="1" cap="none" spc="0" dirty="0">
              <a:ln w="11430">
                <a:solidFill>
                  <a:srgbClr val="002060"/>
                </a:solidFill>
              </a:ln>
              <a:solidFill>
                <a:schemeClr val="accent1">
                  <a:lumMod val="75000"/>
                </a:schemeClr>
              </a:solidFill>
              <a:effectLst>
                <a:outerShdw blurRad="50800" dist="39000" dir="5460000" algn="tl">
                  <a:srgbClr val="000000">
                    <a:alpha val="38000"/>
                  </a:srgbClr>
                </a:outerShdw>
              </a:effectLst>
              <a:latin typeface="Ravie" panose="04040805050809020602" pitchFamily="82" charset="0"/>
              <a:ea typeface="Nouvelle Vague" pitchFamily="2" charset="0"/>
              <a:cs typeface="MV Boli" pitchFamily="2" charset="0"/>
            </a:endParaRPr>
          </a:p>
        </p:txBody>
      </p:sp>
    </p:spTree>
    <p:extLst>
      <p:ext uri="{BB962C8B-B14F-4D97-AF65-F5344CB8AC3E}">
        <p14:creationId xmlns:p14="http://schemas.microsoft.com/office/powerpoint/2010/main" val="206116431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3374254" cy="365125"/>
          </a:xfrm>
        </p:spPr>
        <p:txBody>
          <a:bodyPr/>
          <a:lstStyle/>
          <a:p>
            <a:fld id="{385F3E72-97D8-4E0E-8DB2-A67F030E614A}" type="slidenum">
              <a:rPr lang="en-US" smtClean="0">
                <a:solidFill>
                  <a:schemeClr val="tx1"/>
                </a:solidFill>
              </a:rPr>
              <a:t>5</a:t>
            </a:fld>
            <a:endParaRPr lang="en-US" dirty="0">
              <a:solidFill>
                <a:schemeClr val="tx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13" y="2556982"/>
            <a:ext cx="3427944" cy="3545114"/>
          </a:xfrm>
          <a:prstGeom prst="rect">
            <a:avLst/>
          </a:prstGeom>
          <a:ln>
            <a:noFill/>
          </a:ln>
          <a:effectLst>
            <a:softEdge rad="241300"/>
          </a:effectLst>
        </p:spPr>
      </p:pic>
      <p:sp>
        <p:nvSpPr>
          <p:cNvPr id="4" name="Rectangle 3"/>
          <p:cNvSpPr/>
          <p:nvPr/>
        </p:nvSpPr>
        <p:spPr>
          <a:xfrm>
            <a:off x="1805860" y="1275933"/>
            <a:ext cx="10017363" cy="526297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r"/>
            <a: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The </a:t>
            </a: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entitlement </a:t>
            </a:r>
            <a: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&amp;</a:t>
            </a: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r>
            <a:b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t>
            </a: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the </a:t>
            </a:r>
            <a: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role </a:t>
            </a:r>
            <a:r>
              <a:rPr lang="en-US" sz="44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(mandate) </a:t>
            </a: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r>
            <a:b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of this </a:t>
            </a:r>
            <a:r>
              <a:rPr lang="en-US" sz="4800" b="1" dirty="0">
                <a:ln w="11430">
                  <a:solidFill>
                    <a:srgbClr val="002060"/>
                  </a:solidFill>
                </a:ln>
                <a:solidFill>
                  <a:srgbClr val="00B0F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a:t>
            </a:r>
            <a:r>
              <a:rPr lang="en-US" sz="4800" b="1" dirty="0">
                <a:ln w="11430">
                  <a:solidFill>
                    <a:srgbClr val="002060"/>
                  </a:solidFill>
                </a:ln>
                <a:solidFill>
                  <a:srgbClr val="00B0F0"/>
                </a:solidFill>
                <a:effectLst>
                  <a:outerShdw blurRad="50800" dist="39000" dir="5460000" sx="101000" sy="101000" algn="tl">
                    <a:srgbClr val="0000FF"/>
                  </a:outerShdw>
                </a:effectLst>
                <a:latin typeface="MV Boli" pitchFamily="2" charset="0"/>
                <a:ea typeface="Nouvelle Vague" pitchFamily="2" charset="0"/>
                <a:cs typeface="MV Boli" pitchFamily="2" charset="0"/>
              </a:rPr>
              <a:t>Divine Seed</a:t>
            </a:r>
            <a:r>
              <a:rPr lang="en-US" sz="4800" b="1" dirty="0">
                <a:ln w="11430">
                  <a:solidFill>
                    <a:srgbClr val="002060"/>
                  </a:solidFill>
                </a:ln>
                <a:solidFill>
                  <a:srgbClr val="00B0F0"/>
                </a:solidFill>
                <a:effectLst>
                  <a:outerShdw blurRad="50800" dist="39000" dir="5460000" algn="tl">
                    <a:srgbClr val="0000FF"/>
                  </a:outerShdw>
                </a:effectLst>
                <a:latin typeface="MV Boli" pitchFamily="2" charset="0"/>
                <a:ea typeface="Nouvelle Vague" pitchFamily="2" charset="0"/>
                <a:cs typeface="MV Boli" pitchFamily="2" charset="0"/>
              </a:rPr>
              <a:t>” </a:t>
            </a:r>
            <a:r>
              <a:rPr lang="en-US" sz="4800" b="1" dirty="0" smtClean="0">
                <a:ln w="11430">
                  <a:solidFill>
                    <a:srgbClr val="002060"/>
                  </a:solidFill>
                </a:ln>
                <a:solidFill>
                  <a:srgbClr val="00B0F0"/>
                </a:solidFill>
                <a:effectLst>
                  <a:outerShdw blurRad="50800" dist="39000" dir="5460000" algn="tl">
                    <a:srgbClr val="0000FF"/>
                  </a:outerShdw>
                </a:effectLst>
                <a:latin typeface="MV Boli" pitchFamily="2" charset="0"/>
                <a:ea typeface="Nouvelle Vague" pitchFamily="2" charset="0"/>
                <a:cs typeface="MV Boli" pitchFamily="2" charset="0"/>
              </a:rPr>
              <a:t/>
            </a:r>
            <a:br>
              <a:rPr lang="en-US" sz="4800" b="1" dirty="0" smtClean="0">
                <a:ln w="11430">
                  <a:solidFill>
                    <a:srgbClr val="002060"/>
                  </a:solidFill>
                </a:ln>
                <a:solidFill>
                  <a:srgbClr val="00B0F0"/>
                </a:solidFill>
                <a:effectLst>
                  <a:outerShdw blurRad="50800" dist="39000" dir="5460000" algn="tl">
                    <a:srgbClr val="0000FF"/>
                  </a:outerShdw>
                </a:effectLst>
                <a:latin typeface="MV Boli" pitchFamily="2" charset="0"/>
                <a:ea typeface="Nouvelle Vague" pitchFamily="2" charset="0"/>
                <a:cs typeface="MV Boli" pitchFamily="2" charset="0"/>
              </a:rPr>
            </a:br>
            <a: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was equally given </a:t>
            </a: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to </a:t>
            </a:r>
            <a: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r>
            <a:b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Adam when he </a:t>
            </a: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was given </a:t>
            </a:r>
            <a: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r>
            <a:b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dominion to </a:t>
            </a: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rule the earth as </a:t>
            </a:r>
            <a: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r>
            <a:br>
              <a:rPr lang="en-US" sz="4800" b="1" dirty="0" smtClean="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err="1" smtClean="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Melki-tzedek</a:t>
            </a:r>
            <a:r>
              <a:rPr lang="en-US" sz="4800" b="1" dirty="0" smtClean="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King </a:t>
            </a:r>
            <a:r>
              <a:rPr lang="en-US" sz="48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and Priest</a:t>
            </a:r>
            <a:r>
              <a:rPr lang="en-US" sz="3200" b="1" dirty="0">
                <a:ln w="11430">
                  <a:solidFill>
                    <a:srgbClr val="002060"/>
                  </a:solidFill>
                </a:ln>
                <a:solidFill>
                  <a:srgbClr val="441D61"/>
                </a:solidFill>
                <a:effectLst>
                  <a:outerShdw blurRad="50800" dist="39000" dir="5460000" algn="tl">
                    <a:srgbClr val="000000">
                      <a:alpha val="38000"/>
                    </a:srgbClr>
                  </a:outerShdw>
                </a:effectLst>
                <a:latin typeface="Forte" panose="03060902040502070203" pitchFamily="66" charset="0"/>
                <a:ea typeface="Nouvelle Vague" pitchFamily="2" charset="0"/>
                <a:cs typeface="MV Boli" pitchFamily="2" charset="0"/>
              </a:rPr>
              <a:t>.</a:t>
            </a:r>
            <a:r>
              <a:rPr lang="en-US" sz="48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t>
            </a:r>
            <a:endParaRPr lang="en-US" sz="4400" b="1" cap="none" spc="0" dirty="0">
              <a:ln w="11430">
                <a:solidFill>
                  <a:srgbClr val="002060"/>
                </a:solidFill>
              </a:ln>
              <a:solidFill>
                <a:srgbClr val="C00000"/>
              </a:solidFill>
              <a:effectLst>
                <a:outerShdw blurRad="50800" dist="39000" dir="5460000" algn="tl">
                  <a:srgbClr val="000000">
                    <a:alpha val="38000"/>
                  </a:srgbClr>
                </a:outerShdw>
              </a:effectLst>
              <a:latin typeface="Arial Rounded MT Bold" panose="020F0704030504030204" pitchFamily="34" charset="0"/>
              <a:ea typeface="Nouvelle Vague" pitchFamily="2" charset="0"/>
              <a:cs typeface="MV Boli" pitchFamily="2" charset="0"/>
            </a:endParaRPr>
          </a:p>
        </p:txBody>
      </p:sp>
      <p:pic>
        <p:nvPicPr>
          <p:cNvPr id="14" name="Picture 3" descr="C:\Users\Rae\Desktop\Mel [cf] Priesthood &amp; Faifer\umbrella 1.png"/>
          <p:cNvPicPr>
            <a:picLocks noChangeAspect="1" noChangeArrowheads="1"/>
          </p:cNvPicPr>
          <p:nvPr/>
        </p:nvPicPr>
        <p:blipFill>
          <a:blip r:embed="rId3">
            <a:duotone>
              <a:prstClr val="black"/>
              <a:srgbClr val="7030A0">
                <a:tint val="45000"/>
                <a:satMod val="400000"/>
              </a:srgbClr>
            </a:duotone>
            <a:extLst>
              <a:ext uri="{28A0092B-C50C-407E-A947-70E740481C1C}">
                <a14:useLocalDpi xmlns:a14="http://schemas.microsoft.com/office/drawing/2010/main"/>
              </a:ext>
            </a:extLst>
          </a:blip>
          <a:srcRect/>
          <a:stretch>
            <a:fillRect/>
          </a:stretch>
        </p:blipFill>
        <p:spPr bwMode="auto">
          <a:xfrm>
            <a:off x="631711" y="-172695"/>
            <a:ext cx="6037690" cy="49961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Speech Bubble: Rectangle with Corners Rounded 11">
            <a:extLst>
              <a:ext uri="{FF2B5EF4-FFF2-40B4-BE49-F238E27FC236}">
                <a16:creationId xmlns="" xmlns:a16="http://schemas.microsoft.com/office/drawing/2014/main" id="{7A004ED6-0208-4149-AA39-189062331143}"/>
              </a:ext>
            </a:extLst>
          </p:cNvPr>
          <p:cNvSpPr/>
          <p:nvPr/>
        </p:nvSpPr>
        <p:spPr>
          <a:xfrm>
            <a:off x="323526" y="399768"/>
            <a:ext cx="1342826" cy="638898"/>
          </a:xfrm>
          <a:prstGeom prst="wedgeRoundRectCallout">
            <a:avLst>
              <a:gd name="adj1" fmla="val 51437"/>
              <a:gd name="adj2" fmla="val 81918"/>
              <a:gd name="adj3" fmla="val 16667"/>
            </a:avLst>
          </a:prstGeom>
          <a:gradFill flip="none" rotWithShape="1">
            <a:gsLst>
              <a:gs pos="0">
                <a:srgbClr val="441D61"/>
              </a:gs>
              <a:gs pos="47000">
                <a:srgbClr val="8C65D9"/>
              </a:gs>
              <a:gs pos="26000">
                <a:srgbClr val="8C65D9"/>
              </a:gs>
              <a:gs pos="71000">
                <a:srgbClr val="E1CCF0"/>
              </a:gs>
            </a:gsLst>
            <a:lin ang="2700000" scaled="1"/>
            <a:tileRect/>
          </a:gradFill>
          <a:ln w="28575">
            <a:solidFill>
              <a:schemeClr val="tx1">
                <a:lumMod val="75000"/>
                <a:lumOff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441D61"/>
                </a:solidFill>
              </a:rPr>
              <a:t>Earthly Priesthood</a:t>
            </a:r>
          </a:p>
        </p:txBody>
      </p:sp>
      <p:sp>
        <p:nvSpPr>
          <p:cNvPr id="7" name="Rectangle 6"/>
          <p:cNvSpPr/>
          <p:nvPr/>
        </p:nvSpPr>
        <p:spPr>
          <a:xfrm>
            <a:off x="5697553" y="166899"/>
            <a:ext cx="6705123"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002060"/>
                  </a:solidFill>
                </a:ln>
                <a:solidFill>
                  <a:srgbClr val="401B5B"/>
                </a:solidFill>
                <a:effectLst>
                  <a:outerShdw blurRad="50800" dist="39000" dir="5460000" algn="tl">
                    <a:srgbClr val="000000">
                      <a:alpha val="38000"/>
                    </a:srgbClr>
                  </a:outerShdw>
                </a:effectLst>
                <a:latin typeface="Ravie" panose="04040805050809020602" pitchFamily="82" charset="0"/>
                <a:ea typeface="Nouvelle Vague" pitchFamily="2" charset="0"/>
                <a:cs typeface="MV Boli" pitchFamily="2" charset="0"/>
              </a:rPr>
              <a:t>Also remember:</a:t>
            </a:r>
            <a:endParaRPr lang="en-US" sz="4000" b="1" cap="none" spc="0" dirty="0">
              <a:ln w="11430">
                <a:solidFill>
                  <a:srgbClr val="002060"/>
                </a:solidFill>
              </a:ln>
              <a:solidFill>
                <a:srgbClr val="401B5B"/>
              </a:solidFill>
              <a:effectLst>
                <a:outerShdw blurRad="50800" dist="39000" dir="5460000" algn="tl">
                  <a:srgbClr val="000000">
                    <a:alpha val="38000"/>
                  </a:srgbClr>
                </a:outerShdw>
              </a:effectLst>
              <a:latin typeface="Ravie" panose="04040805050809020602" pitchFamily="82" charset="0"/>
              <a:ea typeface="Nouvelle Vague" pitchFamily="2" charset="0"/>
              <a:cs typeface="MV Boli" pitchFamily="2" charset="0"/>
            </a:endParaRPr>
          </a:p>
        </p:txBody>
      </p:sp>
    </p:spTree>
    <p:extLst>
      <p:ext uri="{BB962C8B-B14F-4D97-AF65-F5344CB8AC3E}">
        <p14:creationId xmlns:p14="http://schemas.microsoft.com/office/powerpoint/2010/main" val="15424962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0550" y="6432550"/>
            <a:ext cx="502549" cy="365125"/>
          </a:xfrm>
        </p:spPr>
        <p:txBody>
          <a:bodyPr/>
          <a:lstStyle/>
          <a:p>
            <a:fld id="{385F3E72-97D8-4E0E-8DB2-A67F030E614A}" type="slidenum">
              <a:rPr lang="en-US" smtClean="0">
                <a:solidFill>
                  <a:schemeClr val="accent4"/>
                </a:solidFill>
              </a:rPr>
              <a:t>6</a:t>
            </a:fld>
            <a:endParaRPr lang="en-US" dirty="0">
              <a:solidFill>
                <a:schemeClr val="accent4"/>
              </a:solidFill>
            </a:endParaRPr>
          </a:p>
        </p:txBody>
      </p:sp>
      <p:sp>
        <p:nvSpPr>
          <p:cNvPr id="11" name="Flowchart: Punched Tape 10"/>
          <p:cNvSpPr/>
          <p:nvPr/>
        </p:nvSpPr>
        <p:spPr>
          <a:xfrm>
            <a:off x="464222" y="1632533"/>
            <a:ext cx="11419656" cy="2961522"/>
          </a:xfrm>
          <a:prstGeom prst="flowChartPunchedTape">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2">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232050" y="0"/>
            <a:ext cx="11060063" cy="683264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r"/>
            <a:r>
              <a:rPr lang="en-US" sz="4400" b="1" dirty="0" smtClean="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             the next step in </a:t>
            </a:r>
            <a:r>
              <a:rPr lang="en-US" sz="4400" b="1" dirty="0" smtClean="0">
                <a:ln w="11430">
                  <a:solidFill>
                    <a:srgbClr val="002060"/>
                  </a:solidFill>
                </a:ln>
                <a:solidFill>
                  <a:srgbClr val="00B0F0"/>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Yahuah’s</a:t>
            </a:r>
            <a:r>
              <a:rPr lang="en-US" sz="4400" b="1" dirty="0" smtClean="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 plan </a:t>
            </a:r>
            <a:r>
              <a:rPr lang="en-US" sz="44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was for this mandate to be </a:t>
            </a:r>
            <a:endParaRPr lang="en-US" sz="4400" b="1" dirty="0" smtClean="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endParaRPr>
          </a:p>
          <a:p>
            <a:r>
              <a:rPr lang="en-US" sz="4400" b="1" dirty="0" smtClean="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  handed </a:t>
            </a:r>
            <a:r>
              <a:rPr lang="en-US" sz="44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down </a:t>
            </a:r>
            <a:r>
              <a:rPr lang="en-US" sz="4400" b="1" dirty="0" smtClean="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from </a:t>
            </a:r>
            <a:endParaRPr lang="en-US" sz="44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endParaRPr>
          </a:p>
          <a:p>
            <a:pPr algn="ctr"/>
            <a:endParaRPr lang="en-US" sz="44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endParaRPr>
          </a:p>
          <a:p>
            <a:pPr algn="ctr"/>
            <a:endParaRPr lang="en-US" sz="24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endParaRPr>
          </a:p>
          <a:p>
            <a:pPr algn="ctr"/>
            <a:endParaRPr lang="en-US" sz="54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endParaRPr>
          </a:p>
          <a:p>
            <a:pPr algn="ctr"/>
            <a:endParaRPr lang="en-US" sz="48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endParaRPr>
          </a:p>
          <a:p>
            <a:pPr algn="ctr"/>
            <a:r>
              <a:rPr lang="en-US" sz="44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 patriarch to patriarch UNTIL </a:t>
            </a:r>
            <a:br>
              <a:rPr lang="en-US" sz="44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br>
            <a:r>
              <a:rPr lang="en-US" sz="44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it was passed back to </a:t>
            </a:r>
            <a:r>
              <a:rPr lang="en-US" sz="4400" b="1" dirty="0">
                <a:ln w="11430">
                  <a:solidFill>
                    <a:srgbClr val="002060"/>
                  </a:solidFill>
                </a:ln>
                <a:solidFill>
                  <a:srgbClr val="00B0F0"/>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Yahusha.  </a:t>
            </a:r>
            <a:r>
              <a:rPr lang="en-US" sz="44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
            </a:r>
            <a:br>
              <a:rPr lang="en-US" sz="4400" b="1"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br>
            <a:r>
              <a:rPr lang="en-US" sz="4400" b="1" dirty="0" smtClean="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rPr>
              <a:t>The plan was perfect!</a:t>
            </a:r>
            <a:endParaRPr lang="en-US" sz="4000" b="1" cap="none" spc="0" dirty="0">
              <a:ln w="11430">
                <a:solidFill>
                  <a:srgbClr val="002060"/>
                </a:solidFill>
              </a:ln>
              <a:solidFill>
                <a:schemeClr val="accent6">
                  <a:lumMod val="20000"/>
                  <a:lumOff val="80000"/>
                </a:schemeClr>
              </a:solidFill>
              <a:effectLst>
                <a:glow rad="177800">
                  <a:srgbClr val="002060"/>
                </a:glow>
                <a:outerShdw blurRad="50800" dist="39000" dir="5460000" algn="tl">
                  <a:srgbClr val="000000">
                    <a:alpha val="38000"/>
                  </a:srgbClr>
                </a:outerShdw>
              </a:effectLst>
              <a:latin typeface="Comic Sans MS" panose="030F0702030302020204" pitchFamily="66" charset="0"/>
              <a:ea typeface="Nouvelle Vague" pitchFamily="2" charset="0"/>
              <a:cs typeface="MV Boli" pitchFamily="2" charset="0"/>
            </a:endParaRPr>
          </a:p>
        </p:txBody>
      </p:sp>
      <p:sp>
        <p:nvSpPr>
          <p:cNvPr id="5" name="Rectangle 4"/>
          <p:cNvSpPr/>
          <p:nvPr/>
        </p:nvSpPr>
        <p:spPr>
          <a:xfrm>
            <a:off x="-77490" y="136785"/>
            <a:ext cx="4453463" cy="923330"/>
          </a:xfrm>
          <a:prstGeom prst="rect">
            <a:avLst/>
          </a:prstGeom>
          <a:noFill/>
        </p:spPr>
        <p:txBody>
          <a:bodyPr wrap="none" lIns="91440" tIns="45720" rIns="91440" bIns="45720">
            <a:spAutoFit/>
            <a:scene3d>
              <a:camera prst="isometricOffAxis1Right"/>
              <a:lightRig rig="soft" dir="t">
                <a:rot lat="0" lon="0" rev="15600000"/>
              </a:lightRig>
            </a:scene3d>
            <a:sp3d extrusionH="57150" prstMaterial="softEdge">
              <a:bevelT w="25400" h="38100"/>
            </a:sp3d>
          </a:bodyPr>
          <a:lstStyle/>
          <a:p>
            <a:pPr algn="r"/>
            <a:r>
              <a:rPr lang="en-US" sz="5400" b="1" dirty="0" smtClean="0">
                <a:ln>
                  <a:solidFill>
                    <a:srgbClr val="FFC000"/>
                  </a:solidFill>
                </a:ln>
                <a:solidFill>
                  <a:srgbClr val="C00000"/>
                </a:solidFill>
                <a:effectLst>
                  <a:glow rad="152400">
                    <a:srgbClr val="FFFF00"/>
                  </a:glow>
                </a:effectLst>
                <a:latin typeface="Berlin Sans FB Demi" panose="020E0802020502020306" pitchFamily="34" charset="0"/>
              </a:rPr>
              <a:t>Because of sin</a:t>
            </a:r>
            <a:endParaRPr lang="en-US" sz="5400" b="1" cap="none" spc="0" dirty="0">
              <a:ln>
                <a:solidFill>
                  <a:srgbClr val="FFC000"/>
                </a:solidFill>
              </a:ln>
              <a:solidFill>
                <a:srgbClr val="C00000"/>
              </a:solidFill>
              <a:effectLst>
                <a:glow rad="152400">
                  <a:srgbClr val="FFFF00"/>
                </a:glow>
              </a:effectLst>
              <a:latin typeface="Berlin Sans FB Demi" panose="020E0802020502020306" pitchFamily="34" charset="0"/>
            </a:endParaRPr>
          </a:p>
        </p:txBody>
      </p:sp>
      <p:pic>
        <p:nvPicPr>
          <p:cNvPr id="6" name="Picture 2" descr="C:\Users\Rae\Desktop\smiley face writing cle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288452" y="4642778"/>
            <a:ext cx="1461612" cy="1644188"/>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11088914" y="6197600"/>
            <a:ext cx="420915" cy="348798"/>
          </a:xfrm>
          <a:custGeom>
            <a:avLst/>
            <a:gdLst>
              <a:gd name="connsiteX0" fmla="*/ 0 w 420915"/>
              <a:gd name="connsiteY0" fmla="*/ 0 h 348798"/>
              <a:gd name="connsiteX1" fmla="*/ 101600 w 420915"/>
              <a:gd name="connsiteY1" fmla="*/ 116114 h 348798"/>
              <a:gd name="connsiteX2" fmla="*/ 188686 w 420915"/>
              <a:gd name="connsiteY2" fmla="*/ 174171 h 348798"/>
              <a:gd name="connsiteX3" fmla="*/ 217715 w 420915"/>
              <a:gd name="connsiteY3" fmla="*/ 217714 h 348798"/>
              <a:gd name="connsiteX4" fmla="*/ 319315 w 420915"/>
              <a:gd name="connsiteY4" fmla="*/ 275771 h 348798"/>
              <a:gd name="connsiteX5" fmla="*/ 362857 w 420915"/>
              <a:gd name="connsiteY5" fmla="*/ 304800 h 348798"/>
              <a:gd name="connsiteX6" fmla="*/ 420915 w 420915"/>
              <a:gd name="connsiteY6" fmla="*/ 348343 h 34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915" h="348798">
                <a:moveTo>
                  <a:pt x="0" y="0"/>
                </a:moveTo>
                <a:cubicBezTo>
                  <a:pt x="68433" y="114055"/>
                  <a:pt x="10303" y="37860"/>
                  <a:pt x="101600" y="116114"/>
                </a:cubicBezTo>
                <a:cubicBezTo>
                  <a:pt x="170787" y="175417"/>
                  <a:pt x="114620" y="149483"/>
                  <a:pt x="188686" y="174171"/>
                </a:cubicBezTo>
                <a:cubicBezTo>
                  <a:pt x="198362" y="188685"/>
                  <a:pt x="205380" y="205379"/>
                  <a:pt x="217715" y="217714"/>
                </a:cubicBezTo>
                <a:cubicBezTo>
                  <a:pt x="241294" y="241293"/>
                  <a:pt x="292746" y="260589"/>
                  <a:pt x="319315" y="275771"/>
                </a:cubicBezTo>
                <a:cubicBezTo>
                  <a:pt x="334461" y="284426"/>
                  <a:pt x="348343" y="295124"/>
                  <a:pt x="362857" y="304800"/>
                </a:cubicBezTo>
                <a:cubicBezTo>
                  <a:pt x="397254" y="356394"/>
                  <a:pt x="374442" y="348343"/>
                  <a:pt x="420915" y="348343"/>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10998192" y="6246976"/>
            <a:ext cx="333531" cy="427289"/>
          </a:xfrm>
          <a:custGeom>
            <a:avLst/>
            <a:gdLst>
              <a:gd name="connsiteX0" fmla="*/ 17337 w 333531"/>
              <a:gd name="connsiteY0" fmla="*/ 0 h 427289"/>
              <a:gd name="connsiteX1" fmla="*/ 8791 w 333531"/>
              <a:gd name="connsiteY1" fmla="*/ 51274 h 427289"/>
              <a:gd name="connsiteX2" fmla="*/ 17337 w 333531"/>
              <a:gd name="connsiteY2" fmla="*/ 102549 h 427289"/>
              <a:gd name="connsiteX3" fmla="*/ 68612 w 333531"/>
              <a:gd name="connsiteY3" fmla="*/ 136732 h 427289"/>
              <a:gd name="connsiteX4" fmla="*/ 94249 w 333531"/>
              <a:gd name="connsiteY4" fmla="*/ 153824 h 427289"/>
              <a:gd name="connsiteX5" fmla="*/ 119887 w 333531"/>
              <a:gd name="connsiteY5" fmla="*/ 170916 h 427289"/>
              <a:gd name="connsiteX6" fmla="*/ 162615 w 333531"/>
              <a:gd name="connsiteY6" fmla="*/ 222190 h 427289"/>
              <a:gd name="connsiteX7" fmla="*/ 188253 w 333531"/>
              <a:gd name="connsiteY7" fmla="*/ 230736 h 427289"/>
              <a:gd name="connsiteX8" fmla="*/ 213890 w 333531"/>
              <a:gd name="connsiteY8" fmla="*/ 247828 h 427289"/>
              <a:gd name="connsiteX9" fmla="*/ 248073 w 333531"/>
              <a:gd name="connsiteY9" fmla="*/ 273465 h 427289"/>
              <a:gd name="connsiteX10" fmla="*/ 273711 w 333531"/>
              <a:gd name="connsiteY10" fmla="*/ 282011 h 427289"/>
              <a:gd name="connsiteX11" fmla="*/ 282257 w 333531"/>
              <a:gd name="connsiteY11" fmla="*/ 384560 h 427289"/>
              <a:gd name="connsiteX12" fmla="*/ 307894 w 333531"/>
              <a:gd name="connsiteY12" fmla="*/ 401652 h 427289"/>
              <a:gd name="connsiteX13" fmla="*/ 333531 w 333531"/>
              <a:gd name="connsiteY13" fmla="*/ 427289 h 42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3531" h="427289">
                <a:moveTo>
                  <a:pt x="17337" y="0"/>
                </a:moveTo>
                <a:cubicBezTo>
                  <a:pt x="14488" y="17091"/>
                  <a:pt x="12550" y="34360"/>
                  <a:pt x="8791" y="51274"/>
                </a:cubicBezTo>
                <a:cubicBezTo>
                  <a:pt x="2541" y="79399"/>
                  <a:pt x="-11073" y="77691"/>
                  <a:pt x="17337" y="102549"/>
                </a:cubicBezTo>
                <a:cubicBezTo>
                  <a:pt x="32796" y="116076"/>
                  <a:pt x="51520" y="125338"/>
                  <a:pt x="68612" y="136732"/>
                </a:cubicBezTo>
                <a:lnTo>
                  <a:pt x="94249" y="153824"/>
                </a:lnTo>
                <a:lnTo>
                  <a:pt x="119887" y="170916"/>
                </a:lnTo>
                <a:cubicBezTo>
                  <a:pt x="132498" y="189833"/>
                  <a:pt x="142875" y="209030"/>
                  <a:pt x="162615" y="222190"/>
                </a:cubicBezTo>
                <a:cubicBezTo>
                  <a:pt x="170110" y="227187"/>
                  <a:pt x="179707" y="227887"/>
                  <a:pt x="188253" y="230736"/>
                </a:cubicBezTo>
                <a:cubicBezTo>
                  <a:pt x="196799" y="236433"/>
                  <a:pt x="205532" y="241858"/>
                  <a:pt x="213890" y="247828"/>
                </a:cubicBezTo>
                <a:cubicBezTo>
                  <a:pt x="225480" y="256107"/>
                  <a:pt x="235707" y="266399"/>
                  <a:pt x="248073" y="273465"/>
                </a:cubicBezTo>
                <a:cubicBezTo>
                  <a:pt x="255894" y="277934"/>
                  <a:pt x="265165" y="279162"/>
                  <a:pt x="273711" y="282011"/>
                </a:cubicBezTo>
                <a:cubicBezTo>
                  <a:pt x="276560" y="316194"/>
                  <a:pt x="272834" y="351578"/>
                  <a:pt x="282257" y="384560"/>
                </a:cubicBezTo>
                <a:cubicBezTo>
                  <a:pt x="285079" y="394436"/>
                  <a:pt x="300004" y="395077"/>
                  <a:pt x="307894" y="401652"/>
                </a:cubicBezTo>
                <a:cubicBezTo>
                  <a:pt x="317178" y="409389"/>
                  <a:pt x="333531" y="427289"/>
                  <a:pt x="333531" y="427289"/>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332919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3374254" cy="365125"/>
          </a:xfrm>
        </p:spPr>
        <p:txBody>
          <a:bodyPr/>
          <a:lstStyle/>
          <a:p>
            <a:fld id="{385F3E72-97D8-4E0E-8DB2-A67F030E614A}" type="slidenum">
              <a:rPr lang="en-US" smtClean="0">
                <a:solidFill>
                  <a:schemeClr val="tx1"/>
                </a:solidFill>
              </a:rPr>
              <a:t>7</a:t>
            </a:fld>
            <a:endParaRPr lang="en-US" dirty="0">
              <a:solidFill>
                <a:schemeClr val="tx1"/>
              </a:solidFill>
            </a:endParaRPr>
          </a:p>
        </p:txBody>
      </p:sp>
      <p:sp>
        <p:nvSpPr>
          <p:cNvPr id="4" name="Rectangle 3"/>
          <p:cNvSpPr/>
          <p:nvPr/>
        </p:nvSpPr>
        <p:spPr>
          <a:xfrm>
            <a:off x="-3208" y="440316"/>
            <a:ext cx="12151666" cy="600164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sz="4800" b="1" dirty="0"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t>The mantel of</a:t>
            </a:r>
            <a:br>
              <a:rPr lang="en-US" sz="4800" b="1" dirty="0"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t>the </a:t>
            </a:r>
            <a:r>
              <a:rPr lang="en-US" sz="4800" b="1" dirty="0" err="1"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t>Melki-tzedek</a:t>
            </a:r>
            <a:r>
              <a:rPr lang="en-US" sz="4800" b="1" dirty="0"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t/>
            </a:r>
            <a:br>
              <a:rPr lang="en-US" sz="4800" b="1" dirty="0"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t>priesthood was passed through </a:t>
            </a:r>
            <a:br>
              <a:rPr lang="en-US" sz="4800" b="1" dirty="0"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smtClean="0">
                <a:ln w="11430">
                  <a:solidFill>
                    <a:srgbClr val="170B33"/>
                  </a:solidFill>
                </a:ln>
                <a:solidFill>
                  <a:schemeClr val="accent6"/>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t>the</a:t>
            </a:r>
            <a:r>
              <a:rPr lang="en-US" sz="4800" b="1" dirty="0"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t> </a:t>
            </a:r>
            <a:r>
              <a:rPr lang="en-US" sz="4800" b="1" dirty="0" smtClean="0">
                <a:ln w="11430">
                  <a:solidFill>
                    <a:srgbClr val="170B33"/>
                  </a:solidFill>
                </a:ln>
                <a:solidFill>
                  <a:schemeClr val="accent6"/>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t>generations of patriarchs </a:t>
            </a:r>
            <a:br>
              <a:rPr lang="en-US" sz="4800" b="1" dirty="0" smtClean="0">
                <a:ln w="11430">
                  <a:solidFill>
                    <a:srgbClr val="170B33"/>
                  </a:solidFill>
                </a:ln>
                <a:solidFill>
                  <a:schemeClr val="accent6"/>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t>from Adam forward</a:t>
            </a:r>
            <a:r>
              <a:rPr lang="en-US" sz="4800" b="1" dirty="0"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Forte" panose="03060902040502070203" pitchFamily="66" charset="0"/>
                <a:ea typeface="Nouvelle Vague" pitchFamily="2" charset="0"/>
                <a:cs typeface="MV Boli" pitchFamily="2" charset="0"/>
              </a:rPr>
              <a:t>.</a:t>
            </a:r>
            <a:r>
              <a:rPr lang="en-US" sz="4800" b="1" dirty="0" smtClean="0">
                <a:ln w="11430">
                  <a:solidFill>
                    <a:srgbClr val="170B33"/>
                  </a:solidFill>
                </a:ln>
                <a:solidFill>
                  <a:srgbClr val="7030A0"/>
                </a:solidFill>
                <a:effectLst>
                  <a:glow rad="177800">
                    <a:schemeClr val="bg1"/>
                  </a:glow>
                  <a:outerShdw blurRad="50800" dist="39000" dir="5460000" algn="tl">
                    <a:srgbClr val="000000">
                      <a:alpha val="38000"/>
                    </a:srgbClr>
                  </a:outerShdw>
                </a:effectLst>
                <a:latin typeface="MV Boli" pitchFamily="2" charset="0"/>
                <a:ea typeface="Nouvelle Vague" pitchFamily="2" charset="0"/>
                <a:cs typeface="MV Boli" pitchFamily="2" charset="0"/>
              </a:rPr>
              <a:t>  </a:t>
            </a:r>
            <a:r>
              <a:rPr lang="en-US" sz="4800" b="1" dirty="0" smtClean="0">
                <a:ln w="11430">
                  <a:solidFill>
                    <a:srgbClr val="170B33"/>
                  </a:solidFill>
                </a:ln>
                <a:solidFill>
                  <a:srgbClr val="7030A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r>
            <a:br>
              <a:rPr lang="en-US" sz="4800" b="1" dirty="0" smtClean="0">
                <a:ln w="11430">
                  <a:solidFill>
                    <a:srgbClr val="170B33"/>
                  </a:solidFill>
                </a:ln>
                <a:solidFill>
                  <a:srgbClr val="7030A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smtClean="0">
                <a:ln w="11430">
                  <a:solidFill>
                    <a:srgbClr val="170B33"/>
                  </a:solidFill>
                </a:ln>
                <a:solidFill>
                  <a:srgbClr val="401B5B"/>
                </a:solidFill>
                <a:effectLst>
                  <a:glow rad="203200">
                    <a:schemeClr val="accent2">
                      <a:lumMod val="40000"/>
                      <a:lumOff val="60000"/>
                      <a:alpha val="62000"/>
                    </a:schemeClr>
                  </a:glow>
                  <a:outerShdw blurRad="50800" dist="39000" dir="5460000" algn="tl">
                    <a:srgbClr val="000000">
                      <a:alpha val="38000"/>
                    </a:srgbClr>
                  </a:outerShdw>
                </a:effectLst>
                <a:latin typeface="MV Boli" pitchFamily="2" charset="0"/>
                <a:ea typeface="Nouvelle Vague" pitchFamily="2" charset="0"/>
                <a:cs typeface="MV Boli" pitchFamily="2" charset="0"/>
              </a:rPr>
              <a:t>This has been </a:t>
            </a:r>
            <a:br>
              <a:rPr lang="en-US" sz="4800" b="1" dirty="0" smtClean="0">
                <a:ln w="11430">
                  <a:solidFill>
                    <a:srgbClr val="170B33"/>
                  </a:solidFill>
                </a:ln>
                <a:solidFill>
                  <a:srgbClr val="401B5B"/>
                </a:solidFill>
                <a:effectLst>
                  <a:glow rad="203200">
                    <a:schemeClr val="accent2">
                      <a:lumMod val="40000"/>
                      <a:lumOff val="60000"/>
                      <a:alpha val="62000"/>
                    </a:schemeClr>
                  </a:glow>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smtClean="0">
                <a:ln w="11430">
                  <a:solidFill>
                    <a:srgbClr val="170B33"/>
                  </a:solidFill>
                </a:ln>
                <a:solidFill>
                  <a:srgbClr val="401B5B"/>
                </a:solidFill>
                <a:effectLst>
                  <a:glow rad="203200">
                    <a:schemeClr val="accent2">
                      <a:lumMod val="40000"/>
                      <a:lumOff val="60000"/>
                      <a:alpha val="62000"/>
                    </a:schemeClr>
                  </a:glow>
                  <a:outerShdw blurRad="50800" dist="39000" dir="5460000" algn="tl">
                    <a:srgbClr val="000000">
                      <a:alpha val="38000"/>
                    </a:srgbClr>
                  </a:outerShdw>
                </a:effectLst>
                <a:latin typeface="MV Boli" pitchFamily="2" charset="0"/>
                <a:ea typeface="Nouvelle Vague" pitchFamily="2" charset="0"/>
                <a:cs typeface="MV Boli" pitchFamily="2" charset="0"/>
              </a:rPr>
              <a:t>accurately recorded </a:t>
            </a:r>
            <a:r>
              <a:rPr lang="en-US" sz="4800" b="1" u="sng" dirty="0" smtClean="0">
                <a:ln w="11430">
                  <a:solidFill>
                    <a:srgbClr val="170B33"/>
                  </a:solidFill>
                </a:ln>
                <a:solidFill>
                  <a:srgbClr val="401B5B"/>
                </a:solidFill>
                <a:effectLst>
                  <a:glow rad="203200">
                    <a:schemeClr val="accent2">
                      <a:lumMod val="40000"/>
                      <a:lumOff val="60000"/>
                      <a:alpha val="62000"/>
                    </a:schemeClr>
                  </a:glow>
                  <a:outerShdw blurRad="50800" dist="39000" dir="5460000" algn="tl">
                    <a:srgbClr val="000000">
                      <a:alpha val="38000"/>
                    </a:srgbClr>
                  </a:outerShdw>
                </a:effectLst>
                <a:latin typeface="MV Boli" pitchFamily="2" charset="0"/>
                <a:ea typeface="Nouvelle Vague" pitchFamily="2" charset="0"/>
                <a:cs typeface="MV Boli" pitchFamily="2" charset="0"/>
              </a:rPr>
              <a:t>onl</a:t>
            </a:r>
            <a:r>
              <a:rPr lang="en-US" sz="4800" b="1" dirty="0" smtClean="0">
                <a:ln w="11430">
                  <a:solidFill>
                    <a:srgbClr val="170B33"/>
                  </a:solidFill>
                </a:ln>
                <a:solidFill>
                  <a:srgbClr val="401B5B"/>
                </a:solidFill>
                <a:effectLst>
                  <a:glow rad="203200">
                    <a:schemeClr val="accent2">
                      <a:lumMod val="40000"/>
                      <a:lumOff val="60000"/>
                      <a:alpha val="62000"/>
                    </a:schemeClr>
                  </a:glow>
                  <a:outerShdw blurRad="50800" dist="39000" dir="5460000" algn="tl">
                    <a:srgbClr val="000000">
                      <a:alpha val="38000"/>
                    </a:srgbClr>
                  </a:outerShdw>
                </a:effectLst>
                <a:latin typeface="MV Boli" pitchFamily="2" charset="0"/>
                <a:ea typeface="Nouvelle Vague" pitchFamily="2" charset="0"/>
                <a:cs typeface="MV Boli" pitchFamily="2" charset="0"/>
              </a:rPr>
              <a:t>y</a:t>
            </a:r>
            <a:br>
              <a:rPr lang="en-US" sz="4800" b="1" dirty="0" smtClean="0">
                <a:ln w="11430">
                  <a:solidFill>
                    <a:srgbClr val="170B33"/>
                  </a:solidFill>
                </a:ln>
                <a:solidFill>
                  <a:srgbClr val="401B5B"/>
                </a:solidFill>
                <a:effectLst>
                  <a:glow rad="203200">
                    <a:schemeClr val="accent2">
                      <a:lumMod val="40000"/>
                      <a:lumOff val="60000"/>
                      <a:alpha val="62000"/>
                    </a:schemeClr>
                  </a:glow>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smtClean="0">
                <a:ln w="11430">
                  <a:solidFill>
                    <a:srgbClr val="170B33"/>
                  </a:solidFill>
                </a:ln>
                <a:solidFill>
                  <a:srgbClr val="401B5B"/>
                </a:solidFill>
                <a:effectLst>
                  <a:glow rad="203200">
                    <a:schemeClr val="accent2">
                      <a:lumMod val="40000"/>
                      <a:lumOff val="60000"/>
                      <a:alpha val="62000"/>
                    </a:schemeClr>
                  </a:glow>
                  <a:outerShdw blurRad="50800" dist="39000" dir="5460000" algn="tl">
                    <a:srgbClr val="000000">
                      <a:alpha val="38000"/>
                    </a:srgbClr>
                  </a:outerShdw>
                </a:effectLst>
                <a:latin typeface="MV Boli" pitchFamily="2" charset="0"/>
                <a:ea typeface="Nouvelle Vague" pitchFamily="2" charset="0"/>
                <a:cs typeface="MV Boli" pitchFamily="2" charset="0"/>
              </a:rPr>
              <a:t>up to Shem, Noah’s son</a:t>
            </a:r>
            <a:r>
              <a:rPr lang="en-US" sz="4800" b="1" dirty="0" smtClean="0">
                <a:ln w="11430">
                  <a:solidFill>
                    <a:srgbClr val="170B33"/>
                  </a:solidFill>
                </a:ln>
                <a:solidFill>
                  <a:srgbClr val="401B5B"/>
                </a:solidFill>
                <a:effectLst>
                  <a:glow rad="203200">
                    <a:schemeClr val="accent2">
                      <a:lumMod val="40000"/>
                      <a:lumOff val="60000"/>
                      <a:alpha val="62000"/>
                    </a:schemeClr>
                  </a:glow>
                  <a:outerShdw blurRad="50800" dist="39000" dir="5460000" algn="tl">
                    <a:srgbClr val="000000">
                      <a:alpha val="38000"/>
                    </a:srgbClr>
                  </a:outerShdw>
                </a:effectLst>
                <a:latin typeface="Forte" panose="03060902040502070203" pitchFamily="66" charset="0"/>
                <a:ea typeface="Nouvelle Vague" pitchFamily="2" charset="0"/>
                <a:cs typeface="MV Boli" pitchFamily="2" charset="0"/>
              </a:rPr>
              <a:t>.</a:t>
            </a:r>
            <a:r>
              <a:rPr lang="en-US" sz="4800" b="1" dirty="0" smtClean="0">
                <a:ln w="11430">
                  <a:solidFill>
                    <a:srgbClr val="170B33"/>
                  </a:solidFill>
                </a:ln>
                <a:solidFill>
                  <a:srgbClr val="401B5B"/>
                </a:solidFill>
                <a:effectLst>
                  <a:glow rad="203200">
                    <a:schemeClr val="accent2">
                      <a:lumMod val="40000"/>
                      <a:lumOff val="60000"/>
                      <a:alpha val="62000"/>
                    </a:schemeClr>
                  </a:glow>
                  <a:outerShdw blurRad="50800" dist="39000" dir="5460000" algn="tl">
                    <a:srgbClr val="000000">
                      <a:alpha val="38000"/>
                    </a:srgbClr>
                  </a:outerShdw>
                </a:effectLst>
                <a:latin typeface="MV Boli" pitchFamily="2" charset="0"/>
                <a:ea typeface="Nouvelle Vague" pitchFamily="2" charset="0"/>
                <a:cs typeface="MV Boli" pitchFamily="2" charset="0"/>
              </a:rPr>
              <a:t> </a:t>
            </a:r>
            <a:endParaRPr lang="en-US" sz="4400" b="1" cap="none" spc="0" dirty="0">
              <a:ln w="11430">
                <a:solidFill>
                  <a:srgbClr val="002060"/>
                </a:solidFill>
              </a:ln>
              <a:solidFill>
                <a:srgbClr val="401B5B"/>
              </a:solidFill>
              <a:effectLst>
                <a:glow rad="203200">
                  <a:schemeClr val="accent2">
                    <a:lumMod val="40000"/>
                    <a:lumOff val="60000"/>
                    <a:alpha val="62000"/>
                  </a:schemeClr>
                </a:glow>
                <a:outerShdw blurRad="50800" dist="39000" dir="5460000" algn="tl">
                  <a:srgbClr val="000000">
                    <a:alpha val="38000"/>
                  </a:srgbClr>
                </a:outerShdw>
              </a:effectLst>
              <a:latin typeface="Arial Rounded MT Bold" panose="020F0704030504030204" pitchFamily="34" charset="0"/>
              <a:ea typeface="Nouvelle Vague" pitchFamily="2" charset="0"/>
              <a:cs typeface="MV Boli"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69" y="2939314"/>
            <a:ext cx="1823920" cy="1823920"/>
          </a:xfrm>
          <a:prstGeom prst="ellipse">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38515"/>
            <a:ext cx="1823920" cy="1823920"/>
          </a:xfrm>
          <a:prstGeom prst="ellipse">
            <a:avLst/>
          </a:prstGeom>
          <a:ln>
            <a:noFill/>
          </a:ln>
          <a:effectLst>
            <a:softEdge rad="112500"/>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0735" y="3025655"/>
            <a:ext cx="1823920" cy="1823920"/>
          </a:xfrm>
          <a:prstGeom prst="ellipse">
            <a:avLst/>
          </a:prstGeom>
          <a:ln>
            <a:noFill/>
          </a:ln>
          <a:effectLst>
            <a:softEdge rad="112500"/>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49" y="1071268"/>
            <a:ext cx="1823920" cy="1823920"/>
          </a:xfrm>
          <a:prstGeom prst="ellipse">
            <a:avLst/>
          </a:prstGeom>
          <a:ln>
            <a:noFill/>
          </a:ln>
          <a:effectLst>
            <a:softEdge rad="112500"/>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9733" y="0"/>
            <a:ext cx="1823920" cy="1823920"/>
          </a:xfrm>
          <a:prstGeom prst="ellipse">
            <a:avLst/>
          </a:prstGeom>
          <a:ln>
            <a:noFill/>
          </a:ln>
          <a:effectLst>
            <a:softEdge rad="112500"/>
          </a:effec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3380" y="990846"/>
            <a:ext cx="1823920" cy="1823920"/>
          </a:xfrm>
          <a:prstGeom prst="ellipse">
            <a:avLst/>
          </a:prstGeom>
          <a:ln>
            <a:noFill/>
          </a:ln>
          <a:effectLst>
            <a:softEdge rad="112500"/>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136680" y="1019171"/>
            <a:ext cx="1823920" cy="1823920"/>
          </a:xfrm>
          <a:prstGeom prst="ellipse">
            <a:avLst/>
          </a:prstGeom>
          <a:ln>
            <a:noFill/>
          </a:ln>
          <a:effectLst>
            <a:softEdge rad="112500"/>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079011" y="4849575"/>
            <a:ext cx="1790282" cy="1823920"/>
          </a:xfrm>
          <a:prstGeom prst="ellipse">
            <a:avLst/>
          </a:prstGeom>
          <a:ln>
            <a:noFill/>
          </a:ln>
          <a:effectLst>
            <a:softEdge rad="112500"/>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176" y="4865101"/>
            <a:ext cx="1823920" cy="1823920"/>
          </a:xfrm>
          <a:prstGeom prst="ellipse">
            <a:avLst/>
          </a:prstGeom>
          <a:ln>
            <a:noFill/>
          </a:ln>
          <a:effectLst>
            <a:softEdge rad="112500"/>
          </a:effectLst>
        </p:spPr>
      </p:pic>
    </p:spTree>
    <p:extLst>
      <p:ext uri="{BB962C8B-B14F-4D97-AF65-F5344CB8AC3E}">
        <p14:creationId xmlns:p14="http://schemas.microsoft.com/office/powerpoint/2010/main" val="9175969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 r="63195" b="-833"/>
          <a:stretch/>
        </p:blipFill>
        <p:spPr>
          <a:xfrm>
            <a:off x="6276928" y="-73951"/>
            <a:ext cx="5990244" cy="8205504"/>
          </a:xfrm>
          <a:prstGeom prst="rect">
            <a:avLst/>
          </a:prstGeom>
          <a:effectLst>
            <a:softEdge rad="317500"/>
          </a:effectLst>
        </p:spPr>
      </p:pic>
      <p:sp>
        <p:nvSpPr>
          <p:cNvPr id="2" name="Slide Number Placeholder 1"/>
          <p:cNvSpPr>
            <a:spLocks noGrp="1"/>
          </p:cNvSpPr>
          <p:nvPr>
            <p:ph type="sldNum" sz="quarter" idx="12"/>
          </p:nvPr>
        </p:nvSpPr>
        <p:spPr>
          <a:xfrm>
            <a:off x="8610600" y="6356350"/>
            <a:ext cx="3374254" cy="365125"/>
          </a:xfrm>
        </p:spPr>
        <p:txBody>
          <a:bodyPr/>
          <a:lstStyle/>
          <a:p>
            <a:fld id="{385F3E72-97D8-4E0E-8DB2-A67F030E614A}" type="slidenum">
              <a:rPr lang="en-US" smtClean="0">
                <a:solidFill>
                  <a:schemeClr val="tx1"/>
                </a:solidFill>
              </a:rPr>
              <a:t>8</a:t>
            </a:fld>
            <a:endParaRPr lang="en-US" dirty="0">
              <a:solidFill>
                <a:schemeClr val="tx1"/>
              </a:solidFill>
            </a:endParaRPr>
          </a:p>
        </p:txBody>
      </p:sp>
      <p:sp>
        <p:nvSpPr>
          <p:cNvPr id="4" name="Rectangle 3"/>
          <p:cNvSpPr/>
          <p:nvPr/>
        </p:nvSpPr>
        <p:spPr>
          <a:xfrm>
            <a:off x="0" y="336636"/>
            <a:ext cx="7562850"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sz="4800" b="1" dirty="0" smtClean="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In </a:t>
            </a:r>
            <a:r>
              <a:rPr lang="en-US" sz="4800" b="1" dirty="0" err="1" smtClean="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satan’s</a:t>
            </a:r>
            <a:r>
              <a:rPr lang="en-US" sz="4800" b="1" dirty="0" smtClean="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plan he used willing </a:t>
            </a:r>
            <a:r>
              <a:rPr lang="en-US" sz="4800" b="1" u="sng" dirty="0" smtClean="0">
                <a:ln w="11430">
                  <a:solidFill>
                    <a:srgbClr val="002060"/>
                  </a:solidFill>
                </a:ln>
                <a:solidFill>
                  <a:schemeClr val="accent2">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un</a:t>
            </a:r>
            <a:r>
              <a:rPr lang="en-US" sz="4800" b="1" dirty="0" smtClean="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believers/scribes to try </a:t>
            </a:r>
            <a:r>
              <a:rPr lang="en-US" sz="4800" b="1" dirty="0" smtClean="0">
                <a:ln w="11430">
                  <a:solidFill>
                    <a:srgbClr val="002060"/>
                  </a:solidFill>
                </a:ln>
                <a:solidFill>
                  <a:schemeClr val="accent2">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corrupting</a:t>
            </a:r>
            <a:r>
              <a:rPr lang="en-US" sz="4800" b="1" dirty="0" smtClean="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t>
            </a:r>
            <a:br>
              <a:rPr lang="en-US" sz="4800" b="1" dirty="0" smtClean="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800" b="1" dirty="0" smtClean="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seven Torah timelines</a:t>
            </a:r>
            <a:endParaRPr lang="en-US" sz="4400" b="1" cap="none" spc="0" dirty="0">
              <a:ln w="11430">
                <a:solidFill>
                  <a:srgbClr val="002060"/>
                </a:solidFill>
              </a:ln>
              <a:solidFill>
                <a:srgbClr val="C00000"/>
              </a:solidFill>
              <a:effectLst>
                <a:outerShdw blurRad="50800" dist="39000" dir="5460000" algn="tl">
                  <a:srgbClr val="000000">
                    <a:alpha val="38000"/>
                  </a:srgbClr>
                </a:outerShdw>
              </a:effectLst>
              <a:latin typeface="Arial Rounded MT Bold" panose="020F0704030504030204" pitchFamily="34" charset="0"/>
              <a:ea typeface="Nouvelle Vague" pitchFamily="2" charset="0"/>
              <a:cs typeface="MV Boli" pitchFamily="2" charset="0"/>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9862" b="89908" l="0" r="100000"/>
                    </a14:imgEffect>
                  </a14:imgLayer>
                </a14:imgProps>
              </a:ext>
              <a:ext uri="{28A0092B-C50C-407E-A947-70E740481C1C}">
                <a14:useLocalDpi xmlns:a14="http://schemas.microsoft.com/office/drawing/2010/main"/>
              </a:ext>
            </a:extLst>
          </a:blip>
          <a:stretch>
            <a:fillRect/>
          </a:stretch>
        </p:blipFill>
        <p:spPr>
          <a:xfrm>
            <a:off x="5714564" y="3931212"/>
            <a:ext cx="4340658" cy="2957073"/>
          </a:xfrm>
          <a:prstGeom prst="rect">
            <a:avLst/>
          </a:prstGeom>
          <a:effectLst>
            <a:glow rad="266700">
              <a:srgbClr val="C00000">
                <a:alpha val="72000"/>
              </a:srgbClr>
            </a:glow>
          </a:effectLst>
        </p:spPr>
      </p:pic>
      <p:grpSp>
        <p:nvGrpSpPr>
          <p:cNvPr id="3" name="Group 2"/>
          <p:cNvGrpSpPr/>
          <p:nvPr/>
        </p:nvGrpSpPr>
        <p:grpSpPr>
          <a:xfrm>
            <a:off x="292351" y="3502640"/>
            <a:ext cx="5190853" cy="3102723"/>
            <a:chOff x="-2637315" y="5826774"/>
            <a:chExt cx="6905976" cy="3974511"/>
          </a:xfrm>
        </p:grpSpPr>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1846" r="99832"/>
                      </a14:imgEffect>
                    </a14:imgLayer>
                  </a14:imgProps>
                </a:ext>
                <a:ext uri="{28A0092B-C50C-407E-A947-70E740481C1C}">
                  <a14:useLocalDpi xmlns:a14="http://schemas.microsoft.com/office/drawing/2010/main" val="0"/>
                </a:ext>
              </a:extLst>
            </a:blip>
            <a:stretch>
              <a:fillRect/>
            </a:stretch>
          </p:blipFill>
          <p:spPr>
            <a:xfrm>
              <a:off x="-1586908" y="6542510"/>
              <a:ext cx="4805160" cy="2543038"/>
            </a:xfrm>
            <a:prstGeom prst="rect">
              <a:avLst/>
            </a:prstGeom>
            <a:effectLst/>
          </p:spPr>
        </p:pic>
        <p:sp>
          <p:nvSpPr>
            <p:cNvPr id="10" name="Oval 9"/>
            <p:cNvSpPr/>
            <p:nvPr/>
          </p:nvSpPr>
          <p:spPr>
            <a:xfrm>
              <a:off x="-2637315" y="5826774"/>
              <a:ext cx="6905976" cy="3974511"/>
            </a:xfrm>
            <a:prstGeom prst="ellipse">
              <a:avLst/>
            </a:prstGeom>
            <a:gradFill flip="none" rotWithShape="1">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path path="circl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Rectangle 12"/>
          <p:cNvSpPr/>
          <p:nvPr/>
        </p:nvSpPr>
        <p:spPr>
          <a:xfrm>
            <a:off x="1141729" y="3729398"/>
            <a:ext cx="3860352" cy="923330"/>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5400" b="1" dirty="0">
                <a:ln>
                  <a:solidFill>
                    <a:srgbClr val="002060"/>
                  </a:solidFill>
                </a:ln>
                <a:solidFill>
                  <a:schemeClr val="accent4"/>
                </a:solidFill>
              </a:rPr>
              <a:t> </a:t>
            </a:r>
            <a:r>
              <a:rPr lang="en-US" sz="5400" b="1" dirty="0" smtClean="0">
                <a:ln>
                  <a:solidFill>
                    <a:srgbClr val="002060"/>
                  </a:solidFill>
                </a:ln>
                <a:solidFill>
                  <a:srgbClr val="00B0F0"/>
                </a:solidFill>
                <a:latin typeface="Forte" panose="03060902040502070203" pitchFamily="66" charset="0"/>
              </a:rPr>
              <a:t>from this …</a:t>
            </a:r>
            <a:endParaRPr lang="en-US" sz="5400" b="1" cap="none" spc="0" dirty="0">
              <a:ln>
                <a:solidFill>
                  <a:srgbClr val="002060"/>
                </a:solidFill>
              </a:ln>
              <a:solidFill>
                <a:srgbClr val="00B0F0"/>
              </a:solidFill>
              <a:effectLst/>
              <a:latin typeface="Forte" panose="03060902040502070203" pitchFamily="66" charset="0"/>
            </a:endParaRPr>
          </a:p>
        </p:txBody>
      </p:sp>
      <p:sp>
        <p:nvSpPr>
          <p:cNvPr id="14" name="Rectangle 13"/>
          <p:cNvSpPr/>
          <p:nvPr/>
        </p:nvSpPr>
        <p:spPr>
          <a:xfrm rot="334844">
            <a:off x="5760147" y="3845510"/>
            <a:ext cx="4603488" cy="1862048"/>
          </a:xfrm>
          <a:prstGeom prst="rect">
            <a:avLst/>
          </a:prstGeom>
          <a:noFill/>
        </p:spPr>
        <p:txBody>
          <a:bodyPr wrap="square" lIns="91440" tIns="45720" rIns="91440" bIns="45720">
            <a:prstTxWarp prst="textArchUp">
              <a:avLst/>
            </a:prstTxWarp>
            <a:spAutoFit/>
            <a:scene3d>
              <a:camera prst="orthographicFront"/>
              <a:lightRig rig="soft" dir="t">
                <a:rot lat="0" lon="0" rev="15600000"/>
              </a:lightRig>
            </a:scene3d>
            <a:sp3d extrusionH="57150" prstMaterial="softEdge">
              <a:bevelT w="25400" h="38100" prst="angle"/>
            </a:sp3d>
          </a:bodyPr>
          <a:lstStyle/>
          <a:p>
            <a:pPr algn="ctr"/>
            <a:r>
              <a:rPr lang="en-US" sz="5400" b="1" dirty="0">
                <a:ln>
                  <a:solidFill>
                    <a:srgbClr val="002060"/>
                  </a:solidFill>
                </a:ln>
                <a:solidFill>
                  <a:srgbClr val="FF0000"/>
                </a:solidFill>
              </a:rPr>
              <a:t> </a:t>
            </a:r>
            <a:r>
              <a:rPr lang="en-US" sz="11500" b="1" dirty="0" smtClean="0">
                <a:ln>
                  <a:solidFill>
                    <a:srgbClr val="002060"/>
                  </a:solidFill>
                </a:ln>
                <a:solidFill>
                  <a:srgbClr val="FF0000"/>
                </a:solidFill>
                <a:latin typeface="Blackadder ITC" panose="04020505051007020D02" pitchFamily="82" charset="0"/>
              </a:rPr>
              <a:t>to this! </a:t>
            </a:r>
            <a:endParaRPr lang="en-US" sz="11500" b="1" cap="none" spc="0" dirty="0">
              <a:ln>
                <a:solidFill>
                  <a:srgbClr val="002060"/>
                </a:solidFill>
              </a:ln>
              <a:solidFill>
                <a:srgbClr val="FF0000"/>
              </a:solidFill>
              <a:effectLst/>
              <a:latin typeface="Blackadder ITC" panose="04020505051007020D02" pitchFamily="82" charset="0"/>
            </a:endParaRPr>
          </a:p>
        </p:txBody>
      </p:sp>
      <p:sp>
        <p:nvSpPr>
          <p:cNvPr id="15" name="Rectangle 14"/>
          <p:cNvSpPr/>
          <p:nvPr/>
        </p:nvSpPr>
        <p:spPr>
          <a:xfrm>
            <a:off x="9418315" y="2423582"/>
            <a:ext cx="2848857" cy="3416320"/>
          </a:xfrm>
          <a:prstGeom prst="rect">
            <a:avLst/>
          </a:prstGeom>
          <a:noFill/>
        </p:spPr>
        <p:txBody>
          <a:bodyPr wrap="none" lIns="91440" tIns="45720" rIns="91440" bIns="45720">
            <a:spAutoFit/>
            <a:scene3d>
              <a:camera prst="isometricOffAxis2Left"/>
              <a:lightRig rig="soft" dir="t">
                <a:rot lat="0" lon="0" rev="15600000"/>
              </a:lightRig>
            </a:scene3d>
            <a:sp3d extrusionH="57150" prstMaterial="softEdge">
              <a:bevelT w="25400" h="38100"/>
            </a:sp3d>
          </a:bodyPr>
          <a:lstStyle/>
          <a:p>
            <a:pPr algn="r"/>
            <a:r>
              <a:rPr lang="en-US" sz="5400" b="1" dirty="0" smtClean="0">
                <a:ln>
                  <a:solidFill>
                    <a:schemeClr val="accent2">
                      <a:lumMod val="60000"/>
                      <a:lumOff val="40000"/>
                    </a:schemeClr>
                  </a:solidFill>
                </a:ln>
                <a:solidFill>
                  <a:srgbClr val="0000FF"/>
                </a:solidFill>
                <a:latin typeface="Comic Sans MS" panose="030F0702030302020204" pitchFamily="66" charset="0"/>
              </a:rPr>
              <a:t>Did </a:t>
            </a:r>
            <a:br>
              <a:rPr lang="en-US" sz="5400" b="1" dirty="0" smtClean="0">
                <a:ln>
                  <a:solidFill>
                    <a:schemeClr val="accent2">
                      <a:lumMod val="60000"/>
                      <a:lumOff val="40000"/>
                    </a:schemeClr>
                  </a:solidFill>
                </a:ln>
                <a:solidFill>
                  <a:srgbClr val="0000FF"/>
                </a:solidFill>
                <a:latin typeface="Comic Sans MS" panose="030F0702030302020204" pitchFamily="66" charset="0"/>
              </a:rPr>
            </a:br>
            <a:r>
              <a:rPr lang="en-US" sz="5400" b="1" dirty="0" smtClean="0">
                <a:ln>
                  <a:solidFill>
                    <a:schemeClr val="accent2">
                      <a:lumMod val="60000"/>
                      <a:lumOff val="40000"/>
                    </a:schemeClr>
                  </a:solidFill>
                </a:ln>
                <a:solidFill>
                  <a:srgbClr val="0000FF"/>
                </a:solidFill>
                <a:latin typeface="Comic Sans MS" panose="030F0702030302020204" pitchFamily="66" charset="0"/>
              </a:rPr>
              <a:t>that </a:t>
            </a:r>
            <a:r>
              <a:rPr lang="en-US" sz="5400" b="1" dirty="0">
                <a:ln>
                  <a:solidFill>
                    <a:schemeClr val="accent2">
                      <a:lumMod val="60000"/>
                      <a:lumOff val="40000"/>
                    </a:schemeClr>
                  </a:solidFill>
                </a:ln>
                <a:solidFill>
                  <a:srgbClr val="0000FF"/>
                </a:solidFill>
                <a:latin typeface="Comic Sans MS" panose="030F0702030302020204" pitchFamily="66" charset="0"/>
              </a:rPr>
              <a:t/>
            </a:r>
            <a:br>
              <a:rPr lang="en-US" sz="5400" b="1" dirty="0">
                <a:ln>
                  <a:solidFill>
                    <a:schemeClr val="accent2">
                      <a:lumMod val="60000"/>
                      <a:lumOff val="40000"/>
                    </a:schemeClr>
                  </a:solidFill>
                </a:ln>
                <a:solidFill>
                  <a:srgbClr val="0000FF"/>
                </a:solidFill>
                <a:latin typeface="Comic Sans MS" panose="030F0702030302020204" pitchFamily="66" charset="0"/>
              </a:rPr>
            </a:br>
            <a:r>
              <a:rPr lang="en-US" sz="5400" b="1" dirty="0">
                <a:ln>
                  <a:solidFill>
                    <a:schemeClr val="accent2">
                      <a:lumMod val="60000"/>
                      <a:lumOff val="40000"/>
                    </a:schemeClr>
                  </a:solidFill>
                </a:ln>
                <a:solidFill>
                  <a:srgbClr val="0000FF"/>
                </a:solidFill>
                <a:latin typeface="Comic Sans MS" panose="030F0702030302020204" pitchFamily="66" charset="0"/>
              </a:rPr>
              <a:t>really </a:t>
            </a:r>
            <a:r>
              <a:rPr lang="en-US" sz="5400" b="1" dirty="0" smtClean="0">
                <a:ln>
                  <a:solidFill>
                    <a:schemeClr val="accent2">
                      <a:lumMod val="60000"/>
                      <a:lumOff val="40000"/>
                    </a:schemeClr>
                  </a:solidFill>
                </a:ln>
                <a:solidFill>
                  <a:srgbClr val="0000FF"/>
                </a:solidFill>
                <a:latin typeface="Comic Sans MS" panose="030F0702030302020204" pitchFamily="66" charset="0"/>
              </a:rPr>
              <a:t/>
            </a:r>
            <a:br>
              <a:rPr lang="en-US" sz="5400" b="1" dirty="0" smtClean="0">
                <a:ln>
                  <a:solidFill>
                    <a:schemeClr val="accent2">
                      <a:lumMod val="60000"/>
                      <a:lumOff val="40000"/>
                    </a:schemeClr>
                  </a:solidFill>
                </a:ln>
                <a:solidFill>
                  <a:srgbClr val="0000FF"/>
                </a:solidFill>
                <a:latin typeface="Comic Sans MS" panose="030F0702030302020204" pitchFamily="66" charset="0"/>
              </a:rPr>
            </a:br>
            <a:r>
              <a:rPr lang="en-US" sz="5400" b="1" dirty="0" smtClean="0">
                <a:ln>
                  <a:solidFill>
                    <a:schemeClr val="accent2">
                      <a:lumMod val="60000"/>
                      <a:lumOff val="40000"/>
                    </a:schemeClr>
                  </a:solidFill>
                </a:ln>
                <a:solidFill>
                  <a:srgbClr val="0000FF"/>
                </a:solidFill>
                <a:latin typeface="Comic Sans MS" panose="030F0702030302020204" pitchFamily="66" charset="0"/>
              </a:rPr>
              <a:t>happen</a:t>
            </a:r>
            <a:r>
              <a:rPr lang="en-US" sz="5400" b="1" dirty="0">
                <a:ln>
                  <a:solidFill>
                    <a:schemeClr val="accent2">
                      <a:lumMod val="60000"/>
                      <a:lumOff val="40000"/>
                    </a:schemeClr>
                  </a:solidFill>
                </a:ln>
                <a:solidFill>
                  <a:srgbClr val="0000FF"/>
                </a:solidFill>
                <a:latin typeface="Comic Sans MS" panose="030F0702030302020204" pitchFamily="66" charset="0"/>
              </a:rPr>
              <a:t>?</a:t>
            </a:r>
            <a:endParaRPr lang="en-US" sz="5400" b="1" cap="none" spc="0" dirty="0">
              <a:ln>
                <a:solidFill>
                  <a:schemeClr val="accent2">
                    <a:lumMod val="60000"/>
                    <a:lumOff val="40000"/>
                  </a:schemeClr>
                </a:solidFill>
              </a:ln>
              <a:solidFill>
                <a:srgbClr val="0000FF"/>
              </a:solidFill>
              <a:effectLst/>
              <a:latin typeface="Comic Sans MS" panose="030F0702030302020204" pitchFamily="66"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629" y="5648584"/>
            <a:ext cx="1157002" cy="126044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54127871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750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775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8250"/>
                            </p:stCondLst>
                            <p:childTnLst>
                              <p:par>
                                <p:cTn id="12" presetID="47"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Effect transition="in" filter="fade">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716996" y="224081"/>
            <a:ext cx="10981518" cy="65864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r"/>
            <a:r>
              <a:rPr lang="en-US" sz="7200" b="1" dirty="0" smtClean="0">
                <a:ln w="11430">
                  <a:solidFill>
                    <a:srgbClr val="002060"/>
                  </a:solidFill>
                </a:ln>
                <a:solidFill>
                  <a:srgbClr val="FF0000"/>
                </a:solidFill>
                <a:effectLst>
                  <a:glow rad="203200">
                    <a:schemeClr val="accent6">
                      <a:lumMod val="60000"/>
                      <a:lumOff val="40000"/>
                    </a:schemeClr>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t>Has </a:t>
            </a:r>
            <a:r>
              <a:rPr lang="en-US" sz="7200" b="1" dirty="0" err="1">
                <a:ln w="11430">
                  <a:solidFill>
                    <a:srgbClr val="002060"/>
                  </a:solidFill>
                </a:ln>
                <a:solidFill>
                  <a:srgbClr val="FF0000"/>
                </a:solidFill>
                <a:effectLst>
                  <a:glow rad="203200">
                    <a:schemeClr val="accent6">
                      <a:lumMod val="60000"/>
                      <a:lumOff val="40000"/>
                    </a:schemeClr>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t>satan</a:t>
            </a:r>
            <a:r>
              <a:rPr lang="en-US" sz="7200" b="1" dirty="0">
                <a:ln w="11430">
                  <a:solidFill>
                    <a:srgbClr val="002060"/>
                  </a:solidFill>
                </a:ln>
                <a:solidFill>
                  <a:srgbClr val="FF0000"/>
                </a:solidFill>
                <a:effectLst>
                  <a:glow rad="203200">
                    <a:schemeClr val="accent6">
                      <a:lumMod val="60000"/>
                      <a:lumOff val="40000"/>
                    </a:schemeClr>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t> had any degree </a:t>
            </a:r>
            <a:br>
              <a:rPr lang="en-US" sz="7200" b="1" dirty="0">
                <a:ln w="11430">
                  <a:solidFill>
                    <a:srgbClr val="002060"/>
                  </a:solidFill>
                </a:ln>
                <a:solidFill>
                  <a:srgbClr val="FF0000"/>
                </a:solidFill>
                <a:effectLst>
                  <a:glow rad="203200">
                    <a:schemeClr val="accent6">
                      <a:lumMod val="60000"/>
                      <a:lumOff val="40000"/>
                    </a:schemeClr>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br>
            <a:r>
              <a:rPr lang="en-US" sz="7200" b="1" dirty="0">
                <a:ln w="11430">
                  <a:solidFill>
                    <a:srgbClr val="002060"/>
                  </a:solidFill>
                </a:ln>
                <a:solidFill>
                  <a:srgbClr val="FF0000"/>
                </a:solidFill>
                <a:effectLst>
                  <a:glow rad="203200">
                    <a:schemeClr val="accent6">
                      <a:lumMod val="60000"/>
                      <a:lumOff val="40000"/>
                    </a:schemeClr>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t>of success in moving his </a:t>
            </a:r>
            <a:br>
              <a:rPr lang="en-US" sz="7200" b="1" dirty="0">
                <a:ln w="11430">
                  <a:solidFill>
                    <a:srgbClr val="002060"/>
                  </a:solidFill>
                </a:ln>
                <a:solidFill>
                  <a:srgbClr val="FF0000"/>
                </a:solidFill>
                <a:effectLst>
                  <a:glow rad="203200">
                    <a:schemeClr val="accent6">
                      <a:lumMod val="60000"/>
                      <a:lumOff val="40000"/>
                    </a:schemeClr>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br>
            <a:r>
              <a:rPr lang="en-US" sz="7200" b="1" dirty="0" smtClean="0">
                <a:ln w="11430">
                  <a:solidFill>
                    <a:srgbClr val="002060"/>
                  </a:solidFill>
                </a:ln>
                <a:solidFill>
                  <a:srgbClr val="FF0000"/>
                </a:solidFill>
                <a:effectLst>
                  <a:glow rad="203200">
                    <a:schemeClr val="accent6">
                      <a:lumMod val="60000"/>
                      <a:lumOff val="40000"/>
                    </a:schemeClr>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t>destructive plan </a:t>
            </a:r>
            <a:r>
              <a:rPr lang="en-US" sz="7200" b="1" dirty="0">
                <a:ln w="11430">
                  <a:solidFill>
                    <a:srgbClr val="002060"/>
                  </a:solidFill>
                </a:ln>
                <a:solidFill>
                  <a:srgbClr val="FF0000"/>
                </a:solidFill>
                <a:effectLst>
                  <a:glow rad="203200">
                    <a:schemeClr val="accent6">
                      <a:lumMod val="60000"/>
                      <a:lumOff val="40000"/>
                    </a:schemeClr>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t>forward? </a:t>
            </a:r>
            <a:r>
              <a:rPr lang="en-US" sz="4800" b="1" dirty="0">
                <a:ln w="11430">
                  <a:solidFill>
                    <a:srgbClr val="002060"/>
                  </a:solidFill>
                </a:ln>
                <a:solidFill>
                  <a:srgbClr val="FF0000"/>
                </a:solidFill>
                <a:effectLst>
                  <a:glow rad="203200">
                    <a:schemeClr val="accent6">
                      <a:lumMod val="60000"/>
                      <a:lumOff val="40000"/>
                    </a:schemeClr>
                  </a:glow>
                  <a:outerShdw blurRad="50800" dist="39000" dir="5460000" algn="tl">
                    <a:srgbClr val="000000">
                      <a:alpha val="38000"/>
                    </a:srgbClr>
                  </a:outerShdw>
                </a:effectLst>
                <a:latin typeface="MV Boli" pitchFamily="2" charset="0"/>
                <a:ea typeface="Nouvelle Vague" pitchFamily="2" charset="0"/>
                <a:cs typeface="MV Boli" pitchFamily="2" charset="0"/>
              </a:rPr>
              <a:t/>
            </a:r>
            <a:br>
              <a:rPr lang="en-US" sz="4800" b="1" dirty="0">
                <a:ln w="11430">
                  <a:solidFill>
                    <a:srgbClr val="002060"/>
                  </a:solidFill>
                </a:ln>
                <a:solidFill>
                  <a:srgbClr val="FF0000"/>
                </a:solidFill>
                <a:effectLst>
                  <a:glow rad="203200">
                    <a:schemeClr val="accent6">
                      <a:lumMod val="60000"/>
                      <a:lumOff val="40000"/>
                    </a:schemeClr>
                  </a:glow>
                  <a:outerShdw blurRad="50800" dist="39000" dir="5460000" algn="tl">
                    <a:srgbClr val="000000">
                      <a:alpha val="38000"/>
                    </a:srgbClr>
                  </a:outerShdw>
                </a:effectLst>
                <a:latin typeface="MV Boli" pitchFamily="2" charset="0"/>
                <a:ea typeface="Nouvelle Vague" pitchFamily="2" charset="0"/>
                <a:cs typeface="MV Boli" pitchFamily="2" charset="0"/>
              </a:rPr>
            </a:br>
            <a:endParaRPr lang="en-US" sz="6600" b="1" dirty="0">
              <a:ln w="11430">
                <a:solidFill>
                  <a:srgbClr val="002060"/>
                </a:solidFill>
              </a:ln>
              <a:solidFill>
                <a:srgbClr val="FF0000"/>
              </a:solidFill>
              <a:effectLst>
                <a:glow rad="203200">
                  <a:schemeClr val="accent6">
                    <a:lumMod val="60000"/>
                    <a:lumOff val="40000"/>
                  </a:schemeClr>
                </a:glow>
                <a:outerShdw blurRad="50800" dist="39000" dir="5460000" algn="tl">
                  <a:srgbClr val="000000">
                    <a:alpha val="38000"/>
                  </a:srgbClr>
                </a:outerShdw>
              </a:effectLst>
              <a:latin typeface="MV Boli" pitchFamily="2" charset="0"/>
              <a:ea typeface="Nouvelle Vague" pitchFamily="2" charset="0"/>
              <a:cs typeface="MV Boli" pitchFamily="2" charset="0"/>
            </a:endParaRPr>
          </a:p>
          <a:p>
            <a:r>
              <a:rPr lang="en-US" sz="4000" b="1" dirty="0" smtClean="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If so: </a:t>
            </a:r>
            <a:r>
              <a:rPr lang="en-US" sz="6000" b="1" cap="none" spc="0" dirty="0" smtClean="0">
                <a:ln w="11430">
                  <a:solidFill>
                    <a:srgbClr val="002060"/>
                  </a:solidFill>
                </a:ln>
                <a:solidFill>
                  <a:schemeClr val="tx1">
                    <a:lumMod val="95000"/>
                    <a:lumOff val="5000"/>
                  </a:schemeClr>
                </a:solidFill>
                <a:effectLst>
                  <a:glow rad="228600">
                    <a:srgbClr val="FFFF00"/>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t>did </a:t>
            </a:r>
            <a:r>
              <a:rPr lang="en-US" sz="6000" b="1" cap="none" spc="0" dirty="0">
                <a:ln w="11430">
                  <a:solidFill>
                    <a:srgbClr val="002060"/>
                  </a:solidFill>
                </a:ln>
                <a:solidFill>
                  <a:schemeClr val="tx1">
                    <a:lumMod val="95000"/>
                    <a:lumOff val="5000"/>
                  </a:schemeClr>
                </a:solidFill>
                <a:effectLst>
                  <a:glow rad="228600">
                    <a:srgbClr val="FFFF00"/>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t>his plan link </a:t>
            </a:r>
            <a:r>
              <a:rPr lang="en-US" sz="6000" b="1" cap="none" spc="0" dirty="0" smtClean="0">
                <a:ln w="11430">
                  <a:solidFill>
                    <a:srgbClr val="002060"/>
                  </a:solidFill>
                </a:ln>
                <a:solidFill>
                  <a:schemeClr val="tx1">
                    <a:lumMod val="95000"/>
                    <a:lumOff val="5000"/>
                  </a:schemeClr>
                </a:solidFill>
                <a:effectLst>
                  <a:glow rad="228600">
                    <a:srgbClr val="FFFF00"/>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t/>
            </a:r>
            <a:br>
              <a:rPr lang="en-US" sz="6000" b="1" cap="none" spc="0" dirty="0" smtClean="0">
                <a:ln w="11430">
                  <a:solidFill>
                    <a:srgbClr val="002060"/>
                  </a:solidFill>
                </a:ln>
                <a:solidFill>
                  <a:schemeClr val="tx1">
                    <a:lumMod val="95000"/>
                    <a:lumOff val="5000"/>
                  </a:schemeClr>
                </a:solidFill>
                <a:effectLst>
                  <a:glow rad="228600">
                    <a:srgbClr val="FFFF00"/>
                  </a:glow>
                  <a:outerShdw blurRad="50800" dist="39000" dir="5460000" algn="tl">
                    <a:srgbClr val="000000">
                      <a:alpha val="38000"/>
                    </a:srgbClr>
                  </a:outerShdw>
                </a:effectLst>
                <a:latin typeface="Blackadder ITC" panose="04020505051007020D02" pitchFamily="82" charset="0"/>
                <a:ea typeface="Nouvelle Vague" pitchFamily="2" charset="0"/>
                <a:cs typeface="MV Boli" pitchFamily="2" charset="0"/>
              </a:rPr>
            </a:br>
            <a:r>
              <a:rPr lang="en-US" sz="4000" b="1" cap="none" spc="0" dirty="0" smtClean="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to </a:t>
            </a:r>
            <a:r>
              <a:rPr lang="en-US" sz="40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the </a:t>
            </a:r>
            <a:r>
              <a:rPr lang="en-US" sz="4000" b="1" cap="none" spc="0" dirty="0" smtClean="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very first </a:t>
            </a:r>
            <a:r>
              <a:rPr lang="en-US" sz="4000" b="1" cap="none" spc="0" dirty="0">
                <a:ln w="11430">
                  <a:solidFill>
                    <a:srgbClr val="002060"/>
                  </a:solidFill>
                </a:ln>
                <a:solidFill>
                  <a:srgbClr val="FF000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time </a:t>
            </a:r>
            <a:r>
              <a:rPr lang="en-US" sz="4000" b="1" cap="none" spc="0" dirty="0" err="1">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Melki-tzedek</a:t>
            </a:r>
            <a:r>
              <a:rPr lang="en-US" sz="4000" b="1" cap="none" spc="0" dirty="0">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t>
            </a:r>
            <a:r>
              <a:rPr lang="en-US" sz="4000" b="1" cap="none" spc="0" dirty="0" smtClean="0">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is </a:t>
            </a:r>
            <a:br>
              <a:rPr lang="en-US" sz="4000" b="1" cap="none" spc="0" dirty="0" smtClean="0">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4000" b="1" cap="none" spc="0" dirty="0" smtClean="0">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mentione</a:t>
            </a:r>
            <a:r>
              <a:rPr lang="en-US" sz="4000" b="1" dirty="0" smtClean="0">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d </a:t>
            </a:r>
            <a:r>
              <a:rPr lang="en-US" sz="4000" b="1" dirty="0">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in </a:t>
            </a:r>
            <a:r>
              <a:rPr lang="en-US" sz="4000" b="1" dirty="0" smtClean="0">
                <a:ln w="11430">
                  <a:solidFill>
                    <a:srgbClr val="002060"/>
                  </a:solidFill>
                </a:ln>
                <a:solidFill>
                  <a:srgbClr val="401B5B"/>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the Scriptures </a:t>
            </a:r>
            <a:r>
              <a:rPr lang="en-US" sz="4000" b="1" dirty="0">
                <a:ln w="11430">
                  <a:solidFill>
                    <a:srgbClr val="002060"/>
                  </a:solidFill>
                </a:ln>
                <a:solidFill>
                  <a:srgbClr val="0070C0"/>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(Gen 14:18)?</a:t>
            </a:r>
            <a:endParaRPr lang="en-US" sz="3600" b="1" cap="none" spc="0" dirty="0">
              <a:ln w="11430">
                <a:solidFill>
                  <a:srgbClr val="002060"/>
                </a:solidFill>
              </a:ln>
              <a:solidFill>
                <a:srgbClr val="0070C0"/>
              </a:solidFill>
              <a:effectLst>
                <a:outerShdw blurRad="50800" dist="39000" dir="5460000" algn="tl">
                  <a:srgbClr val="000000">
                    <a:alpha val="38000"/>
                  </a:srgbClr>
                </a:outerShdw>
              </a:effectLst>
              <a:latin typeface="Arial Rounded MT Bold" panose="020F0704030504030204" pitchFamily="34" charset="0"/>
              <a:ea typeface="Nouvelle Vague" pitchFamily="2" charset="0"/>
              <a:cs typeface="MV Boli" pitchFamily="2" charset="0"/>
            </a:endParaRPr>
          </a:p>
        </p:txBody>
      </p:sp>
      <p:sp>
        <p:nvSpPr>
          <p:cNvPr id="2" name="Slide Number Placeholder 1"/>
          <p:cNvSpPr>
            <a:spLocks noGrp="1"/>
          </p:cNvSpPr>
          <p:nvPr>
            <p:ph type="sldNum" sz="quarter" idx="12"/>
          </p:nvPr>
        </p:nvSpPr>
        <p:spPr>
          <a:xfrm>
            <a:off x="8610600" y="6356350"/>
            <a:ext cx="3374254" cy="365125"/>
          </a:xfrm>
        </p:spPr>
        <p:txBody>
          <a:bodyPr/>
          <a:lstStyle/>
          <a:p>
            <a:fld id="{385F3E72-97D8-4E0E-8DB2-A67F030E614A}" type="slidenum">
              <a:rPr lang="en-US" smtClean="0">
                <a:solidFill>
                  <a:schemeClr val="tx1"/>
                </a:solidFill>
              </a:rPr>
              <a:t>9</a:t>
            </a:fld>
            <a:endParaRPr lang="en-US" dirty="0">
              <a:solidFill>
                <a:schemeClr val="tx1"/>
              </a:solidFill>
            </a:endParaRPr>
          </a:p>
        </p:txBody>
      </p:sp>
      <p:grpSp>
        <p:nvGrpSpPr>
          <p:cNvPr id="5" name="Group 4"/>
          <p:cNvGrpSpPr/>
          <p:nvPr/>
        </p:nvGrpSpPr>
        <p:grpSpPr>
          <a:xfrm>
            <a:off x="8899000" y="3617263"/>
            <a:ext cx="3085854" cy="2448801"/>
            <a:chOff x="5767107" y="4272674"/>
            <a:chExt cx="3085854" cy="2448801"/>
          </a:xfrm>
        </p:grpSpPr>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767107" y="4283075"/>
              <a:ext cx="3085854" cy="24384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2" descr="C:\Users\Rae\Desktop\top hat clear.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841258" y="4272674"/>
              <a:ext cx="681857" cy="611321"/>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7004" y="354707"/>
            <a:ext cx="3324886" cy="4888375"/>
          </a:xfrm>
          <a:prstGeom prst="ellipse">
            <a:avLst/>
          </a:prstGeom>
          <a:ln>
            <a:noFill/>
          </a:ln>
          <a:effectLst>
            <a:glow rad="215900">
              <a:schemeClr val="bg1">
                <a:lumMod val="50000"/>
                <a:alpha val="83000"/>
              </a:schemeClr>
            </a:glow>
            <a:softEdge rad="112500"/>
          </a:effectLst>
        </p:spPr>
      </p:pic>
    </p:spTree>
    <p:extLst>
      <p:ext uri="{BB962C8B-B14F-4D97-AF65-F5344CB8AC3E}">
        <p14:creationId xmlns:p14="http://schemas.microsoft.com/office/powerpoint/2010/main" val="260087476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28101</TotalTime>
  <Words>372</Words>
  <Application>Microsoft Office PowerPoint</Application>
  <PresentationFormat>Widescreen</PresentationFormat>
  <Paragraphs>108</Paragraphs>
  <Slides>17</Slides>
  <Notes>5</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17</vt:i4>
      </vt:variant>
    </vt:vector>
  </HeadingPairs>
  <TitlesOfParts>
    <vt:vector size="36" baseType="lpstr">
      <vt:lpstr>Aharoni</vt:lpstr>
      <vt:lpstr>Arial</vt:lpstr>
      <vt:lpstr>Arial Black</vt:lpstr>
      <vt:lpstr>Arial Rounded MT Bold</vt:lpstr>
      <vt:lpstr>Berlin Sans FB Demi</vt:lpstr>
      <vt:lpstr>Blackadder ITC</vt:lpstr>
      <vt:lpstr>Calibri</vt:lpstr>
      <vt:lpstr>Calibri Light</vt:lpstr>
      <vt:lpstr>Comic Sans MS</vt:lpstr>
      <vt:lpstr>Cooper Black</vt:lpstr>
      <vt:lpstr>Edwardian Script ITC</vt:lpstr>
      <vt:lpstr>Forte</vt:lpstr>
      <vt:lpstr>Maiandra GD</vt:lpstr>
      <vt:lpstr>Matura MT Script Capitals</vt:lpstr>
      <vt:lpstr>MV Boli</vt:lpstr>
      <vt:lpstr>Nouvelle Vague</vt:lpstr>
      <vt:lpstr>Ravie</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Also notice Eber outlives Abraham! The design of these timelines completely by-passes  Abraham (a very great patriarch), as a Melki-tzedek earthly priest and king for Yahuah’s people!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Tschoepe</dc:creator>
  <cp:lastModifiedBy>User55</cp:lastModifiedBy>
  <cp:revision>1296</cp:revision>
  <cp:lastPrinted>2022-02-12T00:23:07Z</cp:lastPrinted>
  <dcterms:created xsi:type="dcterms:W3CDTF">2021-04-16T22:51:47Z</dcterms:created>
  <dcterms:modified xsi:type="dcterms:W3CDTF">2022-02-12T06:12:21Z</dcterms:modified>
</cp:coreProperties>
</file>