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notesMasterIdLst>
    <p:notesMasterId r:id="rId98"/>
  </p:notesMasterIdLst>
  <p:handoutMasterIdLst>
    <p:handoutMasterId r:id="rId99"/>
  </p:handoutMasterIdLst>
  <p:sldIdLst>
    <p:sldId id="256" r:id="rId3"/>
    <p:sldId id="708" r:id="rId4"/>
    <p:sldId id="707" r:id="rId5"/>
    <p:sldId id="566" r:id="rId6"/>
    <p:sldId id="716" r:id="rId7"/>
    <p:sldId id="711" r:id="rId8"/>
    <p:sldId id="718" r:id="rId9"/>
    <p:sldId id="348" r:id="rId10"/>
    <p:sldId id="709" r:id="rId11"/>
    <p:sldId id="349" r:id="rId12"/>
    <p:sldId id="357" r:id="rId13"/>
    <p:sldId id="732" r:id="rId14"/>
    <p:sldId id="360" r:id="rId15"/>
    <p:sldId id="266" r:id="rId16"/>
    <p:sldId id="350" r:id="rId17"/>
    <p:sldId id="717" r:id="rId18"/>
    <p:sldId id="713" r:id="rId19"/>
    <p:sldId id="706" r:id="rId20"/>
    <p:sldId id="712" r:id="rId21"/>
    <p:sldId id="598" r:id="rId22"/>
    <p:sldId id="600" r:id="rId23"/>
    <p:sldId id="629" r:id="rId24"/>
    <p:sldId id="630" r:id="rId25"/>
    <p:sldId id="631" r:id="rId26"/>
    <p:sldId id="632" r:id="rId27"/>
    <p:sldId id="633" r:id="rId28"/>
    <p:sldId id="634" r:id="rId29"/>
    <p:sldId id="693" r:id="rId30"/>
    <p:sldId id="637" r:id="rId31"/>
    <p:sldId id="694" r:id="rId32"/>
    <p:sldId id="638" r:id="rId33"/>
    <p:sldId id="639" r:id="rId34"/>
    <p:sldId id="640" r:id="rId35"/>
    <p:sldId id="641" r:id="rId36"/>
    <p:sldId id="642" r:id="rId37"/>
    <p:sldId id="643" r:id="rId38"/>
    <p:sldId id="695" r:id="rId39"/>
    <p:sldId id="645" r:id="rId40"/>
    <p:sldId id="646" r:id="rId41"/>
    <p:sldId id="648" r:id="rId42"/>
    <p:sldId id="649" r:id="rId43"/>
    <p:sldId id="650" r:id="rId44"/>
    <p:sldId id="651" r:id="rId45"/>
    <p:sldId id="652" r:id="rId46"/>
    <p:sldId id="653" r:id="rId47"/>
    <p:sldId id="654" r:id="rId48"/>
    <p:sldId id="655" r:id="rId49"/>
    <p:sldId id="656" r:id="rId50"/>
    <p:sldId id="657" r:id="rId51"/>
    <p:sldId id="658" r:id="rId52"/>
    <p:sldId id="659" r:id="rId53"/>
    <p:sldId id="660" r:id="rId54"/>
    <p:sldId id="661" r:id="rId55"/>
    <p:sldId id="662" r:id="rId56"/>
    <p:sldId id="663" r:id="rId57"/>
    <p:sldId id="664" r:id="rId58"/>
    <p:sldId id="665" r:id="rId59"/>
    <p:sldId id="666" r:id="rId60"/>
    <p:sldId id="667" r:id="rId61"/>
    <p:sldId id="668" r:id="rId62"/>
    <p:sldId id="669" r:id="rId63"/>
    <p:sldId id="670" r:id="rId64"/>
    <p:sldId id="671" r:id="rId65"/>
    <p:sldId id="672" r:id="rId66"/>
    <p:sldId id="673" r:id="rId67"/>
    <p:sldId id="674" r:id="rId68"/>
    <p:sldId id="675" r:id="rId69"/>
    <p:sldId id="676" r:id="rId70"/>
    <p:sldId id="730" r:id="rId71"/>
    <p:sldId id="677" r:id="rId72"/>
    <p:sldId id="731" r:id="rId73"/>
    <p:sldId id="678" r:id="rId74"/>
    <p:sldId id="679" r:id="rId75"/>
    <p:sldId id="680" r:id="rId76"/>
    <p:sldId id="696" r:id="rId77"/>
    <p:sldId id="681" r:id="rId78"/>
    <p:sldId id="697" r:id="rId79"/>
    <p:sldId id="682" r:id="rId80"/>
    <p:sldId id="683" r:id="rId81"/>
    <p:sldId id="684" r:id="rId82"/>
    <p:sldId id="685" r:id="rId83"/>
    <p:sldId id="686" r:id="rId84"/>
    <p:sldId id="687" r:id="rId85"/>
    <p:sldId id="688" r:id="rId86"/>
    <p:sldId id="689" r:id="rId87"/>
    <p:sldId id="636" r:id="rId88"/>
    <p:sldId id="721" r:id="rId89"/>
    <p:sldId id="597" r:id="rId90"/>
    <p:sldId id="720" r:id="rId91"/>
    <p:sldId id="746" r:id="rId92"/>
    <p:sldId id="747" r:id="rId93"/>
    <p:sldId id="748" r:id="rId94"/>
    <p:sldId id="729" r:id="rId95"/>
    <p:sldId id="701" r:id="rId96"/>
    <p:sldId id="714"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191" clrIdx="0"/>
  <p:cmAuthor id="1" name="Timothy" initials="T" lastIdx="210" clrIdx="1">
    <p:extLst>
      <p:ext uri="{19B8F6BF-5375-455C-9EA6-DF929625EA0E}">
        <p15:presenceInfo xmlns:p15="http://schemas.microsoft.com/office/powerpoint/2012/main" userId="6f70958e3069516c" providerId="Windows Live"/>
      </p:ext>
    </p:extLst>
  </p:cmAuthor>
  <p:cmAuthor id="2" name="User55" initials="U" lastIdx="529" clrIdx="2">
    <p:extLst>
      <p:ext uri="{19B8F6BF-5375-455C-9EA6-DF929625EA0E}">
        <p15:presenceInfo xmlns:p15="http://schemas.microsoft.com/office/powerpoint/2012/main" userId="User55"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99"/>
    <a:srgbClr val="401B5B"/>
    <a:srgbClr val="313049"/>
    <a:srgbClr val="0047FF"/>
    <a:srgbClr val="00FFFF"/>
    <a:srgbClr val="FF00FF"/>
    <a:srgbClr val="421E06"/>
    <a:srgbClr val="70A800"/>
    <a:srgbClr val="5C6D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77" autoAdjust="0"/>
    <p:restoredTop sz="80930" autoAdjust="0"/>
  </p:normalViewPr>
  <p:slideViewPr>
    <p:cSldViewPr snapToGrid="0">
      <p:cViewPr varScale="1">
        <p:scale>
          <a:sx n="96" d="100"/>
          <a:sy n="96" d="100"/>
        </p:scale>
        <p:origin x="102" y="600"/>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286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4" tIns="46586" rIns="93174" bIns="46586" rtlCol="0"/>
          <a:lstStyle>
            <a:lvl1pPr algn="r">
              <a:defRPr sz="1200"/>
            </a:lvl1pPr>
          </a:lstStyle>
          <a:p>
            <a:fld id="{076AE4EA-A2E0-4A81-B2DE-ED9CB90A8425}" type="datetimeFigureOut">
              <a:rPr lang="en-US" smtClean="0"/>
              <a:t>2/12/2022</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4" tIns="46586" rIns="93174"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4" tIns="46586" rIns="93174" bIns="46586" rtlCol="0" anchor="b"/>
          <a:lstStyle>
            <a:lvl1pPr algn="r">
              <a:defRPr sz="1200"/>
            </a:lvl1pPr>
          </a:lstStyle>
          <a:p>
            <a:fld id="{B008C622-8D32-41E7-86B5-BE602F605FEB}" type="slidenum">
              <a:rPr lang="en-US" smtClean="0"/>
              <a:t>‹#›</a:t>
            </a:fld>
            <a:endParaRPr lang="en-US"/>
          </a:p>
        </p:txBody>
      </p:sp>
    </p:spTree>
    <p:extLst>
      <p:ext uri="{BB962C8B-B14F-4D97-AF65-F5344CB8AC3E}">
        <p14:creationId xmlns:p14="http://schemas.microsoft.com/office/powerpoint/2010/main" val="1935995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74" tIns="46586" rIns="93174" bIns="46586" rtlCol="0"/>
          <a:lstStyle>
            <a:lvl1pPr algn="r">
              <a:defRPr sz="1200"/>
            </a:lvl1pPr>
          </a:lstStyle>
          <a:p>
            <a:fld id="{F8DFF07D-EC25-4267-8829-36806E1D2C2D}" type="datetimeFigureOut">
              <a:rPr lang="en-US" smtClean="0"/>
              <a:t>2/12/2022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74" tIns="46586" rIns="93174" bIns="46586" rtlCol="0" anchor="b"/>
          <a:lstStyle>
            <a:lvl1pPr algn="r">
              <a:defRPr sz="1200"/>
            </a:lvl1pPr>
          </a:lstStyle>
          <a:p>
            <a:fld id="{E7E0BACA-C579-497B-A4A2-863880502496}" type="slidenum">
              <a:rPr lang="en-US" smtClean="0"/>
              <a:t>‹#›</a:t>
            </a:fld>
            <a:endParaRPr lang="en-US"/>
          </a:p>
        </p:txBody>
      </p:sp>
    </p:spTree>
    <p:extLst>
      <p:ext uri="{BB962C8B-B14F-4D97-AF65-F5344CB8AC3E}">
        <p14:creationId xmlns:p14="http://schemas.microsoft.com/office/powerpoint/2010/main" val="283680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4.23a Teaser</a:t>
            </a:r>
          </a:p>
          <a:p>
            <a:r>
              <a:rPr lang="en-US" dirty="0"/>
              <a:t>4.23b  </a:t>
            </a:r>
            <a:r>
              <a:rPr lang="en-US" dirty="0" err="1"/>
              <a:t>Melki-tzedek</a:t>
            </a:r>
            <a:r>
              <a:rPr lang="en-US" dirty="0"/>
              <a:t> Priesthood </a:t>
            </a:r>
            <a:r>
              <a:rPr lang="en-US" dirty="0" err="1"/>
              <a:t>Pt</a:t>
            </a:r>
            <a:r>
              <a:rPr lang="en-US" dirty="0"/>
              <a:t> 2 Adam to Moses [ slides] CF</a:t>
            </a:r>
          </a:p>
          <a:p>
            <a:endParaRPr lang="en-US" dirty="0"/>
          </a:p>
          <a:p>
            <a:r>
              <a:rPr lang="en-US" dirty="0"/>
              <a:t>Blurb 4.23b: </a:t>
            </a:r>
          </a:p>
          <a:p>
            <a:endParaRPr lang="en-US" dirty="0"/>
          </a:p>
        </p:txBody>
      </p:sp>
      <p:sp>
        <p:nvSpPr>
          <p:cNvPr id="4" name="Slide Number Placeholder 3"/>
          <p:cNvSpPr>
            <a:spLocks noGrp="1"/>
          </p:cNvSpPr>
          <p:nvPr>
            <p:ph type="sldNum" sz="quarter" idx="5"/>
          </p:nvPr>
        </p:nvSpPr>
        <p:spPr/>
        <p:txBody>
          <a:bodyPr/>
          <a:lstStyle/>
          <a:p>
            <a:fld id="{E7E0BACA-C579-497B-A4A2-863880502496}" type="slidenum">
              <a:rPr lang="en-US" smtClean="0"/>
              <a:t>1</a:t>
            </a:fld>
            <a:endParaRPr lang="en-US"/>
          </a:p>
        </p:txBody>
      </p:sp>
    </p:spTree>
    <p:extLst>
      <p:ext uri="{BB962C8B-B14F-4D97-AF65-F5344CB8AC3E}">
        <p14:creationId xmlns:p14="http://schemas.microsoft.com/office/powerpoint/2010/main" val="4223205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E0BACA-C579-497B-A4A2-863880502496}" type="slidenum">
              <a:rPr lang="en-US" smtClean="0"/>
              <a:t>21</a:t>
            </a:fld>
            <a:endParaRPr lang="en-US"/>
          </a:p>
        </p:txBody>
      </p:sp>
    </p:spTree>
    <p:extLst>
      <p:ext uri="{BB962C8B-B14F-4D97-AF65-F5344CB8AC3E}">
        <p14:creationId xmlns:p14="http://schemas.microsoft.com/office/powerpoint/2010/main" val="379770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E0BACA-C579-497B-A4A2-863880502496}" type="slidenum">
              <a:rPr lang="en-US" smtClean="0"/>
              <a:t>22</a:t>
            </a:fld>
            <a:endParaRPr lang="en-US"/>
          </a:p>
        </p:txBody>
      </p:sp>
    </p:spTree>
    <p:extLst>
      <p:ext uri="{BB962C8B-B14F-4D97-AF65-F5344CB8AC3E}">
        <p14:creationId xmlns:p14="http://schemas.microsoft.com/office/powerpoint/2010/main" val="953801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E0BACA-C579-497B-A4A2-863880502496}" type="slidenum">
              <a:rPr lang="en-US" smtClean="0"/>
              <a:t>23</a:t>
            </a:fld>
            <a:endParaRPr lang="en-US"/>
          </a:p>
        </p:txBody>
      </p:sp>
    </p:spTree>
    <p:extLst>
      <p:ext uri="{BB962C8B-B14F-4D97-AF65-F5344CB8AC3E}">
        <p14:creationId xmlns:p14="http://schemas.microsoft.com/office/powerpoint/2010/main" val="388300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demographics, the world population is the total number of humans currently living, and was estimated to have exceeded 7.9 billion people as of November 2021. It took over 2 million years of human prehistory and history for the world's population to reach 1 billion and only 200 years more to grow to 7 billion.</a:t>
            </a:r>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58</a:t>
            </a:fld>
            <a:endParaRPr lang="en-US"/>
          </a:p>
        </p:txBody>
      </p:sp>
    </p:spTree>
    <p:extLst>
      <p:ext uri="{BB962C8B-B14F-4D97-AF65-F5344CB8AC3E}">
        <p14:creationId xmlns:p14="http://schemas.microsoft.com/office/powerpoint/2010/main" val="2793343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7E0BACA-C579-497B-A4A2-863880502496}" type="slidenum">
              <a:rPr lang="en-US" smtClean="0"/>
              <a:t>80</a:t>
            </a:fld>
            <a:endParaRPr lang="en-US"/>
          </a:p>
        </p:txBody>
      </p:sp>
    </p:spTree>
    <p:extLst>
      <p:ext uri="{BB962C8B-B14F-4D97-AF65-F5344CB8AC3E}">
        <p14:creationId xmlns:p14="http://schemas.microsoft.com/office/powerpoint/2010/main" val="3166903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87</a:t>
            </a:fld>
            <a:endParaRPr lang="en-US"/>
          </a:p>
        </p:txBody>
      </p:sp>
    </p:spTree>
    <p:extLst>
      <p:ext uri="{BB962C8B-B14F-4D97-AF65-F5344CB8AC3E}">
        <p14:creationId xmlns:p14="http://schemas.microsoft.com/office/powerpoint/2010/main" val="4071890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91</a:t>
            </a:fld>
            <a:endParaRPr lang="en-US"/>
          </a:p>
        </p:txBody>
      </p:sp>
    </p:spTree>
    <p:extLst>
      <p:ext uri="{BB962C8B-B14F-4D97-AF65-F5344CB8AC3E}">
        <p14:creationId xmlns:p14="http://schemas.microsoft.com/office/powerpoint/2010/main" val="3386205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92</a:t>
            </a:fld>
            <a:endParaRPr lang="en-US"/>
          </a:p>
        </p:txBody>
      </p:sp>
    </p:spTree>
    <p:extLst>
      <p:ext uri="{BB962C8B-B14F-4D97-AF65-F5344CB8AC3E}">
        <p14:creationId xmlns:p14="http://schemas.microsoft.com/office/powerpoint/2010/main" val="722266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93</a:t>
            </a:fld>
            <a:endParaRPr lang="en-US"/>
          </a:p>
        </p:txBody>
      </p:sp>
    </p:spTree>
    <p:extLst>
      <p:ext uri="{BB962C8B-B14F-4D97-AF65-F5344CB8AC3E}">
        <p14:creationId xmlns:p14="http://schemas.microsoft.com/office/powerpoint/2010/main" val="3710283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95</a:t>
            </a:fld>
            <a:endParaRPr lang="en-US"/>
          </a:p>
        </p:txBody>
      </p:sp>
    </p:spTree>
    <p:extLst>
      <p:ext uri="{BB962C8B-B14F-4D97-AF65-F5344CB8AC3E}">
        <p14:creationId xmlns:p14="http://schemas.microsoft.com/office/powerpoint/2010/main" val="163503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4</a:t>
            </a:fld>
            <a:endParaRPr lang="en-US"/>
          </a:p>
        </p:txBody>
      </p:sp>
    </p:spTree>
    <p:extLst>
      <p:ext uri="{BB962C8B-B14F-4D97-AF65-F5344CB8AC3E}">
        <p14:creationId xmlns:p14="http://schemas.microsoft.com/office/powerpoint/2010/main" val="22734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5</a:t>
            </a:fld>
            <a:endParaRPr lang="en-US"/>
          </a:p>
        </p:txBody>
      </p:sp>
    </p:spTree>
    <p:extLst>
      <p:ext uri="{BB962C8B-B14F-4D97-AF65-F5344CB8AC3E}">
        <p14:creationId xmlns:p14="http://schemas.microsoft.com/office/powerpoint/2010/main" val="3519800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6</a:t>
            </a:fld>
            <a:endParaRPr lang="en-US"/>
          </a:p>
        </p:txBody>
      </p:sp>
    </p:spTree>
    <p:extLst>
      <p:ext uri="{BB962C8B-B14F-4D97-AF65-F5344CB8AC3E}">
        <p14:creationId xmlns:p14="http://schemas.microsoft.com/office/powerpoint/2010/main" val="406568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7</a:t>
            </a:fld>
            <a:endParaRPr lang="en-US"/>
          </a:p>
        </p:txBody>
      </p:sp>
    </p:spTree>
    <p:extLst>
      <p:ext uri="{BB962C8B-B14F-4D97-AF65-F5344CB8AC3E}">
        <p14:creationId xmlns:p14="http://schemas.microsoft.com/office/powerpoint/2010/main" val="368311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7E0BACA-C579-497B-A4A2-863880502496}" type="slidenum">
              <a:rPr lang="en-US" smtClean="0"/>
              <a:t>9</a:t>
            </a:fld>
            <a:endParaRPr lang="en-US"/>
          </a:p>
        </p:txBody>
      </p:sp>
    </p:spTree>
    <p:extLst>
      <p:ext uri="{BB962C8B-B14F-4D97-AF65-F5344CB8AC3E}">
        <p14:creationId xmlns:p14="http://schemas.microsoft.com/office/powerpoint/2010/main" val="83646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Isa 55:11 – claiming this promise for this study … So shall my word be that </a:t>
            </a:r>
            <a:r>
              <a:rPr lang="en-US" sz="1200" b="0" i="0" kern="1200" dirty="0" err="1">
                <a:solidFill>
                  <a:schemeClr val="tx1"/>
                </a:solidFill>
                <a:effectLst/>
                <a:latin typeface="+mn-lt"/>
                <a:ea typeface="+mn-ea"/>
                <a:cs typeface="+mn-cs"/>
              </a:rPr>
              <a:t>goeth</a:t>
            </a:r>
            <a:r>
              <a:rPr lang="en-US" sz="1200" b="0" i="0" kern="1200" dirty="0">
                <a:solidFill>
                  <a:schemeClr val="tx1"/>
                </a:solidFill>
                <a:effectLst/>
                <a:latin typeface="+mn-lt"/>
                <a:ea typeface="+mn-ea"/>
                <a:cs typeface="+mn-cs"/>
              </a:rPr>
              <a:t> forth out of my mouth: </a:t>
            </a:r>
            <a:r>
              <a:rPr lang="en-US" sz="1200" b="1" i="0" kern="1200" dirty="0">
                <a:solidFill>
                  <a:schemeClr val="tx1"/>
                </a:solidFill>
                <a:effectLst/>
                <a:latin typeface="+mn-lt"/>
                <a:ea typeface="+mn-ea"/>
                <a:cs typeface="+mn-cs"/>
              </a:rPr>
              <a:t>it shall not return unto me void</a:t>
            </a:r>
            <a:r>
              <a:rPr lang="en-US" sz="1200" b="0" i="0" kern="1200" dirty="0">
                <a:solidFill>
                  <a:schemeClr val="tx1"/>
                </a:solidFill>
                <a:effectLst/>
                <a:latin typeface="+mn-lt"/>
                <a:ea typeface="+mn-ea"/>
                <a:cs typeface="+mn-cs"/>
              </a:rPr>
              <a:t>, but </a:t>
            </a:r>
            <a:r>
              <a:rPr lang="en-US" sz="1200" b="1" i="0" kern="1200" dirty="0">
                <a:solidFill>
                  <a:schemeClr val="tx1"/>
                </a:solidFill>
                <a:effectLst/>
                <a:latin typeface="+mn-lt"/>
                <a:ea typeface="+mn-ea"/>
                <a:cs typeface="+mn-cs"/>
              </a:rPr>
              <a:t>it shall accomplish that which I please, and it shall prosper </a:t>
            </a:r>
            <a:r>
              <a:rPr lang="en-US" sz="1200" b="1" i="1" kern="1200" dirty="0">
                <a:solidFill>
                  <a:schemeClr val="tx1"/>
                </a:solidFill>
                <a:effectLst/>
                <a:latin typeface="+mn-lt"/>
                <a:ea typeface="+mn-ea"/>
                <a:cs typeface="+mn-cs"/>
              </a:rPr>
              <a:t>in the thing</a:t>
            </a:r>
            <a:r>
              <a:rPr lang="en-US" sz="1200" b="1" i="0" kern="1200" dirty="0">
                <a:solidFill>
                  <a:schemeClr val="tx1"/>
                </a:solidFill>
                <a:effectLst/>
                <a:latin typeface="+mn-lt"/>
                <a:ea typeface="+mn-ea"/>
                <a:cs typeface="+mn-cs"/>
              </a:rPr>
              <a:t> whereto I sent it.</a:t>
            </a:r>
            <a:endParaRPr lang="en-CA" b="1" dirty="0"/>
          </a:p>
        </p:txBody>
      </p:sp>
      <p:sp>
        <p:nvSpPr>
          <p:cNvPr id="4" name="Slide Number Placeholder 3"/>
          <p:cNvSpPr>
            <a:spLocks noGrp="1"/>
          </p:cNvSpPr>
          <p:nvPr>
            <p:ph type="sldNum" sz="quarter" idx="10"/>
          </p:nvPr>
        </p:nvSpPr>
        <p:spPr/>
        <p:txBody>
          <a:bodyPr/>
          <a:lstStyle/>
          <a:p>
            <a:fld id="{E7E0BACA-C579-497B-A4A2-863880502496}" type="slidenum">
              <a:rPr lang="en-US" smtClean="0"/>
              <a:t>17</a:t>
            </a:fld>
            <a:endParaRPr lang="en-US"/>
          </a:p>
        </p:txBody>
      </p:sp>
    </p:spTree>
    <p:extLst>
      <p:ext uri="{BB962C8B-B14F-4D97-AF65-F5344CB8AC3E}">
        <p14:creationId xmlns:p14="http://schemas.microsoft.com/office/powerpoint/2010/main" val="202374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19</a:t>
            </a:fld>
            <a:endParaRPr lang="en-US"/>
          </a:p>
        </p:txBody>
      </p:sp>
    </p:spTree>
    <p:extLst>
      <p:ext uri="{BB962C8B-B14F-4D97-AF65-F5344CB8AC3E}">
        <p14:creationId xmlns:p14="http://schemas.microsoft.com/office/powerpoint/2010/main" val="3146400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E0BACA-C579-497B-A4A2-863880502496}" type="slidenum">
              <a:rPr lang="en-US" smtClean="0"/>
              <a:t>20</a:t>
            </a:fld>
            <a:endParaRPr lang="en-US"/>
          </a:p>
        </p:txBody>
      </p:sp>
    </p:spTree>
    <p:extLst>
      <p:ext uri="{BB962C8B-B14F-4D97-AF65-F5344CB8AC3E}">
        <p14:creationId xmlns:p14="http://schemas.microsoft.com/office/powerpoint/2010/main" val="172775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E2D07-82E5-4BC9-8F42-516F4A0FD7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4679703-4E95-4D84-9A92-FB9583CC5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093C254-5A05-4DA6-A4EA-44D7C63841EC}"/>
              </a:ext>
            </a:extLst>
          </p:cNvPr>
          <p:cNvSpPr>
            <a:spLocks noGrp="1"/>
          </p:cNvSpPr>
          <p:nvPr>
            <p:ph type="dt" sz="half" idx="10"/>
          </p:nvPr>
        </p:nvSpPr>
        <p:spPr/>
        <p:txBody>
          <a:bodyPr/>
          <a:lstStyle/>
          <a:p>
            <a:fld id="{5D8183D2-C850-4050-8DB0-C69427DC8839}" type="datetime1">
              <a:rPr lang="en-US" smtClean="0"/>
              <a:t>2/12/2022</a:t>
            </a:fld>
            <a:endParaRPr lang="en-US"/>
          </a:p>
        </p:txBody>
      </p:sp>
      <p:sp>
        <p:nvSpPr>
          <p:cNvPr id="5" name="Footer Placeholder 4">
            <a:extLst>
              <a:ext uri="{FF2B5EF4-FFF2-40B4-BE49-F238E27FC236}">
                <a16:creationId xmlns:a16="http://schemas.microsoft.com/office/drawing/2014/main" xmlns="" id="{93A4C141-9378-4FCE-AF0B-DA7BFDE0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C686-DC8C-41B1-84FC-827255757D12}"/>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412613826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C4850-A53B-4656-989E-568BDF3C4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44FA66-EC86-4330-92A8-88BB41328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13AAD2-B8DC-4BB3-851A-E0C53CE93A27}"/>
              </a:ext>
            </a:extLst>
          </p:cNvPr>
          <p:cNvSpPr>
            <a:spLocks noGrp="1"/>
          </p:cNvSpPr>
          <p:nvPr>
            <p:ph type="dt" sz="half" idx="10"/>
          </p:nvPr>
        </p:nvSpPr>
        <p:spPr/>
        <p:txBody>
          <a:bodyPr/>
          <a:lstStyle/>
          <a:p>
            <a:fld id="{048AB99A-0D68-45BB-875F-B2D272E3E704}" type="datetime1">
              <a:rPr lang="en-US" smtClean="0"/>
              <a:t>2/12/2022</a:t>
            </a:fld>
            <a:endParaRPr lang="en-US"/>
          </a:p>
        </p:txBody>
      </p:sp>
      <p:sp>
        <p:nvSpPr>
          <p:cNvPr id="5" name="Footer Placeholder 4">
            <a:extLst>
              <a:ext uri="{FF2B5EF4-FFF2-40B4-BE49-F238E27FC236}">
                <a16:creationId xmlns:a16="http://schemas.microsoft.com/office/drawing/2014/main" xmlns="" id="{93B4E871-A476-4167-9CC2-AC84183CB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1BB3FB-894D-41B0-A86A-331553973F9E}"/>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58811491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AA57335-182F-4F52-9ACE-54ACDB6FAB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64F3749-0786-49B1-AEC5-0D55789B7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F78DC0-6771-44F6-AF33-E436C03458DD}"/>
              </a:ext>
            </a:extLst>
          </p:cNvPr>
          <p:cNvSpPr>
            <a:spLocks noGrp="1"/>
          </p:cNvSpPr>
          <p:nvPr>
            <p:ph type="dt" sz="half" idx="10"/>
          </p:nvPr>
        </p:nvSpPr>
        <p:spPr/>
        <p:txBody>
          <a:bodyPr/>
          <a:lstStyle/>
          <a:p>
            <a:fld id="{400AE394-3E9B-4481-B59A-61844B341B1B}" type="datetime1">
              <a:rPr lang="en-US" smtClean="0"/>
              <a:t>2/12/2022</a:t>
            </a:fld>
            <a:endParaRPr lang="en-US"/>
          </a:p>
        </p:txBody>
      </p:sp>
      <p:sp>
        <p:nvSpPr>
          <p:cNvPr id="5" name="Footer Placeholder 4">
            <a:extLst>
              <a:ext uri="{FF2B5EF4-FFF2-40B4-BE49-F238E27FC236}">
                <a16:creationId xmlns:a16="http://schemas.microsoft.com/office/drawing/2014/main" xmlns="" id="{BCCA6881-0977-49C4-A8FA-24C49397A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EBE6C7-36F0-4E69-A67B-BA133CFD6E2A}"/>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309930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5973AE-C476-4566-8254-71422731A474}" type="datetime1">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8552990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3B48B6F-E7F6-4AD7-8EE7-2A391A84D7F2}" type="datetime1">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9907810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A4727F-CC7F-430C-8A66-228DFC7F7BC0}" type="datetime1">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8370798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BC0476-486C-4E5B-A48E-7C8763689656}" type="datetime1">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74621170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22A138-7CF7-414F-A816-DDC3B97599EE}" type="datetime1">
              <a:rPr lang="en-US" smtClean="0"/>
              <a:t>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51033379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9C82C38-693D-400D-94A6-3FB7FFCA7DC7}" type="datetime1">
              <a:rPr lang="en-US" smtClean="0"/>
              <a:t>2/12/2022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89406769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D9578AA-D371-47ED-8CEC-B99754BC266A}" type="datetime1">
              <a:rPr lang="en-US" smtClean="0"/>
              <a:t>2/12/2022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61733153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944D434-8D7F-475C-812D-52A882445C4F}" type="datetime1">
              <a:rPr lang="en-US" smtClean="0"/>
              <a:t>2/12/2022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5424976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8F296B-5DE5-4CCF-8A29-F4E18D24C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5F2D6E-B3CD-429B-B346-842E752E7C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CECD32-5907-41EF-A623-249ED6E3DB3A}"/>
              </a:ext>
            </a:extLst>
          </p:cNvPr>
          <p:cNvSpPr>
            <a:spLocks noGrp="1"/>
          </p:cNvSpPr>
          <p:nvPr>
            <p:ph type="dt" sz="half" idx="10"/>
          </p:nvPr>
        </p:nvSpPr>
        <p:spPr/>
        <p:txBody>
          <a:bodyPr/>
          <a:lstStyle/>
          <a:p>
            <a:fld id="{30A336D2-F7E6-4130-9857-3C4B26ABF297}" type="datetime1">
              <a:rPr lang="en-US" smtClean="0"/>
              <a:t>2/12/2022</a:t>
            </a:fld>
            <a:endParaRPr lang="en-US"/>
          </a:p>
        </p:txBody>
      </p:sp>
      <p:sp>
        <p:nvSpPr>
          <p:cNvPr id="5" name="Footer Placeholder 4">
            <a:extLst>
              <a:ext uri="{FF2B5EF4-FFF2-40B4-BE49-F238E27FC236}">
                <a16:creationId xmlns:a16="http://schemas.microsoft.com/office/drawing/2014/main" xmlns="" id="{7BFAF760-82AA-4D59-8CCE-05BC62500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A6CBDA-8801-45B4-BE23-E4BF493EE2EB}"/>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412981806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E7CB9-C735-4C97-987D-2815099E9F72}" type="datetime1">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51833128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F12D04-331D-4DC0-8016-D8CA07B38267}" type="datetime1">
              <a:rPr lang="en-US" smtClean="0"/>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3930695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E9C8E38-2C7F-43A5-B2AA-FADB1F2E2152}" type="datetime1">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425723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01FC11-971E-4880-9F44-619FFBF26FDD}" type="datetime1">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74018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D2D48E-27A5-4F66-9D5B-394E1A6DB767}" type="datetime1">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3966594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AE0BF09-565F-4E04-B6CC-F5B739841C3C}" type="datetime1">
              <a:rPr lang="en-US" smtClean="0"/>
              <a:t>2/12/2022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524165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683202-66A7-48C5-A085-3F103C4B3A33}" type="datetime1">
              <a:rPr lang="en-US" smtClean="0"/>
              <a:t>2/12/2022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1549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09E103-C889-4F19-83B3-6F46D8E075F3}" type="datetime1">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375698662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E17158-EF51-4440-A056-34B8312187B1}" type="datetime1">
              <a:rPr lang="en-US" smtClean="0"/>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36564248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C00EF5-2324-45B8-ADC5-132F622C2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7D16B6-6DC9-4597-A718-6D187A82E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FCA4473-0D54-47D8-A8EE-3BE9A2FCBF9A}"/>
              </a:ext>
            </a:extLst>
          </p:cNvPr>
          <p:cNvSpPr>
            <a:spLocks noGrp="1"/>
          </p:cNvSpPr>
          <p:nvPr>
            <p:ph type="dt" sz="half" idx="10"/>
          </p:nvPr>
        </p:nvSpPr>
        <p:spPr/>
        <p:txBody>
          <a:bodyPr/>
          <a:lstStyle/>
          <a:p>
            <a:fld id="{230AE936-70EC-4DF4-8870-5C04D80A52A9}" type="datetime1">
              <a:rPr lang="en-US" smtClean="0"/>
              <a:t>2/12/2022</a:t>
            </a:fld>
            <a:endParaRPr lang="en-US"/>
          </a:p>
        </p:txBody>
      </p:sp>
      <p:sp>
        <p:nvSpPr>
          <p:cNvPr id="5" name="Footer Placeholder 4">
            <a:extLst>
              <a:ext uri="{FF2B5EF4-FFF2-40B4-BE49-F238E27FC236}">
                <a16:creationId xmlns:a16="http://schemas.microsoft.com/office/drawing/2014/main" xmlns="" id="{E1AA2B8D-EB76-46B7-A5C3-87A77E81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1B119E-09AB-42BC-9AF5-26D33B7165F9}"/>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39910538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0E088A-04C4-419A-A31B-EDE94441F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822D812-C012-40F3-BC2C-34B3A32EC3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C3A1C15-DBF6-4575-B10C-8323CC15B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1A41637-CD96-45A6-9750-E6DD6D47FFE3}"/>
              </a:ext>
            </a:extLst>
          </p:cNvPr>
          <p:cNvSpPr>
            <a:spLocks noGrp="1"/>
          </p:cNvSpPr>
          <p:nvPr>
            <p:ph type="dt" sz="half" idx="10"/>
          </p:nvPr>
        </p:nvSpPr>
        <p:spPr/>
        <p:txBody>
          <a:bodyPr/>
          <a:lstStyle/>
          <a:p>
            <a:fld id="{E0D230C8-E87A-4798-BCF6-471FEE7C0399}" type="datetime1">
              <a:rPr lang="en-US" smtClean="0"/>
              <a:t>2/12/2022</a:t>
            </a:fld>
            <a:endParaRPr lang="en-US"/>
          </a:p>
        </p:txBody>
      </p:sp>
      <p:sp>
        <p:nvSpPr>
          <p:cNvPr id="6" name="Footer Placeholder 5">
            <a:extLst>
              <a:ext uri="{FF2B5EF4-FFF2-40B4-BE49-F238E27FC236}">
                <a16:creationId xmlns:a16="http://schemas.microsoft.com/office/drawing/2014/main" xmlns="" id="{C4C21B3D-EA17-425B-B150-727CB4E88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3668EF-F730-49B3-B6DF-B2C6F49E2BA3}"/>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113048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EC349-9F89-4C18-8523-0339117EAE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F1AE4AD-C9E1-4716-95BC-F80EB122B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D8FD196-D93B-4299-A08A-8DA571866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248104F-0082-47FF-B664-DC333D90F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6C2A7D7-C5FE-40DF-A784-4A3F5D5CD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E619B33-5EDE-423A-B1E0-DE2DF10C5D76}"/>
              </a:ext>
            </a:extLst>
          </p:cNvPr>
          <p:cNvSpPr>
            <a:spLocks noGrp="1"/>
          </p:cNvSpPr>
          <p:nvPr>
            <p:ph type="dt" sz="half" idx="10"/>
          </p:nvPr>
        </p:nvSpPr>
        <p:spPr/>
        <p:txBody>
          <a:bodyPr/>
          <a:lstStyle/>
          <a:p>
            <a:fld id="{4AE8B429-67E6-4190-8C89-07ED3EE86807}" type="datetime1">
              <a:rPr lang="en-US" smtClean="0"/>
              <a:t>2/12/2022</a:t>
            </a:fld>
            <a:endParaRPr lang="en-US"/>
          </a:p>
        </p:txBody>
      </p:sp>
      <p:sp>
        <p:nvSpPr>
          <p:cNvPr id="8" name="Footer Placeholder 7">
            <a:extLst>
              <a:ext uri="{FF2B5EF4-FFF2-40B4-BE49-F238E27FC236}">
                <a16:creationId xmlns:a16="http://schemas.microsoft.com/office/drawing/2014/main" xmlns="" id="{1CB8341A-2C7A-4C1C-9813-63739655C7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2FF13D-13E2-43DC-8DEA-0444736C9636}"/>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5388480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A2423-D83F-47D8-B8A4-A320D30CB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578A96A-2AFE-4240-9EC4-9896B68FEBDA}"/>
              </a:ext>
            </a:extLst>
          </p:cNvPr>
          <p:cNvSpPr>
            <a:spLocks noGrp="1"/>
          </p:cNvSpPr>
          <p:nvPr>
            <p:ph type="dt" sz="half" idx="10"/>
          </p:nvPr>
        </p:nvSpPr>
        <p:spPr/>
        <p:txBody>
          <a:bodyPr/>
          <a:lstStyle/>
          <a:p>
            <a:fld id="{7D6A3CB7-7F56-4689-9710-542EEBC232B5}" type="datetime1">
              <a:rPr lang="en-US" smtClean="0"/>
              <a:t>2/12/2022</a:t>
            </a:fld>
            <a:endParaRPr lang="en-US"/>
          </a:p>
        </p:txBody>
      </p:sp>
      <p:sp>
        <p:nvSpPr>
          <p:cNvPr id="4" name="Footer Placeholder 3">
            <a:extLst>
              <a:ext uri="{FF2B5EF4-FFF2-40B4-BE49-F238E27FC236}">
                <a16:creationId xmlns:a16="http://schemas.microsoft.com/office/drawing/2014/main" xmlns="" id="{C47EC50D-A4CA-46D7-88B3-F807EF06B3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772D66B-6855-4083-8C6F-BC5C1B648B47}"/>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12964286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E5830D-CBF5-433A-84AC-24907F097CBA}"/>
              </a:ext>
            </a:extLst>
          </p:cNvPr>
          <p:cNvSpPr>
            <a:spLocks noGrp="1"/>
          </p:cNvSpPr>
          <p:nvPr>
            <p:ph type="dt" sz="half" idx="10"/>
          </p:nvPr>
        </p:nvSpPr>
        <p:spPr/>
        <p:txBody>
          <a:bodyPr/>
          <a:lstStyle/>
          <a:p>
            <a:fld id="{537E8AE4-892E-45CC-9A5E-9B68383F1F1D}" type="datetime1">
              <a:rPr lang="en-US" smtClean="0"/>
              <a:t>2/12/2022</a:t>
            </a:fld>
            <a:endParaRPr lang="en-US"/>
          </a:p>
        </p:txBody>
      </p:sp>
      <p:sp>
        <p:nvSpPr>
          <p:cNvPr id="3" name="Footer Placeholder 2">
            <a:extLst>
              <a:ext uri="{FF2B5EF4-FFF2-40B4-BE49-F238E27FC236}">
                <a16:creationId xmlns:a16="http://schemas.microsoft.com/office/drawing/2014/main" xmlns="" id="{DFCABEA0-F42E-4839-9B3E-DAF0AE7037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EC51C14-2949-4A49-B442-D708F726438A}"/>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77077523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5ADE6F-4B59-43B2-9793-14E9C6F15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921A7D-6B74-4C91-92BE-8452183349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128E1CF-8966-4057-8133-6D5BBC918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E17782-654C-4F81-8AF1-552BCE22ECA6}"/>
              </a:ext>
            </a:extLst>
          </p:cNvPr>
          <p:cNvSpPr>
            <a:spLocks noGrp="1"/>
          </p:cNvSpPr>
          <p:nvPr>
            <p:ph type="dt" sz="half" idx="10"/>
          </p:nvPr>
        </p:nvSpPr>
        <p:spPr/>
        <p:txBody>
          <a:bodyPr/>
          <a:lstStyle/>
          <a:p>
            <a:fld id="{8E70C565-5363-4A53-BB83-78CA86CBB12F}" type="datetime1">
              <a:rPr lang="en-US" smtClean="0"/>
              <a:t>2/12/2022</a:t>
            </a:fld>
            <a:endParaRPr lang="en-US"/>
          </a:p>
        </p:txBody>
      </p:sp>
      <p:sp>
        <p:nvSpPr>
          <p:cNvPr id="6" name="Footer Placeholder 5">
            <a:extLst>
              <a:ext uri="{FF2B5EF4-FFF2-40B4-BE49-F238E27FC236}">
                <a16:creationId xmlns:a16="http://schemas.microsoft.com/office/drawing/2014/main" xmlns="" id="{EE283B9F-0349-4B57-A785-833F43750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74386B-EF67-4E9F-9950-E7A1937A0F38}"/>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8998606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879350-3BA4-48C4-BB9A-E0FB5A3D8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C3A60FD-E5FF-4BAE-BC73-CEEA56F49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06FEB2-1728-4C23-B279-036D58D3C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1FBD41-937A-4F21-83E0-F99F9929726F}"/>
              </a:ext>
            </a:extLst>
          </p:cNvPr>
          <p:cNvSpPr>
            <a:spLocks noGrp="1"/>
          </p:cNvSpPr>
          <p:nvPr>
            <p:ph type="dt" sz="half" idx="10"/>
          </p:nvPr>
        </p:nvSpPr>
        <p:spPr/>
        <p:txBody>
          <a:bodyPr/>
          <a:lstStyle/>
          <a:p>
            <a:fld id="{32E14EF7-560C-45E8-9595-6EE7C9B47039}" type="datetime1">
              <a:rPr lang="en-US" smtClean="0"/>
              <a:t>2/12/2022</a:t>
            </a:fld>
            <a:endParaRPr lang="en-US"/>
          </a:p>
        </p:txBody>
      </p:sp>
      <p:sp>
        <p:nvSpPr>
          <p:cNvPr id="6" name="Footer Placeholder 5">
            <a:extLst>
              <a:ext uri="{FF2B5EF4-FFF2-40B4-BE49-F238E27FC236}">
                <a16:creationId xmlns:a16="http://schemas.microsoft.com/office/drawing/2014/main" xmlns="" id="{465B9825-8EAF-471C-913F-615B2427A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584C28-7AA3-40A9-A159-EA2C674C7FA9}"/>
              </a:ext>
            </a:extLst>
          </p:cNvPr>
          <p:cNvSpPr>
            <a:spLocks noGrp="1"/>
          </p:cNvSpPr>
          <p:nvPr>
            <p:ph type="sldNum" sz="quarter" idx="12"/>
          </p:nvPr>
        </p:nvSpPr>
        <p:spPr/>
        <p:txBody>
          <a:bodyPr/>
          <a:lstStyle/>
          <a:p>
            <a:fld id="{385F3E72-97D8-4E0E-8DB2-A67F030E614A}" type="slidenum">
              <a:rPr lang="en-US" smtClean="0"/>
              <a:t>‹#›</a:t>
            </a:fld>
            <a:endParaRPr lang="en-US"/>
          </a:p>
        </p:txBody>
      </p:sp>
    </p:spTree>
    <p:extLst>
      <p:ext uri="{BB962C8B-B14F-4D97-AF65-F5344CB8AC3E}">
        <p14:creationId xmlns:p14="http://schemas.microsoft.com/office/powerpoint/2010/main" val="21540740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AA29D8-468B-44EF-95F8-32E4646C0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1C24EF-3825-480F-B231-3C4A5C9D9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398D0A-5569-4472-952D-50E71E524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13CCC-6CBE-496B-B838-9039D2C6D223}" type="datetime1">
              <a:rPr lang="en-US" smtClean="0"/>
              <a:t>2/12/2022</a:t>
            </a:fld>
            <a:endParaRPr lang="en-US"/>
          </a:p>
        </p:txBody>
      </p:sp>
      <p:sp>
        <p:nvSpPr>
          <p:cNvPr id="5" name="Footer Placeholder 4">
            <a:extLst>
              <a:ext uri="{FF2B5EF4-FFF2-40B4-BE49-F238E27FC236}">
                <a16:creationId xmlns:a16="http://schemas.microsoft.com/office/drawing/2014/main" xmlns="" id="{4051977D-173E-4FD3-9EDE-5F57768826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7799BDD-26EE-4390-97B5-6218CD726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F3E72-97D8-4E0E-8DB2-A67F030E614A}" type="slidenum">
              <a:rPr lang="en-US" smtClean="0"/>
              <a:t>‹#›</a:t>
            </a:fld>
            <a:endParaRPr lang="en-US"/>
          </a:p>
        </p:txBody>
      </p:sp>
    </p:spTree>
    <p:extLst>
      <p:ext uri="{BB962C8B-B14F-4D97-AF65-F5344CB8AC3E}">
        <p14:creationId xmlns:p14="http://schemas.microsoft.com/office/powerpoint/2010/main" val="171637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024CB7B-B268-410D-B9FB-E7B34EF6162E}" type="datetime1">
              <a:rPr lang="en-US" smtClean="0"/>
              <a:t>2/12/2022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85F3E72-97D8-4E0E-8DB2-A67F030E614A}" type="slidenum">
              <a:rPr lang="en-US" smtClean="0"/>
              <a:t>‹#›</a:t>
            </a:fld>
            <a:endParaRPr lang="en-US"/>
          </a:p>
        </p:txBody>
      </p:sp>
    </p:spTree>
    <p:extLst>
      <p:ext uri="{BB962C8B-B14F-4D97-AF65-F5344CB8AC3E}">
        <p14:creationId xmlns:p14="http://schemas.microsoft.com/office/powerpoint/2010/main" val="23347335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5.jpeg"/><Relationship Id="rId3" Type="http://schemas.openxmlformats.org/officeDocument/2006/relationships/hyperlink" Target="https://biblehub.com/genesis/14-17.htm" TargetMode="External"/><Relationship Id="rId7" Type="http://schemas.openxmlformats.org/officeDocument/2006/relationships/hyperlink" Target="https://biblehub.com/genesis/14-21.htm" TargetMode="External"/><Relationship Id="rId12" Type="http://schemas.openxmlformats.org/officeDocument/2006/relationships/hyperlink" Target="https://biblehub.com/genesis/14-24.ht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biblehub.com/genesis/14-20.htm" TargetMode="External"/><Relationship Id="rId11" Type="http://schemas.openxmlformats.org/officeDocument/2006/relationships/hyperlink" Target="https://biblehub.com/genesis/14-23.htm" TargetMode="External"/><Relationship Id="rId5" Type="http://schemas.openxmlformats.org/officeDocument/2006/relationships/hyperlink" Target="https://biblehub.com/genesis/14-19.htm" TargetMode="External"/><Relationship Id="rId10" Type="http://schemas.openxmlformats.org/officeDocument/2006/relationships/hyperlink" Target="https://biblehub.com/genesis/14-22.htm" TargetMode="External"/><Relationship Id="rId4" Type="http://schemas.openxmlformats.org/officeDocument/2006/relationships/hyperlink" Target="https://biblehub.com/genesis/14-18.htm" TargetMode="External"/><Relationship Id="rId9" Type="http://schemas.openxmlformats.org/officeDocument/2006/relationships/hyperlink" Target="https://biblehub.com/kjv/hebrews/7.ht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youtu.be/VI1yRTC6kG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hyperlink" Target="https://biblehub.com/genesis/11-12.htm" TargetMode="External"/><Relationship Id="rId13" Type="http://schemas.openxmlformats.org/officeDocument/2006/relationships/hyperlink" Target="https://biblehub.com/genesis/11-16.htm" TargetMode="External"/><Relationship Id="rId18" Type="http://schemas.openxmlformats.org/officeDocument/2006/relationships/hyperlink" Target="https://biblehub.com/genesis/11-21.htm" TargetMode="External"/><Relationship Id="rId26" Type="http://schemas.openxmlformats.org/officeDocument/2006/relationships/hyperlink" Target="https://biblehub.com/genesis/11-29.htm" TargetMode="External"/><Relationship Id="rId3" Type="http://schemas.openxmlformats.org/officeDocument/2006/relationships/image" Target="../media/image57.jpeg"/><Relationship Id="rId21" Type="http://schemas.openxmlformats.org/officeDocument/2006/relationships/hyperlink" Target="https://biblehub.com/genesis/11-24.htm" TargetMode="External"/><Relationship Id="rId7" Type="http://schemas.openxmlformats.org/officeDocument/2006/relationships/hyperlink" Target="https://biblehub.com/genesis/11-11.htm" TargetMode="External"/><Relationship Id="rId12" Type="http://schemas.openxmlformats.org/officeDocument/2006/relationships/hyperlink" Target="https://biblehub.com/genesis/11-15.htm" TargetMode="External"/><Relationship Id="rId17" Type="http://schemas.openxmlformats.org/officeDocument/2006/relationships/hyperlink" Target="https://biblehub.com/genesis/11-20.htm" TargetMode="External"/><Relationship Id="rId25" Type="http://schemas.openxmlformats.org/officeDocument/2006/relationships/hyperlink" Target="https://biblehub.com/genesis/11-28.htm" TargetMode="External"/><Relationship Id="rId2" Type="http://schemas.openxmlformats.org/officeDocument/2006/relationships/image" Target="../media/image39.jpeg"/><Relationship Id="rId16" Type="http://schemas.openxmlformats.org/officeDocument/2006/relationships/hyperlink" Target="https://biblehub.com/genesis/11-19.htm" TargetMode="External"/><Relationship Id="rId20" Type="http://schemas.openxmlformats.org/officeDocument/2006/relationships/hyperlink" Target="https://biblehub.com/genesis/11-23.htm" TargetMode="External"/><Relationship Id="rId29" Type="http://schemas.openxmlformats.org/officeDocument/2006/relationships/hyperlink" Target="https://biblehub.com/genesis/11-32.htm" TargetMode="External"/><Relationship Id="rId1" Type="http://schemas.openxmlformats.org/officeDocument/2006/relationships/slideLayout" Target="../slideLayouts/slideLayout2.xml"/><Relationship Id="rId6" Type="http://schemas.openxmlformats.org/officeDocument/2006/relationships/hyperlink" Target="https://biblehub.com/genesis/11-10.htm" TargetMode="External"/><Relationship Id="rId11" Type="http://schemas.openxmlformats.org/officeDocument/2006/relationships/hyperlink" Target="https://biblehub.com/genesis/11-14.htm" TargetMode="External"/><Relationship Id="rId24" Type="http://schemas.openxmlformats.org/officeDocument/2006/relationships/hyperlink" Target="https://biblehub.com/genesis/11-27.htm" TargetMode="External"/><Relationship Id="rId5" Type="http://schemas.openxmlformats.org/officeDocument/2006/relationships/hyperlink" Target="https://biblehub.com/bsb/1_chronicles/1.htm#17" TargetMode="External"/><Relationship Id="rId15" Type="http://schemas.openxmlformats.org/officeDocument/2006/relationships/hyperlink" Target="https://biblehub.com/genesis/11-18.htm" TargetMode="External"/><Relationship Id="rId23" Type="http://schemas.openxmlformats.org/officeDocument/2006/relationships/hyperlink" Target="https://biblehub.com/genesis/11-26.htm" TargetMode="External"/><Relationship Id="rId28" Type="http://schemas.openxmlformats.org/officeDocument/2006/relationships/hyperlink" Target="https://biblehub.com/genesis/11-31.htm" TargetMode="External"/><Relationship Id="rId10" Type="http://schemas.openxmlformats.org/officeDocument/2006/relationships/hyperlink" Target="https://biblehub.com/bsb/genesis/11.htm#fn" TargetMode="External"/><Relationship Id="rId19" Type="http://schemas.openxmlformats.org/officeDocument/2006/relationships/hyperlink" Target="https://biblehub.com/genesis/11-22.htm" TargetMode="External"/><Relationship Id="rId4" Type="http://schemas.openxmlformats.org/officeDocument/2006/relationships/image" Target="../media/image58.jpeg"/><Relationship Id="rId9" Type="http://schemas.openxmlformats.org/officeDocument/2006/relationships/hyperlink" Target="https://biblehub.com/genesis/11-13.htm" TargetMode="External"/><Relationship Id="rId14" Type="http://schemas.openxmlformats.org/officeDocument/2006/relationships/hyperlink" Target="https://biblehub.com/genesis/11-17.htm" TargetMode="External"/><Relationship Id="rId22" Type="http://schemas.openxmlformats.org/officeDocument/2006/relationships/hyperlink" Target="https://biblehub.com/genesis/11-25.htm" TargetMode="External"/><Relationship Id="rId27" Type="http://schemas.openxmlformats.org/officeDocument/2006/relationships/hyperlink" Target="https://biblehub.com/genesis/11-30.htm" TargetMode="External"/><Relationship Id="rId30"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9.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2.png"/><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biblehub.com/2_corinthians/13-3.htm" TargetMode="External"/><Relationship Id="rId13" Type="http://schemas.openxmlformats.org/officeDocument/2006/relationships/hyperlink" Target="http://biblehub.com/2_corinthians/13-3.htm" TargetMode="External"/><Relationship Id="rId3" Type="http://schemas.openxmlformats.org/officeDocument/2006/relationships/image" Target="../media/image64.jpg"/><Relationship Id="rId7" Type="http://schemas.openxmlformats.org/officeDocument/2006/relationships/hyperlink" Target="https://biblehub.com/2_corinthians/13-2.htm" TargetMode="External"/><Relationship Id="rId12" Type="http://schemas.openxmlformats.org/officeDocument/2006/relationships/hyperlink" Target="https://biblehub.com/nkjv/2_corinthians/13.htm#footnotes"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hyperlink" Target="https://biblehub.com/2_corinthians/13-1.htm" TargetMode="External"/><Relationship Id="rId11" Type="http://schemas.openxmlformats.org/officeDocument/2006/relationships/hyperlink" Target="http://biblehub.com/2_corinthians/13-2.htm" TargetMode="External"/><Relationship Id="rId5" Type="http://schemas.openxmlformats.org/officeDocument/2006/relationships/image" Target="../media/image66.jpg"/><Relationship Id="rId10" Type="http://schemas.openxmlformats.org/officeDocument/2006/relationships/hyperlink" Target="http://biblehub.com/2_corinthians/13-1.htm" TargetMode="External"/><Relationship Id="rId4" Type="http://schemas.openxmlformats.org/officeDocument/2006/relationships/image" Target="../media/image65.jpg"/><Relationship Id="rId9" Type="http://schemas.openxmlformats.org/officeDocument/2006/relationships/hyperlink" Target="https://biblehub.com/2_corinthians/13-4.htm" TargetMode="External"/><Relationship Id="rId14" Type="http://schemas.openxmlformats.org/officeDocument/2006/relationships/hyperlink" Target="http://biblehub.com/2_corinthians/13-4.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83.jfif"/></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g"/></Relationships>
</file>

<file path=ppt/slides/_rels/slide4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4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g"/></Relationships>
</file>

<file path=ppt/slides/_rels/slide5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5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10.jpg"/><Relationship Id="rId4" Type="http://schemas.openxmlformats.org/officeDocument/2006/relationships/image" Target="../media/image109.jpg"/></Relationships>
</file>

<file path=ppt/slides/_rels/slide5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14.jpg"/><Relationship Id="rId4" Type="http://schemas.openxmlformats.org/officeDocument/2006/relationships/image" Target="../media/image113.jpg"/></Relationships>
</file>

<file path=ppt/slides/_rels/slide5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16.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20.jpg"/><Relationship Id="rId4" Type="http://schemas.openxmlformats.org/officeDocument/2006/relationships/image" Target="../media/image119.jpg"/></Relationships>
</file>

<file path=ppt/slides/_rels/slide6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23.jpg"/><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127.gif"/><Relationship Id="rId5" Type="http://schemas.openxmlformats.org/officeDocument/2006/relationships/image" Target="../media/image126.jpg"/><Relationship Id="rId4" Type="http://schemas.openxmlformats.org/officeDocument/2006/relationships/image" Target="../media/image125.jpg"/></Relationships>
</file>

<file path=ppt/slides/_rels/slide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6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33.jpg"/></Relationships>
</file>

<file path=ppt/slides/_rels/slide6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35.jpg"/></Relationships>
</file>

<file path=ppt/slides/_rels/slide67.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image" Target="../media/image136.jpg"/><Relationship Id="rId7" Type="http://schemas.openxmlformats.org/officeDocument/2006/relationships/image" Target="../media/image140.jp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6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3" Type="http://schemas.openxmlformats.org/officeDocument/2006/relationships/image" Target="../media/image144.jpeg"/><Relationship Id="rId7" Type="http://schemas.microsoft.com/office/2007/relationships/hdphoto" Target="../media/hdphoto5.wdp"/><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fif"/></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49.jpg"/></Relationships>
</file>

<file path=ppt/slides/_rels/slide7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g"/><Relationship Id="rId1" Type="http://schemas.openxmlformats.org/officeDocument/2006/relationships/slideLayout" Target="../slideLayouts/slideLayout4.xml"/><Relationship Id="rId4" Type="http://schemas.openxmlformats.org/officeDocument/2006/relationships/image" Target="../media/image152.jpeg"/></Relationships>
</file>

<file path=ppt/slides/_rels/slide72.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54.jpg"/></Relationships>
</file>

<file path=ppt/slides/_rels/slide7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56.jpg"/></Relationships>
</file>

<file path=ppt/slides/_rels/slide7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59.png"/><Relationship Id="rId4" Type="http://schemas.openxmlformats.org/officeDocument/2006/relationships/image" Target="../media/image158.jpg"/></Relationships>
</file>

<file path=ppt/slides/_rels/slide75.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62.jpg"/><Relationship Id="rId4" Type="http://schemas.openxmlformats.org/officeDocument/2006/relationships/image" Target="../media/image161.jpg"/></Relationships>
</file>

<file path=ppt/slides/_rels/slide76.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jpg"/></Relationships>
</file>

<file path=ppt/slides/_rels/slide77.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jpg"/></Relationships>
</file>

<file path=ppt/slides/_rels/slide7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70.jpg"/></Relationships>
</file>

<file path=ppt/slides/_rels/slide7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2.jpg"/></Relationships>
</file>

<file path=ppt/slides/_rels/slide81.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43.png"/><Relationship Id="rId4" Type="http://schemas.openxmlformats.org/officeDocument/2006/relationships/image" Target="../media/image174.jpg"/></Relationships>
</file>

<file path=ppt/slides/_rels/slide8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77.png"/><Relationship Id="rId4" Type="http://schemas.openxmlformats.org/officeDocument/2006/relationships/image" Target="../media/image176.jpeg"/></Relationships>
</file>

<file path=ppt/slides/_rels/slide83.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181.jpg"/><Relationship Id="rId5" Type="http://schemas.openxmlformats.org/officeDocument/2006/relationships/image" Target="../media/image180.jpg"/><Relationship Id="rId4" Type="http://schemas.openxmlformats.org/officeDocument/2006/relationships/image" Target="../media/image179.jpg"/></Relationships>
</file>

<file path=ppt/slides/_rels/slide84.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83.jpg"/></Relationships>
</file>

<file path=ppt/slides/_rels/slide85.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186.jpg"/><Relationship Id="rId4" Type="http://schemas.openxmlformats.org/officeDocument/2006/relationships/image" Target="../media/image185.jpg"/></Relationships>
</file>

<file path=ppt/slides/_rels/slide86.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8.jpe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fif"/><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96.png"/></Relationships>
</file>

<file path=ppt/slides/_rels/slide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7.jpeg"/><Relationship Id="rId4" Type="http://schemas.openxmlformats.org/officeDocument/2006/relationships/image" Target="../media/image19.png"/></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98.png"/></Relationships>
</file>

<file path=ppt/slides/_rels/slide94.xml.rels><?xml version="1.0" encoding="UTF-8" standalone="yes"?>
<Relationships xmlns="http://schemas.openxmlformats.org/package/2006/relationships"><Relationship Id="rId3" Type="http://schemas.openxmlformats.org/officeDocument/2006/relationships/image" Target="../media/image200.png"/><Relationship Id="rId7" Type="http://schemas.microsoft.com/office/2007/relationships/hdphoto" Target="../media/hdphoto10.wdp"/><Relationship Id="rId2" Type="http://schemas.openxmlformats.org/officeDocument/2006/relationships/image" Target="../media/image199.jpg"/><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microsoft.com/office/2007/relationships/hdphoto" Target="../media/hdphoto9.wdp"/></Relationships>
</file>

<file path=ppt/slides/_rels/slide95.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mailto:questions@studythecalendar.com" TargetMode="External"/><Relationship Id="rId5" Type="http://schemas.openxmlformats.org/officeDocument/2006/relationships/image" Target="../media/image19.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C:\Users\Rae\Desktop\Best CCC Logo Clear with colors in circle SM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84321" y="5207561"/>
            <a:ext cx="1285946" cy="1330596"/>
          </a:xfrm>
          <a:prstGeom prst="rect">
            <a:avLst/>
          </a:prstGeom>
          <a:noFill/>
          <a:effectLst>
            <a:glow rad="520700">
              <a:schemeClr val="accent1">
                <a:satMod val="175000"/>
                <a:alpha val="24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8301165"/>
            <a:ext cx="12427049" cy="5324535"/>
          </a:xfrm>
          <a:prstGeom prst="rect">
            <a:avLst/>
          </a:prstGeom>
          <a:solidFill>
            <a:srgbClr val="C2A1CB"/>
          </a:solidFill>
        </p:spPr>
        <p:txBody>
          <a:bodyPr wrap="square" lIns="91440" tIns="45720" rIns="91440" bIns="45720">
            <a:spAutoFit/>
          </a:bodyPr>
          <a:lstStyle/>
          <a:p>
            <a:pPr algn="ctr"/>
            <a:r>
              <a:rPr lang="en-US" sz="2000" b="1" cap="none" spc="0" dirty="0">
                <a:ln w="1905"/>
                <a:solidFill>
                  <a:srgbClr val="441D61"/>
                </a:solidFill>
                <a:effectLst>
                  <a:innerShdw blurRad="69850" dist="43180" dir="5400000">
                    <a:srgbClr val="000000">
                      <a:alpha val="65000"/>
                    </a:srgbClr>
                  </a:innerShdw>
                </a:effectLst>
              </a:rPr>
              <a:t>4.23 Part A &amp; B – Original file that was sent to </a:t>
            </a:r>
            <a:r>
              <a:rPr lang="en-US" sz="2000" b="1" cap="none" spc="0" dirty="0" err="1">
                <a:ln w="1905"/>
                <a:solidFill>
                  <a:srgbClr val="441D61"/>
                </a:solidFill>
                <a:effectLst>
                  <a:innerShdw blurRad="69850" dist="43180" dir="5400000">
                    <a:srgbClr val="000000">
                      <a:alpha val="65000"/>
                    </a:srgbClr>
                  </a:innerShdw>
                </a:effectLst>
              </a:rPr>
              <a:t>tim</a:t>
            </a:r>
            <a:r>
              <a:rPr lang="en-US" sz="2000" b="1" cap="none" spc="0" dirty="0">
                <a:ln w="1905"/>
                <a:solidFill>
                  <a:srgbClr val="441D61"/>
                </a:solidFill>
                <a:effectLst>
                  <a:innerShdw blurRad="69850" dist="43180" dir="5400000">
                    <a:srgbClr val="000000">
                      <a:alpha val="65000"/>
                    </a:srgbClr>
                  </a:innerShdw>
                </a:effectLst>
              </a:rPr>
              <a:t> </a:t>
            </a:r>
            <a:r>
              <a:rPr lang="en-US" sz="2000" b="1" cap="none" spc="0" dirty="0" err="1">
                <a:ln w="1905"/>
                <a:solidFill>
                  <a:srgbClr val="441D61"/>
                </a:solidFill>
                <a:effectLst>
                  <a:innerShdw blurRad="69850" dist="43180" dir="5400000">
                    <a:srgbClr val="000000">
                      <a:alpha val="65000"/>
                    </a:srgbClr>
                  </a:innerShdw>
                </a:effectLst>
              </a:rPr>
              <a:t>feb</a:t>
            </a:r>
            <a:r>
              <a:rPr lang="en-US" sz="2000" b="1" cap="none" spc="0" dirty="0">
                <a:ln w="1905"/>
                <a:solidFill>
                  <a:srgbClr val="441D61"/>
                </a:solidFill>
                <a:effectLst>
                  <a:innerShdw blurRad="69850" dist="43180" dir="5400000">
                    <a:srgbClr val="000000">
                      <a:alpha val="65000"/>
                    </a:srgbClr>
                  </a:innerShdw>
                </a:effectLst>
              </a:rPr>
              <a:t> 2/22 but split into 2 parts to get the size down.</a:t>
            </a:r>
          </a:p>
          <a:p>
            <a:pPr algn="ctr"/>
            <a:r>
              <a:rPr lang="en-US" sz="2000" b="1" dirty="0">
                <a:ln w="1905"/>
                <a:solidFill>
                  <a:srgbClr val="441D61"/>
                </a:solidFill>
                <a:effectLst>
                  <a:innerShdw blurRad="69850" dist="43180" dir="5400000">
                    <a:srgbClr val="000000">
                      <a:alpha val="65000"/>
                    </a:srgbClr>
                  </a:innerShdw>
                </a:effectLst>
              </a:rPr>
              <a:t>This one is Charlene’s working slide – or the original, but slides 2-3-4 are new this time.</a:t>
            </a:r>
          </a:p>
          <a:p>
            <a:pPr algn="ctr"/>
            <a:r>
              <a:rPr lang="en-US" sz="2000" b="1" cap="none" spc="0" dirty="0">
                <a:ln w="1905"/>
                <a:solidFill>
                  <a:srgbClr val="441D61"/>
                </a:solidFill>
                <a:effectLst>
                  <a:innerShdw blurRad="69850" dist="43180" dir="5400000">
                    <a:srgbClr val="000000">
                      <a:alpha val="65000"/>
                    </a:srgbClr>
                  </a:innerShdw>
                </a:effectLst>
              </a:rPr>
              <a:t>4.23 Edit 2 sent to TA in 2 files.  </a:t>
            </a:r>
            <a:r>
              <a:rPr lang="en-US" sz="2000" b="1" dirty="0">
                <a:ln w="1905"/>
                <a:solidFill>
                  <a:srgbClr val="441D61"/>
                </a:solidFill>
                <a:effectLst>
                  <a:innerShdw blurRad="69850" dist="43180" dir="5400000">
                    <a:srgbClr val="000000">
                      <a:alpha val="65000"/>
                    </a:srgbClr>
                  </a:innerShdw>
                </a:effectLst>
              </a:rPr>
              <a:t>Next:  change out the </a:t>
            </a:r>
            <a:r>
              <a:rPr lang="en-US" sz="2000" b="1" dirty="0" err="1">
                <a:ln w="1905"/>
                <a:solidFill>
                  <a:srgbClr val="441D61"/>
                </a:solidFill>
                <a:effectLst>
                  <a:innerShdw blurRad="69850" dist="43180" dir="5400000">
                    <a:srgbClr val="000000">
                      <a:alpha val="65000"/>
                    </a:srgbClr>
                  </a:innerShdw>
                </a:effectLst>
              </a:rPr>
              <a:t>png’s</a:t>
            </a:r>
            <a:r>
              <a:rPr lang="en-US" sz="2000" b="1" dirty="0">
                <a:ln w="1905"/>
                <a:solidFill>
                  <a:srgbClr val="441D61"/>
                </a:solidFill>
                <a:effectLst>
                  <a:innerShdw blurRad="69850" dist="43180" dir="5400000">
                    <a:srgbClr val="000000">
                      <a:alpha val="65000"/>
                    </a:srgbClr>
                  </a:innerShdw>
                </a:effectLst>
              </a:rPr>
              <a:t> to jpegs and see if that reduces the file size.</a:t>
            </a:r>
          </a:p>
          <a:p>
            <a:pPr algn="ctr"/>
            <a:r>
              <a:rPr lang="en-US" sz="2000" b="1" cap="none" spc="0" dirty="0">
                <a:ln w="1905"/>
                <a:solidFill>
                  <a:srgbClr val="441D61"/>
                </a:solidFill>
                <a:effectLst>
                  <a:innerShdw blurRad="69850" dist="43180" dir="5400000">
                    <a:srgbClr val="000000">
                      <a:alpha val="65000"/>
                    </a:srgbClr>
                  </a:innerShdw>
                </a:effectLst>
              </a:rPr>
              <a:t>Several new slides all over the place – moved slides around for flow.  Just the last few slides that need to be finished up yet.  10 </a:t>
            </a:r>
            <a:r>
              <a:rPr lang="en-US" sz="2000" b="1" cap="none" spc="0" dirty="0" err="1">
                <a:ln w="1905"/>
                <a:solidFill>
                  <a:srgbClr val="441D61"/>
                </a:solidFill>
                <a:effectLst>
                  <a:innerShdw blurRad="69850" dist="43180" dir="5400000">
                    <a:srgbClr val="000000">
                      <a:alpha val="65000"/>
                    </a:srgbClr>
                  </a:innerShdw>
                </a:effectLst>
              </a:rPr>
              <a:t>hrs</a:t>
            </a:r>
            <a:r>
              <a:rPr lang="en-US" sz="2000" b="1" cap="none" spc="0" dirty="0">
                <a:ln w="1905"/>
                <a:solidFill>
                  <a:srgbClr val="441D61"/>
                </a:solidFill>
                <a:effectLst>
                  <a:innerShdw blurRad="69850" dist="43180" dir="5400000">
                    <a:srgbClr val="000000">
                      <a:alpha val="65000"/>
                    </a:srgbClr>
                  </a:innerShdw>
                </a:effectLst>
              </a:rPr>
              <a:t> on this </a:t>
            </a:r>
            <a:r>
              <a:rPr lang="en-US" sz="2000" b="1" dirty="0">
                <a:ln w="1905"/>
                <a:solidFill>
                  <a:srgbClr val="441D61"/>
                </a:solidFill>
                <a:effectLst>
                  <a:innerShdw blurRad="69850" dist="43180" dir="5400000">
                    <a:srgbClr val="000000">
                      <a:alpha val="65000"/>
                    </a:srgbClr>
                  </a:innerShdw>
                </a:effectLst>
              </a:rPr>
              <a:t>Feb 3/22</a:t>
            </a:r>
          </a:p>
          <a:p>
            <a:pPr algn="ctr"/>
            <a:endParaRPr lang="en-US" sz="2000" b="1" cap="none" spc="0" dirty="0">
              <a:ln w="1905"/>
              <a:solidFill>
                <a:srgbClr val="441D61"/>
              </a:solidFill>
              <a:effectLst>
                <a:innerShdw blurRad="69850" dist="43180" dir="5400000">
                  <a:srgbClr val="000000">
                    <a:alpha val="65000"/>
                  </a:srgbClr>
                </a:innerShdw>
              </a:effectLst>
            </a:endParaRPr>
          </a:p>
          <a:p>
            <a:pPr algn="ctr"/>
            <a:r>
              <a:rPr lang="en-US" sz="2000" b="1" dirty="0">
                <a:ln w="1905"/>
                <a:solidFill>
                  <a:srgbClr val="0070C0"/>
                </a:solidFill>
                <a:effectLst>
                  <a:innerShdw blurRad="69850" dist="43180" dir="5400000">
                    <a:srgbClr val="000000">
                      <a:alpha val="65000"/>
                    </a:srgbClr>
                  </a:innerShdw>
                </a:effectLst>
              </a:rPr>
              <a:t>Tim:  Feb 6/22 … There’s not much to check in the boxes – just for you to see what has been done – I think there is one slide that you mentioned there should be a “seed” comment (Near the end) – I left a note.  I believe this will be ready for Feb 11-12 – and will do up the newsletter.  If there is any possible way to just run through all the slides to see the flow (not just the comment boxes) I would appreciate your feedback.  I’m really hoping the hardest parts are now done – the only thing that worries me is the genealogies that will be in the last part.  We may need a week with a filler to give me some time.  At least this is a manageable size now.  Hope you enjoy it.  </a:t>
            </a:r>
          </a:p>
          <a:p>
            <a:pPr algn="ctr"/>
            <a:r>
              <a:rPr lang="en-US" sz="2000" b="1" dirty="0">
                <a:ln w="1905"/>
                <a:solidFill>
                  <a:srgbClr val="0070C0"/>
                </a:solidFill>
                <a:effectLst>
                  <a:innerShdw blurRad="69850" dist="43180" dir="5400000">
                    <a:srgbClr val="000000">
                      <a:alpha val="65000"/>
                    </a:srgbClr>
                  </a:innerShdw>
                </a:effectLst>
              </a:rPr>
              <a:t>Comments starts on slide 1.  Charlene  515 pm   </a:t>
            </a:r>
            <a:r>
              <a:rPr lang="en-US" sz="2000" b="1" dirty="0">
                <a:ln w="1905"/>
                <a:effectLst>
                  <a:innerShdw blurRad="69850" dist="43180" dir="5400000">
                    <a:srgbClr val="000000">
                      <a:alpha val="65000"/>
                    </a:srgbClr>
                  </a:innerShdw>
                </a:effectLst>
              </a:rPr>
              <a:t>video jpeg is printed.</a:t>
            </a:r>
          </a:p>
          <a:p>
            <a:pPr algn="ctr"/>
            <a:r>
              <a:rPr lang="en-US" sz="2000" b="1" dirty="0">
                <a:ln w="1905"/>
                <a:solidFill>
                  <a:srgbClr val="002060"/>
                </a:solidFill>
                <a:effectLst>
                  <a:innerShdw blurRad="69850" dist="43180" dir="5400000">
                    <a:srgbClr val="000000">
                      <a:alpha val="65000"/>
                    </a:srgbClr>
                  </a:innerShdw>
                </a:effectLst>
              </a:rPr>
              <a:t>Feb 7/22:  finished changing out all the timeline charts and fixed the Abraham chart on 90-92.  </a:t>
            </a:r>
          </a:p>
          <a:p>
            <a:pPr algn="ctr"/>
            <a:r>
              <a:rPr lang="en-US" sz="2000" b="1" dirty="0">
                <a:ln w="1905"/>
                <a:solidFill>
                  <a:srgbClr val="002060"/>
                </a:solidFill>
                <a:effectLst>
                  <a:innerShdw blurRad="69850" dist="43180" dir="5400000">
                    <a:srgbClr val="000000">
                      <a:alpha val="65000"/>
                    </a:srgbClr>
                  </a:innerShdw>
                </a:effectLst>
              </a:rPr>
              <a:t>Feb 9/22:  work on 90-95 for Abraham’s charts.</a:t>
            </a:r>
          </a:p>
          <a:p>
            <a:pPr algn="ctr"/>
            <a:r>
              <a:rPr lang="en-US" sz="2000" b="1" cap="none" spc="0" dirty="0">
                <a:ln w="1905"/>
                <a:solidFill>
                  <a:srgbClr val="002060"/>
                </a:solidFill>
                <a:effectLst>
                  <a:innerShdw blurRad="69850" dist="43180" dir="5400000">
                    <a:srgbClr val="000000">
                      <a:alpha val="65000"/>
                    </a:srgbClr>
                  </a:innerShdw>
                </a:effectLst>
              </a:rPr>
              <a:t>Feb 10:  lop off Abraham slides and add in 2 new ending slides for tampering.  Edit 8</a:t>
            </a:r>
            <a:r>
              <a:rPr lang="en-US" sz="2000" b="1" cap="none" spc="0" dirty="0" smtClean="0">
                <a:ln w="1905"/>
                <a:solidFill>
                  <a:srgbClr val="002060"/>
                </a:solidFill>
                <a:effectLst>
                  <a:innerShdw blurRad="69850" dist="43180" dir="5400000">
                    <a:srgbClr val="000000">
                      <a:alpha val="65000"/>
                    </a:srgbClr>
                  </a:innerShdw>
                </a:effectLst>
              </a:rPr>
              <a:t>.</a:t>
            </a:r>
          </a:p>
          <a:p>
            <a:pPr algn="ctr"/>
            <a:r>
              <a:rPr lang="en-US" sz="2000" b="1" dirty="0" smtClean="0">
                <a:ln w="1905"/>
                <a:solidFill>
                  <a:srgbClr val="002060"/>
                </a:solidFill>
                <a:effectLst>
                  <a:innerShdw blurRad="69850" dist="43180" dir="5400000">
                    <a:srgbClr val="000000">
                      <a:alpha val="65000"/>
                    </a:srgbClr>
                  </a:innerShdw>
                </a:effectLst>
              </a:rPr>
              <a:t>Final has 95 slides.  Record Feb 11/22</a:t>
            </a:r>
            <a:endParaRPr lang="en-US" sz="2000" b="1" cap="none" spc="0" dirty="0">
              <a:ln w="1905"/>
              <a:solidFill>
                <a:srgbClr val="441D61"/>
              </a:solidFill>
              <a:effectLst>
                <a:innerShdw blurRad="69850" dist="43180" dir="5400000">
                  <a:srgbClr val="000000">
                    <a:alpha val="65000"/>
                  </a:srgbClr>
                </a:innerShdw>
              </a:effectLst>
            </a:endParaRPr>
          </a:p>
        </p:txBody>
      </p:sp>
      <p:sp>
        <p:nvSpPr>
          <p:cNvPr id="11" name="Slide Number Placeholder 10"/>
          <p:cNvSpPr>
            <a:spLocks noGrp="1"/>
          </p:cNvSpPr>
          <p:nvPr>
            <p:ph type="sldNum" sz="quarter" idx="12"/>
          </p:nvPr>
        </p:nvSpPr>
        <p:spPr/>
        <p:txBody>
          <a:bodyPr/>
          <a:lstStyle/>
          <a:p>
            <a:fld id="{385F3E72-97D8-4E0E-8DB2-A67F030E614A}" type="slidenum">
              <a:rPr lang="en-US" smtClean="0"/>
              <a:t>1</a:t>
            </a:fld>
            <a:endParaRPr lang="en-US"/>
          </a:p>
        </p:txBody>
      </p:sp>
      <p:sp>
        <p:nvSpPr>
          <p:cNvPr id="12" name="Rectangle 11"/>
          <p:cNvSpPr/>
          <p:nvPr/>
        </p:nvSpPr>
        <p:spPr>
          <a:xfrm>
            <a:off x="1614044" y="5821725"/>
            <a:ext cx="9018342" cy="76944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a:ln w="15875">
                  <a:solidFill>
                    <a:schemeClr val="accent4">
                      <a:lumMod val="50000"/>
                    </a:schemeClr>
                  </a:solidFill>
                </a:ln>
                <a:solidFill>
                  <a:schemeClr val="accent4">
                    <a:lumMod val="60000"/>
                    <a:lumOff val="40000"/>
                  </a:schemeClr>
                </a:solidFill>
                <a:effectLst>
                  <a:innerShdw blurRad="69850" dist="43180" dir="5400000">
                    <a:srgbClr val="000000">
                      <a:alpha val="65000"/>
                    </a:srgbClr>
                  </a:innerShdw>
                </a:effectLst>
                <a:latin typeface="Maiandra GD" pitchFamily="34" charset="0"/>
              </a:rPr>
              <a:t>Part 2:  Seed From Adam to Shem</a:t>
            </a:r>
            <a:endParaRPr lang="en-US" sz="4400" b="1" dirty="0">
              <a:ln w="15875">
                <a:solidFill>
                  <a:schemeClr val="accent4">
                    <a:lumMod val="50000"/>
                  </a:schemeClr>
                </a:solidFill>
              </a:ln>
              <a:solidFill>
                <a:schemeClr val="accent4">
                  <a:lumMod val="60000"/>
                  <a:lumOff val="40000"/>
                </a:schemeClr>
              </a:solidFill>
              <a:latin typeface="Maiandra GD" panose="020E0502030308020204" pitchFamily="34" charset="0"/>
            </a:endParaRPr>
          </a:p>
        </p:txBody>
      </p:sp>
    </p:spTree>
    <p:extLst>
      <p:ext uri="{BB962C8B-B14F-4D97-AF65-F5344CB8AC3E}">
        <p14:creationId xmlns:p14="http://schemas.microsoft.com/office/powerpoint/2010/main" val="1459483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16200000" scaled="0"/>
        </a:gradFill>
        <a:effectLst/>
      </p:bgPr>
    </p:bg>
    <p:spTree>
      <p:nvGrpSpPr>
        <p:cNvPr id="1" name=""/>
        <p:cNvGrpSpPr/>
        <p:nvPr/>
      </p:nvGrpSpPr>
      <p:grpSpPr>
        <a:xfrm>
          <a:off x="0" y="0"/>
          <a:ext cx="0" cy="0"/>
          <a:chOff x="0" y="0"/>
          <a:chExt cx="0" cy="0"/>
        </a:xfrm>
      </p:grpSpPr>
      <p:pic>
        <p:nvPicPr>
          <p:cNvPr id="14" name="Content Placeholder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2857" y="304800"/>
            <a:ext cx="11422743" cy="6248400"/>
          </a:xfrm>
          <a:prstGeom prst="rect">
            <a:avLst/>
          </a:prstGeom>
          <a:ln w="38100">
            <a:solidFill>
              <a:schemeClr val="accent2">
                <a:lumMod val="75000"/>
              </a:schemeClr>
            </a:solidFill>
          </a:ln>
          <a:scene3d>
            <a:camera prst="orthographicFront"/>
            <a:lightRig rig="threePt" dir="t"/>
          </a:scene3d>
          <a:sp3d>
            <a:bevelT w="114300" prst="artDeco"/>
          </a:sp3d>
        </p:spPr>
      </p:pic>
      <p:pic>
        <p:nvPicPr>
          <p:cNvPr id="8" name="Picture 7" descr="F:\Sukkot 2016 PPTs and PDFs\Moon-Month Study July 2016 Sukkot 2016\Moon Art for PPT\prophets\king david 1 edi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8179" y="2731975"/>
            <a:ext cx="1918821" cy="23922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145200" y="2177296"/>
            <a:ext cx="121700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rgbClr val="008080"/>
                </a:solidFill>
                <a:effectLst>
                  <a:outerShdw blurRad="50800" dist="39000" dir="5460000" algn="tl">
                    <a:srgbClr val="000000">
                      <a:alpha val="38000"/>
                    </a:srgbClr>
                  </a:outerShdw>
                </a:effectLst>
              </a:rPr>
              <a:t>Enoch</a:t>
            </a:r>
            <a:endParaRPr lang="en-US" sz="5400" b="1" cap="none" spc="0" dirty="0">
              <a:ln w="11430"/>
              <a:solidFill>
                <a:srgbClr val="008080"/>
              </a:solidFill>
              <a:effectLst>
                <a:outerShdw blurRad="50800" dist="39000" dir="5460000" algn="tl">
                  <a:srgbClr val="000000">
                    <a:alpha val="38000"/>
                  </a:srgbClr>
                </a:outerShdw>
              </a:effectLst>
            </a:endParaRPr>
          </a:p>
        </p:txBody>
      </p:sp>
      <p:sp>
        <p:nvSpPr>
          <p:cNvPr id="10" name="TextBox 9"/>
          <p:cNvSpPr txBox="1"/>
          <p:nvPr/>
        </p:nvSpPr>
        <p:spPr>
          <a:xfrm>
            <a:off x="505922" y="5087276"/>
            <a:ext cx="2667000" cy="1200329"/>
          </a:xfrm>
          <a:prstGeom prst="rect">
            <a:avLst/>
          </a:prstGeom>
          <a:solidFill>
            <a:schemeClr val="bg1"/>
          </a:solidFill>
        </p:spPr>
        <p:txBody>
          <a:bodyPr wrap="square" rtlCol="0">
            <a:spAutoFit/>
          </a:bodyPr>
          <a:lstStyle/>
          <a:p>
            <a:pPr algn="ctr"/>
            <a:r>
              <a:rPr lang="en-US" b="1" dirty="0">
                <a:solidFill>
                  <a:srgbClr val="0070C0"/>
                </a:solidFill>
              </a:rPr>
              <a:t>Gen 5:24  </a:t>
            </a:r>
            <a:br>
              <a:rPr lang="en-US" b="1" dirty="0">
                <a:solidFill>
                  <a:srgbClr val="0070C0"/>
                </a:solidFill>
              </a:rPr>
            </a:br>
            <a:r>
              <a:rPr lang="en-US" dirty="0"/>
              <a:t>And Enoch walked with </a:t>
            </a:r>
            <a:r>
              <a:rPr lang="en-US" b="1" dirty="0">
                <a:solidFill>
                  <a:srgbClr val="0070C0"/>
                </a:solidFill>
              </a:rPr>
              <a:t>Yahuah: </a:t>
            </a:r>
            <a:r>
              <a:rPr lang="en-US" dirty="0"/>
              <a:t>and he was not;  </a:t>
            </a:r>
            <a:br>
              <a:rPr lang="en-US" dirty="0"/>
            </a:br>
            <a:r>
              <a:rPr lang="en-US" dirty="0"/>
              <a:t>for </a:t>
            </a:r>
            <a:r>
              <a:rPr lang="en-US" b="1" dirty="0">
                <a:solidFill>
                  <a:srgbClr val="0070C0"/>
                </a:solidFill>
              </a:rPr>
              <a:t>Yahuah</a:t>
            </a:r>
            <a:r>
              <a:rPr lang="en-US" dirty="0"/>
              <a:t> took him.</a:t>
            </a:r>
          </a:p>
        </p:txBody>
      </p:sp>
      <p:cxnSp>
        <p:nvCxnSpPr>
          <p:cNvPr id="11" name="Straight Connector 10"/>
          <p:cNvCxnSpPr/>
          <p:nvPr/>
        </p:nvCxnSpPr>
        <p:spPr>
          <a:xfrm>
            <a:off x="4005326" y="1109472"/>
            <a:ext cx="0" cy="16002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76926" y="1109472"/>
            <a:ext cx="0" cy="16002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3"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5F3E72-97D8-4E0E-8DB2-A67F030E614A}" type="slidenum">
              <a:rPr lang="en-US" smtClean="0">
                <a:solidFill>
                  <a:schemeClr val="tx1"/>
                </a:solidFill>
              </a:rPr>
              <a:pPr/>
              <a:t>10</a:t>
            </a:fld>
            <a:endParaRPr lang="en-US" dirty="0">
              <a:solidFill>
                <a:schemeClr val="tx1"/>
              </a:solidFill>
            </a:endParaRPr>
          </a:p>
        </p:txBody>
      </p:sp>
      <p:sp>
        <p:nvSpPr>
          <p:cNvPr id="16" name="TextBox 15"/>
          <p:cNvSpPr txBox="1"/>
          <p:nvPr/>
        </p:nvSpPr>
        <p:spPr>
          <a:xfrm>
            <a:off x="3223722" y="3808404"/>
            <a:ext cx="8454756" cy="2677656"/>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pPr algn="ctr"/>
            <a:r>
              <a:rPr lang="en-US" sz="2800" b="1" dirty="0">
                <a:solidFill>
                  <a:srgbClr val="008080"/>
                </a:solidFill>
              </a:rPr>
              <a:t>During Enoch’s life he would have easily known Adam</a:t>
            </a:r>
            <a:br>
              <a:rPr lang="en-US" sz="2800" b="1" dirty="0">
                <a:solidFill>
                  <a:srgbClr val="008080"/>
                </a:solidFill>
              </a:rPr>
            </a:br>
            <a:r>
              <a:rPr lang="en-US" sz="2800" b="1" dirty="0">
                <a:solidFill>
                  <a:srgbClr val="008080"/>
                </a:solidFill>
              </a:rPr>
              <a:t> the whole time and received instruction in </a:t>
            </a:r>
            <a:r>
              <a:rPr lang="en-US" sz="2800" b="1" dirty="0">
                <a:solidFill>
                  <a:srgbClr val="0070C0"/>
                </a:solidFill>
              </a:rPr>
              <a:t>Yahuah’s</a:t>
            </a:r>
            <a:r>
              <a:rPr lang="en-US" sz="2800" b="1" dirty="0">
                <a:solidFill>
                  <a:srgbClr val="008080"/>
                </a:solidFill>
              </a:rPr>
              <a:t> Covenant, including the Divine Covenant Calendar.  </a:t>
            </a:r>
            <a:br>
              <a:rPr lang="en-US" sz="2800" b="1" dirty="0">
                <a:solidFill>
                  <a:srgbClr val="008080"/>
                </a:solidFill>
              </a:rPr>
            </a:br>
            <a:r>
              <a:rPr lang="en-US" sz="2800" b="1" dirty="0">
                <a:solidFill>
                  <a:srgbClr val="441D61"/>
                </a:solidFill>
              </a:rPr>
              <a:t>Enoch’s earthly residence ended before he became a priest.  </a:t>
            </a:r>
            <a:r>
              <a:rPr lang="en-US" sz="2800" b="1" dirty="0">
                <a:solidFill>
                  <a:srgbClr val="008080"/>
                </a:solidFill>
              </a:rPr>
              <a:t>Is it possible for Enoch to “walk with </a:t>
            </a:r>
            <a:r>
              <a:rPr lang="en-US" sz="2800" b="1" dirty="0">
                <a:solidFill>
                  <a:srgbClr val="0070C0"/>
                </a:solidFill>
              </a:rPr>
              <a:t>Yahuah</a:t>
            </a:r>
            <a:r>
              <a:rPr lang="en-US" sz="2800" b="1" dirty="0">
                <a:solidFill>
                  <a:srgbClr val="008080"/>
                </a:solidFill>
              </a:rPr>
              <a:t>”</a:t>
            </a:r>
            <a:br>
              <a:rPr lang="en-US" sz="2800" b="1" dirty="0">
                <a:solidFill>
                  <a:srgbClr val="008080"/>
                </a:solidFill>
              </a:rPr>
            </a:br>
            <a:r>
              <a:rPr lang="en-US" sz="2800" b="1" dirty="0">
                <a:solidFill>
                  <a:srgbClr val="008080"/>
                </a:solidFill>
              </a:rPr>
              <a:t> </a:t>
            </a:r>
            <a:r>
              <a:rPr lang="en-US" sz="2800" b="1" u="sng" dirty="0">
                <a:solidFill>
                  <a:srgbClr val="008080"/>
                </a:solidFill>
              </a:rPr>
              <a:t>and</a:t>
            </a:r>
            <a:r>
              <a:rPr lang="en-US" sz="2800" b="1" dirty="0">
                <a:solidFill>
                  <a:srgbClr val="008080"/>
                </a:solidFill>
              </a:rPr>
              <a:t> live in disobedience to the Covenant?</a:t>
            </a:r>
          </a:p>
        </p:txBody>
      </p:sp>
      <p:sp>
        <p:nvSpPr>
          <p:cNvPr id="15" name="Rectangle 14"/>
          <p:cNvSpPr/>
          <p:nvPr/>
        </p:nvSpPr>
        <p:spPr>
          <a:xfrm>
            <a:off x="4980590" y="1101603"/>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#1</a:t>
            </a:r>
          </a:p>
        </p:txBody>
      </p:sp>
      <p:sp>
        <p:nvSpPr>
          <p:cNvPr id="17" name="Rectangle 16"/>
          <p:cNvSpPr/>
          <p:nvPr/>
        </p:nvSpPr>
        <p:spPr>
          <a:xfrm>
            <a:off x="5581891" y="1360300"/>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#2</a:t>
            </a:r>
          </a:p>
        </p:txBody>
      </p:sp>
      <p:sp>
        <p:nvSpPr>
          <p:cNvPr id="18" name="Rectangle 17"/>
          <p:cNvSpPr/>
          <p:nvPr/>
        </p:nvSpPr>
        <p:spPr>
          <a:xfrm>
            <a:off x="6027090" y="1603429"/>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#3</a:t>
            </a:r>
          </a:p>
        </p:txBody>
      </p:sp>
      <p:sp>
        <p:nvSpPr>
          <p:cNvPr id="19" name="Rectangle 18"/>
          <p:cNvSpPr/>
          <p:nvPr/>
        </p:nvSpPr>
        <p:spPr>
          <a:xfrm>
            <a:off x="6464847" y="1845051"/>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#4</a:t>
            </a:r>
          </a:p>
        </p:txBody>
      </p:sp>
      <p:sp>
        <p:nvSpPr>
          <p:cNvPr id="20" name="Rectangle 19"/>
          <p:cNvSpPr/>
          <p:nvPr/>
        </p:nvSpPr>
        <p:spPr>
          <a:xfrm>
            <a:off x="6724056" y="208515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#5</a:t>
            </a:r>
          </a:p>
        </p:txBody>
      </p:sp>
      <p:sp>
        <p:nvSpPr>
          <p:cNvPr id="21" name="Rectangle 20"/>
          <p:cNvSpPr/>
          <p:nvPr/>
        </p:nvSpPr>
        <p:spPr>
          <a:xfrm>
            <a:off x="7338308" y="233306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#6</a:t>
            </a:r>
          </a:p>
        </p:txBody>
      </p:sp>
    </p:spTree>
    <p:extLst>
      <p:ext uri="{BB962C8B-B14F-4D97-AF65-F5344CB8AC3E}">
        <p14:creationId xmlns:p14="http://schemas.microsoft.com/office/powerpoint/2010/main" val="126834147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250"/>
                                        <p:tgtEl>
                                          <p:spTgt spid="11"/>
                                        </p:tgtEl>
                                      </p:cBhvr>
                                    </p:animEffect>
                                  </p:childTnLst>
                                </p:cTn>
                              </p:par>
                            </p:childTnLst>
                          </p:cTn>
                        </p:par>
                        <p:par>
                          <p:cTn id="8" fill="hold">
                            <p:stCondLst>
                              <p:cond delay="3250"/>
                            </p:stCondLst>
                            <p:childTnLst>
                              <p:par>
                                <p:cTn id="9" presetID="22" presetClass="entr" presetSubtype="1"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25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up)">
                                      <p:cBhvr>
                                        <p:cTn id="16" dur="17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8100000" scaled="1"/>
          <a:tileRect/>
        </a:gradFill>
        <a:effectLst/>
      </p:bgPr>
    </p:bg>
    <p:spTree>
      <p:nvGrpSpPr>
        <p:cNvPr id="1" name=""/>
        <p:cNvGrpSpPr/>
        <p:nvPr/>
      </p:nvGrpSpPr>
      <p:grpSpPr>
        <a:xfrm>
          <a:off x="0" y="0"/>
          <a:ext cx="0" cy="0"/>
          <a:chOff x="0" y="0"/>
          <a:chExt cx="0" cy="0"/>
        </a:xfrm>
      </p:grpSpPr>
      <p:pic>
        <p:nvPicPr>
          <p:cNvPr id="18" name="Content Placeholder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2857" y="304800"/>
            <a:ext cx="11422743" cy="6248400"/>
          </a:xfrm>
          <a:prstGeom prst="rect">
            <a:avLst/>
          </a:prstGeom>
          <a:ln w="38100">
            <a:solidFill>
              <a:schemeClr val="accent2">
                <a:lumMod val="75000"/>
              </a:schemeClr>
            </a:solidFill>
          </a:ln>
          <a:scene3d>
            <a:camera prst="orthographicFront"/>
            <a:lightRig rig="threePt" dir="t"/>
          </a:scene3d>
          <a:sp3d>
            <a:bevelT w="114300" prst="artDeco"/>
          </a:sp3d>
        </p:spPr>
      </p:pic>
      <p:pic>
        <p:nvPicPr>
          <p:cNvPr id="7" name="Picture 2" descr="C:\Users\Rae\Desktop\methusaleh edi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322" y="2800416"/>
            <a:ext cx="1408878" cy="1512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3303690" y="2885150"/>
            <a:ext cx="5459843" cy="237447"/>
          </a:xfrm>
          <a:prstGeom prst="rect">
            <a:avLst/>
          </a:prstGeom>
          <a:noFill/>
          <a:ln w="76200">
            <a:solidFill>
              <a:srgbClr val="33CCC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305300" y="1117600"/>
            <a:ext cx="0" cy="17526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76233" y="2679700"/>
            <a:ext cx="0" cy="10287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98112" y="2209800"/>
            <a:ext cx="2082622" cy="261610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rgbClr val="008080"/>
                </a:solidFill>
                <a:effectLst>
                  <a:outerShdw blurRad="50800" dist="39000" dir="5460000" algn="tl">
                    <a:srgbClr val="000000">
                      <a:alpha val="38000"/>
                    </a:srgbClr>
                  </a:outerShdw>
                </a:effectLst>
              </a:rPr>
              <a:t>Methuselah</a:t>
            </a:r>
          </a:p>
          <a:p>
            <a:pPr algn="ctr"/>
            <a:endParaRPr lang="en-US" sz="2800" b="1" cap="none" spc="0" dirty="0">
              <a:ln w="11430"/>
              <a:solidFill>
                <a:srgbClr val="008080"/>
              </a:solidFill>
              <a:effectLst>
                <a:outerShdw blurRad="50800" dist="39000" dir="5460000" algn="tl">
                  <a:srgbClr val="000000">
                    <a:alpha val="38000"/>
                  </a:srgbClr>
                </a:outerShdw>
              </a:effectLst>
            </a:endParaRPr>
          </a:p>
          <a:p>
            <a:pPr algn="ctr"/>
            <a:endParaRPr lang="en-US" sz="2800" b="1" dirty="0">
              <a:ln w="11430"/>
              <a:solidFill>
                <a:srgbClr val="008080"/>
              </a:solidFill>
              <a:effectLst>
                <a:outerShdw blurRad="50800" dist="39000" dir="5460000" algn="tl">
                  <a:srgbClr val="000000">
                    <a:alpha val="38000"/>
                  </a:srgbClr>
                </a:outerShdw>
              </a:effectLst>
            </a:endParaRPr>
          </a:p>
          <a:p>
            <a:pPr algn="ctr"/>
            <a:endParaRPr lang="en-US" sz="3200" b="1" dirty="0">
              <a:ln w="11430"/>
              <a:solidFill>
                <a:srgbClr val="008080"/>
              </a:solidFill>
              <a:effectLst>
                <a:outerShdw blurRad="50800" dist="39000" dir="5460000" algn="tl">
                  <a:srgbClr val="000000">
                    <a:alpha val="38000"/>
                  </a:srgbClr>
                </a:outerShdw>
              </a:effectLst>
            </a:endParaRPr>
          </a:p>
          <a:p>
            <a:pPr algn="ctr"/>
            <a:endParaRPr lang="en-US" sz="2400" b="1" dirty="0">
              <a:ln w="11430"/>
              <a:solidFill>
                <a:srgbClr val="008080"/>
              </a:solidFill>
              <a:effectLst>
                <a:outerShdw blurRad="50800" dist="39000" dir="5460000" algn="tl">
                  <a:srgbClr val="000000">
                    <a:alpha val="38000"/>
                  </a:srgbClr>
                </a:outerShdw>
              </a:effectLst>
            </a:endParaRPr>
          </a:p>
          <a:p>
            <a:pPr algn="ctr"/>
            <a:r>
              <a:rPr lang="en-US" sz="2400" b="1" cap="none" spc="0" dirty="0">
                <a:ln w="11430"/>
                <a:solidFill>
                  <a:srgbClr val="008080"/>
                </a:solidFill>
                <a:effectLst>
                  <a:outerShdw blurRad="50800" dist="39000" dir="5460000" algn="tl">
                    <a:srgbClr val="000000">
                      <a:alpha val="38000"/>
                    </a:srgbClr>
                  </a:outerShdw>
                </a:effectLst>
              </a:rPr>
              <a:t>~3317-2348 BC</a:t>
            </a:r>
            <a:endParaRPr lang="en-US" sz="4800" b="1" cap="none" spc="0" dirty="0">
              <a:ln w="11430"/>
              <a:solidFill>
                <a:srgbClr val="008080"/>
              </a:solidFill>
              <a:effectLst>
                <a:outerShdw blurRad="50800" dist="39000" dir="5460000" algn="tl">
                  <a:srgbClr val="000000">
                    <a:alpha val="38000"/>
                  </a:srgbClr>
                </a:outerShdw>
              </a:effectLst>
            </a:endParaRPr>
          </a:p>
        </p:txBody>
      </p:sp>
      <p:sp>
        <p:nvSpPr>
          <p:cNvPr id="12" name="TextBox 11"/>
          <p:cNvSpPr txBox="1"/>
          <p:nvPr/>
        </p:nvSpPr>
        <p:spPr>
          <a:xfrm>
            <a:off x="609600" y="4847272"/>
            <a:ext cx="2467820" cy="1477328"/>
          </a:xfrm>
          <a:prstGeom prst="rect">
            <a:avLst/>
          </a:prstGeom>
          <a:solidFill>
            <a:schemeClr val="bg1"/>
          </a:solidFill>
        </p:spPr>
        <p:txBody>
          <a:bodyPr wrap="square" rtlCol="0">
            <a:spAutoFit/>
          </a:bodyPr>
          <a:lstStyle/>
          <a:p>
            <a:pPr algn="ctr"/>
            <a:r>
              <a:rPr lang="en-US" b="1" dirty="0">
                <a:solidFill>
                  <a:srgbClr val="0070C0"/>
                </a:solidFill>
              </a:rPr>
              <a:t>Gen 5:22  </a:t>
            </a:r>
            <a:endParaRPr lang="en-US" dirty="0"/>
          </a:p>
          <a:p>
            <a:pPr algn="ctr"/>
            <a:r>
              <a:rPr lang="en-US" dirty="0"/>
              <a:t>And Enoch walked with </a:t>
            </a:r>
            <a:r>
              <a:rPr lang="en-US" b="1" dirty="0">
                <a:solidFill>
                  <a:srgbClr val="0070C0"/>
                </a:solidFill>
              </a:rPr>
              <a:t>Yahuah</a:t>
            </a:r>
            <a:r>
              <a:rPr lang="en-US" dirty="0"/>
              <a:t> after he begat Methuselah three hundred years.</a:t>
            </a:r>
          </a:p>
        </p:txBody>
      </p:sp>
      <p:sp>
        <p:nvSpPr>
          <p:cNvPr id="14" name="TextBox 13"/>
          <p:cNvSpPr txBox="1"/>
          <p:nvPr/>
        </p:nvSpPr>
        <p:spPr>
          <a:xfrm>
            <a:off x="3192780" y="5955268"/>
            <a:ext cx="5486400" cy="369332"/>
          </a:xfrm>
          <a:prstGeom prst="rect">
            <a:avLst/>
          </a:prstGeom>
          <a:solidFill>
            <a:schemeClr val="bg1"/>
          </a:solidFill>
          <a:ln>
            <a:solidFill>
              <a:schemeClr val="bg1"/>
            </a:solidFill>
          </a:ln>
        </p:spPr>
        <p:txBody>
          <a:bodyPr wrap="square" rtlCol="0">
            <a:spAutoFit/>
          </a:bodyPr>
          <a:lstStyle/>
          <a:p>
            <a:endParaRPr lang="en-US" dirty="0"/>
          </a:p>
        </p:txBody>
      </p:sp>
      <p:sp>
        <p:nvSpPr>
          <p:cNvPr id="15" name="TextBox 14"/>
          <p:cNvSpPr txBox="1"/>
          <p:nvPr/>
        </p:nvSpPr>
        <p:spPr>
          <a:xfrm>
            <a:off x="3035943" y="3890109"/>
            <a:ext cx="8662413" cy="2569934"/>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pPr algn="ctr"/>
            <a:endParaRPr lang="en-US" sz="700" b="1" dirty="0">
              <a:solidFill>
                <a:srgbClr val="008080"/>
              </a:solidFill>
            </a:endParaRPr>
          </a:p>
          <a:p>
            <a:pPr algn="ctr"/>
            <a:r>
              <a:rPr lang="en-US" sz="2200" b="1" dirty="0">
                <a:solidFill>
                  <a:srgbClr val="008080"/>
                </a:solidFill>
              </a:rPr>
              <a:t>Methuselah lived 669 years after his father Enoch was no longer.  </a:t>
            </a:r>
            <a:br>
              <a:rPr lang="en-US" sz="2200" b="1" dirty="0">
                <a:solidFill>
                  <a:srgbClr val="008080"/>
                </a:solidFill>
              </a:rPr>
            </a:br>
            <a:r>
              <a:rPr lang="en-US" sz="2200" b="1" dirty="0">
                <a:solidFill>
                  <a:srgbClr val="008080"/>
                </a:solidFill>
              </a:rPr>
              <a:t>He was a witness to 11 generations - more than anyone in the world.  </a:t>
            </a:r>
            <a:r>
              <a:rPr lang="en-US" sz="2200" b="1" dirty="0">
                <a:solidFill>
                  <a:srgbClr val="0070C0"/>
                </a:solidFill>
              </a:rPr>
              <a:t>Being instructed for 300 years by Enoch, with the Covenant truths confirmed in Adam and all previous generations, </a:t>
            </a:r>
            <a:br>
              <a:rPr lang="en-US" sz="2200" b="1" dirty="0">
                <a:solidFill>
                  <a:srgbClr val="0070C0"/>
                </a:solidFill>
              </a:rPr>
            </a:br>
            <a:r>
              <a:rPr lang="en-US" sz="2200" b="1" dirty="0">
                <a:solidFill>
                  <a:srgbClr val="008080"/>
                </a:solidFill>
              </a:rPr>
              <a:t>Methuselah is an invaluable link by preserving every truth </a:t>
            </a:r>
            <a:br>
              <a:rPr lang="en-US" sz="2200" b="1" dirty="0">
                <a:solidFill>
                  <a:srgbClr val="008080"/>
                </a:solidFill>
              </a:rPr>
            </a:br>
            <a:r>
              <a:rPr lang="en-US" sz="2200" b="1" dirty="0">
                <a:solidFill>
                  <a:srgbClr val="008080"/>
                </a:solidFill>
              </a:rPr>
              <a:t>for future generations</a:t>
            </a:r>
            <a:r>
              <a:rPr lang="en-US" sz="2200" b="1" dirty="0" smtClean="0">
                <a:solidFill>
                  <a:srgbClr val="008080"/>
                </a:solidFill>
              </a:rPr>
              <a:t>. </a:t>
            </a:r>
            <a:endParaRPr lang="en-US" sz="2200" b="1" dirty="0">
              <a:solidFill>
                <a:srgbClr val="008080"/>
              </a:solidFill>
            </a:endParaRPr>
          </a:p>
          <a:p>
            <a:pPr algn="ctr"/>
            <a:endParaRPr lang="en-US" sz="2200" b="1" dirty="0">
              <a:solidFill>
                <a:srgbClr val="008080"/>
              </a:solidFill>
            </a:endParaRPr>
          </a:p>
        </p:txBody>
      </p:sp>
      <p:sp>
        <p:nvSpPr>
          <p:cNvPr id="16"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5F3E72-97D8-4E0E-8DB2-A67F030E614A}" type="slidenum">
              <a:rPr lang="en-US" smtClean="0">
                <a:solidFill>
                  <a:schemeClr val="tx1"/>
                </a:solidFill>
              </a:rPr>
              <a:pPr/>
              <a:t>11</a:t>
            </a:fld>
            <a:endParaRPr lang="en-US" dirty="0">
              <a:solidFill>
                <a:schemeClr val="tx1"/>
              </a:solidFill>
            </a:endParaRPr>
          </a:p>
        </p:txBody>
      </p:sp>
      <p:sp>
        <p:nvSpPr>
          <p:cNvPr id="17" name="Rectangle 16"/>
          <p:cNvSpPr/>
          <p:nvPr/>
        </p:nvSpPr>
        <p:spPr>
          <a:xfrm>
            <a:off x="7886701" y="1277184"/>
            <a:ext cx="3730256" cy="1015663"/>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dirty="0">
                <a:ln w="11430"/>
                <a:solidFill>
                  <a:srgbClr val="008080"/>
                </a:solidFill>
                <a:effectLst>
                  <a:outerShdw blurRad="50800" dist="39000" dir="5460000" algn="tl">
                    <a:srgbClr val="000000">
                      <a:alpha val="38000"/>
                    </a:srgbClr>
                  </a:outerShdw>
                </a:effectLst>
              </a:rPr>
              <a:t>Counting the Patriarchs &amp; Priests</a:t>
            </a:r>
            <a:endParaRPr lang="en-US" sz="3000" b="1" cap="none" spc="0" dirty="0">
              <a:ln w="11430"/>
              <a:solidFill>
                <a:srgbClr val="008080"/>
              </a:solidFill>
              <a:effectLst>
                <a:outerShdw blurRad="50800" dist="39000" dir="5460000" algn="tl">
                  <a:srgbClr val="000000">
                    <a:alpha val="38000"/>
                  </a:srgbClr>
                </a:outerShdw>
              </a:effectLst>
            </a:endParaRPr>
          </a:p>
        </p:txBody>
      </p:sp>
      <p:sp>
        <p:nvSpPr>
          <p:cNvPr id="13" name="Rectangle 12"/>
          <p:cNvSpPr/>
          <p:nvPr/>
        </p:nvSpPr>
        <p:spPr>
          <a:xfrm>
            <a:off x="5020346" y="1101603"/>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#1</a:t>
            </a:r>
          </a:p>
        </p:txBody>
      </p:sp>
      <p:sp>
        <p:nvSpPr>
          <p:cNvPr id="19" name="Rectangle 18"/>
          <p:cNvSpPr/>
          <p:nvPr/>
        </p:nvSpPr>
        <p:spPr>
          <a:xfrm>
            <a:off x="5581891" y="1360300"/>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#2</a:t>
            </a:r>
          </a:p>
        </p:txBody>
      </p:sp>
      <p:sp>
        <p:nvSpPr>
          <p:cNvPr id="20" name="Rectangle 19"/>
          <p:cNvSpPr/>
          <p:nvPr/>
        </p:nvSpPr>
        <p:spPr>
          <a:xfrm>
            <a:off x="6027090" y="1603429"/>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#3</a:t>
            </a:r>
          </a:p>
        </p:txBody>
      </p:sp>
      <p:sp>
        <p:nvSpPr>
          <p:cNvPr id="21" name="Rectangle 20"/>
          <p:cNvSpPr/>
          <p:nvPr/>
        </p:nvSpPr>
        <p:spPr>
          <a:xfrm>
            <a:off x="6464847" y="1845051"/>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#4</a:t>
            </a:r>
          </a:p>
        </p:txBody>
      </p:sp>
      <p:sp>
        <p:nvSpPr>
          <p:cNvPr id="22" name="Rectangle 21"/>
          <p:cNvSpPr/>
          <p:nvPr/>
        </p:nvSpPr>
        <p:spPr>
          <a:xfrm>
            <a:off x="6724056" y="208515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#5</a:t>
            </a:r>
          </a:p>
        </p:txBody>
      </p:sp>
      <p:sp>
        <p:nvSpPr>
          <p:cNvPr id="23" name="Rectangle 22"/>
          <p:cNvSpPr/>
          <p:nvPr/>
        </p:nvSpPr>
        <p:spPr>
          <a:xfrm>
            <a:off x="7338308" y="233306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#6</a:t>
            </a:r>
          </a:p>
        </p:txBody>
      </p:sp>
      <p:sp>
        <p:nvSpPr>
          <p:cNvPr id="24" name="Rectangle 23"/>
          <p:cNvSpPr/>
          <p:nvPr/>
        </p:nvSpPr>
        <p:spPr>
          <a:xfrm>
            <a:off x="8377721" y="282418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#7</a:t>
            </a:r>
          </a:p>
        </p:txBody>
      </p:sp>
    </p:spTree>
    <p:extLst>
      <p:ext uri="{BB962C8B-B14F-4D97-AF65-F5344CB8AC3E}">
        <p14:creationId xmlns:p14="http://schemas.microsoft.com/office/powerpoint/2010/main" val="160908356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up)">
                                      <p:cBhvr>
                                        <p:cTn id="7" dur="175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8100000" scaled="1"/>
          <a:tileRect/>
        </a:gradFill>
        <a:effectLst/>
      </p:bgPr>
    </p:bg>
    <p:spTree>
      <p:nvGrpSpPr>
        <p:cNvPr id="1" name=""/>
        <p:cNvGrpSpPr/>
        <p:nvPr/>
      </p:nvGrpSpPr>
      <p:grpSpPr>
        <a:xfrm>
          <a:off x="0" y="0"/>
          <a:ext cx="0" cy="0"/>
          <a:chOff x="0" y="0"/>
          <a:chExt cx="0" cy="0"/>
        </a:xfrm>
      </p:grpSpPr>
      <p:pic>
        <p:nvPicPr>
          <p:cNvPr id="18" name="Content Placeholder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2857" y="304800"/>
            <a:ext cx="11422743" cy="6248400"/>
          </a:xfrm>
          <a:prstGeom prst="rect">
            <a:avLst/>
          </a:prstGeom>
          <a:ln w="38100">
            <a:solidFill>
              <a:schemeClr val="accent2">
                <a:lumMod val="75000"/>
              </a:schemeClr>
            </a:solidFill>
          </a:ln>
          <a:scene3d>
            <a:camera prst="orthographicFront"/>
            <a:lightRig rig="threePt" dir="t"/>
          </a:scene3d>
          <a:sp3d>
            <a:bevelT w="114300" prst="artDeco"/>
          </a:sp3d>
        </p:spPr>
      </p:pic>
      <p:sp>
        <p:nvSpPr>
          <p:cNvPr id="6" name="TextBox 5"/>
          <p:cNvSpPr txBox="1"/>
          <p:nvPr/>
        </p:nvSpPr>
        <p:spPr>
          <a:xfrm>
            <a:off x="609600" y="4114800"/>
            <a:ext cx="5384800" cy="1754326"/>
          </a:xfrm>
          <a:prstGeom prst="rect">
            <a:avLst/>
          </a:prstGeom>
          <a:solidFill>
            <a:schemeClr val="bg1"/>
          </a:solidFill>
          <a:ln w="38100">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pic>
        <p:nvPicPr>
          <p:cNvPr id="7" name="Picture 11" descr="C:\Users\Rae\Desktop\noah 2 edi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9471403" y="1246538"/>
            <a:ext cx="1895606" cy="20087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9839944" y="746451"/>
            <a:ext cx="1098378" cy="584775"/>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Noah</a:t>
            </a:r>
            <a:endParaRPr lang="en-US" sz="5400" b="1" cap="none" spc="0" dirty="0">
              <a:ln w="11430"/>
              <a:solidFill>
                <a:srgbClr val="713A1F"/>
              </a:solidFill>
              <a:effectLst>
                <a:outerShdw blurRad="50800" dist="39000" dir="5460000" algn="tl">
                  <a:srgbClr val="000000">
                    <a:alpha val="38000"/>
                  </a:srgbClr>
                </a:outerShdw>
              </a:effectLst>
            </a:endParaRPr>
          </a:p>
        </p:txBody>
      </p:sp>
      <p:sp>
        <p:nvSpPr>
          <p:cNvPr id="9" name="Rectangle 8"/>
          <p:cNvSpPr/>
          <p:nvPr/>
        </p:nvSpPr>
        <p:spPr>
          <a:xfrm>
            <a:off x="762000" y="3124200"/>
            <a:ext cx="381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p:cNvSpPr/>
          <p:nvPr/>
        </p:nvSpPr>
        <p:spPr>
          <a:xfrm>
            <a:off x="7440672" y="3630041"/>
            <a:ext cx="3968247" cy="2453259"/>
          </a:xfrm>
          <a:custGeom>
            <a:avLst/>
            <a:gdLst>
              <a:gd name="connsiteX0" fmla="*/ 0 w 3429000"/>
              <a:gd name="connsiteY0" fmla="*/ 0 h 1981200"/>
              <a:gd name="connsiteX1" fmla="*/ 3429000 w 3429000"/>
              <a:gd name="connsiteY1" fmla="*/ 0 h 1981200"/>
              <a:gd name="connsiteX2" fmla="*/ 3429000 w 3429000"/>
              <a:gd name="connsiteY2" fmla="*/ 1981200 h 1981200"/>
              <a:gd name="connsiteX3" fmla="*/ 0 w 3429000"/>
              <a:gd name="connsiteY3" fmla="*/ 1981200 h 1981200"/>
              <a:gd name="connsiteX4" fmla="*/ 0 w 3429000"/>
              <a:gd name="connsiteY4" fmla="*/ 0 h 1981200"/>
              <a:gd name="connsiteX0" fmla="*/ 0 w 3429000"/>
              <a:gd name="connsiteY0" fmla="*/ 0 h 1981200"/>
              <a:gd name="connsiteX1" fmla="*/ 3429000 w 3429000"/>
              <a:gd name="connsiteY1" fmla="*/ 0 h 1981200"/>
              <a:gd name="connsiteX2" fmla="*/ 3429000 w 3429000"/>
              <a:gd name="connsiteY2" fmla="*/ 1981200 h 1981200"/>
              <a:gd name="connsiteX3" fmla="*/ 963039 w 3429000"/>
              <a:gd name="connsiteY3" fmla="*/ 1952017 h 1981200"/>
              <a:gd name="connsiteX4" fmla="*/ 0 w 3429000"/>
              <a:gd name="connsiteY4" fmla="*/ 0 h 1981200"/>
              <a:gd name="connsiteX0" fmla="*/ 0 w 3429000"/>
              <a:gd name="connsiteY0" fmla="*/ 0 h 1981200"/>
              <a:gd name="connsiteX1" fmla="*/ 3429000 w 3429000"/>
              <a:gd name="connsiteY1" fmla="*/ 0 h 1981200"/>
              <a:gd name="connsiteX2" fmla="*/ 3429000 w 3429000"/>
              <a:gd name="connsiteY2" fmla="*/ 1981200 h 1981200"/>
              <a:gd name="connsiteX3" fmla="*/ 1108954 w 3429000"/>
              <a:gd name="connsiteY3" fmla="*/ 1961745 h 1981200"/>
              <a:gd name="connsiteX4" fmla="*/ 0 w 3429000"/>
              <a:gd name="connsiteY4" fmla="*/ 0 h 1981200"/>
              <a:gd name="connsiteX0" fmla="*/ 0 w 3565187"/>
              <a:gd name="connsiteY0" fmla="*/ 9728 h 1981200"/>
              <a:gd name="connsiteX1" fmla="*/ 3565187 w 3565187"/>
              <a:gd name="connsiteY1" fmla="*/ 0 h 1981200"/>
              <a:gd name="connsiteX2" fmla="*/ 3565187 w 3565187"/>
              <a:gd name="connsiteY2" fmla="*/ 1981200 h 1981200"/>
              <a:gd name="connsiteX3" fmla="*/ 1245141 w 3565187"/>
              <a:gd name="connsiteY3" fmla="*/ 1961745 h 1981200"/>
              <a:gd name="connsiteX4" fmla="*/ 0 w 3565187"/>
              <a:gd name="connsiteY4" fmla="*/ 9728 h 1981200"/>
              <a:gd name="connsiteX0" fmla="*/ 0 w 3565187"/>
              <a:gd name="connsiteY0" fmla="*/ 9728 h 1981200"/>
              <a:gd name="connsiteX1" fmla="*/ 3565187 w 3565187"/>
              <a:gd name="connsiteY1" fmla="*/ 0 h 1981200"/>
              <a:gd name="connsiteX2" fmla="*/ 3565187 w 3565187"/>
              <a:gd name="connsiteY2" fmla="*/ 1981200 h 1981200"/>
              <a:gd name="connsiteX3" fmla="*/ 894946 w 3565187"/>
              <a:gd name="connsiteY3" fmla="*/ 1976844 h 1981200"/>
              <a:gd name="connsiteX4" fmla="*/ 0 w 3565187"/>
              <a:gd name="connsiteY4" fmla="*/ 9728 h 198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87" h="1981200">
                <a:moveTo>
                  <a:pt x="0" y="9728"/>
                </a:moveTo>
                <a:lnTo>
                  <a:pt x="3565187" y="0"/>
                </a:lnTo>
                <a:lnTo>
                  <a:pt x="3565187" y="1981200"/>
                </a:lnTo>
                <a:lnTo>
                  <a:pt x="894946" y="1976844"/>
                </a:lnTo>
                <a:lnTo>
                  <a:pt x="0" y="97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70222" y="3734663"/>
            <a:ext cx="3960356" cy="1754326"/>
          </a:xfrm>
          <a:prstGeom prst="rect">
            <a:avLst/>
          </a:prstGeom>
          <a:noFill/>
        </p:spPr>
        <p:txBody>
          <a:bodyPr wrap="square" rtlCol="0">
            <a:spAutoFit/>
            <a:scene3d>
              <a:camera prst="orthographicFront"/>
              <a:lightRig rig="threePt" dir="t"/>
            </a:scene3d>
            <a:sp3d extrusionH="57150">
              <a:bevelT w="82550" h="38100" prst="coolSlant"/>
            </a:sp3d>
          </a:bodyPr>
          <a:lstStyle/>
          <a:p>
            <a:pPr algn="ctr"/>
            <a:endParaRPr lang="en-US" b="1" dirty="0">
              <a:solidFill>
                <a:srgbClr val="7030A0"/>
              </a:solidFill>
              <a:latin typeface="Comic Sans MS" pitchFamily="66" charset="0"/>
            </a:endParaRPr>
          </a:p>
          <a:p>
            <a:pPr algn="ctr"/>
            <a:r>
              <a:rPr lang="en-US" b="1" dirty="0">
                <a:solidFill>
                  <a:srgbClr val="0070C0"/>
                </a:solidFill>
                <a:latin typeface="Comic Sans MS" pitchFamily="66" charset="0"/>
              </a:rPr>
              <a:t>Noah is the 10</a:t>
            </a:r>
            <a:r>
              <a:rPr lang="en-US" b="1" baseline="30000" dirty="0">
                <a:solidFill>
                  <a:srgbClr val="0070C0"/>
                </a:solidFill>
                <a:latin typeface="Comic Sans MS" pitchFamily="66" charset="0"/>
              </a:rPr>
              <a:t>th</a:t>
            </a:r>
            <a:r>
              <a:rPr lang="en-US" b="1" dirty="0">
                <a:solidFill>
                  <a:srgbClr val="0070C0"/>
                </a:solidFill>
                <a:latin typeface="Comic Sans MS" pitchFamily="66" charset="0"/>
              </a:rPr>
              <a:t> generation </a:t>
            </a:r>
            <a:br>
              <a:rPr lang="en-US" b="1" dirty="0">
                <a:solidFill>
                  <a:srgbClr val="0070C0"/>
                </a:solidFill>
                <a:latin typeface="Comic Sans MS" pitchFamily="66" charset="0"/>
              </a:rPr>
            </a:br>
            <a:r>
              <a:rPr lang="en-US" b="1" dirty="0">
                <a:solidFill>
                  <a:srgbClr val="0070C0"/>
                </a:solidFill>
                <a:latin typeface="Comic Sans MS" pitchFamily="66" charset="0"/>
              </a:rPr>
              <a:t>&amp; the </a:t>
            </a:r>
            <a:r>
              <a:rPr lang="en-US" b="1" dirty="0">
                <a:solidFill>
                  <a:srgbClr val="7030A0"/>
                </a:solidFill>
                <a:latin typeface="Comic Sans MS" pitchFamily="66" charset="0"/>
              </a:rPr>
              <a:t>8</a:t>
            </a:r>
            <a:r>
              <a:rPr lang="en-US" b="1" baseline="30000" dirty="0">
                <a:solidFill>
                  <a:srgbClr val="7030A0"/>
                </a:solidFill>
                <a:latin typeface="Comic Sans MS" pitchFamily="66" charset="0"/>
              </a:rPr>
              <a:t>th</a:t>
            </a:r>
            <a:r>
              <a:rPr lang="en-US" b="1" dirty="0">
                <a:solidFill>
                  <a:srgbClr val="7030A0"/>
                </a:solidFill>
                <a:latin typeface="Comic Sans MS" pitchFamily="66" charset="0"/>
              </a:rPr>
              <a:t> </a:t>
            </a:r>
            <a:r>
              <a:rPr lang="en-US" b="1" dirty="0" err="1">
                <a:solidFill>
                  <a:srgbClr val="7030A0"/>
                </a:solidFill>
                <a:latin typeface="Comic Sans MS" pitchFamily="66" charset="0"/>
              </a:rPr>
              <a:t>Melki-tzedek</a:t>
            </a:r>
            <a:r>
              <a:rPr lang="en-US" b="1" dirty="0">
                <a:solidFill>
                  <a:srgbClr val="7030A0"/>
                </a:solidFill>
                <a:latin typeface="Comic Sans MS" pitchFamily="66" charset="0"/>
              </a:rPr>
              <a:t> Priest.</a:t>
            </a:r>
          </a:p>
          <a:p>
            <a:pPr algn="ctr"/>
            <a:r>
              <a:rPr lang="en-US" b="1" dirty="0">
                <a:solidFill>
                  <a:srgbClr val="0070C0"/>
                </a:solidFill>
                <a:latin typeface="Comic Sans MS" pitchFamily="66" charset="0"/>
              </a:rPr>
              <a:t>When Noah dies, </a:t>
            </a:r>
            <a:r>
              <a:rPr lang="en-US" b="1" dirty="0" smtClean="0">
                <a:solidFill>
                  <a:srgbClr val="0070C0"/>
                </a:solidFill>
                <a:latin typeface="Comic Sans MS" pitchFamily="66" charset="0"/>
              </a:rPr>
              <a:t>Shem </a:t>
            </a:r>
            <a:br>
              <a:rPr lang="en-US" b="1" dirty="0" smtClean="0">
                <a:solidFill>
                  <a:srgbClr val="0070C0"/>
                </a:solidFill>
                <a:latin typeface="Comic Sans MS" pitchFamily="66" charset="0"/>
              </a:rPr>
            </a:br>
            <a:r>
              <a:rPr lang="en-US" sz="1400" b="1" dirty="0" smtClean="0">
                <a:solidFill>
                  <a:srgbClr val="0070C0"/>
                </a:solidFill>
                <a:latin typeface="Comic Sans MS" pitchFamily="66" charset="0"/>
              </a:rPr>
              <a:t>(the 2</a:t>
            </a:r>
            <a:r>
              <a:rPr lang="en-US" sz="1400" b="1" baseline="30000" dirty="0" smtClean="0">
                <a:solidFill>
                  <a:srgbClr val="0070C0"/>
                </a:solidFill>
                <a:latin typeface="Comic Sans MS" pitchFamily="66" charset="0"/>
              </a:rPr>
              <a:t>nd</a:t>
            </a:r>
            <a:r>
              <a:rPr lang="en-US" sz="1400" b="1" dirty="0" smtClean="0">
                <a:solidFill>
                  <a:srgbClr val="0070C0"/>
                </a:solidFill>
                <a:latin typeface="Comic Sans MS" pitchFamily="66" charset="0"/>
              </a:rPr>
              <a:t> born son),</a:t>
            </a:r>
            <a:r>
              <a:rPr lang="en-US" b="1" dirty="0" smtClean="0">
                <a:solidFill>
                  <a:srgbClr val="0070C0"/>
                </a:solidFill>
                <a:latin typeface="Comic Sans MS" pitchFamily="66" charset="0"/>
              </a:rPr>
              <a:t> </a:t>
            </a:r>
            <a:r>
              <a:rPr lang="en-US" b="1" dirty="0">
                <a:solidFill>
                  <a:srgbClr val="0070C0"/>
                </a:solidFill>
                <a:latin typeface="Comic Sans MS" pitchFamily="66" charset="0"/>
              </a:rPr>
              <a:t>becomes the </a:t>
            </a:r>
            <a:r>
              <a:rPr lang="en-US" b="1" dirty="0" smtClean="0">
                <a:solidFill>
                  <a:srgbClr val="0070C0"/>
                </a:solidFill>
                <a:latin typeface="Comic Sans MS" pitchFamily="66" charset="0"/>
              </a:rPr>
              <a:t/>
            </a:r>
            <a:br>
              <a:rPr lang="en-US" b="1" dirty="0" smtClean="0">
                <a:solidFill>
                  <a:srgbClr val="0070C0"/>
                </a:solidFill>
                <a:latin typeface="Comic Sans MS" pitchFamily="66" charset="0"/>
              </a:rPr>
            </a:br>
            <a:r>
              <a:rPr lang="en-US" b="1" dirty="0" smtClean="0">
                <a:solidFill>
                  <a:srgbClr val="7030A0"/>
                </a:solidFill>
                <a:latin typeface="Comic Sans MS" pitchFamily="66" charset="0"/>
              </a:rPr>
              <a:t>9</a:t>
            </a:r>
            <a:r>
              <a:rPr lang="en-US" b="1" baseline="30000" dirty="0" smtClean="0">
                <a:solidFill>
                  <a:srgbClr val="7030A0"/>
                </a:solidFill>
                <a:latin typeface="Comic Sans MS" pitchFamily="66" charset="0"/>
              </a:rPr>
              <a:t>th</a:t>
            </a:r>
            <a:r>
              <a:rPr lang="en-US" b="1" dirty="0" smtClean="0">
                <a:solidFill>
                  <a:srgbClr val="7030A0"/>
                </a:solidFill>
                <a:latin typeface="Comic Sans MS" pitchFamily="66" charset="0"/>
              </a:rPr>
              <a:t> </a:t>
            </a:r>
            <a:r>
              <a:rPr lang="en-US" b="1" dirty="0" err="1">
                <a:solidFill>
                  <a:srgbClr val="7030A0"/>
                </a:solidFill>
                <a:latin typeface="Comic Sans MS" pitchFamily="66" charset="0"/>
              </a:rPr>
              <a:t>Melki-tzedek</a:t>
            </a:r>
            <a:r>
              <a:rPr lang="en-US" b="1" dirty="0">
                <a:solidFill>
                  <a:srgbClr val="7030A0"/>
                </a:solidFill>
                <a:latin typeface="Comic Sans MS" pitchFamily="66" charset="0"/>
              </a:rPr>
              <a:t> Priest.</a:t>
            </a:r>
          </a:p>
        </p:txBody>
      </p:sp>
      <p:sp>
        <p:nvSpPr>
          <p:cNvPr id="15" name="Rectangle 14"/>
          <p:cNvSpPr/>
          <p:nvPr/>
        </p:nvSpPr>
        <p:spPr>
          <a:xfrm>
            <a:off x="508000" y="4277526"/>
            <a:ext cx="6629400" cy="2215991"/>
          </a:xfrm>
          <a:prstGeom prst="rect">
            <a:avLst/>
          </a:prstGeom>
          <a:solidFill>
            <a:schemeClr val="bg1"/>
          </a:solidFill>
        </p:spPr>
        <p:txBody>
          <a:bodyPr wrap="square">
            <a:spAutoFit/>
            <a:scene3d>
              <a:camera prst="orthographicFront"/>
              <a:lightRig rig="threePt" dir="t"/>
            </a:scene3d>
            <a:sp3d extrusionH="57150">
              <a:bevelT w="38100" h="38100" prst="angle"/>
            </a:sp3d>
          </a:bodyPr>
          <a:lstStyle/>
          <a:p>
            <a:r>
              <a:rPr lang="en-US" b="1" dirty="0">
                <a:solidFill>
                  <a:srgbClr val="0070C0"/>
                </a:solidFill>
                <a:latin typeface="Comic Sans MS" pitchFamily="66" charset="0"/>
              </a:rPr>
              <a:t>2 Peter 2:5  </a:t>
            </a:r>
            <a:r>
              <a:rPr lang="en-US" b="1" u="sng" dirty="0">
                <a:solidFill>
                  <a:srgbClr val="7030A0"/>
                </a:solidFill>
                <a:latin typeface="Comic Sans MS" pitchFamily="66" charset="0"/>
              </a:rPr>
              <a:t>And</a:t>
            </a:r>
            <a:r>
              <a:rPr lang="en-US" dirty="0">
                <a:latin typeface="Comic Sans MS" pitchFamily="66" charset="0"/>
              </a:rPr>
              <a:t> spared not the old world, but </a:t>
            </a:r>
            <a:r>
              <a:rPr lang="en-US" b="1" u="sng" dirty="0">
                <a:solidFill>
                  <a:srgbClr val="7030A0"/>
                </a:solidFill>
                <a:latin typeface="Comic Sans MS" pitchFamily="66" charset="0"/>
              </a:rPr>
              <a:t>saved </a:t>
            </a:r>
            <a:br>
              <a:rPr lang="en-US" b="1" u="sng" dirty="0">
                <a:solidFill>
                  <a:srgbClr val="7030A0"/>
                </a:solidFill>
                <a:latin typeface="Comic Sans MS" pitchFamily="66" charset="0"/>
              </a:rPr>
            </a:br>
            <a:r>
              <a:rPr lang="en-US" b="1" u="sng" dirty="0">
                <a:solidFill>
                  <a:srgbClr val="7030A0"/>
                </a:solidFill>
                <a:latin typeface="Comic Sans MS" pitchFamily="66" charset="0"/>
              </a:rPr>
              <a:t>Noah the ei</a:t>
            </a:r>
            <a:r>
              <a:rPr lang="en-US" b="1" dirty="0">
                <a:solidFill>
                  <a:srgbClr val="7030A0"/>
                </a:solidFill>
                <a:latin typeface="Comic Sans MS" pitchFamily="66" charset="0"/>
              </a:rPr>
              <a:t>g</a:t>
            </a:r>
            <a:r>
              <a:rPr lang="en-US" b="1" u="sng" dirty="0">
                <a:solidFill>
                  <a:srgbClr val="7030A0"/>
                </a:solidFill>
                <a:latin typeface="Comic Sans MS" pitchFamily="66" charset="0"/>
              </a:rPr>
              <a:t>hth</a:t>
            </a:r>
            <a:r>
              <a:rPr lang="en-US" dirty="0">
                <a:latin typeface="Comic Sans MS" pitchFamily="66" charset="0"/>
              </a:rPr>
              <a:t> </a:t>
            </a:r>
            <a:r>
              <a:rPr lang="en-US" sz="1200" i="1" dirty="0">
                <a:latin typeface="Comic Sans MS" pitchFamily="66" charset="0"/>
              </a:rPr>
              <a:t>person,</a:t>
            </a:r>
            <a:r>
              <a:rPr lang="en-US" dirty="0">
                <a:latin typeface="Comic Sans MS" pitchFamily="66" charset="0"/>
              </a:rPr>
              <a:t> </a:t>
            </a:r>
            <a:r>
              <a:rPr lang="en-US" b="1" u="sng" dirty="0">
                <a:solidFill>
                  <a:schemeClr val="accent1">
                    <a:lumMod val="75000"/>
                  </a:schemeClr>
                </a:solidFill>
                <a:latin typeface="Comic Sans MS" pitchFamily="66" charset="0"/>
              </a:rPr>
              <a:t>a </a:t>
            </a:r>
            <a:r>
              <a:rPr lang="en-US" b="1" dirty="0">
                <a:solidFill>
                  <a:schemeClr val="accent1">
                    <a:lumMod val="75000"/>
                  </a:schemeClr>
                </a:solidFill>
                <a:latin typeface="Comic Sans MS" pitchFamily="66" charset="0"/>
              </a:rPr>
              <a:t>p</a:t>
            </a:r>
            <a:r>
              <a:rPr lang="en-US" b="1" u="sng" dirty="0">
                <a:solidFill>
                  <a:schemeClr val="accent1">
                    <a:lumMod val="75000"/>
                  </a:schemeClr>
                </a:solidFill>
                <a:latin typeface="Comic Sans MS" pitchFamily="66" charset="0"/>
              </a:rPr>
              <a:t>reacher of ri</a:t>
            </a:r>
            <a:r>
              <a:rPr lang="en-US" b="1" dirty="0">
                <a:solidFill>
                  <a:schemeClr val="accent1">
                    <a:lumMod val="75000"/>
                  </a:schemeClr>
                </a:solidFill>
                <a:latin typeface="Comic Sans MS" pitchFamily="66" charset="0"/>
              </a:rPr>
              <a:t>g</a:t>
            </a:r>
            <a:r>
              <a:rPr lang="en-US" b="1" u="sng" dirty="0">
                <a:solidFill>
                  <a:schemeClr val="accent1">
                    <a:lumMod val="75000"/>
                  </a:schemeClr>
                </a:solidFill>
                <a:latin typeface="Comic Sans MS" pitchFamily="66" charset="0"/>
              </a:rPr>
              <a:t>hteousness</a:t>
            </a:r>
            <a:r>
              <a:rPr lang="en-US" dirty="0">
                <a:solidFill>
                  <a:schemeClr val="accent1">
                    <a:lumMod val="75000"/>
                  </a:schemeClr>
                </a:solidFill>
                <a:latin typeface="Comic Sans MS" pitchFamily="66" charset="0"/>
              </a:rPr>
              <a:t>, </a:t>
            </a:r>
            <a:r>
              <a:rPr lang="en-US" dirty="0">
                <a:latin typeface="Comic Sans MS" pitchFamily="66" charset="0"/>
              </a:rPr>
              <a:t>bringing in the flood upon the world of the ungodly.  </a:t>
            </a:r>
            <a:r>
              <a:rPr lang="en-US" sz="1200" i="1" dirty="0">
                <a:latin typeface="Comic Sans MS" pitchFamily="66" charset="0"/>
              </a:rPr>
              <a:t>[KJV] </a:t>
            </a:r>
          </a:p>
          <a:p>
            <a:endParaRPr lang="en-US" sz="1200" dirty="0">
              <a:latin typeface="Comic Sans MS" pitchFamily="66" charset="0"/>
            </a:endParaRPr>
          </a:p>
          <a:p>
            <a:r>
              <a:rPr lang="en-US" b="1" u="sng" dirty="0">
                <a:solidFill>
                  <a:srgbClr val="0070C0"/>
                </a:solidFill>
                <a:latin typeface="Comic Sans MS" pitchFamily="66" charset="0"/>
              </a:rPr>
              <a:t>Note</a:t>
            </a:r>
            <a:r>
              <a:rPr lang="en-US" b="1" dirty="0">
                <a:solidFill>
                  <a:srgbClr val="0070C0"/>
                </a:solidFill>
                <a:latin typeface="Comic Sans MS" pitchFamily="66" charset="0"/>
              </a:rPr>
              <a:t>:</a:t>
            </a:r>
            <a:r>
              <a:rPr lang="en-US" dirty="0">
                <a:latin typeface="Comic Sans MS" pitchFamily="66" charset="0"/>
              </a:rPr>
              <a:t> </a:t>
            </a:r>
            <a:r>
              <a:rPr lang="en-US" b="1" dirty="0" err="1">
                <a:solidFill>
                  <a:schemeClr val="accent1">
                    <a:lumMod val="75000"/>
                  </a:schemeClr>
                </a:solidFill>
                <a:latin typeface="Comic Sans MS" pitchFamily="66" charset="0"/>
              </a:rPr>
              <a:t>Melki-tzedek</a:t>
            </a:r>
            <a:r>
              <a:rPr lang="en-US" b="1" dirty="0">
                <a:solidFill>
                  <a:srgbClr val="7030A0"/>
                </a:solidFill>
                <a:latin typeface="Comic Sans MS" pitchFamily="66" charset="0"/>
              </a:rPr>
              <a:t> means </a:t>
            </a:r>
            <a:r>
              <a:rPr lang="en-US" b="1" dirty="0">
                <a:solidFill>
                  <a:schemeClr val="accent1">
                    <a:lumMod val="75000"/>
                  </a:schemeClr>
                </a:solidFill>
                <a:latin typeface="Comic Sans MS" pitchFamily="66" charset="0"/>
              </a:rPr>
              <a:t>“king of righteousness.”  </a:t>
            </a:r>
            <a:r>
              <a:rPr lang="en-US" dirty="0">
                <a:latin typeface="Comic Sans MS" pitchFamily="66" charset="0"/>
              </a:rPr>
              <a:t/>
            </a:r>
            <a:br>
              <a:rPr lang="en-US" dirty="0">
                <a:latin typeface="Comic Sans MS" pitchFamily="66" charset="0"/>
              </a:rPr>
            </a:br>
            <a:r>
              <a:rPr lang="en-US" dirty="0">
                <a:latin typeface="Comic Sans MS" pitchFamily="66" charset="0"/>
              </a:rPr>
              <a:t>When the italicized word </a:t>
            </a:r>
            <a:r>
              <a:rPr lang="en-US" sz="1400" i="1" dirty="0">
                <a:latin typeface="Comic Sans MS" pitchFamily="66" charset="0"/>
              </a:rPr>
              <a:t>“person” </a:t>
            </a:r>
            <a:r>
              <a:rPr lang="en-US" dirty="0">
                <a:latin typeface="Comic Sans MS" pitchFamily="66" charset="0"/>
              </a:rPr>
              <a:t>is removed, the </a:t>
            </a:r>
            <a:br>
              <a:rPr lang="en-US" dirty="0">
                <a:latin typeface="Comic Sans MS" pitchFamily="66" charset="0"/>
              </a:rPr>
            </a:br>
            <a:r>
              <a:rPr lang="en-US" dirty="0">
                <a:latin typeface="Comic Sans MS" pitchFamily="66" charset="0"/>
              </a:rPr>
              <a:t>verse reads that Noah is the “8</a:t>
            </a:r>
            <a:r>
              <a:rPr lang="en-US" baseline="30000" dirty="0">
                <a:latin typeface="Comic Sans MS" pitchFamily="66" charset="0"/>
              </a:rPr>
              <a:t>th</a:t>
            </a:r>
            <a:r>
              <a:rPr lang="en-US" dirty="0">
                <a:latin typeface="Comic Sans MS" pitchFamily="66" charset="0"/>
              </a:rPr>
              <a:t>” – rightly meaning </a:t>
            </a:r>
            <a:br>
              <a:rPr lang="en-US" dirty="0">
                <a:latin typeface="Comic Sans MS" pitchFamily="66" charset="0"/>
              </a:rPr>
            </a:br>
            <a:r>
              <a:rPr lang="en-US" dirty="0">
                <a:latin typeface="Comic Sans MS" pitchFamily="66" charset="0"/>
              </a:rPr>
              <a:t>the </a:t>
            </a:r>
            <a:r>
              <a:rPr lang="en-US" b="1" dirty="0">
                <a:solidFill>
                  <a:schemeClr val="accent1">
                    <a:lumMod val="75000"/>
                  </a:schemeClr>
                </a:solidFill>
                <a:latin typeface="Comic Sans MS" pitchFamily="66" charset="0"/>
              </a:rPr>
              <a:t>“8</a:t>
            </a:r>
            <a:r>
              <a:rPr lang="en-US" b="1" baseline="30000" dirty="0">
                <a:solidFill>
                  <a:schemeClr val="accent1">
                    <a:lumMod val="75000"/>
                  </a:schemeClr>
                </a:solidFill>
                <a:latin typeface="Comic Sans MS" pitchFamily="66" charset="0"/>
              </a:rPr>
              <a:t>th</a:t>
            </a:r>
            <a:r>
              <a:rPr lang="en-US" b="1" dirty="0">
                <a:solidFill>
                  <a:schemeClr val="accent1">
                    <a:lumMod val="75000"/>
                  </a:schemeClr>
                </a:solidFill>
                <a:latin typeface="Comic Sans MS" pitchFamily="66" charset="0"/>
              </a:rPr>
              <a:t> </a:t>
            </a:r>
            <a:r>
              <a:rPr lang="en-US" b="1" dirty="0" err="1">
                <a:solidFill>
                  <a:schemeClr val="accent1">
                    <a:lumMod val="75000"/>
                  </a:schemeClr>
                </a:solidFill>
                <a:latin typeface="Comic Sans MS" pitchFamily="66" charset="0"/>
              </a:rPr>
              <a:t>Melki-tzedek</a:t>
            </a:r>
            <a:r>
              <a:rPr lang="en-US" b="1" dirty="0">
                <a:solidFill>
                  <a:schemeClr val="accent1">
                    <a:lumMod val="75000"/>
                  </a:schemeClr>
                </a:solidFill>
                <a:latin typeface="Comic Sans MS" pitchFamily="66" charset="0"/>
              </a:rPr>
              <a:t> Priest” </a:t>
            </a:r>
            <a:r>
              <a:rPr lang="en-US" dirty="0">
                <a:latin typeface="Comic Sans MS" pitchFamily="66" charset="0"/>
              </a:rPr>
              <a:t>since Adam.</a:t>
            </a:r>
          </a:p>
        </p:txBody>
      </p:sp>
      <p:sp>
        <p:nvSpPr>
          <p:cNvPr id="16"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5F3E72-97D8-4E0E-8DB2-A67F030E614A}" type="slidenum">
              <a:rPr lang="en-US" smtClean="0">
                <a:solidFill>
                  <a:schemeClr val="tx1"/>
                </a:solidFill>
              </a:rPr>
              <a:pPr/>
              <a:t>12</a:t>
            </a:fld>
            <a:endParaRPr lang="en-US" dirty="0">
              <a:solidFill>
                <a:schemeClr val="tx1"/>
              </a:solidFill>
            </a:endParaRPr>
          </a:p>
        </p:txBody>
      </p:sp>
      <p:sp>
        <p:nvSpPr>
          <p:cNvPr id="13" name="TextBox 12"/>
          <p:cNvSpPr txBox="1"/>
          <p:nvPr/>
        </p:nvSpPr>
        <p:spPr>
          <a:xfrm>
            <a:off x="520700" y="2733399"/>
            <a:ext cx="4064000" cy="1477328"/>
          </a:xfrm>
          <a:prstGeom prst="rect">
            <a:avLst/>
          </a:prstGeom>
          <a:noFill/>
        </p:spPr>
        <p:txBody>
          <a:bodyPr wrap="square" rtlCol="0">
            <a:spAutoFit/>
            <a:scene3d>
              <a:camera prst="orthographicFront"/>
              <a:lightRig rig="threePt" dir="t"/>
            </a:scene3d>
            <a:sp3d extrusionH="57150">
              <a:bevelT w="82550" h="38100" prst="coolSlant"/>
            </a:sp3d>
          </a:bodyPr>
          <a:lstStyle/>
          <a:p>
            <a:r>
              <a:rPr lang="en-US" b="1" dirty="0">
                <a:solidFill>
                  <a:srgbClr val="C00000"/>
                </a:solidFill>
                <a:latin typeface="Comic Sans MS" pitchFamily="66" charset="0"/>
              </a:rPr>
              <a:t>Enoch &amp; </a:t>
            </a:r>
            <a:r>
              <a:rPr lang="en-US" b="1" dirty="0" err="1">
                <a:solidFill>
                  <a:srgbClr val="C00000"/>
                </a:solidFill>
                <a:latin typeface="Comic Sans MS" pitchFamily="66" charset="0"/>
              </a:rPr>
              <a:t>Lamech</a:t>
            </a:r>
            <a:r>
              <a:rPr lang="en-US" b="1" dirty="0">
                <a:solidFill>
                  <a:srgbClr val="C00000"/>
                </a:solidFill>
                <a:latin typeface="Comic Sans MS" pitchFamily="66" charset="0"/>
              </a:rPr>
              <a:t> </a:t>
            </a:r>
            <a:br>
              <a:rPr lang="en-US" b="1" dirty="0">
                <a:solidFill>
                  <a:srgbClr val="C00000"/>
                </a:solidFill>
                <a:latin typeface="Comic Sans MS" pitchFamily="66" charset="0"/>
              </a:rPr>
            </a:br>
            <a:r>
              <a:rPr lang="en-US" b="1" dirty="0">
                <a:solidFill>
                  <a:srgbClr val="C00000"/>
                </a:solidFill>
                <a:latin typeface="Comic Sans MS" pitchFamily="66" charset="0"/>
              </a:rPr>
              <a:t>are bypassed </a:t>
            </a:r>
            <a:br>
              <a:rPr lang="en-US" b="1" dirty="0">
                <a:solidFill>
                  <a:srgbClr val="C00000"/>
                </a:solidFill>
                <a:latin typeface="Comic Sans MS" pitchFamily="66" charset="0"/>
              </a:rPr>
            </a:br>
            <a:r>
              <a:rPr lang="en-US" b="1" dirty="0">
                <a:solidFill>
                  <a:srgbClr val="C00000"/>
                </a:solidFill>
                <a:latin typeface="Comic Sans MS" pitchFamily="66" charset="0"/>
              </a:rPr>
              <a:t>as </a:t>
            </a:r>
            <a:r>
              <a:rPr lang="en-US" b="1" dirty="0" err="1">
                <a:solidFill>
                  <a:srgbClr val="7030A0"/>
                </a:solidFill>
                <a:latin typeface="Comic Sans MS" pitchFamily="66" charset="0"/>
              </a:rPr>
              <a:t>Melki-tzedek</a:t>
            </a:r>
            <a:r>
              <a:rPr lang="en-US" b="1" dirty="0">
                <a:solidFill>
                  <a:srgbClr val="7030A0"/>
                </a:solidFill>
                <a:latin typeface="Comic Sans MS" pitchFamily="66" charset="0"/>
              </a:rPr>
              <a:t> priests </a:t>
            </a:r>
            <a:r>
              <a:rPr lang="en-US" b="1" dirty="0">
                <a:solidFill>
                  <a:srgbClr val="C00000"/>
                </a:solidFill>
                <a:latin typeface="Comic Sans MS" pitchFamily="66" charset="0"/>
              </a:rPr>
              <a:t>because the priest before them ruled longer than their days on earth.</a:t>
            </a:r>
            <a:endParaRPr lang="en-US" b="1" dirty="0">
              <a:solidFill>
                <a:schemeClr val="accent1">
                  <a:lumMod val="75000"/>
                </a:schemeClr>
              </a:solidFill>
              <a:latin typeface="Comic Sans MS" pitchFamily="66" charset="0"/>
            </a:endParaRPr>
          </a:p>
        </p:txBody>
      </p:sp>
      <p:cxnSp>
        <p:nvCxnSpPr>
          <p:cNvPr id="11" name="Straight Arrow Connector 10"/>
          <p:cNvCxnSpPr/>
          <p:nvPr/>
        </p:nvCxnSpPr>
        <p:spPr>
          <a:xfrm flipV="1">
            <a:off x="2445740" y="2705100"/>
            <a:ext cx="937592" cy="478160"/>
          </a:xfrm>
          <a:prstGeom prst="straightConnector1">
            <a:avLst/>
          </a:prstGeom>
          <a:ln w="57150">
            <a:solidFill>
              <a:srgbClr val="C00000"/>
            </a:solidFill>
            <a:headEnd type="oval"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45740" y="3183260"/>
            <a:ext cx="1996015" cy="72008"/>
          </a:xfrm>
          <a:prstGeom prst="straightConnector1">
            <a:avLst/>
          </a:prstGeom>
          <a:ln w="57150">
            <a:solidFill>
              <a:srgbClr val="C00000"/>
            </a:solidFill>
            <a:headEnd type="oval"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43538" y="3383624"/>
            <a:ext cx="4945595" cy="237447"/>
          </a:xfrm>
          <a:prstGeom prst="rect">
            <a:avLst/>
          </a:prstGeom>
          <a:noFill/>
          <a:ln w="76200">
            <a:solidFill>
              <a:srgbClr val="33CCC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20346" y="1101603"/>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#1</a:t>
            </a:r>
          </a:p>
        </p:txBody>
      </p:sp>
      <p:sp>
        <p:nvSpPr>
          <p:cNvPr id="20" name="Rectangle 19"/>
          <p:cNvSpPr/>
          <p:nvPr/>
        </p:nvSpPr>
        <p:spPr>
          <a:xfrm>
            <a:off x="5581891" y="1360300"/>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#2</a:t>
            </a:r>
          </a:p>
        </p:txBody>
      </p:sp>
      <p:sp>
        <p:nvSpPr>
          <p:cNvPr id="21" name="Rectangle 20"/>
          <p:cNvSpPr/>
          <p:nvPr/>
        </p:nvSpPr>
        <p:spPr>
          <a:xfrm>
            <a:off x="6027090" y="1603429"/>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#3</a:t>
            </a:r>
          </a:p>
        </p:txBody>
      </p:sp>
      <p:sp>
        <p:nvSpPr>
          <p:cNvPr id="22" name="Rectangle 21"/>
          <p:cNvSpPr/>
          <p:nvPr/>
        </p:nvSpPr>
        <p:spPr>
          <a:xfrm>
            <a:off x="6464847" y="1845051"/>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#4</a:t>
            </a:r>
          </a:p>
        </p:txBody>
      </p:sp>
      <p:sp>
        <p:nvSpPr>
          <p:cNvPr id="23" name="Rectangle 22"/>
          <p:cNvSpPr/>
          <p:nvPr/>
        </p:nvSpPr>
        <p:spPr>
          <a:xfrm>
            <a:off x="6724056" y="208515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#5</a:t>
            </a:r>
          </a:p>
        </p:txBody>
      </p:sp>
      <p:sp>
        <p:nvSpPr>
          <p:cNvPr id="24" name="Rectangle 23"/>
          <p:cNvSpPr/>
          <p:nvPr/>
        </p:nvSpPr>
        <p:spPr>
          <a:xfrm>
            <a:off x="7338308" y="233306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#6</a:t>
            </a:r>
          </a:p>
        </p:txBody>
      </p:sp>
      <p:sp>
        <p:nvSpPr>
          <p:cNvPr id="25" name="Rectangle 24"/>
          <p:cNvSpPr/>
          <p:nvPr/>
        </p:nvSpPr>
        <p:spPr>
          <a:xfrm>
            <a:off x="8377721" y="282418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#7</a:t>
            </a:r>
          </a:p>
        </p:txBody>
      </p:sp>
      <p:sp>
        <p:nvSpPr>
          <p:cNvPr id="26" name="Rectangle 25"/>
          <p:cNvSpPr/>
          <p:nvPr/>
        </p:nvSpPr>
        <p:spPr>
          <a:xfrm>
            <a:off x="9983766" y="3325088"/>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#8</a:t>
            </a:r>
          </a:p>
        </p:txBody>
      </p:sp>
    </p:spTree>
    <p:extLst>
      <p:ext uri="{BB962C8B-B14F-4D97-AF65-F5344CB8AC3E}">
        <p14:creationId xmlns:p14="http://schemas.microsoft.com/office/powerpoint/2010/main" val="170038051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8100000" scaled="1"/>
          <a:tileRect/>
        </a:gradFill>
        <a:effectLst/>
      </p:bgPr>
    </p:bg>
    <p:spTree>
      <p:nvGrpSpPr>
        <p:cNvPr id="1" name=""/>
        <p:cNvGrpSpPr/>
        <p:nvPr/>
      </p:nvGrpSpPr>
      <p:grpSpPr>
        <a:xfrm>
          <a:off x="0" y="0"/>
          <a:ext cx="0" cy="0"/>
          <a:chOff x="0" y="0"/>
          <a:chExt cx="0" cy="0"/>
        </a:xfrm>
      </p:grpSpPr>
      <p:pic>
        <p:nvPicPr>
          <p:cNvPr id="16" name="Content Placeholder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2857" y="304800"/>
            <a:ext cx="11422743" cy="6248400"/>
          </a:xfrm>
          <a:prstGeom prst="rect">
            <a:avLst/>
          </a:prstGeom>
          <a:ln w="38100">
            <a:solidFill>
              <a:schemeClr val="accent2">
                <a:lumMod val="75000"/>
              </a:schemeClr>
            </a:solidFill>
          </a:ln>
          <a:scene3d>
            <a:camera prst="orthographicFront"/>
            <a:lightRig rig="threePt" dir="t"/>
          </a:scene3d>
          <a:sp3d>
            <a:bevelT w="114300" prst="artDeco"/>
          </a:sp3d>
        </p:spPr>
      </p:pic>
      <p:sp>
        <p:nvSpPr>
          <p:cNvPr id="3"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5F3E72-97D8-4E0E-8DB2-A67F030E614A}" type="slidenum">
              <a:rPr lang="en-US" smtClean="0">
                <a:solidFill>
                  <a:schemeClr val="tx1"/>
                </a:solidFill>
              </a:rPr>
              <a:pPr/>
              <a:t>13</a:t>
            </a:fld>
            <a:endParaRPr lang="en-US" dirty="0">
              <a:solidFill>
                <a:schemeClr val="tx1"/>
              </a:solidFill>
            </a:endParaRPr>
          </a:p>
        </p:txBody>
      </p:sp>
      <p:sp>
        <p:nvSpPr>
          <p:cNvPr id="6" name="TextBox 5"/>
          <p:cNvSpPr txBox="1"/>
          <p:nvPr/>
        </p:nvSpPr>
        <p:spPr>
          <a:xfrm>
            <a:off x="609600" y="4114800"/>
            <a:ext cx="5384800" cy="1754326"/>
          </a:xfrm>
          <a:prstGeom prst="rect">
            <a:avLst/>
          </a:prstGeom>
          <a:solidFill>
            <a:schemeClr val="bg1"/>
          </a:solidFill>
          <a:ln w="38100">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7" name="TextBox 6"/>
          <p:cNvSpPr txBox="1"/>
          <p:nvPr/>
        </p:nvSpPr>
        <p:spPr>
          <a:xfrm>
            <a:off x="482600" y="4720118"/>
            <a:ext cx="8300618" cy="1785104"/>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r>
              <a:rPr lang="en-US" sz="2200" b="1" dirty="0">
                <a:solidFill>
                  <a:srgbClr val="008080"/>
                </a:solidFill>
              </a:rPr>
              <a:t>Noah was able to have instruction from 6 generations before </a:t>
            </a:r>
            <a:br>
              <a:rPr lang="en-US" sz="2200" b="1" dirty="0">
                <a:solidFill>
                  <a:srgbClr val="008080"/>
                </a:solidFill>
              </a:rPr>
            </a:br>
            <a:r>
              <a:rPr lang="en-US" sz="2200" b="1" dirty="0">
                <a:solidFill>
                  <a:srgbClr val="008080"/>
                </a:solidFill>
              </a:rPr>
              <a:t>him that knew Adam and learned from his lips.  </a:t>
            </a:r>
            <a:r>
              <a:rPr lang="en-US" sz="2200" b="1" dirty="0">
                <a:solidFill>
                  <a:srgbClr val="7030A0"/>
                </a:solidFill>
              </a:rPr>
              <a:t>Noah’s instructions, would have been handed down through the following 10 generations all the way to Abraham.</a:t>
            </a:r>
            <a:r>
              <a:rPr lang="en-US" sz="2200" b="1" dirty="0">
                <a:solidFill>
                  <a:srgbClr val="0070C0"/>
                </a:solidFill>
              </a:rPr>
              <a:t>  </a:t>
            </a:r>
            <a:r>
              <a:rPr lang="en-US" sz="2200" b="1" dirty="0">
                <a:solidFill>
                  <a:srgbClr val="008080"/>
                </a:solidFill>
              </a:rPr>
              <a:t>Noah’s testimony for the timing of the flood calendar demonstrates many details of </a:t>
            </a:r>
            <a:r>
              <a:rPr lang="en-US" sz="2200" b="1" dirty="0">
                <a:solidFill>
                  <a:srgbClr val="0070C0"/>
                </a:solidFill>
              </a:rPr>
              <a:t>Yahuah’s</a:t>
            </a:r>
            <a:r>
              <a:rPr lang="en-US" sz="2200" b="1" dirty="0">
                <a:solidFill>
                  <a:srgbClr val="008080"/>
                </a:solidFill>
              </a:rPr>
              <a:t> Covenant Calendar</a:t>
            </a:r>
            <a:r>
              <a:rPr lang="en-US" sz="2200" b="1" dirty="0" smtClean="0">
                <a:solidFill>
                  <a:srgbClr val="008080"/>
                </a:solidFill>
              </a:rPr>
              <a:t>! </a:t>
            </a:r>
            <a:endParaRPr lang="en-US" sz="2200" b="1" dirty="0">
              <a:solidFill>
                <a:srgbClr val="008080"/>
              </a:solidFill>
            </a:endParaRPr>
          </a:p>
        </p:txBody>
      </p:sp>
      <p:pic>
        <p:nvPicPr>
          <p:cNvPr id="8" name="Picture 11" descr="C:\Users\Rae\Desktop\noah 2 edi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9507853" y="1389714"/>
            <a:ext cx="1819405" cy="19279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9844650" y="953281"/>
            <a:ext cx="1098378"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Noah</a:t>
            </a:r>
            <a:endParaRPr lang="en-US" sz="5400" b="1" cap="none" spc="0" dirty="0">
              <a:ln w="11430"/>
              <a:solidFill>
                <a:srgbClr val="713A1F"/>
              </a:solidFill>
              <a:effectLst>
                <a:outerShdw blurRad="50800" dist="39000" dir="5460000" algn="tl">
                  <a:srgbClr val="000000">
                    <a:alpha val="38000"/>
                  </a:srgbClr>
                </a:outerShdw>
              </a:effectLst>
            </a:endParaRPr>
          </a:p>
        </p:txBody>
      </p:sp>
      <p:sp>
        <p:nvSpPr>
          <p:cNvPr id="10" name="Rectangle 9"/>
          <p:cNvSpPr/>
          <p:nvPr/>
        </p:nvSpPr>
        <p:spPr>
          <a:xfrm>
            <a:off x="762000" y="3124200"/>
            <a:ext cx="381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82600" y="2162597"/>
            <a:ext cx="6731000" cy="2585323"/>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0070C0"/>
                </a:solidFill>
              </a:rPr>
              <a:t>Gen 6:8-9  </a:t>
            </a:r>
          </a:p>
          <a:p>
            <a:r>
              <a:rPr lang="en-US" b="1" dirty="0">
                <a:solidFill>
                  <a:srgbClr val="0070C0"/>
                </a:solidFill>
              </a:rPr>
              <a:t>8  </a:t>
            </a:r>
            <a:r>
              <a:rPr lang="en-US" dirty="0"/>
              <a:t>Noah found grace in </a:t>
            </a:r>
            <a:br>
              <a:rPr lang="en-US" dirty="0"/>
            </a:br>
            <a:r>
              <a:rPr lang="en-US" dirty="0"/>
              <a:t>the eyes of </a:t>
            </a:r>
            <a:r>
              <a:rPr lang="en-US" b="1" dirty="0">
                <a:solidFill>
                  <a:srgbClr val="0070C0"/>
                </a:solidFill>
              </a:rPr>
              <a:t>Yahuah.  </a:t>
            </a:r>
            <a:br>
              <a:rPr lang="en-US" b="1" dirty="0">
                <a:solidFill>
                  <a:srgbClr val="0070C0"/>
                </a:solidFill>
              </a:rPr>
            </a:br>
            <a:r>
              <a:rPr lang="en-US" b="1" dirty="0">
                <a:solidFill>
                  <a:srgbClr val="0070C0"/>
                </a:solidFill>
              </a:rPr>
              <a:t>9</a:t>
            </a:r>
            <a:r>
              <a:rPr lang="en-US" dirty="0"/>
              <a:t> … Noah was a just man </a:t>
            </a:r>
            <a:br>
              <a:rPr lang="en-US" dirty="0"/>
            </a:br>
            <a:r>
              <a:rPr lang="en-US" dirty="0"/>
              <a:t>and perfect in his generations, </a:t>
            </a:r>
            <a:br>
              <a:rPr lang="en-US" dirty="0"/>
            </a:br>
            <a:r>
              <a:rPr lang="en-US" dirty="0"/>
              <a:t>and Noah walked with </a:t>
            </a:r>
            <a:r>
              <a:rPr lang="en-US" b="1" dirty="0">
                <a:solidFill>
                  <a:srgbClr val="0070C0"/>
                </a:solidFill>
              </a:rPr>
              <a:t>Yahuah. </a:t>
            </a:r>
            <a:r>
              <a:rPr lang="en-US" dirty="0"/>
              <a:t/>
            </a:r>
            <a:br>
              <a:rPr lang="en-US" dirty="0"/>
            </a:br>
            <a:r>
              <a:rPr lang="en-US" b="1" dirty="0">
                <a:solidFill>
                  <a:srgbClr val="0070C0"/>
                </a:solidFill>
              </a:rPr>
              <a:t>Gen 7:5  </a:t>
            </a:r>
            <a:r>
              <a:rPr lang="en-US" dirty="0"/>
              <a:t>And Noah did according unto </a:t>
            </a:r>
            <a:br>
              <a:rPr lang="en-US" dirty="0"/>
            </a:br>
            <a:r>
              <a:rPr lang="en-US" dirty="0"/>
              <a:t>all that </a:t>
            </a:r>
            <a:r>
              <a:rPr lang="en-US" b="1" dirty="0">
                <a:solidFill>
                  <a:srgbClr val="0070C0"/>
                </a:solidFill>
              </a:rPr>
              <a:t>Yahuah</a:t>
            </a:r>
            <a:r>
              <a:rPr lang="en-US" dirty="0"/>
              <a:t> commanded him.</a:t>
            </a:r>
          </a:p>
          <a:p>
            <a:r>
              <a:rPr lang="en-US" b="1" dirty="0">
                <a:solidFill>
                  <a:srgbClr val="0070C0"/>
                </a:solidFill>
              </a:rPr>
              <a:t>2 Peter 2:5  </a:t>
            </a:r>
            <a:r>
              <a:rPr lang="en-US" dirty="0"/>
              <a:t>Noah, a </a:t>
            </a:r>
            <a:r>
              <a:rPr lang="en-US" b="1" dirty="0">
                <a:solidFill>
                  <a:schemeClr val="accent1">
                    <a:lumMod val="75000"/>
                  </a:schemeClr>
                </a:solidFill>
              </a:rPr>
              <a:t>preacher of righteousness</a:t>
            </a:r>
            <a:r>
              <a:rPr lang="en-US" dirty="0"/>
              <a:t> …</a:t>
            </a:r>
          </a:p>
        </p:txBody>
      </p:sp>
      <p:sp>
        <p:nvSpPr>
          <p:cNvPr id="13" name="Rectangle 1"/>
          <p:cNvSpPr/>
          <p:nvPr/>
        </p:nvSpPr>
        <p:spPr>
          <a:xfrm>
            <a:off x="7864812" y="3827988"/>
            <a:ext cx="3565187" cy="2039412"/>
          </a:xfrm>
          <a:custGeom>
            <a:avLst/>
            <a:gdLst>
              <a:gd name="connsiteX0" fmla="*/ 0 w 3429000"/>
              <a:gd name="connsiteY0" fmla="*/ 0 h 1981200"/>
              <a:gd name="connsiteX1" fmla="*/ 3429000 w 3429000"/>
              <a:gd name="connsiteY1" fmla="*/ 0 h 1981200"/>
              <a:gd name="connsiteX2" fmla="*/ 3429000 w 3429000"/>
              <a:gd name="connsiteY2" fmla="*/ 1981200 h 1981200"/>
              <a:gd name="connsiteX3" fmla="*/ 0 w 3429000"/>
              <a:gd name="connsiteY3" fmla="*/ 1981200 h 1981200"/>
              <a:gd name="connsiteX4" fmla="*/ 0 w 3429000"/>
              <a:gd name="connsiteY4" fmla="*/ 0 h 1981200"/>
              <a:gd name="connsiteX0" fmla="*/ 0 w 3429000"/>
              <a:gd name="connsiteY0" fmla="*/ 0 h 1981200"/>
              <a:gd name="connsiteX1" fmla="*/ 3429000 w 3429000"/>
              <a:gd name="connsiteY1" fmla="*/ 0 h 1981200"/>
              <a:gd name="connsiteX2" fmla="*/ 3429000 w 3429000"/>
              <a:gd name="connsiteY2" fmla="*/ 1981200 h 1981200"/>
              <a:gd name="connsiteX3" fmla="*/ 963039 w 3429000"/>
              <a:gd name="connsiteY3" fmla="*/ 1952017 h 1981200"/>
              <a:gd name="connsiteX4" fmla="*/ 0 w 3429000"/>
              <a:gd name="connsiteY4" fmla="*/ 0 h 1981200"/>
              <a:gd name="connsiteX0" fmla="*/ 0 w 3429000"/>
              <a:gd name="connsiteY0" fmla="*/ 0 h 1981200"/>
              <a:gd name="connsiteX1" fmla="*/ 3429000 w 3429000"/>
              <a:gd name="connsiteY1" fmla="*/ 0 h 1981200"/>
              <a:gd name="connsiteX2" fmla="*/ 3429000 w 3429000"/>
              <a:gd name="connsiteY2" fmla="*/ 1981200 h 1981200"/>
              <a:gd name="connsiteX3" fmla="*/ 1108954 w 3429000"/>
              <a:gd name="connsiteY3" fmla="*/ 1961745 h 1981200"/>
              <a:gd name="connsiteX4" fmla="*/ 0 w 3429000"/>
              <a:gd name="connsiteY4" fmla="*/ 0 h 1981200"/>
              <a:gd name="connsiteX0" fmla="*/ 0 w 3565187"/>
              <a:gd name="connsiteY0" fmla="*/ 9728 h 1981200"/>
              <a:gd name="connsiteX1" fmla="*/ 3565187 w 3565187"/>
              <a:gd name="connsiteY1" fmla="*/ 0 h 1981200"/>
              <a:gd name="connsiteX2" fmla="*/ 3565187 w 3565187"/>
              <a:gd name="connsiteY2" fmla="*/ 1981200 h 1981200"/>
              <a:gd name="connsiteX3" fmla="*/ 1245141 w 3565187"/>
              <a:gd name="connsiteY3" fmla="*/ 1961745 h 1981200"/>
              <a:gd name="connsiteX4" fmla="*/ 0 w 3565187"/>
              <a:gd name="connsiteY4" fmla="*/ 9728 h 198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87" h="1981200">
                <a:moveTo>
                  <a:pt x="0" y="9728"/>
                </a:moveTo>
                <a:lnTo>
                  <a:pt x="3565187" y="0"/>
                </a:lnTo>
                <a:lnTo>
                  <a:pt x="3565187" y="1981200"/>
                </a:lnTo>
                <a:lnTo>
                  <a:pt x="1245141" y="1961745"/>
                </a:lnTo>
                <a:lnTo>
                  <a:pt x="0" y="97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963357" y="3822412"/>
            <a:ext cx="1247443" cy="1938992"/>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000" b="1" cap="none" spc="0"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does this</a:t>
            </a:r>
            <a:br>
              <a:rPr lang="en-US" sz="2000" b="1" cap="none" spc="0"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000" b="1" cap="none" spc="0"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part of the </a:t>
            </a:r>
            <a:br>
              <a:rPr lang="en-US" sz="2000" b="1" cap="none" spc="0"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000" b="1" cap="none" spc="0"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timeline</a:t>
            </a:r>
            <a:br>
              <a:rPr lang="en-US" sz="2000" b="1" cap="none" spc="0"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000" b="1" cap="none" spc="0"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look like?</a:t>
            </a:r>
          </a:p>
        </p:txBody>
      </p:sp>
      <p:sp>
        <p:nvSpPr>
          <p:cNvPr id="17" name="Rectangle 16"/>
          <p:cNvSpPr/>
          <p:nvPr/>
        </p:nvSpPr>
        <p:spPr>
          <a:xfrm>
            <a:off x="5443538" y="3383624"/>
            <a:ext cx="4945595" cy="237447"/>
          </a:xfrm>
          <a:prstGeom prst="rect">
            <a:avLst/>
          </a:prstGeom>
          <a:noFill/>
          <a:ln w="76200">
            <a:solidFill>
              <a:srgbClr val="33CCC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0390939" y="3352800"/>
            <a:ext cx="0" cy="24384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07100" y="1425144"/>
            <a:ext cx="0" cy="1967435"/>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020346" y="1101603"/>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#1</a:t>
            </a:r>
          </a:p>
        </p:txBody>
      </p:sp>
      <p:sp>
        <p:nvSpPr>
          <p:cNvPr id="19" name="Rectangle 18"/>
          <p:cNvSpPr/>
          <p:nvPr/>
        </p:nvSpPr>
        <p:spPr>
          <a:xfrm>
            <a:off x="5581891" y="1360300"/>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#2</a:t>
            </a:r>
          </a:p>
        </p:txBody>
      </p:sp>
      <p:sp>
        <p:nvSpPr>
          <p:cNvPr id="20" name="Rectangle 19"/>
          <p:cNvSpPr/>
          <p:nvPr/>
        </p:nvSpPr>
        <p:spPr>
          <a:xfrm>
            <a:off x="6027090" y="1603429"/>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#3</a:t>
            </a:r>
          </a:p>
        </p:txBody>
      </p:sp>
      <p:sp>
        <p:nvSpPr>
          <p:cNvPr id="21" name="Rectangle 20"/>
          <p:cNvSpPr/>
          <p:nvPr/>
        </p:nvSpPr>
        <p:spPr>
          <a:xfrm>
            <a:off x="6464847" y="1845051"/>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#4</a:t>
            </a:r>
          </a:p>
        </p:txBody>
      </p:sp>
      <p:sp>
        <p:nvSpPr>
          <p:cNvPr id="22" name="Rectangle 21"/>
          <p:cNvSpPr/>
          <p:nvPr/>
        </p:nvSpPr>
        <p:spPr>
          <a:xfrm>
            <a:off x="6724056" y="208515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#5</a:t>
            </a:r>
          </a:p>
        </p:txBody>
      </p:sp>
      <p:sp>
        <p:nvSpPr>
          <p:cNvPr id="23" name="Rectangle 22"/>
          <p:cNvSpPr/>
          <p:nvPr/>
        </p:nvSpPr>
        <p:spPr>
          <a:xfrm>
            <a:off x="7338308" y="233306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#6</a:t>
            </a:r>
          </a:p>
        </p:txBody>
      </p:sp>
      <p:sp>
        <p:nvSpPr>
          <p:cNvPr id="24" name="Rectangle 23"/>
          <p:cNvSpPr/>
          <p:nvPr/>
        </p:nvSpPr>
        <p:spPr>
          <a:xfrm>
            <a:off x="8377721" y="282418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#7</a:t>
            </a:r>
          </a:p>
        </p:txBody>
      </p:sp>
      <p:sp>
        <p:nvSpPr>
          <p:cNvPr id="25" name="Rectangle 24"/>
          <p:cNvSpPr/>
          <p:nvPr/>
        </p:nvSpPr>
        <p:spPr>
          <a:xfrm>
            <a:off x="9983766" y="3325088"/>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#8</a:t>
            </a:r>
          </a:p>
        </p:txBody>
      </p:sp>
    </p:spTree>
    <p:extLst>
      <p:ext uri="{BB962C8B-B14F-4D97-AF65-F5344CB8AC3E}">
        <p14:creationId xmlns:p14="http://schemas.microsoft.com/office/powerpoint/2010/main" val="409246003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childTnLst>
                          </p:cTn>
                        </p:par>
                        <p:par>
                          <p:cTn id="8" fill="hold">
                            <p:stCondLst>
                              <p:cond delay="1750"/>
                            </p:stCondLst>
                            <p:childTnLst>
                              <p:par>
                                <p:cTn id="9" presetID="22" presetClass="entr" presetSubtype="1"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000"/>
                                        <p:tgtEl>
                                          <p:spTgt spid="12"/>
                                        </p:tgtEl>
                                      </p:cBhvr>
                                    </p:animEffect>
                                  </p:childTnLst>
                                </p:cTn>
                              </p:par>
                            </p:childTnLst>
                          </p:cTn>
                        </p:par>
                        <p:par>
                          <p:cTn id="12" fill="hold">
                            <p:stCondLst>
                              <p:cond delay="4750"/>
                            </p:stCondLst>
                            <p:childTnLst>
                              <p:par>
                                <p:cTn id="13" presetID="22" presetClass="entr" presetSubtype="1" fill="hold" nodeType="after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 calcmode="lin" valueType="num">
                                      <p:cBhvr>
                                        <p:cTn id="20"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8100000" scaled="0"/>
        </a:gra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xmlns="" id="{B95B9BA8-1D69-4796-85F5-B6D0BD5235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41D6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0EB6DFB-D436-4AE7-B976-D469AF60CE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038" r="16155" b="1"/>
          <a:stretch/>
        </p:blipFill>
        <p:spPr>
          <a:xfrm>
            <a:off x="827087" y="1006462"/>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a:scene3d>
            <a:camera prst="orthographicFront"/>
            <a:lightRig rig="threePt" dir="t"/>
          </a:scene3d>
          <a:sp3d>
            <a:bevelT/>
          </a:sp3d>
        </p:spPr>
      </p:pic>
      <p:grpSp>
        <p:nvGrpSpPr>
          <p:cNvPr id="15" name="Group 9">
            <a:extLst>
              <a:ext uri="{FF2B5EF4-FFF2-40B4-BE49-F238E27FC236}">
                <a16:creationId xmlns:a16="http://schemas.microsoft.com/office/drawing/2014/main" xmlns="" id="{0EAC7AFE-68C0-41EB-A1C7-108E60D7C33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7088" y="4795537"/>
            <a:ext cx="5260975" cy="1410656"/>
            <a:chOff x="827088" y="4795537"/>
            <a:chExt cx="5260975" cy="1410656"/>
          </a:xfrm>
        </p:grpSpPr>
        <p:sp>
          <p:nvSpPr>
            <p:cNvPr id="16" name="Freeform: Shape 10">
              <a:extLst>
                <a:ext uri="{FF2B5EF4-FFF2-40B4-BE49-F238E27FC236}">
                  <a16:creationId xmlns:a16="http://schemas.microsoft.com/office/drawing/2014/main" xmlns="" id="{127393A7-D6DA-410B-8699-AA56B57BF7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1">
              <a:extLst>
                <a:ext uri="{FF2B5EF4-FFF2-40B4-BE49-F238E27FC236}">
                  <a16:creationId xmlns:a16="http://schemas.microsoft.com/office/drawing/2014/main" xmlns="" id="{8EC44C88-69E3-42EE-86E8-9B45F712B7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xmlns="" id="{438308EB-C111-467B-850B-7B28D4CFD54E}"/>
              </a:ext>
            </a:extLst>
          </p:cNvPr>
          <p:cNvSpPr txBox="1"/>
          <p:nvPr/>
        </p:nvSpPr>
        <p:spPr>
          <a:xfrm>
            <a:off x="6462486" y="354138"/>
            <a:ext cx="5323114" cy="6149723"/>
          </a:xfrm>
          <a:prstGeom prst="rect">
            <a:avLst/>
          </a:prstGeom>
        </p:spPr>
        <p:txBody>
          <a:bodyPr vert="horz" lIns="91440" tIns="45720" rIns="91440" bIns="45720" rtlCol="0">
            <a:noAutofit/>
            <a:scene3d>
              <a:camera prst="orthographicFront"/>
              <a:lightRig rig="threePt" dir="t"/>
            </a:scene3d>
            <a:sp3d extrusionH="57150">
              <a:bevelT w="38100" h="38100"/>
            </a:sp3d>
          </a:bodyPr>
          <a:lstStyle/>
          <a:p>
            <a:pPr algn="ctr">
              <a:lnSpc>
                <a:spcPct val="90000"/>
              </a:lnSpc>
              <a:spcAft>
                <a:spcPts val="600"/>
              </a:spcAft>
            </a:pPr>
            <a: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t>After Shem died, </a:t>
            </a:r>
            <a:b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br>
            <a: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t>the title of </a:t>
            </a:r>
            <a:b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br>
            <a:r>
              <a:rPr lang="en-US" sz="4400" b="1" dirty="0" err="1">
                <a:solidFill>
                  <a:schemeClr val="accent4">
                    <a:lumMod val="60000"/>
                    <a:lumOff val="40000"/>
                    <a:alpha val="80000"/>
                  </a:schemeClr>
                </a:solidFill>
                <a:latin typeface="Arial" panose="020B0604020202020204" pitchFamily="34" charset="0"/>
                <a:cs typeface="Arial" panose="020B0604020202020204" pitchFamily="34" charset="0"/>
              </a:rPr>
              <a:t>Melki-tzedek</a:t>
            </a:r>
            <a: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t> priest (on earth), continued </a:t>
            </a:r>
            <a:b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br>
            <a: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t>to be inherited from generation </a:t>
            </a:r>
            <a:b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br>
            <a: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t>to generation </a:t>
            </a:r>
            <a:b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br>
            <a:r>
              <a:rPr lang="en-US" sz="4400" b="1" u="sng" dirty="0">
                <a:solidFill>
                  <a:schemeClr val="accent4">
                    <a:lumMod val="60000"/>
                    <a:lumOff val="40000"/>
                    <a:alpha val="80000"/>
                  </a:schemeClr>
                </a:solidFill>
                <a:latin typeface="Arial" panose="020B0604020202020204" pitchFamily="34" charset="0"/>
                <a:cs typeface="Arial" panose="020B0604020202020204" pitchFamily="34" charset="0"/>
              </a:rPr>
              <a:t>until</a:t>
            </a:r>
            <a: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t> it </a:t>
            </a:r>
            <a:b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br>
            <a:r>
              <a:rPr lang="en-US" sz="4400" b="1" dirty="0">
                <a:solidFill>
                  <a:schemeClr val="accent4">
                    <a:lumMod val="60000"/>
                    <a:lumOff val="40000"/>
                    <a:alpha val="80000"/>
                  </a:schemeClr>
                </a:solidFill>
                <a:latin typeface="Arial" panose="020B0604020202020204" pitchFamily="34" charset="0"/>
                <a:cs typeface="Arial" panose="020B0604020202020204" pitchFamily="34" charset="0"/>
              </a:rPr>
              <a:t>reached Moses.</a:t>
            </a:r>
          </a:p>
        </p:txBody>
      </p:sp>
      <p:sp>
        <p:nvSpPr>
          <p:cNvPr id="4" name="Slide Number Placeholder 3">
            <a:extLst>
              <a:ext uri="{FF2B5EF4-FFF2-40B4-BE49-F238E27FC236}">
                <a16:creationId xmlns:a16="http://schemas.microsoft.com/office/drawing/2014/main" xmlns="" id="{31091E68-9A8B-4A5D-996B-22A37A97CAE9}"/>
              </a:ext>
            </a:extLst>
          </p:cNvPr>
          <p:cNvSpPr>
            <a:spLocks noGrp="1"/>
          </p:cNvSpPr>
          <p:nvPr>
            <p:ph type="sldNum" sz="quarter" idx="12"/>
          </p:nvPr>
        </p:nvSpPr>
        <p:spPr>
          <a:xfrm>
            <a:off x="8630478" y="6425923"/>
            <a:ext cx="3479800" cy="365125"/>
          </a:xfrm>
        </p:spPr>
        <p:txBody>
          <a:bodyPr/>
          <a:lstStyle/>
          <a:p>
            <a:fld id="{385F3E72-97D8-4E0E-8DB2-A67F030E614A}" type="slidenum">
              <a:rPr lang="en-US" smtClean="0">
                <a:solidFill>
                  <a:schemeClr val="bg1"/>
                </a:solidFill>
              </a:rPr>
              <a:t>14</a:t>
            </a:fld>
            <a:endParaRPr lang="en-US" dirty="0">
              <a:solidFill>
                <a:schemeClr val="bg1"/>
              </a:solidFill>
            </a:endParaRPr>
          </a:p>
        </p:txBody>
      </p:sp>
    </p:spTree>
    <p:extLst>
      <p:ext uri="{BB962C8B-B14F-4D97-AF65-F5344CB8AC3E}">
        <p14:creationId xmlns:p14="http://schemas.microsoft.com/office/powerpoint/2010/main" val="401971491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7446" y="43655"/>
            <a:ext cx="12116728" cy="6776994"/>
          </a:xfrm>
          <a:prstGeom prst="rect">
            <a:avLst/>
          </a:prstGeom>
          <a:noFill/>
          <a:ln w="76200">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p:cNvSpPr>
            <a:spLocks noGrp="1"/>
          </p:cNvSpPr>
          <p:nvPr>
            <p:ph type="sldNum" sz="quarter" idx="12"/>
          </p:nvPr>
        </p:nvSpPr>
        <p:spPr>
          <a:xfrm>
            <a:off x="9357272" y="6445250"/>
            <a:ext cx="2743200" cy="365125"/>
          </a:xfrm>
        </p:spPr>
        <p:txBody>
          <a:bodyPr/>
          <a:lstStyle/>
          <a:p>
            <a:fld id="{385F3E72-97D8-4E0E-8DB2-A67F030E614A}" type="slidenum">
              <a:rPr lang="en-US" smtClean="0">
                <a:solidFill>
                  <a:schemeClr val="tx1"/>
                </a:solidFill>
              </a:rPr>
              <a:t>15</a:t>
            </a:fld>
            <a:endParaRPr lang="en-US" dirty="0">
              <a:solidFill>
                <a:schemeClr val="tx1"/>
              </a:solidFill>
            </a:endParaRPr>
          </a:p>
        </p:txBody>
      </p:sp>
      <p:cxnSp>
        <p:nvCxnSpPr>
          <p:cNvPr id="6" name="Straight Connector 5"/>
          <p:cNvCxnSpPr/>
          <p:nvPr/>
        </p:nvCxnSpPr>
        <p:spPr>
          <a:xfrm>
            <a:off x="830272" y="980728"/>
            <a:ext cx="0" cy="5328592"/>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940888" y="980728"/>
            <a:ext cx="0" cy="532859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060102" y="902823"/>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#1</a:t>
            </a:r>
          </a:p>
        </p:txBody>
      </p:sp>
      <p:sp>
        <p:nvSpPr>
          <p:cNvPr id="9" name="Rectangle 8"/>
          <p:cNvSpPr/>
          <p:nvPr/>
        </p:nvSpPr>
        <p:spPr>
          <a:xfrm>
            <a:off x="5627997" y="1161520"/>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#2</a:t>
            </a:r>
          </a:p>
        </p:txBody>
      </p:sp>
      <p:sp>
        <p:nvSpPr>
          <p:cNvPr id="10" name="Rectangle 9"/>
          <p:cNvSpPr/>
          <p:nvPr/>
        </p:nvSpPr>
        <p:spPr>
          <a:xfrm>
            <a:off x="6096663" y="1448408"/>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#3</a:t>
            </a:r>
          </a:p>
        </p:txBody>
      </p:sp>
      <p:sp>
        <p:nvSpPr>
          <p:cNvPr id="11" name="Rectangle 10"/>
          <p:cNvSpPr/>
          <p:nvPr/>
        </p:nvSpPr>
        <p:spPr>
          <a:xfrm>
            <a:off x="6558578" y="1719296"/>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#4</a:t>
            </a:r>
          </a:p>
        </p:txBody>
      </p:sp>
      <p:sp>
        <p:nvSpPr>
          <p:cNvPr id="12" name="Rectangle 11"/>
          <p:cNvSpPr/>
          <p:nvPr/>
        </p:nvSpPr>
        <p:spPr>
          <a:xfrm>
            <a:off x="6833662" y="1981627"/>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#5</a:t>
            </a:r>
          </a:p>
        </p:txBody>
      </p:sp>
      <p:sp>
        <p:nvSpPr>
          <p:cNvPr id="13" name="Rectangle 12"/>
          <p:cNvSpPr/>
          <p:nvPr/>
        </p:nvSpPr>
        <p:spPr>
          <a:xfrm>
            <a:off x="7479664" y="2239062"/>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#6</a:t>
            </a:r>
          </a:p>
        </p:txBody>
      </p:sp>
      <p:sp>
        <p:nvSpPr>
          <p:cNvPr id="14" name="Rectangle 13"/>
          <p:cNvSpPr/>
          <p:nvPr/>
        </p:nvSpPr>
        <p:spPr>
          <a:xfrm>
            <a:off x="11055342" y="3584703"/>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#9</a:t>
            </a:r>
          </a:p>
        </p:txBody>
      </p:sp>
      <p:sp>
        <p:nvSpPr>
          <p:cNvPr id="15" name="Rectangle 14"/>
          <p:cNvSpPr/>
          <p:nvPr/>
        </p:nvSpPr>
        <p:spPr>
          <a:xfrm>
            <a:off x="8622268" y="2792103"/>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#7</a:t>
            </a:r>
          </a:p>
        </p:txBody>
      </p:sp>
      <p:sp>
        <p:nvSpPr>
          <p:cNvPr id="16" name="Rectangle 15"/>
          <p:cNvSpPr/>
          <p:nvPr/>
        </p:nvSpPr>
        <p:spPr>
          <a:xfrm>
            <a:off x="10324594" y="3310008"/>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#8</a:t>
            </a:r>
          </a:p>
        </p:txBody>
      </p:sp>
      <p:cxnSp>
        <p:nvCxnSpPr>
          <p:cNvPr id="17" name="Straight Arrow Connector 16"/>
          <p:cNvCxnSpPr/>
          <p:nvPr/>
        </p:nvCxnSpPr>
        <p:spPr>
          <a:xfrm flipV="1">
            <a:off x="2599570" y="2784974"/>
            <a:ext cx="720080" cy="360040"/>
          </a:xfrm>
          <a:prstGeom prst="straightConnector1">
            <a:avLst/>
          </a:prstGeom>
          <a:ln w="57150">
            <a:solidFill>
              <a:srgbClr val="C00000"/>
            </a:solidFill>
            <a:headEnd type="oval"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99570" y="3145014"/>
            <a:ext cx="1800200" cy="144016"/>
          </a:xfrm>
          <a:prstGeom prst="straightConnector1">
            <a:avLst/>
          </a:prstGeom>
          <a:ln w="57150">
            <a:solidFill>
              <a:srgbClr val="C00000"/>
            </a:solidFill>
            <a:headEnd type="oval"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46871" y="3335911"/>
            <a:ext cx="3672408" cy="646331"/>
          </a:xfrm>
          <a:prstGeom prst="rect">
            <a:avLst/>
          </a:prstGeom>
          <a:noFill/>
        </p:spPr>
        <p:txBody>
          <a:bodyPr wrap="square" rtlCol="0">
            <a:spAutoFit/>
            <a:scene3d>
              <a:camera prst="orthographicFront"/>
              <a:lightRig rig="threePt" dir="t"/>
            </a:scene3d>
            <a:sp3d extrusionH="57150">
              <a:bevelT w="82550" h="38100" prst="coolSlant"/>
            </a:sp3d>
          </a:bodyPr>
          <a:lstStyle/>
          <a:p>
            <a:r>
              <a:rPr lang="en-US" b="1" dirty="0">
                <a:solidFill>
                  <a:srgbClr val="C00000"/>
                </a:solidFill>
                <a:latin typeface="Comic Sans MS" pitchFamily="66" charset="0"/>
              </a:rPr>
              <a:t>Enoch &amp; </a:t>
            </a:r>
            <a:r>
              <a:rPr lang="en-US" b="1" dirty="0" err="1">
                <a:solidFill>
                  <a:srgbClr val="C00000"/>
                </a:solidFill>
                <a:latin typeface="Comic Sans MS" pitchFamily="66" charset="0"/>
              </a:rPr>
              <a:t>Lamech</a:t>
            </a:r>
            <a:r>
              <a:rPr lang="en-US" b="1" dirty="0">
                <a:solidFill>
                  <a:srgbClr val="C00000"/>
                </a:solidFill>
                <a:latin typeface="Comic Sans MS" pitchFamily="66" charset="0"/>
              </a:rPr>
              <a:t> are bypassed as </a:t>
            </a:r>
            <a:r>
              <a:rPr lang="en-US" b="1" dirty="0" err="1">
                <a:solidFill>
                  <a:srgbClr val="7030A0"/>
                </a:solidFill>
                <a:latin typeface="Comic Sans MS" pitchFamily="66" charset="0"/>
              </a:rPr>
              <a:t>Melki-tzedek</a:t>
            </a:r>
            <a:r>
              <a:rPr lang="en-US" b="1" dirty="0">
                <a:solidFill>
                  <a:srgbClr val="7030A0"/>
                </a:solidFill>
                <a:latin typeface="Comic Sans MS" pitchFamily="66" charset="0"/>
              </a:rPr>
              <a:t> priests.</a:t>
            </a:r>
          </a:p>
        </p:txBody>
      </p:sp>
      <p:sp>
        <p:nvSpPr>
          <p:cNvPr id="20" name="TextBox 19"/>
          <p:cNvSpPr txBox="1"/>
          <p:nvPr/>
        </p:nvSpPr>
        <p:spPr>
          <a:xfrm>
            <a:off x="4719279" y="3655208"/>
            <a:ext cx="310037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b="1" dirty="0">
                <a:solidFill>
                  <a:srgbClr val="0070C0"/>
                </a:solidFill>
                <a:latin typeface="Comic Sans MS" pitchFamily="66" charset="0"/>
              </a:rPr>
              <a:t>Noah is the </a:t>
            </a:r>
            <a:r>
              <a:rPr lang="en-US" b="1" dirty="0" smtClean="0">
                <a:solidFill>
                  <a:srgbClr val="0070C0"/>
                </a:solidFill>
                <a:latin typeface="Comic Sans MS" pitchFamily="66" charset="0"/>
              </a:rPr>
              <a:t/>
            </a:r>
            <a:br>
              <a:rPr lang="en-US" b="1" dirty="0" smtClean="0">
                <a:solidFill>
                  <a:srgbClr val="0070C0"/>
                </a:solidFill>
                <a:latin typeface="Comic Sans MS" pitchFamily="66" charset="0"/>
              </a:rPr>
            </a:br>
            <a:r>
              <a:rPr lang="en-US" b="1" dirty="0" smtClean="0">
                <a:solidFill>
                  <a:srgbClr val="0070C0"/>
                </a:solidFill>
                <a:latin typeface="Comic Sans MS" pitchFamily="66" charset="0"/>
              </a:rPr>
              <a:t>10</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r>
              <a:rPr lang="en-US" b="1" dirty="0">
                <a:solidFill>
                  <a:srgbClr val="0070C0"/>
                </a:solidFill>
                <a:latin typeface="Comic Sans MS" pitchFamily="66" charset="0"/>
              </a:rPr>
              <a:t>generation &amp; the </a:t>
            </a:r>
            <a:r>
              <a:rPr lang="en-US" b="1" dirty="0" smtClean="0">
                <a:solidFill>
                  <a:srgbClr val="0070C0"/>
                </a:solidFill>
                <a:latin typeface="Comic Sans MS" pitchFamily="66" charset="0"/>
              </a:rPr>
              <a:t/>
            </a:r>
            <a:br>
              <a:rPr lang="en-US" b="1" dirty="0" smtClean="0">
                <a:solidFill>
                  <a:srgbClr val="0070C0"/>
                </a:solidFill>
                <a:latin typeface="Comic Sans MS" pitchFamily="66" charset="0"/>
              </a:rPr>
            </a:br>
            <a:r>
              <a:rPr lang="en-US" b="1" dirty="0" smtClean="0">
                <a:solidFill>
                  <a:srgbClr val="7030A0"/>
                </a:solidFill>
                <a:latin typeface="Comic Sans MS" pitchFamily="66" charset="0"/>
              </a:rPr>
              <a:t>8</a:t>
            </a:r>
            <a:r>
              <a:rPr lang="en-US" b="1" baseline="30000" dirty="0" smtClean="0">
                <a:solidFill>
                  <a:srgbClr val="7030A0"/>
                </a:solidFill>
                <a:latin typeface="Comic Sans MS" pitchFamily="66" charset="0"/>
              </a:rPr>
              <a:t>th</a:t>
            </a:r>
            <a:r>
              <a:rPr lang="en-US" b="1" dirty="0" smtClean="0">
                <a:solidFill>
                  <a:srgbClr val="7030A0"/>
                </a:solidFill>
                <a:latin typeface="Comic Sans MS" pitchFamily="66" charset="0"/>
              </a:rPr>
              <a:t> </a:t>
            </a:r>
            <a:r>
              <a:rPr lang="en-US" b="1" dirty="0" err="1">
                <a:solidFill>
                  <a:srgbClr val="7030A0"/>
                </a:solidFill>
                <a:latin typeface="Comic Sans MS" pitchFamily="66" charset="0"/>
              </a:rPr>
              <a:t>Melki-tzedek</a:t>
            </a:r>
            <a:r>
              <a:rPr lang="en-US" b="1" dirty="0">
                <a:solidFill>
                  <a:srgbClr val="7030A0"/>
                </a:solidFill>
                <a:latin typeface="Comic Sans MS" pitchFamily="66" charset="0"/>
              </a:rPr>
              <a:t> Priest.</a:t>
            </a:r>
          </a:p>
        </p:txBody>
      </p:sp>
      <p:sp>
        <p:nvSpPr>
          <p:cNvPr id="21" name="Rectangle 31"/>
          <p:cNvSpPr/>
          <p:nvPr/>
        </p:nvSpPr>
        <p:spPr>
          <a:xfrm>
            <a:off x="7779464" y="3645837"/>
            <a:ext cx="3816424" cy="2642752"/>
          </a:xfrm>
          <a:custGeom>
            <a:avLst/>
            <a:gdLst>
              <a:gd name="connsiteX0" fmla="*/ 0 w 3816424"/>
              <a:gd name="connsiteY0" fmla="*/ 0 h 2633025"/>
              <a:gd name="connsiteX1" fmla="*/ 3816424 w 3816424"/>
              <a:gd name="connsiteY1" fmla="*/ 0 h 2633025"/>
              <a:gd name="connsiteX2" fmla="*/ 3816424 w 3816424"/>
              <a:gd name="connsiteY2" fmla="*/ 2633025 h 2633025"/>
              <a:gd name="connsiteX3" fmla="*/ 0 w 3816424"/>
              <a:gd name="connsiteY3" fmla="*/ 2633025 h 2633025"/>
              <a:gd name="connsiteX4" fmla="*/ 0 w 3816424"/>
              <a:gd name="connsiteY4" fmla="*/ 0 h 2633025"/>
              <a:gd name="connsiteX0" fmla="*/ 0 w 3816424"/>
              <a:gd name="connsiteY0" fmla="*/ 0 h 2642752"/>
              <a:gd name="connsiteX1" fmla="*/ 3816424 w 3816424"/>
              <a:gd name="connsiteY1" fmla="*/ 0 h 2642752"/>
              <a:gd name="connsiteX2" fmla="*/ 3816424 w 3816424"/>
              <a:gd name="connsiteY2" fmla="*/ 2633025 h 2642752"/>
              <a:gd name="connsiteX3" fmla="*/ 1293779 w 3816424"/>
              <a:gd name="connsiteY3" fmla="*/ 2642752 h 2642752"/>
              <a:gd name="connsiteX4" fmla="*/ 0 w 3816424"/>
              <a:gd name="connsiteY4" fmla="*/ 0 h 264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424" h="2642752">
                <a:moveTo>
                  <a:pt x="0" y="0"/>
                </a:moveTo>
                <a:lnTo>
                  <a:pt x="3816424" y="0"/>
                </a:lnTo>
                <a:lnTo>
                  <a:pt x="3816424" y="2633025"/>
                </a:lnTo>
                <a:lnTo>
                  <a:pt x="1293779" y="2642752"/>
                </a:lnTo>
                <a:lnTo>
                  <a:pt x="0" y="0"/>
                </a:lnTo>
                <a:close/>
              </a:path>
            </a:pathLst>
          </a:custGeom>
          <a:noFill/>
          <a:ln w="76200">
            <a:solidFill>
              <a:schemeClr val="accent1">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162629" y="4792050"/>
            <a:ext cx="5877868" cy="1477328"/>
          </a:xfrm>
          <a:prstGeom prst="rect">
            <a:avLst/>
          </a:prstGeom>
          <a:solidFill>
            <a:schemeClr val="accent1">
              <a:lumMod val="20000"/>
              <a:lumOff val="80000"/>
            </a:schemeClr>
          </a:solidFill>
          <a:ln w="57150">
            <a:solidFill>
              <a:schemeClr val="accent5"/>
            </a:solidFill>
          </a:ln>
          <a:scene3d>
            <a:camera prst="orthographicFront"/>
            <a:lightRig rig="threePt" dir="t"/>
          </a:scene3d>
          <a:sp3d>
            <a:bevelT w="152400" h="50800" prst="softRound"/>
          </a:sp3d>
        </p:spPr>
        <p:txBody>
          <a:bodyPr wrap="square" rtlCol="0">
            <a:spAutoFit/>
            <a:sp3d extrusionH="57150">
              <a:bevelT w="38100" h="38100"/>
            </a:sp3d>
          </a:bodyPr>
          <a:lstStyle/>
          <a:p>
            <a:pPr algn="ctr"/>
            <a:r>
              <a:rPr lang="en-US" b="1" dirty="0">
                <a:solidFill>
                  <a:schemeClr val="accent1">
                    <a:lumMod val="75000"/>
                  </a:schemeClr>
                </a:solidFill>
              </a:rPr>
              <a:t>In many Bibles, the timelines of these 10 generations </a:t>
            </a:r>
            <a:br>
              <a:rPr lang="en-US" b="1" dirty="0">
                <a:solidFill>
                  <a:schemeClr val="accent1">
                    <a:lumMod val="75000"/>
                  </a:schemeClr>
                </a:solidFill>
              </a:rPr>
            </a:br>
            <a:r>
              <a:rPr lang="en-US" b="1" dirty="0">
                <a:solidFill>
                  <a:schemeClr val="accent1">
                    <a:lumMod val="75000"/>
                  </a:schemeClr>
                </a:solidFill>
              </a:rPr>
              <a:t>from Shem to Abraham are shown </a:t>
            </a:r>
            <a:br>
              <a:rPr lang="en-US" b="1" dirty="0">
                <a:solidFill>
                  <a:schemeClr val="accent1">
                    <a:lumMod val="75000"/>
                  </a:schemeClr>
                </a:solidFill>
              </a:rPr>
            </a:br>
            <a:r>
              <a:rPr lang="en-US" b="1" dirty="0">
                <a:solidFill>
                  <a:schemeClr val="accent1">
                    <a:lumMod val="75000"/>
                  </a:schemeClr>
                </a:solidFill>
              </a:rPr>
              <a:t>with the life spans significantly shortened.  </a:t>
            </a:r>
            <a:br>
              <a:rPr lang="en-US" b="1" dirty="0">
                <a:solidFill>
                  <a:schemeClr val="accent1">
                    <a:lumMod val="75000"/>
                  </a:schemeClr>
                </a:solidFill>
              </a:rPr>
            </a:br>
            <a:r>
              <a:rPr lang="en-US" b="1" dirty="0">
                <a:solidFill>
                  <a:schemeClr val="accent1">
                    <a:lumMod val="75000"/>
                  </a:schemeClr>
                </a:solidFill>
              </a:rPr>
              <a:t>These problems exist due to the deliberate </a:t>
            </a:r>
            <a:br>
              <a:rPr lang="en-US" b="1" dirty="0">
                <a:solidFill>
                  <a:schemeClr val="accent1">
                    <a:lumMod val="75000"/>
                  </a:schemeClr>
                </a:solidFill>
              </a:rPr>
            </a:br>
            <a:r>
              <a:rPr lang="en-US" b="1" dirty="0">
                <a:solidFill>
                  <a:schemeClr val="accent1">
                    <a:lumMod val="75000"/>
                  </a:schemeClr>
                </a:solidFill>
              </a:rPr>
              <a:t>miscalculations seen in the KJV (and several other Bibles).  </a:t>
            </a:r>
          </a:p>
        </p:txBody>
      </p:sp>
      <p:sp>
        <p:nvSpPr>
          <p:cNvPr id="24" name="Rectangle 23"/>
          <p:cNvSpPr/>
          <p:nvPr/>
        </p:nvSpPr>
        <p:spPr>
          <a:xfrm>
            <a:off x="9580800" y="3819300"/>
            <a:ext cx="1891865" cy="923330"/>
          </a:xfrm>
          <a:prstGeom prst="rect">
            <a:avLst/>
          </a:prstGeom>
          <a:noFill/>
        </p:spPr>
        <p:txBody>
          <a:bodyPr wrap="none" lIns="91440" tIns="45720" rIns="91440" bIns="45720">
            <a:spAutoFit/>
            <a:scene3d>
              <a:camera prst="isometricOffAxis2Left"/>
              <a:lightRig rig="soft" dir="t">
                <a:rot lat="0" lon="0" rev="15600000"/>
              </a:lightRig>
            </a:scene3d>
            <a:sp3d extrusionH="57150" prstMaterial="softEdge">
              <a:bevelT w="25400" h="38100"/>
            </a:sp3d>
          </a:bodyPr>
          <a:lstStyle/>
          <a:p>
            <a:pPr algn="r"/>
            <a:r>
              <a:rPr lang="en-US" sz="5400" b="1" dirty="0">
                <a:ln>
                  <a:solidFill>
                    <a:schemeClr val="accent2">
                      <a:lumMod val="60000"/>
                      <a:lumOff val="40000"/>
                    </a:schemeClr>
                  </a:solidFill>
                </a:ln>
                <a:solidFill>
                  <a:srgbClr val="C00000"/>
                </a:solidFill>
                <a:latin typeface="Berlin Sans FB Demi" panose="020E0802020502020306" pitchFamily="34" charset="0"/>
              </a:rPr>
              <a:t>Why?</a:t>
            </a:r>
            <a:endParaRPr lang="en-US" sz="5400" b="1" cap="none" spc="0" dirty="0">
              <a:ln>
                <a:solidFill>
                  <a:schemeClr val="accent2">
                    <a:lumMod val="60000"/>
                    <a:lumOff val="40000"/>
                  </a:schemeClr>
                </a:solidFill>
              </a:ln>
              <a:solidFill>
                <a:srgbClr val="C00000"/>
              </a:solidFill>
              <a:effectLst/>
              <a:latin typeface="Berlin Sans FB Demi" panose="020E0802020502020306" pitchFamily="34" charset="0"/>
            </a:endParaRPr>
          </a:p>
        </p:txBody>
      </p:sp>
      <p:sp>
        <p:nvSpPr>
          <p:cNvPr id="25" name="Rectangle 24"/>
          <p:cNvSpPr/>
          <p:nvPr/>
        </p:nvSpPr>
        <p:spPr>
          <a:xfrm>
            <a:off x="5467351" y="3402403"/>
            <a:ext cx="5202768" cy="184000"/>
          </a:xfrm>
          <a:prstGeom prst="rect">
            <a:avLst/>
          </a:prstGeom>
          <a:noFill/>
          <a:ln w="38100">
            <a:solidFill>
              <a:srgbClr val="33CCC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Callout 22"/>
          <p:cNvSpPr/>
          <p:nvPr/>
        </p:nvSpPr>
        <p:spPr>
          <a:xfrm>
            <a:off x="9054034" y="1201928"/>
            <a:ext cx="2096558" cy="2414390"/>
          </a:xfrm>
          <a:prstGeom prst="downArrowCallout">
            <a:avLst>
              <a:gd name="adj1" fmla="val 22459"/>
              <a:gd name="adj2" fmla="val 16531"/>
              <a:gd name="adj3" fmla="val 25000"/>
              <a:gd name="adj4" fmla="val 64977"/>
            </a:avLst>
          </a:prstGeom>
          <a:solidFill>
            <a:schemeClr val="accent1">
              <a:lumMod val="60000"/>
              <a:lumOff val="40000"/>
            </a:schemeClr>
          </a:solidFill>
          <a:ln w="57150">
            <a:solidFill>
              <a:schemeClr val="accent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2400" b="1" dirty="0">
                <a:solidFill>
                  <a:schemeClr val="accent1">
                    <a:lumMod val="75000"/>
                  </a:schemeClr>
                </a:solidFill>
                <a:latin typeface="Arial Rounded MT Bold" panose="020F0704030504030204" pitchFamily="34" charset="0"/>
              </a:rPr>
              <a:t>This piece needs to be investigated</a:t>
            </a:r>
            <a:br>
              <a:rPr lang="en-US" sz="2400" b="1" dirty="0">
                <a:solidFill>
                  <a:schemeClr val="accent1">
                    <a:lumMod val="75000"/>
                  </a:schemeClr>
                </a:solidFill>
                <a:latin typeface="Arial Rounded MT Bold" panose="020F0704030504030204" pitchFamily="34" charset="0"/>
              </a:rPr>
            </a:br>
            <a:r>
              <a:rPr lang="en-US" sz="2400" b="1" dirty="0">
                <a:solidFill>
                  <a:schemeClr val="accent1">
                    <a:lumMod val="75000"/>
                  </a:schemeClr>
                </a:solidFill>
                <a:latin typeface="Arial Rounded MT Bold" panose="020F0704030504030204" pitchFamily="34" charset="0"/>
              </a:rPr>
              <a:t>further!</a:t>
            </a:r>
            <a:endParaRPr lang="en-CA" sz="2400" b="1" dirty="0">
              <a:solidFill>
                <a:schemeClr val="accent1">
                  <a:lumMod val="75000"/>
                </a:schemeClr>
              </a:solidFill>
              <a:latin typeface="Arial Rounded MT Bold" panose="020F0704030504030204" pitchFamily="34" charset="0"/>
            </a:endParaRPr>
          </a:p>
        </p:txBody>
      </p:sp>
    </p:spTree>
    <p:extLst>
      <p:ext uri="{BB962C8B-B14F-4D97-AF65-F5344CB8AC3E}">
        <p14:creationId xmlns:p14="http://schemas.microsoft.com/office/powerpoint/2010/main" val="322752983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up)">
                                      <p:cBhvr>
                                        <p:cTn id="7" dur="1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par>
                          <p:cTn id="13" fill="hold">
                            <p:stCondLst>
                              <p:cond delay="500"/>
                            </p:stCondLst>
                            <p:childTnLst>
                              <p:par>
                                <p:cTn id="14" presetID="21" presetClass="entr" presetSubtype="1" fill="hold" grpId="0" nodeType="afterEffect">
                                  <p:stCondLst>
                                    <p:cond delay="75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4000"/>
                                        <p:tgtEl>
                                          <p:spTgt spid="21"/>
                                        </p:tgtEl>
                                      </p:cBhvr>
                                    </p:animEffect>
                                  </p:childTnLst>
                                </p:cTn>
                              </p:par>
                            </p:childTnLst>
                          </p:cTn>
                        </p:par>
                        <p:par>
                          <p:cTn id="17" fill="hold">
                            <p:stCondLst>
                              <p:cond delay="5250"/>
                            </p:stCondLst>
                            <p:childTnLst>
                              <p:par>
                                <p:cTn id="18" presetID="53" presetClass="entr" presetSubtype="16"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250" fill="hold"/>
                                        <p:tgtEl>
                                          <p:spTgt spid="24"/>
                                        </p:tgtEl>
                                        <p:attrNameLst>
                                          <p:attrName>ppt_w</p:attrName>
                                        </p:attrNameLst>
                                      </p:cBhvr>
                                      <p:tavLst>
                                        <p:tav tm="0">
                                          <p:val>
                                            <p:fltVal val="0"/>
                                          </p:val>
                                        </p:tav>
                                        <p:tav tm="100000">
                                          <p:val>
                                            <p:strVal val="#ppt_w"/>
                                          </p:val>
                                        </p:tav>
                                      </p:tavLst>
                                    </p:anim>
                                    <p:anim calcmode="lin" valueType="num">
                                      <p:cBhvr>
                                        <p:cTn id="21" dur="1250" fill="hold"/>
                                        <p:tgtEl>
                                          <p:spTgt spid="24"/>
                                        </p:tgtEl>
                                        <p:attrNameLst>
                                          <p:attrName>ppt_h</p:attrName>
                                        </p:attrNameLst>
                                      </p:cBhvr>
                                      <p:tavLst>
                                        <p:tav tm="0">
                                          <p:val>
                                            <p:fltVal val="0"/>
                                          </p:val>
                                        </p:tav>
                                        <p:tav tm="100000">
                                          <p:val>
                                            <p:strVal val="#ppt_h"/>
                                          </p:val>
                                        </p:tav>
                                      </p:tavLst>
                                    </p:anim>
                                    <p:animEffect transition="in" filter="fade">
                                      <p:cBhvr>
                                        <p:cTn id="22"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8100000" scaled="0"/>
        </a:gra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xmlns="" id="{B95B9BA8-1D69-4796-85F5-B6D0BD5235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41D6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0EB6DFB-D436-4AE7-B976-D469AF60CE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038" r="16155" b="1"/>
          <a:stretch/>
        </p:blipFill>
        <p:spPr>
          <a:xfrm>
            <a:off x="827087" y="1006462"/>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a:scene3d>
            <a:camera prst="orthographicFront"/>
            <a:lightRig rig="threePt" dir="t"/>
          </a:scene3d>
          <a:sp3d>
            <a:bevelT/>
          </a:sp3d>
        </p:spPr>
      </p:pic>
      <p:grpSp>
        <p:nvGrpSpPr>
          <p:cNvPr id="15" name="Group 9">
            <a:extLst>
              <a:ext uri="{FF2B5EF4-FFF2-40B4-BE49-F238E27FC236}">
                <a16:creationId xmlns:a16="http://schemas.microsoft.com/office/drawing/2014/main" xmlns="" id="{0EAC7AFE-68C0-41EB-A1C7-108E60D7C33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7088" y="4795537"/>
            <a:ext cx="5260975" cy="1410656"/>
            <a:chOff x="827088" y="4795537"/>
            <a:chExt cx="5260975" cy="1410656"/>
          </a:xfrm>
        </p:grpSpPr>
        <p:sp>
          <p:nvSpPr>
            <p:cNvPr id="16" name="Freeform: Shape 10">
              <a:extLst>
                <a:ext uri="{FF2B5EF4-FFF2-40B4-BE49-F238E27FC236}">
                  <a16:creationId xmlns:a16="http://schemas.microsoft.com/office/drawing/2014/main" xmlns="" id="{127393A7-D6DA-410B-8699-AA56B57BF7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1">
              <a:extLst>
                <a:ext uri="{FF2B5EF4-FFF2-40B4-BE49-F238E27FC236}">
                  <a16:creationId xmlns:a16="http://schemas.microsoft.com/office/drawing/2014/main" xmlns="" id="{8EC44C88-69E3-42EE-86E8-9B45F712B7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xmlns="" id="{438308EB-C111-467B-850B-7B28D4CFD54E}"/>
              </a:ext>
            </a:extLst>
          </p:cNvPr>
          <p:cNvSpPr txBox="1"/>
          <p:nvPr/>
        </p:nvSpPr>
        <p:spPr>
          <a:xfrm>
            <a:off x="6499978" y="370439"/>
            <a:ext cx="5076148" cy="5407050"/>
          </a:xfrm>
          <a:prstGeom prst="rect">
            <a:avLst/>
          </a:prstGeom>
        </p:spPr>
        <p:txBody>
          <a:bodyPr vert="horz" lIns="91440" tIns="45720" rIns="91440" bIns="45720" rtlCol="0">
            <a:noAutofit/>
            <a:scene3d>
              <a:camera prst="orthographicFront"/>
              <a:lightRig rig="threePt" dir="t"/>
            </a:scene3d>
            <a:sp3d extrusionH="57150">
              <a:bevelT w="38100" h="38100"/>
            </a:sp3d>
          </a:bodyPr>
          <a:lstStyle/>
          <a:p>
            <a:pPr algn="ctr">
              <a:lnSpc>
                <a:spcPct val="90000"/>
              </a:lnSpc>
              <a:spcAft>
                <a:spcPts val="600"/>
              </a:spcAft>
            </a:pPr>
            <a:r>
              <a:rPr lang="en-US" sz="3600" b="1" dirty="0">
                <a:solidFill>
                  <a:schemeClr val="accent4">
                    <a:lumMod val="60000"/>
                    <a:lumOff val="40000"/>
                    <a:alpha val="80000"/>
                  </a:schemeClr>
                </a:solidFill>
                <a:latin typeface="Arial" panose="020B0604020202020204" pitchFamily="34" charset="0"/>
                <a:cs typeface="Arial" panose="020B0604020202020204" pitchFamily="34" charset="0"/>
              </a:rPr>
              <a:t>Some claim Noah’s son, Shem, is THE “king of Salem” as found in </a:t>
            </a:r>
            <a:r>
              <a:rPr lang="en-US" sz="3600" b="1" dirty="0">
                <a:solidFill>
                  <a:srgbClr val="00B0F0">
                    <a:alpha val="80000"/>
                  </a:srgbClr>
                </a:solidFill>
                <a:latin typeface="Arial" panose="020B0604020202020204" pitchFamily="34" charset="0"/>
                <a:cs typeface="Arial" panose="020B0604020202020204" pitchFamily="34" charset="0"/>
              </a:rPr>
              <a:t>Gen 14:18 </a:t>
            </a:r>
            <a:r>
              <a:rPr lang="en-US" sz="3600" b="1" dirty="0">
                <a:solidFill>
                  <a:schemeClr val="accent4">
                    <a:lumMod val="60000"/>
                    <a:lumOff val="40000"/>
                    <a:alpha val="80000"/>
                  </a:schemeClr>
                </a:solidFill>
                <a:latin typeface="Arial" panose="020B0604020202020204" pitchFamily="34" charset="0"/>
                <a:cs typeface="Arial" panose="020B0604020202020204" pitchFamily="34" charset="0"/>
              </a:rPr>
              <a:t>– the very priest that brought bread and wine to Abram also being named as the “priest of the most High Elohim.”</a:t>
            </a:r>
          </a:p>
          <a:p>
            <a:pPr algn="ctr">
              <a:lnSpc>
                <a:spcPct val="90000"/>
              </a:lnSpc>
              <a:spcAft>
                <a:spcPts val="600"/>
              </a:spcAft>
            </a:pPr>
            <a:endParaRPr lang="en-US" sz="3200" b="1" dirty="0">
              <a:solidFill>
                <a:schemeClr val="bg1">
                  <a:alpha val="8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31091E68-9A8B-4A5D-996B-22A37A97CAE9}"/>
              </a:ext>
            </a:extLst>
          </p:cNvPr>
          <p:cNvSpPr>
            <a:spLocks noGrp="1"/>
          </p:cNvSpPr>
          <p:nvPr>
            <p:ph type="sldNum" sz="quarter" idx="12"/>
          </p:nvPr>
        </p:nvSpPr>
        <p:spPr>
          <a:xfrm>
            <a:off x="8630478" y="6425923"/>
            <a:ext cx="3479800" cy="365125"/>
          </a:xfrm>
        </p:spPr>
        <p:txBody>
          <a:bodyPr/>
          <a:lstStyle/>
          <a:p>
            <a:fld id="{385F3E72-97D8-4E0E-8DB2-A67F030E614A}" type="slidenum">
              <a:rPr lang="en-US" smtClean="0">
                <a:solidFill>
                  <a:schemeClr val="bg1"/>
                </a:solidFill>
              </a:rPr>
              <a:t>16</a:t>
            </a:fld>
            <a:endParaRPr lang="en-US" dirty="0">
              <a:solidFill>
                <a:schemeClr val="bg1"/>
              </a:solidFill>
            </a:endParaRPr>
          </a:p>
        </p:txBody>
      </p:sp>
      <p:sp>
        <p:nvSpPr>
          <p:cNvPr id="9" name="Rectangle 8"/>
          <p:cNvSpPr/>
          <p:nvPr/>
        </p:nvSpPr>
        <p:spPr>
          <a:xfrm>
            <a:off x="5559765" y="5412435"/>
            <a:ext cx="6141426" cy="923330"/>
          </a:xfrm>
          <a:prstGeom prst="rect">
            <a:avLst/>
          </a:prstGeom>
          <a:noFill/>
        </p:spPr>
        <p:txBody>
          <a:bodyPr wrap="none" lIns="91440" tIns="45720" rIns="91440" bIns="45720">
            <a:spAutoFit/>
            <a:scene3d>
              <a:camera prst="isometricOffAxis2Left"/>
              <a:lightRig rig="soft" dir="t">
                <a:rot lat="0" lon="0" rev="15600000"/>
              </a:lightRig>
            </a:scene3d>
            <a:sp3d extrusionH="57150" prstMaterial="softEdge">
              <a:bevelT w="25400" h="38100"/>
            </a:sp3d>
          </a:bodyPr>
          <a:lstStyle/>
          <a:p>
            <a:pPr algn="r"/>
            <a:r>
              <a:rPr lang="en-US" sz="5400" b="1" dirty="0">
                <a:ln>
                  <a:solidFill>
                    <a:schemeClr val="accent2">
                      <a:lumMod val="60000"/>
                      <a:lumOff val="40000"/>
                    </a:schemeClr>
                  </a:solidFill>
                </a:ln>
                <a:solidFill>
                  <a:schemeClr val="bg1"/>
                </a:solidFill>
                <a:latin typeface="Berlin Sans FB Demi" panose="020E0802020502020306" pitchFamily="34" charset="0"/>
              </a:rPr>
              <a:t>Could that be true?</a:t>
            </a:r>
            <a:endParaRPr lang="en-US" sz="5400" b="1" cap="none" spc="0" dirty="0">
              <a:ln>
                <a:solidFill>
                  <a:schemeClr val="accent2">
                    <a:lumMod val="60000"/>
                    <a:lumOff val="40000"/>
                  </a:schemeClr>
                </a:solidFill>
              </a:ln>
              <a:solidFill>
                <a:schemeClr val="bg1"/>
              </a:solidFill>
              <a:effectLst/>
              <a:latin typeface="Berlin Sans FB Demi" panose="020E0802020502020306" pitchFamily="34" charset="0"/>
            </a:endParaRPr>
          </a:p>
        </p:txBody>
      </p:sp>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415171" y="2935144"/>
            <a:ext cx="2255563" cy="226665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73668280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17</a:t>
            </a:fld>
            <a:endParaRPr lang="en-US" dirty="0">
              <a:solidFill>
                <a:schemeClr val="tx1"/>
              </a:solidFill>
            </a:endParaRPr>
          </a:p>
        </p:txBody>
      </p:sp>
      <p:sp>
        <p:nvSpPr>
          <p:cNvPr id="10" name="Rectangle 9"/>
          <p:cNvSpPr/>
          <p:nvPr/>
        </p:nvSpPr>
        <p:spPr>
          <a:xfrm>
            <a:off x="5303360" y="865717"/>
            <a:ext cx="6626388" cy="4093428"/>
          </a:xfrm>
          <a:prstGeom prst="rect">
            <a:avLst/>
          </a:prstGeom>
        </p:spPr>
        <p:txBody>
          <a:bodyPr wrap="square">
            <a:spAutoFit/>
            <a:scene3d>
              <a:camera prst="orthographicFront"/>
              <a:lightRig rig="threePt" dir="t"/>
            </a:scene3d>
            <a:sp3d extrusionH="57150">
              <a:bevelT w="38100" h="38100" prst="angle"/>
            </a:sp3d>
          </a:bodyPr>
          <a:lstStyle/>
          <a:p>
            <a:r>
              <a:rPr lang="en-CA" sz="2000" b="1" dirty="0">
                <a:hlinkClick r:id="rId3"/>
              </a:rPr>
              <a:t>17</a:t>
            </a:r>
            <a:r>
              <a:rPr lang="en-CA" sz="2000" b="1" dirty="0"/>
              <a:t>  </a:t>
            </a:r>
            <a:r>
              <a:rPr lang="en-US" sz="2000" dirty="0"/>
              <a:t>And the king of Sodom went out to meet him [Abram] </a:t>
            </a:r>
            <a:br>
              <a:rPr lang="en-US" sz="2000" dirty="0"/>
            </a:br>
            <a:r>
              <a:rPr lang="en-US" sz="2000" dirty="0"/>
              <a:t>      after his return from the slaughter of </a:t>
            </a:r>
            <a:r>
              <a:rPr lang="en-US" sz="2000" dirty="0" err="1"/>
              <a:t>Chedorlaomer</a:t>
            </a:r>
            <a:r>
              <a:rPr lang="en-US" sz="2000" dirty="0"/>
              <a:t>, and </a:t>
            </a:r>
            <a:br>
              <a:rPr lang="en-US" sz="2000" dirty="0"/>
            </a:br>
            <a:r>
              <a:rPr lang="en-US" sz="2000" dirty="0"/>
              <a:t>      of the kings that </a:t>
            </a:r>
            <a:r>
              <a:rPr lang="en-US" sz="2000" i="1" dirty="0"/>
              <a:t>were</a:t>
            </a:r>
            <a:r>
              <a:rPr lang="en-US" sz="2000" dirty="0"/>
              <a:t> with him, at the valley of </a:t>
            </a:r>
            <a:r>
              <a:rPr lang="en-US" sz="2000" dirty="0" err="1"/>
              <a:t>Shaveh</a:t>
            </a:r>
            <a:r>
              <a:rPr lang="en-US" sz="2000" dirty="0"/>
              <a:t>,  </a:t>
            </a:r>
            <a:br>
              <a:rPr lang="en-US" sz="2000" dirty="0"/>
            </a:br>
            <a:r>
              <a:rPr lang="en-US" sz="2000" dirty="0"/>
              <a:t>      which </a:t>
            </a:r>
            <a:r>
              <a:rPr lang="en-US" sz="2000" i="1" dirty="0"/>
              <a:t>is</a:t>
            </a:r>
            <a:r>
              <a:rPr lang="en-US" sz="2000" dirty="0"/>
              <a:t> the king's dale.</a:t>
            </a:r>
          </a:p>
          <a:p>
            <a:r>
              <a:rPr lang="en-CA" sz="2000" b="1" dirty="0">
                <a:hlinkClick r:id="rId4"/>
              </a:rPr>
              <a:t>18</a:t>
            </a:r>
            <a:r>
              <a:rPr lang="en-CA" sz="2000" b="1" dirty="0"/>
              <a:t>  </a:t>
            </a:r>
            <a:r>
              <a:rPr lang="en-US" sz="2000" b="1" dirty="0">
                <a:solidFill>
                  <a:srgbClr val="7030A0"/>
                </a:solidFill>
              </a:rPr>
              <a:t>And </a:t>
            </a:r>
            <a:r>
              <a:rPr lang="en-US" sz="2000" b="1" dirty="0" err="1">
                <a:solidFill>
                  <a:srgbClr val="7030A0"/>
                </a:solidFill>
              </a:rPr>
              <a:t>Melki-tzedek</a:t>
            </a:r>
            <a:r>
              <a:rPr lang="en-US" sz="2000" b="1" dirty="0">
                <a:solidFill>
                  <a:srgbClr val="7030A0"/>
                </a:solidFill>
              </a:rPr>
              <a:t> king of Salem brought forth bread and </a:t>
            </a:r>
            <a:br>
              <a:rPr lang="en-US" sz="2000" b="1" dirty="0">
                <a:solidFill>
                  <a:srgbClr val="7030A0"/>
                </a:solidFill>
              </a:rPr>
            </a:br>
            <a:r>
              <a:rPr lang="en-US" sz="2000" b="1" dirty="0">
                <a:solidFill>
                  <a:srgbClr val="7030A0"/>
                </a:solidFill>
              </a:rPr>
              <a:t>      wine: and he </a:t>
            </a:r>
            <a:r>
              <a:rPr lang="en-US" sz="2000" b="1" i="1" dirty="0">
                <a:solidFill>
                  <a:srgbClr val="7030A0"/>
                </a:solidFill>
              </a:rPr>
              <a:t>was</a:t>
            </a:r>
            <a:r>
              <a:rPr lang="en-US" sz="2000" b="1" dirty="0">
                <a:solidFill>
                  <a:srgbClr val="7030A0"/>
                </a:solidFill>
              </a:rPr>
              <a:t> the priest of the most high Elohim.</a:t>
            </a:r>
          </a:p>
          <a:p>
            <a:r>
              <a:rPr lang="en-CA" sz="2000" b="1" dirty="0">
                <a:hlinkClick r:id="rId5"/>
              </a:rPr>
              <a:t>19</a:t>
            </a:r>
            <a:r>
              <a:rPr lang="en-CA" sz="2000" b="1" dirty="0"/>
              <a:t>  </a:t>
            </a:r>
            <a:r>
              <a:rPr lang="en-US" sz="2000" dirty="0"/>
              <a:t>And he blessed him, and said, Blessed </a:t>
            </a:r>
            <a:r>
              <a:rPr lang="en-US" sz="2000" i="1" dirty="0"/>
              <a:t>be</a:t>
            </a:r>
            <a:r>
              <a:rPr lang="en-US" sz="2000" dirty="0"/>
              <a:t> Abram of the </a:t>
            </a:r>
            <a:br>
              <a:rPr lang="en-US" sz="2000" dirty="0"/>
            </a:br>
            <a:r>
              <a:rPr lang="en-US" sz="2000" dirty="0"/>
              <a:t>      most high Elohim, possessor of heaven and earth:</a:t>
            </a:r>
          </a:p>
          <a:p>
            <a:r>
              <a:rPr lang="en-CA" sz="2000" b="1" dirty="0">
                <a:hlinkClick r:id="rId6"/>
              </a:rPr>
              <a:t>20</a:t>
            </a:r>
            <a:r>
              <a:rPr lang="en-CA" sz="2000" b="1" dirty="0"/>
              <a:t> </a:t>
            </a:r>
            <a:r>
              <a:rPr lang="en-US" sz="2000" dirty="0"/>
              <a:t> And blessed be the most high Elohim, which hath </a:t>
            </a:r>
            <a:br>
              <a:rPr lang="en-US" sz="2000" dirty="0"/>
            </a:br>
            <a:r>
              <a:rPr lang="en-US" sz="2000" dirty="0"/>
              <a:t>      delivered </a:t>
            </a:r>
            <a:r>
              <a:rPr lang="en-US" sz="2000" dirty="0" err="1"/>
              <a:t>thine</a:t>
            </a:r>
            <a:r>
              <a:rPr lang="en-US" sz="2000" dirty="0"/>
              <a:t> enemies into thy hand.  And he gave </a:t>
            </a:r>
            <a:br>
              <a:rPr lang="en-US" sz="2000" dirty="0"/>
            </a:br>
            <a:r>
              <a:rPr lang="en-US" sz="2000" dirty="0"/>
              <a:t>      him tithes of all.</a:t>
            </a:r>
          </a:p>
          <a:p>
            <a:r>
              <a:rPr lang="en-CA" sz="2000" b="1" dirty="0">
                <a:hlinkClick r:id="rId7"/>
              </a:rPr>
              <a:t>21</a:t>
            </a:r>
            <a:r>
              <a:rPr lang="en-CA" sz="2000" b="1" dirty="0"/>
              <a:t>  </a:t>
            </a:r>
            <a:r>
              <a:rPr lang="en-US" sz="2000" dirty="0"/>
              <a:t>And the king of Sodom said unto Abram, Give me the </a:t>
            </a:r>
            <a:br>
              <a:rPr lang="en-US" sz="2000" dirty="0"/>
            </a:br>
            <a:r>
              <a:rPr lang="en-US" sz="2000" dirty="0"/>
              <a:t>      persons, and take the goods to thyself.</a:t>
            </a:r>
            <a:endParaRPr lang="en-CA" sz="2000" dirty="0"/>
          </a:p>
        </p:txBody>
      </p:sp>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9133" y="3389532"/>
            <a:ext cx="2351389" cy="313922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Rectangle 11"/>
          <p:cNvSpPr/>
          <p:nvPr/>
        </p:nvSpPr>
        <p:spPr>
          <a:xfrm>
            <a:off x="4560853" y="6868407"/>
            <a:ext cx="6096000" cy="646331"/>
          </a:xfrm>
          <a:prstGeom prst="rect">
            <a:avLst/>
          </a:prstGeom>
        </p:spPr>
        <p:txBody>
          <a:bodyPr>
            <a:spAutoFit/>
          </a:bodyPr>
          <a:lstStyle/>
          <a:p>
            <a:r>
              <a:rPr lang="en-US" i="1" dirty="0"/>
              <a:t>(also see </a:t>
            </a:r>
            <a:r>
              <a:rPr lang="en-US" i="1" dirty="0">
                <a:hlinkClick r:id="rId9"/>
              </a:rPr>
              <a:t>Hebrews 7:1-10</a:t>
            </a:r>
            <a:r>
              <a:rPr lang="en-US" i="1" dirty="0"/>
              <a:t>)</a:t>
            </a:r>
          </a:p>
          <a:p>
            <a:endParaRPr lang="en-US" i="1" dirty="0"/>
          </a:p>
        </p:txBody>
      </p:sp>
      <p:sp>
        <p:nvSpPr>
          <p:cNvPr id="30" name="Rectangle 29"/>
          <p:cNvSpPr/>
          <p:nvPr/>
        </p:nvSpPr>
        <p:spPr>
          <a:xfrm>
            <a:off x="2930071" y="4841875"/>
            <a:ext cx="9071429" cy="1938992"/>
          </a:xfrm>
          <a:prstGeom prst="rect">
            <a:avLst/>
          </a:prstGeom>
        </p:spPr>
        <p:txBody>
          <a:bodyPr wrap="square">
            <a:spAutoFit/>
            <a:scene3d>
              <a:camera prst="orthographicFront"/>
              <a:lightRig rig="threePt" dir="t"/>
            </a:scene3d>
            <a:sp3d extrusionH="57150">
              <a:bevelT w="38100" h="38100" prst="angle"/>
            </a:sp3d>
          </a:bodyPr>
          <a:lstStyle/>
          <a:p>
            <a:r>
              <a:rPr lang="en-CA" sz="2000" b="1" dirty="0">
                <a:hlinkClick r:id="rId10"/>
              </a:rPr>
              <a:t>22</a:t>
            </a:r>
            <a:r>
              <a:rPr lang="en-CA" sz="2000" b="1" dirty="0"/>
              <a:t>  </a:t>
            </a:r>
            <a:r>
              <a:rPr lang="en-US" sz="2000" dirty="0"/>
              <a:t>And Abram said to the king of Sodom, I have lift up mine hand unto </a:t>
            </a:r>
            <a:br>
              <a:rPr lang="en-US" sz="2000" dirty="0"/>
            </a:br>
            <a:r>
              <a:rPr lang="en-US" sz="2000" dirty="0"/>
              <a:t>      </a:t>
            </a:r>
            <a:r>
              <a:rPr lang="en-US" sz="2000" b="1" dirty="0">
                <a:solidFill>
                  <a:srgbClr val="0070C0"/>
                </a:solidFill>
              </a:rPr>
              <a:t>Yahuah,</a:t>
            </a:r>
            <a:r>
              <a:rPr lang="en-US" sz="2000" dirty="0"/>
              <a:t> the most high Elohim, the possessor of heaven and earth,</a:t>
            </a:r>
            <a:endParaRPr lang="en-CA" sz="2000" dirty="0"/>
          </a:p>
          <a:p>
            <a:r>
              <a:rPr lang="en-CA" sz="2000" b="1" dirty="0">
                <a:hlinkClick r:id="rId11"/>
              </a:rPr>
              <a:t>23</a:t>
            </a:r>
            <a:r>
              <a:rPr lang="en-CA" sz="2000" b="1" dirty="0"/>
              <a:t> </a:t>
            </a:r>
            <a:r>
              <a:rPr lang="en-US" sz="2000" dirty="0"/>
              <a:t> That I will not </a:t>
            </a:r>
            <a:r>
              <a:rPr lang="en-US" sz="2000" i="1" dirty="0"/>
              <a:t>take</a:t>
            </a:r>
            <a:r>
              <a:rPr lang="en-US" sz="2000" dirty="0"/>
              <a:t> from a thread even to a </a:t>
            </a:r>
            <a:r>
              <a:rPr lang="en-US" sz="2000" dirty="0" err="1"/>
              <a:t>shoelatchet</a:t>
            </a:r>
            <a:r>
              <a:rPr lang="en-US" sz="2000" dirty="0"/>
              <a:t>, and that I will </a:t>
            </a:r>
            <a:br>
              <a:rPr lang="en-US" sz="2000" dirty="0"/>
            </a:br>
            <a:r>
              <a:rPr lang="en-US" sz="2000" dirty="0"/>
              <a:t>       not take any thing that </a:t>
            </a:r>
            <a:r>
              <a:rPr lang="en-US" sz="2000" i="1" dirty="0"/>
              <a:t>is </a:t>
            </a:r>
            <a:r>
              <a:rPr lang="en-US" sz="2000" dirty="0" err="1"/>
              <a:t>thine</a:t>
            </a:r>
            <a:r>
              <a:rPr lang="en-US" sz="2000" dirty="0"/>
              <a:t>, lest thou </a:t>
            </a:r>
            <a:r>
              <a:rPr lang="en-US" sz="2000" dirty="0" err="1"/>
              <a:t>shouldest</a:t>
            </a:r>
            <a:r>
              <a:rPr lang="en-US" sz="2000" dirty="0"/>
              <a:t> say, I have made Abram rich:</a:t>
            </a:r>
            <a:endParaRPr lang="en-CA" sz="2000" dirty="0"/>
          </a:p>
          <a:p>
            <a:r>
              <a:rPr lang="en-CA" sz="2000" b="1" dirty="0">
                <a:hlinkClick r:id="rId12"/>
              </a:rPr>
              <a:t>24</a:t>
            </a:r>
            <a:r>
              <a:rPr lang="en-CA" sz="2000" b="1" dirty="0"/>
              <a:t>  </a:t>
            </a:r>
            <a:r>
              <a:rPr lang="en-US" sz="2000" dirty="0"/>
              <a:t>Save only that which the young men have eaten, and the portion of the </a:t>
            </a:r>
            <a:br>
              <a:rPr lang="en-US" sz="2000" dirty="0"/>
            </a:br>
            <a:r>
              <a:rPr lang="en-US" sz="2000" dirty="0"/>
              <a:t>      men which went with me, </a:t>
            </a:r>
            <a:r>
              <a:rPr lang="en-US" sz="2000" dirty="0" err="1"/>
              <a:t>Aner</a:t>
            </a:r>
            <a:r>
              <a:rPr lang="en-US" sz="2000" dirty="0"/>
              <a:t>, </a:t>
            </a:r>
            <a:r>
              <a:rPr lang="en-US" sz="2000" dirty="0" err="1"/>
              <a:t>Eshcol</a:t>
            </a:r>
            <a:r>
              <a:rPr lang="en-US" sz="2000" dirty="0"/>
              <a:t>, and </a:t>
            </a:r>
            <a:r>
              <a:rPr lang="en-US" sz="2000" dirty="0" err="1"/>
              <a:t>Mamre</a:t>
            </a:r>
            <a:r>
              <a:rPr lang="en-US" sz="2000" dirty="0"/>
              <a:t>; let them take their portion.</a:t>
            </a:r>
            <a:endParaRPr lang="en-CA" sz="2000" dirty="0"/>
          </a:p>
        </p:txBody>
      </p:sp>
      <p:sp>
        <p:nvSpPr>
          <p:cNvPr id="9" name="Right Arrow 8"/>
          <p:cNvSpPr/>
          <p:nvPr/>
        </p:nvSpPr>
        <p:spPr>
          <a:xfrm>
            <a:off x="289133" y="904267"/>
            <a:ext cx="4949371"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Genesis 14: 17-24</a:t>
            </a:r>
            <a:endParaRPr lang="en-US" sz="4400" b="1" dirty="0">
              <a:ln w="11430"/>
              <a:solidFill>
                <a:srgbClr val="C00000"/>
              </a:solidFill>
              <a:effectLst>
                <a:outerShdw blurRad="50800" dist="39000" dir="5460000" algn="tl">
                  <a:srgbClr val="000000">
                    <a:alpha val="38000"/>
                  </a:srgbClr>
                </a:outerShdw>
              </a:effectLst>
              <a:latin typeface="Matura MT Script Capitals" pitchFamily="66" charset="0"/>
            </a:endParaRPr>
          </a:p>
        </p:txBody>
      </p:sp>
      <p:sp>
        <p:nvSpPr>
          <p:cNvPr id="32" name="Title 1"/>
          <p:cNvSpPr txBox="1">
            <a:spLocks/>
          </p:cNvSpPr>
          <p:nvPr/>
        </p:nvSpPr>
        <p:spPr>
          <a:xfrm>
            <a:off x="2763818" y="75556"/>
            <a:ext cx="6864807" cy="766329"/>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effectLst>
                  <a:glow rad="228600">
                    <a:schemeClr val="accent2">
                      <a:satMod val="175000"/>
                      <a:alpha val="40000"/>
                    </a:schemeClr>
                  </a:glow>
                </a:effectLst>
                <a:latin typeface="Forte" panose="03060902040502070203" pitchFamily="66" charset="0"/>
              </a:rPr>
              <a:t>Yahuah’s</a:t>
            </a:r>
            <a:r>
              <a:rPr lang="en-US" b="1" dirty="0">
                <a:solidFill>
                  <a:schemeClr val="accent1">
                    <a:lumMod val="50000"/>
                  </a:schemeClr>
                </a:solidFill>
                <a:effectLst>
                  <a:glow rad="228600">
                    <a:schemeClr val="accent2">
                      <a:satMod val="175000"/>
                      <a:alpha val="40000"/>
                    </a:schemeClr>
                  </a:glow>
                </a:effectLst>
                <a:latin typeface="Forte" panose="03060902040502070203" pitchFamily="66" charset="0"/>
              </a:rPr>
              <a:t> Promise to Abram</a:t>
            </a:r>
            <a:endParaRPr lang="en-CA" b="1" dirty="0">
              <a:solidFill>
                <a:schemeClr val="accent1">
                  <a:lumMod val="50000"/>
                </a:schemeClr>
              </a:solidFill>
              <a:effectLst>
                <a:glow rad="228600">
                  <a:schemeClr val="accent2">
                    <a:satMod val="175000"/>
                    <a:alpha val="40000"/>
                  </a:schemeClr>
                </a:glow>
              </a:effectLst>
              <a:latin typeface="Forte" panose="03060902040502070203" pitchFamily="66" charset="0"/>
            </a:endParaRPr>
          </a:p>
        </p:txBody>
      </p:sp>
      <p:grpSp>
        <p:nvGrpSpPr>
          <p:cNvPr id="3" name="Group 2"/>
          <p:cNvGrpSpPr/>
          <p:nvPr/>
        </p:nvGrpSpPr>
        <p:grpSpPr>
          <a:xfrm>
            <a:off x="2640522" y="2465067"/>
            <a:ext cx="2662838" cy="2241699"/>
            <a:chOff x="2640522" y="2465067"/>
            <a:chExt cx="2662838" cy="2241699"/>
          </a:xfrm>
        </p:grpSpPr>
        <p:sp>
          <p:nvSpPr>
            <p:cNvPr id="13" name="TextBox 12"/>
            <p:cNvSpPr txBox="1"/>
            <p:nvPr/>
          </p:nvSpPr>
          <p:spPr>
            <a:xfrm>
              <a:off x="2640522" y="4337434"/>
              <a:ext cx="2662838" cy="369332"/>
            </a:xfrm>
            <a:prstGeom prst="rect">
              <a:avLst/>
            </a:prstGeom>
            <a:noFill/>
          </p:spPr>
          <p:txBody>
            <a:bodyPr wrap="square" rtlCol="0">
              <a:spAutoFit/>
            </a:bodyPr>
            <a:lstStyle/>
            <a:p>
              <a:pPr algn="ctr"/>
              <a:r>
                <a:rPr lang="en-US" dirty="0"/>
                <a:t>(Sacred Name Used)</a:t>
              </a:r>
              <a:endParaRPr lang="en-CA" dirty="0"/>
            </a:p>
          </p:txBody>
        </p:sp>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14087" y="2465067"/>
              <a:ext cx="2424417" cy="18162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4" name="Sun 3"/>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008576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rgbClr val="7030A0"/>
            </a:gs>
            <a:gs pos="92000">
              <a:srgbClr val="B88994"/>
            </a:gs>
            <a:gs pos="78000">
              <a:schemeClr val="accent4">
                <a:lumMod val="47000"/>
                <a:lumOff val="53000"/>
                <a:alpha val="46000"/>
              </a:schemeClr>
            </a:gs>
            <a:gs pos="63000">
              <a:schemeClr val="accent1">
                <a:lumMod val="45000"/>
                <a:lumOff val="55000"/>
                <a:alpha val="53000"/>
              </a:schemeClr>
            </a:gs>
            <a:gs pos="100000">
              <a:srgbClr val="7030A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18</a:t>
            </a:fld>
            <a:endParaRPr lang="en-US" dirty="0">
              <a:solidFill>
                <a:schemeClr val="tx1"/>
              </a:solidFill>
            </a:endParaRPr>
          </a:p>
        </p:txBody>
      </p:sp>
      <p:sp>
        <p:nvSpPr>
          <p:cNvPr id="10" name="Rectangle 9"/>
          <p:cNvSpPr/>
          <p:nvPr/>
        </p:nvSpPr>
        <p:spPr>
          <a:xfrm>
            <a:off x="5162550" y="177581"/>
            <a:ext cx="6465333" cy="424731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Who is this </a:t>
            </a:r>
            <a:r>
              <a:rPr lang="en-US" sz="5400" b="1" dirty="0">
                <a:ln w="11430">
                  <a:solidFill>
                    <a:srgbClr val="002060"/>
                  </a:solidFill>
                </a:ln>
                <a:solidFill>
                  <a:srgbClr val="441D61"/>
                </a:solidFill>
                <a:effectLst>
                  <a:outerShdw blurRad="50800" dist="39000" dir="5460000" sx="101000" sy="101000" algn="tl">
                    <a:srgbClr val="00FF99"/>
                  </a:outerShdw>
                </a:effectLst>
                <a:latin typeface="MV Boli" pitchFamily="2" charset="0"/>
                <a:ea typeface="Nouvelle Vague" pitchFamily="2" charset="0"/>
                <a:cs typeface="MV Boli" pitchFamily="2" charset="0"/>
              </a:rPr>
              <a:t>“king/priest” </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that came to Abram that is also spoken of in </a:t>
            </a:r>
            <a:r>
              <a:rPr lang="en-US" sz="5400" b="1" dirty="0" err="1">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Heb</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7:1-10?</a:t>
            </a:r>
            <a:endParaRPr lang="en-US" sz="5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sp>
        <p:nvSpPr>
          <p:cNvPr id="5" name="Rectangle 4"/>
          <p:cNvSpPr/>
          <p:nvPr/>
        </p:nvSpPr>
        <p:spPr>
          <a:xfrm>
            <a:off x="4968544" y="4487208"/>
            <a:ext cx="6853343" cy="1938992"/>
          </a:xfrm>
          <a:prstGeom prst="rect">
            <a:avLst/>
          </a:prstGeom>
          <a:noFill/>
        </p:spPr>
        <p:txBody>
          <a:bodyPr wrap="square" lIns="91440" tIns="45720" rIns="91440" bIns="45720">
            <a:spAutoFit/>
            <a:scene3d>
              <a:camera prst="isometricOffAxis2Left"/>
              <a:lightRig rig="soft" dir="t">
                <a:rot lat="0" lon="0" rev="15600000"/>
              </a:lightRig>
            </a:scene3d>
            <a:sp3d extrusionH="57150" prstMaterial="softEdge">
              <a:bevelT w="25400" h="38100"/>
            </a:sp3d>
          </a:bodyPr>
          <a:lstStyle/>
          <a:p>
            <a:pPr algn="ctr"/>
            <a:r>
              <a:rPr lang="en-US" sz="6000" b="1" dirty="0">
                <a:ln w="3175">
                  <a:solidFill>
                    <a:srgbClr val="002060"/>
                  </a:solidFill>
                </a:ln>
                <a:solidFill>
                  <a:schemeClr val="accent2"/>
                </a:solidFill>
                <a:effectLst>
                  <a:glow rad="228600">
                    <a:schemeClr val="accent5">
                      <a:satMod val="175000"/>
                      <a:alpha val="40000"/>
                    </a:schemeClr>
                  </a:glow>
                </a:effectLst>
                <a:latin typeface="Maiandra GD" panose="020E0502030308020204" pitchFamily="34" charset="0"/>
              </a:rPr>
              <a:t>Heavenly </a:t>
            </a:r>
            <a:r>
              <a:rPr lang="en-US" sz="6000" b="1" cap="none" spc="0" dirty="0">
                <a:ln w="3175">
                  <a:solidFill>
                    <a:srgbClr val="002060"/>
                  </a:solidFill>
                </a:ln>
                <a:solidFill>
                  <a:schemeClr val="accent2"/>
                </a:solidFill>
                <a:effectLst>
                  <a:glow rad="228600">
                    <a:schemeClr val="accent5">
                      <a:satMod val="175000"/>
                      <a:alpha val="40000"/>
                    </a:schemeClr>
                  </a:glow>
                </a:effectLst>
                <a:latin typeface="Maiandra GD" panose="020E0502030308020204" pitchFamily="34" charset="0"/>
              </a:rPr>
              <a:t>King </a:t>
            </a:r>
            <a:br>
              <a:rPr lang="en-US" sz="6000" b="1" cap="none" spc="0" dirty="0">
                <a:ln w="3175">
                  <a:solidFill>
                    <a:srgbClr val="002060"/>
                  </a:solidFill>
                </a:ln>
                <a:solidFill>
                  <a:schemeClr val="accent2"/>
                </a:solidFill>
                <a:effectLst>
                  <a:glow rad="228600">
                    <a:schemeClr val="accent5">
                      <a:satMod val="175000"/>
                      <a:alpha val="40000"/>
                    </a:schemeClr>
                  </a:glow>
                </a:effectLst>
                <a:latin typeface="Maiandra GD" panose="020E0502030308020204" pitchFamily="34" charset="0"/>
              </a:rPr>
            </a:br>
            <a:r>
              <a:rPr lang="en-US" sz="6000" b="1" cap="none" spc="0" dirty="0">
                <a:ln w="3175">
                  <a:solidFill>
                    <a:srgbClr val="002060"/>
                  </a:solidFill>
                </a:ln>
                <a:solidFill>
                  <a:schemeClr val="accent2"/>
                </a:solidFill>
                <a:effectLst>
                  <a:glow rad="228600">
                    <a:schemeClr val="accent5">
                      <a:satMod val="175000"/>
                      <a:alpha val="40000"/>
                    </a:schemeClr>
                  </a:glow>
                </a:effectLst>
                <a:latin typeface="Maiandra GD" panose="020E0502030308020204" pitchFamily="34" charset="0"/>
              </a:rPr>
              <a:t>of </a:t>
            </a:r>
            <a:r>
              <a:rPr lang="en-US" sz="6000" b="1" dirty="0">
                <a:ln w="3175">
                  <a:solidFill>
                    <a:srgbClr val="002060"/>
                  </a:solidFill>
                </a:ln>
                <a:solidFill>
                  <a:schemeClr val="accent2"/>
                </a:solidFill>
                <a:effectLst>
                  <a:glow rad="228600">
                    <a:schemeClr val="accent5">
                      <a:satMod val="175000"/>
                      <a:alpha val="40000"/>
                    </a:schemeClr>
                  </a:glow>
                </a:effectLst>
                <a:latin typeface="Maiandra GD" panose="020E0502030308020204" pitchFamily="34" charset="0"/>
              </a:rPr>
              <a:t>Righteousness?</a:t>
            </a:r>
            <a:endParaRPr lang="en-US" sz="6000" b="1" cap="none" spc="0" dirty="0">
              <a:ln w="3175">
                <a:solidFill>
                  <a:srgbClr val="002060"/>
                </a:solidFill>
              </a:ln>
              <a:solidFill>
                <a:schemeClr val="accent2"/>
              </a:solidFill>
              <a:effectLst>
                <a:glow rad="228600">
                  <a:schemeClr val="accent5">
                    <a:satMod val="175000"/>
                    <a:alpha val="40000"/>
                  </a:schemeClr>
                </a:glow>
              </a:effectLst>
              <a:latin typeface="Maiandra GD" panose="020E0502030308020204" pitchFamily="34" charset="0"/>
            </a:endParaRPr>
          </a:p>
        </p:txBody>
      </p:sp>
      <p:sp>
        <p:nvSpPr>
          <p:cNvPr id="12" name="Rectangle 11"/>
          <p:cNvSpPr/>
          <p:nvPr/>
        </p:nvSpPr>
        <p:spPr>
          <a:xfrm>
            <a:off x="809566" y="4267617"/>
            <a:ext cx="4570483" cy="2123658"/>
          </a:xfrm>
          <a:prstGeom prst="rect">
            <a:avLst/>
          </a:prstGeom>
          <a:noFill/>
        </p:spPr>
        <p:txBody>
          <a:bodyPr wrap="none" lIns="91440" tIns="45720" rIns="91440" bIns="45720">
            <a:spAutoFit/>
            <a:scene3d>
              <a:camera prst="isometricOffAxis1Right"/>
              <a:lightRig rig="soft" dir="t">
                <a:rot lat="0" lon="0" rev="15600000"/>
              </a:lightRig>
            </a:scene3d>
            <a:sp3d extrusionH="57150" prstMaterial="softEdge">
              <a:bevelT w="25400" h="38100"/>
            </a:sp3d>
          </a:bodyPr>
          <a:lstStyle/>
          <a:p>
            <a:pPr algn="r"/>
            <a:r>
              <a:rPr lang="en-US" sz="6600" b="1" dirty="0">
                <a:ln>
                  <a:solidFill>
                    <a:schemeClr val="accent2">
                      <a:lumMod val="60000"/>
                      <a:lumOff val="40000"/>
                    </a:schemeClr>
                  </a:solidFill>
                </a:ln>
                <a:solidFill>
                  <a:srgbClr val="C00000"/>
                </a:solidFill>
                <a:latin typeface="Berlin Sans FB Demi" panose="020E0802020502020306" pitchFamily="34" charset="0"/>
              </a:rPr>
              <a:t>Shem,</a:t>
            </a:r>
          </a:p>
          <a:p>
            <a:pPr algn="ctr"/>
            <a:r>
              <a:rPr lang="en-US" sz="6600" b="1" cap="none" spc="0" dirty="0">
                <a:ln>
                  <a:solidFill>
                    <a:schemeClr val="accent2">
                      <a:lumMod val="60000"/>
                      <a:lumOff val="40000"/>
                    </a:schemeClr>
                  </a:solidFill>
                </a:ln>
                <a:solidFill>
                  <a:srgbClr val="C00000"/>
                </a:solidFill>
                <a:effectLst/>
                <a:latin typeface="Berlin Sans FB Demi" panose="020E0802020502020306" pitchFamily="34" charset="0"/>
              </a:rPr>
              <a:t>Noah’s son?</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3069" y="357485"/>
            <a:ext cx="4477883" cy="3996511"/>
          </a:xfrm>
          <a:prstGeom prst="rect">
            <a:avLst/>
          </a:prstGeom>
          <a:scene3d>
            <a:camera prst="orthographicFront"/>
            <a:lightRig rig="threePt" dir="t"/>
          </a:scene3d>
          <a:sp3d>
            <a:bevelT w="152400" h="50800" prst="softRound"/>
          </a:sp3d>
        </p:spPr>
      </p:pic>
      <p:sp>
        <p:nvSpPr>
          <p:cNvPr id="3" name="Frame 2"/>
          <p:cNvSpPr/>
          <p:nvPr/>
        </p:nvSpPr>
        <p:spPr>
          <a:xfrm>
            <a:off x="1183093" y="365015"/>
            <a:ext cx="1727674" cy="3981449"/>
          </a:xfrm>
          <a:prstGeom prst="frame">
            <a:avLst/>
          </a:prstGeom>
          <a:solidFill>
            <a:srgbClr val="7030A0"/>
          </a:solidFill>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Sun 7"/>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2796120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1000"/>
                                        <p:tgtEl>
                                          <p:spTgt spid="12"/>
                                        </p:tgtEl>
                                      </p:cBhvr>
                                    </p:animEffect>
                                  </p:childTnLst>
                                </p:cTn>
                              </p:par>
                            </p:childTnLst>
                          </p:cTn>
                        </p:par>
                        <p:par>
                          <p:cTn id="13" fill="hold">
                            <p:stCondLst>
                              <p:cond delay="1000"/>
                            </p:stCondLst>
                            <p:childTnLst>
                              <p:par>
                                <p:cTn id="14" presetID="16" presetClass="entr" presetSubtype="21"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19</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877" y="1484525"/>
            <a:ext cx="5535504" cy="30840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1" y="168658"/>
            <a:ext cx="7129781"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002060"/>
                  </a:solidFill>
                </a:ln>
                <a:solidFill>
                  <a:srgbClr val="C00000"/>
                </a:solidFill>
                <a:effectLst>
                  <a:outerShdw blurRad="50800" dist="39000" dir="5460000" algn="tl">
                    <a:srgbClr val="000000">
                      <a:alpha val="38000"/>
                    </a:srgbClr>
                  </a:outerShdw>
                </a:effectLst>
                <a:latin typeface="Matura MT Script Capitals" pitchFamily="66" charset="0"/>
              </a:rPr>
              <a:t>Many People Think …</a:t>
            </a:r>
          </a:p>
        </p:txBody>
      </p:sp>
      <p:pic>
        <p:nvPicPr>
          <p:cNvPr id="4" name="Picture 3"/>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4" b="100000" l="10000" r="100000"/>
                    </a14:imgEffect>
                  </a14:imgLayer>
                </a14:imgProps>
              </a:ext>
              <a:ext uri="{28A0092B-C50C-407E-A947-70E740481C1C}">
                <a14:useLocalDpi xmlns:a14="http://schemas.microsoft.com/office/drawing/2010/main"/>
              </a:ext>
            </a:extLst>
          </a:blip>
          <a:srcRect l="50315" t="30379"/>
          <a:stretch/>
        </p:blipFill>
        <p:spPr>
          <a:xfrm flipH="1">
            <a:off x="3492321" y="3323462"/>
            <a:ext cx="4151086" cy="35345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Cloud Callout 4"/>
          <p:cNvSpPr/>
          <p:nvPr/>
        </p:nvSpPr>
        <p:spPr>
          <a:xfrm>
            <a:off x="7016841" y="168658"/>
            <a:ext cx="4717143" cy="2822889"/>
          </a:xfrm>
          <a:prstGeom prst="cloudCallout">
            <a:avLst>
              <a:gd name="adj1" fmla="val -71911"/>
              <a:gd name="adj2" fmla="val 65421"/>
            </a:avLst>
          </a:prstGeom>
          <a:solidFill>
            <a:schemeClr val="accent2">
              <a:lumMod val="20000"/>
              <a:lumOff val="80000"/>
            </a:schemeClr>
          </a:solidFill>
          <a:ln w="38100"/>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7279731" y="522185"/>
            <a:ext cx="3773790" cy="1754326"/>
          </a:xfrm>
          <a:prstGeom prst="rect">
            <a:avLst/>
          </a:prstGeom>
          <a:noFill/>
        </p:spPr>
        <p:txBody>
          <a:bodyPr wrap="none" lIns="91440" tIns="45720" rIns="91440" bIns="45720">
            <a:spAutoFit/>
            <a:scene3d>
              <a:camera prst="isometricOffAxis2Left"/>
              <a:lightRig rig="soft" dir="t">
                <a:rot lat="0" lon="0" rev="15600000"/>
              </a:lightRig>
            </a:scene3d>
            <a:sp3d extrusionH="57150" prstMaterial="softEdge">
              <a:bevelT w="25400" h="38100"/>
            </a:sp3d>
          </a:bodyPr>
          <a:lstStyle/>
          <a:p>
            <a:pPr algn="r"/>
            <a:r>
              <a:rPr lang="en-US" sz="5400" b="1" dirty="0">
                <a:ln>
                  <a:solidFill>
                    <a:schemeClr val="accent2">
                      <a:lumMod val="60000"/>
                      <a:lumOff val="40000"/>
                    </a:schemeClr>
                  </a:solidFill>
                </a:ln>
                <a:solidFill>
                  <a:srgbClr val="C00000"/>
                </a:solidFill>
                <a:latin typeface="Berlin Sans FB Demi" panose="020E0802020502020306" pitchFamily="34" charset="0"/>
              </a:rPr>
              <a:t>Shem,</a:t>
            </a:r>
          </a:p>
          <a:p>
            <a:pPr algn="ctr"/>
            <a:r>
              <a:rPr lang="en-US" sz="5400" b="1" cap="none" spc="0" dirty="0">
                <a:ln>
                  <a:solidFill>
                    <a:schemeClr val="accent2">
                      <a:lumMod val="60000"/>
                      <a:lumOff val="40000"/>
                    </a:schemeClr>
                  </a:solidFill>
                </a:ln>
                <a:solidFill>
                  <a:srgbClr val="C00000"/>
                </a:solidFill>
                <a:effectLst/>
                <a:latin typeface="Berlin Sans FB Demi" panose="020E0802020502020306" pitchFamily="34" charset="0"/>
              </a:rPr>
              <a:t>Noah’s son!</a:t>
            </a:r>
          </a:p>
        </p:txBody>
      </p:sp>
      <p:sp>
        <p:nvSpPr>
          <p:cNvPr id="15" name="Rectangle 14"/>
          <p:cNvSpPr/>
          <p:nvPr/>
        </p:nvSpPr>
        <p:spPr>
          <a:xfrm>
            <a:off x="6671764" y="3506762"/>
            <a:ext cx="5062220"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400" b="1" cap="none" spc="0" dirty="0">
                <a:ln w="11430">
                  <a:solidFill>
                    <a:srgbClr val="002060"/>
                  </a:solidFill>
                </a:ln>
                <a:solidFill>
                  <a:srgbClr val="FF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There is quite a difference between these two choices!</a:t>
            </a:r>
          </a:p>
        </p:txBody>
      </p:sp>
      <p:sp>
        <p:nvSpPr>
          <p:cNvPr id="10" name="Sun 9"/>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472997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3000">
              <a:srgbClr val="7030A0"/>
            </a:gs>
            <a:gs pos="85000">
              <a:srgbClr val="B88994"/>
            </a:gs>
            <a:gs pos="78000">
              <a:schemeClr val="accent4">
                <a:lumMod val="47000"/>
                <a:lumOff val="53000"/>
                <a:alpha val="46000"/>
              </a:schemeClr>
            </a:gs>
            <a:gs pos="63000">
              <a:schemeClr val="accent1">
                <a:lumMod val="45000"/>
                <a:lumOff val="55000"/>
                <a:alpha val="53000"/>
              </a:schemeClr>
            </a:gs>
            <a:gs pos="95000">
              <a:srgbClr val="7030A0"/>
            </a:gs>
          </a:gsLst>
          <a:path path="circle">
            <a:fillToRect l="100000" b="100000"/>
          </a:path>
        </a:gra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8943" y="-56787"/>
            <a:ext cx="6994757" cy="6856652"/>
          </a:xfrm>
          <a:prstGeom prst="rect">
            <a:avLst/>
          </a:prstGeom>
          <a:effectLst>
            <a:softEdge rad="622300"/>
          </a:effectLst>
        </p:spPr>
      </p:pic>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2</a:t>
            </a:fld>
            <a:endParaRPr lang="en-US" dirty="0">
              <a:solidFill>
                <a:schemeClr val="tx1"/>
              </a:solidFill>
            </a:endParaRPr>
          </a:p>
        </p:txBody>
      </p:sp>
      <p:sp>
        <p:nvSpPr>
          <p:cNvPr id="10" name="Rectangle 9"/>
          <p:cNvSpPr/>
          <p:nvPr/>
        </p:nvSpPr>
        <p:spPr>
          <a:xfrm>
            <a:off x="645342" y="416884"/>
            <a:ext cx="7152458" cy="59093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In Part 1 we learned the </a:t>
            </a:r>
            <a:r>
              <a:rPr lang="en-US" sz="5400" b="1" dirty="0">
                <a:ln w="11430">
                  <a:solidFill>
                    <a:srgbClr val="002060"/>
                  </a:solidFill>
                </a:ln>
                <a:solidFill>
                  <a:srgbClr val="441D61"/>
                </a:solidFill>
                <a:effectLst>
                  <a:outerShdw blurRad="50800" dist="39000" dir="5460000" sx="101000" sy="101000" algn="tl">
                    <a:srgbClr val="00FF99"/>
                  </a:outerShdw>
                </a:effectLst>
                <a:latin typeface="MV Boli" pitchFamily="2" charset="0"/>
                <a:ea typeface="Nouvelle Vague" pitchFamily="2" charset="0"/>
                <a:cs typeface="MV Boli" pitchFamily="2" charset="0"/>
              </a:rPr>
              <a:t>priesthood of heaven </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is the</a:t>
            </a:r>
            <a:r>
              <a:rPr lang="en-US" sz="5400" b="1" dirty="0">
                <a:ln w="11430">
                  <a:solidFill>
                    <a:srgbClr val="002060"/>
                  </a:solidFill>
                </a:ln>
                <a:solidFill>
                  <a:srgbClr val="441D61"/>
                </a:solidFill>
                <a:effectLst>
                  <a:outerShdw blurRad="50800" dist="39000" dir="5460000" sx="101000" sy="101000" algn="tl">
                    <a:srgbClr val="00FF99"/>
                  </a:outerShdw>
                </a:effectLst>
                <a:latin typeface="MV Boli" pitchFamily="2" charset="0"/>
                <a:ea typeface="Nouvelle Vague" pitchFamily="2" charset="0"/>
                <a:cs typeface="MV Boli" pitchFamily="2" charset="0"/>
              </a:rPr>
              <a:t> “seed” </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for the established priesthood </a:t>
            </a:r>
            <a:r>
              <a:rPr lang="en-US" sz="5400" b="1" u="sng" dirty="0">
                <a:ln w="11430">
                  <a:solidFill>
                    <a:srgbClr val="002060"/>
                  </a:solidFill>
                </a:ln>
                <a:solidFill>
                  <a:srgbClr val="441D61"/>
                </a:solidFill>
                <a:effectLst>
                  <a:outerShdw blurRad="50800" dist="39000" dir="5460000" sx="101000" sy="101000" algn="tl">
                    <a:srgbClr val="FF0000"/>
                  </a:outerShdw>
                </a:effectLst>
                <a:latin typeface="MV Boli" pitchFamily="2" charset="0"/>
                <a:ea typeface="Nouvelle Vague" pitchFamily="2" charset="0"/>
                <a:cs typeface="MV Boli" pitchFamily="2" charset="0"/>
              </a:rPr>
              <a:t>on earth</a:t>
            </a: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beginning with </a:t>
            </a:r>
            <a:b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5400" b="1"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Adam!</a:t>
            </a:r>
            <a:endParaRPr lang="en-US" sz="5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4000" b="90000" l="4500" r="99833"/>
                    </a14:imgEffect>
                  </a14:imgLayer>
                </a14:imgProps>
              </a:ext>
              <a:ext uri="{28A0092B-C50C-407E-A947-70E740481C1C}">
                <a14:useLocalDpi xmlns:a14="http://schemas.microsoft.com/office/drawing/2010/main"/>
              </a:ext>
            </a:extLst>
          </a:blip>
          <a:stretch>
            <a:fillRect/>
          </a:stretch>
        </p:blipFill>
        <p:spPr>
          <a:xfrm>
            <a:off x="5892800" y="3916395"/>
            <a:ext cx="6342288" cy="317114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155049" y="340684"/>
            <a:ext cx="3481490" cy="3545114"/>
          </a:xfrm>
          <a:prstGeom prst="rect">
            <a:avLst/>
          </a:prstGeom>
          <a:ln>
            <a:noFill/>
          </a:ln>
          <a:effectLst>
            <a:softEdge rad="241300"/>
          </a:effectLst>
        </p:spPr>
      </p:pic>
      <p:sp>
        <p:nvSpPr>
          <p:cNvPr id="8" name="Sun 7"/>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7557041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20</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0" y="1513551"/>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1640115" y="55672"/>
            <a:ext cx="4484913"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#6</a:t>
            </a:r>
          </a:p>
        </p:txBody>
      </p:sp>
      <p:pic>
        <p:nvPicPr>
          <p:cNvPr id="7" name="Picture 6">
            <a:extLst>
              <a:ext uri="{FF2B5EF4-FFF2-40B4-BE49-F238E27FC236}">
                <a16:creationId xmlns:a16="http://schemas.microsoft.com/office/drawing/2014/main" xmlns="" id="{BAD15CF1-7402-4CF4-B7AD-65E8B31BBF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830" y="120970"/>
            <a:ext cx="1524000" cy="1524000"/>
          </a:xfrm>
          <a:prstGeom prst="ellipse">
            <a:avLst/>
          </a:prstGeom>
          <a:ln>
            <a:noFill/>
          </a:ln>
          <a:effectLst>
            <a:softEdge rad="112500"/>
          </a:effectLst>
        </p:spPr>
      </p:pic>
      <p:sp>
        <p:nvSpPr>
          <p:cNvPr id="8" name="TextBox 7">
            <a:extLst>
              <a:ext uri="{FF2B5EF4-FFF2-40B4-BE49-F238E27FC236}">
                <a16:creationId xmlns:a16="http://schemas.microsoft.com/office/drawing/2014/main" xmlns="" id="{3523D019-142D-4042-9BA0-DA81FCF8D2A9}"/>
              </a:ext>
            </a:extLst>
          </p:cNvPr>
          <p:cNvSpPr txBox="1"/>
          <p:nvPr/>
        </p:nvSpPr>
        <p:spPr>
          <a:xfrm>
            <a:off x="5250541" y="2754355"/>
            <a:ext cx="6720116" cy="2308324"/>
          </a:xfrm>
          <a:prstGeom prst="rect">
            <a:avLst/>
          </a:prstGeom>
          <a:noFill/>
        </p:spPr>
        <p:txBody>
          <a:bodyPr wrap="square" rtlCol="0">
            <a:spAutoFit/>
            <a:scene3d>
              <a:camera prst="orthographicFront"/>
              <a:lightRig rig="threePt" dir="t"/>
            </a:scene3d>
            <a:sp3d extrusionH="57150">
              <a:bevelT w="38100" h="38100"/>
            </a:sp3d>
          </a:bodyPr>
          <a:lstStyle/>
          <a:p>
            <a:pPr lvl="0" algn="ctr">
              <a:defRPr/>
            </a:pP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Have the Scriptures been altered,</a:t>
            </a:r>
            <a:r>
              <a:rPr kumimoji="0" lang="en-US" sz="4800" b="1" i="0" u="none" strike="noStrike" kern="1200" cap="none" spc="0" normalizeH="0" noProof="0" dirty="0">
                <a:ln>
                  <a:noFill/>
                </a:ln>
                <a:solidFill>
                  <a:srgbClr val="0070C0"/>
                </a:solidFill>
                <a:effectLst/>
                <a:uLnTx/>
                <a:uFillTx/>
                <a:latin typeface="Comic Sans MS" panose="030F0702030302020204" pitchFamily="66" charset="0"/>
                <a:cs typeface="Arial" panose="020B0604020202020204" pitchFamily="34" charset="0"/>
              </a:rPr>
              <a:t> revised or tampered with?</a:t>
            </a:r>
            <a:endParaRPr lang="en-US" sz="3600" b="1" i="1" dirty="0">
              <a:solidFill>
                <a:srgbClr val="0070C0"/>
              </a:solidFill>
              <a:latin typeface="Comic Sans MS" panose="030F0702030302020204" pitchFamily="66"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16869" y="381276"/>
            <a:ext cx="3718565" cy="2263474"/>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
        <p:nvSpPr>
          <p:cNvPr id="12" name="TextBox 11">
            <a:extLst>
              <a:ext uri="{FF2B5EF4-FFF2-40B4-BE49-F238E27FC236}">
                <a16:creationId xmlns:a16="http://schemas.microsoft.com/office/drawing/2014/main" xmlns="" id="{3523D019-142D-4042-9BA0-DA81FCF8D2A9}"/>
              </a:ext>
            </a:extLst>
          </p:cNvPr>
          <p:cNvSpPr txBox="1"/>
          <p:nvPr/>
        </p:nvSpPr>
        <p:spPr>
          <a:xfrm>
            <a:off x="333830" y="5340479"/>
            <a:ext cx="11759846" cy="1323439"/>
          </a:xfrm>
          <a:prstGeom prst="rect">
            <a:avLst/>
          </a:prstGeom>
          <a:noFill/>
        </p:spPr>
        <p:txBody>
          <a:bodyPr wrap="square" rtlCol="0">
            <a:spAutoFit/>
            <a:scene3d>
              <a:camera prst="orthographicFront"/>
              <a:lightRig rig="threePt" dir="t"/>
            </a:scene3d>
            <a:sp3d extrusionH="57150">
              <a:bevelT w="38100" h="38100"/>
            </a:sp3d>
          </a:bodyPr>
          <a:lstStyle/>
          <a:p>
            <a:pPr lvl="0" algn="ctr">
              <a:defRPr/>
            </a:pPr>
            <a:r>
              <a:rPr lang="en-US" sz="4000" b="1" dirty="0">
                <a:solidFill>
                  <a:srgbClr val="441D61"/>
                </a:solidFill>
                <a:latin typeface="Comic Sans MS" panose="030F0702030302020204" pitchFamily="66" charset="0"/>
                <a:cs typeface="Arial" panose="020B0604020202020204" pitchFamily="34" charset="0"/>
              </a:rPr>
              <a:t>Further investigation is necessary because</a:t>
            </a:r>
            <a:br>
              <a:rPr lang="en-US" sz="4000" b="1" dirty="0">
                <a:solidFill>
                  <a:srgbClr val="441D61"/>
                </a:solidFill>
                <a:latin typeface="Comic Sans MS" panose="030F0702030302020204" pitchFamily="66" charset="0"/>
                <a:cs typeface="Arial" panose="020B0604020202020204" pitchFamily="34" charset="0"/>
              </a:rPr>
            </a:br>
            <a:r>
              <a:rPr lang="en-US" sz="4000" b="1" dirty="0">
                <a:solidFill>
                  <a:srgbClr val="441D61"/>
                </a:solidFill>
                <a:latin typeface="Comic Sans MS" panose="030F0702030302020204" pitchFamily="66" charset="0"/>
                <a:cs typeface="Arial" panose="020B0604020202020204" pitchFamily="34" charset="0"/>
              </a:rPr>
              <a:t>tampering with timelines is serious.</a:t>
            </a:r>
            <a:endParaRPr lang="en-US" sz="2800" b="1" i="1" dirty="0">
              <a:solidFill>
                <a:srgbClr val="441D61"/>
              </a:solidFill>
              <a:latin typeface="Comic Sans MS" panose="030F0702030302020204" pitchFamily="66" charset="0"/>
              <a:cs typeface="Arial" panose="020B0604020202020204" pitchFamily="34" charset="0"/>
            </a:endParaRPr>
          </a:p>
        </p:txBody>
      </p:sp>
      <p:sp>
        <p:nvSpPr>
          <p:cNvPr id="11" name="Sun 10"/>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494624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tile tx="0" ty="0" sx="100000" sy="100000" flip="none" algn="tl"/>
        </a:blipFill>
        <a:effectLst/>
      </p:bgPr>
    </p:bg>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50936" y="4699570"/>
            <a:ext cx="5594731" cy="2044130"/>
          </a:xfrm>
        </p:spPr>
        <p:txBody>
          <a:bodyPr>
            <a:scene3d>
              <a:camera prst="orthographicFront"/>
              <a:lightRig rig="threePt" dir="t"/>
            </a:scene3d>
            <a:sp3d extrusionH="57150">
              <a:bevelT w="38100" h="38100" prst="angle"/>
            </a:sp3d>
          </a:bodyPr>
          <a:lstStyle/>
          <a:p>
            <a:pPr marL="0" indent="0" algn="ctr">
              <a:buNone/>
            </a:pPr>
            <a:r>
              <a:rPr lang="en-US" b="1" dirty="0">
                <a:solidFill>
                  <a:srgbClr val="002060"/>
                </a:solidFill>
              </a:rPr>
              <a:t>The presentation demonstrates the Greek Septuagint does not agree with many Christian scientists on </a:t>
            </a:r>
            <a:br>
              <a:rPr lang="en-US" b="1" dirty="0">
                <a:solidFill>
                  <a:srgbClr val="002060"/>
                </a:solidFill>
              </a:rPr>
            </a:br>
            <a:r>
              <a:rPr lang="en-US" b="1" dirty="0">
                <a:solidFill>
                  <a:srgbClr val="002060"/>
                </a:solidFill>
              </a:rPr>
              <a:t>the placement and lengths of </a:t>
            </a:r>
            <a:br>
              <a:rPr lang="en-US" b="1" dirty="0">
                <a:solidFill>
                  <a:srgbClr val="002060"/>
                </a:solidFill>
              </a:rPr>
            </a:br>
            <a:r>
              <a:rPr lang="en-US" b="1" dirty="0">
                <a:solidFill>
                  <a:srgbClr val="002060"/>
                </a:solidFill>
              </a:rPr>
              <a:t>many Biblical timelines.  </a:t>
            </a:r>
            <a:endParaRPr lang="en-CA" b="1" dirty="0">
              <a:solidFill>
                <a:srgbClr val="002060"/>
              </a:solidFill>
            </a:endParaRPr>
          </a:p>
        </p:txBody>
      </p:sp>
      <p:sp>
        <p:nvSpPr>
          <p:cNvPr id="2" name="Slide Number Placeholder 1"/>
          <p:cNvSpPr>
            <a:spLocks noGrp="1"/>
          </p:cNvSpPr>
          <p:nvPr>
            <p:ph type="sldNum" sz="quarter" idx="12"/>
          </p:nvPr>
        </p:nvSpPr>
        <p:spPr>
          <a:xfrm>
            <a:off x="9296133" y="6368296"/>
            <a:ext cx="2743200" cy="365125"/>
          </a:xfrm>
        </p:spPr>
        <p:txBody>
          <a:bodyPr/>
          <a:lstStyle/>
          <a:p>
            <a:fld id="{385F3E72-97D8-4E0E-8DB2-A67F030E614A}" type="slidenum">
              <a:rPr lang="en-US" smtClean="0">
                <a:solidFill>
                  <a:schemeClr val="tx1"/>
                </a:solidFill>
              </a:rPr>
              <a:t>21</a:t>
            </a:fld>
            <a:endParaRPr lang="en-US" dirty="0">
              <a:solidFill>
                <a:schemeClr val="tx1"/>
              </a:solidFill>
            </a:endParaRPr>
          </a:p>
        </p:txBody>
      </p:sp>
      <p:pic>
        <p:nvPicPr>
          <p:cNvPr id="6"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1545" y="1627760"/>
            <a:ext cx="4304707" cy="19306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Content Placeholder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4999" y="3828295"/>
            <a:ext cx="2971801" cy="25527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839" y="1626904"/>
            <a:ext cx="5470926" cy="296418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itle 1"/>
          <p:cNvSpPr txBox="1">
            <a:spLocks/>
          </p:cNvSpPr>
          <p:nvPr/>
        </p:nvSpPr>
        <p:spPr>
          <a:xfrm>
            <a:off x="545338" y="269213"/>
            <a:ext cx="11220914" cy="132556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In the next part of this study, we will examine some very detailed information related to Shem, Noah’s son.  The information regarding Shem has been gleaned from the You-tube:  </a:t>
            </a:r>
            <a:r>
              <a:rPr lang="en-US" sz="2800" b="1" dirty="0">
                <a:hlinkClick r:id="rId7"/>
              </a:rPr>
              <a:t>https://youtu.be/VI1yRTC6kGE</a:t>
            </a:r>
            <a:r>
              <a:rPr lang="en-US" sz="2800" b="1" dirty="0"/>
              <a:t> - </a:t>
            </a:r>
            <a:r>
              <a:rPr lang="en-US" sz="2400" b="1" dirty="0"/>
              <a:t>produced May 2017 (30 min).</a:t>
            </a:r>
            <a:endParaRPr lang="en-CA" sz="2400" b="1" dirty="0"/>
          </a:p>
        </p:txBody>
      </p:sp>
      <p:sp>
        <p:nvSpPr>
          <p:cNvPr id="10" name="Left-Up Arrow 9"/>
          <p:cNvSpPr/>
          <p:nvPr/>
        </p:nvSpPr>
        <p:spPr>
          <a:xfrm>
            <a:off x="8803540" y="3438524"/>
            <a:ext cx="1118666" cy="1217390"/>
          </a:xfrm>
          <a:prstGeom prst="leftUpArrow">
            <a:avLst/>
          </a:prstGeom>
          <a:solidFill>
            <a:schemeClr val="accent1">
              <a:lumMod val="60000"/>
              <a:lumOff val="40000"/>
            </a:schemeClr>
          </a:solidFill>
          <a:ln w="57150">
            <a:solidFill>
              <a:schemeClr val="accent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endParaRPr lang="en-CA" sz="2400" b="1" dirty="0">
              <a:solidFill>
                <a:schemeClr val="accent1">
                  <a:lumMod val="75000"/>
                </a:schemeClr>
              </a:solidFill>
              <a:latin typeface="Arial Rounded MT Bold" panose="020F0704030504030204" pitchFamily="34" charset="0"/>
            </a:endParaRPr>
          </a:p>
        </p:txBody>
      </p:sp>
      <p:sp>
        <p:nvSpPr>
          <p:cNvPr id="11" name="Content Placeholder 4"/>
          <p:cNvSpPr txBox="1">
            <a:spLocks/>
          </p:cNvSpPr>
          <p:nvPr/>
        </p:nvSpPr>
        <p:spPr>
          <a:xfrm>
            <a:off x="9060610" y="3630902"/>
            <a:ext cx="2764933" cy="2947485"/>
          </a:xfrm>
          <a:prstGeom prst="rect">
            <a:avLst/>
          </a:prstGeom>
        </p:spPr>
        <p:txBody>
          <a:bodyPr vert="horz" lIns="91440" tIns="45720" rIns="91440" bIns="45720" rtlCol="0">
            <a:normAutofit/>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A thorough comparison </a:t>
            </a:r>
            <a:br>
              <a:rPr lang="en-US" dirty="0"/>
            </a:br>
            <a:r>
              <a:rPr lang="en-US" dirty="0"/>
              <a:t>will be done between the </a:t>
            </a:r>
            <a:r>
              <a:rPr lang="en-US" sz="2400" b="1" dirty="0">
                <a:solidFill>
                  <a:schemeClr val="accent2">
                    <a:lumMod val="50000"/>
                  </a:schemeClr>
                </a:solidFill>
              </a:rPr>
              <a:t>Hebrew Masoretic </a:t>
            </a:r>
            <a:r>
              <a:rPr lang="en-US" dirty="0"/>
              <a:t>text and the </a:t>
            </a:r>
            <a:br>
              <a:rPr lang="en-US" dirty="0"/>
            </a:br>
            <a:r>
              <a:rPr lang="en-US" sz="2400" b="1" dirty="0">
                <a:solidFill>
                  <a:schemeClr val="accent1">
                    <a:lumMod val="50000"/>
                  </a:schemeClr>
                </a:solidFill>
              </a:rPr>
              <a:t>Greek Septuagint.</a:t>
            </a:r>
            <a:endParaRPr lang="en-CA" sz="2400" b="1" dirty="0">
              <a:solidFill>
                <a:schemeClr val="accent1">
                  <a:lumMod val="50000"/>
                </a:schemeClr>
              </a:solidFill>
            </a:endParaRPr>
          </a:p>
        </p:txBody>
      </p:sp>
    </p:spTree>
    <p:extLst>
      <p:ext uri="{BB962C8B-B14F-4D97-AF65-F5344CB8AC3E}">
        <p14:creationId xmlns:p14="http://schemas.microsoft.com/office/powerpoint/2010/main" val="22944694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200" y="143666"/>
            <a:ext cx="5689600" cy="3679034"/>
          </a:xfrm>
        </p:spPr>
        <p:txBody>
          <a:bodyPr>
            <a:noAutofit/>
            <a:scene3d>
              <a:camera prst="orthographicFront"/>
              <a:lightRig rig="threePt" dir="t"/>
            </a:scene3d>
            <a:sp3d extrusionH="57150">
              <a:bevelT w="38100" h="38100" prst="angle"/>
            </a:sp3d>
          </a:bodyPr>
          <a:lstStyle/>
          <a:p>
            <a:r>
              <a:rPr lang="en-US" sz="2600" b="1" dirty="0">
                <a:solidFill>
                  <a:srgbClr val="002060"/>
                </a:solidFill>
              </a:rPr>
              <a:t>There have been many timelines from Adam to Noah … recorded by Moses.  </a:t>
            </a:r>
            <a:br>
              <a:rPr lang="en-US" sz="2600" b="1" dirty="0">
                <a:solidFill>
                  <a:srgbClr val="002060"/>
                </a:solidFill>
              </a:rPr>
            </a:br>
            <a:r>
              <a:rPr lang="en-US" sz="2600" b="1" dirty="0">
                <a:solidFill>
                  <a:srgbClr val="002060"/>
                </a:solidFill>
              </a:rPr>
              <a:t>This information was verbally passed down through the generations one at a time when there was not a lot of written work.  Moses was the first to record these timelines – we have to trust that they are accurate those first 2500 years after creation and believe they were carefully preserved by </a:t>
            </a:r>
            <a:r>
              <a:rPr lang="en-US" sz="2600" b="1" dirty="0">
                <a:solidFill>
                  <a:srgbClr val="0070C0"/>
                </a:solidFill>
              </a:rPr>
              <a:t>Yahuah.  </a:t>
            </a:r>
            <a:endParaRPr lang="en-CA" sz="2600" b="1" dirty="0">
              <a:solidFill>
                <a:srgbClr val="0070C0"/>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6413500" y="443705"/>
            <a:ext cx="5400675" cy="2514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Content Placeholder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90626" y="3790950"/>
            <a:ext cx="4076700" cy="28479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itle 1"/>
          <p:cNvSpPr txBox="1">
            <a:spLocks/>
          </p:cNvSpPr>
          <p:nvPr/>
        </p:nvSpPr>
        <p:spPr>
          <a:xfrm>
            <a:off x="5600701" y="4818062"/>
            <a:ext cx="4597399" cy="1684338"/>
          </a:xfrm>
          <a:prstGeom prst="rect">
            <a:avLst/>
          </a:prstGeom>
        </p:spPr>
        <p:txBody>
          <a:bodyPr vert="horz" lIns="91440" tIns="45720" rIns="91440" bIns="45720" rtlCol="0" anchor="ctr">
            <a:normAutofit fontScale="975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smtClean="0">
                <a:solidFill>
                  <a:srgbClr val="C00000"/>
                </a:solidFill>
              </a:rPr>
              <a:t>Rather, it is </a:t>
            </a:r>
            <a:r>
              <a:rPr lang="en-US" sz="2500" b="1" dirty="0">
                <a:solidFill>
                  <a:srgbClr val="C00000"/>
                </a:solidFill>
              </a:rPr>
              <a:t>a copy of the Hebrew called the Leningrad Codex which was copied in the 11</a:t>
            </a:r>
            <a:r>
              <a:rPr lang="en-US" sz="2500" b="1" baseline="30000" dirty="0">
                <a:solidFill>
                  <a:srgbClr val="C00000"/>
                </a:solidFill>
              </a:rPr>
              <a:t>th</a:t>
            </a:r>
            <a:r>
              <a:rPr lang="en-US" sz="2500" b="1" dirty="0">
                <a:solidFill>
                  <a:srgbClr val="C00000"/>
                </a:solidFill>
              </a:rPr>
              <a:t> century AD</a:t>
            </a:r>
            <a:r>
              <a:rPr lang="en-US" sz="2400" b="1" dirty="0">
                <a:solidFill>
                  <a:srgbClr val="C00000"/>
                </a:solidFill>
              </a:rPr>
              <a:t>.</a:t>
            </a:r>
            <a:endParaRPr lang="en-CA" sz="2400" b="1" dirty="0">
              <a:solidFill>
                <a:srgbClr val="C00000"/>
              </a:solidFill>
            </a:endParaRPr>
          </a:p>
        </p:txBody>
      </p:sp>
      <p:sp>
        <p:nvSpPr>
          <p:cNvPr id="7" name="Title 1"/>
          <p:cNvSpPr txBox="1">
            <a:spLocks/>
          </p:cNvSpPr>
          <p:nvPr/>
        </p:nvSpPr>
        <p:spPr>
          <a:xfrm>
            <a:off x="6530975" y="2998787"/>
            <a:ext cx="5207000" cy="1819275"/>
          </a:xfrm>
          <a:prstGeom prst="rect">
            <a:avLst/>
          </a:prstGeom>
        </p:spPr>
        <p:txBody>
          <a:bodyPr vert="horz" lIns="91440" tIns="45720" rIns="91440" bIns="45720" rtlCol="0" anchor="ctr">
            <a:normAutofit fontScale="975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a:solidFill>
                  <a:srgbClr val="C00000"/>
                </a:solidFill>
              </a:rPr>
              <a:t>However, we also have to understand another very important point - modern bible translations are translated from the Hebrew Masoretic text which is not the original Hebrew.</a:t>
            </a:r>
            <a:endParaRPr lang="en-CA" sz="2400" b="1" dirty="0">
              <a:solidFill>
                <a:srgbClr val="C00000"/>
              </a:solidFill>
            </a:endParaRPr>
          </a:p>
        </p:txBody>
      </p:sp>
      <p:sp>
        <p:nvSpPr>
          <p:cNvPr id="9" name="Slide Number Placeholder 8"/>
          <p:cNvSpPr>
            <a:spLocks noGrp="1"/>
          </p:cNvSpPr>
          <p:nvPr>
            <p:ph type="sldNum" sz="quarter" idx="12"/>
          </p:nvPr>
        </p:nvSpPr>
        <p:spPr>
          <a:xfrm>
            <a:off x="9321800" y="6456362"/>
            <a:ext cx="2743200" cy="365125"/>
          </a:xfrm>
        </p:spPr>
        <p:txBody>
          <a:bodyPr/>
          <a:lstStyle/>
          <a:p>
            <a:fld id="{385F3E72-97D8-4E0E-8DB2-A67F030E614A}" type="slidenum">
              <a:rPr lang="en-US" smtClean="0">
                <a:solidFill>
                  <a:schemeClr val="accent1">
                    <a:lumMod val="50000"/>
                  </a:schemeClr>
                </a:solidFill>
              </a:rPr>
              <a:t>22</a:t>
            </a:fld>
            <a:endParaRPr lang="en-US" dirty="0">
              <a:solidFill>
                <a:schemeClr val="accent1">
                  <a:lumMod val="50000"/>
                </a:schemeClr>
              </a:solidFill>
            </a:endParaRPr>
          </a:p>
        </p:txBody>
      </p:sp>
    </p:spTree>
    <p:extLst>
      <p:ext uri="{BB962C8B-B14F-4D97-AF65-F5344CB8AC3E}">
        <p14:creationId xmlns:p14="http://schemas.microsoft.com/office/powerpoint/2010/main" val="253833972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54" y="0"/>
            <a:ext cx="2446154" cy="6784975"/>
          </a:xfrm>
        </p:spPr>
        <p:txBody>
          <a:bodyPr>
            <a:noAutofit/>
            <a:scene3d>
              <a:camera prst="orthographicFront"/>
              <a:lightRig rig="threePt" dir="t"/>
            </a:scene3d>
            <a:sp3d extrusionH="57150">
              <a:bevelT w="38100" h="38100" prst="angle"/>
            </a:sp3d>
          </a:bodyPr>
          <a:lstStyle/>
          <a:p>
            <a:r>
              <a:rPr lang="en-US" sz="2800" b="1" dirty="0" smtClean="0">
                <a:solidFill>
                  <a:srgbClr val="00B050"/>
                </a:solidFill>
              </a:rPr>
              <a:t>#1  </a:t>
            </a:r>
            <a:r>
              <a:rPr lang="en-US" sz="2800" b="1" dirty="0" smtClean="0">
                <a:solidFill>
                  <a:srgbClr val="002060"/>
                </a:solidFill>
              </a:rPr>
              <a:t>The</a:t>
            </a:r>
            <a:r>
              <a:rPr lang="en-US" sz="2800" b="1" dirty="0" smtClean="0">
                <a:solidFill>
                  <a:srgbClr val="00B050"/>
                </a:solidFill>
              </a:rPr>
              <a:t> </a:t>
            </a:r>
            <a:r>
              <a:rPr lang="en-US" sz="2800" b="1" dirty="0">
                <a:solidFill>
                  <a:srgbClr val="00B050"/>
                </a:solidFill>
              </a:rPr>
              <a:t>Greek Septuagint </a:t>
            </a:r>
            <a:r>
              <a:rPr lang="en-US" sz="2800" b="1" dirty="0">
                <a:solidFill>
                  <a:srgbClr val="002060"/>
                </a:solidFill>
              </a:rPr>
              <a:t>was copied more than 1000 years before the Masoretic in about 250 BC.  Therefore, the Septuagint would have been copied from an older copy of the Hebrew which is no longer around today.</a:t>
            </a:r>
            <a:endParaRPr lang="en-CA" sz="2800" b="1" dirty="0">
              <a:solidFill>
                <a:srgbClr val="002060"/>
              </a:solidFill>
            </a:endParaRPr>
          </a:p>
        </p:txBody>
      </p:sp>
      <p:pic>
        <p:nvPicPr>
          <p:cNvPr id="6"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33308" y="703436"/>
            <a:ext cx="8882247" cy="53781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Slide Number Placeholder 4"/>
          <p:cNvSpPr>
            <a:spLocks noGrp="1"/>
          </p:cNvSpPr>
          <p:nvPr>
            <p:ph type="sldNum" sz="quarter" idx="12"/>
          </p:nvPr>
        </p:nvSpPr>
        <p:spPr>
          <a:xfrm>
            <a:off x="8610600" y="6356350"/>
            <a:ext cx="3492500" cy="365125"/>
          </a:xfrm>
        </p:spPr>
        <p:txBody>
          <a:bodyPr/>
          <a:lstStyle/>
          <a:p>
            <a:fld id="{385F3E72-97D8-4E0E-8DB2-A67F030E614A}" type="slidenum">
              <a:rPr lang="en-US" smtClean="0">
                <a:solidFill>
                  <a:schemeClr val="accent1">
                    <a:lumMod val="50000"/>
                  </a:schemeClr>
                </a:solidFill>
              </a:rPr>
              <a:t>23</a:t>
            </a:fld>
            <a:endParaRPr lang="en-US" dirty="0">
              <a:solidFill>
                <a:schemeClr val="accent1">
                  <a:lumMod val="50000"/>
                </a:schemeClr>
              </a:solidFill>
            </a:endParaRPr>
          </a:p>
        </p:txBody>
      </p:sp>
    </p:spTree>
    <p:extLst>
      <p:ext uri="{BB962C8B-B14F-4D97-AF65-F5344CB8AC3E}">
        <p14:creationId xmlns:p14="http://schemas.microsoft.com/office/powerpoint/2010/main" val="262230986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5511800"/>
            <a:ext cx="11544300" cy="1346200"/>
          </a:xfrm>
        </p:spPr>
        <p:txBody>
          <a:bodyPr>
            <a:noAutofit/>
            <a:scene3d>
              <a:camera prst="orthographicFront"/>
              <a:lightRig rig="threePt" dir="t"/>
            </a:scene3d>
            <a:sp3d extrusionH="57150">
              <a:bevelT w="38100" h="38100" prst="angle"/>
            </a:sp3d>
          </a:bodyPr>
          <a:lstStyle/>
          <a:p>
            <a:pPr algn="ctr"/>
            <a:r>
              <a:rPr lang="en-US" sz="3600" b="1" dirty="0" smtClean="0">
                <a:solidFill>
                  <a:srgbClr val="00B050"/>
                </a:solidFill>
              </a:rPr>
              <a:t>#2  </a:t>
            </a:r>
            <a:r>
              <a:rPr lang="en-US" sz="3600" b="1" dirty="0" smtClean="0">
                <a:solidFill>
                  <a:schemeClr val="accent1">
                    <a:lumMod val="50000"/>
                  </a:schemeClr>
                </a:solidFill>
              </a:rPr>
              <a:t>The </a:t>
            </a:r>
            <a:r>
              <a:rPr lang="en-US" sz="3600" b="1" dirty="0">
                <a:solidFill>
                  <a:srgbClr val="00B050"/>
                </a:solidFill>
              </a:rPr>
              <a:t>Samaritan Pentateuch </a:t>
            </a:r>
            <a:r>
              <a:rPr lang="en-US" sz="3600" b="1" dirty="0">
                <a:solidFill>
                  <a:schemeClr val="accent1">
                    <a:lumMod val="50000"/>
                  </a:schemeClr>
                </a:solidFill>
              </a:rPr>
              <a:t>also predates the Masoretic text being taken from an older copy of the Hebrew.</a:t>
            </a:r>
            <a:endParaRPr lang="en-CA" sz="3600" b="1" dirty="0">
              <a:solidFill>
                <a:schemeClr val="accent1">
                  <a:lumMod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3411" y="195263"/>
            <a:ext cx="9228256" cy="51800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492500" cy="365125"/>
          </a:xfrm>
        </p:spPr>
        <p:txBody>
          <a:bodyPr/>
          <a:lstStyle/>
          <a:p>
            <a:fld id="{385F3E72-97D8-4E0E-8DB2-A67F030E614A}" type="slidenum">
              <a:rPr lang="en-US" smtClean="0">
                <a:solidFill>
                  <a:schemeClr val="accent1">
                    <a:lumMod val="50000"/>
                  </a:schemeClr>
                </a:solidFill>
              </a:rPr>
              <a:t>24</a:t>
            </a:fld>
            <a:endParaRPr lang="en-US" dirty="0">
              <a:solidFill>
                <a:schemeClr val="accent1">
                  <a:lumMod val="50000"/>
                </a:schemeClr>
              </a:solidFill>
            </a:endParaRPr>
          </a:p>
        </p:txBody>
      </p:sp>
    </p:spTree>
    <p:extLst>
      <p:ext uri="{BB962C8B-B14F-4D97-AF65-F5344CB8AC3E}">
        <p14:creationId xmlns:p14="http://schemas.microsoft.com/office/powerpoint/2010/main" val="162638020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8722" y="384173"/>
            <a:ext cx="4864927" cy="2295525"/>
          </a:xfrm>
        </p:spPr>
        <p:txBody>
          <a:bodyPr>
            <a:noAutofit/>
            <a:scene3d>
              <a:camera prst="orthographicFront"/>
              <a:lightRig rig="threePt" dir="t"/>
            </a:scene3d>
            <a:sp3d extrusionH="57150">
              <a:bevelT w="38100" h="38100" prst="angle"/>
            </a:sp3d>
          </a:bodyPr>
          <a:lstStyle/>
          <a:p>
            <a:pPr algn="ctr"/>
            <a:r>
              <a:rPr lang="en-US" b="1" dirty="0" smtClean="0">
                <a:solidFill>
                  <a:srgbClr val="00B050"/>
                </a:solidFill>
              </a:rPr>
              <a:t>#3  </a:t>
            </a:r>
            <a:r>
              <a:rPr lang="en-US" b="1" dirty="0" smtClean="0">
                <a:solidFill>
                  <a:schemeClr val="accent1">
                    <a:lumMod val="50000"/>
                  </a:schemeClr>
                </a:solidFill>
              </a:rPr>
              <a:t>The </a:t>
            </a:r>
            <a:r>
              <a:rPr lang="en-US" b="1" dirty="0">
                <a:solidFill>
                  <a:schemeClr val="accent1">
                    <a:lumMod val="50000"/>
                  </a:schemeClr>
                </a:solidFill>
              </a:rPr>
              <a:t>same is also true of </a:t>
            </a:r>
            <a:r>
              <a:rPr lang="en-US" b="1" dirty="0">
                <a:solidFill>
                  <a:srgbClr val="00B050"/>
                </a:solidFill>
              </a:rPr>
              <a:t>Josephus</a:t>
            </a:r>
            <a:r>
              <a:rPr lang="en-US" b="1" dirty="0">
                <a:solidFill>
                  <a:schemeClr val="accent1">
                    <a:lumMod val="50000"/>
                  </a:schemeClr>
                </a:solidFill>
              </a:rPr>
              <a:t> and </a:t>
            </a:r>
            <a:r>
              <a:rPr lang="en-US" b="1" dirty="0" smtClean="0">
                <a:solidFill>
                  <a:srgbClr val="00B050"/>
                </a:solidFill>
              </a:rPr>
              <a:t>#4  Paul</a:t>
            </a:r>
            <a:r>
              <a:rPr lang="en-US" b="1" dirty="0" smtClean="0">
                <a:solidFill>
                  <a:schemeClr val="accent1">
                    <a:lumMod val="50000"/>
                  </a:schemeClr>
                </a:solidFill>
              </a:rPr>
              <a:t> </a:t>
            </a:r>
            <a:r>
              <a:rPr lang="en-US" b="1" dirty="0">
                <a:solidFill>
                  <a:schemeClr val="accent1">
                    <a:lumMod val="50000"/>
                  </a:schemeClr>
                </a:solidFill>
              </a:rPr>
              <a:t>the Apostle. </a:t>
            </a:r>
            <a:endParaRPr lang="en-CA" b="1" dirty="0">
              <a:solidFill>
                <a:schemeClr val="accent1">
                  <a:lumMod val="5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073649" y="384174"/>
            <a:ext cx="6543675" cy="22955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3250" y="3174997"/>
            <a:ext cx="6457950" cy="29432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p:cNvSpPr>
            <a:spLocks noGrp="1"/>
          </p:cNvSpPr>
          <p:nvPr>
            <p:ph type="sldNum" sz="quarter" idx="12"/>
          </p:nvPr>
        </p:nvSpPr>
        <p:spPr>
          <a:xfrm>
            <a:off x="8610600" y="6356350"/>
            <a:ext cx="3441700" cy="365125"/>
          </a:xfrm>
        </p:spPr>
        <p:txBody>
          <a:bodyPr/>
          <a:lstStyle/>
          <a:p>
            <a:fld id="{385F3E72-97D8-4E0E-8DB2-A67F030E614A}" type="slidenum">
              <a:rPr lang="en-US" smtClean="0">
                <a:solidFill>
                  <a:schemeClr val="accent1">
                    <a:lumMod val="50000"/>
                  </a:schemeClr>
                </a:solidFill>
              </a:rPr>
              <a:t>25</a:t>
            </a:fld>
            <a:endParaRPr lang="en-US" dirty="0">
              <a:solidFill>
                <a:schemeClr val="accent1">
                  <a:lumMod val="50000"/>
                </a:schemeClr>
              </a:solidFill>
            </a:endParaRPr>
          </a:p>
        </p:txBody>
      </p:sp>
      <p:sp>
        <p:nvSpPr>
          <p:cNvPr id="7" name="Title 1"/>
          <p:cNvSpPr txBox="1">
            <a:spLocks/>
          </p:cNvSpPr>
          <p:nvPr/>
        </p:nvSpPr>
        <p:spPr>
          <a:xfrm>
            <a:off x="7378700" y="3051174"/>
            <a:ext cx="4238624" cy="3067049"/>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lumMod val="50000"/>
                  </a:schemeClr>
                </a:solidFill>
              </a:rPr>
              <a:t>These </a:t>
            </a:r>
            <a:r>
              <a:rPr lang="en-US" b="1" dirty="0">
                <a:solidFill>
                  <a:srgbClr val="00B050"/>
                </a:solidFill>
              </a:rPr>
              <a:t>4 witnesses </a:t>
            </a:r>
            <a:r>
              <a:rPr lang="en-US" b="1" dirty="0">
                <a:solidFill>
                  <a:schemeClr val="accent1">
                    <a:lumMod val="50000"/>
                  </a:schemeClr>
                </a:solidFill>
              </a:rPr>
              <a:t>from the original Hebrew text </a:t>
            </a:r>
            <a:r>
              <a:rPr lang="en-US" b="1" dirty="0">
                <a:solidFill>
                  <a:srgbClr val="00B050"/>
                </a:solidFill>
              </a:rPr>
              <a:t>have this to say about Exodus 12:40 …</a:t>
            </a:r>
            <a:endParaRPr lang="en-CA" b="1" dirty="0">
              <a:solidFill>
                <a:srgbClr val="00B050"/>
              </a:solidFill>
            </a:endParaRPr>
          </a:p>
        </p:txBody>
      </p:sp>
    </p:spTree>
    <p:extLst>
      <p:ext uri="{BB962C8B-B14F-4D97-AF65-F5344CB8AC3E}">
        <p14:creationId xmlns:p14="http://schemas.microsoft.com/office/powerpoint/2010/main" val="237628550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801" y="-15875"/>
            <a:ext cx="5043486" cy="3368675"/>
          </a:xfrm>
        </p:spPr>
        <p:txBody>
          <a:bodyPr>
            <a:noAutofit/>
            <a:scene3d>
              <a:camera prst="orthographicFront"/>
              <a:lightRig rig="threePt" dir="t"/>
            </a:scene3d>
            <a:sp3d extrusionH="57150">
              <a:bevelT w="38100" h="38100" prst="angle"/>
            </a:sp3d>
          </a:bodyPr>
          <a:lstStyle/>
          <a:p>
            <a:pPr algn="ctr"/>
            <a:r>
              <a:rPr lang="en-US" sz="3600" b="1" dirty="0">
                <a:solidFill>
                  <a:schemeClr val="accent1">
                    <a:lumMod val="50000"/>
                  </a:schemeClr>
                </a:solidFill>
              </a:rPr>
              <a:t>“… the length of time </a:t>
            </a:r>
            <a:br>
              <a:rPr lang="en-US" sz="3600" b="1" dirty="0">
                <a:solidFill>
                  <a:schemeClr val="accent1">
                    <a:lumMod val="50000"/>
                  </a:schemeClr>
                </a:solidFill>
              </a:rPr>
            </a:br>
            <a:r>
              <a:rPr lang="en-US" sz="3600" b="1" dirty="0">
                <a:solidFill>
                  <a:schemeClr val="accent1">
                    <a:lumMod val="50000"/>
                  </a:schemeClr>
                </a:solidFill>
              </a:rPr>
              <a:t>the Israelite people lived </a:t>
            </a:r>
            <a:br>
              <a:rPr lang="en-US" sz="3600" b="1" dirty="0">
                <a:solidFill>
                  <a:schemeClr val="accent1">
                    <a:lumMod val="50000"/>
                  </a:schemeClr>
                </a:solidFill>
              </a:rPr>
            </a:br>
            <a:r>
              <a:rPr lang="en-US" sz="3600" b="1" dirty="0">
                <a:solidFill>
                  <a:schemeClr val="accent1">
                    <a:lumMod val="50000"/>
                  </a:schemeClr>
                </a:solidFill>
              </a:rPr>
              <a:t>in Egypt </a:t>
            </a:r>
            <a:r>
              <a:rPr lang="en-US" sz="3600" b="1" dirty="0">
                <a:solidFill>
                  <a:srgbClr val="FF0000"/>
                </a:solidFill>
              </a:rPr>
              <a:t>and Canaan</a:t>
            </a:r>
            <a:r>
              <a:rPr lang="en-US" sz="3600" dirty="0">
                <a:solidFill>
                  <a:srgbClr val="FF0000"/>
                </a:solidFill>
              </a:rPr>
              <a:t> </a:t>
            </a:r>
            <a:br>
              <a:rPr lang="en-US" sz="3600" dirty="0">
                <a:solidFill>
                  <a:srgbClr val="FF0000"/>
                </a:solidFill>
              </a:rPr>
            </a:br>
            <a:r>
              <a:rPr lang="en-US" sz="3600" b="1" dirty="0">
                <a:solidFill>
                  <a:schemeClr val="accent1">
                    <a:lumMod val="50000"/>
                  </a:schemeClr>
                </a:solidFill>
              </a:rPr>
              <a:t>was 430 years.”  </a:t>
            </a:r>
            <a:br>
              <a:rPr lang="en-US" sz="3600" b="1" dirty="0">
                <a:solidFill>
                  <a:schemeClr val="accent1">
                    <a:lumMod val="50000"/>
                  </a:schemeClr>
                </a:solidFill>
              </a:rPr>
            </a:br>
            <a:r>
              <a:rPr lang="en-US" sz="2800" b="1" dirty="0">
                <a:solidFill>
                  <a:srgbClr val="0000CC"/>
                </a:solidFill>
              </a:rPr>
              <a:t>That’s the way Exodus 12:40 was written </a:t>
            </a:r>
            <a:r>
              <a:rPr lang="en-US" sz="2800" b="1" u="sng" dirty="0">
                <a:solidFill>
                  <a:srgbClr val="0000CC"/>
                </a:solidFill>
              </a:rPr>
              <a:t>in</a:t>
            </a:r>
            <a:r>
              <a:rPr lang="en-US" sz="2800" b="1" dirty="0">
                <a:solidFill>
                  <a:srgbClr val="0000CC"/>
                </a:solidFill>
              </a:rPr>
              <a:t> </a:t>
            </a:r>
            <a:r>
              <a:rPr lang="en-US" sz="2800" b="1" u="sng" dirty="0">
                <a:solidFill>
                  <a:srgbClr val="0000CC"/>
                </a:solidFill>
              </a:rPr>
              <a:t>the</a:t>
            </a:r>
            <a:r>
              <a:rPr lang="en-US" sz="2800" b="1" dirty="0">
                <a:solidFill>
                  <a:srgbClr val="0000CC"/>
                </a:solidFill>
              </a:rPr>
              <a:t> </a:t>
            </a:r>
            <a:r>
              <a:rPr lang="en-US" sz="2800" b="1" u="sng" dirty="0">
                <a:solidFill>
                  <a:srgbClr val="0000CC"/>
                </a:solidFill>
              </a:rPr>
              <a:t>ori</a:t>
            </a:r>
            <a:r>
              <a:rPr lang="en-US" sz="2800" b="1" dirty="0">
                <a:solidFill>
                  <a:srgbClr val="0000CC"/>
                </a:solidFill>
              </a:rPr>
              <a:t>g</a:t>
            </a:r>
            <a:r>
              <a:rPr lang="en-US" sz="2800" b="1" u="sng" dirty="0">
                <a:solidFill>
                  <a:srgbClr val="0000CC"/>
                </a:solidFill>
              </a:rPr>
              <a:t>inal</a:t>
            </a:r>
            <a:r>
              <a:rPr lang="en-US" sz="2800" b="1" dirty="0">
                <a:solidFill>
                  <a:srgbClr val="0000CC"/>
                </a:solidFill>
              </a:rPr>
              <a:t> </a:t>
            </a:r>
            <a:r>
              <a:rPr lang="en-US" sz="2800" b="1" u="sng" dirty="0">
                <a:solidFill>
                  <a:srgbClr val="0000CC"/>
                </a:solidFill>
              </a:rPr>
              <a:t>Hebrew</a:t>
            </a:r>
            <a:r>
              <a:rPr lang="en-US" sz="2800" b="1" dirty="0">
                <a:solidFill>
                  <a:srgbClr val="0000CC"/>
                </a:solidFill>
              </a:rPr>
              <a:t>. </a:t>
            </a:r>
            <a:endParaRPr lang="en-CA" sz="3600" b="1" dirty="0">
              <a:solidFill>
                <a:srgbClr val="0000CC"/>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310187" y="339724"/>
            <a:ext cx="6600825" cy="32956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Content Placeholder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1225" y="3352800"/>
            <a:ext cx="4431913" cy="310043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416300" cy="365125"/>
          </a:xfrm>
        </p:spPr>
        <p:txBody>
          <a:bodyPr/>
          <a:lstStyle/>
          <a:p>
            <a:fld id="{385F3E72-97D8-4E0E-8DB2-A67F030E614A}" type="slidenum">
              <a:rPr lang="en-US" smtClean="0">
                <a:solidFill>
                  <a:schemeClr val="accent1">
                    <a:lumMod val="50000"/>
                  </a:schemeClr>
                </a:solidFill>
              </a:rPr>
              <a:t>26</a:t>
            </a:fld>
            <a:endParaRPr lang="en-US" dirty="0">
              <a:solidFill>
                <a:schemeClr val="accent1">
                  <a:lumMod val="50000"/>
                </a:schemeClr>
              </a:solidFill>
            </a:endParaRPr>
          </a:p>
        </p:txBody>
      </p:sp>
      <p:sp>
        <p:nvSpPr>
          <p:cNvPr id="8" name="Title 1"/>
          <p:cNvSpPr txBox="1">
            <a:spLocks/>
          </p:cNvSpPr>
          <p:nvPr/>
        </p:nvSpPr>
        <p:spPr>
          <a:xfrm>
            <a:off x="5702299" y="3860899"/>
            <a:ext cx="5816600" cy="251777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lumMod val="50000"/>
                  </a:schemeClr>
                </a:solidFill>
              </a:rPr>
              <a:t>But more than 1000 years later, that phrase </a:t>
            </a:r>
            <a:br>
              <a:rPr lang="en-US" sz="4000" b="1" dirty="0">
                <a:solidFill>
                  <a:schemeClr val="accent1">
                    <a:lumMod val="50000"/>
                  </a:schemeClr>
                </a:solidFill>
              </a:rPr>
            </a:br>
            <a:r>
              <a:rPr lang="en-US" sz="4000" b="1" dirty="0">
                <a:solidFill>
                  <a:schemeClr val="accent1">
                    <a:lumMod val="50000"/>
                  </a:schemeClr>
                </a:solidFill>
              </a:rPr>
              <a:t>“</a:t>
            </a:r>
            <a:r>
              <a:rPr lang="en-US" sz="4000" b="1" dirty="0">
                <a:solidFill>
                  <a:srgbClr val="FF0000"/>
                </a:solidFill>
              </a:rPr>
              <a:t>and Canaan</a:t>
            </a:r>
            <a:r>
              <a:rPr lang="en-US" sz="4000" b="1" dirty="0">
                <a:solidFill>
                  <a:schemeClr val="accent1">
                    <a:lumMod val="50000"/>
                  </a:schemeClr>
                </a:solidFill>
              </a:rPr>
              <a:t>” was </a:t>
            </a:r>
            <a:br>
              <a:rPr lang="en-US" sz="4000" b="1" dirty="0">
                <a:solidFill>
                  <a:schemeClr val="accent1">
                    <a:lumMod val="50000"/>
                  </a:schemeClr>
                </a:solidFill>
              </a:rPr>
            </a:br>
            <a:r>
              <a:rPr lang="en-US" sz="4000" b="1" dirty="0">
                <a:solidFill>
                  <a:schemeClr val="accent1">
                    <a:lumMod val="50000"/>
                  </a:schemeClr>
                </a:solidFill>
              </a:rPr>
              <a:t>dropped out of the text.</a:t>
            </a:r>
            <a:endParaRPr lang="en-CA" sz="4000" b="1" dirty="0">
              <a:solidFill>
                <a:schemeClr val="accent1">
                  <a:lumMod val="50000"/>
                </a:schemeClr>
              </a:solidFill>
            </a:endParaRPr>
          </a:p>
        </p:txBody>
      </p:sp>
    </p:spTree>
    <p:extLst>
      <p:ext uri="{BB962C8B-B14F-4D97-AF65-F5344CB8AC3E}">
        <p14:creationId xmlns:p14="http://schemas.microsoft.com/office/powerpoint/2010/main" val="345837144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7594" y="258592"/>
            <a:ext cx="5526314" cy="2759765"/>
          </a:xfrm>
        </p:spPr>
        <p:txBody>
          <a:bodyPr>
            <a:normAutofit/>
            <a:scene3d>
              <a:camera prst="orthographicFront"/>
              <a:lightRig rig="threePt" dir="t"/>
            </a:scene3d>
            <a:sp3d extrusionH="57150">
              <a:bevelT w="38100" h="38100" prst="angle"/>
            </a:sp3d>
          </a:bodyPr>
          <a:lstStyle/>
          <a:p>
            <a:pPr algn="ctr"/>
            <a:r>
              <a:rPr lang="en-US" sz="2800" b="1" dirty="0">
                <a:solidFill>
                  <a:schemeClr val="accent1">
                    <a:lumMod val="50000"/>
                  </a:schemeClr>
                </a:solidFill>
              </a:rPr>
              <a:t>Since all of our Bibles are translated from this corrupted copy of the Hebrew Masoretic, that’s why </a:t>
            </a:r>
            <a:br>
              <a:rPr lang="en-US" sz="2800" b="1" dirty="0">
                <a:solidFill>
                  <a:schemeClr val="accent1">
                    <a:lumMod val="50000"/>
                  </a:schemeClr>
                </a:solidFill>
              </a:rPr>
            </a:br>
            <a:r>
              <a:rPr lang="en-US" sz="2800" b="1" dirty="0">
                <a:solidFill>
                  <a:schemeClr val="accent1">
                    <a:lumMod val="50000"/>
                  </a:schemeClr>
                </a:solidFill>
              </a:rPr>
              <a:t>all of our Bibles specify </a:t>
            </a:r>
            <a:br>
              <a:rPr lang="en-US" sz="2800" b="1" dirty="0">
                <a:solidFill>
                  <a:schemeClr val="accent1">
                    <a:lumMod val="50000"/>
                  </a:schemeClr>
                </a:solidFill>
              </a:rPr>
            </a:br>
            <a:r>
              <a:rPr lang="en-US" sz="2800" b="1" dirty="0">
                <a:solidFill>
                  <a:schemeClr val="accent1">
                    <a:lumMod val="50000"/>
                  </a:schemeClr>
                </a:solidFill>
              </a:rPr>
              <a:t>“</a:t>
            </a:r>
            <a:r>
              <a:rPr lang="en-US" sz="2800" b="1" dirty="0">
                <a:solidFill>
                  <a:srgbClr val="FF0000"/>
                </a:solidFill>
              </a:rPr>
              <a:t>only Egypt</a:t>
            </a:r>
            <a:r>
              <a:rPr lang="en-US" sz="2800" b="1" dirty="0">
                <a:solidFill>
                  <a:schemeClr val="accent1">
                    <a:lumMod val="50000"/>
                  </a:schemeClr>
                </a:solidFill>
              </a:rPr>
              <a:t>”</a:t>
            </a:r>
            <a:r>
              <a:rPr lang="en-US" sz="2800" b="1" dirty="0">
                <a:solidFill>
                  <a:srgbClr val="FF0000"/>
                </a:solidFill>
              </a:rPr>
              <a:t> </a:t>
            </a:r>
            <a:br>
              <a:rPr lang="en-US" sz="2800" b="1" dirty="0">
                <a:solidFill>
                  <a:srgbClr val="FF0000"/>
                </a:solidFill>
              </a:rPr>
            </a:br>
            <a:r>
              <a:rPr lang="en-US" sz="2800" b="1" dirty="0">
                <a:solidFill>
                  <a:srgbClr val="FF0000"/>
                </a:solidFill>
              </a:rPr>
              <a:t>which is incorrect! </a:t>
            </a:r>
            <a:endParaRPr lang="en-CA" sz="2800" b="1" dirty="0">
              <a:solidFill>
                <a:srgbClr val="FF0000"/>
              </a:solidFill>
            </a:endParaRP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77719" y="217313"/>
            <a:ext cx="5543119" cy="280104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3464" y="3159474"/>
            <a:ext cx="5557375" cy="266581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Content Placeholder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2258" y="3155468"/>
            <a:ext cx="5216987" cy="26738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441700" cy="365125"/>
          </a:xfrm>
        </p:spPr>
        <p:txBody>
          <a:bodyPr/>
          <a:lstStyle/>
          <a:p>
            <a:fld id="{385F3E72-97D8-4E0E-8DB2-A67F030E614A}" type="slidenum">
              <a:rPr lang="en-US" smtClean="0">
                <a:solidFill>
                  <a:schemeClr val="accent1">
                    <a:lumMod val="50000"/>
                  </a:schemeClr>
                </a:solidFill>
              </a:rPr>
              <a:t>27</a:t>
            </a:fld>
            <a:endParaRPr lang="en-US" dirty="0">
              <a:solidFill>
                <a:schemeClr val="accent1">
                  <a:lumMod val="50000"/>
                </a:schemeClr>
              </a:solidFill>
            </a:endParaRPr>
          </a:p>
        </p:txBody>
      </p:sp>
      <p:sp>
        <p:nvSpPr>
          <p:cNvPr id="8" name="Title 1"/>
          <p:cNvSpPr txBox="1">
            <a:spLocks/>
          </p:cNvSpPr>
          <p:nvPr/>
        </p:nvSpPr>
        <p:spPr>
          <a:xfrm>
            <a:off x="-114299" y="5817038"/>
            <a:ext cx="12375738" cy="79013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C00000"/>
                </a:solidFill>
                <a:effectLst>
                  <a:outerShdw blurRad="38100" dist="38100" dir="2700000" algn="tl">
                    <a:srgbClr val="000000">
                      <a:alpha val="43137"/>
                    </a:srgbClr>
                  </a:outerShdw>
                </a:effectLst>
              </a:rPr>
              <a:t>The truth is:  </a:t>
            </a:r>
            <a:r>
              <a:rPr lang="en-US" sz="2400" b="1" dirty="0">
                <a:solidFill>
                  <a:schemeClr val="accent1">
                    <a:lumMod val="50000"/>
                  </a:schemeClr>
                </a:solidFill>
              </a:rPr>
              <a:t>they were only in Egypt for 215 years – but that’s another study for a later time.  </a:t>
            </a:r>
            <a:br>
              <a:rPr lang="en-US" sz="2400" b="1" dirty="0">
                <a:solidFill>
                  <a:schemeClr val="accent1">
                    <a:lumMod val="50000"/>
                  </a:schemeClr>
                </a:solidFill>
              </a:rPr>
            </a:br>
            <a:r>
              <a:rPr lang="en-US" sz="2400" b="1" dirty="0">
                <a:solidFill>
                  <a:schemeClr val="accent1">
                    <a:lumMod val="50000"/>
                  </a:schemeClr>
                </a:solidFill>
              </a:rPr>
              <a:t>The first 215 </a:t>
            </a:r>
            <a:r>
              <a:rPr lang="en-US" sz="2400" b="1" dirty="0" smtClean="0">
                <a:solidFill>
                  <a:schemeClr val="accent1">
                    <a:lumMod val="50000"/>
                  </a:schemeClr>
                </a:solidFill>
              </a:rPr>
              <a:t>years, </a:t>
            </a:r>
            <a:r>
              <a:rPr lang="en-US" sz="2400" b="1" dirty="0">
                <a:solidFill>
                  <a:schemeClr val="accent1">
                    <a:lumMod val="50000"/>
                  </a:schemeClr>
                </a:solidFill>
              </a:rPr>
              <a:t>Abraham’s family lived in the land of Canaan – being under the rule of Egypt.</a:t>
            </a:r>
            <a:endParaRPr lang="en-CA" sz="2400" b="1" dirty="0">
              <a:solidFill>
                <a:schemeClr val="accent1">
                  <a:lumMod val="50000"/>
                </a:schemeClr>
              </a:solidFill>
            </a:endParaRPr>
          </a:p>
        </p:txBody>
      </p:sp>
    </p:spTree>
    <p:extLst>
      <p:ext uri="{BB962C8B-B14F-4D97-AF65-F5344CB8AC3E}">
        <p14:creationId xmlns:p14="http://schemas.microsoft.com/office/powerpoint/2010/main" val="241799793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3800" y="807424"/>
            <a:ext cx="6549570" cy="2699656"/>
          </a:xfrm>
          <a:solidFill>
            <a:schemeClr val="accent2">
              <a:lumMod val="20000"/>
              <a:lumOff val="80000"/>
            </a:schemeClr>
          </a:solidFill>
          <a:scene3d>
            <a:camera prst="orthographicFront"/>
            <a:lightRig rig="threePt" dir="t"/>
          </a:scene3d>
          <a:sp3d>
            <a:bevelT/>
          </a:sp3d>
        </p:spPr>
        <p:txBody>
          <a:bodyPr>
            <a:normAutofit/>
            <a:sp3d extrusionH="57150">
              <a:bevelT w="38100" h="38100" prst="angle"/>
            </a:sp3d>
          </a:bodyPr>
          <a:lstStyle/>
          <a:p>
            <a:pPr algn="ctr"/>
            <a:r>
              <a:rPr lang="en-US" sz="3600" b="1" dirty="0">
                <a:solidFill>
                  <a:srgbClr val="C00000"/>
                </a:solidFill>
                <a:effectLst>
                  <a:outerShdw blurRad="38100" dist="38100" dir="2700000" algn="tl">
                    <a:srgbClr val="000000">
                      <a:alpha val="43137"/>
                    </a:srgbClr>
                  </a:outerShdw>
                </a:effectLst>
              </a:rPr>
              <a:t>We’ve just seen a good example of “details” that have been dropped out of the original Hebrew text, - which will cause distortions </a:t>
            </a:r>
            <a:r>
              <a:rPr lang="en-US" sz="3600" b="1" dirty="0" smtClean="0">
                <a:solidFill>
                  <a:srgbClr val="C00000"/>
                </a:solidFill>
                <a:effectLst>
                  <a:outerShdw blurRad="38100" dist="38100" dir="2700000" algn="tl">
                    <a:srgbClr val="000000">
                      <a:alpha val="43137"/>
                    </a:srgbClr>
                  </a:outerShdw>
                </a:effectLst>
              </a:rPr>
              <a:t/>
            </a:r>
            <a:br>
              <a:rPr lang="en-US" sz="3600" b="1" dirty="0" smtClean="0">
                <a:solidFill>
                  <a:srgbClr val="C00000"/>
                </a:solidFill>
                <a:effectLst>
                  <a:outerShdw blurRad="38100" dist="38100" dir="2700000" algn="tl">
                    <a:srgbClr val="000000">
                      <a:alpha val="43137"/>
                    </a:srgbClr>
                  </a:outerShdw>
                </a:effectLst>
              </a:rPr>
            </a:br>
            <a:r>
              <a:rPr lang="en-US" sz="3600" b="1" dirty="0" smtClean="0">
                <a:solidFill>
                  <a:srgbClr val="C00000"/>
                </a:solidFill>
                <a:effectLst>
                  <a:outerShdw blurRad="38100" dist="38100" dir="2700000" algn="tl">
                    <a:srgbClr val="000000">
                      <a:alpha val="43137"/>
                    </a:srgbClr>
                  </a:outerShdw>
                </a:effectLst>
              </a:rPr>
              <a:t>in biblical </a:t>
            </a:r>
            <a:r>
              <a:rPr lang="en-US" sz="3600" b="1" dirty="0">
                <a:solidFill>
                  <a:srgbClr val="C00000"/>
                </a:solidFill>
                <a:effectLst>
                  <a:outerShdw blurRad="38100" dist="38100" dir="2700000" algn="tl">
                    <a:srgbClr val="000000">
                      <a:alpha val="43137"/>
                    </a:srgbClr>
                  </a:outerShdw>
                </a:effectLst>
              </a:rPr>
              <a:t>timelines.  </a:t>
            </a:r>
            <a:endParaRPr lang="en-CA" sz="3600" b="1"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8610600" y="6356350"/>
            <a:ext cx="3479800" cy="365125"/>
          </a:xfrm>
        </p:spPr>
        <p:txBody>
          <a:bodyPr/>
          <a:lstStyle/>
          <a:p>
            <a:fld id="{385F3E72-97D8-4E0E-8DB2-A67F030E614A}" type="slidenum">
              <a:rPr lang="en-US" smtClean="0">
                <a:solidFill>
                  <a:schemeClr val="accent1">
                    <a:lumMod val="50000"/>
                  </a:schemeClr>
                </a:solidFill>
              </a:rPr>
              <a:t>28</a:t>
            </a:fld>
            <a:endParaRPr lang="en-US" dirty="0">
              <a:solidFill>
                <a:schemeClr val="accent1">
                  <a:lumMod val="50000"/>
                </a:schemeClr>
              </a:solidFill>
            </a:endParaRPr>
          </a:p>
        </p:txBody>
      </p:sp>
      <p:sp>
        <p:nvSpPr>
          <p:cNvPr id="3" name="Rectangle 2"/>
          <p:cNvSpPr/>
          <p:nvPr/>
        </p:nvSpPr>
        <p:spPr>
          <a:xfrm>
            <a:off x="685801" y="5525353"/>
            <a:ext cx="10518206"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en-US" sz="6000" b="1" cap="none" spc="0" dirty="0">
                <a:ln/>
                <a:solidFill>
                  <a:srgbClr val="C00000"/>
                </a:solidFill>
                <a:effectLst>
                  <a:outerShdw blurRad="60007" dist="310007" dir="7680000" sy="30000" kx="1300200" algn="ctr" rotWithShape="0">
                    <a:prstClr val="black">
                      <a:alpha val="32000"/>
                    </a:prstClr>
                  </a:outerShdw>
                </a:effectLst>
                <a:latin typeface="MV Boli" panose="02000500030200090000" pitchFamily="2" charset="0"/>
                <a:cs typeface="MV Boli" panose="02000500030200090000" pitchFamily="2" charset="0"/>
              </a:rPr>
              <a:t>But, it doesn’t end there!</a:t>
            </a:r>
          </a:p>
        </p:txBody>
      </p:sp>
      <p:sp>
        <p:nvSpPr>
          <p:cNvPr id="5" name="Sun 4"/>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535526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29</a:t>
            </a:fld>
            <a:endParaRPr lang="en-US" dirty="0">
              <a:solidFill>
                <a:schemeClr val="accent1">
                  <a:lumMod val="50000"/>
                </a:schemeClr>
              </a:solidFill>
            </a:endParaRPr>
          </a:p>
        </p:txBody>
      </p:sp>
      <p:sp>
        <p:nvSpPr>
          <p:cNvPr id="10" name="Title 1"/>
          <p:cNvSpPr txBox="1">
            <a:spLocks/>
          </p:cNvSpPr>
          <p:nvPr/>
        </p:nvSpPr>
        <p:spPr>
          <a:xfrm>
            <a:off x="247844" y="242467"/>
            <a:ext cx="3205421" cy="6113882"/>
          </a:xfrm>
          <a:prstGeom prst="rect">
            <a:avLst/>
          </a:prstGeom>
        </p:spPr>
        <p:txBody>
          <a:bodyPr vert="horz" lIns="91440" tIns="45720" rIns="91440" bIns="45720" rtlCol="0" anchor="ctr">
            <a:normAutofit fontScale="85000" lnSpcReduction="200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2060"/>
                </a:solidFill>
              </a:rPr>
              <a:t>#1: In order to find if other things have been dropped out, we will take a good look at the pattern in the Genesis timelines. </a:t>
            </a:r>
          </a:p>
          <a:p>
            <a:endParaRPr lang="en-US" sz="2800" b="1" dirty="0">
              <a:solidFill>
                <a:schemeClr val="tx2">
                  <a:lumMod val="50000"/>
                </a:schemeClr>
              </a:solidFill>
            </a:endParaRPr>
          </a:p>
          <a:p>
            <a:r>
              <a:rPr lang="en-US" sz="2800" b="1" dirty="0">
                <a:solidFill>
                  <a:srgbClr val="C00000"/>
                </a:solidFill>
              </a:rPr>
              <a:t>#2: We need to examine details of how many generations after Noah the Tower of Babel was built – and – how did </a:t>
            </a:r>
            <a:br>
              <a:rPr lang="en-US" sz="2800" b="1" dirty="0">
                <a:solidFill>
                  <a:srgbClr val="C00000"/>
                </a:solidFill>
              </a:rPr>
            </a:br>
            <a:r>
              <a:rPr lang="en-US" sz="2800" b="1" dirty="0">
                <a:solidFill>
                  <a:srgbClr val="C00000"/>
                </a:solidFill>
              </a:rPr>
              <a:t>it happen that 6-7 generations after </a:t>
            </a:r>
            <a:br>
              <a:rPr lang="en-US" sz="2800" b="1" dirty="0">
                <a:solidFill>
                  <a:srgbClr val="C00000"/>
                </a:solidFill>
              </a:rPr>
            </a:br>
            <a:r>
              <a:rPr lang="en-US" sz="2800" b="1" dirty="0" smtClean="0">
                <a:solidFill>
                  <a:srgbClr val="C00000"/>
                </a:solidFill>
              </a:rPr>
              <a:t>Shem - </a:t>
            </a:r>
            <a:r>
              <a:rPr lang="en-US" sz="2800" b="1" dirty="0">
                <a:solidFill>
                  <a:srgbClr val="C00000"/>
                </a:solidFill>
              </a:rPr>
              <a:t>the timelines immediately have a different pattern up to </a:t>
            </a:r>
            <a:r>
              <a:rPr lang="en-US" sz="2800" b="1" dirty="0" err="1">
                <a:solidFill>
                  <a:srgbClr val="C00000"/>
                </a:solidFill>
              </a:rPr>
              <a:t>Terah</a:t>
            </a:r>
            <a:r>
              <a:rPr lang="en-US" sz="2800" b="1" dirty="0">
                <a:solidFill>
                  <a:srgbClr val="C00000"/>
                </a:solidFill>
              </a:rPr>
              <a:t> and Abraham?  </a:t>
            </a:r>
            <a:br>
              <a:rPr lang="en-US" sz="2800" b="1" dirty="0">
                <a:solidFill>
                  <a:srgbClr val="C00000"/>
                </a:solidFill>
              </a:rPr>
            </a:br>
            <a:r>
              <a:rPr lang="en-US" sz="2800" b="1" dirty="0">
                <a:solidFill>
                  <a:schemeClr val="tx2">
                    <a:lumMod val="50000"/>
                  </a:schemeClr>
                </a:solidFill>
              </a:rPr>
              <a:t/>
            </a:r>
            <a:br>
              <a:rPr lang="en-US" sz="2800" b="1" dirty="0">
                <a:solidFill>
                  <a:schemeClr val="tx2">
                    <a:lumMod val="50000"/>
                  </a:schemeClr>
                </a:solidFill>
              </a:rPr>
            </a:br>
            <a:r>
              <a:rPr lang="en-US" sz="2800" b="1" dirty="0">
                <a:solidFill>
                  <a:schemeClr val="accent6">
                    <a:lumMod val="50000"/>
                  </a:schemeClr>
                </a:solidFill>
              </a:rPr>
              <a:t>We may have to take another detour before we find the problem.</a:t>
            </a:r>
            <a:endParaRPr lang="en-CA" sz="2800" b="1" dirty="0">
              <a:solidFill>
                <a:schemeClr val="accent6">
                  <a:lumMod val="50000"/>
                </a:schemeClr>
              </a:solidFill>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5690" y="343794"/>
            <a:ext cx="8266588" cy="6007695"/>
          </a:xfrm>
          <a:prstGeom prst="rect">
            <a:avLst/>
          </a:prstGeom>
          <a:ln w="7620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Content Placeholder 11"/>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715199" y="3347641"/>
            <a:ext cx="2820568" cy="28205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Parallelogram 13"/>
          <p:cNvSpPr/>
          <p:nvPr/>
        </p:nvSpPr>
        <p:spPr>
          <a:xfrm rot="18805827" flipH="1">
            <a:off x="5430059" y="-686836"/>
            <a:ext cx="2580213" cy="6259001"/>
          </a:xfrm>
          <a:custGeom>
            <a:avLst/>
            <a:gdLst>
              <a:gd name="connsiteX0" fmla="*/ 0 w 1104900"/>
              <a:gd name="connsiteY0" fmla="*/ 4083145 h 4083145"/>
              <a:gd name="connsiteX1" fmla="*/ 276225 w 1104900"/>
              <a:gd name="connsiteY1" fmla="*/ 0 h 4083145"/>
              <a:gd name="connsiteX2" fmla="*/ 1104900 w 1104900"/>
              <a:gd name="connsiteY2" fmla="*/ 0 h 4083145"/>
              <a:gd name="connsiteX3" fmla="*/ 828675 w 1104900"/>
              <a:gd name="connsiteY3" fmla="*/ 4083145 h 4083145"/>
              <a:gd name="connsiteX4" fmla="*/ 0 w 1104900"/>
              <a:gd name="connsiteY4" fmla="*/ 4083145 h 4083145"/>
              <a:gd name="connsiteX0" fmla="*/ 0 w 2544393"/>
              <a:gd name="connsiteY0" fmla="*/ 5973216 h 5973216"/>
              <a:gd name="connsiteX1" fmla="*/ 1715718 w 2544393"/>
              <a:gd name="connsiteY1" fmla="*/ 0 h 5973216"/>
              <a:gd name="connsiteX2" fmla="*/ 2544393 w 2544393"/>
              <a:gd name="connsiteY2" fmla="*/ 0 h 5973216"/>
              <a:gd name="connsiteX3" fmla="*/ 2268168 w 2544393"/>
              <a:gd name="connsiteY3" fmla="*/ 4083145 h 5973216"/>
              <a:gd name="connsiteX4" fmla="*/ 0 w 2544393"/>
              <a:gd name="connsiteY4" fmla="*/ 5973216 h 5973216"/>
              <a:gd name="connsiteX0" fmla="*/ 0 w 2544393"/>
              <a:gd name="connsiteY0" fmla="*/ 5973216 h 5973216"/>
              <a:gd name="connsiteX1" fmla="*/ 1715718 w 2544393"/>
              <a:gd name="connsiteY1" fmla="*/ 0 h 5973216"/>
              <a:gd name="connsiteX2" fmla="*/ 2544393 w 2544393"/>
              <a:gd name="connsiteY2" fmla="*/ 0 h 5973216"/>
              <a:gd name="connsiteX3" fmla="*/ 1819324 w 2544393"/>
              <a:gd name="connsiteY3" fmla="*/ 4095444 h 5973216"/>
              <a:gd name="connsiteX4" fmla="*/ 0 w 2544393"/>
              <a:gd name="connsiteY4" fmla="*/ 5973216 h 5973216"/>
              <a:gd name="connsiteX0" fmla="*/ 0 w 2639325"/>
              <a:gd name="connsiteY0" fmla="*/ 6442966 h 6442966"/>
              <a:gd name="connsiteX1" fmla="*/ 1715718 w 2639325"/>
              <a:gd name="connsiteY1" fmla="*/ 469750 h 6442966"/>
              <a:gd name="connsiteX2" fmla="*/ 2639325 w 2639325"/>
              <a:gd name="connsiteY2" fmla="*/ 0 h 6442966"/>
              <a:gd name="connsiteX3" fmla="*/ 1819324 w 2639325"/>
              <a:gd name="connsiteY3" fmla="*/ 4565194 h 6442966"/>
              <a:gd name="connsiteX4" fmla="*/ 0 w 2639325"/>
              <a:gd name="connsiteY4" fmla="*/ 6442966 h 6442966"/>
              <a:gd name="connsiteX0" fmla="*/ 0 w 2639325"/>
              <a:gd name="connsiteY0" fmla="*/ 6442966 h 6442966"/>
              <a:gd name="connsiteX1" fmla="*/ 1789501 w 2639325"/>
              <a:gd name="connsiteY1" fmla="*/ 539598 h 6442966"/>
              <a:gd name="connsiteX2" fmla="*/ 2639325 w 2639325"/>
              <a:gd name="connsiteY2" fmla="*/ 0 h 6442966"/>
              <a:gd name="connsiteX3" fmla="*/ 1819324 w 2639325"/>
              <a:gd name="connsiteY3" fmla="*/ 4565194 h 6442966"/>
              <a:gd name="connsiteX4" fmla="*/ 0 w 2639325"/>
              <a:gd name="connsiteY4" fmla="*/ 6442966 h 6442966"/>
              <a:gd name="connsiteX0" fmla="*/ 0 w 2639325"/>
              <a:gd name="connsiteY0" fmla="*/ 6442966 h 6442966"/>
              <a:gd name="connsiteX1" fmla="*/ 1789501 w 2639325"/>
              <a:gd name="connsiteY1" fmla="*/ 539598 h 6442966"/>
              <a:gd name="connsiteX2" fmla="*/ 2639325 w 2639325"/>
              <a:gd name="connsiteY2" fmla="*/ 0 h 6442966"/>
              <a:gd name="connsiteX3" fmla="*/ 1819324 w 2639325"/>
              <a:gd name="connsiteY3" fmla="*/ 4565194 h 6442966"/>
              <a:gd name="connsiteX4" fmla="*/ 0 w 2639325"/>
              <a:gd name="connsiteY4" fmla="*/ 6442966 h 6442966"/>
              <a:gd name="connsiteX0" fmla="*/ 0 w 2482661"/>
              <a:gd name="connsiteY0" fmla="*/ 6259001 h 6259001"/>
              <a:gd name="connsiteX1" fmla="*/ 1632837 w 2482661"/>
              <a:gd name="connsiteY1" fmla="*/ 539598 h 6259001"/>
              <a:gd name="connsiteX2" fmla="*/ 2482661 w 2482661"/>
              <a:gd name="connsiteY2" fmla="*/ 0 h 6259001"/>
              <a:gd name="connsiteX3" fmla="*/ 1662660 w 2482661"/>
              <a:gd name="connsiteY3" fmla="*/ 4565194 h 6259001"/>
              <a:gd name="connsiteX4" fmla="*/ 0 w 2482661"/>
              <a:gd name="connsiteY4" fmla="*/ 6259001 h 6259001"/>
              <a:gd name="connsiteX0" fmla="*/ 97552 w 2580213"/>
              <a:gd name="connsiteY0" fmla="*/ 6259001 h 6259001"/>
              <a:gd name="connsiteX1" fmla="*/ 1730389 w 2580213"/>
              <a:gd name="connsiteY1" fmla="*/ 539598 h 6259001"/>
              <a:gd name="connsiteX2" fmla="*/ 2580213 w 2580213"/>
              <a:gd name="connsiteY2" fmla="*/ 0 h 6259001"/>
              <a:gd name="connsiteX3" fmla="*/ 1760212 w 2580213"/>
              <a:gd name="connsiteY3" fmla="*/ 4565194 h 6259001"/>
              <a:gd name="connsiteX4" fmla="*/ 97552 w 2580213"/>
              <a:gd name="connsiteY4" fmla="*/ 6259001 h 6259001"/>
              <a:gd name="connsiteX0" fmla="*/ 97552 w 2580213"/>
              <a:gd name="connsiteY0" fmla="*/ 6259001 h 6259001"/>
              <a:gd name="connsiteX1" fmla="*/ 1730389 w 2580213"/>
              <a:gd name="connsiteY1" fmla="*/ 539598 h 6259001"/>
              <a:gd name="connsiteX2" fmla="*/ 2580213 w 2580213"/>
              <a:gd name="connsiteY2" fmla="*/ 0 h 6259001"/>
              <a:gd name="connsiteX3" fmla="*/ 1727633 w 2580213"/>
              <a:gd name="connsiteY3" fmla="*/ 4522127 h 6259001"/>
              <a:gd name="connsiteX4" fmla="*/ 97552 w 2580213"/>
              <a:gd name="connsiteY4" fmla="*/ 6259001 h 625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213" h="6259001">
                <a:moveTo>
                  <a:pt x="97552" y="6259001"/>
                </a:moveTo>
                <a:cubicBezTo>
                  <a:pt x="-388333" y="6099629"/>
                  <a:pt x="1064662" y="4243124"/>
                  <a:pt x="1730389" y="539598"/>
                </a:cubicBezTo>
                <a:lnTo>
                  <a:pt x="2580213" y="0"/>
                </a:lnTo>
                <a:lnTo>
                  <a:pt x="1727633" y="4522127"/>
                </a:lnTo>
                <a:lnTo>
                  <a:pt x="97552" y="6259001"/>
                </a:lnTo>
                <a:close/>
              </a:path>
            </a:pathLst>
          </a:custGeom>
          <a:noFill/>
          <a:ln w="38100">
            <a:prstDash val="lgDashDot"/>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Parallelogram 14"/>
          <p:cNvSpPr/>
          <p:nvPr/>
        </p:nvSpPr>
        <p:spPr>
          <a:xfrm rot="20502517" flipH="1">
            <a:off x="9778655" y="3651022"/>
            <a:ext cx="463271" cy="1824302"/>
          </a:xfrm>
          <a:prstGeom prst="parallelogram">
            <a:avLst/>
          </a:prstGeom>
          <a:noFill/>
          <a:ln w="38100">
            <a:solidFill>
              <a:srgbClr val="C00000"/>
            </a:solidFill>
          </a:ln>
          <a:effectLst>
            <a:glow rad="88900">
              <a:srgbClr val="FF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Snip Diagonal Corner Rectangle 16"/>
          <p:cNvSpPr/>
          <p:nvPr/>
        </p:nvSpPr>
        <p:spPr>
          <a:xfrm>
            <a:off x="10185400" y="5419725"/>
            <a:ext cx="956077" cy="466170"/>
          </a:xfrm>
          <a:prstGeom prst="snip2DiagRect">
            <a:avLst/>
          </a:prstGeom>
          <a:noFill/>
          <a:ln w="38100">
            <a:solidFill>
              <a:schemeClr val="accent1">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7374835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2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1000"/>
                                        <p:tgtEl>
                                          <p:spTgt spid="10">
                                            <p:txEl>
                                              <p:pRg st="2" end="2"/>
                                            </p:txEl>
                                          </p:spTgt>
                                        </p:tgtEl>
                                      </p:cBhvr>
                                    </p:animEffect>
                                    <p:anim calcmode="lin" valueType="num">
                                      <p:cBhvr>
                                        <p:cTn id="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repeatCount="3000" fill="hold" grpId="0" nodeType="afterEffect">
                                  <p:stCondLst>
                                    <p:cond delay="100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par>
                          <p:cTn id="19" fill="hold">
                            <p:stCondLst>
                              <p:cond delay="8000"/>
                            </p:stCondLst>
                            <p:childTnLst>
                              <p:par>
                                <p:cTn id="20" presetID="21" presetClass="entr" presetSubtype="1" repeatCount="3000" fill="hold" grpId="0" nodeType="afterEffect">
                                  <p:stCondLst>
                                    <p:cond delay="200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3</a:t>
            </a:fld>
            <a:endParaRPr lang="en-US" dirty="0">
              <a:solidFill>
                <a:schemeClr val="tx1"/>
              </a:solidFill>
            </a:endParaRPr>
          </a:p>
        </p:txBody>
      </p:sp>
      <p:pic>
        <p:nvPicPr>
          <p:cNvPr id="3" name="Picture 6" descr="C:\Users\Rae\Desktop\Mel [cf] Priesthood &amp; Faifer\umbrella 5.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402286" y="1364344"/>
            <a:ext cx="4615543" cy="5080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27541" y="352603"/>
            <a:ext cx="7909858" cy="618630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Also in Part 1: </a:t>
            </a:r>
            <a:r>
              <a:rPr lang="en-US" sz="4800" b="1" dirty="0">
                <a:ln w="11430">
                  <a:solidFill>
                    <a:srgbClr val="002060"/>
                  </a:solidFill>
                </a:ln>
                <a:solidFill>
                  <a:srgbClr val="0070C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Yahuah</a:t>
            </a: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is the </a:t>
            </a:r>
            <a:r>
              <a:rPr lang="en-US" sz="4800" b="1" dirty="0" err="1">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Melki-tzedek</a:t>
            </a: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Priest </a:t>
            </a:r>
            <a:endParaRPr lang="en-US" sz="2000" b="1" cap="none" spc="0"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algn="ctr"/>
            <a:r>
              <a:rPr lang="en-US" sz="4800" b="1" dirty="0">
                <a:ln w="11430">
                  <a:solidFill>
                    <a:srgbClr val="002060"/>
                  </a:solidFill>
                </a:ln>
                <a:solidFill>
                  <a:schemeClr val="accent4">
                    <a:lumMod val="7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administering His </a:t>
            </a:r>
            <a:br>
              <a:rPr lang="en-US" sz="4800" b="1" dirty="0">
                <a:ln w="11430">
                  <a:solidFill>
                    <a:srgbClr val="002060"/>
                  </a:solidFill>
                </a:ln>
                <a:solidFill>
                  <a:schemeClr val="accent4">
                    <a:lumMod val="7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800" b="1" dirty="0">
                <a:ln w="11430">
                  <a:solidFill>
                    <a:srgbClr val="002060"/>
                  </a:solidFill>
                </a:ln>
                <a:solidFill>
                  <a:schemeClr val="accent4">
                    <a:lumMod val="75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divine covenant to all</a:t>
            </a:r>
            <a:r>
              <a:rPr lang="en-US" sz="3200" b="1" dirty="0">
                <a:ln w="11430">
                  <a:solidFill>
                    <a:srgbClr val="002060"/>
                  </a:solidFill>
                </a:ln>
                <a:solidFill>
                  <a:schemeClr val="accent4">
                    <a:lumMod val="75000"/>
                  </a:schemeClr>
                </a:solidFill>
                <a:effectLst>
                  <a:outerShdw blurRad="50800" dist="39000" dir="5460000" algn="tl">
                    <a:srgbClr val="000000">
                      <a:alpha val="38000"/>
                    </a:srgbClr>
                  </a:outerShdw>
                </a:effectLst>
                <a:latin typeface="Arial Rounded MT Bold" panose="020F0704030504030204" pitchFamily="34" charset="0"/>
                <a:ea typeface="Nouvelle Vague" pitchFamily="2" charset="0"/>
                <a:cs typeface="MV Boli" pitchFamily="2" charset="0"/>
              </a:rPr>
              <a:t>.</a:t>
            </a:r>
            <a: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a:t>
            </a:r>
            <a:br>
              <a:rPr lang="en-US" sz="4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endParaRPr lang="en-US" sz="2800" b="1" dirty="0">
              <a:ln w="11430">
                <a:solidFill>
                  <a:srgbClr val="002060"/>
                </a:solidFill>
              </a:ln>
              <a:solidFill>
                <a:schemeClr val="accent6">
                  <a:lumMod val="50000"/>
                </a:schemeClr>
              </a:solidFill>
              <a:effectLst>
                <a:outerShdw blurRad="50800" dist="39000" dir="5460000" algn="tl">
                  <a:srgbClr val="000000">
                    <a:alpha val="38000"/>
                  </a:srgbClr>
                </a:outerShdw>
              </a:effectLst>
              <a:latin typeface="MV Boli" pitchFamily="2" charset="0"/>
              <a:ea typeface="Nouvelle Vague" pitchFamily="2" charset="0"/>
              <a:cs typeface="MV Boli" pitchFamily="2" charset="0"/>
            </a:endParaRPr>
          </a:p>
          <a:p>
            <a:pPr algn="ctr"/>
            <a:r>
              <a:rPr lang="en-US" sz="4400" b="1" cap="none" spc="0"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That means He </a:t>
            </a:r>
            <a:r>
              <a:rPr lang="en-US" sz="4400" b="1"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was </a:t>
            </a:r>
            <a:r>
              <a:rPr lang="en-US" sz="4400" b="1" u="sng"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the</a:t>
            </a:r>
            <a:r>
              <a:rPr lang="en-US" sz="4400" b="1" cap="none" spc="0" dirty="0">
                <a:ln w="11430">
                  <a:solidFill>
                    <a:srgbClr val="002060"/>
                  </a:solidFill>
                </a:ln>
                <a:solidFill>
                  <a:srgbClr val="441D61"/>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“Priest”</a:t>
            </a:r>
            <a:r>
              <a:rPr lang="en-US" sz="4400" b="1" cap="none" spc="0"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that gave the </a:t>
            </a:r>
            <a:r>
              <a:rPr lang="en-US" sz="4400" b="1" cap="none" spc="0" dirty="0" err="1">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moedim</a:t>
            </a:r>
            <a:r>
              <a:rPr lang="en-US" sz="4400" b="1" cap="none" spc="0"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 count to Adam </a:t>
            </a:r>
            <a:br>
              <a:rPr lang="en-US" sz="4400" b="1" cap="none" spc="0"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br>
            <a:r>
              <a:rPr lang="en-US" sz="4400" b="1" cap="none" spc="0" dirty="0">
                <a:ln w="11430">
                  <a:solidFill>
                    <a:srgbClr val="002060"/>
                  </a:solidFill>
                </a:ln>
                <a:solidFill>
                  <a:srgbClr val="C00000"/>
                </a:solidFill>
                <a:effectLst>
                  <a:outerShdw blurRad="50800" dist="39000" dir="5460000" algn="tl">
                    <a:srgbClr val="000000">
                      <a:alpha val="38000"/>
                    </a:srgbClr>
                  </a:outerShdw>
                </a:effectLst>
                <a:latin typeface="MV Boli" pitchFamily="2" charset="0"/>
                <a:ea typeface="Nouvelle Vague" pitchFamily="2" charset="0"/>
                <a:cs typeface="MV Boli" pitchFamily="2" charset="0"/>
              </a:rPr>
              <a:t>in the very beginning</a:t>
            </a:r>
            <a:r>
              <a:rPr lang="en-US" sz="4400" b="1" cap="none" spc="0" dirty="0">
                <a:ln w="11430">
                  <a:solidFill>
                    <a:srgbClr val="002060"/>
                  </a:solidFill>
                </a:ln>
                <a:solidFill>
                  <a:srgbClr val="C00000"/>
                </a:solidFill>
                <a:effectLst>
                  <a:outerShdw blurRad="50800" dist="39000" dir="5460000" algn="tl">
                    <a:srgbClr val="000000">
                      <a:alpha val="38000"/>
                    </a:srgbClr>
                  </a:outerShdw>
                </a:effectLst>
                <a:latin typeface="Arial Rounded MT Bold" panose="020F0704030504030204" pitchFamily="34" charset="0"/>
                <a:ea typeface="Nouvelle Vague" pitchFamily="2" charset="0"/>
                <a:cs typeface="MV Boli" pitchFamily="2" charset="0"/>
              </a:rPr>
              <a:t>.</a:t>
            </a:r>
          </a:p>
        </p:txBody>
      </p:sp>
      <p:grpSp>
        <p:nvGrpSpPr>
          <p:cNvPr id="5" name="Group 4"/>
          <p:cNvGrpSpPr/>
          <p:nvPr/>
        </p:nvGrpSpPr>
        <p:grpSpPr>
          <a:xfrm>
            <a:off x="8599610" y="4655505"/>
            <a:ext cx="3085854" cy="2448801"/>
            <a:chOff x="5767107" y="4272674"/>
            <a:chExt cx="3085854" cy="2448801"/>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767107" y="4283075"/>
              <a:ext cx="3085854" cy="24384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 name="Picture 2" descr="C:\Users\Rae\Desktop\top hat clear.pn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841258" y="4272674"/>
              <a:ext cx="681857" cy="61132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rot="439421">
            <a:off x="8526978" y="423523"/>
            <a:ext cx="3440482" cy="1081393"/>
          </a:xfrm>
          <a:prstGeom prst="rect">
            <a:avLst/>
          </a:prstGeom>
          <a:noFill/>
        </p:spPr>
        <p:txBody>
          <a:bodyPr wrap="none" lIns="91440" tIns="45720" rIns="91440" bIns="45720">
            <a:prstTxWarp prst="textDeflateBottom">
              <a:avLst>
                <a:gd name="adj" fmla="val 91496"/>
              </a:avLst>
            </a:prstTxWarp>
            <a:spAutoFit/>
            <a:scene3d>
              <a:camera prst="orthographicFront"/>
              <a:lightRig rig="threePt" dir="t"/>
            </a:scene3d>
            <a:sp3d extrusionH="57150">
              <a:bevelT h="25400" prst="softRound"/>
            </a:sp3d>
          </a:bodyPr>
          <a:lstStyle/>
          <a:p>
            <a:pPr algn="ctr"/>
            <a:r>
              <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a:t>
            </a:r>
            <a:r>
              <a:rPr lang="en-US" sz="3600" b="1" spc="0" dirty="0" err="1">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t>Melki-tzedek</a:t>
            </a:r>
            <a:r>
              <a:rPr lang="en-US" sz="3600" b="1"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t/>
            </a:r>
            <a:br>
              <a:rPr lang="en-US" sz="3600" b="1"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br>
            <a:r>
              <a:rPr lang="en-US" sz="3600" b="1"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rPr>
              <a:t>King &amp; Priest!</a:t>
            </a:r>
            <a:endParaRPr lang="en-US" sz="5400" b="1" cap="all"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V Boli" pitchFamily="2" charset="0"/>
              <a:cs typeface="MV Boli" pitchFamily="2" charset="0"/>
            </a:endParaRPr>
          </a:p>
        </p:txBody>
      </p:sp>
      <p:sp>
        <p:nvSpPr>
          <p:cNvPr id="9" name="Rectangle 8"/>
          <p:cNvSpPr/>
          <p:nvPr/>
        </p:nvSpPr>
        <p:spPr>
          <a:xfrm rot="439421">
            <a:off x="8268765" y="3087070"/>
            <a:ext cx="2715808" cy="646331"/>
          </a:xfrm>
          <a:prstGeom prst="rect">
            <a:avLst/>
          </a:prstGeom>
          <a:noFill/>
        </p:spPr>
        <p:txBody>
          <a:bodyPr wrap="none" lIns="91440" tIns="45720" rIns="91440" bIns="45720">
            <a:prstTxWarp prst="textChevronInverted">
              <a:avLst/>
            </a:prstTxWarp>
            <a:spAutoFit/>
            <a:scene3d>
              <a:camera prst="orthographicFront"/>
              <a:lightRig rig="threePt" dir="t"/>
            </a:scene3d>
            <a:sp3d extrusionH="57150">
              <a:bevelT h="25400" prst="softRound"/>
            </a:sp3d>
          </a:bodyPr>
          <a:lstStyle/>
          <a:p>
            <a:pPr algn="ctr"/>
            <a:r>
              <a:rPr lang="en-US" sz="36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V Boli" pitchFamily="2" charset="0"/>
                <a:cs typeface="MV Boli" pitchFamily="2" charset="0"/>
              </a:rPr>
              <a:t> Covenant! </a:t>
            </a:r>
            <a:endParaRPr lang="en-US" sz="54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V Boli" pitchFamily="2" charset="0"/>
              <a:cs typeface="MV Boli" pitchFamily="2" charset="0"/>
            </a:endParaRPr>
          </a:p>
        </p:txBody>
      </p:sp>
    </p:spTree>
    <p:extLst>
      <p:ext uri="{BB962C8B-B14F-4D97-AF65-F5344CB8AC3E}">
        <p14:creationId xmlns:p14="http://schemas.microsoft.com/office/powerpoint/2010/main" val="206116431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6911" y="423573"/>
            <a:ext cx="5429200" cy="2626028"/>
          </a:xfrm>
        </p:spPr>
        <p:txBody>
          <a:bodyPr>
            <a:normAutofit/>
            <a:scene3d>
              <a:camera prst="orthographicFront"/>
              <a:lightRig rig="threePt" dir="t"/>
            </a:scene3d>
            <a:sp3d extrusionH="57150">
              <a:bevelT w="38100" h="38100" prst="angle"/>
            </a:sp3d>
          </a:bodyPr>
          <a:lstStyle/>
          <a:p>
            <a:r>
              <a:rPr lang="en-US" sz="3200" b="1" dirty="0">
                <a:solidFill>
                  <a:schemeClr val="accent1">
                    <a:lumMod val="50000"/>
                  </a:schemeClr>
                </a:solidFill>
              </a:rPr>
              <a:t>In Gen 11 we find the genealogy of Shem all the way down to Abram – giving all the ages of how old each one of them were when their sons were born.</a:t>
            </a:r>
            <a:endParaRPr lang="en-CA" sz="3200" b="1" dirty="0">
              <a:solidFill>
                <a:schemeClr val="accent1">
                  <a:lumMod val="50000"/>
                </a:schemeClr>
              </a:solidFill>
            </a:endParaRP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2889" y="276989"/>
            <a:ext cx="5802352" cy="2919196"/>
          </a:xfrm>
          <a:prstGeom prst="rect">
            <a:avLst/>
          </a:prstGeom>
          <a:ln w="9525">
            <a:solidFill>
              <a:srgbClr val="002060"/>
            </a:solidFill>
          </a:ln>
        </p:spPr>
      </p:pic>
      <p:pic>
        <p:nvPicPr>
          <p:cNvPr id="7"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7565" y="3540498"/>
            <a:ext cx="5532422" cy="2799311"/>
          </a:xfrm>
          <a:prstGeom prst="rect">
            <a:avLst/>
          </a:prstGeom>
          <a:ln>
            <a:solidFill>
              <a:srgbClr val="002060"/>
            </a:solidFill>
          </a:ln>
        </p:spPr>
      </p:pic>
      <p:sp>
        <p:nvSpPr>
          <p:cNvPr id="4" name="Slide Number Placeholder 3"/>
          <p:cNvSpPr>
            <a:spLocks noGrp="1"/>
          </p:cNvSpPr>
          <p:nvPr>
            <p:ph type="sldNum" sz="quarter" idx="12"/>
          </p:nvPr>
        </p:nvSpPr>
        <p:spPr>
          <a:xfrm>
            <a:off x="8610599" y="6356350"/>
            <a:ext cx="3450771" cy="365125"/>
          </a:xfrm>
        </p:spPr>
        <p:txBody>
          <a:bodyPr/>
          <a:lstStyle/>
          <a:p>
            <a:fld id="{385F3E72-97D8-4E0E-8DB2-A67F030E614A}" type="slidenum">
              <a:rPr lang="en-US" smtClean="0">
                <a:solidFill>
                  <a:schemeClr val="accent1">
                    <a:lumMod val="50000"/>
                  </a:schemeClr>
                </a:solidFill>
              </a:rPr>
              <a:t>30</a:t>
            </a:fld>
            <a:endParaRPr lang="en-US" dirty="0">
              <a:solidFill>
                <a:schemeClr val="accent1">
                  <a:lumMod val="50000"/>
                </a:schemeClr>
              </a:solidFill>
            </a:endParaRPr>
          </a:p>
        </p:txBody>
      </p:sp>
      <p:sp>
        <p:nvSpPr>
          <p:cNvPr id="3" name="Rectangle 2"/>
          <p:cNvSpPr/>
          <p:nvPr/>
        </p:nvSpPr>
        <p:spPr>
          <a:xfrm>
            <a:off x="12506601" y="-354331"/>
            <a:ext cx="6096000" cy="13388280"/>
          </a:xfrm>
          <a:prstGeom prst="rect">
            <a:avLst/>
          </a:prstGeom>
          <a:solidFill>
            <a:schemeClr val="bg1"/>
          </a:solidFill>
        </p:spPr>
        <p:txBody>
          <a:bodyPr>
            <a:spAutoFit/>
          </a:bodyPr>
          <a:lstStyle/>
          <a:p>
            <a:r>
              <a:rPr lang="en-US" b="1" dirty="0" err="1">
                <a:solidFill>
                  <a:srgbClr val="001320"/>
                </a:solidFill>
                <a:latin typeface="Arial" panose="020B0604020202020204" pitchFamily="34" charset="0"/>
              </a:rPr>
              <a:t>Berean</a:t>
            </a:r>
            <a:r>
              <a:rPr lang="en-US" b="1" dirty="0">
                <a:solidFill>
                  <a:srgbClr val="001320"/>
                </a:solidFill>
                <a:latin typeface="Arial" panose="020B0604020202020204" pitchFamily="34" charset="0"/>
              </a:rPr>
              <a:t> Study Bible</a:t>
            </a:r>
          </a:p>
          <a:p>
            <a:r>
              <a:rPr lang="en-US" b="1" dirty="0">
                <a:solidFill>
                  <a:srgbClr val="001320"/>
                </a:solidFill>
                <a:latin typeface="Arial" panose="020B0604020202020204" pitchFamily="34" charset="0"/>
              </a:rPr>
              <a:t>Genealogy from Shem to Abram</a:t>
            </a:r>
            <a:br>
              <a:rPr lang="en-US" b="1" dirty="0">
                <a:solidFill>
                  <a:srgbClr val="001320"/>
                </a:solidFill>
                <a:latin typeface="Arial" panose="020B0604020202020204" pitchFamily="34" charset="0"/>
              </a:rPr>
            </a:br>
            <a:r>
              <a:rPr lang="en-US" i="1" dirty="0">
                <a:solidFill>
                  <a:srgbClr val="0092F2"/>
                </a:solidFill>
                <a:latin typeface="Arial" panose="020B0604020202020204" pitchFamily="34" charset="0"/>
              </a:rPr>
              <a:t>(</a:t>
            </a:r>
            <a:r>
              <a:rPr lang="en-US" i="1" dirty="0">
                <a:solidFill>
                  <a:srgbClr val="008AE6"/>
                </a:solidFill>
                <a:latin typeface="Arial" panose="020B0604020202020204" pitchFamily="34" charset="0"/>
                <a:hlinkClick r:id="rId5"/>
              </a:rPr>
              <a:t>1 Chronicles 1:17–27</a:t>
            </a:r>
            <a:r>
              <a:rPr lang="en-US" i="1" dirty="0">
                <a:solidFill>
                  <a:srgbClr val="0092F2"/>
                </a:solidFill>
                <a:latin typeface="Arial" panose="020B0604020202020204" pitchFamily="34" charset="0"/>
              </a:rPr>
              <a:t>)</a:t>
            </a:r>
            <a:endParaRPr lang="en-US" b="1" dirty="0">
              <a:solidFill>
                <a:srgbClr val="001320"/>
              </a:solidFill>
              <a:latin typeface="Arial" panose="020B0604020202020204" pitchFamily="34" charset="0"/>
            </a:endParaRPr>
          </a:p>
          <a:p>
            <a:pPr algn="just"/>
            <a:r>
              <a:rPr lang="en-US" b="1" dirty="0">
                <a:solidFill>
                  <a:srgbClr val="008AE6"/>
                </a:solidFill>
                <a:latin typeface="Roboto"/>
                <a:hlinkClick r:id="rId6"/>
              </a:rPr>
              <a:t>10</a:t>
            </a:r>
            <a:r>
              <a:rPr lang="en-US" dirty="0">
                <a:solidFill>
                  <a:srgbClr val="001320"/>
                </a:solidFill>
                <a:latin typeface="Arial" panose="020B0604020202020204" pitchFamily="34" charset="0"/>
              </a:rPr>
              <a:t>This is the account of Shem. Two years after the flood, when Shem was 100 years old, he became the father of </a:t>
            </a:r>
            <a:r>
              <a:rPr lang="en-US" dirty="0" err="1">
                <a:solidFill>
                  <a:srgbClr val="001320"/>
                </a:solidFill>
                <a:latin typeface="Arial" panose="020B0604020202020204" pitchFamily="34" charset="0"/>
              </a:rPr>
              <a:t>Arphaxad</a:t>
            </a:r>
            <a:r>
              <a:rPr lang="en-US" dirty="0">
                <a:solidFill>
                  <a:srgbClr val="001320"/>
                </a:solidFill>
                <a:latin typeface="Arial" panose="020B0604020202020204" pitchFamily="34" charset="0"/>
              </a:rPr>
              <a:t>. </a:t>
            </a:r>
            <a:r>
              <a:rPr lang="en-US" b="1" dirty="0">
                <a:solidFill>
                  <a:srgbClr val="008AE6"/>
                </a:solidFill>
                <a:latin typeface="Roboto"/>
                <a:hlinkClick r:id="rId7"/>
              </a:rPr>
              <a:t>11</a:t>
            </a:r>
            <a:r>
              <a:rPr lang="en-US" dirty="0">
                <a:solidFill>
                  <a:srgbClr val="001320"/>
                </a:solidFill>
                <a:latin typeface="Arial" panose="020B0604020202020204" pitchFamily="34" charset="0"/>
              </a:rPr>
              <a:t>And after he had become the father of </a:t>
            </a:r>
            <a:r>
              <a:rPr lang="en-US" dirty="0" err="1">
                <a:solidFill>
                  <a:srgbClr val="001320"/>
                </a:solidFill>
                <a:latin typeface="Arial" panose="020B0604020202020204" pitchFamily="34" charset="0"/>
              </a:rPr>
              <a:t>Arphaxad</a:t>
            </a:r>
            <a:r>
              <a:rPr lang="en-US" dirty="0">
                <a:solidFill>
                  <a:srgbClr val="001320"/>
                </a:solidFill>
                <a:latin typeface="Arial" panose="020B0604020202020204" pitchFamily="34" charset="0"/>
              </a:rPr>
              <a:t>, Shem lived 500 years and had other sons and daughters.</a:t>
            </a:r>
          </a:p>
          <a:p>
            <a:pPr algn="just"/>
            <a:r>
              <a:rPr lang="en-US" b="1" dirty="0">
                <a:solidFill>
                  <a:srgbClr val="008AE6"/>
                </a:solidFill>
                <a:latin typeface="Roboto"/>
                <a:hlinkClick r:id="rId8"/>
              </a:rPr>
              <a:t>12</a:t>
            </a:r>
            <a:r>
              <a:rPr lang="en-US" dirty="0">
                <a:solidFill>
                  <a:srgbClr val="001320"/>
                </a:solidFill>
                <a:latin typeface="Arial" panose="020B0604020202020204" pitchFamily="34" charset="0"/>
              </a:rPr>
              <a:t>When </a:t>
            </a:r>
            <a:r>
              <a:rPr lang="en-US" dirty="0" err="1">
                <a:solidFill>
                  <a:srgbClr val="001320"/>
                </a:solidFill>
                <a:latin typeface="Arial" panose="020B0604020202020204" pitchFamily="34" charset="0"/>
              </a:rPr>
              <a:t>Arphaxad</a:t>
            </a:r>
            <a:r>
              <a:rPr lang="en-US" dirty="0">
                <a:solidFill>
                  <a:srgbClr val="001320"/>
                </a:solidFill>
                <a:latin typeface="Arial" panose="020B0604020202020204" pitchFamily="34" charset="0"/>
              </a:rPr>
              <a:t> was 35 years old, he became the father of </a:t>
            </a:r>
            <a:r>
              <a:rPr lang="en-US" dirty="0" err="1">
                <a:solidFill>
                  <a:srgbClr val="001320"/>
                </a:solidFill>
                <a:latin typeface="Arial" panose="020B0604020202020204" pitchFamily="34" charset="0"/>
              </a:rPr>
              <a:t>Shelah</a:t>
            </a:r>
            <a:r>
              <a:rPr lang="en-US" dirty="0">
                <a:solidFill>
                  <a:srgbClr val="001320"/>
                </a:solidFill>
                <a:latin typeface="Arial" panose="020B0604020202020204" pitchFamily="34" charset="0"/>
              </a:rPr>
              <a:t>. </a:t>
            </a:r>
            <a:r>
              <a:rPr lang="en-US" b="1" dirty="0">
                <a:solidFill>
                  <a:srgbClr val="008AE6"/>
                </a:solidFill>
                <a:latin typeface="Roboto"/>
                <a:hlinkClick r:id="rId9"/>
              </a:rPr>
              <a:t>13</a:t>
            </a:r>
            <a:r>
              <a:rPr lang="en-US" dirty="0">
                <a:solidFill>
                  <a:srgbClr val="001320"/>
                </a:solidFill>
                <a:latin typeface="Arial" panose="020B0604020202020204" pitchFamily="34" charset="0"/>
              </a:rPr>
              <a:t>And after he had become the father of </a:t>
            </a:r>
            <a:r>
              <a:rPr lang="en-US" dirty="0" err="1">
                <a:solidFill>
                  <a:srgbClr val="001320"/>
                </a:solidFill>
                <a:latin typeface="Arial" panose="020B0604020202020204" pitchFamily="34" charset="0"/>
              </a:rPr>
              <a:t>Shelah</a:t>
            </a:r>
            <a:r>
              <a:rPr lang="en-US" dirty="0">
                <a:solidFill>
                  <a:srgbClr val="001320"/>
                </a:solidFill>
                <a:latin typeface="Arial" panose="020B0604020202020204" pitchFamily="34" charset="0"/>
              </a:rPr>
              <a:t>, </a:t>
            </a:r>
            <a:r>
              <a:rPr lang="en-US" dirty="0" err="1">
                <a:solidFill>
                  <a:srgbClr val="001320"/>
                </a:solidFill>
                <a:latin typeface="Arial" panose="020B0604020202020204" pitchFamily="34" charset="0"/>
              </a:rPr>
              <a:t>Arphaxad</a:t>
            </a:r>
            <a:r>
              <a:rPr lang="en-US" dirty="0">
                <a:solidFill>
                  <a:srgbClr val="001320"/>
                </a:solidFill>
                <a:latin typeface="Arial" panose="020B0604020202020204" pitchFamily="34" charset="0"/>
              </a:rPr>
              <a:t> lived 403 years and had other sons and </a:t>
            </a:r>
            <a:r>
              <a:rPr lang="en-US" dirty="0" err="1">
                <a:solidFill>
                  <a:srgbClr val="001320"/>
                </a:solidFill>
                <a:latin typeface="Arial" panose="020B0604020202020204" pitchFamily="34" charset="0"/>
              </a:rPr>
              <a:t>daughters.</a:t>
            </a:r>
            <a:r>
              <a:rPr lang="en-US" i="1" dirty="0" err="1">
                <a:solidFill>
                  <a:srgbClr val="008AE6"/>
                </a:solidFill>
                <a:latin typeface="Arial" panose="020B0604020202020204" pitchFamily="34" charset="0"/>
                <a:hlinkClick r:id="rId10"/>
              </a:rPr>
              <a:t>d</a:t>
            </a:r>
            <a:endParaRPr lang="en-US" dirty="0">
              <a:solidFill>
                <a:srgbClr val="001320"/>
              </a:solidFill>
              <a:latin typeface="Arial" panose="020B0604020202020204" pitchFamily="34" charset="0"/>
            </a:endParaRPr>
          </a:p>
          <a:p>
            <a:pPr algn="just"/>
            <a:r>
              <a:rPr lang="en-US" b="1" dirty="0">
                <a:solidFill>
                  <a:srgbClr val="008AE6"/>
                </a:solidFill>
                <a:latin typeface="Roboto"/>
                <a:hlinkClick r:id="rId11"/>
              </a:rPr>
              <a:t>14</a:t>
            </a:r>
            <a:r>
              <a:rPr lang="en-US" dirty="0">
                <a:solidFill>
                  <a:srgbClr val="001320"/>
                </a:solidFill>
                <a:latin typeface="Arial" panose="020B0604020202020204" pitchFamily="34" charset="0"/>
              </a:rPr>
              <a:t>When </a:t>
            </a:r>
            <a:r>
              <a:rPr lang="en-US" dirty="0" err="1">
                <a:solidFill>
                  <a:srgbClr val="001320"/>
                </a:solidFill>
                <a:latin typeface="Arial" panose="020B0604020202020204" pitchFamily="34" charset="0"/>
              </a:rPr>
              <a:t>Shelah</a:t>
            </a:r>
            <a:r>
              <a:rPr lang="en-US" dirty="0">
                <a:solidFill>
                  <a:srgbClr val="001320"/>
                </a:solidFill>
                <a:latin typeface="Arial" panose="020B0604020202020204" pitchFamily="34" charset="0"/>
              </a:rPr>
              <a:t> was 30 years old, he became the father of </a:t>
            </a:r>
            <a:r>
              <a:rPr lang="en-US" dirty="0" err="1">
                <a:solidFill>
                  <a:srgbClr val="001320"/>
                </a:solidFill>
                <a:latin typeface="Arial" panose="020B0604020202020204" pitchFamily="34" charset="0"/>
              </a:rPr>
              <a:t>Eber</a:t>
            </a:r>
            <a:r>
              <a:rPr lang="en-US" dirty="0">
                <a:solidFill>
                  <a:srgbClr val="001320"/>
                </a:solidFill>
                <a:latin typeface="Arial" panose="020B0604020202020204" pitchFamily="34" charset="0"/>
              </a:rPr>
              <a:t>. </a:t>
            </a:r>
            <a:r>
              <a:rPr lang="en-US" b="1" dirty="0">
                <a:solidFill>
                  <a:srgbClr val="008AE6"/>
                </a:solidFill>
                <a:latin typeface="Roboto"/>
                <a:hlinkClick r:id="rId12"/>
              </a:rPr>
              <a:t>15</a:t>
            </a:r>
            <a:r>
              <a:rPr lang="en-US" dirty="0">
                <a:solidFill>
                  <a:srgbClr val="001320"/>
                </a:solidFill>
                <a:latin typeface="Arial" panose="020B0604020202020204" pitchFamily="34" charset="0"/>
              </a:rPr>
              <a:t>And after he had become the father of </a:t>
            </a:r>
            <a:r>
              <a:rPr lang="en-US" dirty="0" err="1">
                <a:solidFill>
                  <a:srgbClr val="001320"/>
                </a:solidFill>
                <a:latin typeface="Arial" panose="020B0604020202020204" pitchFamily="34" charset="0"/>
              </a:rPr>
              <a:t>Eber</a:t>
            </a:r>
            <a:r>
              <a:rPr lang="en-US" dirty="0">
                <a:solidFill>
                  <a:srgbClr val="001320"/>
                </a:solidFill>
                <a:latin typeface="Arial" panose="020B0604020202020204" pitchFamily="34" charset="0"/>
              </a:rPr>
              <a:t>, </a:t>
            </a:r>
            <a:r>
              <a:rPr lang="en-US" dirty="0" err="1">
                <a:solidFill>
                  <a:srgbClr val="001320"/>
                </a:solidFill>
                <a:latin typeface="Arial" panose="020B0604020202020204" pitchFamily="34" charset="0"/>
              </a:rPr>
              <a:t>Shelah</a:t>
            </a:r>
            <a:r>
              <a:rPr lang="en-US" dirty="0">
                <a:solidFill>
                  <a:srgbClr val="001320"/>
                </a:solidFill>
                <a:latin typeface="Arial" panose="020B0604020202020204" pitchFamily="34" charset="0"/>
              </a:rPr>
              <a:t> lived 403 years and had other sons and daughters.</a:t>
            </a:r>
          </a:p>
          <a:p>
            <a:pPr algn="just"/>
            <a:r>
              <a:rPr lang="en-US" b="1" dirty="0">
                <a:solidFill>
                  <a:srgbClr val="008AE6"/>
                </a:solidFill>
                <a:latin typeface="Roboto"/>
                <a:hlinkClick r:id="rId13"/>
              </a:rPr>
              <a:t>16</a:t>
            </a:r>
            <a:r>
              <a:rPr lang="en-US" dirty="0">
                <a:solidFill>
                  <a:srgbClr val="001320"/>
                </a:solidFill>
                <a:latin typeface="Arial" panose="020B0604020202020204" pitchFamily="34" charset="0"/>
              </a:rPr>
              <a:t>When </a:t>
            </a:r>
            <a:r>
              <a:rPr lang="en-US" dirty="0" err="1">
                <a:solidFill>
                  <a:srgbClr val="001320"/>
                </a:solidFill>
                <a:latin typeface="Arial" panose="020B0604020202020204" pitchFamily="34" charset="0"/>
              </a:rPr>
              <a:t>Eber</a:t>
            </a:r>
            <a:r>
              <a:rPr lang="en-US" dirty="0">
                <a:solidFill>
                  <a:srgbClr val="001320"/>
                </a:solidFill>
                <a:latin typeface="Arial" panose="020B0604020202020204" pitchFamily="34" charset="0"/>
              </a:rPr>
              <a:t> was 34 years old, he became the father of </a:t>
            </a:r>
            <a:r>
              <a:rPr lang="en-US" dirty="0" err="1">
                <a:solidFill>
                  <a:srgbClr val="001320"/>
                </a:solidFill>
                <a:latin typeface="Arial" panose="020B0604020202020204" pitchFamily="34" charset="0"/>
              </a:rPr>
              <a:t>Peleg</a:t>
            </a:r>
            <a:r>
              <a:rPr lang="en-US" dirty="0">
                <a:solidFill>
                  <a:srgbClr val="001320"/>
                </a:solidFill>
                <a:latin typeface="Arial" panose="020B0604020202020204" pitchFamily="34" charset="0"/>
              </a:rPr>
              <a:t>. </a:t>
            </a:r>
            <a:r>
              <a:rPr lang="en-US" b="1" dirty="0">
                <a:solidFill>
                  <a:srgbClr val="008AE6"/>
                </a:solidFill>
                <a:latin typeface="Roboto"/>
                <a:hlinkClick r:id="rId14"/>
              </a:rPr>
              <a:t>17</a:t>
            </a:r>
            <a:r>
              <a:rPr lang="en-US" dirty="0">
                <a:solidFill>
                  <a:srgbClr val="001320"/>
                </a:solidFill>
                <a:latin typeface="Arial" panose="020B0604020202020204" pitchFamily="34" charset="0"/>
              </a:rPr>
              <a:t>And after he had become the father of </a:t>
            </a:r>
            <a:r>
              <a:rPr lang="en-US" dirty="0" err="1">
                <a:solidFill>
                  <a:srgbClr val="001320"/>
                </a:solidFill>
                <a:latin typeface="Arial" panose="020B0604020202020204" pitchFamily="34" charset="0"/>
              </a:rPr>
              <a:t>Peleg</a:t>
            </a:r>
            <a:r>
              <a:rPr lang="en-US" dirty="0">
                <a:solidFill>
                  <a:srgbClr val="001320"/>
                </a:solidFill>
                <a:latin typeface="Arial" panose="020B0604020202020204" pitchFamily="34" charset="0"/>
              </a:rPr>
              <a:t>, </a:t>
            </a:r>
            <a:r>
              <a:rPr lang="en-US" dirty="0" err="1">
                <a:solidFill>
                  <a:srgbClr val="001320"/>
                </a:solidFill>
                <a:latin typeface="Arial" panose="020B0604020202020204" pitchFamily="34" charset="0"/>
              </a:rPr>
              <a:t>Eber</a:t>
            </a:r>
            <a:r>
              <a:rPr lang="en-US" dirty="0">
                <a:solidFill>
                  <a:srgbClr val="001320"/>
                </a:solidFill>
                <a:latin typeface="Arial" panose="020B0604020202020204" pitchFamily="34" charset="0"/>
              </a:rPr>
              <a:t> lived 430 years and had other sons and daughters.</a:t>
            </a:r>
          </a:p>
          <a:p>
            <a:pPr algn="just"/>
            <a:r>
              <a:rPr lang="en-US" b="1" dirty="0">
                <a:solidFill>
                  <a:srgbClr val="008AE6"/>
                </a:solidFill>
                <a:latin typeface="Roboto"/>
                <a:hlinkClick r:id="rId15"/>
              </a:rPr>
              <a:t>18</a:t>
            </a:r>
            <a:r>
              <a:rPr lang="en-US" dirty="0">
                <a:solidFill>
                  <a:srgbClr val="001320"/>
                </a:solidFill>
                <a:latin typeface="Arial" panose="020B0604020202020204" pitchFamily="34" charset="0"/>
              </a:rPr>
              <a:t>When </a:t>
            </a:r>
            <a:r>
              <a:rPr lang="en-US" dirty="0" err="1">
                <a:solidFill>
                  <a:srgbClr val="001320"/>
                </a:solidFill>
                <a:latin typeface="Arial" panose="020B0604020202020204" pitchFamily="34" charset="0"/>
              </a:rPr>
              <a:t>Peleg</a:t>
            </a:r>
            <a:r>
              <a:rPr lang="en-US" dirty="0">
                <a:solidFill>
                  <a:srgbClr val="001320"/>
                </a:solidFill>
                <a:latin typeface="Arial" panose="020B0604020202020204" pitchFamily="34" charset="0"/>
              </a:rPr>
              <a:t> was 30 years old, he became the father of </a:t>
            </a:r>
            <a:r>
              <a:rPr lang="en-US" dirty="0" err="1">
                <a:solidFill>
                  <a:srgbClr val="001320"/>
                </a:solidFill>
                <a:latin typeface="Arial" panose="020B0604020202020204" pitchFamily="34" charset="0"/>
              </a:rPr>
              <a:t>Reu</a:t>
            </a:r>
            <a:r>
              <a:rPr lang="en-US" dirty="0">
                <a:solidFill>
                  <a:srgbClr val="001320"/>
                </a:solidFill>
                <a:latin typeface="Arial" panose="020B0604020202020204" pitchFamily="34" charset="0"/>
              </a:rPr>
              <a:t>. </a:t>
            </a:r>
            <a:r>
              <a:rPr lang="en-US" b="1" dirty="0">
                <a:solidFill>
                  <a:srgbClr val="008AE6"/>
                </a:solidFill>
                <a:latin typeface="Roboto"/>
                <a:hlinkClick r:id="rId16"/>
              </a:rPr>
              <a:t>19</a:t>
            </a:r>
            <a:r>
              <a:rPr lang="en-US" dirty="0">
                <a:solidFill>
                  <a:srgbClr val="001320"/>
                </a:solidFill>
                <a:latin typeface="Arial" panose="020B0604020202020204" pitchFamily="34" charset="0"/>
              </a:rPr>
              <a:t>And after he had become the father of </a:t>
            </a:r>
            <a:r>
              <a:rPr lang="en-US" dirty="0" err="1">
                <a:solidFill>
                  <a:srgbClr val="001320"/>
                </a:solidFill>
                <a:latin typeface="Arial" panose="020B0604020202020204" pitchFamily="34" charset="0"/>
              </a:rPr>
              <a:t>Reu</a:t>
            </a:r>
            <a:r>
              <a:rPr lang="en-US" dirty="0">
                <a:solidFill>
                  <a:srgbClr val="001320"/>
                </a:solidFill>
                <a:latin typeface="Arial" panose="020B0604020202020204" pitchFamily="34" charset="0"/>
              </a:rPr>
              <a:t>, </a:t>
            </a:r>
            <a:r>
              <a:rPr lang="en-US" dirty="0" err="1">
                <a:solidFill>
                  <a:srgbClr val="001320"/>
                </a:solidFill>
                <a:latin typeface="Arial" panose="020B0604020202020204" pitchFamily="34" charset="0"/>
              </a:rPr>
              <a:t>Peleg</a:t>
            </a:r>
            <a:r>
              <a:rPr lang="en-US" dirty="0">
                <a:solidFill>
                  <a:srgbClr val="001320"/>
                </a:solidFill>
                <a:latin typeface="Arial" panose="020B0604020202020204" pitchFamily="34" charset="0"/>
              </a:rPr>
              <a:t> lived 209 years and had other sons and daughters.</a:t>
            </a:r>
          </a:p>
          <a:p>
            <a:pPr algn="just"/>
            <a:r>
              <a:rPr lang="en-US" b="1" dirty="0">
                <a:solidFill>
                  <a:srgbClr val="008AE6"/>
                </a:solidFill>
                <a:latin typeface="Roboto"/>
                <a:hlinkClick r:id="rId17"/>
              </a:rPr>
              <a:t>20</a:t>
            </a:r>
            <a:r>
              <a:rPr lang="en-US" dirty="0">
                <a:solidFill>
                  <a:srgbClr val="001320"/>
                </a:solidFill>
                <a:latin typeface="Arial" panose="020B0604020202020204" pitchFamily="34" charset="0"/>
              </a:rPr>
              <a:t>When </a:t>
            </a:r>
            <a:r>
              <a:rPr lang="en-US" dirty="0" err="1">
                <a:solidFill>
                  <a:srgbClr val="001320"/>
                </a:solidFill>
                <a:latin typeface="Arial" panose="020B0604020202020204" pitchFamily="34" charset="0"/>
              </a:rPr>
              <a:t>Reu</a:t>
            </a:r>
            <a:r>
              <a:rPr lang="en-US" dirty="0">
                <a:solidFill>
                  <a:srgbClr val="001320"/>
                </a:solidFill>
                <a:latin typeface="Arial" panose="020B0604020202020204" pitchFamily="34" charset="0"/>
              </a:rPr>
              <a:t> was 32 years old, he became the father of </a:t>
            </a:r>
            <a:r>
              <a:rPr lang="en-US" dirty="0" err="1">
                <a:solidFill>
                  <a:srgbClr val="001320"/>
                </a:solidFill>
                <a:latin typeface="Arial" panose="020B0604020202020204" pitchFamily="34" charset="0"/>
              </a:rPr>
              <a:t>Serug</a:t>
            </a:r>
            <a:r>
              <a:rPr lang="en-US" dirty="0">
                <a:solidFill>
                  <a:srgbClr val="001320"/>
                </a:solidFill>
                <a:latin typeface="Arial" panose="020B0604020202020204" pitchFamily="34" charset="0"/>
              </a:rPr>
              <a:t>. </a:t>
            </a:r>
            <a:r>
              <a:rPr lang="en-US" b="1" dirty="0">
                <a:solidFill>
                  <a:srgbClr val="008AE6"/>
                </a:solidFill>
                <a:latin typeface="Roboto"/>
                <a:hlinkClick r:id="rId18"/>
              </a:rPr>
              <a:t>21</a:t>
            </a:r>
            <a:r>
              <a:rPr lang="en-US" dirty="0">
                <a:solidFill>
                  <a:srgbClr val="001320"/>
                </a:solidFill>
                <a:latin typeface="Arial" panose="020B0604020202020204" pitchFamily="34" charset="0"/>
              </a:rPr>
              <a:t>And after he had become the father of </a:t>
            </a:r>
            <a:r>
              <a:rPr lang="en-US" dirty="0" err="1">
                <a:solidFill>
                  <a:srgbClr val="001320"/>
                </a:solidFill>
                <a:latin typeface="Arial" panose="020B0604020202020204" pitchFamily="34" charset="0"/>
              </a:rPr>
              <a:t>Serug</a:t>
            </a:r>
            <a:r>
              <a:rPr lang="en-US" dirty="0">
                <a:solidFill>
                  <a:srgbClr val="001320"/>
                </a:solidFill>
                <a:latin typeface="Arial" panose="020B0604020202020204" pitchFamily="34" charset="0"/>
              </a:rPr>
              <a:t>, </a:t>
            </a:r>
            <a:r>
              <a:rPr lang="en-US" dirty="0" err="1">
                <a:solidFill>
                  <a:srgbClr val="001320"/>
                </a:solidFill>
                <a:latin typeface="Arial" panose="020B0604020202020204" pitchFamily="34" charset="0"/>
              </a:rPr>
              <a:t>Reu</a:t>
            </a:r>
            <a:r>
              <a:rPr lang="en-US" dirty="0">
                <a:solidFill>
                  <a:srgbClr val="001320"/>
                </a:solidFill>
                <a:latin typeface="Arial" panose="020B0604020202020204" pitchFamily="34" charset="0"/>
              </a:rPr>
              <a:t> lived 207 years and had other sons and daughters.</a:t>
            </a:r>
          </a:p>
          <a:p>
            <a:pPr algn="just"/>
            <a:r>
              <a:rPr lang="en-US" b="1" dirty="0">
                <a:solidFill>
                  <a:srgbClr val="008AE6"/>
                </a:solidFill>
                <a:latin typeface="Roboto"/>
                <a:hlinkClick r:id="rId19"/>
              </a:rPr>
              <a:t>22</a:t>
            </a:r>
            <a:r>
              <a:rPr lang="en-US" dirty="0">
                <a:solidFill>
                  <a:srgbClr val="001320"/>
                </a:solidFill>
                <a:latin typeface="Arial" panose="020B0604020202020204" pitchFamily="34" charset="0"/>
              </a:rPr>
              <a:t>When </a:t>
            </a:r>
            <a:r>
              <a:rPr lang="en-US" dirty="0" err="1">
                <a:solidFill>
                  <a:srgbClr val="001320"/>
                </a:solidFill>
                <a:latin typeface="Arial" panose="020B0604020202020204" pitchFamily="34" charset="0"/>
              </a:rPr>
              <a:t>Serug</a:t>
            </a:r>
            <a:r>
              <a:rPr lang="en-US" dirty="0">
                <a:solidFill>
                  <a:srgbClr val="001320"/>
                </a:solidFill>
                <a:latin typeface="Arial" panose="020B0604020202020204" pitchFamily="34" charset="0"/>
              </a:rPr>
              <a:t> was 30 years old, he became the father of </a:t>
            </a:r>
            <a:r>
              <a:rPr lang="en-US" dirty="0" err="1">
                <a:solidFill>
                  <a:srgbClr val="001320"/>
                </a:solidFill>
                <a:latin typeface="Arial" panose="020B0604020202020204" pitchFamily="34" charset="0"/>
              </a:rPr>
              <a:t>Nahor</a:t>
            </a:r>
            <a:r>
              <a:rPr lang="en-US" dirty="0">
                <a:solidFill>
                  <a:srgbClr val="001320"/>
                </a:solidFill>
                <a:latin typeface="Arial" panose="020B0604020202020204" pitchFamily="34" charset="0"/>
              </a:rPr>
              <a:t>. </a:t>
            </a:r>
            <a:r>
              <a:rPr lang="en-US" b="1" dirty="0">
                <a:solidFill>
                  <a:srgbClr val="008AE6"/>
                </a:solidFill>
                <a:latin typeface="Roboto"/>
                <a:hlinkClick r:id="rId20"/>
              </a:rPr>
              <a:t>23</a:t>
            </a:r>
            <a:r>
              <a:rPr lang="en-US" dirty="0">
                <a:solidFill>
                  <a:srgbClr val="001320"/>
                </a:solidFill>
                <a:latin typeface="Arial" panose="020B0604020202020204" pitchFamily="34" charset="0"/>
              </a:rPr>
              <a:t>And after he had become the father of </a:t>
            </a:r>
            <a:r>
              <a:rPr lang="en-US" dirty="0" err="1">
                <a:solidFill>
                  <a:srgbClr val="001320"/>
                </a:solidFill>
                <a:latin typeface="Arial" panose="020B0604020202020204" pitchFamily="34" charset="0"/>
              </a:rPr>
              <a:t>Nahor</a:t>
            </a:r>
            <a:r>
              <a:rPr lang="en-US" dirty="0">
                <a:solidFill>
                  <a:srgbClr val="001320"/>
                </a:solidFill>
                <a:latin typeface="Arial" panose="020B0604020202020204" pitchFamily="34" charset="0"/>
              </a:rPr>
              <a:t>, </a:t>
            </a:r>
            <a:r>
              <a:rPr lang="en-US" dirty="0" err="1">
                <a:solidFill>
                  <a:srgbClr val="001320"/>
                </a:solidFill>
                <a:latin typeface="Arial" panose="020B0604020202020204" pitchFamily="34" charset="0"/>
              </a:rPr>
              <a:t>Serug</a:t>
            </a:r>
            <a:r>
              <a:rPr lang="en-US" dirty="0">
                <a:solidFill>
                  <a:srgbClr val="001320"/>
                </a:solidFill>
                <a:latin typeface="Arial" panose="020B0604020202020204" pitchFamily="34" charset="0"/>
              </a:rPr>
              <a:t> lived 200 years and had other sons and daughters.</a:t>
            </a:r>
          </a:p>
          <a:p>
            <a:pPr algn="just"/>
            <a:r>
              <a:rPr lang="en-US" b="1" dirty="0">
                <a:solidFill>
                  <a:srgbClr val="008AE6"/>
                </a:solidFill>
                <a:latin typeface="Roboto"/>
                <a:hlinkClick r:id="rId21"/>
              </a:rPr>
              <a:t>24</a:t>
            </a:r>
            <a:r>
              <a:rPr lang="en-US" dirty="0">
                <a:solidFill>
                  <a:srgbClr val="001320"/>
                </a:solidFill>
                <a:latin typeface="Arial" panose="020B0604020202020204" pitchFamily="34" charset="0"/>
              </a:rPr>
              <a:t>When </a:t>
            </a:r>
            <a:r>
              <a:rPr lang="en-US" dirty="0" err="1">
                <a:solidFill>
                  <a:srgbClr val="001320"/>
                </a:solidFill>
                <a:latin typeface="Arial" panose="020B0604020202020204" pitchFamily="34" charset="0"/>
              </a:rPr>
              <a:t>Nahor</a:t>
            </a:r>
            <a:r>
              <a:rPr lang="en-US" dirty="0">
                <a:solidFill>
                  <a:srgbClr val="001320"/>
                </a:solidFill>
                <a:latin typeface="Arial" panose="020B0604020202020204" pitchFamily="34" charset="0"/>
              </a:rPr>
              <a:t> was 29 years old, he became the father of </a:t>
            </a:r>
            <a:r>
              <a:rPr lang="en-US" dirty="0" err="1">
                <a:solidFill>
                  <a:srgbClr val="001320"/>
                </a:solidFill>
                <a:latin typeface="Arial" panose="020B0604020202020204" pitchFamily="34" charset="0"/>
              </a:rPr>
              <a:t>Terah</a:t>
            </a:r>
            <a:r>
              <a:rPr lang="en-US" dirty="0">
                <a:solidFill>
                  <a:srgbClr val="001320"/>
                </a:solidFill>
                <a:latin typeface="Arial" panose="020B0604020202020204" pitchFamily="34" charset="0"/>
              </a:rPr>
              <a:t>. </a:t>
            </a:r>
            <a:r>
              <a:rPr lang="en-US" b="1" dirty="0">
                <a:solidFill>
                  <a:srgbClr val="008AE6"/>
                </a:solidFill>
                <a:latin typeface="Roboto"/>
                <a:hlinkClick r:id="rId22"/>
              </a:rPr>
              <a:t>25</a:t>
            </a:r>
            <a:r>
              <a:rPr lang="en-US" dirty="0">
                <a:solidFill>
                  <a:srgbClr val="001320"/>
                </a:solidFill>
                <a:latin typeface="Arial" panose="020B0604020202020204" pitchFamily="34" charset="0"/>
              </a:rPr>
              <a:t>And after he had become the father of </a:t>
            </a:r>
            <a:r>
              <a:rPr lang="en-US" dirty="0" err="1">
                <a:solidFill>
                  <a:srgbClr val="001320"/>
                </a:solidFill>
                <a:latin typeface="Arial" panose="020B0604020202020204" pitchFamily="34" charset="0"/>
              </a:rPr>
              <a:t>Terah</a:t>
            </a:r>
            <a:r>
              <a:rPr lang="en-US" dirty="0">
                <a:solidFill>
                  <a:srgbClr val="001320"/>
                </a:solidFill>
                <a:latin typeface="Arial" panose="020B0604020202020204" pitchFamily="34" charset="0"/>
              </a:rPr>
              <a:t>, </a:t>
            </a:r>
            <a:r>
              <a:rPr lang="en-US" dirty="0" err="1">
                <a:solidFill>
                  <a:srgbClr val="001320"/>
                </a:solidFill>
                <a:latin typeface="Arial" panose="020B0604020202020204" pitchFamily="34" charset="0"/>
              </a:rPr>
              <a:t>Nahor</a:t>
            </a:r>
            <a:r>
              <a:rPr lang="en-US" dirty="0">
                <a:solidFill>
                  <a:srgbClr val="001320"/>
                </a:solidFill>
                <a:latin typeface="Arial" panose="020B0604020202020204" pitchFamily="34" charset="0"/>
              </a:rPr>
              <a:t> lived 119 years and had other sons and daughters.</a:t>
            </a:r>
          </a:p>
          <a:p>
            <a:pPr algn="just"/>
            <a:r>
              <a:rPr lang="en-US" b="1" dirty="0">
                <a:solidFill>
                  <a:srgbClr val="008AE6"/>
                </a:solidFill>
                <a:latin typeface="Roboto"/>
                <a:hlinkClick r:id="rId23"/>
              </a:rPr>
              <a:t>26</a:t>
            </a:r>
            <a:r>
              <a:rPr lang="en-US" dirty="0">
                <a:solidFill>
                  <a:srgbClr val="001320"/>
                </a:solidFill>
                <a:latin typeface="Arial" panose="020B0604020202020204" pitchFamily="34" charset="0"/>
              </a:rPr>
              <a:t>When </a:t>
            </a:r>
            <a:r>
              <a:rPr lang="en-US" dirty="0" err="1">
                <a:solidFill>
                  <a:srgbClr val="001320"/>
                </a:solidFill>
                <a:latin typeface="Arial" panose="020B0604020202020204" pitchFamily="34" charset="0"/>
              </a:rPr>
              <a:t>Terah</a:t>
            </a:r>
            <a:r>
              <a:rPr lang="en-US" dirty="0">
                <a:solidFill>
                  <a:srgbClr val="001320"/>
                </a:solidFill>
                <a:latin typeface="Arial" panose="020B0604020202020204" pitchFamily="34" charset="0"/>
              </a:rPr>
              <a:t> was 70 years old, he became the father of Abram, </a:t>
            </a:r>
            <a:r>
              <a:rPr lang="en-US" dirty="0" err="1">
                <a:solidFill>
                  <a:srgbClr val="001320"/>
                </a:solidFill>
                <a:latin typeface="Arial" panose="020B0604020202020204" pitchFamily="34" charset="0"/>
              </a:rPr>
              <a:t>Nahor</a:t>
            </a:r>
            <a:r>
              <a:rPr lang="en-US" dirty="0">
                <a:solidFill>
                  <a:srgbClr val="001320"/>
                </a:solidFill>
                <a:latin typeface="Arial" panose="020B0604020202020204" pitchFamily="34" charset="0"/>
              </a:rPr>
              <a:t>, and Haran.</a:t>
            </a:r>
          </a:p>
          <a:p>
            <a:pPr algn="just"/>
            <a:r>
              <a:rPr lang="en-US" b="1" dirty="0" err="1">
                <a:solidFill>
                  <a:srgbClr val="001320"/>
                </a:solidFill>
                <a:latin typeface="Arial" panose="020B0604020202020204" pitchFamily="34" charset="0"/>
              </a:rPr>
              <a:t>Terah’s</a:t>
            </a:r>
            <a:r>
              <a:rPr lang="en-US" b="1" dirty="0">
                <a:solidFill>
                  <a:srgbClr val="001320"/>
                </a:solidFill>
                <a:latin typeface="Arial" panose="020B0604020202020204" pitchFamily="34" charset="0"/>
              </a:rPr>
              <a:t> Descendants</a:t>
            </a:r>
          </a:p>
          <a:p>
            <a:pPr algn="just"/>
            <a:r>
              <a:rPr lang="en-US" b="1" dirty="0">
                <a:solidFill>
                  <a:srgbClr val="008AE6"/>
                </a:solidFill>
                <a:latin typeface="Roboto"/>
                <a:hlinkClick r:id="rId24"/>
              </a:rPr>
              <a:t>27</a:t>
            </a:r>
            <a:r>
              <a:rPr lang="en-US" dirty="0">
                <a:solidFill>
                  <a:srgbClr val="001320"/>
                </a:solidFill>
                <a:latin typeface="Arial" panose="020B0604020202020204" pitchFamily="34" charset="0"/>
              </a:rPr>
              <a:t>This is the account of </a:t>
            </a:r>
            <a:r>
              <a:rPr lang="en-US" dirty="0" err="1">
                <a:solidFill>
                  <a:srgbClr val="001320"/>
                </a:solidFill>
                <a:latin typeface="Arial" panose="020B0604020202020204" pitchFamily="34" charset="0"/>
              </a:rPr>
              <a:t>Terah</a:t>
            </a:r>
            <a:r>
              <a:rPr lang="en-US" dirty="0">
                <a:solidFill>
                  <a:srgbClr val="001320"/>
                </a:solidFill>
                <a:latin typeface="Arial" panose="020B0604020202020204" pitchFamily="34" charset="0"/>
              </a:rPr>
              <a:t>. </a:t>
            </a:r>
            <a:r>
              <a:rPr lang="en-US" dirty="0" err="1">
                <a:solidFill>
                  <a:srgbClr val="001320"/>
                </a:solidFill>
                <a:latin typeface="Arial" panose="020B0604020202020204" pitchFamily="34" charset="0"/>
              </a:rPr>
              <a:t>Terah</a:t>
            </a:r>
            <a:r>
              <a:rPr lang="en-US" dirty="0">
                <a:solidFill>
                  <a:srgbClr val="001320"/>
                </a:solidFill>
                <a:latin typeface="Arial" panose="020B0604020202020204" pitchFamily="34" charset="0"/>
              </a:rPr>
              <a:t> became the father of Abram, </a:t>
            </a:r>
            <a:r>
              <a:rPr lang="en-US" dirty="0" err="1">
                <a:solidFill>
                  <a:srgbClr val="001320"/>
                </a:solidFill>
                <a:latin typeface="Arial" panose="020B0604020202020204" pitchFamily="34" charset="0"/>
              </a:rPr>
              <a:t>Nahor</a:t>
            </a:r>
            <a:r>
              <a:rPr lang="en-US" dirty="0">
                <a:solidFill>
                  <a:srgbClr val="001320"/>
                </a:solidFill>
                <a:latin typeface="Arial" panose="020B0604020202020204" pitchFamily="34" charset="0"/>
              </a:rPr>
              <a:t>, and Haran. And Haran became the father of Lot. </a:t>
            </a:r>
            <a:r>
              <a:rPr lang="en-US" b="1" dirty="0">
                <a:solidFill>
                  <a:srgbClr val="008AE6"/>
                </a:solidFill>
                <a:latin typeface="Roboto"/>
                <a:hlinkClick r:id="rId25"/>
              </a:rPr>
              <a:t>28</a:t>
            </a:r>
            <a:r>
              <a:rPr lang="en-US" dirty="0">
                <a:solidFill>
                  <a:srgbClr val="001320"/>
                </a:solidFill>
                <a:latin typeface="Arial" panose="020B0604020202020204" pitchFamily="34" charset="0"/>
              </a:rPr>
              <a:t>During his father </a:t>
            </a:r>
            <a:r>
              <a:rPr lang="en-US" dirty="0" err="1">
                <a:solidFill>
                  <a:srgbClr val="001320"/>
                </a:solidFill>
                <a:latin typeface="Arial" panose="020B0604020202020204" pitchFamily="34" charset="0"/>
              </a:rPr>
              <a:t>Terah’s</a:t>
            </a:r>
            <a:r>
              <a:rPr lang="en-US" dirty="0">
                <a:solidFill>
                  <a:srgbClr val="001320"/>
                </a:solidFill>
                <a:latin typeface="Arial" panose="020B0604020202020204" pitchFamily="34" charset="0"/>
              </a:rPr>
              <a:t> lifetime, Haran died in his native land, in Ur of the Chaldeans.</a:t>
            </a:r>
          </a:p>
          <a:p>
            <a:pPr algn="just"/>
            <a:r>
              <a:rPr lang="en-US" b="1" dirty="0">
                <a:solidFill>
                  <a:srgbClr val="008AE6"/>
                </a:solidFill>
                <a:latin typeface="Roboto"/>
                <a:hlinkClick r:id="rId26"/>
              </a:rPr>
              <a:t>29</a:t>
            </a:r>
            <a:r>
              <a:rPr lang="en-US" dirty="0">
                <a:solidFill>
                  <a:srgbClr val="001320"/>
                </a:solidFill>
                <a:latin typeface="Arial" panose="020B0604020202020204" pitchFamily="34" charset="0"/>
              </a:rPr>
              <a:t>And Abram and </a:t>
            </a:r>
            <a:r>
              <a:rPr lang="en-US" dirty="0" err="1">
                <a:solidFill>
                  <a:srgbClr val="001320"/>
                </a:solidFill>
                <a:latin typeface="Arial" panose="020B0604020202020204" pitchFamily="34" charset="0"/>
              </a:rPr>
              <a:t>Nahor</a:t>
            </a:r>
            <a:r>
              <a:rPr lang="en-US" dirty="0">
                <a:solidFill>
                  <a:srgbClr val="001320"/>
                </a:solidFill>
                <a:latin typeface="Arial" panose="020B0604020202020204" pitchFamily="34" charset="0"/>
              </a:rPr>
              <a:t> took wives for themselves. Abram’s wife was named Sarai, and </a:t>
            </a:r>
            <a:r>
              <a:rPr lang="en-US" dirty="0" err="1">
                <a:solidFill>
                  <a:srgbClr val="001320"/>
                </a:solidFill>
                <a:latin typeface="Arial" panose="020B0604020202020204" pitchFamily="34" charset="0"/>
              </a:rPr>
              <a:t>Nahor’s</a:t>
            </a:r>
            <a:r>
              <a:rPr lang="en-US" dirty="0">
                <a:solidFill>
                  <a:srgbClr val="001320"/>
                </a:solidFill>
                <a:latin typeface="Arial" panose="020B0604020202020204" pitchFamily="34" charset="0"/>
              </a:rPr>
              <a:t> wife was named </a:t>
            </a:r>
            <a:r>
              <a:rPr lang="en-US" dirty="0" err="1">
                <a:solidFill>
                  <a:srgbClr val="001320"/>
                </a:solidFill>
                <a:latin typeface="Arial" panose="020B0604020202020204" pitchFamily="34" charset="0"/>
              </a:rPr>
              <a:t>Milcah</a:t>
            </a:r>
            <a:r>
              <a:rPr lang="en-US" dirty="0">
                <a:solidFill>
                  <a:srgbClr val="001320"/>
                </a:solidFill>
                <a:latin typeface="Arial" panose="020B0604020202020204" pitchFamily="34" charset="0"/>
              </a:rPr>
              <a:t>; she was the daughter of Haran, who was the father of both </a:t>
            </a:r>
            <a:r>
              <a:rPr lang="en-US" dirty="0" err="1">
                <a:solidFill>
                  <a:srgbClr val="001320"/>
                </a:solidFill>
                <a:latin typeface="Arial" panose="020B0604020202020204" pitchFamily="34" charset="0"/>
              </a:rPr>
              <a:t>Milcah</a:t>
            </a:r>
            <a:r>
              <a:rPr lang="en-US" dirty="0">
                <a:solidFill>
                  <a:srgbClr val="001320"/>
                </a:solidFill>
                <a:latin typeface="Arial" panose="020B0604020202020204" pitchFamily="34" charset="0"/>
              </a:rPr>
              <a:t> and </a:t>
            </a:r>
            <a:r>
              <a:rPr lang="en-US" dirty="0" err="1">
                <a:solidFill>
                  <a:srgbClr val="001320"/>
                </a:solidFill>
                <a:latin typeface="Arial" panose="020B0604020202020204" pitchFamily="34" charset="0"/>
              </a:rPr>
              <a:t>Iscah</a:t>
            </a:r>
            <a:r>
              <a:rPr lang="en-US" dirty="0">
                <a:solidFill>
                  <a:srgbClr val="001320"/>
                </a:solidFill>
                <a:latin typeface="Arial" panose="020B0604020202020204" pitchFamily="34" charset="0"/>
              </a:rPr>
              <a:t>. </a:t>
            </a:r>
            <a:r>
              <a:rPr lang="en-US" b="1" dirty="0">
                <a:solidFill>
                  <a:srgbClr val="008AE6"/>
                </a:solidFill>
                <a:latin typeface="Roboto"/>
                <a:hlinkClick r:id="rId27"/>
              </a:rPr>
              <a:t>30</a:t>
            </a:r>
            <a:r>
              <a:rPr lang="en-US" dirty="0">
                <a:solidFill>
                  <a:srgbClr val="001320"/>
                </a:solidFill>
                <a:latin typeface="Arial" panose="020B0604020202020204" pitchFamily="34" charset="0"/>
              </a:rPr>
              <a:t>But Sarai was barren; she had no children.</a:t>
            </a:r>
          </a:p>
          <a:p>
            <a:r>
              <a:rPr lang="en-US" b="1" dirty="0">
                <a:solidFill>
                  <a:srgbClr val="008AE6"/>
                </a:solidFill>
                <a:latin typeface="Roboto"/>
                <a:hlinkClick r:id="rId28"/>
              </a:rPr>
              <a:t>31</a:t>
            </a:r>
            <a:r>
              <a:rPr lang="en-US" dirty="0">
                <a:solidFill>
                  <a:srgbClr val="001320"/>
                </a:solidFill>
                <a:latin typeface="Arial" panose="020B0604020202020204" pitchFamily="34" charset="0"/>
              </a:rPr>
              <a:t>And </a:t>
            </a:r>
            <a:r>
              <a:rPr lang="en-US" dirty="0" err="1">
                <a:solidFill>
                  <a:srgbClr val="001320"/>
                </a:solidFill>
                <a:latin typeface="Arial" panose="020B0604020202020204" pitchFamily="34" charset="0"/>
              </a:rPr>
              <a:t>Terah</a:t>
            </a:r>
            <a:r>
              <a:rPr lang="en-US" dirty="0">
                <a:solidFill>
                  <a:srgbClr val="001320"/>
                </a:solidFill>
                <a:latin typeface="Arial" panose="020B0604020202020204" pitchFamily="34" charset="0"/>
              </a:rPr>
              <a:t> took his son Abram, his grandson Lot son of Haran, and his daughter-in-law Sarai the wife of Abram, and they set out from Ur of the Chaldeans for the land of Canaan. But when they arrived in Haran, they settled there. </a:t>
            </a:r>
            <a:r>
              <a:rPr lang="en-US" b="1" dirty="0">
                <a:solidFill>
                  <a:srgbClr val="008AE6"/>
                </a:solidFill>
                <a:latin typeface="Roboto"/>
                <a:hlinkClick r:id="rId29"/>
              </a:rPr>
              <a:t>32</a:t>
            </a:r>
            <a:r>
              <a:rPr lang="en-US" dirty="0">
                <a:solidFill>
                  <a:srgbClr val="001320"/>
                </a:solidFill>
                <a:latin typeface="Arial" panose="020B0604020202020204" pitchFamily="34" charset="0"/>
              </a:rPr>
              <a:t>Terah lived 205 years, and he died in Haran.</a:t>
            </a:r>
            <a:endParaRPr lang="en-US" b="0" i="0" dirty="0">
              <a:solidFill>
                <a:srgbClr val="001320"/>
              </a:solidFill>
              <a:effectLst/>
              <a:latin typeface="Arial" panose="020B0604020202020204" pitchFamily="34" charset="0"/>
            </a:endParaRPr>
          </a:p>
        </p:txBody>
      </p:sp>
      <p:pic>
        <p:nvPicPr>
          <p:cNvPr id="9" name="Content Placeholder 5"/>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847830" y="3523959"/>
            <a:ext cx="5050972" cy="2832391"/>
          </a:xfrm>
          <a:prstGeom prst="rect">
            <a:avLst/>
          </a:prstGeom>
          <a:ln w="19050">
            <a:solidFill>
              <a:srgbClr val="002060"/>
            </a:solidFill>
          </a:ln>
        </p:spPr>
      </p:pic>
    </p:spTree>
    <p:extLst>
      <p:ext uri="{BB962C8B-B14F-4D97-AF65-F5344CB8AC3E}">
        <p14:creationId xmlns:p14="http://schemas.microsoft.com/office/powerpoint/2010/main" val="131904751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11" name="Oval 10"/>
          <p:cNvSpPr/>
          <p:nvPr/>
        </p:nvSpPr>
        <p:spPr>
          <a:xfrm>
            <a:off x="9293967" y="3482627"/>
            <a:ext cx="2191370" cy="1371518"/>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648156" y="491476"/>
            <a:ext cx="5680074" cy="2237209"/>
          </a:xfrm>
        </p:spPr>
        <p:txBody>
          <a:bodyPr>
            <a:normAutofit/>
            <a:scene3d>
              <a:camera prst="orthographicFront"/>
              <a:lightRig rig="threePt" dir="t"/>
            </a:scene3d>
            <a:sp3d extrusionH="57150">
              <a:bevelT w="38100" h="38100" prst="angle"/>
            </a:sp3d>
          </a:bodyPr>
          <a:lstStyle/>
          <a:p>
            <a:r>
              <a:rPr lang="en-US" sz="3600" b="1" dirty="0">
                <a:solidFill>
                  <a:schemeClr val="accent1">
                    <a:lumMod val="50000"/>
                  </a:schemeClr>
                </a:solidFill>
              </a:rPr>
              <a:t>But in the Greek Septuagint, the ages listed </a:t>
            </a:r>
            <a:r>
              <a:rPr lang="en-US" sz="3600" b="1" dirty="0">
                <a:solidFill>
                  <a:srgbClr val="00B050"/>
                </a:solidFill>
              </a:rPr>
              <a:t>have 100 extra years on them</a:t>
            </a:r>
            <a:r>
              <a:rPr lang="en-US" sz="3600" b="1" dirty="0">
                <a:solidFill>
                  <a:schemeClr val="accent1">
                    <a:lumMod val="50000"/>
                  </a:schemeClr>
                </a:solidFill>
              </a:rPr>
              <a:t> as seen below!</a:t>
            </a:r>
            <a:endParaRPr lang="en-CA" sz="3600" b="1" dirty="0">
              <a:solidFill>
                <a:schemeClr val="accent1">
                  <a:lumMod val="50000"/>
                </a:schemeClr>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48155" y="2860675"/>
            <a:ext cx="5553075" cy="3495675"/>
          </a:xfrm>
          <a:prstGeom prst="rect">
            <a:avLst/>
          </a:prstGeom>
          <a:ln w="7620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479800" cy="365125"/>
          </a:xfrm>
        </p:spPr>
        <p:txBody>
          <a:bodyPr/>
          <a:lstStyle/>
          <a:p>
            <a:fld id="{385F3E72-97D8-4E0E-8DB2-A67F030E614A}" type="slidenum">
              <a:rPr lang="en-US" smtClean="0">
                <a:solidFill>
                  <a:sysClr val="windowText" lastClr="000000"/>
                </a:solidFill>
              </a:rPr>
              <a:t>31</a:t>
            </a:fld>
            <a:endParaRPr lang="en-US" dirty="0">
              <a:solidFill>
                <a:sysClr val="windowText" lastClr="000000"/>
              </a:solidFill>
            </a:endParaRPr>
          </a:p>
        </p:txBody>
      </p:sp>
      <p:pic>
        <p:nvPicPr>
          <p:cNvPr id="6"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1584" y="495113"/>
            <a:ext cx="5050972" cy="2825119"/>
          </a:xfrm>
          <a:prstGeom prst="rect">
            <a:avLst/>
          </a:prstGeom>
          <a:ln w="7620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6" descr="C:\Users\Rae\Desktop\ring a bell 3.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3" b="100000" l="0" r="100000"/>
                    </a14:imgEffect>
                  </a14:imgLayer>
                </a14:imgProps>
              </a:ext>
              <a:ext uri="{28A0092B-C50C-407E-A947-70E740481C1C}">
                <a14:useLocalDpi xmlns:a14="http://schemas.microsoft.com/office/drawing/2010/main"/>
              </a:ext>
            </a:extLst>
          </a:blip>
          <a:srcRect/>
          <a:stretch>
            <a:fillRect/>
          </a:stretch>
        </p:blipFill>
        <p:spPr bwMode="auto">
          <a:xfrm>
            <a:off x="8069943" y="3482626"/>
            <a:ext cx="3280228" cy="32474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9384452" y="3937553"/>
            <a:ext cx="1647333"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en-US" sz="3200" b="1" cap="none" spc="0" dirty="0" err="1">
                <a:ln/>
                <a:solidFill>
                  <a:srgbClr val="7030A0"/>
                </a:solidFill>
                <a:effectLst/>
              </a:rPr>
              <a:t>Hhmm</a:t>
            </a:r>
            <a:r>
              <a:rPr lang="en-US" sz="3200" b="1" cap="none" spc="0" dirty="0">
                <a:ln/>
                <a:solidFill>
                  <a:srgbClr val="7030A0"/>
                </a:solidFill>
                <a:effectLst/>
              </a:rPr>
              <a:t>…</a:t>
            </a:r>
          </a:p>
        </p:txBody>
      </p:sp>
    </p:spTree>
    <p:extLst>
      <p:ext uri="{BB962C8B-B14F-4D97-AF65-F5344CB8AC3E}">
        <p14:creationId xmlns:p14="http://schemas.microsoft.com/office/powerpoint/2010/main" val="22329733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3050" y="365125"/>
            <a:ext cx="9105900" cy="1325563"/>
          </a:xfrm>
        </p:spPr>
        <p:txBody>
          <a:bodyPr>
            <a:noAutofit/>
            <a:scene3d>
              <a:camera prst="orthographicFront"/>
              <a:lightRig rig="threePt" dir="t"/>
            </a:scene3d>
            <a:sp3d extrusionH="57150">
              <a:bevelT w="38100" h="38100" prst="angle"/>
            </a:sp3d>
          </a:bodyPr>
          <a:lstStyle/>
          <a:p>
            <a:r>
              <a:rPr lang="en-US" sz="3600" b="1" dirty="0">
                <a:solidFill>
                  <a:schemeClr val="accent1">
                    <a:lumMod val="50000"/>
                  </a:schemeClr>
                </a:solidFill>
              </a:rPr>
              <a:t>In the 6 generations from Shem, please note the details for the following four comparisons: </a:t>
            </a:r>
            <a:r>
              <a:rPr lang="en-US" sz="2400" dirty="0"/>
              <a:t/>
            </a:r>
            <a:br>
              <a:rPr lang="en-US" sz="2400" dirty="0"/>
            </a:br>
            <a:endParaRPr lang="en-CA" sz="2400" dirty="0"/>
          </a:p>
        </p:txBody>
      </p:sp>
      <p:pic>
        <p:nvPicPr>
          <p:cNvPr id="5"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3138" y="1697184"/>
            <a:ext cx="10325723" cy="4133557"/>
          </a:xfrm>
          <a:prstGeom prst="rect">
            <a:avLst/>
          </a:prstGeom>
          <a:ln w="57150">
            <a:solidFill>
              <a:schemeClr val="accent4">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p:cNvSpPr>
            <a:spLocks noGrp="1"/>
          </p:cNvSpPr>
          <p:nvPr>
            <p:ph type="sldNum" sz="quarter" idx="12"/>
          </p:nvPr>
        </p:nvSpPr>
        <p:spPr>
          <a:xfrm>
            <a:off x="8610599" y="6356350"/>
            <a:ext cx="3436257" cy="365125"/>
          </a:xfrm>
        </p:spPr>
        <p:txBody>
          <a:bodyPr/>
          <a:lstStyle/>
          <a:p>
            <a:fld id="{385F3E72-97D8-4E0E-8DB2-A67F030E614A}" type="slidenum">
              <a:rPr lang="en-US" smtClean="0">
                <a:solidFill>
                  <a:schemeClr val="tx1"/>
                </a:solidFill>
              </a:rPr>
              <a:t>32</a:t>
            </a:fld>
            <a:endParaRPr lang="en-US" dirty="0">
              <a:solidFill>
                <a:schemeClr val="tx1"/>
              </a:solidFill>
            </a:endParaRPr>
          </a:p>
        </p:txBody>
      </p:sp>
      <p:sp>
        <p:nvSpPr>
          <p:cNvPr id="7" name="Rectangle 6"/>
          <p:cNvSpPr/>
          <p:nvPr/>
        </p:nvSpPr>
        <p:spPr>
          <a:xfrm>
            <a:off x="5753100" y="2975429"/>
            <a:ext cx="285749" cy="2380342"/>
          </a:xfrm>
          <a:prstGeom prst="rect">
            <a:avLst/>
          </a:prstGeom>
          <a:no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867650" y="2984954"/>
            <a:ext cx="285749" cy="2380342"/>
          </a:xfrm>
          <a:prstGeom prst="rect">
            <a:avLst/>
          </a:prstGeom>
          <a:no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9744075" y="2984954"/>
            <a:ext cx="285749" cy="2380342"/>
          </a:xfrm>
          <a:prstGeom prst="rect">
            <a:avLst/>
          </a:prstGeom>
          <a:no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5651881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par>
                          <p:cTn id="11" fill="hold">
                            <p:stCondLst>
                              <p:cond delay="4000"/>
                            </p:stCondLst>
                            <p:childTnLst>
                              <p:par>
                                <p:cTn id="12" presetID="21" presetClass="entr" presetSubtype="1"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150284"/>
            <a:ext cx="6666665" cy="1325563"/>
          </a:xfrm>
        </p:spPr>
        <p:txBody>
          <a:bodyPr>
            <a:noAutofit/>
            <a:scene3d>
              <a:camera prst="orthographicFront"/>
              <a:lightRig rig="threePt" dir="t"/>
            </a:scene3d>
            <a:sp3d extrusionH="57150">
              <a:bevelT w="38100" h="38100" prst="angle"/>
            </a:sp3d>
          </a:bodyPr>
          <a:lstStyle/>
          <a:p>
            <a:r>
              <a:rPr lang="en-US" sz="3200" b="1" dirty="0">
                <a:solidFill>
                  <a:schemeClr val="accent1">
                    <a:lumMod val="50000"/>
                  </a:schemeClr>
                </a:solidFill>
              </a:rPr>
              <a:t>Now remember, the </a:t>
            </a:r>
            <a:r>
              <a:rPr lang="en-US" sz="3200" b="1" dirty="0" smtClean="0">
                <a:solidFill>
                  <a:schemeClr val="accent1">
                    <a:lumMod val="50000"/>
                  </a:schemeClr>
                </a:solidFill>
              </a:rPr>
              <a:t>Scriptures say: </a:t>
            </a:r>
            <a:r>
              <a:rPr lang="en-US" sz="3200" b="1" dirty="0">
                <a:solidFill>
                  <a:schemeClr val="accent1">
                    <a:lumMod val="50000"/>
                  </a:schemeClr>
                </a:solidFill>
              </a:rPr>
              <a:t>by the mouth of two or three witnesses …</a:t>
            </a:r>
            <a:endParaRPr lang="en-CA" sz="3200" b="1" dirty="0">
              <a:solidFill>
                <a:schemeClr val="accent1">
                  <a:lumMod val="50000"/>
                </a:schemeClr>
              </a:solidFill>
            </a:endParaRPr>
          </a:p>
        </p:txBody>
      </p:sp>
      <p:pic>
        <p:nvPicPr>
          <p:cNvPr id="9" name="Content Placeholder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5635" y="257825"/>
            <a:ext cx="5211645" cy="265337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10187" y="3279774"/>
            <a:ext cx="6600825" cy="30765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479800" cy="365125"/>
          </a:xfrm>
        </p:spPr>
        <p:txBody>
          <a:bodyPr/>
          <a:lstStyle/>
          <a:p>
            <a:fld id="{385F3E72-97D8-4E0E-8DB2-A67F030E614A}" type="slidenum">
              <a:rPr lang="en-US" smtClean="0">
                <a:solidFill>
                  <a:schemeClr val="accent1">
                    <a:lumMod val="50000"/>
                  </a:schemeClr>
                </a:solidFill>
              </a:rPr>
              <a:t>33</a:t>
            </a:fld>
            <a:endParaRPr lang="en-US" dirty="0">
              <a:solidFill>
                <a:schemeClr val="accent1">
                  <a:lumMod val="50000"/>
                </a:schemeClr>
              </a:solidFill>
            </a:endParaRPr>
          </a:p>
        </p:txBody>
      </p:sp>
      <p:pic>
        <p:nvPicPr>
          <p:cNvPr id="8" name="Content Placeholder 7"/>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651174" y="1369803"/>
            <a:ext cx="5423448" cy="21979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Title 1"/>
          <p:cNvSpPr txBox="1">
            <a:spLocks/>
          </p:cNvSpPr>
          <p:nvPr/>
        </p:nvSpPr>
        <p:spPr>
          <a:xfrm>
            <a:off x="647317" y="3782795"/>
            <a:ext cx="4483482" cy="293868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lumMod val="50000"/>
                  </a:schemeClr>
                </a:solidFill>
              </a:rPr>
              <a:t>Now we have 3 witnesses that all agree on the ages, and we already know these 3 witnesses are from the older copy </a:t>
            </a:r>
            <a:br>
              <a:rPr lang="en-US" sz="3200" b="1" dirty="0">
                <a:solidFill>
                  <a:schemeClr val="accent1">
                    <a:lumMod val="50000"/>
                  </a:schemeClr>
                </a:solidFill>
              </a:rPr>
            </a:br>
            <a:r>
              <a:rPr lang="en-US" sz="3200" b="1" dirty="0">
                <a:solidFill>
                  <a:schemeClr val="accent1">
                    <a:lumMod val="50000"/>
                  </a:schemeClr>
                </a:solidFill>
              </a:rPr>
              <a:t>of the Hebrew.</a:t>
            </a:r>
            <a:endParaRPr lang="en-CA" sz="3200" b="1" dirty="0">
              <a:solidFill>
                <a:schemeClr val="accent1">
                  <a:lumMod val="50000"/>
                </a:schemeClr>
              </a:solidFill>
            </a:endParaRPr>
          </a:p>
        </p:txBody>
      </p:sp>
      <p:sp>
        <p:nvSpPr>
          <p:cNvPr id="7" name="Rectangle 2"/>
          <p:cNvSpPr>
            <a:spLocks noChangeArrowheads="1"/>
          </p:cNvSpPr>
          <p:nvPr/>
        </p:nvSpPr>
        <p:spPr bwMode="auto">
          <a:xfrm>
            <a:off x="12370422" y="3454634"/>
            <a:ext cx="5023427" cy="240065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1320"/>
                </a:solidFill>
                <a:effectLst/>
                <a:latin typeface="Roboto"/>
              </a:rPr>
              <a:t>Examine Yourselves  </a:t>
            </a:r>
            <a:r>
              <a:rPr kumimoji="0" lang="en-US" sz="1100" i="1" u="none" strike="noStrike" cap="none" normalizeH="0" baseline="0" dirty="0">
                <a:ln>
                  <a:noFill/>
                </a:ln>
                <a:solidFill>
                  <a:srgbClr val="001320"/>
                </a:solidFill>
                <a:effectLst/>
                <a:latin typeface="Roboto"/>
              </a:rPr>
              <a:t>(</a:t>
            </a:r>
            <a:r>
              <a:rPr kumimoji="0" lang="en-US" sz="1100" i="1" u="none" strike="noStrike" cap="none" normalizeH="0" baseline="0" dirty="0" err="1">
                <a:ln>
                  <a:noFill/>
                </a:ln>
                <a:solidFill>
                  <a:srgbClr val="001320"/>
                </a:solidFill>
                <a:effectLst/>
                <a:latin typeface="Roboto"/>
              </a:rPr>
              <a:t>Berean</a:t>
            </a:r>
            <a:r>
              <a:rPr kumimoji="0" lang="en-US" sz="1100" i="1" u="none" strike="noStrike" cap="none" normalizeH="0" baseline="0" dirty="0">
                <a:ln>
                  <a:noFill/>
                </a:ln>
                <a:solidFill>
                  <a:srgbClr val="001320"/>
                </a:solidFill>
                <a:effectLst/>
                <a:latin typeface="Roboto"/>
              </a:rPr>
              <a:t> Study Bible)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rgbClr val="008AE6"/>
                </a:solidFill>
                <a:effectLst/>
                <a:latin typeface="Roboto"/>
                <a:hlinkClick r:id="rId6"/>
              </a:rPr>
              <a:t>1</a:t>
            </a:r>
            <a:r>
              <a:rPr kumimoji="0" lang="en-US" sz="1200" b="0" i="0" u="none" strike="noStrike" cap="none" normalizeH="0" baseline="0" dirty="0">
                <a:ln>
                  <a:noFill/>
                </a:ln>
                <a:solidFill>
                  <a:srgbClr val="001320"/>
                </a:solidFill>
                <a:effectLst/>
                <a:latin typeface="Roboto"/>
              </a:rPr>
              <a:t>This is the third time I am coming to you. “Every matter must be established by the testimony of two or three witnesses.”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rgbClr val="008AE6"/>
                </a:solidFill>
                <a:effectLst/>
                <a:latin typeface="Roboto"/>
                <a:hlinkClick r:id="rId7"/>
              </a:rPr>
              <a:t>2</a:t>
            </a:r>
            <a:r>
              <a:rPr kumimoji="0" lang="en-US" sz="1200" b="0" i="0" u="none" strike="noStrike" cap="none" normalizeH="0" baseline="0" dirty="0">
                <a:ln>
                  <a:noFill/>
                </a:ln>
                <a:solidFill>
                  <a:srgbClr val="001320"/>
                </a:solidFill>
                <a:effectLst/>
                <a:latin typeface="Roboto"/>
              </a:rPr>
              <a:t>I already warned you the second time I was with you. So now in my absence I warn those who sinned earlier and everyone else: If I return, I will not spare anyone, </a:t>
            </a:r>
            <a:r>
              <a:rPr kumimoji="0" lang="en-US" sz="800" b="1" i="0" u="none" strike="noStrike" cap="none" normalizeH="0" baseline="0" dirty="0">
                <a:ln>
                  <a:noFill/>
                </a:ln>
                <a:solidFill>
                  <a:srgbClr val="008AE6"/>
                </a:solidFill>
                <a:effectLst/>
                <a:latin typeface="Roboto"/>
                <a:hlinkClick r:id="rId8"/>
              </a:rPr>
              <a:t>3</a:t>
            </a:r>
            <a:r>
              <a:rPr kumimoji="0" lang="en-US" sz="1200" b="0" i="0" u="none" strike="noStrike" cap="none" normalizeH="0" baseline="0" dirty="0">
                <a:ln>
                  <a:noFill/>
                </a:ln>
                <a:solidFill>
                  <a:srgbClr val="001320"/>
                </a:solidFill>
                <a:effectLst/>
                <a:latin typeface="Roboto"/>
              </a:rPr>
              <a:t>since you are demanding proof that Christ is speaking through me. He is not weak in dealing with you, but is powerful among you. </a:t>
            </a:r>
            <a:r>
              <a:rPr kumimoji="0" lang="en-US" sz="800" b="1" i="0" u="none" strike="noStrike" cap="none" normalizeH="0" baseline="0" dirty="0">
                <a:ln>
                  <a:noFill/>
                </a:ln>
                <a:solidFill>
                  <a:srgbClr val="008AE6"/>
                </a:solidFill>
                <a:effectLst/>
                <a:latin typeface="Roboto"/>
                <a:hlinkClick r:id="rId9"/>
              </a:rPr>
              <a:t>4</a:t>
            </a:r>
            <a:r>
              <a:rPr kumimoji="0" lang="en-US" sz="1200" b="0" i="0" u="none" strike="noStrike" cap="none" normalizeH="0" baseline="0" dirty="0">
                <a:ln>
                  <a:noFill/>
                </a:ln>
                <a:solidFill>
                  <a:srgbClr val="001320"/>
                </a:solidFill>
                <a:effectLst/>
                <a:latin typeface="Roboto"/>
              </a:rPr>
              <a:t>For He was indeed crucified in weakness, yet He lives by God’s power. And though we are weak in Him, yet by God’s power we will live with Him to serve you.</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a:solidFill>
                <a:srgbClr val="001320"/>
              </a:solidFill>
              <a:latin typeface="Roboto"/>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3"/>
          <p:cNvSpPr>
            <a:spLocks noChangeArrowheads="1"/>
          </p:cNvSpPr>
          <p:nvPr/>
        </p:nvSpPr>
        <p:spPr bwMode="auto">
          <a:xfrm>
            <a:off x="12304436" y="254376"/>
            <a:ext cx="3317359" cy="28931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1320"/>
                </a:solidFill>
                <a:effectLst/>
                <a:latin typeface="Roboto"/>
              </a:rPr>
              <a:t>Coming with Authority  </a:t>
            </a:r>
            <a:r>
              <a:rPr lang="en-US" sz="1200" i="1" dirty="0">
                <a:solidFill>
                  <a:srgbClr val="001320"/>
                </a:solidFill>
                <a:latin typeface="Roboto"/>
              </a:rPr>
              <a:t>(NKJV)</a:t>
            </a:r>
            <a:endParaRPr kumimoji="0" lang="en-US" sz="1400" b="1" i="0" u="none" strike="noStrike" cap="none" normalizeH="0" baseline="0" dirty="0">
              <a:ln>
                <a:noFill/>
              </a:ln>
              <a:solidFill>
                <a:srgbClr val="001320"/>
              </a:solidFill>
              <a:effectLst/>
              <a:latin typeface="Roboto"/>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rgbClr val="008AE6"/>
                </a:solidFill>
                <a:effectLst/>
                <a:latin typeface="Roboto"/>
                <a:hlinkClick r:id="rId10"/>
              </a:rPr>
              <a:t>1</a:t>
            </a:r>
            <a:r>
              <a:rPr kumimoji="0" lang="en-US" sz="1200" b="0" i="0" u="none" strike="noStrike" cap="none" normalizeH="0" baseline="0" dirty="0">
                <a:ln>
                  <a:noFill/>
                </a:ln>
                <a:solidFill>
                  <a:srgbClr val="001320"/>
                </a:solidFill>
                <a:effectLst/>
                <a:latin typeface="Roboto"/>
              </a:rPr>
              <a:t>This </a:t>
            </a:r>
            <a:r>
              <a:rPr kumimoji="0" lang="en-US" sz="1200" b="0" i="1" u="none" strike="noStrike" cap="none" normalizeH="0" baseline="0" dirty="0">
                <a:ln>
                  <a:noFill/>
                </a:ln>
                <a:solidFill>
                  <a:srgbClr val="001320"/>
                </a:solidFill>
                <a:effectLst/>
                <a:latin typeface="Roboto"/>
              </a:rPr>
              <a:t>will be</a:t>
            </a:r>
            <a:r>
              <a:rPr kumimoji="0" lang="en-US" sz="1200" b="0" i="0" u="none" strike="noStrike" cap="none" normalizeH="0" baseline="0" dirty="0">
                <a:ln>
                  <a:noFill/>
                </a:ln>
                <a:solidFill>
                  <a:srgbClr val="001320"/>
                </a:solidFill>
                <a:effectLst/>
                <a:latin typeface="Roboto"/>
              </a:rPr>
              <a:t> the third </a:t>
            </a:r>
            <a:r>
              <a:rPr kumimoji="0" lang="en-US" sz="1200" b="0" i="1" u="none" strike="noStrike" cap="none" normalizeH="0" baseline="0" dirty="0">
                <a:ln>
                  <a:noFill/>
                </a:ln>
                <a:solidFill>
                  <a:srgbClr val="001320"/>
                </a:solidFill>
                <a:effectLst/>
                <a:latin typeface="Roboto"/>
              </a:rPr>
              <a:t>time</a:t>
            </a:r>
            <a:r>
              <a:rPr kumimoji="0" lang="en-US" sz="1200" b="0" i="0" u="none" strike="noStrike" cap="none" normalizeH="0" baseline="0" dirty="0">
                <a:ln>
                  <a:noFill/>
                </a:ln>
                <a:solidFill>
                  <a:srgbClr val="001320"/>
                </a:solidFill>
                <a:effectLst/>
                <a:latin typeface="Roboto"/>
              </a:rPr>
              <a:t> I am coming to you. “By the mouth of two or three witnesses every word shall be established.” </a:t>
            </a:r>
            <a:r>
              <a:rPr kumimoji="0" lang="en-US" sz="800" b="1" i="0" u="none" strike="noStrike" cap="none" normalizeH="0" baseline="0" dirty="0">
                <a:ln>
                  <a:noFill/>
                </a:ln>
                <a:solidFill>
                  <a:srgbClr val="008AE6"/>
                </a:solidFill>
                <a:effectLst/>
                <a:latin typeface="Roboto"/>
                <a:hlinkClick r:id="rId11"/>
              </a:rPr>
              <a:t>2</a:t>
            </a:r>
            <a:r>
              <a:rPr kumimoji="0" lang="en-US" sz="1200" b="0" i="0" u="none" strike="noStrike" cap="none" normalizeH="0" baseline="0" dirty="0">
                <a:ln>
                  <a:noFill/>
                </a:ln>
                <a:solidFill>
                  <a:srgbClr val="001320"/>
                </a:solidFill>
                <a:effectLst/>
                <a:latin typeface="Roboto"/>
              </a:rPr>
              <a:t>I have told you before, and foretell as if I were present the second time, and now being absent </a:t>
            </a:r>
            <a:r>
              <a:rPr kumimoji="0" lang="en-US" sz="800" b="0" i="0" u="none" strike="noStrike" cap="none" normalizeH="0" baseline="0" dirty="0">
                <a:ln>
                  <a:noFill/>
                </a:ln>
                <a:solidFill>
                  <a:srgbClr val="008AE6"/>
                </a:solidFill>
                <a:effectLst/>
                <a:latin typeface="Arial" panose="020B0604020202020204" pitchFamily="34" charset="0"/>
                <a:cs typeface="Arial" panose="020B0604020202020204" pitchFamily="34" charset="0"/>
                <a:hlinkClick r:id="rId12"/>
              </a:rPr>
              <a:t>[a]</a:t>
            </a:r>
            <a:r>
              <a:rPr kumimoji="0" lang="en-US" sz="1200" b="0" i="0" u="none" strike="noStrike" cap="none" normalizeH="0" baseline="0" dirty="0">
                <a:ln>
                  <a:noFill/>
                </a:ln>
                <a:solidFill>
                  <a:srgbClr val="001320"/>
                </a:solidFill>
                <a:effectLst/>
                <a:latin typeface="Roboto"/>
              </a:rPr>
              <a:t>I write to those who have sinned before, and to all the rest, that if I come again I will not spare— </a:t>
            </a:r>
            <a:r>
              <a:rPr kumimoji="0" lang="en-US" sz="800" b="1" i="0" u="none" strike="noStrike" cap="none" normalizeH="0" baseline="0" dirty="0">
                <a:ln>
                  <a:noFill/>
                </a:ln>
                <a:solidFill>
                  <a:srgbClr val="008AE6"/>
                </a:solidFill>
                <a:effectLst/>
                <a:latin typeface="Roboto"/>
                <a:hlinkClick r:id="rId13"/>
              </a:rPr>
              <a:t>3</a:t>
            </a:r>
            <a:r>
              <a:rPr kumimoji="0" lang="en-US" sz="1200" b="0" i="0" u="none" strike="noStrike" cap="none" normalizeH="0" baseline="0" dirty="0">
                <a:ln>
                  <a:noFill/>
                </a:ln>
                <a:solidFill>
                  <a:srgbClr val="001320"/>
                </a:solidFill>
                <a:effectLst/>
                <a:latin typeface="Roboto"/>
              </a:rPr>
              <a:t>since you seek a proof of Christ speaking in me, who is not weak toward you, but mighty in you. </a:t>
            </a:r>
            <a:r>
              <a:rPr kumimoji="0" lang="en-US" sz="800" b="1" i="0" u="none" strike="noStrike" cap="none" normalizeH="0" baseline="0" dirty="0">
                <a:ln>
                  <a:noFill/>
                </a:ln>
                <a:solidFill>
                  <a:srgbClr val="008AE6"/>
                </a:solidFill>
                <a:effectLst/>
                <a:latin typeface="Roboto"/>
                <a:hlinkClick r:id="rId14"/>
              </a:rPr>
              <a:t>4</a:t>
            </a:r>
            <a:r>
              <a:rPr kumimoji="0" lang="en-US" sz="1200" b="0" i="0" u="none" strike="noStrike" cap="none" normalizeH="0" baseline="0" dirty="0">
                <a:ln>
                  <a:noFill/>
                </a:ln>
                <a:solidFill>
                  <a:srgbClr val="001320"/>
                </a:solidFill>
                <a:effectLst/>
                <a:latin typeface="Roboto"/>
              </a:rPr>
              <a:t>For though He was crucified in weakness, yet He lives by the power of God. For we also are weak in Him, but we shall live with Him by the power of God toward you.</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p:cNvSpPr txBox="1"/>
          <p:nvPr/>
        </p:nvSpPr>
        <p:spPr>
          <a:xfrm>
            <a:off x="11010900" y="254376"/>
            <a:ext cx="786380" cy="338554"/>
          </a:xfrm>
          <a:prstGeom prst="rect">
            <a:avLst/>
          </a:prstGeom>
          <a:solidFill>
            <a:schemeClr val="tx1"/>
          </a:solidFill>
          <a:scene3d>
            <a:camera prst="orthographicFront"/>
            <a:lightRig rig="threePt" dir="t"/>
          </a:scene3d>
          <a:sp3d>
            <a:bevelT w="152400" h="50800" prst="softRound"/>
          </a:sp3d>
        </p:spPr>
        <p:txBody>
          <a:bodyPr wrap="square" rtlCol="0">
            <a:spAutoFit/>
          </a:bodyPr>
          <a:lstStyle/>
          <a:p>
            <a:pPr algn="ctr"/>
            <a:r>
              <a:rPr lang="en-US" sz="1600" i="1" dirty="0">
                <a:solidFill>
                  <a:schemeClr val="bg1"/>
                </a:solidFill>
              </a:rPr>
              <a:t>(NKJV)</a:t>
            </a:r>
            <a:endParaRPr lang="en-CA" sz="1600" i="1" dirty="0">
              <a:solidFill>
                <a:schemeClr val="bg1"/>
              </a:solidFill>
            </a:endParaRPr>
          </a:p>
        </p:txBody>
      </p:sp>
    </p:spTree>
    <p:extLst>
      <p:ext uri="{BB962C8B-B14F-4D97-AF65-F5344CB8AC3E}">
        <p14:creationId xmlns:p14="http://schemas.microsoft.com/office/powerpoint/2010/main" val="77791415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0256" y="4808650"/>
            <a:ext cx="9324202" cy="1912825"/>
          </a:xfrm>
        </p:spPr>
        <p:txBody>
          <a:bodyPr>
            <a:noAutofit/>
            <a:scene3d>
              <a:camera prst="orthographicFront"/>
              <a:lightRig rig="threePt" dir="t"/>
            </a:scene3d>
            <a:sp3d extrusionH="57150">
              <a:bevelT w="38100" h="38100" prst="angle"/>
            </a:sp3d>
          </a:bodyPr>
          <a:lstStyle/>
          <a:p>
            <a:pPr algn="ctr"/>
            <a:r>
              <a:rPr lang="en-US" sz="3600" b="1" dirty="0">
                <a:solidFill>
                  <a:schemeClr val="accent1">
                    <a:lumMod val="50000"/>
                  </a:schemeClr>
                </a:solidFill>
                <a:effectLst>
                  <a:outerShdw blurRad="38100" dist="38100" dir="2700000" algn="tl">
                    <a:srgbClr val="000000">
                      <a:alpha val="43137"/>
                    </a:srgbClr>
                  </a:outerShdw>
                </a:effectLst>
              </a:rPr>
              <a:t>According to modern Bibles &amp; the internet, the timelines from Shem to Abraham will look like this – </a:t>
            </a:r>
            <a:r>
              <a:rPr lang="en-US" sz="3600" b="1" dirty="0">
                <a:solidFill>
                  <a:srgbClr val="C00000"/>
                </a:solidFill>
                <a:effectLst>
                  <a:outerShdw blurRad="38100" dist="38100" dir="2700000" algn="tl">
                    <a:srgbClr val="000000">
                      <a:alpha val="43137"/>
                    </a:srgbClr>
                  </a:outerShdw>
                </a:effectLst>
              </a:rPr>
              <a:t>but also notice that Shem nearly outlives Abraham nine generations later!</a:t>
            </a:r>
            <a:endParaRPr lang="en-CA" sz="3600" b="1" dirty="0">
              <a:solidFill>
                <a:srgbClr val="C00000"/>
              </a:solidFill>
              <a:effectLst>
                <a:outerShdw blurRad="38100" dist="38100" dir="2700000" algn="tl">
                  <a:srgbClr val="000000">
                    <a:alpha val="43137"/>
                  </a:srgbClr>
                </a:outerShdw>
              </a:effectLst>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3507" y="222702"/>
            <a:ext cx="8777699" cy="4363811"/>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tx1"/>
                </a:solidFill>
              </a:rPr>
              <a:t>34</a:t>
            </a:fld>
            <a:endParaRPr lang="en-US" dirty="0">
              <a:solidFill>
                <a:schemeClr val="tx1"/>
              </a:solidFill>
            </a:endParaRPr>
          </a:p>
        </p:txBody>
      </p:sp>
      <p:sp>
        <p:nvSpPr>
          <p:cNvPr id="7" name="Right Arrow 6"/>
          <p:cNvSpPr/>
          <p:nvPr/>
        </p:nvSpPr>
        <p:spPr>
          <a:xfrm rot="5400000">
            <a:off x="7867375" y="2070828"/>
            <a:ext cx="3561082" cy="435429"/>
          </a:xfrm>
          <a:prstGeom prst="rightArrow">
            <a:avLst/>
          </a:prstGeom>
          <a:solidFill>
            <a:srgbClr val="FF0000">
              <a:alpha val="81000"/>
            </a:srgb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604411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593376" y="203993"/>
            <a:ext cx="5339371" cy="311225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2" y="3176547"/>
            <a:ext cx="6029325" cy="3200400"/>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Slide Number Placeholder 4"/>
          <p:cNvSpPr>
            <a:spLocks noGrp="1"/>
          </p:cNvSpPr>
          <p:nvPr>
            <p:ph type="sldNum" sz="quarter" idx="12"/>
          </p:nvPr>
        </p:nvSpPr>
        <p:spPr>
          <a:xfrm>
            <a:off x="8737600" y="6445250"/>
            <a:ext cx="3429000" cy="365125"/>
          </a:xfrm>
        </p:spPr>
        <p:txBody>
          <a:bodyPr/>
          <a:lstStyle/>
          <a:p>
            <a:fld id="{385F3E72-97D8-4E0E-8DB2-A67F030E614A}" type="slidenum">
              <a:rPr lang="en-US" smtClean="0">
                <a:solidFill>
                  <a:schemeClr val="accent1">
                    <a:lumMod val="50000"/>
                  </a:schemeClr>
                </a:solidFill>
              </a:rPr>
              <a:t>35</a:t>
            </a:fld>
            <a:endParaRPr lang="en-US" dirty="0">
              <a:solidFill>
                <a:schemeClr val="accent1">
                  <a:lumMod val="50000"/>
                </a:schemeClr>
              </a:solidFill>
            </a:endParaRPr>
          </a:p>
        </p:txBody>
      </p:sp>
      <p:sp>
        <p:nvSpPr>
          <p:cNvPr id="10" name="Title 1"/>
          <p:cNvSpPr>
            <a:spLocks noGrp="1"/>
          </p:cNvSpPr>
          <p:nvPr>
            <p:ph type="title"/>
          </p:nvPr>
        </p:nvSpPr>
        <p:spPr>
          <a:xfrm>
            <a:off x="365123" y="140473"/>
            <a:ext cx="6029325" cy="1713727"/>
          </a:xfrm>
        </p:spPr>
        <p:txBody>
          <a:bodyPr>
            <a:noAutofit/>
            <a:scene3d>
              <a:camera prst="orthographicFront"/>
              <a:lightRig rig="threePt" dir="t"/>
            </a:scene3d>
            <a:sp3d extrusionH="57150">
              <a:bevelT w="38100" h="38100" prst="angle"/>
            </a:sp3d>
          </a:bodyPr>
          <a:lstStyle/>
          <a:p>
            <a:r>
              <a:rPr lang="en-US" sz="2800" b="1" dirty="0">
                <a:solidFill>
                  <a:schemeClr val="accent1">
                    <a:lumMod val="50000"/>
                  </a:schemeClr>
                </a:solidFill>
                <a:effectLst>
                  <a:outerShdw blurRad="38100" dist="38100" dir="2700000" algn="tl">
                    <a:srgbClr val="000000">
                      <a:alpha val="43137"/>
                    </a:srgbClr>
                  </a:outerShdw>
                </a:effectLst>
              </a:rPr>
              <a:t>If this is the case, then Shem would have gone through a whole lot of grief – as seen with each generation.  </a:t>
            </a:r>
            <a:br>
              <a:rPr lang="en-US" sz="2800" b="1" dirty="0">
                <a:solidFill>
                  <a:schemeClr val="accent1">
                    <a:lumMod val="50000"/>
                  </a:schemeClr>
                </a:solidFill>
                <a:effectLst>
                  <a:outerShdw blurRad="38100" dist="38100" dir="2700000" algn="tl">
                    <a:srgbClr val="000000">
                      <a:alpha val="43137"/>
                    </a:srgbClr>
                  </a:outerShdw>
                </a:effectLst>
              </a:rPr>
            </a:br>
            <a:r>
              <a:rPr lang="en-US" sz="2200" b="1" dirty="0">
                <a:solidFill>
                  <a:srgbClr val="FF0000"/>
                </a:solidFill>
                <a:effectLst>
                  <a:outerShdw blurRad="38100" dist="38100" dir="2700000" algn="tl">
                    <a:srgbClr val="000000">
                      <a:alpha val="43137"/>
                    </a:srgbClr>
                  </a:outerShdw>
                </a:effectLst>
                <a:latin typeface="Arial Rounded MT Bold" panose="020F0704030504030204" pitchFamily="34" charset="0"/>
              </a:rPr>
              <a:t>Is the loss of a child really that traumatic?</a:t>
            </a:r>
            <a:endParaRPr lang="en-CA" sz="2200" b="1"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11" name="Title 1"/>
          <p:cNvSpPr txBox="1">
            <a:spLocks/>
          </p:cNvSpPr>
          <p:nvPr/>
        </p:nvSpPr>
        <p:spPr>
          <a:xfrm>
            <a:off x="365121" y="1979805"/>
            <a:ext cx="6029325" cy="107113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effectLst>
                  <a:outerShdw blurRad="38100" dist="38100" dir="2700000" algn="tl">
                    <a:srgbClr val="000000">
                      <a:alpha val="43137"/>
                    </a:srgbClr>
                  </a:outerShdw>
                </a:effectLst>
              </a:rPr>
              <a:t>Did </a:t>
            </a:r>
            <a:r>
              <a:rPr lang="en-US" sz="2800" b="1" dirty="0">
                <a:solidFill>
                  <a:srgbClr val="0070C0"/>
                </a:solidFill>
                <a:effectLst>
                  <a:outerShdw blurRad="38100" dist="38100" dir="2700000" algn="tl">
                    <a:srgbClr val="000000">
                      <a:alpha val="43137"/>
                    </a:srgbClr>
                  </a:outerShdw>
                </a:effectLst>
              </a:rPr>
              <a:t>Yahuah</a:t>
            </a:r>
            <a:r>
              <a:rPr lang="en-US" sz="2800" b="1" dirty="0">
                <a:solidFill>
                  <a:schemeClr val="accent1">
                    <a:lumMod val="50000"/>
                  </a:schemeClr>
                </a:solidFill>
                <a:effectLst>
                  <a:outerShdw blurRad="38100" dist="38100" dir="2700000" algn="tl">
                    <a:srgbClr val="000000">
                      <a:alpha val="43137"/>
                    </a:srgbClr>
                  </a:outerShdw>
                </a:effectLst>
              </a:rPr>
              <a:t> ever intend for </a:t>
            </a:r>
            <a:r>
              <a:rPr lang="en-US" sz="2800" b="1" dirty="0" smtClean="0">
                <a:solidFill>
                  <a:schemeClr val="accent1">
                    <a:lumMod val="50000"/>
                  </a:schemeClr>
                </a:solidFill>
                <a:effectLst>
                  <a:outerShdw blurRad="38100" dist="38100" dir="2700000" algn="tl">
                    <a:srgbClr val="000000">
                      <a:alpha val="43137"/>
                    </a:srgbClr>
                  </a:outerShdw>
                </a:effectLst>
              </a:rPr>
              <a:t>His patriarch Shem, </a:t>
            </a:r>
            <a:r>
              <a:rPr lang="en-US" sz="2800" b="1" dirty="0">
                <a:solidFill>
                  <a:schemeClr val="accent1">
                    <a:lumMod val="50000"/>
                  </a:schemeClr>
                </a:solidFill>
                <a:effectLst>
                  <a:outerShdw blurRad="38100" dist="38100" dir="2700000" algn="tl">
                    <a:srgbClr val="000000">
                      <a:alpha val="43137"/>
                    </a:srgbClr>
                  </a:outerShdw>
                </a:effectLst>
              </a:rPr>
              <a:t>to endure that much grief and trauma after living </a:t>
            </a:r>
            <a:r>
              <a:rPr lang="en-US" sz="2800" b="1" dirty="0" smtClean="0">
                <a:solidFill>
                  <a:schemeClr val="accent1">
                    <a:lumMod val="50000"/>
                  </a:schemeClr>
                </a:solidFill>
                <a:effectLst>
                  <a:outerShdw blurRad="38100" dist="38100" dir="2700000" algn="tl">
                    <a:srgbClr val="000000">
                      <a:alpha val="43137"/>
                    </a:srgbClr>
                  </a:outerShdw>
                </a:effectLst>
              </a:rPr>
              <a:t>his </a:t>
            </a:r>
            <a:r>
              <a:rPr lang="en-US" sz="2800" b="1" dirty="0">
                <a:solidFill>
                  <a:schemeClr val="accent1">
                    <a:lumMod val="50000"/>
                  </a:schemeClr>
                </a:solidFill>
                <a:effectLst>
                  <a:outerShdw blurRad="38100" dist="38100" dir="2700000" algn="tl">
                    <a:srgbClr val="000000">
                      <a:alpha val="43137"/>
                    </a:srgbClr>
                  </a:outerShdw>
                </a:effectLst>
              </a:rPr>
              <a:t>first 400 years?</a:t>
            </a:r>
            <a:endParaRPr lang="en-CA" sz="2800" b="1" dirty="0">
              <a:solidFill>
                <a:schemeClr val="accent1">
                  <a:lumMod val="50000"/>
                </a:schemeClr>
              </a:solidFill>
              <a:effectLst>
                <a:outerShdw blurRad="38100" dist="38100" dir="2700000" algn="tl">
                  <a:srgbClr val="000000">
                    <a:alpha val="43137"/>
                  </a:srgbClr>
                </a:outerShdw>
              </a:effectLst>
            </a:endParaRPr>
          </a:p>
        </p:txBody>
      </p:sp>
      <p:sp>
        <p:nvSpPr>
          <p:cNvPr id="9" name="Title 1"/>
          <p:cNvSpPr txBox="1">
            <a:spLocks/>
          </p:cNvSpPr>
          <p:nvPr/>
        </p:nvSpPr>
        <p:spPr>
          <a:xfrm>
            <a:off x="6394447" y="3316248"/>
            <a:ext cx="5645154" cy="3405228"/>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US" sz="2400" b="1" dirty="0">
                <a:solidFill>
                  <a:schemeClr val="accent1">
                    <a:lumMod val="50000"/>
                  </a:schemeClr>
                </a:solidFill>
                <a:effectLst>
                  <a:outerShdw blurRad="38100" dist="38100" dir="2700000" algn="tl">
                    <a:srgbClr val="000000">
                      <a:alpha val="43137"/>
                    </a:srgbClr>
                  </a:outerShdw>
                </a:effectLst>
              </a:rPr>
              <a:t>Yes, Shem did live a long life AFTER the flood, seeing his </a:t>
            </a:r>
            <a:r>
              <a:rPr lang="en-US" sz="2400" b="1" dirty="0" smtClean="0">
                <a:solidFill>
                  <a:schemeClr val="accent1">
                    <a:lumMod val="50000"/>
                  </a:schemeClr>
                </a:solidFill>
                <a:effectLst>
                  <a:outerShdw blurRad="38100" dist="38100" dir="2700000" algn="tl">
                    <a:srgbClr val="000000">
                      <a:alpha val="43137"/>
                    </a:srgbClr>
                  </a:outerShdw>
                </a:effectLst>
              </a:rPr>
              <a:t>‘first born’ son after he lived 100 years.  </a:t>
            </a:r>
            <a:endParaRPr lang="en-US" sz="2400" b="1" dirty="0">
              <a:solidFill>
                <a:schemeClr val="accent1">
                  <a:lumMod val="50000"/>
                </a:schemeClr>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2400" b="1" dirty="0">
                <a:solidFill>
                  <a:schemeClr val="accent1">
                    <a:lumMod val="50000"/>
                  </a:schemeClr>
                </a:solidFill>
                <a:effectLst>
                  <a:outerShdw blurRad="38100" dist="38100" dir="2700000" algn="tl">
                    <a:srgbClr val="000000">
                      <a:alpha val="43137"/>
                    </a:srgbClr>
                  </a:outerShdw>
                </a:effectLst>
              </a:rPr>
              <a:t>What happened that </a:t>
            </a:r>
            <a:r>
              <a:rPr lang="en-US" sz="2400" b="1" u="sng" dirty="0" smtClean="0">
                <a:solidFill>
                  <a:schemeClr val="accent1">
                    <a:lumMod val="50000"/>
                  </a:schemeClr>
                </a:solidFill>
                <a:effectLst>
                  <a:outerShdw blurRad="38100" dist="38100" dir="2700000" algn="tl">
                    <a:srgbClr val="000000">
                      <a:alpha val="43137"/>
                    </a:srgbClr>
                  </a:outerShdw>
                </a:effectLst>
              </a:rPr>
              <a:t>now</a:t>
            </a:r>
            <a:r>
              <a:rPr lang="en-US" sz="2400" b="1" dirty="0" smtClean="0">
                <a:solidFill>
                  <a:schemeClr val="accent1">
                    <a:lumMod val="50000"/>
                  </a:schemeClr>
                </a:solidFill>
                <a:effectLst>
                  <a:outerShdw blurRad="38100" dist="38100" dir="2700000" algn="tl">
                    <a:srgbClr val="000000">
                      <a:alpha val="43137"/>
                    </a:srgbClr>
                  </a:outerShdw>
                </a:effectLst>
              </a:rPr>
              <a:t> the </a:t>
            </a:r>
            <a:r>
              <a:rPr lang="en-US" sz="2400" b="1" dirty="0">
                <a:solidFill>
                  <a:schemeClr val="accent1">
                    <a:lumMod val="50000"/>
                  </a:schemeClr>
                </a:solidFill>
                <a:effectLst>
                  <a:outerShdw blurRad="38100" dist="38100" dir="2700000" algn="tl">
                    <a:srgbClr val="000000">
                      <a:alpha val="43137"/>
                    </a:srgbClr>
                  </a:outerShdw>
                </a:effectLst>
              </a:rPr>
              <a:t>fathers of the next 7 generations </a:t>
            </a:r>
            <a:r>
              <a:rPr lang="en-US" sz="2400" b="1" dirty="0" smtClean="0">
                <a:solidFill>
                  <a:schemeClr val="accent1">
                    <a:lumMod val="50000"/>
                  </a:schemeClr>
                </a:solidFill>
                <a:effectLst>
                  <a:outerShdw blurRad="38100" dist="38100" dir="2700000" algn="tl">
                    <a:srgbClr val="000000">
                      <a:alpha val="43137"/>
                    </a:srgbClr>
                  </a:outerShdw>
                </a:effectLst>
              </a:rPr>
              <a:t>witness the </a:t>
            </a:r>
            <a:r>
              <a:rPr lang="en-US" sz="2400" b="1" dirty="0">
                <a:solidFill>
                  <a:schemeClr val="accent1">
                    <a:lumMod val="50000"/>
                  </a:schemeClr>
                </a:solidFill>
                <a:effectLst>
                  <a:outerShdw blurRad="38100" dist="38100" dir="2700000" algn="tl">
                    <a:srgbClr val="000000">
                      <a:alpha val="43137"/>
                    </a:srgbClr>
                  </a:outerShdw>
                </a:effectLst>
              </a:rPr>
              <a:t>birth of their </a:t>
            </a:r>
            <a:r>
              <a:rPr lang="en-US" sz="2400" b="1" dirty="0" smtClean="0">
                <a:solidFill>
                  <a:schemeClr val="accent1">
                    <a:lumMod val="50000"/>
                  </a:schemeClr>
                </a:solidFill>
                <a:effectLst>
                  <a:outerShdw blurRad="38100" dist="38100" dir="2700000" algn="tl">
                    <a:srgbClr val="000000">
                      <a:alpha val="43137"/>
                    </a:srgbClr>
                  </a:outerShdw>
                </a:effectLst>
              </a:rPr>
              <a:t>‘first born’ </a:t>
            </a:r>
            <a:r>
              <a:rPr lang="en-US" sz="2400" b="1" dirty="0">
                <a:solidFill>
                  <a:schemeClr val="accent1">
                    <a:lumMod val="50000"/>
                  </a:schemeClr>
                </a:solidFill>
                <a:effectLst>
                  <a:outerShdw blurRad="38100" dist="38100" dir="2700000" algn="tl">
                    <a:srgbClr val="000000">
                      <a:alpha val="43137"/>
                    </a:srgbClr>
                  </a:outerShdw>
                </a:effectLst>
              </a:rPr>
              <a:t>sons in their 30s? </a:t>
            </a:r>
          </a:p>
          <a:p>
            <a:pPr marL="457200" indent="-457200">
              <a:buFont typeface="Arial" panose="020B0604020202020204" pitchFamily="34" charset="0"/>
              <a:buChar char="•"/>
            </a:pPr>
            <a:r>
              <a:rPr lang="en-US" sz="2400" b="1" dirty="0">
                <a:solidFill>
                  <a:schemeClr val="accent1">
                    <a:lumMod val="50000"/>
                  </a:schemeClr>
                </a:solidFill>
                <a:effectLst>
                  <a:outerShdw blurRad="38100" dist="38100" dir="2700000" algn="tl">
                    <a:srgbClr val="000000">
                      <a:alpha val="43137"/>
                    </a:srgbClr>
                  </a:outerShdw>
                </a:effectLst>
              </a:rPr>
              <a:t>Then notice </a:t>
            </a:r>
            <a:r>
              <a:rPr lang="en-US" sz="2400" b="1" dirty="0" smtClean="0">
                <a:solidFill>
                  <a:schemeClr val="accent1">
                    <a:lumMod val="50000"/>
                  </a:schemeClr>
                </a:solidFill>
                <a:effectLst>
                  <a:outerShdw blurRad="38100" dist="38100" dir="2700000" algn="tl">
                    <a:srgbClr val="000000">
                      <a:alpha val="43137"/>
                    </a:srgbClr>
                  </a:outerShdw>
                </a:effectLst>
              </a:rPr>
              <a:t>the pattern returns and is similar to the pattern </a:t>
            </a:r>
            <a:r>
              <a:rPr lang="en-US" sz="2400" b="1" dirty="0">
                <a:solidFill>
                  <a:schemeClr val="accent1">
                    <a:lumMod val="50000"/>
                  </a:schemeClr>
                </a:solidFill>
                <a:effectLst>
                  <a:outerShdw blurRad="38100" dist="38100" dir="2700000" algn="tl">
                    <a:srgbClr val="000000">
                      <a:alpha val="43137"/>
                    </a:srgbClr>
                  </a:outerShdw>
                </a:effectLst>
              </a:rPr>
              <a:t>of </a:t>
            </a:r>
            <a:r>
              <a:rPr lang="en-US" sz="2400" b="1" dirty="0" smtClean="0">
                <a:solidFill>
                  <a:schemeClr val="accent1">
                    <a:lumMod val="50000"/>
                  </a:schemeClr>
                </a:solidFill>
                <a:effectLst>
                  <a:outerShdw blurRad="38100" dist="38100" dir="2700000" algn="tl">
                    <a:srgbClr val="000000">
                      <a:alpha val="43137"/>
                    </a:srgbClr>
                  </a:outerShdw>
                </a:effectLst>
              </a:rPr>
              <a:t>Shem, </a:t>
            </a:r>
            <a:r>
              <a:rPr lang="en-US" sz="2400" b="1" dirty="0" err="1">
                <a:solidFill>
                  <a:schemeClr val="accent1">
                    <a:lumMod val="50000"/>
                  </a:schemeClr>
                </a:solidFill>
                <a:effectLst>
                  <a:outerShdw blurRad="38100" dist="38100" dir="2700000" algn="tl">
                    <a:srgbClr val="000000">
                      <a:alpha val="43137"/>
                    </a:srgbClr>
                  </a:outerShdw>
                </a:effectLst>
              </a:rPr>
              <a:t>Terah</a:t>
            </a:r>
            <a:r>
              <a:rPr lang="en-US" sz="2400" b="1" dirty="0">
                <a:solidFill>
                  <a:schemeClr val="accent1">
                    <a:lumMod val="50000"/>
                  </a:schemeClr>
                </a:solidFill>
                <a:effectLst>
                  <a:outerShdw blurRad="38100" dist="38100" dir="2700000" algn="tl">
                    <a:srgbClr val="000000">
                      <a:alpha val="43137"/>
                    </a:srgbClr>
                  </a:outerShdw>
                </a:effectLst>
              </a:rPr>
              <a:t> </a:t>
            </a:r>
            <a:r>
              <a:rPr lang="en-US" sz="2400" b="1" dirty="0" smtClean="0">
                <a:solidFill>
                  <a:schemeClr val="accent1">
                    <a:lumMod val="50000"/>
                  </a:schemeClr>
                </a:solidFill>
                <a:effectLst>
                  <a:outerShdw blurRad="38100" dist="38100" dir="2700000" algn="tl">
                    <a:srgbClr val="000000">
                      <a:alpha val="43137"/>
                    </a:srgbClr>
                  </a:outerShdw>
                </a:effectLst>
              </a:rPr>
              <a:t/>
            </a:r>
            <a:br>
              <a:rPr lang="en-US" sz="2400" b="1" dirty="0" smtClean="0">
                <a:solidFill>
                  <a:schemeClr val="accent1">
                    <a:lumMod val="50000"/>
                  </a:schemeClr>
                </a:solidFill>
                <a:effectLst>
                  <a:outerShdw blurRad="38100" dist="38100" dir="2700000" algn="tl">
                    <a:srgbClr val="000000">
                      <a:alpha val="43137"/>
                    </a:srgbClr>
                  </a:outerShdw>
                </a:effectLst>
              </a:rPr>
            </a:br>
            <a:r>
              <a:rPr lang="en-US" sz="2400" b="1" dirty="0" smtClean="0">
                <a:solidFill>
                  <a:schemeClr val="accent1">
                    <a:lumMod val="50000"/>
                  </a:schemeClr>
                </a:solidFill>
                <a:effectLst>
                  <a:outerShdw blurRad="38100" dist="38100" dir="2700000" algn="tl">
                    <a:srgbClr val="000000">
                      <a:alpha val="43137"/>
                    </a:srgbClr>
                  </a:outerShdw>
                </a:effectLst>
              </a:rPr>
              <a:t>and </a:t>
            </a:r>
            <a:r>
              <a:rPr lang="en-US" sz="2400" b="1" dirty="0">
                <a:solidFill>
                  <a:schemeClr val="accent1">
                    <a:lumMod val="50000"/>
                  </a:schemeClr>
                </a:solidFill>
                <a:effectLst>
                  <a:outerShdw blurRad="38100" dist="38100" dir="2700000" algn="tl">
                    <a:srgbClr val="000000">
                      <a:alpha val="43137"/>
                    </a:srgbClr>
                  </a:outerShdw>
                </a:effectLst>
              </a:rPr>
              <a:t>Abram.</a:t>
            </a:r>
            <a:endParaRPr lang="en-CA" sz="2400"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470428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4057" y="5200195"/>
            <a:ext cx="7754256" cy="1325563"/>
          </a:xfrm>
        </p:spPr>
        <p:txBody>
          <a:bodyPr>
            <a:noAutofit/>
            <a:scene3d>
              <a:camera prst="orthographicFront"/>
              <a:lightRig rig="threePt" dir="t"/>
            </a:scene3d>
            <a:sp3d extrusionH="57150">
              <a:bevelT w="38100" h="38100" prst="angle"/>
            </a:sp3d>
          </a:bodyPr>
          <a:lstStyle/>
          <a:p>
            <a:pPr algn="ctr"/>
            <a:r>
              <a:rPr lang="en-US" sz="5400" b="1" dirty="0">
                <a:solidFill>
                  <a:schemeClr val="accent1">
                    <a:lumMod val="50000"/>
                  </a:schemeClr>
                </a:solidFill>
                <a:latin typeface="Forte" panose="03060902040502070203" pitchFamily="66" charset="0"/>
              </a:rPr>
              <a:t>That’s not NORMAL!  </a:t>
            </a:r>
            <a:endParaRPr lang="en-CA" sz="5400" b="1" dirty="0">
              <a:solidFill>
                <a:schemeClr val="accent1">
                  <a:lumMod val="50000"/>
                </a:schemeClr>
              </a:solidFill>
              <a:latin typeface="Forte" panose="03060902040502070203" pitchFamily="66" charset="0"/>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456234" y="657353"/>
            <a:ext cx="8287617" cy="4542842"/>
          </a:xfrm>
          <a:prstGeom prst="rect">
            <a:avLst/>
          </a:prstGeom>
          <a:ln w="7620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581400" cy="365125"/>
          </a:xfrm>
        </p:spPr>
        <p:txBody>
          <a:bodyPr/>
          <a:lstStyle/>
          <a:p>
            <a:fld id="{385F3E72-97D8-4E0E-8DB2-A67F030E614A}" type="slidenum">
              <a:rPr lang="en-US" smtClean="0">
                <a:solidFill>
                  <a:schemeClr val="tx1"/>
                </a:solidFill>
              </a:rPr>
              <a:t>36</a:t>
            </a:fld>
            <a:endParaRPr lang="en-US" dirty="0">
              <a:solidFill>
                <a:schemeClr val="tx1"/>
              </a:solidFill>
            </a:endParaRPr>
          </a:p>
        </p:txBody>
      </p:sp>
      <p:sp>
        <p:nvSpPr>
          <p:cNvPr id="7" name="Title 1"/>
          <p:cNvSpPr txBox="1">
            <a:spLocks/>
          </p:cNvSpPr>
          <p:nvPr/>
        </p:nvSpPr>
        <p:spPr>
          <a:xfrm>
            <a:off x="409120" y="657353"/>
            <a:ext cx="2885622" cy="5436484"/>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lumMod val="50000"/>
                  </a:schemeClr>
                </a:solidFill>
              </a:rPr>
              <a:t>Any normal child that reads the genealogy of Genesis 11 </a:t>
            </a:r>
            <a:r>
              <a:rPr lang="en-US" sz="3200" b="1" dirty="0" smtClean="0">
                <a:solidFill>
                  <a:schemeClr val="accent1">
                    <a:lumMod val="50000"/>
                  </a:schemeClr>
                </a:solidFill>
              </a:rPr>
              <a:t/>
            </a:r>
            <a:br>
              <a:rPr lang="en-US" sz="3200" b="1" dirty="0" smtClean="0">
                <a:solidFill>
                  <a:schemeClr val="accent1">
                    <a:lumMod val="50000"/>
                  </a:schemeClr>
                </a:solidFill>
              </a:rPr>
            </a:br>
            <a:r>
              <a:rPr lang="en-US" sz="3200" b="1" dirty="0" smtClean="0">
                <a:solidFill>
                  <a:schemeClr val="accent1">
                    <a:lumMod val="50000"/>
                  </a:schemeClr>
                </a:solidFill>
              </a:rPr>
              <a:t>in </a:t>
            </a:r>
            <a:r>
              <a:rPr lang="en-US" sz="3200" b="1" dirty="0">
                <a:solidFill>
                  <a:schemeClr val="accent1">
                    <a:lumMod val="50000"/>
                  </a:schemeClr>
                </a:solidFill>
              </a:rPr>
              <a:t>modern-day translations will certainly get the impression that many sons were dying before Shem, their fore-father.  </a:t>
            </a:r>
            <a:endParaRPr lang="en-CA" sz="3200" b="1" dirty="0">
              <a:solidFill>
                <a:schemeClr val="accent1">
                  <a:lumMod val="50000"/>
                </a:schemeClr>
              </a:solidFill>
            </a:endParaRPr>
          </a:p>
        </p:txBody>
      </p:sp>
    </p:spTree>
    <p:extLst>
      <p:ext uri="{BB962C8B-B14F-4D97-AF65-F5344CB8AC3E}">
        <p14:creationId xmlns:p14="http://schemas.microsoft.com/office/powerpoint/2010/main" val="41567063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37</a:t>
            </a:fld>
            <a:endParaRPr lang="en-US" dirty="0">
              <a:solidFill>
                <a:schemeClr val="accent1">
                  <a:lumMod val="50000"/>
                </a:schemeClr>
              </a:solidFill>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5690" y="343794"/>
            <a:ext cx="8266588" cy="6007695"/>
          </a:xfrm>
          <a:prstGeom prst="rect">
            <a:avLst/>
          </a:prstGeom>
          <a:ln w="7620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itle 1"/>
          <p:cNvSpPr>
            <a:spLocks noGrp="1"/>
          </p:cNvSpPr>
          <p:nvPr>
            <p:ph type="title"/>
          </p:nvPr>
        </p:nvSpPr>
        <p:spPr>
          <a:xfrm>
            <a:off x="172853" y="114299"/>
            <a:ext cx="3260077" cy="6400801"/>
          </a:xfrm>
        </p:spPr>
        <p:txBody>
          <a:bodyPr>
            <a:noAutofit/>
          </a:bodyPr>
          <a:lstStyle/>
          <a:p>
            <a:pPr algn="ctr"/>
            <a:r>
              <a:rPr lang="en-US" sz="2800" b="1" dirty="0">
                <a:solidFill>
                  <a:schemeClr val="accent1">
                    <a:lumMod val="50000"/>
                  </a:schemeClr>
                </a:solidFill>
              </a:rPr>
              <a:t>Consider the following popular </a:t>
            </a:r>
            <a:r>
              <a:rPr lang="en-US" sz="2800" b="1" dirty="0" smtClean="0">
                <a:solidFill>
                  <a:schemeClr val="accent1">
                    <a:lumMod val="50000"/>
                  </a:schemeClr>
                </a:solidFill>
              </a:rPr>
              <a:t>timeline chart </a:t>
            </a:r>
            <a:r>
              <a:rPr lang="en-US" sz="2800" b="1" dirty="0">
                <a:solidFill>
                  <a:schemeClr val="accent1">
                    <a:lumMod val="50000"/>
                  </a:schemeClr>
                </a:solidFill>
              </a:rPr>
              <a:t>from Adam to Abraham</a:t>
            </a:r>
            <a:r>
              <a:rPr lang="en-US" sz="2800" b="1" dirty="0" smtClean="0">
                <a:solidFill>
                  <a:schemeClr val="accent1">
                    <a:lumMod val="50000"/>
                  </a:schemeClr>
                </a:solidFill>
              </a:rPr>
              <a:t>.</a:t>
            </a:r>
            <a:br>
              <a:rPr lang="en-US" sz="2800" b="1" dirty="0" smtClean="0">
                <a:solidFill>
                  <a:schemeClr val="accent1">
                    <a:lumMod val="50000"/>
                  </a:schemeClr>
                </a:solidFill>
              </a:rPr>
            </a:br>
            <a:r>
              <a:rPr lang="en-US" sz="1600" b="1" dirty="0" smtClean="0">
                <a:solidFill>
                  <a:schemeClr val="accent1">
                    <a:lumMod val="50000"/>
                  </a:schemeClr>
                </a:solidFill>
              </a:rPr>
              <a:t> </a:t>
            </a:r>
            <a:r>
              <a:rPr lang="en-US" sz="2800" b="1" dirty="0">
                <a:solidFill>
                  <a:schemeClr val="accent1">
                    <a:lumMod val="50000"/>
                  </a:schemeClr>
                </a:solidFill>
              </a:rPr>
              <a:t/>
            </a:r>
            <a:br>
              <a:rPr lang="en-US" sz="2800" b="1" dirty="0">
                <a:solidFill>
                  <a:schemeClr val="accent1">
                    <a:lumMod val="50000"/>
                  </a:schemeClr>
                </a:solidFill>
              </a:rPr>
            </a:br>
            <a:r>
              <a:rPr lang="en-US" sz="2800" b="1" dirty="0">
                <a:solidFill>
                  <a:schemeClr val="accent1">
                    <a:lumMod val="50000"/>
                  </a:schemeClr>
                </a:solidFill>
              </a:rPr>
              <a:t>Except for Noah, the average timespan for a father’s firstborn was around </a:t>
            </a:r>
            <a:br>
              <a:rPr lang="en-US" sz="2800" b="1" dirty="0">
                <a:solidFill>
                  <a:schemeClr val="accent1">
                    <a:lumMod val="50000"/>
                  </a:schemeClr>
                </a:solidFill>
              </a:rPr>
            </a:br>
            <a:r>
              <a:rPr lang="en-US" sz="2800" b="1" dirty="0">
                <a:solidFill>
                  <a:schemeClr val="accent1">
                    <a:lumMod val="50000"/>
                  </a:schemeClr>
                </a:solidFill>
              </a:rPr>
              <a:t>100 years of age</a:t>
            </a:r>
            <a:r>
              <a:rPr lang="en-US" sz="2800" b="1" dirty="0" smtClean="0">
                <a:solidFill>
                  <a:schemeClr val="accent1">
                    <a:lumMod val="50000"/>
                  </a:schemeClr>
                </a:solidFill>
              </a:rPr>
              <a:t>.</a:t>
            </a:r>
            <a:br>
              <a:rPr lang="en-US" sz="2800" b="1" dirty="0" smtClean="0">
                <a:solidFill>
                  <a:schemeClr val="accent1">
                    <a:lumMod val="50000"/>
                  </a:schemeClr>
                </a:solidFill>
              </a:rPr>
            </a:br>
            <a:r>
              <a:rPr lang="en-US" sz="1600" b="1" dirty="0" smtClean="0">
                <a:solidFill>
                  <a:schemeClr val="accent1">
                    <a:lumMod val="50000"/>
                  </a:schemeClr>
                </a:solidFill>
              </a:rPr>
              <a:t>  </a:t>
            </a:r>
            <a:r>
              <a:rPr lang="en-US" sz="2800" b="1" dirty="0">
                <a:solidFill>
                  <a:schemeClr val="accent1">
                    <a:lumMod val="50000"/>
                  </a:schemeClr>
                </a:solidFill>
              </a:rPr>
              <a:t/>
            </a:r>
            <a:br>
              <a:rPr lang="en-US" sz="2800" b="1" dirty="0">
                <a:solidFill>
                  <a:schemeClr val="accent1">
                    <a:lumMod val="50000"/>
                  </a:schemeClr>
                </a:solidFill>
              </a:rPr>
            </a:br>
            <a:r>
              <a:rPr lang="en-US" sz="2800" b="1" dirty="0">
                <a:solidFill>
                  <a:schemeClr val="accent1">
                    <a:lumMod val="50000"/>
                  </a:schemeClr>
                </a:solidFill>
              </a:rPr>
              <a:t>Even considering Adam, Shem </a:t>
            </a:r>
            <a:br>
              <a:rPr lang="en-US" sz="2800" b="1" dirty="0">
                <a:solidFill>
                  <a:schemeClr val="accent1">
                    <a:lumMod val="50000"/>
                  </a:schemeClr>
                </a:solidFill>
              </a:rPr>
            </a:br>
            <a:r>
              <a:rPr lang="en-US" sz="2800" b="1" dirty="0">
                <a:solidFill>
                  <a:schemeClr val="accent1">
                    <a:lumMod val="50000"/>
                  </a:schemeClr>
                </a:solidFill>
              </a:rPr>
              <a:t>and Abraham, </a:t>
            </a:r>
            <a:br>
              <a:rPr lang="en-US" sz="2800" b="1" dirty="0">
                <a:solidFill>
                  <a:schemeClr val="accent1">
                    <a:lumMod val="50000"/>
                  </a:schemeClr>
                </a:solidFill>
              </a:rPr>
            </a:br>
            <a:r>
              <a:rPr lang="en-US" sz="2800" b="1" dirty="0">
                <a:solidFill>
                  <a:schemeClr val="accent1">
                    <a:lumMod val="50000"/>
                  </a:schemeClr>
                </a:solidFill>
              </a:rPr>
              <a:t>the average age </a:t>
            </a:r>
            <a:br>
              <a:rPr lang="en-US" sz="2800" b="1" dirty="0">
                <a:solidFill>
                  <a:schemeClr val="accent1">
                    <a:lumMod val="50000"/>
                  </a:schemeClr>
                </a:solidFill>
              </a:rPr>
            </a:br>
            <a:r>
              <a:rPr lang="en-US" sz="2800" b="1" dirty="0">
                <a:solidFill>
                  <a:schemeClr val="accent1">
                    <a:lumMod val="50000"/>
                  </a:schemeClr>
                </a:solidFill>
              </a:rPr>
              <a:t>for the arrival of the firstborn is 100 years.  </a:t>
            </a:r>
            <a:endParaRPr lang="en-CA" sz="2800" b="1" dirty="0">
              <a:solidFill>
                <a:schemeClr val="accent1">
                  <a:lumMod val="50000"/>
                </a:schemeClr>
              </a:solidFill>
            </a:endParaRPr>
          </a:p>
        </p:txBody>
      </p:sp>
      <p:sp>
        <p:nvSpPr>
          <p:cNvPr id="11" name="Title 1"/>
          <p:cNvSpPr txBox="1">
            <a:spLocks/>
          </p:cNvSpPr>
          <p:nvPr/>
        </p:nvSpPr>
        <p:spPr>
          <a:xfrm>
            <a:off x="3715157" y="4152900"/>
            <a:ext cx="5641220" cy="1590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C00000"/>
                </a:solidFill>
                <a:effectLst>
                  <a:outerShdw blurRad="38100" dist="38100" dir="2700000" algn="tl">
                    <a:srgbClr val="000000">
                      <a:alpha val="43137"/>
                    </a:srgbClr>
                  </a:outerShdw>
                </a:effectLst>
              </a:rPr>
              <a:t>Now notice the 7 generations from Shem to Abraham – how they have drastically reduced to an average of 34 years to see their firstborn.  Does this not seem strange?</a:t>
            </a:r>
            <a:endParaRPr lang="en-CA" sz="2400" b="1" dirty="0">
              <a:solidFill>
                <a:srgbClr val="C00000"/>
              </a:solidFill>
              <a:effectLst>
                <a:outerShdw blurRad="38100" dist="38100" dir="2700000" algn="tl">
                  <a:srgbClr val="000000">
                    <a:alpha val="43137"/>
                  </a:srgbClr>
                </a:outerShdw>
              </a:effectLst>
            </a:endParaRPr>
          </a:p>
        </p:txBody>
      </p:sp>
      <p:sp>
        <p:nvSpPr>
          <p:cNvPr id="10" name="Parallelogram 13"/>
          <p:cNvSpPr/>
          <p:nvPr/>
        </p:nvSpPr>
        <p:spPr>
          <a:xfrm rot="18805827" flipH="1">
            <a:off x="5430059" y="-686836"/>
            <a:ext cx="2580213" cy="6259001"/>
          </a:xfrm>
          <a:custGeom>
            <a:avLst/>
            <a:gdLst>
              <a:gd name="connsiteX0" fmla="*/ 0 w 1104900"/>
              <a:gd name="connsiteY0" fmla="*/ 4083145 h 4083145"/>
              <a:gd name="connsiteX1" fmla="*/ 276225 w 1104900"/>
              <a:gd name="connsiteY1" fmla="*/ 0 h 4083145"/>
              <a:gd name="connsiteX2" fmla="*/ 1104900 w 1104900"/>
              <a:gd name="connsiteY2" fmla="*/ 0 h 4083145"/>
              <a:gd name="connsiteX3" fmla="*/ 828675 w 1104900"/>
              <a:gd name="connsiteY3" fmla="*/ 4083145 h 4083145"/>
              <a:gd name="connsiteX4" fmla="*/ 0 w 1104900"/>
              <a:gd name="connsiteY4" fmla="*/ 4083145 h 4083145"/>
              <a:gd name="connsiteX0" fmla="*/ 0 w 2544393"/>
              <a:gd name="connsiteY0" fmla="*/ 5973216 h 5973216"/>
              <a:gd name="connsiteX1" fmla="*/ 1715718 w 2544393"/>
              <a:gd name="connsiteY1" fmla="*/ 0 h 5973216"/>
              <a:gd name="connsiteX2" fmla="*/ 2544393 w 2544393"/>
              <a:gd name="connsiteY2" fmla="*/ 0 h 5973216"/>
              <a:gd name="connsiteX3" fmla="*/ 2268168 w 2544393"/>
              <a:gd name="connsiteY3" fmla="*/ 4083145 h 5973216"/>
              <a:gd name="connsiteX4" fmla="*/ 0 w 2544393"/>
              <a:gd name="connsiteY4" fmla="*/ 5973216 h 5973216"/>
              <a:gd name="connsiteX0" fmla="*/ 0 w 2544393"/>
              <a:gd name="connsiteY0" fmla="*/ 5973216 h 5973216"/>
              <a:gd name="connsiteX1" fmla="*/ 1715718 w 2544393"/>
              <a:gd name="connsiteY1" fmla="*/ 0 h 5973216"/>
              <a:gd name="connsiteX2" fmla="*/ 2544393 w 2544393"/>
              <a:gd name="connsiteY2" fmla="*/ 0 h 5973216"/>
              <a:gd name="connsiteX3" fmla="*/ 1819324 w 2544393"/>
              <a:gd name="connsiteY3" fmla="*/ 4095444 h 5973216"/>
              <a:gd name="connsiteX4" fmla="*/ 0 w 2544393"/>
              <a:gd name="connsiteY4" fmla="*/ 5973216 h 5973216"/>
              <a:gd name="connsiteX0" fmla="*/ 0 w 2639325"/>
              <a:gd name="connsiteY0" fmla="*/ 6442966 h 6442966"/>
              <a:gd name="connsiteX1" fmla="*/ 1715718 w 2639325"/>
              <a:gd name="connsiteY1" fmla="*/ 469750 h 6442966"/>
              <a:gd name="connsiteX2" fmla="*/ 2639325 w 2639325"/>
              <a:gd name="connsiteY2" fmla="*/ 0 h 6442966"/>
              <a:gd name="connsiteX3" fmla="*/ 1819324 w 2639325"/>
              <a:gd name="connsiteY3" fmla="*/ 4565194 h 6442966"/>
              <a:gd name="connsiteX4" fmla="*/ 0 w 2639325"/>
              <a:gd name="connsiteY4" fmla="*/ 6442966 h 6442966"/>
              <a:gd name="connsiteX0" fmla="*/ 0 w 2639325"/>
              <a:gd name="connsiteY0" fmla="*/ 6442966 h 6442966"/>
              <a:gd name="connsiteX1" fmla="*/ 1789501 w 2639325"/>
              <a:gd name="connsiteY1" fmla="*/ 539598 h 6442966"/>
              <a:gd name="connsiteX2" fmla="*/ 2639325 w 2639325"/>
              <a:gd name="connsiteY2" fmla="*/ 0 h 6442966"/>
              <a:gd name="connsiteX3" fmla="*/ 1819324 w 2639325"/>
              <a:gd name="connsiteY3" fmla="*/ 4565194 h 6442966"/>
              <a:gd name="connsiteX4" fmla="*/ 0 w 2639325"/>
              <a:gd name="connsiteY4" fmla="*/ 6442966 h 6442966"/>
              <a:gd name="connsiteX0" fmla="*/ 0 w 2639325"/>
              <a:gd name="connsiteY0" fmla="*/ 6442966 h 6442966"/>
              <a:gd name="connsiteX1" fmla="*/ 1789501 w 2639325"/>
              <a:gd name="connsiteY1" fmla="*/ 539598 h 6442966"/>
              <a:gd name="connsiteX2" fmla="*/ 2639325 w 2639325"/>
              <a:gd name="connsiteY2" fmla="*/ 0 h 6442966"/>
              <a:gd name="connsiteX3" fmla="*/ 1819324 w 2639325"/>
              <a:gd name="connsiteY3" fmla="*/ 4565194 h 6442966"/>
              <a:gd name="connsiteX4" fmla="*/ 0 w 2639325"/>
              <a:gd name="connsiteY4" fmla="*/ 6442966 h 6442966"/>
              <a:gd name="connsiteX0" fmla="*/ 0 w 2482661"/>
              <a:gd name="connsiteY0" fmla="*/ 6259001 h 6259001"/>
              <a:gd name="connsiteX1" fmla="*/ 1632837 w 2482661"/>
              <a:gd name="connsiteY1" fmla="*/ 539598 h 6259001"/>
              <a:gd name="connsiteX2" fmla="*/ 2482661 w 2482661"/>
              <a:gd name="connsiteY2" fmla="*/ 0 h 6259001"/>
              <a:gd name="connsiteX3" fmla="*/ 1662660 w 2482661"/>
              <a:gd name="connsiteY3" fmla="*/ 4565194 h 6259001"/>
              <a:gd name="connsiteX4" fmla="*/ 0 w 2482661"/>
              <a:gd name="connsiteY4" fmla="*/ 6259001 h 6259001"/>
              <a:gd name="connsiteX0" fmla="*/ 97552 w 2580213"/>
              <a:gd name="connsiteY0" fmla="*/ 6259001 h 6259001"/>
              <a:gd name="connsiteX1" fmla="*/ 1730389 w 2580213"/>
              <a:gd name="connsiteY1" fmla="*/ 539598 h 6259001"/>
              <a:gd name="connsiteX2" fmla="*/ 2580213 w 2580213"/>
              <a:gd name="connsiteY2" fmla="*/ 0 h 6259001"/>
              <a:gd name="connsiteX3" fmla="*/ 1760212 w 2580213"/>
              <a:gd name="connsiteY3" fmla="*/ 4565194 h 6259001"/>
              <a:gd name="connsiteX4" fmla="*/ 97552 w 2580213"/>
              <a:gd name="connsiteY4" fmla="*/ 6259001 h 6259001"/>
              <a:gd name="connsiteX0" fmla="*/ 97552 w 2580213"/>
              <a:gd name="connsiteY0" fmla="*/ 6259001 h 6259001"/>
              <a:gd name="connsiteX1" fmla="*/ 1730389 w 2580213"/>
              <a:gd name="connsiteY1" fmla="*/ 539598 h 6259001"/>
              <a:gd name="connsiteX2" fmla="*/ 2580213 w 2580213"/>
              <a:gd name="connsiteY2" fmla="*/ 0 h 6259001"/>
              <a:gd name="connsiteX3" fmla="*/ 1727633 w 2580213"/>
              <a:gd name="connsiteY3" fmla="*/ 4522127 h 6259001"/>
              <a:gd name="connsiteX4" fmla="*/ 97552 w 2580213"/>
              <a:gd name="connsiteY4" fmla="*/ 6259001 h 625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213" h="6259001">
                <a:moveTo>
                  <a:pt x="97552" y="6259001"/>
                </a:moveTo>
                <a:cubicBezTo>
                  <a:pt x="-388333" y="6099629"/>
                  <a:pt x="1064662" y="4243124"/>
                  <a:pt x="1730389" y="539598"/>
                </a:cubicBezTo>
                <a:lnTo>
                  <a:pt x="2580213" y="0"/>
                </a:lnTo>
                <a:lnTo>
                  <a:pt x="1727633" y="4522127"/>
                </a:lnTo>
                <a:lnTo>
                  <a:pt x="97552" y="6259001"/>
                </a:lnTo>
                <a:close/>
              </a:path>
            </a:pathLst>
          </a:custGeom>
          <a:noFill/>
          <a:ln w="38100">
            <a:prstDash val="lgDashDot"/>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Parallelogram 11"/>
          <p:cNvSpPr/>
          <p:nvPr/>
        </p:nvSpPr>
        <p:spPr>
          <a:xfrm rot="20502517" flipH="1">
            <a:off x="9778655" y="3651022"/>
            <a:ext cx="463271" cy="1824302"/>
          </a:xfrm>
          <a:prstGeom prst="parallelogram">
            <a:avLst/>
          </a:prstGeom>
          <a:noFill/>
          <a:ln w="38100">
            <a:solidFill>
              <a:srgbClr val="C00000"/>
            </a:solidFill>
          </a:ln>
          <a:effectLst>
            <a:glow rad="88900">
              <a:srgbClr val="FF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Snip Diagonal Corner Rectangle 15"/>
          <p:cNvSpPr/>
          <p:nvPr/>
        </p:nvSpPr>
        <p:spPr>
          <a:xfrm>
            <a:off x="10172700" y="5419725"/>
            <a:ext cx="968777" cy="466170"/>
          </a:xfrm>
          <a:prstGeom prst="snip2DiagRect">
            <a:avLst/>
          </a:prstGeom>
          <a:noFill/>
          <a:ln w="38100">
            <a:solidFill>
              <a:schemeClr val="accent1">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9746318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224" y="280988"/>
            <a:ext cx="5410200" cy="2860675"/>
          </a:xfrm>
        </p:spPr>
        <p:txBody>
          <a:bodyPr>
            <a:noAutofit/>
            <a:scene3d>
              <a:camera prst="orthographicFront"/>
              <a:lightRig rig="threePt" dir="t"/>
            </a:scene3d>
            <a:sp3d extrusionH="57150">
              <a:bevelT w="38100" h="38100" prst="angle"/>
            </a:sp3d>
          </a:bodyPr>
          <a:lstStyle/>
          <a:p>
            <a:pPr algn="ctr"/>
            <a:r>
              <a:rPr lang="en-US" sz="3600" b="1" dirty="0">
                <a:solidFill>
                  <a:schemeClr val="accent1">
                    <a:lumMod val="50000"/>
                  </a:schemeClr>
                </a:solidFill>
              </a:rPr>
              <a:t>By charting these same timelines according to the 3 witnesses that are translated from the old Hebrew text, the timelines take a different form to look like this!  </a:t>
            </a:r>
            <a:endParaRPr lang="en-CA" sz="3600" b="1" dirty="0">
              <a:solidFill>
                <a:schemeClr val="accent1">
                  <a:lumMod val="50000"/>
                </a:schemeClr>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34690" y="3251655"/>
            <a:ext cx="11493078" cy="3316906"/>
          </a:xfrm>
          <a:prstGeom prst="rect">
            <a:avLst/>
          </a:prstGeom>
          <a:ln>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Content Placeholder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48350" y="338136"/>
            <a:ext cx="6096000" cy="24669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96325" y="6458568"/>
            <a:ext cx="3495675" cy="365125"/>
          </a:xfrm>
        </p:spPr>
        <p:txBody>
          <a:bodyPr/>
          <a:lstStyle/>
          <a:p>
            <a:fld id="{385F3E72-97D8-4E0E-8DB2-A67F030E614A}" type="slidenum">
              <a:rPr lang="en-US" smtClean="0">
                <a:solidFill>
                  <a:schemeClr val="accent1">
                    <a:lumMod val="50000"/>
                  </a:schemeClr>
                </a:solidFill>
              </a:rPr>
              <a:t>38</a:t>
            </a:fld>
            <a:endParaRPr lang="en-US" dirty="0">
              <a:solidFill>
                <a:schemeClr val="accent1">
                  <a:lumMod val="50000"/>
                </a:schemeClr>
              </a:solidFill>
            </a:endParaRPr>
          </a:p>
        </p:txBody>
      </p:sp>
      <p:sp>
        <p:nvSpPr>
          <p:cNvPr id="7" name="Title 1"/>
          <p:cNvSpPr txBox="1">
            <a:spLocks/>
          </p:cNvSpPr>
          <p:nvPr/>
        </p:nvSpPr>
        <p:spPr>
          <a:xfrm>
            <a:off x="608608" y="5557837"/>
            <a:ext cx="5820767" cy="974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00000"/>
                </a:solidFill>
                <a:effectLst>
                  <a:outerShdw blurRad="38100" dist="38100" dir="2700000" algn="tl">
                    <a:srgbClr val="000000">
                      <a:alpha val="43137"/>
                    </a:srgbClr>
                  </a:outerShdw>
                </a:effectLst>
              </a:rPr>
              <a:t>All of a sudden, things begin </a:t>
            </a:r>
            <a:br>
              <a:rPr lang="en-US" sz="3600" b="1" dirty="0">
                <a:solidFill>
                  <a:srgbClr val="C00000"/>
                </a:solidFill>
                <a:effectLst>
                  <a:outerShdw blurRad="38100" dist="38100" dir="2700000" algn="tl">
                    <a:srgbClr val="000000">
                      <a:alpha val="43137"/>
                    </a:srgbClr>
                  </a:outerShdw>
                </a:effectLst>
              </a:rPr>
            </a:br>
            <a:r>
              <a:rPr lang="en-US" sz="3600" b="1" dirty="0">
                <a:solidFill>
                  <a:srgbClr val="C00000"/>
                </a:solidFill>
                <a:effectLst>
                  <a:outerShdw blurRad="38100" dist="38100" dir="2700000" algn="tl">
                    <a:srgbClr val="000000">
                      <a:alpha val="43137"/>
                    </a:srgbClr>
                  </a:outerShdw>
                </a:effectLst>
              </a:rPr>
              <a:t>to make a lot more sense.</a:t>
            </a:r>
            <a:endParaRPr lang="en-CA"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9118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250"/>
                                        <p:tgtEl>
                                          <p:spTgt spid="8"/>
                                        </p:tgtEl>
                                      </p:cBhvr>
                                    </p:animEffect>
                                  </p:childTnLst>
                                </p:cTn>
                              </p:par>
                            </p:childTnLst>
                          </p:cTn>
                        </p:par>
                        <p:par>
                          <p:cTn id="8" fill="hold">
                            <p:stCondLst>
                              <p:cond delay="6250"/>
                            </p:stCondLst>
                            <p:childTnLst>
                              <p:par>
                                <p:cTn id="9" presetID="16" presetClass="entr" presetSubtype="21" fill="hold" grpId="0" nodeType="afterEffect">
                                  <p:stCondLst>
                                    <p:cond delay="150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250" y="398690"/>
            <a:ext cx="6191250" cy="1325563"/>
          </a:xfrm>
        </p:spPr>
        <p:txBody>
          <a:bodyPr>
            <a:noAutofit/>
            <a:scene3d>
              <a:camera prst="orthographicFront"/>
              <a:lightRig rig="threePt" dir="t"/>
            </a:scene3d>
            <a:sp3d extrusionH="57150">
              <a:bevelT w="38100" h="38100" prst="angle"/>
            </a:sp3d>
          </a:bodyPr>
          <a:lstStyle/>
          <a:p>
            <a:r>
              <a:rPr lang="en-US" sz="2800" b="1" dirty="0">
                <a:solidFill>
                  <a:schemeClr val="accent1">
                    <a:lumMod val="50000"/>
                  </a:schemeClr>
                </a:solidFill>
              </a:rPr>
              <a:t>Charting the life spans with the extra years that are missing, we now see that Shem would have died before </a:t>
            </a:r>
            <a:r>
              <a:rPr lang="en-US" sz="2800" b="1" dirty="0" err="1">
                <a:solidFill>
                  <a:schemeClr val="accent1">
                    <a:lumMod val="50000"/>
                  </a:schemeClr>
                </a:solidFill>
              </a:rPr>
              <a:t>Arphaxad</a:t>
            </a:r>
            <a:r>
              <a:rPr lang="en-US" sz="2800" b="1" dirty="0">
                <a:solidFill>
                  <a:schemeClr val="accent1">
                    <a:lumMod val="50000"/>
                  </a:schemeClr>
                </a:solidFill>
              </a:rPr>
              <a:t>.   </a:t>
            </a:r>
            <a:endParaRPr lang="en-CA" sz="2800" b="1" dirty="0">
              <a:solidFill>
                <a:schemeClr val="accent1">
                  <a:lumMod val="50000"/>
                </a:schemeClr>
              </a:solidFill>
            </a:endParaRPr>
          </a:p>
        </p:txBody>
      </p:sp>
      <p:sp>
        <p:nvSpPr>
          <p:cNvPr id="6" name="Slide Number Placeholder 5"/>
          <p:cNvSpPr>
            <a:spLocks noGrp="1"/>
          </p:cNvSpPr>
          <p:nvPr>
            <p:ph type="sldNum" sz="quarter" idx="12"/>
          </p:nvPr>
        </p:nvSpPr>
        <p:spPr>
          <a:xfrm>
            <a:off x="9444938" y="6492875"/>
            <a:ext cx="2743200" cy="365125"/>
          </a:xfrm>
        </p:spPr>
        <p:txBody>
          <a:bodyPr/>
          <a:lstStyle/>
          <a:p>
            <a:fld id="{385F3E72-97D8-4E0E-8DB2-A67F030E614A}" type="slidenum">
              <a:rPr lang="en-US" smtClean="0">
                <a:solidFill>
                  <a:schemeClr val="accent1">
                    <a:lumMod val="50000"/>
                  </a:schemeClr>
                </a:solidFill>
              </a:rPr>
              <a:t>39</a:t>
            </a:fld>
            <a:endParaRPr lang="en-US" dirty="0">
              <a:solidFill>
                <a:schemeClr val="accent1">
                  <a:lumMod val="5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849455" y="180035"/>
            <a:ext cx="4780570" cy="2447423"/>
          </a:xfrm>
          <a:prstGeom prst="rect">
            <a:avLst/>
          </a:prstGeom>
          <a:ln>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Title 1"/>
          <p:cNvSpPr txBox="1">
            <a:spLocks/>
          </p:cNvSpPr>
          <p:nvPr/>
        </p:nvSpPr>
        <p:spPr>
          <a:xfrm>
            <a:off x="458180" y="5370454"/>
            <a:ext cx="4333875" cy="117171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rPr>
              <a:t>And each “father” after that would have also died before his first born son.</a:t>
            </a:r>
            <a:endParaRPr lang="en-CA" sz="2800" b="1" dirty="0">
              <a:solidFill>
                <a:schemeClr val="accent1">
                  <a:lumMod val="50000"/>
                </a:schemeClr>
              </a:solidFill>
            </a:endParaRPr>
          </a:p>
        </p:txBody>
      </p:sp>
      <p:pic>
        <p:nvPicPr>
          <p:cNvPr id="12"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8110" y="2946480"/>
            <a:ext cx="6582276" cy="3595691"/>
          </a:xfrm>
          <a:prstGeom prst="rect">
            <a:avLst/>
          </a:prstGeom>
          <a:ln>
            <a:noFill/>
          </a:ln>
          <a:effectLst>
            <a:softEdge rad="112500"/>
          </a:effectLst>
        </p:spPr>
      </p:pic>
      <p:sp>
        <p:nvSpPr>
          <p:cNvPr id="10" name="Title 1"/>
          <p:cNvSpPr txBox="1">
            <a:spLocks/>
          </p:cNvSpPr>
          <p:nvPr/>
        </p:nvSpPr>
        <p:spPr>
          <a:xfrm>
            <a:off x="5065482" y="5311262"/>
            <a:ext cx="3951707" cy="1325563"/>
          </a:xfrm>
          <a:prstGeom prst="rect">
            <a:avLst/>
          </a:prstGeom>
          <a:solidFill>
            <a:srgbClr val="FCFCFC"/>
          </a:solidFill>
          <a:effectLst>
            <a:softEdge rad="317500"/>
          </a:effectLst>
        </p:spPr>
        <p:txBody>
          <a:bodyPr vert="horz" lIns="91440" tIns="45720" rIns="91440" bIns="45720" rtlCol="0" anchor="ctr">
            <a:norm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FF0066"/>
                </a:solidFill>
              </a:rPr>
              <a:t>The 3 additional witnesses actually give the correct impression and </a:t>
            </a:r>
            <a:br>
              <a:rPr lang="en-US" sz="2000" b="1" dirty="0">
                <a:solidFill>
                  <a:srgbClr val="FF0066"/>
                </a:solidFill>
              </a:rPr>
            </a:br>
            <a:r>
              <a:rPr lang="en-US" sz="2000" b="1" dirty="0">
                <a:solidFill>
                  <a:srgbClr val="FF0066"/>
                </a:solidFill>
              </a:rPr>
              <a:t>the actual way of life – that even </a:t>
            </a:r>
            <a:br>
              <a:rPr lang="en-US" sz="2000" b="1" dirty="0">
                <a:solidFill>
                  <a:srgbClr val="FF0066"/>
                </a:solidFill>
              </a:rPr>
            </a:br>
            <a:r>
              <a:rPr lang="en-US" sz="2000" b="1" dirty="0">
                <a:solidFill>
                  <a:srgbClr val="FF0066"/>
                </a:solidFill>
              </a:rPr>
              <a:t>a child could understand. </a:t>
            </a:r>
            <a:endParaRPr lang="en-CA" sz="2000" b="1" dirty="0">
              <a:solidFill>
                <a:srgbClr val="FF0066"/>
              </a:solidFill>
            </a:endParaRPr>
          </a:p>
        </p:txBody>
      </p:sp>
      <p:pic>
        <p:nvPicPr>
          <p:cNvPr id="5" name="Content Placeholder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029" y="1745193"/>
            <a:ext cx="6104313" cy="3314042"/>
          </a:xfrm>
          <a:prstGeom prst="rect">
            <a:avLst/>
          </a:prstGeom>
          <a:ln>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Title 1"/>
          <p:cNvSpPr txBox="1">
            <a:spLocks/>
          </p:cNvSpPr>
          <p:nvPr/>
        </p:nvSpPr>
        <p:spPr>
          <a:xfrm>
            <a:off x="3090218" y="1879600"/>
            <a:ext cx="3193141" cy="140089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rgbClr val="C00000"/>
                </a:solidFill>
                <a:effectLst>
                  <a:outerShdw blurRad="38100" dist="38100" dir="2700000" algn="tl">
                    <a:srgbClr val="000000">
                      <a:alpha val="43137"/>
                    </a:srgbClr>
                  </a:outerShdw>
                </a:effectLst>
              </a:rPr>
              <a:t>This is NORMAL – </a:t>
            </a:r>
          </a:p>
          <a:p>
            <a:pPr algn="r"/>
            <a:r>
              <a:rPr lang="en-US" sz="2800" b="1" dirty="0">
                <a:solidFill>
                  <a:srgbClr val="C00000"/>
                </a:solidFill>
                <a:effectLst>
                  <a:outerShdw blurRad="38100" dist="38100" dir="2700000" algn="tl">
                    <a:srgbClr val="000000">
                      <a:alpha val="43137"/>
                    </a:srgbClr>
                  </a:outerShdw>
                </a:effectLst>
              </a:rPr>
              <a:t>the way it is </a:t>
            </a:r>
          </a:p>
          <a:p>
            <a:pPr algn="r"/>
            <a:r>
              <a:rPr lang="en-US" sz="2800" b="1" dirty="0">
                <a:solidFill>
                  <a:srgbClr val="C00000"/>
                </a:solidFill>
                <a:effectLst>
                  <a:outerShdw blurRad="38100" dist="38100" dir="2700000" algn="tl">
                    <a:srgbClr val="000000">
                      <a:alpha val="43137"/>
                    </a:srgbClr>
                  </a:outerShdw>
                </a:effectLst>
              </a:rPr>
              <a:t>supposed to be!</a:t>
            </a:r>
            <a:endParaRPr lang="en-CA"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867182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nodeType="after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1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1000"/>
                                        <p:tgtEl>
                                          <p:spTgt spid="10"/>
                                        </p:tgtEl>
                                      </p:cBhvr>
                                    </p:animEffect>
                                  </p:childTnLst>
                                </p:cTn>
                              </p:par>
                            </p:childTnLst>
                          </p:cTn>
                        </p:par>
                        <p:par>
                          <p:cTn id="25" fill="hold">
                            <p:stCondLst>
                              <p:cond delay="3000"/>
                            </p:stCondLst>
                            <p:childTnLst>
                              <p:par>
                                <p:cTn id="26" presetID="16" presetClass="entr" presetSubtype="21" fill="hold" grpId="0" nodeType="after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74254" cy="365125"/>
          </a:xfrm>
        </p:spPr>
        <p:txBody>
          <a:bodyPr/>
          <a:lstStyle/>
          <a:p>
            <a:fld id="{385F3E72-97D8-4E0E-8DB2-A67F030E614A}" type="slidenum">
              <a:rPr lang="en-US" smtClean="0">
                <a:solidFill>
                  <a:schemeClr val="tx1"/>
                </a:solidFill>
              </a:rPr>
              <a:t>4</a:t>
            </a:fld>
            <a:endParaRPr lang="en-US" dirty="0">
              <a:solidFill>
                <a:schemeClr val="tx1"/>
              </a:solidFill>
            </a:endParaRPr>
          </a:p>
        </p:txBody>
      </p:sp>
      <p:pic>
        <p:nvPicPr>
          <p:cNvPr id="3" name="Picture 3" descr="C:\Users\Rae\Desktop\Mel [cf] Priesthood &amp; Faifer\umbrella 1.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1146754" y="3366952"/>
            <a:ext cx="3166039" cy="29968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25" y="-115495"/>
            <a:ext cx="6190111" cy="56222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343320" y="4724904"/>
            <a:ext cx="5436193" cy="2133095"/>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There is an </a:t>
            </a:r>
            <a:r>
              <a:rPr lang="en-US" sz="2800" b="1" dirty="0" err="1">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Aharonic</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 Priesthood </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on Earth about 2500 years </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after creation.</a:t>
            </a:r>
            <a:endParaRPr lang="en-CA"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endParaRPr>
          </a:p>
        </p:txBody>
      </p:sp>
      <p:sp>
        <p:nvSpPr>
          <p:cNvPr id="10" name="Title 2"/>
          <p:cNvSpPr txBox="1">
            <a:spLocks/>
          </p:cNvSpPr>
          <p:nvPr/>
        </p:nvSpPr>
        <p:spPr>
          <a:xfrm>
            <a:off x="5608432" y="57263"/>
            <a:ext cx="5442744"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a) We now know:</a:t>
            </a:r>
            <a:endParaRPr lang="en-CA"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1" name="Content Placeholder 3"/>
          <p:cNvSpPr txBox="1">
            <a:spLocks/>
          </p:cNvSpPr>
          <p:nvPr/>
        </p:nvSpPr>
        <p:spPr>
          <a:xfrm>
            <a:off x="5790167" y="775888"/>
            <a:ext cx="5037490" cy="929192"/>
          </a:xfrm>
          <a:prstGeom prst="rect">
            <a:avLst/>
          </a:prstGeom>
        </p:spPr>
        <p:txBody>
          <a:bodyPr vert="horz" lIns="91440" tIns="45720" rIns="91440" bIns="45720" rtlCol="0">
            <a:normAutofit lnSpcReduction="10000"/>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The </a:t>
            </a:r>
            <a:r>
              <a:rPr lang="en-US" sz="2800" b="1" dirty="0" err="1">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Melki-tzedek</a:t>
            </a:r>
            <a:r>
              <a:rPr lang="en-US" sz="2800"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rPr>
              <a:t> Priesthood began in heaven … </a:t>
            </a:r>
            <a:endParaRPr lang="en-CA" b="1" dirty="0">
              <a:ln>
                <a:solidFill>
                  <a:schemeClr val="accent4">
                    <a:lumMod val="50000"/>
                  </a:schemeClr>
                </a:solidFill>
              </a:ln>
              <a:gradFill flip="none" rotWithShape="1">
                <a:gsLst>
                  <a:gs pos="4000">
                    <a:srgbClr val="FF0000"/>
                  </a:gs>
                  <a:gs pos="43000">
                    <a:srgbClr val="FFFF00"/>
                  </a:gs>
                  <a:gs pos="23000">
                    <a:srgbClr val="CC3300"/>
                  </a:gs>
                  <a:gs pos="62000">
                    <a:srgbClr val="00B050"/>
                  </a:gs>
                  <a:gs pos="80000">
                    <a:srgbClr val="00B0F0"/>
                  </a:gs>
                  <a:gs pos="98000">
                    <a:srgbClr val="7030A0"/>
                  </a:gs>
                </a:gsLst>
                <a:path path="circle">
                  <a:fillToRect l="100000" t="100000"/>
                </a:path>
                <a:tileRect r="-100000" b="-100000"/>
              </a:gradFill>
            </a:endParaRPr>
          </a:p>
        </p:txBody>
      </p:sp>
      <p:sp>
        <p:nvSpPr>
          <p:cNvPr id="12" name="Speech Bubble: Rectangle with Corners Rounded 10">
            <a:extLst>
              <a:ext uri="{FF2B5EF4-FFF2-40B4-BE49-F238E27FC236}">
                <a16:creationId xmlns:a16="http://schemas.microsoft.com/office/drawing/2014/main" xmlns="" id="{2BD1E44F-326E-4E4A-AF2D-C8E3B31DC5C0}"/>
              </a:ext>
            </a:extLst>
          </p:cNvPr>
          <p:cNvSpPr/>
          <p:nvPr/>
        </p:nvSpPr>
        <p:spPr>
          <a:xfrm>
            <a:off x="343320" y="442551"/>
            <a:ext cx="1342826" cy="638898"/>
          </a:xfrm>
          <a:prstGeom prst="wedgeRoundRectCallout">
            <a:avLst>
              <a:gd name="adj1" fmla="val 51437"/>
              <a:gd name="adj2" fmla="val 81918"/>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sp>
        <p:nvSpPr>
          <p:cNvPr id="14" name="Speech Bubble: Rectangle with Corners Rounded 12">
            <a:extLst>
              <a:ext uri="{FF2B5EF4-FFF2-40B4-BE49-F238E27FC236}">
                <a16:creationId xmlns:a16="http://schemas.microsoft.com/office/drawing/2014/main" xmlns="" id="{19930269-5158-4113-B7C6-F88653D7EC22}"/>
              </a:ext>
            </a:extLst>
          </p:cNvPr>
          <p:cNvSpPr/>
          <p:nvPr/>
        </p:nvSpPr>
        <p:spPr>
          <a:xfrm>
            <a:off x="428960" y="3314949"/>
            <a:ext cx="1342826" cy="638898"/>
          </a:xfrm>
          <a:prstGeom prst="wedgeRoundRectCallout">
            <a:avLst>
              <a:gd name="adj1" fmla="val 51437"/>
              <a:gd name="adj2" fmla="val 81918"/>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accent6">
                    <a:lumMod val="50000"/>
                  </a:schemeClr>
                </a:solidFill>
              </a:rPr>
              <a:t>Aharonic Priesthood</a:t>
            </a:r>
          </a:p>
        </p:txBody>
      </p:sp>
      <p:sp>
        <p:nvSpPr>
          <p:cNvPr id="18" name="Title 2"/>
          <p:cNvSpPr txBox="1">
            <a:spLocks/>
          </p:cNvSpPr>
          <p:nvPr/>
        </p:nvSpPr>
        <p:spPr>
          <a:xfrm>
            <a:off x="1314019" y="1999642"/>
            <a:ext cx="3313237" cy="144758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b) And we </a:t>
            </a:r>
            <a:b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also know:</a:t>
            </a:r>
            <a:endParaRPr lang="en-CA"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9" name="Plaque 18"/>
          <p:cNvSpPr/>
          <p:nvPr/>
        </p:nvSpPr>
        <p:spPr>
          <a:xfrm flipH="1" flipV="1">
            <a:off x="6042598" y="2030661"/>
            <a:ext cx="5870360" cy="4620794"/>
          </a:xfrm>
          <a:prstGeom prst="plaque">
            <a:avLst/>
          </a:prstGeom>
          <a:gradFill flip="none" rotWithShape="1">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path path="circle">
              <a:fillToRect l="50000" t="50000" r="50000" b="50000"/>
            </a:path>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Content Placeholder 3"/>
          <p:cNvSpPr txBox="1">
            <a:spLocks/>
          </p:cNvSpPr>
          <p:nvPr/>
        </p:nvSpPr>
        <p:spPr>
          <a:xfrm>
            <a:off x="6059308" y="1999642"/>
            <a:ext cx="5870360" cy="2822208"/>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Adam received the </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authority to be the </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representative </a:t>
            </a:r>
            <a:r>
              <a:rPr lang="en-US" sz="2800" b="1" dirty="0" err="1">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Melki-tzedek</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 </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priest on earth for instruction in righteousness to his descendants.  </a:t>
            </a:r>
            <a:b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b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He was not from the tribe of Levi.</a:t>
            </a:r>
            <a:endParaRPr lang="en-CA"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endParaRPr>
          </a:p>
        </p:txBody>
      </p:sp>
      <p:sp>
        <p:nvSpPr>
          <p:cNvPr id="21" name="Title 2"/>
          <p:cNvSpPr txBox="1">
            <a:spLocks/>
          </p:cNvSpPr>
          <p:nvPr/>
        </p:nvSpPr>
        <p:spPr>
          <a:xfrm>
            <a:off x="6516721" y="4540623"/>
            <a:ext cx="4989828"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000" dirty="0" smtClean="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Overall Question</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a:t>
            </a:r>
            <a:endParaRPr lang="en-CA"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22" name="Content Placeholder 3"/>
          <p:cNvSpPr txBox="1">
            <a:spLocks/>
          </p:cNvSpPr>
          <p:nvPr/>
        </p:nvSpPr>
        <p:spPr>
          <a:xfrm>
            <a:off x="6114494" y="5298080"/>
            <a:ext cx="5870360" cy="1454973"/>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How did the priesthood move from </a:t>
            </a:r>
            <a:r>
              <a:rPr lang="en-US" sz="2800" b="1" dirty="0" err="1">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Melki-tzedek</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 to </a:t>
            </a:r>
            <a:r>
              <a:rPr lang="en-US" sz="2800" b="1" dirty="0" err="1">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Aharonic</a:t>
            </a:r>
            <a:r>
              <a:rPr lang="en-US"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rPr>
              <a:t>?</a:t>
            </a:r>
            <a:endParaRPr lang="en-CA" sz="2800" b="1" dirty="0">
              <a:ln>
                <a:solidFill>
                  <a:srgbClr val="002060"/>
                </a:solidFill>
              </a:ln>
              <a:gradFill flip="none" rotWithShape="1">
                <a:gsLst>
                  <a:gs pos="83000">
                    <a:schemeClr val="accent6">
                      <a:lumMod val="50000"/>
                    </a:schemeClr>
                  </a:gs>
                  <a:gs pos="23000">
                    <a:srgbClr val="3A471D"/>
                  </a:gs>
                  <a:gs pos="54000">
                    <a:schemeClr val="accent6">
                      <a:lumMod val="60000"/>
                      <a:lumOff val="40000"/>
                    </a:schemeClr>
                  </a:gs>
                </a:gsLst>
                <a:lin ang="0" scaled="1"/>
                <a:tileRect/>
              </a:gradFill>
            </a:endParaRPr>
          </a:p>
        </p:txBody>
      </p:sp>
    </p:spTree>
    <p:extLst>
      <p:ext uri="{BB962C8B-B14F-4D97-AF65-F5344CB8AC3E}">
        <p14:creationId xmlns:p14="http://schemas.microsoft.com/office/powerpoint/2010/main" val="314272622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barn(inVertical)">
                                      <p:cBhvr>
                                        <p:cTn id="29" dur="750"/>
                                        <p:tgtEl>
                                          <p:spTgt spid="2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barn(inVertical)">
                                      <p:cBhvr>
                                        <p:cTn id="34"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3922" y="203653"/>
            <a:ext cx="6897914" cy="2857046"/>
          </a:xfrm>
        </p:spPr>
        <p:txBody>
          <a:bodyPr>
            <a:noAutofit/>
            <a:scene3d>
              <a:camera prst="orthographicFront"/>
              <a:lightRig rig="threePt" dir="t"/>
            </a:scene3d>
            <a:sp3d extrusionH="57150">
              <a:bevelT w="38100" h="38100" prst="angle"/>
            </a:sp3d>
          </a:bodyPr>
          <a:lstStyle/>
          <a:p>
            <a:r>
              <a:rPr lang="en-US" sz="3200" b="1" dirty="0">
                <a:solidFill>
                  <a:schemeClr val="accent1">
                    <a:lumMod val="50000"/>
                  </a:schemeClr>
                </a:solidFill>
              </a:rPr>
              <a:t>So according to these 3 witnesses – and </a:t>
            </a:r>
            <a:br>
              <a:rPr lang="en-US" sz="3200" b="1" dirty="0">
                <a:solidFill>
                  <a:schemeClr val="accent1">
                    <a:lumMod val="50000"/>
                  </a:schemeClr>
                </a:solidFill>
              </a:rPr>
            </a:br>
            <a:r>
              <a:rPr lang="en-US" sz="3200" b="1" dirty="0">
                <a:solidFill>
                  <a:schemeClr val="accent1">
                    <a:lumMod val="50000"/>
                  </a:schemeClr>
                </a:solidFill>
              </a:rPr>
              <a:t>a little common sense – these six (6) generations actually </a:t>
            </a:r>
            <a:r>
              <a:rPr lang="en-US" sz="3200" b="1" dirty="0">
                <a:solidFill>
                  <a:srgbClr val="C00000"/>
                </a:solidFill>
                <a:effectLst>
                  <a:outerShdw blurRad="38100" dist="38100" dir="2700000" algn="tl">
                    <a:srgbClr val="000000">
                      <a:alpha val="43137"/>
                    </a:srgbClr>
                  </a:outerShdw>
                </a:effectLst>
              </a:rPr>
              <a:t>should have an </a:t>
            </a:r>
            <a:br>
              <a:rPr lang="en-US" sz="3200" b="1" dirty="0">
                <a:solidFill>
                  <a:srgbClr val="C00000"/>
                </a:solidFill>
                <a:effectLst>
                  <a:outerShdw blurRad="38100" dist="38100" dir="2700000" algn="tl">
                    <a:srgbClr val="000000">
                      <a:alpha val="43137"/>
                    </a:srgbClr>
                  </a:outerShdw>
                </a:effectLst>
              </a:rPr>
            </a:br>
            <a:r>
              <a:rPr lang="en-US" sz="3200" b="1" dirty="0">
                <a:solidFill>
                  <a:srgbClr val="C00000"/>
                </a:solidFill>
                <a:effectLst>
                  <a:outerShdw blurRad="38100" dist="38100" dir="2700000" algn="tl">
                    <a:srgbClr val="000000">
                      <a:alpha val="43137"/>
                    </a:srgbClr>
                  </a:outerShdw>
                </a:effectLst>
              </a:rPr>
              <a:t>extra 100 years each </a:t>
            </a:r>
            <a:r>
              <a:rPr lang="en-US" sz="3200" b="1" dirty="0">
                <a:solidFill>
                  <a:schemeClr val="accent1">
                    <a:lumMod val="50000"/>
                  </a:schemeClr>
                </a:solidFill>
              </a:rPr>
              <a:t>as would have been recorded in the older copy of the Hebrew.  </a:t>
            </a:r>
            <a:endParaRPr lang="en-CA" sz="3200" b="1" dirty="0">
              <a:solidFill>
                <a:schemeClr val="accent1">
                  <a:lumMod val="50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95576" y="3060700"/>
            <a:ext cx="6238875" cy="32956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7586" y="433954"/>
            <a:ext cx="3429000" cy="3743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726714" y="6492875"/>
            <a:ext cx="3465286" cy="365125"/>
          </a:xfrm>
        </p:spPr>
        <p:txBody>
          <a:bodyPr/>
          <a:lstStyle/>
          <a:p>
            <a:fld id="{385F3E72-97D8-4E0E-8DB2-A67F030E614A}" type="slidenum">
              <a:rPr lang="en-US" smtClean="0">
                <a:solidFill>
                  <a:schemeClr val="accent1">
                    <a:lumMod val="50000"/>
                  </a:schemeClr>
                </a:solidFill>
              </a:rPr>
              <a:t>40</a:t>
            </a:fld>
            <a:endParaRPr lang="en-US" dirty="0">
              <a:solidFill>
                <a:schemeClr val="accent1">
                  <a:lumMod val="50000"/>
                </a:schemeClr>
              </a:solidFill>
            </a:endParaRPr>
          </a:p>
        </p:txBody>
      </p:sp>
      <p:sp>
        <p:nvSpPr>
          <p:cNvPr id="7" name="Title 1"/>
          <p:cNvSpPr txBox="1">
            <a:spLocks/>
          </p:cNvSpPr>
          <p:nvPr/>
        </p:nvSpPr>
        <p:spPr>
          <a:xfrm>
            <a:off x="7700734" y="4000954"/>
            <a:ext cx="3741964" cy="2355396"/>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effectLst>
                  <a:outerShdw blurRad="38100" dist="38100" dir="2700000" algn="tl">
                    <a:srgbClr val="000000">
                      <a:alpha val="43137"/>
                    </a:srgbClr>
                  </a:outerShdw>
                </a:effectLst>
              </a:rPr>
              <a:t>Yet several 100 years later, the digit “1” </a:t>
            </a:r>
            <a:br>
              <a:rPr lang="en-US" sz="3200" b="1" dirty="0">
                <a:solidFill>
                  <a:srgbClr val="C00000"/>
                </a:solidFill>
                <a:effectLst>
                  <a:outerShdw blurRad="38100" dist="38100" dir="2700000" algn="tl">
                    <a:srgbClr val="000000">
                      <a:alpha val="43137"/>
                    </a:srgbClr>
                  </a:outerShdw>
                </a:effectLst>
              </a:rPr>
            </a:br>
            <a:r>
              <a:rPr lang="en-US" sz="3200" b="1" dirty="0">
                <a:solidFill>
                  <a:srgbClr val="C00000"/>
                </a:solidFill>
                <a:effectLst>
                  <a:outerShdw blurRad="38100" dist="38100" dir="2700000" algn="tl">
                    <a:srgbClr val="000000">
                      <a:alpha val="43137"/>
                    </a:srgbClr>
                  </a:outerShdw>
                </a:effectLst>
              </a:rPr>
              <a:t>was dropped from the Masoretic text!</a:t>
            </a:r>
            <a:endParaRPr lang="en-CA" sz="3200" b="1" dirty="0">
              <a:solidFill>
                <a:srgbClr val="C00000"/>
              </a:solidFill>
              <a:effectLst>
                <a:outerShdw blurRad="38100" dist="38100" dir="2700000" algn="tl">
                  <a:srgbClr val="000000">
                    <a:alpha val="43137"/>
                  </a:srgbClr>
                </a:outerShdw>
              </a:effectLst>
            </a:endParaRPr>
          </a:p>
        </p:txBody>
      </p:sp>
      <p:sp>
        <p:nvSpPr>
          <p:cNvPr id="8" name="Rectangle 7"/>
          <p:cNvSpPr/>
          <p:nvPr/>
        </p:nvSpPr>
        <p:spPr>
          <a:xfrm>
            <a:off x="1273175" y="3270250"/>
            <a:ext cx="142874" cy="1225550"/>
          </a:xfrm>
          <a:prstGeom prst="rect">
            <a:avLst/>
          </a:prstGeom>
          <a:noFill/>
          <a:ln w="3810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6080009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300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371" y="49270"/>
            <a:ext cx="6328229" cy="3228975"/>
          </a:xfrm>
        </p:spPr>
        <p:txBody>
          <a:bodyPr>
            <a:noAutofit/>
            <a:scene3d>
              <a:camera prst="orthographicFront"/>
              <a:lightRig rig="threePt" dir="t"/>
            </a:scene3d>
            <a:sp3d extrusionH="57150">
              <a:bevelT w="38100" h="38100" prst="angle"/>
            </a:sp3d>
          </a:bodyPr>
          <a:lstStyle/>
          <a:p>
            <a:r>
              <a:rPr lang="en-US" sz="3200" b="1" dirty="0">
                <a:solidFill>
                  <a:schemeClr val="accent1">
                    <a:lumMod val="50000"/>
                  </a:schemeClr>
                </a:solidFill>
                <a:effectLst>
                  <a:outerShdw blurRad="38100" dist="38100" dir="2700000" algn="tl">
                    <a:srgbClr val="000000">
                      <a:alpha val="43137"/>
                    </a:srgbClr>
                  </a:outerShdw>
                </a:effectLst>
              </a:rPr>
              <a:t>Since all of our Bibles are translated from the Masoretic text, </a:t>
            </a:r>
            <a:r>
              <a:rPr lang="en-US" sz="3200" b="1" dirty="0">
                <a:solidFill>
                  <a:srgbClr val="C00000"/>
                </a:solidFill>
                <a:effectLst>
                  <a:outerShdw blurRad="38100" dist="38100" dir="2700000" algn="tl">
                    <a:srgbClr val="000000">
                      <a:alpha val="43137"/>
                    </a:srgbClr>
                  </a:outerShdw>
                </a:effectLst>
              </a:rPr>
              <a:t>all of them are missing “100 years” in the first </a:t>
            </a:r>
            <a:r>
              <a:rPr lang="en-US" sz="3200" b="1" dirty="0" smtClean="0">
                <a:solidFill>
                  <a:srgbClr val="C00000"/>
                </a:solidFill>
                <a:effectLst>
                  <a:outerShdw blurRad="38100" dist="38100" dir="2700000" algn="tl">
                    <a:srgbClr val="000000">
                      <a:alpha val="43137"/>
                    </a:srgbClr>
                  </a:outerShdw>
                </a:effectLst>
              </a:rPr>
              <a:t/>
            </a:r>
            <a:br>
              <a:rPr lang="en-US" sz="3200" b="1" dirty="0" smtClean="0">
                <a:solidFill>
                  <a:srgbClr val="C00000"/>
                </a:solidFill>
                <a:effectLst>
                  <a:outerShdw blurRad="38100" dist="38100" dir="2700000" algn="tl">
                    <a:srgbClr val="000000">
                      <a:alpha val="43137"/>
                    </a:srgbClr>
                  </a:outerShdw>
                </a:effectLst>
              </a:rPr>
            </a:br>
            <a:r>
              <a:rPr lang="en-US" sz="3200" b="1" dirty="0" smtClean="0">
                <a:solidFill>
                  <a:srgbClr val="C00000"/>
                </a:solidFill>
                <a:effectLst>
                  <a:outerShdw blurRad="38100" dist="38100" dir="2700000" algn="tl">
                    <a:srgbClr val="000000">
                      <a:alpha val="43137"/>
                    </a:srgbClr>
                  </a:outerShdw>
                </a:effectLst>
              </a:rPr>
              <a:t>six </a:t>
            </a:r>
            <a:r>
              <a:rPr lang="en-US" sz="3200" b="1" dirty="0">
                <a:solidFill>
                  <a:srgbClr val="C00000"/>
                </a:solidFill>
                <a:effectLst>
                  <a:outerShdw blurRad="38100" dist="38100" dir="2700000" algn="tl">
                    <a:srgbClr val="000000">
                      <a:alpha val="43137"/>
                    </a:srgbClr>
                  </a:outerShdw>
                </a:effectLst>
              </a:rPr>
              <a:t>generations.  </a:t>
            </a:r>
            <a:endParaRPr lang="en-CA" sz="3200" b="1" dirty="0">
              <a:solidFill>
                <a:srgbClr val="C00000"/>
              </a:solidFill>
              <a:effectLst>
                <a:outerShdw blurRad="38100" dist="38100" dir="2700000" algn="tl">
                  <a:srgbClr val="000000">
                    <a:alpha val="43137"/>
                  </a:srgbClr>
                </a:outerShdw>
              </a:effectLst>
            </a:endParaRP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027767" y="238837"/>
            <a:ext cx="4842517" cy="25972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6419" y="2965371"/>
            <a:ext cx="6904953" cy="3387998"/>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54142" y="6356350"/>
            <a:ext cx="3390900" cy="365125"/>
          </a:xfrm>
        </p:spPr>
        <p:txBody>
          <a:bodyPr/>
          <a:lstStyle/>
          <a:p>
            <a:fld id="{385F3E72-97D8-4E0E-8DB2-A67F030E614A}" type="slidenum">
              <a:rPr lang="en-US" smtClean="0">
                <a:solidFill>
                  <a:schemeClr val="accent1">
                    <a:lumMod val="50000"/>
                  </a:schemeClr>
                </a:solidFill>
              </a:rPr>
              <a:t>41</a:t>
            </a:fld>
            <a:endParaRPr lang="en-US" dirty="0">
              <a:solidFill>
                <a:schemeClr val="accent1">
                  <a:lumMod val="50000"/>
                </a:schemeClr>
              </a:solidFill>
            </a:endParaRPr>
          </a:p>
        </p:txBody>
      </p:sp>
      <p:sp>
        <p:nvSpPr>
          <p:cNvPr id="7" name="Title 1"/>
          <p:cNvSpPr txBox="1">
            <a:spLocks/>
          </p:cNvSpPr>
          <p:nvPr/>
        </p:nvSpPr>
        <p:spPr>
          <a:xfrm>
            <a:off x="7503942" y="3001086"/>
            <a:ext cx="4296171" cy="322897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effectLst>
                  <a:outerShdw blurRad="38100" dist="38100" dir="2700000" algn="tl">
                    <a:srgbClr val="000000">
                      <a:alpha val="43137"/>
                    </a:srgbClr>
                  </a:outerShdw>
                </a:effectLst>
              </a:rPr>
              <a:t>THAT will grossly distort our understanding of </a:t>
            </a:r>
            <a:br>
              <a:rPr lang="en-US" sz="3200" b="1" dirty="0">
                <a:solidFill>
                  <a:srgbClr val="C00000"/>
                </a:solidFill>
                <a:effectLst>
                  <a:outerShdw blurRad="38100" dist="38100" dir="2700000" algn="tl">
                    <a:srgbClr val="000000">
                      <a:alpha val="43137"/>
                    </a:srgbClr>
                  </a:outerShdw>
                </a:effectLst>
              </a:rPr>
            </a:br>
            <a:r>
              <a:rPr lang="en-US" sz="3200" b="1" dirty="0">
                <a:solidFill>
                  <a:srgbClr val="C00000"/>
                </a:solidFill>
                <a:effectLst>
                  <a:outerShdw blurRad="38100" dist="38100" dir="2700000" algn="tl">
                    <a:srgbClr val="000000">
                      <a:alpha val="43137"/>
                    </a:srgbClr>
                  </a:outerShdw>
                </a:effectLst>
              </a:rPr>
              <a:t>the typical timelines </a:t>
            </a:r>
            <a:br>
              <a:rPr lang="en-US" sz="3200" b="1" dirty="0">
                <a:solidFill>
                  <a:srgbClr val="C00000"/>
                </a:solidFill>
                <a:effectLst>
                  <a:outerShdw blurRad="38100" dist="38100" dir="2700000" algn="tl">
                    <a:srgbClr val="000000">
                      <a:alpha val="43137"/>
                    </a:srgbClr>
                  </a:outerShdw>
                </a:effectLst>
              </a:rPr>
            </a:br>
            <a:r>
              <a:rPr lang="en-US" sz="3200" b="1" dirty="0">
                <a:solidFill>
                  <a:srgbClr val="C00000"/>
                </a:solidFill>
                <a:effectLst>
                  <a:outerShdw blurRad="38100" dist="38100" dir="2700000" algn="tl">
                    <a:srgbClr val="000000">
                      <a:alpha val="43137"/>
                    </a:srgbClr>
                  </a:outerShdw>
                </a:effectLst>
              </a:rPr>
              <a:t>for this study.</a:t>
            </a:r>
            <a:endParaRPr lang="en-CA"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18604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085151" y="365125"/>
            <a:ext cx="9647483" cy="5933281"/>
          </a:xfrm>
          <a:prstGeom prst="rect">
            <a:avLst/>
          </a:prstGeom>
          <a:ln>
            <a:noFill/>
          </a:ln>
          <a:effectLst>
            <a:softEdge rad="112500"/>
          </a:effectLst>
        </p:spPr>
      </p:pic>
      <p:sp>
        <p:nvSpPr>
          <p:cNvPr id="4" name="Slide Number Placeholder 3"/>
          <p:cNvSpPr>
            <a:spLocks noGrp="1"/>
          </p:cNvSpPr>
          <p:nvPr>
            <p:ph type="sldNum" sz="quarter" idx="12"/>
          </p:nvPr>
        </p:nvSpPr>
        <p:spPr>
          <a:xfrm>
            <a:off x="8610599" y="6356350"/>
            <a:ext cx="3436257" cy="365125"/>
          </a:xfrm>
        </p:spPr>
        <p:txBody>
          <a:bodyPr/>
          <a:lstStyle/>
          <a:p>
            <a:fld id="{385F3E72-97D8-4E0E-8DB2-A67F030E614A}" type="slidenum">
              <a:rPr lang="en-US" smtClean="0">
                <a:solidFill>
                  <a:schemeClr val="accent1">
                    <a:lumMod val="50000"/>
                  </a:schemeClr>
                </a:solidFill>
              </a:rPr>
              <a:t>42</a:t>
            </a:fld>
            <a:endParaRPr lang="en-US" dirty="0">
              <a:solidFill>
                <a:schemeClr val="accent1">
                  <a:lumMod val="50000"/>
                </a:schemeClr>
              </a:solidFill>
            </a:endParaRPr>
          </a:p>
        </p:txBody>
      </p:sp>
      <p:sp>
        <p:nvSpPr>
          <p:cNvPr id="7" name="Right Arrow 6"/>
          <p:cNvSpPr/>
          <p:nvPr/>
        </p:nvSpPr>
        <p:spPr>
          <a:xfrm rot="5400000">
            <a:off x="6899114" y="3322572"/>
            <a:ext cx="3422968" cy="435429"/>
          </a:xfrm>
          <a:prstGeom prst="rightArrow">
            <a:avLst/>
          </a:prstGeom>
          <a:solidFill>
            <a:srgbClr val="FF0000">
              <a:alpha val="81000"/>
            </a:srgb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p:cNvGrpSpPr/>
          <p:nvPr/>
        </p:nvGrpSpPr>
        <p:grpSpPr>
          <a:xfrm>
            <a:off x="2088881" y="1596571"/>
            <a:ext cx="4187959" cy="4701835"/>
            <a:chOff x="2088881" y="1596571"/>
            <a:chExt cx="4187959" cy="4701835"/>
          </a:xfrm>
        </p:grpSpPr>
        <p:sp>
          <p:nvSpPr>
            <p:cNvPr id="9" name="Rectangle 8"/>
            <p:cNvSpPr/>
            <p:nvPr/>
          </p:nvSpPr>
          <p:spPr>
            <a:xfrm>
              <a:off x="2088881" y="1596571"/>
              <a:ext cx="1699347" cy="4701835"/>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3643085" y="2902858"/>
              <a:ext cx="2633755" cy="3366519"/>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1"/>
          <p:cNvSpPr>
            <a:spLocks noGrp="1"/>
          </p:cNvSpPr>
          <p:nvPr>
            <p:ph type="title"/>
          </p:nvPr>
        </p:nvSpPr>
        <p:spPr>
          <a:xfrm>
            <a:off x="379685" y="3059254"/>
            <a:ext cx="5805715" cy="3053726"/>
          </a:xfrm>
          <a:solidFill>
            <a:schemeClr val="bg1"/>
          </a:solidFill>
          <a:effectLst>
            <a:softEdge rad="127000"/>
          </a:effectLst>
        </p:spPr>
        <p:txBody>
          <a:bodyPr>
            <a:noAutofit/>
            <a:scene3d>
              <a:camera prst="orthographicFront"/>
              <a:lightRig rig="threePt" dir="t"/>
            </a:scene3d>
            <a:sp3d extrusionH="57150">
              <a:bevelT w="38100" h="38100" prst="angle"/>
            </a:sp3d>
          </a:bodyPr>
          <a:lstStyle/>
          <a:p>
            <a:pPr algn="ctr"/>
            <a:r>
              <a:rPr lang="en-US" sz="2800" b="1" dirty="0">
                <a:solidFill>
                  <a:schemeClr val="accent1">
                    <a:lumMod val="50000"/>
                  </a:schemeClr>
                </a:solidFill>
                <a:effectLst>
                  <a:outerShdw blurRad="38100" dist="38100" dir="2700000" algn="tl">
                    <a:srgbClr val="000000">
                      <a:alpha val="43137"/>
                    </a:srgbClr>
                  </a:outerShdw>
                </a:effectLst>
              </a:rPr>
              <a:t>Many timelines that can be found on the internet and in the back of bibles will look exactly the way our modern Bibles track these generations.  </a:t>
            </a:r>
            <a:r>
              <a:rPr lang="en-US" sz="2800" b="1" dirty="0">
                <a:solidFill>
                  <a:schemeClr val="accent2">
                    <a:lumMod val="50000"/>
                  </a:schemeClr>
                </a:solidFill>
                <a:effectLst>
                  <a:outerShdw blurRad="38100" dist="38100" dir="2700000" algn="tl">
                    <a:srgbClr val="000000">
                      <a:alpha val="43137"/>
                    </a:srgbClr>
                  </a:outerShdw>
                </a:effectLst>
              </a:rPr>
              <a:t>For some reason this is supposed to be a “wow moment” for Abraham to know someone that is almost 600 years old.  </a:t>
            </a:r>
            <a:r>
              <a:rPr lang="en-US" sz="2800" b="1" dirty="0">
                <a:solidFill>
                  <a:srgbClr val="C00000"/>
                </a:solidFill>
                <a:effectLst>
                  <a:outerShdw blurRad="38100" dist="38100" dir="2700000" algn="tl">
                    <a:srgbClr val="000000">
                      <a:alpha val="43137"/>
                    </a:srgbClr>
                  </a:outerShdw>
                </a:effectLst>
              </a:rPr>
              <a:t>But now we know this is NOT correct.   </a:t>
            </a:r>
            <a:endParaRPr lang="en-CA" sz="2800" b="1" dirty="0">
              <a:solidFill>
                <a:srgbClr val="C00000"/>
              </a:solidFill>
              <a:effectLst>
                <a:outerShdw blurRad="38100" dist="38100" dir="2700000" algn="tl">
                  <a:srgbClr val="000000">
                    <a:alpha val="43137"/>
                  </a:srgbClr>
                </a:outerShdw>
              </a:effectLst>
            </a:endParaRPr>
          </a:p>
        </p:txBody>
      </p:sp>
      <p:pic>
        <p:nvPicPr>
          <p:cNvPr id="12" name="Picture 8" descr="C:\Users\Rae\Desktop\4.14  Josiah's Passover\Art did you know\wow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7146" y="1149359"/>
            <a:ext cx="2355396" cy="190989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1447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childTnLst>
                          </p:cTn>
                        </p:par>
                        <p:par>
                          <p:cTn id="10" fill="hold">
                            <p:stCondLst>
                              <p:cond delay="6750"/>
                            </p:stCondLst>
                            <p:childTnLst>
                              <p:par>
                                <p:cTn id="11" presetID="22" presetClass="entr" presetSubtype="1" fill="hold" grpId="0" nodeType="afterEffect">
                                  <p:stCondLst>
                                    <p:cond delay="30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743" y="1045029"/>
            <a:ext cx="12160514" cy="4837851"/>
          </a:xfrm>
          <a:prstGeom prst="rect">
            <a:avLst/>
          </a:prstGeom>
          <a:ln>
            <a:solidFill>
              <a:srgbClr val="002060"/>
            </a:solidFill>
          </a:ln>
          <a:effectLst>
            <a:softEdge rad="127000"/>
          </a:effectLst>
        </p:spPr>
      </p:pic>
      <p:sp>
        <p:nvSpPr>
          <p:cNvPr id="4" name="Slide Number Placeholder 3"/>
          <p:cNvSpPr>
            <a:spLocks noGrp="1"/>
          </p:cNvSpPr>
          <p:nvPr>
            <p:ph type="sldNum" sz="quarter" idx="12"/>
          </p:nvPr>
        </p:nvSpPr>
        <p:spPr>
          <a:xfrm>
            <a:off x="8610600" y="6356350"/>
            <a:ext cx="3392714" cy="365125"/>
          </a:xfrm>
        </p:spPr>
        <p:txBody>
          <a:bodyPr/>
          <a:lstStyle/>
          <a:p>
            <a:fld id="{385F3E72-97D8-4E0E-8DB2-A67F030E614A}" type="slidenum">
              <a:rPr lang="en-US" smtClean="0">
                <a:solidFill>
                  <a:schemeClr val="accent1">
                    <a:lumMod val="50000"/>
                  </a:schemeClr>
                </a:solidFill>
              </a:rPr>
              <a:t>43</a:t>
            </a:fld>
            <a:endParaRPr lang="en-US" dirty="0">
              <a:solidFill>
                <a:schemeClr val="accent1">
                  <a:lumMod val="50000"/>
                </a:schemeClr>
              </a:solidFill>
            </a:endParaRPr>
          </a:p>
        </p:txBody>
      </p:sp>
      <p:sp>
        <p:nvSpPr>
          <p:cNvPr id="6" name="Title 1"/>
          <p:cNvSpPr txBox="1">
            <a:spLocks/>
          </p:cNvSpPr>
          <p:nvPr/>
        </p:nvSpPr>
        <p:spPr>
          <a:xfrm>
            <a:off x="2728684" y="30501"/>
            <a:ext cx="6066972" cy="132556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chemeClr val="accent1">
                    <a:lumMod val="50000"/>
                  </a:schemeClr>
                </a:solidFill>
                <a:effectLst>
                  <a:glow rad="228600">
                    <a:schemeClr val="accent2">
                      <a:satMod val="175000"/>
                      <a:alpha val="40000"/>
                    </a:schemeClr>
                  </a:glow>
                </a:effectLst>
                <a:latin typeface="Forte" panose="03060902040502070203" pitchFamily="66" charset="0"/>
              </a:rPr>
              <a:t>What is the … </a:t>
            </a:r>
            <a:endParaRPr lang="en-CA" sz="6600" b="1" dirty="0">
              <a:solidFill>
                <a:schemeClr val="accent1">
                  <a:lumMod val="50000"/>
                </a:schemeClr>
              </a:solidFill>
              <a:effectLst>
                <a:glow rad="228600">
                  <a:schemeClr val="accent2">
                    <a:satMod val="175000"/>
                    <a:alpha val="40000"/>
                  </a:schemeClr>
                </a:glow>
              </a:effectLst>
              <a:latin typeface="Forte" panose="03060902040502070203" pitchFamily="66"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22985" y="-33683"/>
            <a:ext cx="3765148" cy="2496457"/>
          </a:xfrm>
          <a:prstGeom prst="rect">
            <a:avLst/>
          </a:prstGeom>
          <a:effectLst>
            <a:softEdge rad="317500"/>
          </a:effectLst>
        </p:spPr>
      </p:pic>
      <p:sp>
        <p:nvSpPr>
          <p:cNvPr id="2" name="Title 1"/>
          <p:cNvSpPr>
            <a:spLocks noGrp="1"/>
          </p:cNvSpPr>
          <p:nvPr>
            <p:ph type="title"/>
          </p:nvPr>
        </p:nvSpPr>
        <p:spPr>
          <a:xfrm>
            <a:off x="429078" y="2370592"/>
            <a:ext cx="5181600" cy="3559620"/>
          </a:xfrm>
        </p:spPr>
        <p:txBody>
          <a:bodyPr>
            <a:noAutofit/>
            <a:scene3d>
              <a:camera prst="orthographicFront"/>
              <a:lightRig rig="threePt" dir="t"/>
            </a:scene3d>
            <a:sp3d extrusionH="57150">
              <a:bevelT w="38100" h="38100" prst="angle"/>
            </a:sp3d>
          </a:bodyPr>
          <a:lstStyle/>
          <a:p>
            <a:r>
              <a:rPr lang="en-US" sz="2400" b="1" dirty="0">
                <a:solidFill>
                  <a:srgbClr val="C00000"/>
                </a:solidFill>
                <a:effectLst>
                  <a:outerShdw blurRad="38100" dist="38100" dir="2700000" algn="tl">
                    <a:srgbClr val="000000">
                      <a:alpha val="43137"/>
                    </a:srgbClr>
                  </a:outerShdw>
                </a:effectLst>
              </a:rPr>
              <a:t>Shem died about 500 years </a:t>
            </a:r>
            <a:br>
              <a:rPr lang="en-US" sz="2400" b="1" dirty="0">
                <a:solidFill>
                  <a:srgbClr val="C00000"/>
                </a:solidFill>
                <a:effectLst>
                  <a:outerShdw blurRad="38100" dist="38100" dir="2700000" algn="tl">
                    <a:srgbClr val="000000">
                      <a:alpha val="43137"/>
                    </a:srgbClr>
                  </a:outerShdw>
                </a:effectLst>
              </a:rPr>
            </a:br>
            <a:r>
              <a:rPr lang="en-US" sz="2400" b="1" dirty="0">
                <a:solidFill>
                  <a:srgbClr val="C00000"/>
                </a:solidFill>
                <a:effectLst>
                  <a:outerShdw blurRad="38100" dist="38100" dir="2700000" algn="tl">
                    <a:srgbClr val="000000">
                      <a:alpha val="43137"/>
                    </a:srgbClr>
                  </a:outerShdw>
                </a:effectLst>
              </a:rPr>
              <a:t>before Abraham was even born.   </a:t>
            </a:r>
            <a:br>
              <a:rPr lang="en-US" sz="2400" b="1" dirty="0">
                <a:solidFill>
                  <a:srgbClr val="C00000"/>
                </a:solidFill>
                <a:effectLst>
                  <a:outerShdw blurRad="38100" dist="38100" dir="2700000" algn="tl">
                    <a:srgbClr val="000000">
                      <a:alpha val="43137"/>
                    </a:srgbClr>
                  </a:outerShdw>
                </a:effectLst>
              </a:rPr>
            </a:br>
            <a:r>
              <a:rPr lang="en-US" sz="2400" b="1" dirty="0">
                <a:solidFill>
                  <a:schemeClr val="accent1">
                    <a:lumMod val="50000"/>
                  </a:schemeClr>
                </a:solidFill>
                <a:effectLst>
                  <a:outerShdw blurRad="38100" dist="38100" dir="2700000" algn="tl">
                    <a:srgbClr val="000000">
                      <a:alpha val="43137"/>
                    </a:srgbClr>
                  </a:outerShdw>
                </a:effectLst>
              </a:rPr>
              <a:t>Shem could not have lived long enough to know Abraham, Isaac and Jacob, which explains “</a:t>
            </a:r>
            <a:r>
              <a:rPr lang="en-US" sz="2400" b="1" dirty="0">
                <a:solidFill>
                  <a:srgbClr val="C00000"/>
                </a:solidFill>
                <a:effectLst>
                  <a:outerShdw blurRad="38100" dist="38100" dir="2700000" algn="tl">
                    <a:srgbClr val="000000">
                      <a:alpha val="43137"/>
                    </a:srgbClr>
                  </a:outerShdw>
                </a:effectLst>
              </a:rPr>
              <a:t>the lack of dialogue between them</a:t>
            </a:r>
            <a:r>
              <a:rPr lang="en-US" sz="2400" b="1" dirty="0">
                <a:solidFill>
                  <a:schemeClr val="accent1">
                    <a:lumMod val="50000"/>
                  </a:schemeClr>
                </a:solidFill>
                <a:effectLst>
                  <a:outerShdw blurRad="38100" dist="38100" dir="2700000" algn="tl">
                    <a:srgbClr val="000000">
                      <a:alpha val="43137"/>
                    </a:srgbClr>
                  </a:outerShdw>
                </a:effectLst>
              </a:rPr>
              <a:t>” in the Torah.  </a:t>
            </a:r>
            <a:br>
              <a:rPr lang="en-US" sz="2400" b="1" dirty="0">
                <a:solidFill>
                  <a:schemeClr val="accent1">
                    <a:lumMod val="50000"/>
                  </a:schemeClr>
                </a:solidFill>
                <a:effectLst>
                  <a:outerShdw blurRad="38100" dist="38100" dir="2700000" algn="tl">
                    <a:srgbClr val="000000">
                      <a:alpha val="43137"/>
                    </a:srgbClr>
                  </a:outerShdw>
                </a:effectLst>
              </a:rPr>
            </a:br>
            <a:r>
              <a:rPr lang="en-US" sz="2400" b="1" dirty="0">
                <a:solidFill>
                  <a:schemeClr val="accent1">
                    <a:lumMod val="50000"/>
                  </a:schemeClr>
                </a:solidFill>
                <a:effectLst>
                  <a:outerShdw blurRad="38100" dist="38100" dir="2700000" algn="tl">
                    <a:srgbClr val="000000">
                      <a:alpha val="43137"/>
                    </a:srgbClr>
                  </a:outerShdw>
                </a:effectLst>
              </a:rPr>
              <a:t>(And yes, we know many say that Shem was the </a:t>
            </a:r>
            <a:r>
              <a:rPr lang="en-US" sz="2400" b="1" dirty="0" err="1">
                <a:solidFill>
                  <a:schemeClr val="accent1">
                    <a:lumMod val="50000"/>
                  </a:schemeClr>
                </a:solidFill>
                <a:effectLst>
                  <a:outerShdw blurRad="38100" dist="38100" dir="2700000" algn="tl">
                    <a:srgbClr val="000000">
                      <a:alpha val="43137"/>
                    </a:srgbClr>
                  </a:outerShdw>
                </a:effectLst>
              </a:rPr>
              <a:t>Melki-tzedek</a:t>
            </a:r>
            <a:r>
              <a:rPr lang="en-US" sz="2400" b="1" dirty="0">
                <a:solidFill>
                  <a:schemeClr val="accent1">
                    <a:lumMod val="50000"/>
                  </a:schemeClr>
                </a:solidFill>
                <a:effectLst>
                  <a:outerShdw blurRad="38100" dist="38100" dir="2700000" algn="tl">
                    <a:srgbClr val="000000">
                      <a:alpha val="43137"/>
                    </a:srgbClr>
                  </a:outerShdw>
                </a:effectLst>
              </a:rPr>
              <a:t> Priest – or the King of Salem that Abraham met in Gen 14</a:t>
            </a:r>
            <a:r>
              <a:rPr lang="en-US" sz="2400" b="1" dirty="0" smtClean="0">
                <a:solidFill>
                  <a:schemeClr val="accent1">
                    <a:lumMod val="50000"/>
                  </a:schemeClr>
                </a:solidFill>
                <a:effectLst>
                  <a:outerShdw blurRad="38100" dist="38100" dir="2700000" algn="tl">
                    <a:srgbClr val="000000">
                      <a:alpha val="43137"/>
                    </a:srgbClr>
                  </a:outerShdw>
                </a:effectLst>
              </a:rPr>
              <a:t>.)</a:t>
            </a:r>
            <a:br>
              <a:rPr lang="en-US" sz="2400" b="1" dirty="0" smtClean="0">
                <a:solidFill>
                  <a:schemeClr val="accent1">
                    <a:lumMod val="50000"/>
                  </a:schemeClr>
                </a:solidFill>
                <a:effectLst>
                  <a:outerShdw blurRad="38100" dist="38100" dir="2700000" algn="tl">
                    <a:srgbClr val="000000">
                      <a:alpha val="43137"/>
                    </a:srgbClr>
                  </a:outerShdw>
                </a:effectLst>
              </a:rPr>
            </a:br>
            <a:r>
              <a:rPr lang="en-US" sz="2400" b="1" dirty="0" smtClean="0">
                <a:solidFill>
                  <a:srgbClr val="C00000"/>
                </a:solidFill>
                <a:effectLst>
                  <a:outerShdw blurRad="38100" dist="38100" dir="2700000" algn="tl">
                    <a:srgbClr val="000000">
                      <a:alpha val="43137"/>
                    </a:srgbClr>
                  </a:outerShdw>
                </a:effectLst>
              </a:rPr>
              <a:t>But, is that true???</a:t>
            </a:r>
            <a:endParaRPr lang="en-CA" sz="2400" b="1" dirty="0">
              <a:solidFill>
                <a:schemeClr val="accent1">
                  <a:lumMod val="50000"/>
                </a:schemeClr>
              </a:solidFill>
              <a:effectLst>
                <a:outerShdw blurRad="38100" dist="38100" dir="2700000" algn="tl">
                  <a:srgbClr val="000000">
                    <a:alpha val="43137"/>
                  </a:srgbClr>
                </a:outerShdw>
              </a:effectLst>
            </a:endParaRPr>
          </a:p>
        </p:txBody>
      </p:sp>
      <p:sp>
        <p:nvSpPr>
          <p:cNvPr id="9" name="Title 1"/>
          <p:cNvSpPr txBox="1">
            <a:spLocks/>
          </p:cNvSpPr>
          <p:nvPr/>
        </p:nvSpPr>
        <p:spPr>
          <a:xfrm>
            <a:off x="899887" y="5937049"/>
            <a:ext cx="10392228" cy="83859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MV Boli" panose="02000500030200090000" pitchFamily="2" charset="0"/>
                <a:cs typeface="MV Boli" panose="02000500030200090000" pitchFamily="2" charset="0"/>
              </a:rPr>
              <a:t>Could this be the reason why those “#1 digits” </a:t>
            </a:r>
            <a:br>
              <a:rPr lang="en-US" sz="3200" b="1" dirty="0">
                <a:solidFill>
                  <a:srgbClr val="C00000"/>
                </a:solidFill>
                <a:latin typeface="MV Boli" panose="02000500030200090000" pitchFamily="2" charset="0"/>
                <a:cs typeface="MV Boli" panose="02000500030200090000" pitchFamily="2" charset="0"/>
              </a:rPr>
            </a:br>
            <a:r>
              <a:rPr lang="en-US" sz="3200" b="1" dirty="0">
                <a:solidFill>
                  <a:srgbClr val="C00000"/>
                </a:solidFill>
                <a:latin typeface="MV Boli" panose="02000500030200090000" pitchFamily="2" charset="0"/>
                <a:cs typeface="MV Boli" panose="02000500030200090000" pitchFamily="2" charset="0"/>
              </a:rPr>
              <a:t>were all dropped from six generations?</a:t>
            </a:r>
            <a:endParaRPr lang="en-CA" sz="3200" b="1" dirty="0">
              <a:solidFill>
                <a:srgbClr val="C0000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79160569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2427" y="1768927"/>
            <a:ext cx="6541859" cy="1944915"/>
          </a:xfrm>
        </p:spPr>
        <p:txBody>
          <a:bodyPr>
            <a:normAutofit/>
          </a:bodyPr>
          <a:lstStyle/>
          <a:p>
            <a:r>
              <a:rPr lang="en-US" sz="2800" b="1" u="sng" dirty="0">
                <a:solidFill>
                  <a:srgbClr val="C00000"/>
                </a:solidFill>
                <a:effectLst>
                  <a:outerShdw blurRad="38100" dist="38100" dir="2700000" algn="tl">
                    <a:srgbClr val="000000">
                      <a:alpha val="43137"/>
                    </a:srgbClr>
                  </a:outerShdw>
                </a:effectLst>
              </a:rPr>
              <a:t>Answer</a:t>
            </a:r>
            <a:r>
              <a:rPr lang="en-US" sz="2800" b="1" dirty="0">
                <a:solidFill>
                  <a:srgbClr val="C00000"/>
                </a:solidFill>
                <a:effectLst>
                  <a:outerShdw blurRad="38100" dist="38100" dir="2700000" algn="tl">
                    <a:srgbClr val="000000">
                      <a:alpha val="43137"/>
                    </a:srgbClr>
                  </a:outerShdw>
                </a:effectLst>
              </a:rPr>
              <a:t>:  </a:t>
            </a:r>
            <a:r>
              <a:rPr lang="en-US" sz="2800" b="1" dirty="0">
                <a:solidFill>
                  <a:schemeClr val="accent1">
                    <a:lumMod val="50000"/>
                  </a:schemeClr>
                </a:solidFill>
                <a:effectLst>
                  <a:outerShdw blurRad="38100" dist="38100" dir="2700000" algn="tl">
                    <a:srgbClr val="000000">
                      <a:alpha val="43137"/>
                    </a:srgbClr>
                  </a:outerShdw>
                </a:effectLst>
              </a:rPr>
              <a:t>Most of the chronology is based upon the calculations of James Ussher- who based his calculations on the Hebrew Masoretic text.  </a:t>
            </a:r>
            <a:endParaRPr lang="en-CA" sz="2800" b="1" dirty="0">
              <a:solidFill>
                <a:schemeClr val="accent1">
                  <a:lumMod val="50000"/>
                </a:schemeClr>
              </a:solidFill>
              <a:effectLst>
                <a:outerShdw blurRad="38100" dist="38100" dir="2700000" algn="tl">
                  <a:srgbClr val="000000">
                    <a:alpha val="43137"/>
                  </a:srgbClr>
                </a:outerShdw>
              </a:effectLst>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2112" y="942521"/>
            <a:ext cx="4714071" cy="26570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Content Placeholder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728" y="3771897"/>
            <a:ext cx="6674179" cy="2686051"/>
          </a:xfrm>
          <a:prstGeom prst="rect">
            <a:avLst/>
          </a:prstGeom>
          <a:ln>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392264" cy="365125"/>
          </a:xfrm>
        </p:spPr>
        <p:txBody>
          <a:bodyPr/>
          <a:lstStyle/>
          <a:p>
            <a:fld id="{385F3E72-97D8-4E0E-8DB2-A67F030E614A}" type="slidenum">
              <a:rPr lang="en-US" smtClean="0">
                <a:solidFill>
                  <a:schemeClr val="accent1">
                    <a:lumMod val="50000"/>
                  </a:schemeClr>
                </a:solidFill>
              </a:rPr>
              <a:t>44</a:t>
            </a:fld>
            <a:endParaRPr lang="en-US" dirty="0">
              <a:solidFill>
                <a:schemeClr val="accent1">
                  <a:lumMod val="50000"/>
                </a:schemeClr>
              </a:solidFill>
            </a:endParaRPr>
          </a:p>
        </p:txBody>
      </p:sp>
      <p:sp>
        <p:nvSpPr>
          <p:cNvPr id="9" name="Title 1"/>
          <p:cNvSpPr txBox="1">
            <a:spLocks/>
          </p:cNvSpPr>
          <p:nvPr/>
        </p:nvSpPr>
        <p:spPr>
          <a:xfrm>
            <a:off x="352427" y="0"/>
            <a:ext cx="11650437" cy="1901371"/>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chemeClr val="accent1">
                    <a:lumMod val="50000"/>
                  </a:schemeClr>
                </a:solidFill>
                <a:effectLst>
                  <a:glow rad="228600">
                    <a:schemeClr val="accent2">
                      <a:satMod val="175000"/>
                      <a:alpha val="40000"/>
                    </a:schemeClr>
                  </a:glow>
                </a:effectLst>
                <a:latin typeface="Forte" panose="03060902040502070203" pitchFamily="66" charset="0"/>
              </a:rPr>
              <a:t>How in the world did these mistakes happen?</a:t>
            </a:r>
            <a:endParaRPr lang="en-CA" sz="6600" b="1" dirty="0">
              <a:solidFill>
                <a:schemeClr val="accent1">
                  <a:lumMod val="50000"/>
                </a:schemeClr>
              </a:solidFill>
              <a:effectLst>
                <a:glow rad="228600">
                  <a:schemeClr val="accent2">
                    <a:satMod val="175000"/>
                    <a:alpha val="40000"/>
                  </a:schemeClr>
                </a:glow>
              </a:effectLst>
              <a:latin typeface="Forte" panose="03060902040502070203" pitchFamily="66" charset="0"/>
            </a:endParaRPr>
          </a:p>
        </p:txBody>
      </p:sp>
      <p:sp>
        <p:nvSpPr>
          <p:cNvPr id="10" name="Title 1"/>
          <p:cNvSpPr txBox="1">
            <a:spLocks/>
          </p:cNvSpPr>
          <p:nvPr/>
        </p:nvSpPr>
        <p:spPr>
          <a:xfrm>
            <a:off x="7339241" y="3728357"/>
            <a:ext cx="4528911" cy="26279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00000"/>
                </a:solidFill>
                <a:effectLst>
                  <a:outerShdw blurRad="38100" dist="38100" dir="2700000" algn="tl">
                    <a:srgbClr val="000000">
                      <a:alpha val="43137"/>
                    </a:srgbClr>
                  </a:outerShdw>
                </a:effectLst>
              </a:rPr>
              <a:t>Remember, the additional three witnesses had an extra 100 years on the timelines of six generations – resulting in an error of 600 missing years of chronology.</a:t>
            </a:r>
            <a:endParaRPr lang="en-CA"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65795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10"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1518" y="211759"/>
            <a:ext cx="7654856" cy="35560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Title 1"/>
          <p:cNvSpPr>
            <a:spLocks noGrp="1"/>
          </p:cNvSpPr>
          <p:nvPr>
            <p:ph type="title"/>
          </p:nvPr>
        </p:nvSpPr>
        <p:spPr>
          <a:xfrm>
            <a:off x="6612035" y="3609632"/>
            <a:ext cx="5065486" cy="3232715"/>
          </a:xfrm>
        </p:spPr>
        <p:txBody>
          <a:bodyPr>
            <a:noAutofit/>
            <a:scene3d>
              <a:camera prst="orthographicFront"/>
              <a:lightRig rig="threePt" dir="t"/>
            </a:scene3d>
            <a:sp3d extrusionH="57150">
              <a:bevelT w="38100" h="38100" prst="angle"/>
            </a:sp3d>
          </a:bodyPr>
          <a:lstStyle/>
          <a:p>
            <a:pPr algn="ctr"/>
            <a:r>
              <a:rPr lang="en-US" sz="2800" b="1" dirty="0">
                <a:solidFill>
                  <a:schemeClr val="accent1">
                    <a:lumMod val="50000"/>
                  </a:schemeClr>
                </a:solidFill>
                <a:effectLst>
                  <a:outerShdw blurRad="38100" dist="38100" dir="2700000" algn="tl">
                    <a:srgbClr val="000000">
                      <a:alpha val="43137"/>
                    </a:srgbClr>
                  </a:outerShdw>
                </a:effectLst>
              </a:rPr>
              <a:t>The 7</a:t>
            </a:r>
            <a:r>
              <a:rPr lang="en-US" sz="2800" b="1" baseline="30000" dirty="0">
                <a:solidFill>
                  <a:schemeClr val="accent1">
                    <a:lumMod val="50000"/>
                  </a:schemeClr>
                </a:solidFill>
                <a:effectLst>
                  <a:outerShdw blurRad="38100" dist="38100" dir="2700000" algn="tl">
                    <a:srgbClr val="000000">
                      <a:alpha val="43137"/>
                    </a:srgbClr>
                  </a:outerShdw>
                </a:effectLst>
              </a:rPr>
              <a:t>th</a:t>
            </a:r>
            <a:r>
              <a:rPr lang="en-US" sz="2800" b="1" dirty="0">
                <a:solidFill>
                  <a:schemeClr val="accent1">
                    <a:lumMod val="50000"/>
                  </a:schemeClr>
                </a:solidFill>
                <a:effectLst>
                  <a:outerShdw blurRad="38100" dist="38100" dir="2700000" algn="tl">
                    <a:srgbClr val="000000">
                      <a:alpha val="43137"/>
                    </a:srgbClr>
                  </a:outerShdw>
                </a:effectLst>
              </a:rPr>
              <a:t> generation of </a:t>
            </a:r>
            <a:r>
              <a:rPr lang="en-US" sz="2800" b="1" dirty="0" err="1">
                <a:solidFill>
                  <a:schemeClr val="accent1">
                    <a:lumMod val="50000"/>
                  </a:schemeClr>
                </a:solidFill>
                <a:effectLst>
                  <a:outerShdw blurRad="38100" dist="38100" dir="2700000" algn="tl">
                    <a:srgbClr val="000000">
                      <a:alpha val="43137"/>
                    </a:srgbClr>
                  </a:outerShdw>
                </a:effectLst>
              </a:rPr>
              <a:t>Nahor</a:t>
            </a:r>
            <a:r>
              <a:rPr lang="en-US" sz="2800" b="1" dirty="0">
                <a:solidFill>
                  <a:schemeClr val="accent1">
                    <a:lumMod val="50000"/>
                  </a:schemeClr>
                </a:solidFill>
                <a:effectLst>
                  <a:outerShdw blurRad="38100" dist="38100" dir="2700000" algn="tl">
                    <a:srgbClr val="000000">
                      <a:alpha val="43137"/>
                    </a:srgbClr>
                  </a:outerShdw>
                </a:effectLst>
              </a:rPr>
              <a:t> </a:t>
            </a:r>
            <a:br>
              <a:rPr lang="en-US" sz="2800" b="1" dirty="0">
                <a:solidFill>
                  <a:schemeClr val="accent1">
                    <a:lumMod val="50000"/>
                  </a:schemeClr>
                </a:solidFill>
                <a:effectLst>
                  <a:outerShdw blurRad="38100" dist="38100" dir="2700000" algn="tl">
                    <a:srgbClr val="000000">
                      <a:alpha val="43137"/>
                    </a:srgbClr>
                  </a:outerShdw>
                </a:effectLst>
              </a:rPr>
            </a:br>
            <a:r>
              <a:rPr lang="en-US" sz="2800" b="1" dirty="0">
                <a:solidFill>
                  <a:schemeClr val="accent1">
                    <a:lumMod val="50000"/>
                  </a:schemeClr>
                </a:solidFill>
                <a:effectLst>
                  <a:outerShdw blurRad="38100" dist="38100" dir="2700000" algn="tl">
                    <a:srgbClr val="000000">
                      <a:alpha val="43137"/>
                    </a:srgbClr>
                  </a:outerShdw>
                </a:effectLst>
              </a:rPr>
              <a:t>has a loss of an additional 50 years in the Masoretic text.  </a:t>
            </a:r>
            <a:br>
              <a:rPr lang="en-US" sz="2800" b="1" dirty="0">
                <a:solidFill>
                  <a:schemeClr val="accent1">
                    <a:lumMod val="50000"/>
                  </a:schemeClr>
                </a:solidFill>
                <a:effectLst>
                  <a:outerShdw blurRad="38100" dist="38100" dir="2700000" algn="tl">
                    <a:srgbClr val="000000">
                      <a:alpha val="43137"/>
                    </a:srgbClr>
                  </a:outerShdw>
                </a:effectLst>
              </a:rPr>
            </a:br>
            <a:r>
              <a:rPr lang="en-US" sz="2800" b="1" dirty="0">
                <a:solidFill>
                  <a:schemeClr val="accent1">
                    <a:lumMod val="50000"/>
                  </a:schemeClr>
                </a:solidFill>
                <a:effectLst>
                  <a:outerShdw blurRad="38100" dist="38100" dir="2700000" algn="tl">
                    <a:srgbClr val="000000">
                      <a:alpha val="43137"/>
                    </a:srgbClr>
                  </a:outerShdw>
                </a:effectLst>
              </a:rPr>
              <a:t>While Josephus does not give any information, </a:t>
            </a:r>
            <a:r>
              <a:rPr lang="en-US" sz="2800" b="1" dirty="0">
                <a:solidFill>
                  <a:srgbClr val="C00000"/>
                </a:solidFill>
                <a:effectLst>
                  <a:outerShdw blurRad="38100" dist="38100" dir="2700000" algn="tl">
                    <a:srgbClr val="000000">
                      <a:alpha val="43137"/>
                    </a:srgbClr>
                  </a:outerShdw>
                </a:effectLst>
              </a:rPr>
              <a:t>there are at least </a:t>
            </a:r>
            <a:br>
              <a:rPr lang="en-US" sz="2800" b="1" dirty="0">
                <a:solidFill>
                  <a:srgbClr val="C00000"/>
                </a:solidFill>
                <a:effectLst>
                  <a:outerShdw blurRad="38100" dist="38100" dir="2700000" algn="tl">
                    <a:srgbClr val="000000">
                      <a:alpha val="43137"/>
                    </a:srgbClr>
                  </a:outerShdw>
                </a:effectLst>
              </a:rPr>
            </a:br>
            <a:r>
              <a:rPr lang="en-US" sz="2800" b="1" dirty="0">
                <a:solidFill>
                  <a:srgbClr val="C00000"/>
                </a:solidFill>
                <a:effectLst>
                  <a:outerShdw blurRad="38100" dist="38100" dir="2700000" algn="tl">
                    <a:srgbClr val="000000">
                      <a:alpha val="43137"/>
                    </a:srgbClr>
                  </a:outerShdw>
                </a:effectLst>
              </a:rPr>
              <a:t>two witnesses that do.  </a:t>
            </a:r>
            <a:endParaRPr lang="en-CA" sz="2800" b="1" dirty="0">
              <a:solidFill>
                <a:srgbClr val="C00000"/>
              </a:solidFill>
              <a:effectLst>
                <a:outerShdw blurRad="38100" dist="38100" dir="2700000" algn="tl">
                  <a:srgbClr val="000000">
                    <a:alpha val="43137"/>
                  </a:srgbClr>
                </a:outerShdw>
              </a:effectLst>
            </a:endParaRPr>
          </a:p>
        </p:txBody>
      </p:sp>
      <p:pic>
        <p:nvPicPr>
          <p:cNvPr id="6"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1035" y="3537403"/>
            <a:ext cx="5963097" cy="30387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Slide Number Placeholder 7"/>
          <p:cNvSpPr>
            <a:spLocks noGrp="1"/>
          </p:cNvSpPr>
          <p:nvPr>
            <p:ph type="sldNum" sz="quarter" idx="12"/>
          </p:nvPr>
        </p:nvSpPr>
        <p:spPr>
          <a:xfrm>
            <a:off x="8610599" y="6356350"/>
            <a:ext cx="3379105" cy="365125"/>
          </a:xfrm>
        </p:spPr>
        <p:txBody>
          <a:bodyPr/>
          <a:lstStyle/>
          <a:p>
            <a:fld id="{385F3E72-97D8-4E0E-8DB2-A67F030E614A}" type="slidenum">
              <a:rPr lang="en-US" smtClean="0">
                <a:solidFill>
                  <a:schemeClr val="accent1">
                    <a:lumMod val="50000"/>
                  </a:schemeClr>
                </a:solidFill>
              </a:rPr>
              <a:t>45</a:t>
            </a:fld>
            <a:endParaRPr lang="en-US" dirty="0">
              <a:solidFill>
                <a:schemeClr val="accent1">
                  <a:lumMod val="50000"/>
                </a:schemeClr>
              </a:solidFill>
            </a:endParaRPr>
          </a:p>
        </p:txBody>
      </p:sp>
      <p:sp>
        <p:nvSpPr>
          <p:cNvPr id="9" name="Title 1"/>
          <p:cNvSpPr txBox="1">
            <a:spLocks/>
          </p:cNvSpPr>
          <p:nvPr/>
        </p:nvSpPr>
        <p:spPr>
          <a:xfrm>
            <a:off x="374712" y="135451"/>
            <a:ext cx="3759201" cy="3314868"/>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ysClr val="windowText" lastClr="000000"/>
                  </a:solidFill>
                </a:ln>
                <a:solidFill>
                  <a:srgbClr val="C00000"/>
                </a:solidFill>
                <a:latin typeface="Forte" panose="03060902040502070203" pitchFamily="66" charset="0"/>
              </a:rPr>
              <a:t>There</a:t>
            </a:r>
            <a:r>
              <a:rPr lang="en-US" sz="6000" b="1" dirty="0">
                <a:solidFill>
                  <a:srgbClr val="C00000"/>
                </a:solidFill>
                <a:latin typeface="Forte" panose="03060902040502070203" pitchFamily="66" charset="0"/>
              </a:rPr>
              <a:t> </a:t>
            </a:r>
            <a:r>
              <a:rPr lang="en-US" sz="6000" b="1" dirty="0">
                <a:ln>
                  <a:solidFill>
                    <a:sysClr val="windowText" lastClr="000000"/>
                  </a:solidFill>
                </a:ln>
                <a:solidFill>
                  <a:srgbClr val="C00000"/>
                </a:solidFill>
                <a:latin typeface="Forte" panose="03060902040502070203" pitchFamily="66" charset="0"/>
              </a:rPr>
              <a:t>is </a:t>
            </a:r>
            <a:br>
              <a:rPr lang="en-US" sz="6000" b="1" dirty="0">
                <a:ln>
                  <a:solidFill>
                    <a:sysClr val="windowText" lastClr="000000"/>
                  </a:solidFill>
                </a:ln>
                <a:solidFill>
                  <a:srgbClr val="C00000"/>
                </a:solidFill>
                <a:latin typeface="Forte" panose="03060902040502070203" pitchFamily="66" charset="0"/>
              </a:rPr>
            </a:br>
            <a:r>
              <a:rPr lang="en-US" sz="6000" b="1" dirty="0">
                <a:ln>
                  <a:solidFill>
                    <a:sysClr val="windowText" lastClr="000000"/>
                  </a:solidFill>
                </a:ln>
                <a:solidFill>
                  <a:srgbClr val="C00000"/>
                </a:solidFill>
                <a:latin typeface="Forte" panose="03060902040502070203" pitchFamily="66" charset="0"/>
              </a:rPr>
              <a:t>still </a:t>
            </a:r>
            <a:br>
              <a:rPr lang="en-US" sz="6000" b="1" dirty="0">
                <a:ln>
                  <a:solidFill>
                    <a:sysClr val="windowText" lastClr="000000"/>
                  </a:solidFill>
                </a:ln>
                <a:solidFill>
                  <a:srgbClr val="C00000"/>
                </a:solidFill>
                <a:latin typeface="Forte" panose="03060902040502070203" pitchFamily="66" charset="0"/>
              </a:rPr>
            </a:br>
            <a:r>
              <a:rPr lang="en-US" sz="6000" b="1" dirty="0">
                <a:ln>
                  <a:solidFill>
                    <a:sysClr val="windowText" lastClr="000000"/>
                  </a:solidFill>
                </a:ln>
                <a:solidFill>
                  <a:srgbClr val="C00000"/>
                </a:solidFill>
                <a:latin typeface="Forte" panose="03060902040502070203" pitchFamily="66" charset="0"/>
              </a:rPr>
              <a:t>another </a:t>
            </a:r>
            <a:br>
              <a:rPr lang="en-US" sz="6000" b="1" dirty="0">
                <a:ln>
                  <a:solidFill>
                    <a:sysClr val="windowText" lastClr="000000"/>
                  </a:solidFill>
                </a:ln>
                <a:solidFill>
                  <a:srgbClr val="C00000"/>
                </a:solidFill>
                <a:latin typeface="Forte" panose="03060902040502070203" pitchFamily="66" charset="0"/>
              </a:rPr>
            </a:br>
            <a:r>
              <a:rPr lang="en-US" sz="6000" b="1" dirty="0">
                <a:ln>
                  <a:solidFill>
                    <a:sysClr val="windowText" lastClr="000000"/>
                  </a:solidFill>
                </a:ln>
                <a:solidFill>
                  <a:srgbClr val="C00000"/>
                </a:solidFill>
                <a:latin typeface="Forte" panose="03060902040502070203" pitchFamily="66" charset="0"/>
              </a:rPr>
              <a:t>problem!</a:t>
            </a:r>
            <a:endParaRPr lang="en-CA" sz="6000" b="1" dirty="0">
              <a:ln>
                <a:solidFill>
                  <a:sysClr val="windowText" lastClr="000000"/>
                </a:solidFill>
              </a:ln>
              <a:solidFill>
                <a:srgbClr val="C00000"/>
              </a:solidFill>
              <a:latin typeface="Forte" panose="03060902040502070203" pitchFamily="66" charset="0"/>
            </a:endParaRPr>
          </a:p>
        </p:txBody>
      </p:sp>
    </p:spTree>
    <p:extLst>
      <p:ext uri="{BB962C8B-B14F-4D97-AF65-F5344CB8AC3E}">
        <p14:creationId xmlns:p14="http://schemas.microsoft.com/office/powerpoint/2010/main" val="165743650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8" y="3237288"/>
            <a:ext cx="3389042" cy="3076456"/>
          </a:xfrm>
        </p:spPr>
        <p:txBody>
          <a:bodyPr>
            <a:noAutofit/>
            <a:scene3d>
              <a:camera prst="orthographicFront"/>
              <a:lightRig rig="threePt" dir="t"/>
            </a:scene3d>
            <a:sp3d extrusionH="57150">
              <a:bevelT w="38100" h="38100" prst="angle"/>
            </a:sp3d>
          </a:bodyPr>
          <a:lstStyle/>
          <a:p>
            <a:pPr algn="ctr"/>
            <a:r>
              <a:rPr lang="en-US" sz="3200" b="1" dirty="0">
                <a:solidFill>
                  <a:schemeClr val="accent1">
                    <a:lumMod val="50000"/>
                  </a:schemeClr>
                </a:solidFill>
                <a:effectLst>
                  <a:outerShdw blurRad="38100" dist="38100" dir="2700000" algn="tl">
                    <a:srgbClr val="000000">
                      <a:alpha val="43137"/>
                    </a:srgbClr>
                  </a:outerShdw>
                </a:effectLst>
              </a:rPr>
              <a:t>Simply, the original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Hebrew text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included </a:t>
            </a:r>
            <a:r>
              <a:rPr lang="en-US" sz="3200" b="1" dirty="0">
                <a:solidFill>
                  <a:srgbClr val="C00000"/>
                </a:solidFill>
                <a:effectLst>
                  <a:outerShdw blurRad="38100" dist="38100" dir="2700000" algn="tl">
                    <a:srgbClr val="000000">
                      <a:alpha val="43137"/>
                    </a:srgbClr>
                  </a:outerShdw>
                </a:effectLst>
              </a:rPr>
              <a:t>an </a:t>
            </a:r>
            <a:r>
              <a:rPr lang="en-US" sz="3200" b="1" dirty="0" smtClean="0">
                <a:solidFill>
                  <a:srgbClr val="C00000"/>
                </a:solidFill>
                <a:effectLst>
                  <a:outerShdw blurRad="38100" dist="38100" dir="2700000" algn="tl">
                    <a:srgbClr val="000000">
                      <a:alpha val="43137"/>
                    </a:srgbClr>
                  </a:outerShdw>
                </a:effectLst>
              </a:rPr>
              <a:t/>
            </a:r>
            <a:br>
              <a:rPr lang="en-US" sz="3200" b="1" dirty="0" smtClean="0">
                <a:solidFill>
                  <a:srgbClr val="C00000"/>
                </a:solidFill>
                <a:effectLst>
                  <a:outerShdw blurRad="38100" dist="38100" dir="2700000" algn="tl">
                    <a:srgbClr val="000000">
                      <a:alpha val="43137"/>
                    </a:srgbClr>
                  </a:outerShdw>
                </a:effectLst>
              </a:rPr>
            </a:br>
            <a:r>
              <a:rPr lang="en-US" sz="3200" b="1" dirty="0" smtClean="0">
                <a:solidFill>
                  <a:srgbClr val="C00000"/>
                </a:solidFill>
                <a:effectLst>
                  <a:outerShdw blurRad="38100" dist="38100" dir="2700000" algn="tl">
                    <a:srgbClr val="000000">
                      <a:alpha val="43137"/>
                    </a:srgbClr>
                  </a:outerShdw>
                </a:effectLst>
              </a:rPr>
              <a:t>extra 650 </a:t>
            </a:r>
            <a:r>
              <a:rPr lang="en-US" sz="3200" b="1" dirty="0">
                <a:solidFill>
                  <a:srgbClr val="C00000"/>
                </a:solidFill>
                <a:effectLst>
                  <a:outerShdw blurRad="38100" dist="38100" dir="2700000" algn="tl">
                    <a:srgbClr val="000000">
                      <a:alpha val="43137"/>
                    </a:srgbClr>
                  </a:outerShdw>
                </a:effectLst>
              </a:rPr>
              <a:t>years </a:t>
            </a:r>
            <a:r>
              <a:rPr lang="en-US" sz="3200" b="1" dirty="0" smtClean="0">
                <a:solidFill>
                  <a:srgbClr val="C00000"/>
                </a:solidFill>
                <a:effectLst>
                  <a:outerShdw blurRad="38100" dist="38100" dir="2700000" algn="tl">
                    <a:srgbClr val="000000">
                      <a:alpha val="43137"/>
                    </a:srgbClr>
                  </a:outerShdw>
                </a:effectLst>
              </a:rPr>
              <a:t/>
            </a:r>
            <a:br>
              <a:rPr lang="en-US" sz="3200" b="1" dirty="0" smtClean="0">
                <a:solidFill>
                  <a:srgbClr val="C00000"/>
                </a:solidFill>
                <a:effectLst>
                  <a:outerShdw blurRad="38100" dist="38100" dir="2700000" algn="tl">
                    <a:srgbClr val="000000">
                      <a:alpha val="43137"/>
                    </a:srgbClr>
                  </a:outerShdw>
                </a:effectLst>
              </a:rPr>
            </a:br>
            <a:r>
              <a:rPr lang="en-US" sz="3200" b="1" dirty="0" smtClean="0">
                <a:solidFill>
                  <a:srgbClr val="C00000"/>
                </a:solidFill>
                <a:effectLst>
                  <a:outerShdw blurRad="38100" dist="38100" dir="2700000" algn="tl">
                    <a:srgbClr val="000000">
                      <a:alpha val="43137"/>
                    </a:srgbClr>
                  </a:outerShdw>
                </a:effectLst>
              </a:rPr>
              <a:t>in </a:t>
            </a:r>
            <a:r>
              <a:rPr lang="en-US" sz="3200" b="1" dirty="0" smtClean="0">
                <a:solidFill>
                  <a:schemeClr val="accent1">
                    <a:lumMod val="50000"/>
                  </a:schemeClr>
                </a:solidFill>
                <a:effectLst>
                  <a:outerShdw blurRad="38100" dist="38100" dir="2700000" algn="tl">
                    <a:srgbClr val="000000">
                      <a:alpha val="43137"/>
                    </a:srgbClr>
                  </a:outerShdw>
                </a:effectLst>
              </a:rPr>
              <a:t>the </a:t>
            </a:r>
            <a:r>
              <a:rPr lang="en-US" sz="3200" b="1" dirty="0">
                <a:solidFill>
                  <a:schemeClr val="accent1">
                    <a:lumMod val="50000"/>
                  </a:schemeClr>
                </a:solidFill>
                <a:effectLst>
                  <a:outerShdw blurRad="38100" dist="38100" dir="2700000" algn="tl">
                    <a:srgbClr val="000000">
                      <a:alpha val="43137"/>
                    </a:srgbClr>
                  </a:outerShdw>
                </a:effectLst>
              </a:rPr>
              <a:t>chronology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of these </a:t>
            </a:r>
            <a:r>
              <a:rPr lang="en-US" sz="3200" b="1" dirty="0">
                <a:solidFill>
                  <a:srgbClr val="C00000"/>
                </a:solidFill>
                <a:effectLst>
                  <a:outerShdw blurRad="38100" dist="38100" dir="2700000" algn="tl">
                    <a:srgbClr val="000000">
                      <a:alpha val="43137"/>
                    </a:srgbClr>
                  </a:outerShdw>
                </a:effectLst>
              </a:rPr>
              <a:t>seven</a:t>
            </a:r>
            <a:br>
              <a:rPr lang="en-US" sz="3200" b="1" dirty="0">
                <a:solidFill>
                  <a:srgbClr val="C00000"/>
                </a:solidFill>
                <a:effectLst>
                  <a:outerShdw blurRad="38100" dist="38100" dir="2700000" algn="tl">
                    <a:srgbClr val="000000">
                      <a:alpha val="43137"/>
                    </a:srgbClr>
                  </a:outerShdw>
                </a:effectLst>
              </a:rPr>
            </a:br>
            <a:r>
              <a:rPr lang="en-US" sz="3200" b="1" dirty="0">
                <a:solidFill>
                  <a:srgbClr val="C00000"/>
                </a:solidFill>
                <a:effectLst>
                  <a:outerShdw blurRad="38100" dist="38100" dir="2700000" algn="tl">
                    <a:srgbClr val="000000">
                      <a:alpha val="43137"/>
                    </a:srgbClr>
                  </a:outerShdw>
                </a:effectLst>
              </a:rPr>
              <a:t>generations</a:t>
            </a:r>
            <a:r>
              <a:rPr lang="en-US" sz="3600" b="1" dirty="0">
                <a:solidFill>
                  <a:srgbClr val="C00000"/>
                </a:solidFill>
                <a:effectLst>
                  <a:outerShdw blurRad="38100" dist="38100" dir="2700000" algn="tl">
                    <a:srgbClr val="000000">
                      <a:alpha val="43137"/>
                    </a:srgbClr>
                  </a:outerShdw>
                </a:effectLst>
              </a:rPr>
              <a:t>.  </a:t>
            </a:r>
            <a:endParaRPr lang="en-CA" sz="2000" b="1" dirty="0">
              <a:solidFill>
                <a:srgbClr val="C00000"/>
              </a:solidFill>
              <a:effectLst>
                <a:outerShdw blurRad="38100" dist="38100" dir="2700000" algn="tl">
                  <a:srgbClr val="000000">
                    <a:alpha val="43137"/>
                  </a:srgbClr>
                </a:outerShdw>
              </a:effectLst>
            </a:endParaRPr>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439504" y="3151446"/>
            <a:ext cx="8415508" cy="3383058"/>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737600" y="6467927"/>
            <a:ext cx="3454400" cy="365125"/>
          </a:xfrm>
        </p:spPr>
        <p:txBody>
          <a:bodyPr/>
          <a:lstStyle/>
          <a:p>
            <a:fld id="{385F3E72-97D8-4E0E-8DB2-A67F030E614A}" type="slidenum">
              <a:rPr lang="en-US" smtClean="0">
                <a:solidFill>
                  <a:schemeClr val="accent1">
                    <a:lumMod val="50000"/>
                  </a:schemeClr>
                </a:solidFill>
              </a:rPr>
              <a:t>46</a:t>
            </a:fld>
            <a:endParaRPr lang="en-US" dirty="0">
              <a:solidFill>
                <a:schemeClr val="accent1">
                  <a:lumMod val="50000"/>
                </a:schemeClr>
              </a:solidFill>
            </a:endParaRPr>
          </a:p>
        </p:txBody>
      </p:sp>
      <p:pic>
        <p:nvPicPr>
          <p:cNvPr id="8" name="Content Placeholder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1212" y="190520"/>
            <a:ext cx="4965700" cy="27872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itle 1"/>
          <p:cNvSpPr txBox="1">
            <a:spLocks/>
          </p:cNvSpPr>
          <p:nvPr/>
        </p:nvSpPr>
        <p:spPr>
          <a:xfrm>
            <a:off x="289706" y="114067"/>
            <a:ext cx="6148338" cy="139280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1">
                    <a:lumMod val="50000"/>
                  </a:schemeClr>
                </a:solidFill>
                <a:effectLst>
                  <a:outerShdw blurRad="38100" dist="38100" dir="2700000" algn="tl">
                    <a:srgbClr val="000000">
                      <a:alpha val="43137"/>
                    </a:srgbClr>
                  </a:outerShdw>
                </a:effectLst>
              </a:rPr>
              <a:t>The math is simple – </a:t>
            </a:r>
            <a:r>
              <a:rPr lang="en-US" sz="2800" b="1" dirty="0">
                <a:solidFill>
                  <a:srgbClr val="C00000"/>
                </a:solidFill>
                <a:effectLst>
                  <a:outerShdw blurRad="38100" dist="38100" dir="2700000" algn="tl">
                    <a:srgbClr val="000000">
                      <a:alpha val="43137"/>
                    </a:srgbClr>
                  </a:outerShdw>
                </a:effectLst>
              </a:rPr>
              <a:t>another 50 years </a:t>
            </a:r>
            <a:br>
              <a:rPr lang="en-US" sz="2800" b="1" dirty="0">
                <a:solidFill>
                  <a:srgbClr val="C00000"/>
                </a:solidFill>
                <a:effectLst>
                  <a:outerShdw blurRad="38100" dist="38100" dir="2700000" algn="tl">
                    <a:srgbClr val="000000">
                      <a:alpha val="43137"/>
                    </a:srgbClr>
                  </a:outerShdw>
                </a:effectLst>
              </a:rPr>
            </a:br>
            <a:r>
              <a:rPr lang="en-US" sz="2800" b="1" dirty="0">
                <a:solidFill>
                  <a:srgbClr val="C00000"/>
                </a:solidFill>
                <a:effectLst>
                  <a:outerShdw blurRad="38100" dist="38100" dir="2700000" algn="tl">
                    <a:srgbClr val="000000">
                      <a:alpha val="43137"/>
                    </a:srgbClr>
                  </a:outerShdw>
                </a:effectLst>
              </a:rPr>
              <a:t>of history are missing </a:t>
            </a:r>
            <a:r>
              <a:rPr lang="en-US" sz="2800" b="1" dirty="0">
                <a:solidFill>
                  <a:schemeClr val="accent1">
                    <a:lumMod val="50000"/>
                  </a:schemeClr>
                </a:solidFill>
                <a:effectLst>
                  <a:outerShdw blurRad="38100" dist="38100" dir="2700000" algn="tl">
                    <a:srgbClr val="000000">
                      <a:alpha val="43137"/>
                    </a:srgbClr>
                  </a:outerShdw>
                </a:effectLst>
              </a:rPr>
              <a:t>from our </a:t>
            </a:r>
            <a:br>
              <a:rPr lang="en-US" sz="2800" b="1" dirty="0">
                <a:solidFill>
                  <a:schemeClr val="accent1">
                    <a:lumMod val="50000"/>
                  </a:schemeClr>
                </a:solidFill>
                <a:effectLst>
                  <a:outerShdw blurRad="38100" dist="38100" dir="2700000" algn="tl">
                    <a:srgbClr val="000000">
                      <a:alpha val="43137"/>
                    </a:srgbClr>
                  </a:outerShdw>
                </a:effectLst>
              </a:rPr>
            </a:br>
            <a:r>
              <a:rPr lang="en-US" sz="2800" b="1" dirty="0">
                <a:solidFill>
                  <a:schemeClr val="accent1">
                    <a:lumMod val="50000"/>
                  </a:schemeClr>
                </a:solidFill>
                <a:effectLst>
                  <a:outerShdw blurRad="38100" dist="38100" dir="2700000" algn="tl">
                    <a:srgbClr val="000000">
                      <a:alpha val="43137"/>
                    </a:srgbClr>
                  </a:outerShdw>
                </a:effectLst>
              </a:rPr>
              <a:t>everyday Scriptures.</a:t>
            </a:r>
            <a:endParaRPr lang="en-CA" sz="2800" b="1" dirty="0">
              <a:solidFill>
                <a:schemeClr val="accent1">
                  <a:lumMod val="50000"/>
                </a:schemeClr>
              </a:solidFill>
              <a:effectLst>
                <a:outerShdw blurRad="38100" dist="38100" dir="2700000" algn="tl">
                  <a:srgbClr val="000000">
                    <a:alpha val="43137"/>
                  </a:srgbClr>
                </a:outerShdw>
              </a:effectLst>
            </a:endParaRPr>
          </a:p>
        </p:txBody>
      </p:sp>
      <p:grpSp>
        <p:nvGrpSpPr>
          <p:cNvPr id="6" name="Group 5"/>
          <p:cNvGrpSpPr/>
          <p:nvPr/>
        </p:nvGrpSpPr>
        <p:grpSpPr>
          <a:xfrm>
            <a:off x="5742258" y="5167164"/>
            <a:ext cx="3810000" cy="756331"/>
            <a:chOff x="4020002" y="4257998"/>
            <a:chExt cx="2932340" cy="625149"/>
          </a:xfrm>
        </p:grpSpPr>
        <p:pic>
          <p:nvPicPr>
            <p:cNvPr id="10" name="Content Placeholder 5"/>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020002" y="4257998"/>
              <a:ext cx="2932340" cy="625149"/>
            </a:xfrm>
            <a:prstGeom prst="rect">
              <a:avLst/>
            </a:prstGeom>
            <a:ln>
              <a:noFill/>
            </a:ln>
          </p:spPr>
        </p:pic>
        <p:sp>
          <p:nvSpPr>
            <p:cNvPr id="5" name="Multiply 4"/>
            <p:cNvSpPr/>
            <p:nvPr/>
          </p:nvSpPr>
          <p:spPr>
            <a:xfrm>
              <a:off x="5196113" y="4257998"/>
              <a:ext cx="537029" cy="625149"/>
            </a:xfrm>
            <a:prstGeom prst="mathMultiply">
              <a:avLst/>
            </a:prstGeom>
            <a:solidFill>
              <a:srgbClr val="FF0000">
                <a:alpha val="63000"/>
              </a:srgb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 name="Title 1"/>
          <p:cNvSpPr txBox="1">
            <a:spLocks/>
          </p:cNvSpPr>
          <p:nvPr/>
        </p:nvSpPr>
        <p:spPr>
          <a:xfrm>
            <a:off x="299930" y="1506875"/>
            <a:ext cx="6066972" cy="147566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a:solidFill>
                    <a:sysClr val="windowText" lastClr="000000"/>
                  </a:solidFill>
                </a:ln>
                <a:solidFill>
                  <a:srgbClr val="C00000"/>
                </a:solidFill>
                <a:latin typeface="Forte" panose="03060902040502070203" pitchFamily="66" charset="0"/>
              </a:rPr>
              <a:t>What does this mean for 7 generations?</a:t>
            </a:r>
            <a:endParaRPr lang="en-CA" sz="4800" b="1" dirty="0">
              <a:ln>
                <a:solidFill>
                  <a:sysClr val="windowText" lastClr="000000"/>
                </a:solidFill>
              </a:ln>
              <a:solidFill>
                <a:srgbClr val="C00000"/>
              </a:solidFill>
              <a:latin typeface="Forte" panose="03060902040502070203" pitchFamily="66" charset="0"/>
            </a:endParaRPr>
          </a:p>
        </p:txBody>
      </p:sp>
    </p:spTree>
    <p:extLst>
      <p:ext uri="{BB962C8B-B14F-4D97-AF65-F5344CB8AC3E}">
        <p14:creationId xmlns:p14="http://schemas.microsoft.com/office/powerpoint/2010/main" val="330072449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1000"/>
                                        <p:tgtEl>
                                          <p:spTgt spid="16"/>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nodeType="after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51850" y="823772"/>
            <a:ext cx="10586940" cy="58902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Slide Number Placeholder 4"/>
          <p:cNvSpPr>
            <a:spLocks noGrp="1"/>
          </p:cNvSpPr>
          <p:nvPr>
            <p:ph type="sldNum" sz="quarter" idx="12"/>
          </p:nvPr>
        </p:nvSpPr>
        <p:spPr>
          <a:xfrm>
            <a:off x="8610600" y="6356350"/>
            <a:ext cx="3581400" cy="365125"/>
          </a:xfrm>
        </p:spPr>
        <p:txBody>
          <a:bodyPr/>
          <a:lstStyle/>
          <a:p>
            <a:fld id="{385F3E72-97D8-4E0E-8DB2-A67F030E614A}" type="slidenum">
              <a:rPr lang="en-US" smtClean="0">
                <a:solidFill>
                  <a:schemeClr val="accent1">
                    <a:lumMod val="50000"/>
                  </a:schemeClr>
                </a:solidFill>
              </a:rPr>
              <a:t>47</a:t>
            </a:fld>
            <a:endParaRPr lang="en-US" dirty="0">
              <a:solidFill>
                <a:schemeClr val="accent1">
                  <a:lumMod val="50000"/>
                </a:schemeClr>
              </a:solidFill>
            </a:endParaRPr>
          </a:p>
        </p:txBody>
      </p:sp>
      <p:sp>
        <p:nvSpPr>
          <p:cNvPr id="7" name="Title 1"/>
          <p:cNvSpPr txBox="1">
            <a:spLocks/>
          </p:cNvSpPr>
          <p:nvPr/>
        </p:nvSpPr>
        <p:spPr>
          <a:xfrm>
            <a:off x="930146" y="0"/>
            <a:ext cx="5318254" cy="84804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ysClr val="windowText" lastClr="000000"/>
                  </a:solidFill>
                </a:ln>
                <a:solidFill>
                  <a:srgbClr val="C00000"/>
                </a:solidFill>
                <a:latin typeface="Forte" panose="03060902040502070203" pitchFamily="66" charset="0"/>
              </a:rPr>
              <a:t>Atheist’s</a:t>
            </a:r>
            <a:r>
              <a:rPr lang="en-US" sz="6000" b="1" dirty="0">
                <a:solidFill>
                  <a:srgbClr val="C00000"/>
                </a:solidFill>
                <a:latin typeface="Forte" panose="03060902040502070203" pitchFamily="66" charset="0"/>
              </a:rPr>
              <a:t> </a:t>
            </a:r>
            <a:r>
              <a:rPr lang="en-US" sz="6000" b="1" dirty="0">
                <a:ln>
                  <a:solidFill>
                    <a:sysClr val="windowText" lastClr="000000"/>
                  </a:solidFill>
                </a:ln>
                <a:solidFill>
                  <a:srgbClr val="C00000"/>
                </a:solidFill>
                <a:latin typeface="Forte" panose="03060902040502070203" pitchFamily="66" charset="0"/>
              </a:rPr>
              <a:t>say:</a:t>
            </a:r>
            <a:endParaRPr lang="en-CA" sz="6000" b="1" dirty="0">
              <a:ln>
                <a:solidFill>
                  <a:sysClr val="windowText" lastClr="000000"/>
                </a:solidFill>
              </a:ln>
              <a:solidFill>
                <a:srgbClr val="C00000"/>
              </a:solidFill>
              <a:latin typeface="Forte" panose="03060902040502070203" pitchFamily="66" charset="0"/>
            </a:endParaRPr>
          </a:p>
        </p:txBody>
      </p:sp>
      <p:sp>
        <p:nvSpPr>
          <p:cNvPr id="6" name="Sun 5"/>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855607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953" y="1009854"/>
            <a:ext cx="4178300" cy="4695207"/>
          </a:xfrm>
        </p:spPr>
        <p:txBody>
          <a:bodyPr>
            <a:normAutofit fontScale="90000"/>
            <a:scene3d>
              <a:camera prst="orthographicFront"/>
              <a:lightRig rig="threePt" dir="t"/>
            </a:scene3d>
            <a:sp3d extrusionH="57150">
              <a:bevelT w="38100" h="38100" prst="angle"/>
            </a:sp3d>
          </a:bodyPr>
          <a:lstStyle/>
          <a:p>
            <a:r>
              <a:rPr lang="en-US" b="1" dirty="0">
                <a:solidFill>
                  <a:schemeClr val="accent1">
                    <a:lumMod val="50000"/>
                  </a:schemeClr>
                </a:solidFill>
                <a:effectLst>
                  <a:outerShdw blurRad="38100" dist="38100" dir="2700000" algn="tl">
                    <a:srgbClr val="000000">
                      <a:alpha val="43137"/>
                    </a:srgbClr>
                  </a:outerShdw>
                </a:effectLst>
              </a:rPr>
              <a:t>The Tower of Babel event occurred just before the birth of </a:t>
            </a:r>
            <a:r>
              <a:rPr lang="en-US" b="1" dirty="0" err="1">
                <a:solidFill>
                  <a:srgbClr val="C00000"/>
                </a:solidFill>
                <a:effectLst>
                  <a:outerShdw blurRad="38100" dist="38100" dir="2700000" algn="tl">
                    <a:srgbClr val="000000">
                      <a:alpha val="43137"/>
                    </a:srgbClr>
                  </a:outerShdw>
                </a:effectLst>
              </a:rPr>
              <a:t>Peleg</a:t>
            </a:r>
            <a:r>
              <a:rPr lang="en-US" b="1" dirty="0">
                <a:solidFill>
                  <a:srgbClr val="C00000"/>
                </a:solidFill>
                <a:effectLst>
                  <a:outerShdw blurRad="38100" dist="38100" dir="2700000" algn="tl">
                    <a:srgbClr val="000000">
                      <a:alpha val="43137"/>
                    </a:srgbClr>
                  </a:outerShdw>
                </a:effectLst>
              </a:rPr>
              <a:t> </a:t>
            </a:r>
            <a:r>
              <a:rPr lang="en-US" b="1" dirty="0">
                <a:solidFill>
                  <a:schemeClr val="accent1">
                    <a:lumMod val="50000"/>
                  </a:schemeClr>
                </a:solidFill>
                <a:effectLst>
                  <a:outerShdw blurRad="38100" dist="38100" dir="2700000" algn="tl">
                    <a:srgbClr val="000000">
                      <a:alpha val="43137"/>
                    </a:srgbClr>
                  </a:outerShdw>
                </a:effectLst>
              </a:rPr>
              <a:t>– his name means “</a:t>
            </a:r>
            <a:r>
              <a:rPr lang="en-US" b="1" dirty="0">
                <a:solidFill>
                  <a:srgbClr val="C00000"/>
                </a:solidFill>
                <a:effectLst>
                  <a:outerShdw blurRad="38100" dist="38100" dir="2700000" algn="tl">
                    <a:srgbClr val="000000">
                      <a:alpha val="43137"/>
                    </a:srgbClr>
                  </a:outerShdw>
                </a:effectLst>
              </a:rPr>
              <a:t>division</a:t>
            </a:r>
            <a:r>
              <a:rPr lang="en-US" b="1" dirty="0">
                <a:solidFill>
                  <a:schemeClr val="accent1">
                    <a:lumMod val="50000"/>
                  </a:schemeClr>
                </a:solidFill>
                <a:effectLst>
                  <a:outerShdw blurRad="38100" dist="38100" dir="2700000" algn="tl">
                    <a:srgbClr val="000000">
                      <a:alpha val="43137"/>
                    </a:srgbClr>
                  </a:outerShdw>
                </a:effectLst>
              </a:rPr>
              <a:t>” – </a:t>
            </a:r>
            <a:r>
              <a:rPr lang="en-US" b="1" dirty="0" smtClean="0">
                <a:solidFill>
                  <a:schemeClr val="accent1">
                    <a:lumMod val="50000"/>
                  </a:schemeClr>
                </a:solidFill>
                <a:effectLst>
                  <a:outerShdw blurRad="38100" dist="38100" dir="2700000" algn="tl">
                    <a:srgbClr val="000000">
                      <a:alpha val="43137"/>
                    </a:srgbClr>
                  </a:outerShdw>
                </a:effectLst>
              </a:rPr>
              <a:t>that’s what the Scriptures say: </a:t>
            </a:r>
            <a:endParaRPr lang="en-CA" b="1" dirty="0">
              <a:solidFill>
                <a:schemeClr val="accent1">
                  <a:lumMod val="50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165522" y="1316604"/>
            <a:ext cx="6587224" cy="29318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70682" y="4710214"/>
            <a:ext cx="5631543" cy="16961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p:cNvSpPr>
            <a:spLocks noGrp="1"/>
          </p:cNvSpPr>
          <p:nvPr>
            <p:ph type="sldNum" sz="quarter" idx="12"/>
          </p:nvPr>
        </p:nvSpPr>
        <p:spPr>
          <a:xfrm>
            <a:off x="8610600" y="6356350"/>
            <a:ext cx="3441700" cy="365125"/>
          </a:xfrm>
        </p:spPr>
        <p:txBody>
          <a:bodyPr/>
          <a:lstStyle/>
          <a:p>
            <a:fld id="{385F3E72-97D8-4E0E-8DB2-A67F030E614A}" type="slidenum">
              <a:rPr lang="en-US" smtClean="0">
                <a:solidFill>
                  <a:schemeClr val="tx1"/>
                </a:solidFill>
              </a:rPr>
              <a:t>48</a:t>
            </a:fld>
            <a:endParaRPr lang="en-US" dirty="0">
              <a:solidFill>
                <a:schemeClr val="tx1"/>
              </a:solidFill>
            </a:endParaRPr>
          </a:p>
        </p:txBody>
      </p:sp>
      <p:sp>
        <p:nvSpPr>
          <p:cNvPr id="7" name="Title 1"/>
          <p:cNvSpPr txBox="1">
            <a:spLocks/>
          </p:cNvSpPr>
          <p:nvPr/>
        </p:nvSpPr>
        <p:spPr>
          <a:xfrm>
            <a:off x="0" y="308568"/>
            <a:ext cx="12347446" cy="84804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ysClr val="windowText" lastClr="000000"/>
                  </a:solidFill>
                </a:ln>
                <a:solidFill>
                  <a:srgbClr val="C00000"/>
                </a:solidFill>
                <a:latin typeface="Forte" panose="03060902040502070203" pitchFamily="66" charset="0"/>
              </a:rPr>
              <a:t>Most Creationist Scientist’s say:</a:t>
            </a:r>
            <a:endParaRPr lang="en-CA" sz="6000" b="1" dirty="0">
              <a:ln>
                <a:solidFill>
                  <a:sysClr val="windowText" lastClr="000000"/>
                </a:solidFill>
              </a:ln>
              <a:solidFill>
                <a:srgbClr val="C00000"/>
              </a:solidFill>
              <a:latin typeface="Forte" panose="03060902040502070203" pitchFamily="66" charset="0"/>
            </a:endParaRPr>
          </a:p>
        </p:txBody>
      </p:sp>
    </p:spTree>
    <p:extLst>
      <p:ext uri="{BB962C8B-B14F-4D97-AF65-F5344CB8AC3E}">
        <p14:creationId xmlns:p14="http://schemas.microsoft.com/office/powerpoint/2010/main" val="256952982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13" name="Content Placeholder 10"/>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749800" y="363933"/>
            <a:ext cx="6917871" cy="389130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9393" y="4493645"/>
            <a:ext cx="4665114" cy="22278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Slide Number Placeholder 3"/>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49</a:t>
            </a:fld>
            <a:endParaRPr lang="en-US" dirty="0">
              <a:solidFill>
                <a:schemeClr val="accent1">
                  <a:lumMod val="50000"/>
                </a:schemeClr>
              </a:solidFill>
            </a:endParaRPr>
          </a:p>
        </p:txBody>
      </p:sp>
      <p:sp>
        <p:nvSpPr>
          <p:cNvPr id="16" name="Title 1"/>
          <p:cNvSpPr txBox="1">
            <a:spLocks/>
          </p:cNvSpPr>
          <p:nvPr/>
        </p:nvSpPr>
        <p:spPr>
          <a:xfrm>
            <a:off x="406400" y="144174"/>
            <a:ext cx="3860800" cy="191475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ysClr val="windowText" lastClr="000000"/>
                  </a:solidFill>
                </a:ln>
                <a:solidFill>
                  <a:schemeClr val="accent6">
                    <a:lumMod val="75000"/>
                  </a:schemeClr>
                </a:solidFill>
                <a:latin typeface="Forte" panose="03060902040502070203" pitchFamily="66" charset="0"/>
              </a:rPr>
              <a:t>At the time of Babel:</a:t>
            </a:r>
            <a:endParaRPr lang="en-CA" sz="6000" b="1" dirty="0">
              <a:ln>
                <a:solidFill>
                  <a:sysClr val="windowText" lastClr="000000"/>
                </a:solidFill>
              </a:ln>
              <a:solidFill>
                <a:schemeClr val="accent6">
                  <a:lumMod val="75000"/>
                </a:schemeClr>
              </a:solidFill>
              <a:latin typeface="Forte" panose="03060902040502070203" pitchFamily="66" charset="0"/>
            </a:endParaRPr>
          </a:p>
        </p:txBody>
      </p:sp>
      <p:sp>
        <p:nvSpPr>
          <p:cNvPr id="17" name="Title 1"/>
          <p:cNvSpPr txBox="1">
            <a:spLocks/>
          </p:cNvSpPr>
          <p:nvPr/>
        </p:nvSpPr>
        <p:spPr>
          <a:xfrm>
            <a:off x="406400" y="2090719"/>
            <a:ext cx="3860800" cy="237113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ysClr val="windowText" lastClr="000000"/>
                  </a:solidFill>
                </a:ln>
                <a:solidFill>
                  <a:schemeClr val="accent2">
                    <a:lumMod val="50000"/>
                  </a:schemeClr>
                </a:solidFill>
                <a:effectLst>
                  <a:outerShdw blurRad="50800" dist="50800" dir="5400000" algn="ctr" rotWithShape="0">
                    <a:srgbClr val="00FFCC"/>
                  </a:outerShdw>
                </a:effectLst>
                <a:latin typeface="Forte" panose="03060902040502070203" pitchFamily="66" charset="0"/>
              </a:rPr>
              <a:t>However, by the time </a:t>
            </a:r>
            <a:br>
              <a:rPr lang="en-US" sz="6000" b="1" dirty="0">
                <a:ln>
                  <a:solidFill>
                    <a:sysClr val="windowText" lastClr="000000"/>
                  </a:solidFill>
                </a:ln>
                <a:solidFill>
                  <a:schemeClr val="accent2">
                    <a:lumMod val="50000"/>
                  </a:schemeClr>
                </a:solidFill>
                <a:effectLst>
                  <a:outerShdw blurRad="50800" dist="50800" dir="5400000" algn="ctr" rotWithShape="0">
                    <a:srgbClr val="00FFCC"/>
                  </a:outerShdw>
                </a:effectLst>
                <a:latin typeface="Forte" panose="03060902040502070203" pitchFamily="66" charset="0"/>
              </a:rPr>
            </a:br>
            <a:r>
              <a:rPr lang="en-US" sz="6000" b="1" dirty="0">
                <a:ln>
                  <a:solidFill>
                    <a:sysClr val="windowText" lastClr="000000"/>
                  </a:solidFill>
                </a:ln>
                <a:solidFill>
                  <a:schemeClr val="accent2">
                    <a:lumMod val="50000"/>
                  </a:schemeClr>
                </a:solidFill>
                <a:effectLst>
                  <a:outerShdw blurRad="50800" dist="50800" dir="5400000" algn="ctr" rotWithShape="0">
                    <a:srgbClr val="00FFCC"/>
                  </a:outerShdw>
                </a:effectLst>
                <a:latin typeface="Forte" panose="03060902040502070203" pitchFamily="66" charset="0"/>
              </a:rPr>
              <a:t>of </a:t>
            </a:r>
            <a:r>
              <a:rPr lang="en-US" sz="6000" b="1" dirty="0">
                <a:ln>
                  <a:solidFill>
                    <a:sysClr val="windowText" lastClr="000000"/>
                  </a:solidFill>
                </a:ln>
                <a:solidFill>
                  <a:srgbClr val="C00000"/>
                </a:solidFill>
                <a:effectLst>
                  <a:outerShdw blurRad="50800" dist="50800" dir="5400000" algn="ctr" rotWithShape="0">
                    <a:srgbClr val="00FFCC"/>
                  </a:outerShdw>
                </a:effectLst>
                <a:latin typeface="Forte" panose="03060902040502070203" pitchFamily="66" charset="0"/>
              </a:rPr>
              <a:t>Peleg:</a:t>
            </a:r>
            <a:endParaRPr lang="en-CA" sz="6000" b="1" dirty="0">
              <a:ln>
                <a:solidFill>
                  <a:sysClr val="windowText" lastClr="000000"/>
                </a:solidFill>
              </a:ln>
              <a:solidFill>
                <a:srgbClr val="C00000"/>
              </a:solidFill>
              <a:effectLst>
                <a:outerShdw blurRad="50800" dist="50800" dir="5400000" algn="ctr" rotWithShape="0">
                  <a:srgbClr val="00FFCC"/>
                </a:outerShdw>
              </a:effectLst>
              <a:latin typeface="Forte" panose="03060902040502070203" pitchFamily="66" charset="0"/>
            </a:endParaRPr>
          </a:p>
        </p:txBody>
      </p:sp>
      <p:sp>
        <p:nvSpPr>
          <p:cNvPr id="18" name="Title 1"/>
          <p:cNvSpPr txBox="1">
            <a:spLocks/>
          </p:cNvSpPr>
          <p:nvPr/>
        </p:nvSpPr>
        <p:spPr>
          <a:xfrm>
            <a:off x="6508750" y="4350343"/>
            <a:ext cx="5683250" cy="237113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ysClr val="windowText" lastClr="000000"/>
                  </a:solidFill>
                </a:ln>
                <a:solidFill>
                  <a:schemeClr val="accent2">
                    <a:lumMod val="50000"/>
                  </a:schemeClr>
                </a:solidFill>
                <a:effectLst>
                  <a:outerShdw blurRad="50800" dist="50800" dir="5400000" algn="ctr" rotWithShape="0">
                    <a:srgbClr val="00FFCC"/>
                  </a:outerShdw>
                </a:effectLst>
                <a:latin typeface="Forte" panose="03060902040502070203" pitchFamily="66" charset="0"/>
              </a:rPr>
              <a:t>… the earth was </a:t>
            </a:r>
            <a:r>
              <a:rPr lang="en-US" sz="6000" b="1" dirty="0">
                <a:ln>
                  <a:solidFill>
                    <a:sysClr val="windowText" lastClr="000000"/>
                  </a:solidFill>
                </a:ln>
                <a:solidFill>
                  <a:srgbClr val="C00000"/>
                </a:solidFill>
                <a:effectLst>
                  <a:outerShdw blurRad="50800" dist="50800" dir="5400000" algn="ctr" rotWithShape="0">
                    <a:srgbClr val="00FFCC"/>
                  </a:outerShdw>
                </a:effectLst>
                <a:latin typeface="Forte" panose="03060902040502070203" pitchFamily="66" charset="0"/>
              </a:rPr>
              <a:t>NOT united!</a:t>
            </a:r>
            <a:endParaRPr lang="en-CA" sz="6000" b="1" dirty="0">
              <a:ln>
                <a:solidFill>
                  <a:sysClr val="windowText" lastClr="000000"/>
                </a:solidFill>
              </a:ln>
              <a:solidFill>
                <a:srgbClr val="C00000"/>
              </a:solidFill>
              <a:effectLst>
                <a:outerShdw blurRad="50800" dist="50800" dir="5400000" algn="ctr" rotWithShape="0">
                  <a:srgbClr val="00FFCC"/>
                </a:outerShdw>
              </a:effectLst>
              <a:latin typeface="Forte" panose="03060902040502070203" pitchFamily="66" charset="0"/>
            </a:endParaRPr>
          </a:p>
        </p:txBody>
      </p:sp>
    </p:spTree>
    <p:extLst>
      <p:ext uri="{BB962C8B-B14F-4D97-AF65-F5344CB8AC3E}">
        <p14:creationId xmlns:p14="http://schemas.microsoft.com/office/powerpoint/2010/main" val="62796806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pic>
        <p:nvPicPr>
          <p:cNvPr id="3" name="Picture 3" descr="C:\Users\Rae\Desktop\Mel [cf] Priesthood &amp; Faifer\umbrella 1.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1146754" y="3366952"/>
            <a:ext cx="3166039" cy="29968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297" y="-109873"/>
            <a:ext cx="6190111" cy="56222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Speech Bubble: Rectangle with Corners Rounded 10">
            <a:extLst>
              <a:ext uri="{FF2B5EF4-FFF2-40B4-BE49-F238E27FC236}">
                <a16:creationId xmlns:a16="http://schemas.microsoft.com/office/drawing/2014/main" xmlns="" id="{2BD1E44F-326E-4E4A-AF2D-C8E3B31DC5C0}"/>
              </a:ext>
            </a:extLst>
          </p:cNvPr>
          <p:cNvSpPr/>
          <p:nvPr/>
        </p:nvSpPr>
        <p:spPr>
          <a:xfrm>
            <a:off x="343320" y="442551"/>
            <a:ext cx="1342826" cy="638898"/>
          </a:xfrm>
          <a:prstGeom prst="wedgeRoundRectCallout">
            <a:avLst>
              <a:gd name="adj1" fmla="val 51437"/>
              <a:gd name="adj2" fmla="val 81918"/>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sp>
        <p:nvSpPr>
          <p:cNvPr id="14" name="Speech Bubble: Rectangle with Corners Rounded 12">
            <a:extLst>
              <a:ext uri="{FF2B5EF4-FFF2-40B4-BE49-F238E27FC236}">
                <a16:creationId xmlns:a16="http://schemas.microsoft.com/office/drawing/2014/main" xmlns="" id="{19930269-5158-4113-B7C6-F88653D7EC22}"/>
              </a:ext>
            </a:extLst>
          </p:cNvPr>
          <p:cNvSpPr/>
          <p:nvPr/>
        </p:nvSpPr>
        <p:spPr>
          <a:xfrm>
            <a:off x="428960" y="3314949"/>
            <a:ext cx="1342826" cy="638898"/>
          </a:xfrm>
          <a:prstGeom prst="wedgeRoundRectCallout">
            <a:avLst>
              <a:gd name="adj1" fmla="val 51437"/>
              <a:gd name="adj2" fmla="val 81918"/>
              <a:gd name="adj3" fmla="val 16667"/>
            </a:avLst>
          </a:prstGeom>
          <a:gradFill>
            <a:gsLst>
              <a:gs pos="17000">
                <a:schemeClr val="accent6">
                  <a:lumMod val="50000"/>
                </a:schemeClr>
              </a:gs>
              <a:gs pos="59000">
                <a:schemeClr val="accent6">
                  <a:lumMod val="60000"/>
                  <a:lumOff val="40000"/>
                </a:schemeClr>
              </a:gs>
              <a:gs pos="36000">
                <a:schemeClr val="accent6">
                  <a:lumMod val="60000"/>
                  <a:lumOff val="40000"/>
                </a:schemeClr>
              </a:gs>
              <a:gs pos="84000">
                <a:schemeClr val="accent6">
                  <a:lumMod val="20000"/>
                  <a:lumOff val="80000"/>
                </a:schemeClr>
              </a:gs>
            </a:gsLst>
            <a:lin ang="2700000" scaled="1"/>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accent6">
                    <a:lumMod val="50000"/>
                  </a:schemeClr>
                </a:solidFill>
              </a:rPr>
              <a:t>Aharonic Priesthood</a:t>
            </a:r>
          </a:p>
        </p:txBody>
      </p:sp>
      <p:sp>
        <p:nvSpPr>
          <p:cNvPr id="18" name="Title 2"/>
          <p:cNvSpPr txBox="1">
            <a:spLocks/>
          </p:cNvSpPr>
          <p:nvPr/>
        </p:nvSpPr>
        <p:spPr>
          <a:xfrm>
            <a:off x="5867230" y="0"/>
            <a:ext cx="6286541" cy="264445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c) There is a connecting link between the “Heavenly” priesthood &amp; “</a:t>
            </a:r>
            <a:r>
              <a:rPr lang="en-US" sz="3600" dirty="0" err="1">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Aharonic</a:t>
            </a:r>
            <a:r>
              <a:rPr lang="en-US"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priesthood.</a:t>
            </a:r>
            <a:endParaRPr lang="en-CA" sz="36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19" name="Plaque 18"/>
          <p:cNvSpPr/>
          <p:nvPr/>
        </p:nvSpPr>
        <p:spPr>
          <a:xfrm flipH="1" flipV="1">
            <a:off x="383276" y="2186652"/>
            <a:ext cx="5870360" cy="4620794"/>
          </a:xfrm>
          <a:prstGeom prst="plaque">
            <a:avLst/>
          </a:prstGeom>
          <a:gradFill flip="none" rotWithShape="1">
            <a:gsLst>
              <a:gs pos="0">
                <a:schemeClr val="accent2">
                  <a:lumMod val="27000"/>
                  <a:lumOff val="73000"/>
                </a:schemeClr>
              </a:gs>
              <a:gs pos="33000">
                <a:schemeClr val="accent4">
                  <a:alpha val="46000"/>
                  <a:lumMod val="21000"/>
                  <a:lumOff val="79000"/>
                </a:schemeClr>
              </a:gs>
              <a:gs pos="74000">
                <a:schemeClr val="accent1">
                  <a:lumMod val="45000"/>
                  <a:lumOff val="55000"/>
                  <a:alpha val="84000"/>
                </a:schemeClr>
              </a:gs>
              <a:gs pos="100000">
                <a:srgbClr val="FF0000"/>
              </a:gs>
            </a:gsLst>
            <a:path path="circle">
              <a:fillToRect l="50000" t="50000" r="50000" b="50000"/>
            </a:path>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3" descr="C:\Users\Rae\Desktop\Mel [cf] Priesthood &amp; Faifer\umbrella 1.png"/>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6001243" y="2411942"/>
            <a:ext cx="4749033" cy="392977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1" name="Title 2"/>
          <p:cNvSpPr txBox="1">
            <a:spLocks/>
          </p:cNvSpPr>
          <p:nvPr/>
        </p:nvSpPr>
        <p:spPr>
          <a:xfrm>
            <a:off x="1686146" y="3991541"/>
            <a:ext cx="2909678" cy="770575"/>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 </a:t>
            </a:r>
            <a:r>
              <a:rPr lang="en-US"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Note:</a:t>
            </a:r>
            <a:endParaRPr lang="en-CA" sz="4000" dirty="0">
              <a:ln>
                <a:solidFill>
                  <a:srgbClr val="00206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sp>
        <p:nvSpPr>
          <p:cNvPr id="7" name="Content Placeholder 3"/>
          <p:cNvSpPr txBox="1">
            <a:spLocks/>
          </p:cNvSpPr>
          <p:nvPr/>
        </p:nvSpPr>
        <p:spPr>
          <a:xfrm>
            <a:off x="763659" y="2367705"/>
            <a:ext cx="4983998" cy="2129344"/>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The second level of the</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priesthood –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passes the “priesthood baton”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from Adam to Moses.</a:t>
            </a:r>
            <a:endParaRPr lang="en-CA"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p:txBody>
      </p:sp>
      <p:sp>
        <p:nvSpPr>
          <p:cNvPr id="13" name="Speech Bubble: Rectangle with Corners Rounded 11">
            <a:extLst>
              <a:ext uri="{FF2B5EF4-FFF2-40B4-BE49-F238E27FC236}">
                <a16:creationId xmlns:a16="http://schemas.microsoft.com/office/drawing/2014/main" xmlns="" id="{7A004ED6-0208-4149-AA39-189062331143}"/>
              </a:ext>
            </a:extLst>
          </p:cNvPr>
          <p:cNvSpPr/>
          <p:nvPr/>
        </p:nvSpPr>
        <p:spPr>
          <a:xfrm>
            <a:off x="5881744" y="2742344"/>
            <a:ext cx="1342826" cy="638898"/>
          </a:xfrm>
          <a:prstGeom prst="wedgeRoundRectCallout">
            <a:avLst>
              <a:gd name="adj1" fmla="val 51437"/>
              <a:gd name="adj2" fmla="val 81918"/>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441D61"/>
                </a:solidFill>
              </a:rPr>
              <a:t>Earthly Priesthood</a:t>
            </a:r>
          </a:p>
        </p:txBody>
      </p:sp>
      <p:sp>
        <p:nvSpPr>
          <p:cNvPr id="23" name="Content Placeholder 3"/>
          <p:cNvSpPr txBox="1">
            <a:spLocks/>
          </p:cNvSpPr>
          <p:nvPr/>
        </p:nvSpPr>
        <p:spPr>
          <a:xfrm>
            <a:off x="372348" y="4712661"/>
            <a:ext cx="5824676" cy="2146788"/>
          </a:xfrm>
          <a:prstGeom prst="rect">
            <a:avLst/>
          </a:prstGeom>
        </p:spPr>
        <p:txBody>
          <a:bodyPr vert="horz" lIns="91440" tIns="45720" rIns="91440" bIns="45720" rtlCol="0">
            <a:normAutofit lnSpcReduction="10000"/>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Heaven’s original plan was for this earthly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priesthood to function from Adam </a:t>
            </a:r>
            <a:r>
              <a:rPr lang="en-US" sz="24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(son of Yahuah), </a:t>
            </a:r>
            <a:br>
              <a:rPr lang="en-US" sz="24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to Yahusha, as the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final High Priest. </a:t>
            </a:r>
            <a:endParaRPr lang="en-CA"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p:txBody>
      </p:sp>
      <p:sp>
        <p:nvSpPr>
          <p:cNvPr id="24" name="Content Placeholder 3"/>
          <p:cNvSpPr txBox="1">
            <a:spLocks/>
          </p:cNvSpPr>
          <p:nvPr/>
        </p:nvSpPr>
        <p:spPr>
          <a:xfrm>
            <a:off x="6253636" y="3991541"/>
            <a:ext cx="4357946" cy="2683603"/>
          </a:xfrm>
          <a:prstGeom prst="rect">
            <a:avLst/>
          </a:prstGeom>
        </p:spPr>
        <p:txBody>
          <a:bodyPr vert="horz" lIns="91440" tIns="45720" rIns="91440" bIns="45720" rtlCol="0">
            <a:normAutofit fontScale="92500" lnSpcReduction="10000"/>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#2a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Earthly Representatives from Adam “up to” Shem</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0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(in this study)</a:t>
            </a:r>
          </a:p>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#2b </a:t>
            </a:r>
            <a:r>
              <a:rPr lang="en-US" sz="2800" b="1" dirty="0" smtClean="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Shem to Moses </a:t>
            </a:r>
            <a:br>
              <a:rPr lang="en-US" sz="2800" b="1" dirty="0" smtClean="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smtClean="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as </a:t>
            </a:r>
            <a:r>
              <a:rPr lang="en-US" sz="2800" b="1" dirty="0" err="1" smtClean="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Melki-tzedeks</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000" b="1" dirty="0" smtClean="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(upcoming studies) </a:t>
            </a:r>
            <a:endParaRPr lang="en-CA" sz="24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p:txBody>
      </p:sp>
      <p:pic>
        <p:nvPicPr>
          <p:cNvPr id="25" name="Picture 3" descr="C:\Users\Rae\Desktop\Mel [cf] Priesthood &amp; Faifer\umbrella 1.png"/>
          <p:cNvPicPr>
            <a:picLocks noChangeAspect="1" noChangeArrowheads="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10690776" y="5083808"/>
            <a:ext cx="1485894" cy="14065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0502934" y="5852195"/>
            <a:ext cx="1554493" cy="1153449"/>
            <a:chOff x="5767107" y="4272674"/>
            <a:chExt cx="3085854" cy="2448801"/>
          </a:xfrm>
        </p:grpSpPr>
        <p:pic>
          <p:nvPicPr>
            <p:cNvPr id="27" name="Picture 26"/>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5767107" y="4283075"/>
              <a:ext cx="3085854" cy="24384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8" name="Picture 2" descr="C:\Users\Rae\Desktop\top hat clear.png"/>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7841258" y="4272674"/>
              <a:ext cx="681857" cy="61132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2"/>
          </p:nvPr>
        </p:nvSpPr>
        <p:spPr>
          <a:xfrm>
            <a:off x="9104277" y="6473574"/>
            <a:ext cx="3087723" cy="365125"/>
          </a:xfrm>
        </p:spPr>
        <p:txBody>
          <a:bodyPr/>
          <a:lstStyle/>
          <a:p>
            <a:fld id="{385F3E72-97D8-4E0E-8DB2-A67F030E614A}" type="slidenum">
              <a:rPr lang="en-US" smtClean="0">
                <a:solidFill>
                  <a:schemeClr val="tx1"/>
                </a:solidFill>
              </a:rPr>
              <a:t>5</a:t>
            </a:fld>
            <a:endParaRPr lang="en-US" dirty="0">
              <a:solidFill>
                <a:schemeClr val="tx1"/>
              </a:solidFill>
            </a:endParaRPr>
          </a:p>
        </p:txBody>
      </p:sp>
    </p:spTree>
    <p:extLst>
      <p:ext uri="{BB962C8B-B14F-4D97-AF65-F5344CB8AC3E}">
        <p14:creationId xmlns:p14="http://schemas.microsoft.com/office/powerpoint/2010/main" val="33115279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250" fill="hold"/>
                                        <p:tgtEl>
                                          <p:spTgt spid="26"/>
                                        </p:tgtEl>
                                        <p:attrNameLst>
                                          <p:attrName>ppt_w</p:attrName>
                                        </p:attrNameLst>
                                      </p:cBhvr>
                                      <p:tavLst>
                                        <p:tav tm="0">
                                          <p:val>
                                            <p:fltVal val="0"/>
                                          </p:val>
                                        </p:tav>
                                        <p:tav tm="100000">
                                          <p:val>
                                            <p:strVal val="#ppt_w"/>
                                          </p:val>
                                        </p:tav>
                                      </p:tavLst>
                                    </p:anim>
                                    <p:anim calcmode="lin" valueType="num">
                                      <p:cBhvr>
                                        <p:cTn id="44" dur="1250" fill="hold"/>
                                        <p:tgtEl>
                                          <p:spTgt spid="26"/>
                                        </p:tgtEl>
                                        <p:attrNameLst>
                                          <p:attrName>ppt_h</p:attrName>
                                        </p:attrNameLst>
                                      </p:cBhvr>
                                      <p:tavLst>
                                        <p:tav tm="0">
                                          <p:val>
                                            <p:fltVal val="0"/>
                                          </p:val>
                                        </p:tav>
                                        <p:tav tm="100000">
                                          <p:val>
                                            <p:strVal val="#ppt_h"/>
                                          </p:val>
                                        </p:tav>
                                      </p:tavLst>
                                    </p:anim>
                                    <p:animEffect transition="in" filter="fade">
                                      <p:cBhvr>
                                        <p:cTn id="45" dur="1250"/>
                                        <p:tgtEl>
                                          <p:spTgt spid="26"/>
                                        </p:tgtEl>
                                      </p:cBhvr>
                                    </p:animEffect>
                                  </p:childTnLst>
                                </p:cTn>
                              </p:par>
                              <p:par>
                                <p:cTn id="46" presetID="53" presetClass="entr" presetSubtype="16"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1250" fill="hold"/>
                                        <p:tgtEl>
                                          <p:spTgt spid="25"/>
                                        </p:tgtEl>
                                        <p:attrNameLst>
                                          <p:attrName>ppt_w</p:attrName>
                                        </p:attrNameLst>
                                      </p:cBhvr>
                                      <p:tavLst>
                                        <p:tav tm="0">
                                          <p:val>
                                            <p:fltVal val="0"/>
                                          </p:val>
                                        </p:tav>
                                        <p:tav tm="100000">
                                          <p:val>
                                            <p:strVal val="#ppt_w"/>
                                          </p:val>
                                        </p:tav>
                                      </p:tavLst>
                                    </p:anim>
                                    <p:anim calcmode="lin" valueType="num">
                                      <p:cBhvr>
                                        <p:cTn id="49" dur="1250" fill="hold"/>
                                        <p:tgtEl>
                                          <p:spTgt spid="25"/>
                                        </p:tgtEl>
                                        <p:attrNameLst>
                                          <p:attrName>ppt_h</p:attrName>
                                        </p:attrNameLst>
                                      </p:cBhvr>
                                      <p:tavLst>
                                        <p:tav tm="0">
                                          <p:val>
                                            <p:fltVal val="0"/>
                                          </p:val>
                                        </p:tav>
                                        <p:tav tm="100000">
                                          <p:val>
                                            <p:strVal val="#ppt_h"/>
                                          </p:val>
                                        </p:tav>
                                      </p:tavLst>
                                    </p:anim>
                                    <p:animEffect transition="in" filter="fade">
                                      <p:cBhvr>
                                        <p:cTn id="50"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13" grpId="0" animBg="1"/>
      <p:bldP spid="2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0861" y="663299"/>
            <a:ext cx="4191000" cy="3686628"/>
          </a:xfrm>
        </p:spPr>
        <p:txBody>
          <a:bodyPr>
            <a:normAutofit/>
            <a:scene3d>
              <a:camera prst="orthographicFront"/>
              <a:lightRig rig="threePt" dir="t"/>
            </a:scene3d>
            <a:sp3d extrusionH="57150">
              <a:bevelT w="38100" h="38100" prst="angle"/>
            </a:sp3d>
          </a:bodyPr>
          <a:lstStyle/>
          <a:p>
            <a:pPr algn="ctr"/>
            <a:r>
              <a:rPr lang="en-US" b="1" dirty="0" err="1">
                <a:solidFill>
                  <a:schemeClr val="accent1">
                    <a:lumMod val="50000"/>
                  </a:schemeClr>
                </a:solidFill>
              </a:rPr>
              <a:t>Peleg</a:t>
            </a:r>
            <a:r>
              <a:rPr lang="en-US" b="1" dirty="0">
                <a:solidFill>
                  <a:schemeClr val="accent1">
                    <a:lumMod val="50000"/>
                  </a:schemeClr>
                </a:solidFill>
              </a:rPr>
              <a:t> was given this name just after the dispersion of Babel.  </a:t>
            </a:r>
            <a:endParaRPr lang="en-CA" b="1" dirty="0">
              <a:solidFill>
                <a:schemeClr val="accent1">
                  <a:lumMod val="50000"/>
                </a:schemeClr>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40228" y="632446"/>
            <a:ext cx="6589485" cy="36851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441700" cy="365125"/>
          </a:xfrm>
        </p:spPr>
        <p:txBody>
          <a:bodyPr/>
          <a:lstStyle/>
          <a:p>
            <a:fld id="{385F3E72-97D8-4E0E-8DB2-A67F030E614A}" type="slidenum">
              <a:rPr lang="en-US" smtClean="0">
                <a:solidFill>
                  <a:schemeClr val="accent1">
                    <a:lumMod val="50000"/>
                  </a:schemeClr>
                </a:solidFill>
              </a:rPr>
              <a:t>50</a:t>
            </a:fld>
            <a:endParaRPr lang="en-US" dirty="0">
              <a:solidFill>
                <a:schemeClr val="accent1">
                  <a:lumMod val="50000"/>
                </a:schemeClr>
              </a:solidFill>
            </a:endParaRPr>
          </a:p>
        </p:txBody>
      </p:sp>
      <p:sp>
        <p:nvSpPr>
          <p:cNvPr id="8" name="Title 1"/>
          <p:cNvSpPr txBox="1">
            <a:spLocks/>
          </p:cNvSpPr>
          <p:nvPr/>
        </p:nvSpPr>
        <p:spPr>
          <a:xfrm>
            <a:off x="267605" y="4734013"/>
            <a:ext cx="11314796" cy="1238251"/>
          </a:xfrm>
          <a:prstGeom prst="rect">
            <a:avLst/>
          </a:prstGeom>
        </p:spPr>
        <p:txBody>
          <a:bodyPr vert="horz" lIns="91440" tIns="45720" rIns="91440" bIns="45720" rtlCol="0" anchor="ctr">
            <a:normAutofit fontScale="97500" lnSpcReduction="100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rPr>
              <a:t>This is when the languages were confused and all people split off in their own separate directions.</a:t>
            </a:r>
            <a:endParaRPr lang="en-CA" b="1" dirty="0">
              <a:solidFill>
                <a:schemeClr val="accent1">
                  <a:lumMod val="50000"/>
                </a:schemeClr>
              </a:solidFill>
            </a:endParaRPr>
          </a:p>
        </p:txBody>
      </p:sp>
    </p:spTree>
    <p:extLst>
      <p:ext uri="{BB962C8B-B14F-4D97-AF65-F5344CB8AC3E}">
        <p14:creationId xmlns:p14="http://schemas.microsoft.com/office/powerpoint/2010/main" val="258274392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227806"/>
            <a:ext cx="5003800" cy="3635375"/>
          </a:xfrm>
        </p:spPr>
        <p:txBody>
          <a:bodyPr>
            <a:normAutofit fontScale="90000"/>
            <a:scene3d>
              <a:camera prst="orthographicFront"/>
              <a:lightRig rig="threePt" dir="t"/>
            </a:scene3d>
            <a:sp3d extrusionH="57150">
              <a:bevelT w="38100" h="38100" prst="angle"/>
            </a:sp3d>
          </a:bodyPr>
          <a:lstStyle/>
          <a:p>
            <a:r>
              <a:rPr lang="en-US" b="1" dirty="0" err="1">
                <a:solidFill>
                  <a:schemeClr val="accent1">
                    <a:lumMod val="50000"/>
                  </a:schemeClr>
                </a:solidFill>
              </a:rPr>
              <a:t>Peleg’s</a:t>
            </a:r>
            <a:r>
              <a:rPr lang="en-US" b="1" dirty="0">
                <a:solidFill>
                  <a:schemeClr val="accent1">
                    <a:lumMod val="50000"/>
                  </a:schemeClr>
                </a:solidFill>
              </a:rPr>
              <a:t> father was </a:t>
            </a:r>
            <a:r>
              <a:rPr lang="en-US" b="1" dirty="0">
                <a:solidFill>
                  <a:schemeClr val="accent1">
                    <a:lumMod val="50000"/>
                  </a:schemeClr>
                </a:solidFill>
                <a:effectLst>
                  <a:outerShdw blurRad="50800" dist="50800" dir="5400000" algn="ctr" rotWithShape="0">
                    <a:srgbClr val="00FFCC"/>
                  </a:outerShdw>
                </a:effectLst>
              </a:rPr>
              <a:t>Heber</a:t>
            </a:r>
            <a:r>
              <a:rPr lang="en-US" b="1" dirty="0">
                <a:solidFill>
                  <a:schemeClr val="accent1">
                    <a:lumMod val="50000"/>
                  </a:schemeClr>
                </a:solidFill>
              </a:rPr>
              <a:t> (</a:t>
            </a:r>
            <a:r>
              <a:rPr lang="en-US" b="1" dirty="0" err="1">
                <a:solidFill>
                  <a:schemeClr val="accent1">
                    <a:lumMod val="50000"/>
                  </a:schemeClr>
                </a:solidFill>
              </a:rPr>
              <a:t>Eber</a:t>
            </a:r>
            <a:r>
              <a:rPr lang="en-US" b="1" dirty="0">
                <a:solidFill>
                  <a:schemeClr val="accent1">
                    <a:lumMod val="50000"/>
                  </a:schemeClr>
                </a:solidFill>
              </a:rPr>
              <a:t>) and when this family split off they were speaking their own language – </a:t>
            </a:r>
            <a:r>
              <a:rPr lang="en-US" b="1" dirty="0">
                <a:solidFill>
                  <a:schemeClr val="accent1">
                    <a:lumMod val="50000"/>
                  </a:schemeClr>
                </a:solidFill>
                <a:effectLst>
                  <a:outerShdw blurRad="50800" dist="50800" dir="5400000" algn="ctr" rotWithShape="0">
                    <a:srgbClr val="00FFCC"/>
                  </a:outerShdw>
                </a:effectLst>
              </a:rPr>
              <a:t>Hebrew!</a:t>
            </a:r>
            <a:endParaRPr lang="en-CA" b="1" dirty="0">
              <a:solidFill>
                <a:schemeClr val="accent1">
                  <a:lumMod val="5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926611" y="316706"/>
            <a:ext cx="5367977" cy="234135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Content Placeholder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12018" y="2959777"/>
            <a:ext cx="6704764" cy="362857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Slide Number Placeholder 4"/>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51</a:t>
            </a:fld>
            <a:endParaRPr lang="en-US" dirty="0">
              <a:solidFill>
                <a:schemeClr val="accent1">
                  <a:lumMod val="50000"/>
                </a:schemeClr>
              </a:solidFill>
            </a:endParaRPr>
          </a:p>
        </p:txBody>
      </p:sp>
      <p:grpSp>
        <p:nvGrpSpPr>
          <p:cNvPr id="9" name="Group 8"/>
          <p:cNvGrpSpPr/>
          <p:nvPr/>
        </p:nvGrpSpPr>
        <p:grpSpPr>
          <a:xfrm>
            <a:off x="873036" y="3866581"/>
            <a:ext cx="2312194" cy="2721769"/>
            <a:chOff x="1094978" y="3666331"/>
            <a:chExt cx="2312194" cy="2721769"/>
          </a:xfrm>
        </p:grpSpPr>
        <p:sp>
          <p:nvSpPr>
            <p:cNvPr id="8" name="Freeform 7"/>
            <p:cNvSpPr/>
            <p:nvPr/>
          </p:nvSpPr>
          <p:spPr>
            <a:xfrm>
              <a:off x="2327672" y="5994400"/>
              <a:ext cx="1079500" cy="393700"/>
            </a:xfrm>
            <a:custGeom>
              <a:avLst/>
              <a:gdLst>
                <a:gd name="connsiteX0" fmla="*/ 0 w 863600"/>
                <a:gd name="connsiteY0" fmla="*/ 0 h 393700"/>
                <a:gd name="connsiteX1" fmla="*/ 76200 w 863600"/>
                <a:gd name="connsiteY1" fmla="*/ 12700 h 393700"/>
                <a:gd name="connsiteX2" fmla="*/ 177800 w 863600"/>
                <a:gd name="connsiteY2" fmla="*/ 25400 h 393700"/>
                <a:gd name="connsiteX3" fmla="*/ 228600 w 863600"/>
                <a:gd name="connsiteY3" fmla="*/ 50800 h 393700"/>
                <a:gd name="connsiteX4" fmla="*/ 317500 w 863600"/>
                <a:gd name="connsiteY4" fmla="*/ 63500 h 393700"/>
                <a:gd name="connsiteX5" fmla="*/ 342900 w 863600"/>
                <a:gd name="connsiteY5" fmla="*/ 101600 h 393700"/>
                <a:gd name="connsiteX6" fmla="*/ 355600 w 863600"/>
                <a:gd name="connsiteY6" fmla="*/ 165100 h 393700"/>
                <a:gd name="connsiteX7" fmla="*/ 444500 w 863600"/>
                <a:gd name="connsiteY7" fmla="*/ 177800 h 393700"/>
                <a:gd name="connsiteX8" fmla="*/ 495300 w 863600"/>
                <a:gd name="connsiteY8" fmla="*/ 203200 h 393700"/>
                <a:gd name="connsiteX9" fmla="*/ 533400 w 863600"/>
                <a:gd name="connsiteY9" fmla="*/ 228600 h 393700"/>
                <a:gd name="connsiteX10" fmla="*/ 596900 w 863600"/>
                <a:gd name="connsiteY10" fmla="*/ 241300 h 393700"/>
                <a:gd name="connsiteX11" fmla="*/ 635000 w 863600"/>
                <a:gd name="connsiteY11" fmla="*/ 266700 h 393700"/>
                <a:gd name="connsiteX12" fmla="*/ 850900 w 863600"/>
                <a:gd name="connsiteY12" fmla="*/ 317500 h 393700"/>
                <a:gd name="connsiteX13" fmla="*/ 863600 w 863600"/>
                <a:gd name="connsiteY13"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600" h="393700">
                  <a:moveTo>
                    <a:pt x="0" y="0"/>
                  </a:moveTo>
                  <a:cubicBezTo>
                    <a:pt x="25400" y="4233"/>
                    <a:pt x="50708" y="9058"/>
                    <a:pt x="76200" y="12700"/>
                  </a:cubicBezTo>
                  <a:cubicBezTo>
                    <a:pt x="109987" y="17527"/>
                    <a:pt x="144689" y="17122"/>
                    <a:pt x="177800" y="25400"/>
                  </a:cubicBezTo>
                  <a:cubicBezTo>
                    <a:pt x="196167" y="29992"/>
                    <a:pt x="210335" y="45819"/>
                    <a:pt x="228600" y="50800"/>
                  </a:cubicBezTo>
                  <a:cubicBezTo>
                    <a:pt x="257479" y="58676"/>
                    <a:pt x="287867" y="59267"/>
                    <a:pt x="317500" y="63500"/>
                  </a:cubicBezTo>
                  <a:cubicBezTo>
                    <a:pt x="325967" y="76200"/>
                    <a:pt x="337541" y="87308"/>
                    <a:pt x="342900" y="101600"/>
                  </a:cubicBezTo>
                  <a:cubicBezTo>
                    <a:pt x="350479" y="121811"/>
                    <a:pt x="338331" y="152148"/>
                    <a:pt x="355600" y="165100"/>
                  </a:cubicBezTo>
                  <a:cubicBezTo>
                    <a:pt x="379547" y="183061"/>
                    <a:pt x="414867" y="173567"/>
                    <a:pt x="444500" y="177800"/>
                  </a:cubicBezTo>
                  <a:cubicBezTo>
                    <a:pt x="461433" y="186267"/>
                    <a:pt x="478862" y="193807"/>
                    <a:pt x="495300" y="203200"/>
                  </a:cubicBezTo>
                  <a:cubicBezTo>
                    <a:pt x="508552" y="210773"/>
                    <a:pt x="519108" y="223241"/>
                    <a:pt x="533400" y="228600"/>
                  </a:cubicBezTo>
                  <a:cubicBezTo>
                    <a:pt x="553611" y="236179"/>
                    <a:pt x="575733" y="237067"/>
                    <a:pt x="596900" y="241300"/>
                  </a:cubicBezTo>
                  <a:cubicBezTo>
                    <a:pt x="609600" y="249767"/>
                    <a:pt x="619923" y="264319"/>
                    <a:pt x="635000" y="266700"/>
                  </a:cubicBezTo>
                  <a:cubicBezTo>
                    <a:pt x="858830" y="302042"/>
                    <a:pt x="815305" y="210716"/>
                    <a:pt x="850900" y="317500"/>
                  </a:cubicBezTo>
                  <a:cubicBezTo>
                    <a:pt x="836344" y="390282"/>
                    <a:pt x="818893" y="371347"/>
                    <a:pt x="863600" y="393700"/>
                  </a:cubicBezTo>
                </a:path>
              </a:pathLst>
            </a:custGeom>
            <a:noFill/>
            <a:ln w="28575"/>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descr="C:\Users\Rae\Desktop\smiley face writing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094978" y="3666331"/>
              <a:ext cx="2293144" cy="247411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438869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567" y="319896"/>
            <a:ext cx="4999667" cy="3762384"/>
          </a:xfrm>
        </p:spPr>
        <p:txBody>
          <a:bodyPr>
            <a:normAutofit fontScale="90000"/>
            <a:scene3d>
              <a:camera prst="orthographicFront"/>
              <a:lightRig rig="threePt" dir="t"/>
            </a:scene3d>
            <a:sp3d extrusionH="57150">
              <a:bevelT w="38100" h="38100" prst="angle"/>
            </a:sp3d>
          </a:bodyPr>
          <a:lstStyle/>
          <a:p>
            <a:r>
              <a:rPr lang="en-US" b="1" dirty="0">
                <a:solidFill>
                  <a:schemeClr val="accent1">
                    <a:lumMod val="50000"/>
                  </a:schemeClr>
                </a:solidFill>
              </a:rPr>
              <a:t>The Tower of Babel event occurred within the lifetime of </a:t>
            </a:r>
            <a:r>
              <a:rPr lang="en-US" b="1" dirty="0" err="1">
                <a:solidFill>
                  <a:schemeClr val="accent1">
                    <a:lumMod val="50000"/>
                  </a:schemeClr>
                </a:solidFill>
              </a:rPr>
              <a:t>Eber</a:t>
            </a:r>
            <a:r>
              <a:rPr lang="en-US" b="1" dirty="0">
                <a:solidFill>
                  <a:schemeClr val="accent1">
                    <a:lumMod val="50000"/>
                  </a:schemeClr>
                </a:solidFill>
              </a:rPr>
              <a:t> </a:t>
            </a:r>
            <a:r>
              <a:rPr lang="en-US" b="1" dirty="0" smtClean="0">
                <a:solidFill>
                  <a:schemeClr val="accent1">
                    <a:lumMod val="50000"/>
                  </a:schemeClr>
                </a:solidFill>
              </a:rPr>
              <a:t/>
            </a:r>
            <a:br>
              <a:rPr lang="en-US" b="1" dirty="0" smtClean="0">
                <a:solidFill>
                  <a:schemeClr val="accent1">
                    <a:lumMod val="50000"/>
                  </a:schemeClr>
                </a:solidFill>
              </a:rPr>
            </a:br>
            <a:r>
              <a:rPr lang="en-US" b="1" dirty="0" smtClean="0">
                <a:solidFill>
                  <a:schemeClr val="accent1">
                    <a:lumMod val="50000"/>
                  </a:schemeClr>
                </a:solidFill>
              </a:rPr>
              <a:t>just </a:t>
            </a:r>
            <a:r>
              <a:rPr lang="en-US" b="1" dirty="0">
                <a:solidFill>
                  <a:schemeClr val="accent1">
                    <a:lumMod val="50000"/>
                  </a:schemeClr>
                </a:solidFill>
              </a:rPr>
              <a:t>before the birth </a:t>
            </a:r>
            <a:r>
              <a:rPr lang="en-US" b="1" dirty="0" smtClean="0">
                <a:solidFill>
                  <a:schemeClr val="accent1">
                    <a:lumMod val="50000"/>
                  </a:schemeClr>
                </a:solidFill>
              </a:rPr>
              <a:t/>
            </a:r>
            <a:br>
              <a:rPr lang="en-US" b="1" dirty="0" smtClean="0">
                <a:solidFill>
                  <a:schemeClr val="accent1">
                    <a:lumMod val="50000"/>
                  </a:schemeClr>
                </a:solidFill>
              </a:rPr>
            </a:br>
            <a:r>
              <a:rPr lang="en-US" b="1" dirty="0" smtClean="0">
                <a:solidFill>
                  <a:schemeClr val="accent1">
                    <a:lumMod val="50000"/>
                  </a:schemeClr>
                </a:solidFill>
              </a:rPr>
              <a:t>of </a:t>
            </a:r>
            <a:r>
              <a:rPr lang="en-US" b="1" dirty="0">
                <a:solidFill>
                  <a:schemeClr val="accent1">
                    <a:lumMod val="50000"/>
                  </a:schemeClr>
                </a:solidFill>
              </a:rPr>
              <a:t>his son </a:t>
            </a:r>
            <a:r>
              <a:rPr lang="en-US" b="1" dirty="0" err="1">
                <a:solidFill>
                  <a:schemeClr val="accent1">
                    <a:lumMod val="50000"/>
                  </a:schemeClr>
                </a:solidFill>
              </a:rPr>
              <a:t>Peleg</a:t>
            </a:r>
            <a:r>
              <a:rPr lang="en-US" b="1" dirty="0">
                <a:solidFill>
                  <a:schemeClr val="accent1">
                    <a:lumMod val="50000"/>
                  </a:schemeClr>
                </a:solidFill>
              </a:rPr>
              <a:t>.  </a:t>
            </a:r>
            <a:br>
              <a:rPr lang="en-US" b="1" dirty="0">
                <a:solidFill>
                  <a:schemeClr val="accent1">
                    <a:lumMod val="50000"/>
                  </a:schemeClr>
                </a:solidFill>
              </a:rPr>
            </a:br>
            <a:r>
              <a:rPr lang="en-US" b="1" dirty="0">
                <a:solidFill>
                  <a:schemeClr val="accent1">
                    <a:lumMod val="50000"/>
                  </a:schemeClr>
                </a:solidFill>
              </a:rPr>
              <a:t/>
            </a:r>
            <a:br>
              <a:rPr lang="en-US" b="1" dirty="0">
                <a:solidFill>
                  <a:schemeClr val="accent1">
                    <a:lumMod val="50000"/>
                  </a:schemeClr>
                </a:solidFill>
              </a:rPr>
            </a:br>
            <a:r>
              <a:rPr lang="en-US" b="1" dirty="0">
                <a:solidFill>
                  <a:schemeClr val="accent2">
                    <a:lumMod val="50000"/>
                  </a:schemeClr>
                </a:solidFill>
              </a:rPr>
              <a:t>Josephus says: </a:t>
            </a:r>
            <a:endParaRPr lang="en-CA" b="1" dirty="0">
              <a:solidFill>
                <a:schemeClr val="accent2">
                  <a:lumMod val="50000"/>
                </a:schemeClr>
              </a:solidFill>
            </a:endParaRPr>
          </a:p>
        </p:txBody>
      </p:sp>
      <p:pic>
        <p:nvPicPr>
          <p:cNvPr id="10" name="Content Placeholder 9"/>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277829" y="250323"/>
            <a:ext cx="6676571" cy="298994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63055" y="3321445"/>
            <a:ext cx="6183086" cy="336731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9409176" y="6402070"/>
            <a:ext cx="2743200" cy="365125"/>
          </a:xfrm>
        </p:spPr>
        <p:txBody>
          <a:bodyPr/>
          <a:lstStyle/>
          <a:p>
            <a:fld id="{385F3E72-97D8-4E0E-8DB2-A67F030E614A}" type="slidenum">
              <a:rPr lang="en-US" smtClean="0">
                <a:solidFill>
                  <a:schemeClr val="accent1">
                    <a:lumMod val="50000"/>
                  </a:schemeClr>
                </a:solidFill>
              </a:rPr>
              <a:t>52</a:t>
            </a:fld>
            <a:endParaRPr lang="en-US" dirty="0">
              <a:solidFill>
                <a:schemeClr val="accent1">
                  <a:lumMod val="50000"/>
                </a:schemeClr>
              </a:solidFill>
            </a:endParaRPr>
          </a:p>
        </p:txBody>
      </p:sp>
    </p:spTree>
    <p:extLst>
      <p:ext uri="{BB962C8B-B14F-4D97-AF65-F5344CB8AC3E}">
        <p14:creationId xmlns:p14="http://schemas.microsoft.com/office/powerpoint/2010/main" val="107397251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293" y="492862"/>
            <a:ext cx="4584547" cy="1751929"/>
          </a:xfrm>
        </p:spPr>
        <p:txBody>
          <a:bodyPr>
            <a:normAutofit/>
            <a:scene3d>
              <a:camera prst="orthographicFront"/>
              <a:lightRig rig="threePt" dir="t"/>
            </a:scene3d>
            <a:sp3d extrusionH="57150">
              <a:bevelT w="38100" h="38100" prst="angle"/>
            </a:sp3d>
          </a:bodyPr>
          <a:lstStyle/>
          <a:p>
            <a:r>
              <a:rPr lang="en-US" sz="2800" b="1" dirty="0">
                <a:solidFill>
                  <a:schemeClr val="accent1">
                    <a:lumMod val="50000"/>
                  </a:schemeClr>
                </a:solidFill>
              </a:rPr>
              <a:t>According to </a:t>
            </a:r>
            <a:r>
              <a:rPr lang="en-US" sz="2800" b="1" dirty="0" smtClean="0">
                <a:solidFill>
                  <a:schemeClr val="accent1">
                    <a:lumMod val="50000"/>
                  </a:schemeClr>
                </a:solidFill>
              </a:rPr>
              <a:t>the corrupted </a:t>
            </a:r>
            <a:r>
              <a:rPr lang="en-US" sz="2800" b="1" dirty="0">
                <a:solidFill>
                  <a:schemeClr val="accent1">
                    <a:lumMod val="50000"/>
                  </a:schemeClr>
                </a:solidFill>
              </a:rPr>
              <a:t>Masoretic text there was only about 100 year timeframe from </a:t>
            </a:r>
            <a:r>
              <a:rPr lang="en-US" sz="2800" b="1" dirty="0" err="1">
                <a:solidFill>
                  <a:schemeClr val="accent1">
                    <a:lumMod val="50000"/>
                  </a:schemeClr>
                </a:solidFill>
              </a:rPr>
              <a:t>Arphaxad</a:t>
            </a:r>
            <a:r>
              <a:rPr lang="en-US" sz="2800" b="1" dirty="0">
                <a:solidFill>
                  <a:schemeClr val="accent1">
                    <a:lumMod val="50000"/>
                  </a:schemeClr>
                </a:solidFill>
              </a:rPr>
              <a:t> to </a:t>
            </a:r>
            <a:r>
              <a:rPr lang="en-US" sz="2800" b="1" dirty="0" err="1">
                <a:solidFill>
                  <a:schemeClr val="accent1">
                    <a:lumMod val="50000"/>
                  </a:schemeClr>
                </a:solidFill>
              </a:rPr>
              <a:t>Peleg</a:t>
            </a:r>
            <a:r>
              <a:rPr lang="en-US" sz="2800" b="1" dirty="0">
                <a:solidFill>
                  <a:schemeClr val="accent1">
                    <a:lumMod val="50000"/>
                  </a:schemeClr>
                </a:solidFill>
              </a:rPr>
              <a:t>.</a:t>
            </a:r>
            <a:endParaRPr lang="en-CA" sz="2800" b="1" dirty="0">
              <a:solidFill>
                <a:schemeClr val="accent1">
                  <a:lumMod val="50000"/>
                </a:schemeClr>
              </a:solidFill>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4000" y="289850"/>
            <a:ext cx="5848485" cy="3195270"/>
          </a:xfrm>
          <a:prstGeom prst="rect">
            <a:avLst/>
          </a:prstGeom>
          <a:ln w="3810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1529" y="2632094"/>
            <a:ext cx="7044099" cy="3901979"/>
          </a:xfrm>
          <a:prstGeom prst="rect">
            <a:avLst/>
          </a:prstGeom>
          <a:ln w="3810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489664" cy="365125"/>
          </a:xfrm>
        </p:spPr>
        <p:txBody>
          <a:bodyPr/>
          <a:lstStyle/>
          <a:p>
            <a:fld id="{385F3E72-97D8-4E0E-8DB2-A67F030E614A}" type="slidenum">
              <a:rPr lang="en-US" smtClean="0">
                <a:solidFill>
                  <a:schemeClr val="accent1">
                    <a:lumMod val="50000"/>
                  </a:schemeClr>
                </a:solidFill>
              </a:rPr>
              <a:t>53</a:t>
            </a:fld>
            <a:endParaRPr lang="en-US" dirty="0">
              <a:solidFill>
                <a:schemeClr val="accent1">
                  <a:lumMod val="50000"/>
                </a:schemeClr>
              </a:solidFill>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04" y="2697039"/>
            <a:ext cx="2757714" cy="3770312"/>
          </a:xfrm>
          <a:prstGeom prst="ellipse">
            <a:avLst/>
          </a:prstGeom>
          <a:ln>
            <a:noFill/>
          </a:ln>
          <a:effectLst>
            <a:softEdge rad="112500"/>
          </a:effectLst>
        </p:spPr>
      </p:pic>
      <p:sp>
        <p:nvSpPr>
          <p:cNvPr id="9" name="Title 1"/>
          <p:cNvSpPr txBox="1">
            <a:spLocks/>
          </p:cNvSpPr>
          <p:nvPr/>
        </p:nvSpPr>
        <p:spPr>
          <a:xfrm>
            <a:off x="2800065" y="3274205"/>
            <a:ext cx="1778596" cy="276112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421E06"/>
                </a:solidFill>
                <a:effectLst>
                  <a:outerShdw blurRad="38100" dist="38100" dir="2700000" algn="tl">
                    <a:srgbClr val="000000">
                      <a:alpha val="43137"/>
                    </a:srgbClr>
                  </a:outerShdw>
                </a:effectLst>
              </a:rPr>
              <a:t>How did that huge tower get built </a:t>
            </a:r>
            <a:r>
              <a:rPr lang="en-US" sz="3200" b="1" dirty="0" smtClean="0">
                <a:solidFill>
                  <a:srgbClr val="421E06"/>
                </a:solidFill>
                <a:effectLst>
                  <a:outerShdw blurRad="38100" dist="38100" dir="2700000" algn="tl">
                    <a:srgbClr val="000000">
                      <a:alpha val="43137"/>
                    </a:srgbClr>
                  </a:outerShdw>
                </a:effectLst>
              </a:rPr>
              <a:t>within the next </a:t>
            </a:r>
            <a:r>
              <a:rPr lang="en-US" sz="3200" b="1" dirty="0">
                <a:solidFill>
                  <a:srgbClr val="421E06"/>
                </a:solidFill>
                <a:effectLst>
                  <a:outerShdw blurRad="38100" dist="38100" dir="2700000" algn="tl">
                    <a:srgbClr val="000000">
                      <a:alpha val="43137"/>
                    </a:srgbClr>
                  </a:outerShdw>
                </a:effectLst>
              </a:rPr>
              <a:t>100 years?</a:t>
            </a:r>
            <a:endParaRPr lang="en-CA" sz="3200" b="1" dirty="0">
              <a:solidFill>
                <a:srgbClr val="421E0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714667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Effect transition="in" filter="fade">
                                      <p:cBhvr>
                                        <p:cTn id="9" dur="125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250" fill="hold"/>
                                        <p:tgtEl>
                                          <p:spTgt spid="5"/>
                                        </p:tgtEl>
                                        <p:attrNameLst>
                                          <p:attrName>ppt_w</p:attrName>
                                        </p:attrNameLst>
                                      </p:cBhvr>
                                      <p:tavLst>
                                        <p:tav tm="0">
                                          <p:val>
                                            <p:fltVal val="0"/>
                                          </p:val>
                                        </p:tav>
                                        <p:tav tm="100000">
                                          <p:val>
                                            <p:strVal val="#ppt_w"/>
                                          </p:val>
                                        </p:tav>
                                      </p:tavLst>
                                    </p:anim>
                                    <p:anim calcmode="lin" valueType="num">
                                      <p:cBhvr>
                                        <p:cTn id="13" dur="1250" fill="hold"/>
                                        <p:tgtEl>
                                          <p:spTgt spid="5"/>
                                        </p:tgtEl>
                                        <p:attrNameLst>
                                          <p:attrName>ppt_h</p:attrName>
                                        </p:attrNameLst>
                                      </p:cBhvr>
                                      <p:tavLst>
                                        <p:tav tm="0">
                                          <p:val>
                                            <p:fltVal val="0"/>
                                          </p:val>
                                        </p:tav>
                                        <p:tav tm="100000">
                                          <p:val>
                                            <p:strVal val="#ppt_h"/>
                                          </p:val>
                                        </p:tav>
                                      </p:tavLst>
                                    </p:anim>
                                    <p:animEffect transition="in" filter="fade">
                                      <p:cBhvr>
                                        <p:cTn id="14"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8834" y="219473"/>
            <a:ext cx="7766594" cy="2117271"/>
          </a:xfrm>
        </p:spPr>
        <p:txBody>
          <a:bodyPr>
            <a:normAutofit fontScale="90000"/>
            <a:scene3d>
              <a:camera prst="orthographicFront"/>
              <a:lightRig rig="threePt" dir="t"/>
            </a:scene3d>
            <a:sp3d extrusionH="57150">
              <a:bevelT w="38100" h="38100" prst="angle"/>
            </a:sp3d>
          </a:bodyPr>
          <a:lstStyle/>
          <a:p>
            <a:r>
              <a:rPr lang="en-US" sz="3200" b="1" dirty="0">
                <a:solidFill>
                  <a:schemeClr val="accent1">
                    <a:lumMod val="50000"/>
                  </a:schemeClr>
                </a:solidFill>
                <a:effectLst>
                  <a:outerShdw blurRad="38100" dist="38100" dir="2700000" algn="tl">
                    <a:srgbClr val="000000">
                      <a:alpha val="43137"/>
                    </a:srgbClr>
                  </a:outerShdw>
                </a:effectLst>
              </a:rPr>
              <a:t>Remember, there were only 8 people that came out of the ark.  Using logic, </a:t>
            </a:r>
            <a:r>
              <a:rPr lang="en-US" sz="3200" b="1" dirty="0">
                <a:solidFill>
                  <a:srgbClr val="C00000"/>
                </a:solidFill>
                <a:effectLst>
                  <a:outerShdw blurRad="38100" dist="38100" dir="2700000" algn="tl">
                    <a:srgbClr val="000000">
                      <a:alpha val="43137"/>
                    </a:srgbClr>
                  </a:outerShdw>
                </a:effectLst>
              </a:rPr>
              <a:t>100 years is not enough time to increase the population in that short amount of time to have the sufficient number of workers needed for the Tower of Babel construction.  </a:t>
            </a:r>
            <a:endParaRPr lang="en-CA" sz="3200" b="1" dirty="0">
              <a:solidFill>
                <a:srgbClr val="C00000"/>
              </a:solidFill>
              <a:effectLst>
                <a:outerShdw blurRad="38100" dist="38100" dir="2700000" algn="tl">
                  <a:srgbClr val="000000">
                    <a:alpha val="43137"/>
                  </a:srgbClr>
                </a:outerShdw>
              </a:effectLst>
            </a:endParaRP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56218" y="203654"/>
            <a:ext cx="3685049" cy="2942326"/>
          </a:xfrm>
          <a:prstGeom prst="rect">
            <a:avLst/>
          </a:prstGeom>
          <a:ln>
            <a:noFill/>
          </a:ln>
          <a:effectLst>
            <a:softEdge rad="112500"/>
          </a:effectLst>
        </p:spPr>
      </p:pic>
      <p:pic>
        <p:nvPicPr>
          <p:cNvPr id="10"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757" y="3573587"/>
            <a:ext cx="4031082" cy="2954221"/>
          </a:xfrm>
          <a:prstGeom prst="rect">
            <a:avLst/>
          </a:prstGeom>
          <a:ln>
            <a:noFill/>
          </a:ln>
          <a:effectLst>
            <a:softEdge rad="112500"/>
          </a:effectLst>
        </p:spPr>
      </p:pic>
      <p:sp>
        <p:nvSpPr>
          <p:cNvPr id="4" name="Slide Number Placeholder 3"/>
          <p:cNvSpPr>
            <a:spLocks noGrp="1"/>
          </p:cNvSpPr>
          <p:nvPr>
            <p:ph type="sldNum" sz="quarter" idx="12"/>
          </p:nvPr>
        </p:nvSpPr>
        <p:spPr>
          <a:xfrm>
            <a:off x="8714232" y="6485883"/>
            <a:ext cx="3477768" cy="365125"/>
          </a:xfrm>
        </p:spPr>
        <p:txBody>
          <a:bodyPr/>
          <a:lstStyle/>
          <a:p>
            <a:fld id="{385F3E72-97D8-4E0E-8DB2-A67F030E614A}" type="slidenum">
              <a:rPr lang="en-US" smtClean="0">
                <a:solidFill>
                  <a:schemeClr val="accent1">
                    <a:lumMod val="50000"/>
                  </a:schemeClr>
                </a:solidFill>
              </a:rPr>
              <a:t>54</a:t>
            </a:fld>
            <a:endParaRPr lang="en-US" dirty="0">
              <a:solidFill>
                <a:schemeClr val="accent1">
                  <a:lumMod val="50000"/>
                </a:schemeClr>
              </a:solidFill>
            </a:endParaRPr>
          </a:p>
        </p:txBody>
      </p:sp>
      <p:sp>
        <p:nvSpPr>
          <p:cNvPr id="6" name="Title 1"/>
          <p:cNvSpPr txBox="1">
            <a:spLocks/>
          </p:cNvSpPr>
          <p:nvPr/>
        </p:nvSpPr>
        <p:spPr>
          <a:xfrm>
            <a:off x="339634" y="2433577"/>
            <a:ext cx="7664994" cy="2219389"/>
          </a:xfrm>
          <a:prstGeom prst="rect">
            <a:avLst/>
          </a:prstGeom>
        </p:spPr>
        <p:txBody>
          <a:bodyPr vert="horz" lIns="91440" tIns="45720" rIns="91440" bIns="45720" rtlCol="0" anchor="ctr">
            <a:normAutofit fontScale="97500" lnSpcReduction="100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70C0"/>
                </a:solidFill>
                <a:effectLst>
                  <a:outerShdw blurRad="38100" dist="38100" dir="2700000" algn="tl">
                    <a:srgbClr val="000000">
                      <a:alpha val="43137"/>
                    </a:srgbClr>
                  </a:outerShdw>
                </a:effectLst>
              </a:rPr>
              <a:t>It is estimated the great pyramid of </a:t>
            </a:r>
            <a:r>
              <a:rPr lang="en-US" sz="3000" b="1" dirty="0" err="1">
                <a:solidFill>
                  <a:srgbClr val="0070C0"/>
                </a:solidFill>
                <a:effectLst>
                  <a:outerShdw blurRad="38100" dist="38100" dir="2700000" algn="tl">
                    <a:srgbClr val="000000">
                      <a:alpha val="43137"/>
                    </a:srgbClr>
                  </a:outerShdw>
                </a:effectLst>
              </a:rPr>
              <a:t>Khutu</a:t>
            </a:r>
            <a:r>
              <a:rPr lang="en-US" sz="3000" b="1" dirty="0">
                <a:solidFill>
                  <a:srgbClr val="0070C0"/>
                </a:solidFill>
                <a:effectLst>
                  <a:outerShdw blurRad="38100" dist="38100" dir="2700000" algn="tl">
                    <a:srgbClr val="000000">
                      <a:alpha val="43137"/>
                    </a:srgbClr>
                  </a:outerShdw>
                </a:effectLst>
              </a:rPr>
              <a:t> </a:t>
            </a:r>
            <a:br>
              <a:rPr lang="en-US" sz="3000" b="1" dirty="0">
                <a:solidFill>
                  <a:srgbClr val="0070C0"/>
                </a:solidFill>
                <a:effectLst>
                  <a:outerShdw blurRad="38100" dist="38100" dir="2700000" algn="tl">
                    <a:srgbClr val="000000">
                      <a:alpha val="43137"/>
                    </a:srgbClr>
                  </a:outerShdw>
                </a:effectLst>
              </a:rPr>
            </a:br>
            <a:r>
              <a:rPr lang="en-US" sz="3000" b="1" dirty="0">
                <a:solidFill>
                  <a:srgbClr val="0070C0"/>
                </a:solidFill>
                <a:effectLst>
                  <a:outerShdw blurRad="38100" dist="38100" dir="2700000" algn="tl">
                    <a:srgbClr val="000000">
                      <a:alpha val="43137"/>
                    </a:srgbClr>
                  </a:outerShdw>
                </a:effectLst>
              </a:rPr>
              <a:t>required 30,000 workers for completion.</a:t>
            </a:r>
            <a:br>
              <a:rPr lang="en-US" sz="3000" b="1" dirty="0">
                <a:solidFill>
                  <a:srgbClr val="0070C0"/>
                </a:solidFill>
                <a:effectLst>
                  <a:outerShdw blurRad="38100" dist="38100" dir="2700000" algn="tl">
                    <a:srgbClr val="000000">
                      <a:alpha val="43137"/>
                    </a:srgbClr>
                  </a:outerShdw>
                </a:effectLst>
              </a:rPr>
            </a:br>
            <a:r>
              <a:rPr lang="en-US" sz="2900" b="1" dirty="0">
                <a:solidFill>
                  <a:schemeClr val="accent1">
                    <a:lumMod val="50000"/>
                  </a:schemeClr>
                </a:solidFill>
                <a:effectLst>
                  <a:outerShdw blurRad="38100" dist="38100" dir="2700000" algn="tl">
                    <a:srgbClr val="000000">
                      <a:alpha val="43137"/>
                    </a:srgbClr>
                  </a:outerShdw>
                </a:effectLst>
              </a:rPr>
              <a:t>(</a:t>
            </a:r>
            <a:r>
              <a:rPr lang="en-US" sz="2500" b="1" dirty="0">
                <a:solidFill>
                  <a:schemeClr val="accent1">
                    <a:lumMod val="50000"/>
                  </a:schemeClr>
                </a:solidFill>
                <a:effectLst>
                  <a:outerShdw blurRad="38100" dist="38100" dir="2700000" algn="tl">
                    <a:srgbClr val="000000">
                      <a:alpha val="43137"/>
                    </a:srgbClr>
                  </a:outerShdw>
                </a:effectLst>
              </a:rPr>
              <a:t>Herodotus, writing more than 21 centuries after the pyramid's completion, was told that labor gangs totaling 100,000 men worked in three-month spells a year to finish the structure in 20 years.</a:t>
            </a:r>
            <a:r>
              <a:rPr lang="en-US" sz="2900" b="1" dirty="0">
                <a:solidFill>
                  <a:schemeClr val="accent1">
                    <a:lumMod val="50000"/>
                  </a:schemeClr>
                </a:solidFill>
                <a:effectLst>
                  <a:outerShdw blurRad="38100" dist="38100" dir="2700000" algn="tl">
                    <a:srgbClr val="000000">
                      <a:alpha val="43137"/>
                    </a:srgbClr>
                  </a:outerShdw>
                </a:effectLst>
              </a:rPr>
              <a:t>)</a:t>
            </a:r>
            <a:endParaRPr lang="en-CA" sz="2900" b="1" dirty="0">
              <a:solidFill>
                <a:schemeClr val="accent1">
                  <a:lumMod val="50000"/>
                </a:schemeClr>
              </a:solidFill>
              <a:effectLst>
                <a:outerShdw blurRad="38100" dist="38100" dir="2700000" algn="tl">
                  <a:srgbClr val="000000">
                    <a:alpha val="43137"/>
                  </a:srgbClr>
                </a:outerShdw>
              </a:effectLst>
            </a:endParaRPr>
          </a:p>
        </p:txBody>
      </p:sp>
      <p:sp>
        <p:nvSpPr>
          <p:cNvPr id="7" name="Title 1"/>
          <p:cNvSpPr txBox="1">
            <a:spLocks/>
          </p:cNvSpPr>
          <p:nvPr/>
        </p:nvSpPr>
        <p:spPr>
          <a:xfrm>
            <a:off x="288834" y="4749800"/>
            <a:ext cx="7664994" cy="205928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effectLst>
                  <a:outerShdw blurRad="38100" dist="38100" dir="2700000" algn="tl">
                    <a:srgbClr val="000000">
                      <a:alpha val="43137"/>
                    </a:srgbClr>
                  </a:outerShdw>
                </a:effectLst>
              </a:rPr>
              <a:t>Surely the Tower of Babel would have needed more workers than that.  </a:t>
            </a:r>
            <a:r>
              <a:rPr lang="en-US" sz="2800" b="1" dirty="0">
                <a:solidFill>
                  <a:srgbClr val="C00000"/>
                </a:solidFill>
                <a:effectLst>
                  <a:outerShdw blurRad="38100" dist="38100" dir="2700000" algn="tl">
                    <a:srgbClr val="000000">
                      <a:alpha val="43137"/>
                    </a:srgbClr>
                  </a:outerShdw>
                </a:effectLst>
              </a:rPr>
              <a:t>Is it impossible to achieve a population to support 30,000 workers within 100 years, even if the growth rate is 3.2% - the rate of some nations today?</a:t>
            </a:r>
            <a:endParaRPr lang="en-CA"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693322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7734" y="3057374"/>
            <a:ext cx="5823857" cy="3238802"/>
          </a:xfrm>
        </p:spPr>
        <p:txBody>
          <a:bodyPr>
            <a:normAutofit/>
            <a:scene3d>
              <a:camera prst="orthographicFront"/>
              <a:lightRig rig="threePt" dir="t"/>
            </a:scene3d>
            <a:sp3d extrusionH="57150">
              <a:bevelT w="38100" h="38100" prst="angle"/>
            </a:sp3d>
          </a:bodyPr>
          <a:lstStyle/>
          <a:p>
            <a:r>
              <a:rPr lang="en-US" sz="3200" b="1" dirty="0">
                <a:solidFill>
                  <a:schemeClr val="accent1">
                    <a:lumMod val="50000"/>
                  </a:schemeClr>
                </a:solidFill>
              </a:rPr>
              <a:t>Starting with 8 people from the ark, at a growth rate of 3.2% - in 100 years you would have only approximately 186 people to build the Tower of Babel.  </a:t>
            </a:r>
            <a:r>
              <a:rPr lang="en-US" sz="3200" b="1" dirty="0">
                <a:solidFill>
                  <a:srgbClr val="C00000"/>
                </a:solidFill>
                <a:effectLst>
                  <a:outerShdw blurRad="38100" dist="38100" dir="2700000" algn="tl">
                    <a:srgbClr val="000000">
                      <a:alpha val="43137"/>
                    </a:srgbClr>
                  </a:outerShdw>
                </a:effectLst>
              </a:rPr>
              <a:t>Not possible – giving </a:t>
            </a:r>
            <a:r>
              <a:rPr lang="en-US" sz="3200" b="1" dirty="0" smtClean="0">
                <a:solidFill>
                  <a:srgbClr val="C00000"/>
                </a:solidFill>
                <a:effectLst>
                  <a:outerShdw blurRad="38100" dist="38100" dir="2700000" algn="tl">
                    <a:srgbClr val="000000">
                      <a:alpha val="43137"/>
                    </a:srgbClr>
                  </a:outerShdw>
                </a:effectLst>
              </a:rPr>
              <a:t>every atheist </a:t>
            </a:r>
            <a:r>
              <a:rPr lang="en-US" sz="3200" b="1" dirty="0">
                <a:solidFill>
                  <a:srgbClr val="C00000"/>
                </a:solidFill>
                <a:effectLst>
                  <a:outerShdw blurRad="38100" dist="38100" dir="2700000" algn="tl">
                    <a:srgbClr val="000000">
                      <a:alpha val="43137"/>
                    </a:srgbClr>
                  </a:outerShdw>
                </a:effectLst>
              </a:rPr>
              <a:t>a valid point!  </a:t>
            </a:r>
            <a:endParaRPr lang="en-CA" sz="3200" b="1" dirty="0">
              <a:solidFill>
                <a:srgbClr val="C00000"/>
              </a:solidFill>
              <a:effectLst>
                <a:outerShdw blurRad="38100" dist="38100" dir="2700000" algn="tl">
                  <a:srgbClr val="000000">
                    <a:alpha val="43137"/>
                  </a:srgbClr>
                </a:outerShdw>
              </a:effectLst>
            </a:endParaRP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24647" y="3017768"/>
            <a:ext cx="4779102" cy="35414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Slide Number Placeholder 3"/>
          <p:cNvSpPr>
            <a:spLocks noGrp="1"/>
          </p:cNvSpPr>
          <p:nvPr>
            <p:ph type="sldNum" sz="quarter" idx="12"/>
          </p:nvPr>
        </p:nvSpPr>
        <p:spPr>
          <a:xfrm>
            <a:off x="8610600" y="6356350"/>
            <a:ext cx="3465286" cy="365125"/>
          </a:xfrm>
        </p:spPr>
        <p:txBody>
          <a:bodyPr/>
          <a:lstStyle/>
          <a:p>
            <a:fld id="{385F3E72-97D8-4E0E-8DB2-A67F030E614A}" type="slidenum">
              <a:rPr lang="en-US" smtClean="0">
                <a:solidFill>
                  <a:schemeClr val="accent1">
                    <a:lumMod val="50000"/>
                  </a:schemeClr>
                </a:solidFill>
              </a:rPr>
              <a:t>55</a:t>
            </a:fld>
            <a:endParaRPr lang="en-US" dirty="0">
              <a:solidFill>
                <a:schemeClr val="accent1">
                  <a:lumMod val="50000"/>
                </a:schemeClr>
              </a:solidFill>
            </a:endParaRPr>
          </a:p>
        </p:txBody>
      </p:sp>
      <p:pic>
        <p:nvPicPr>
          <p:cNvPr id="8" name="Content Placeholder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22146" y="287866"/>
            <a:ext cx="4867294" cy="27093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itle 1"/>
          <p:cNvSpPr txBox="1">
            <a:spLocks/>
          </p:cNvSpPr>
          <p:nvPr/>
        </p:nvSpPr>
        <p:spPr>
          <a:xfrm>
            <a:off x="201386" y="343499"/>
            <a:ext cx="6429828" cy="237113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ysClr val="windowText" lastClr="000000"/>
                  </a:solidFill>
                </a:ln>
                <a:solidFill>
                  <a:srgbClr val="C00000"/>
                </a:solidFill>
                <a:latin typeface="Forte" panose="03060902040502070203" pitchFamily="66" charset="0"/>
              </a:rPr>
              <a:t>Nations today with a growth rate of about 3.2%.</a:t>
            </a:r>
            <a:endParaRPr lang="en-CA" sz="6000" b="1" dirty="0">
              <a:ln>
                <a:solidFill>
                  <a:sysClr val="windowText" lastClr="000000"/>
                </a:solidFill>
              </a:ln>
              <a:solidFill>
                <a:srgbClr val="C00000"/>
              </a:solidFill>
              <a:latin typeface="Forte" panose="03060902040502070203" pitchFamily="66" charset="0"/>
            </a:endParaRPr>
          </a:p>
        </p:txBody>
      </p:sp>
    </p:spTree>
    <p:extLst>
      <p:ext uri="{BB962C8B-B14F-4D97-AF65-F5344CB8AC3E}">
        <p14:creationId xmlns:p14="http://schemas.microsoft.com/office/powerpoint/2010/main" val="197722939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92257" y="262345"/>
            <a:ext cx="5123205" cy="2721429"/>
          </a:xfrm>
        </p:spPr>
        <p:txBody>
          <a:bodyPr>
            <a:noAutofit/>
            <a:scene3d>
              <a:camera prst="orthographicFront"/>
              <a:lightRig rig="threePt" dir="t"/>
            </a:scene3d>
            <a:sp3d extrusionH="57150">
              <a:bevelT w="38100" h="38100" prst="angle"/>
            </a:sp3d>
          </a:bodyPr>
          <a:lstStyle/>
          <a:p>
            <a:r>
              <a:rPr lang="en-US" sz="2800" b="1" dirty="0">
                <a:solidFill>
                  <a:schemeClr val="accent1">
                    <a:lumMod val="50000"/>
                  </a:schemeClr>
                </a:solidFill>
                <a:effectLst>
                  <a:outerShdw blurRad="38100" dist="38100" dir="2700000" algn="tl">
                    <a:srgbClr val="000000">
                      <a:alpha val="43137"/>
                    </a:srgbClr>
                  </a:outerShdw>
                </a:effectLst>
              </a:rPr>
              <a:t>When we go back and consider the extra 100s of years that have been removed the picture changes.  </a:t>
            </a:r>
            <a:r>
              <a:rPr lang="en-US" sz="2800" b="1" dirty="0">
                <a:solidFill>
                  <a:srgbClr val="00B050"/>
                </a:solidFill>
                <a:effectLst>
                  <a:outerShdw blurRad="38100" dist="38100" dir="2700000" algn="tl">
                    <a:srgbClr val="000000">
                      <a:alpha val="43137"/>
                    </a:srgbClr>
                  </a:outerShdw>
                </a:effectLst>
              </a:rPr>
              <a:t>When the missing 100 years are added back in, then we find there is about a 400 year timeframe from </a:t>
            </a:r>
            <a:r>
              <a:rPr lang="en-US" sz="2800" b="1" dirty="0" err="1">
                <a:solidFill>
                  <a:srgbClr val="00B050"/>
                </a:solidFill>
                <a:effectLst>
                  <a:outerShdw blurRad="38100" dist="38100" dir="2700000" algn="tl">
                    <a:srgbClr val="000000">
                      <a:alpha val="43137"/>
                    </a:srgbClr>
                  </a:outerShdw>
                </a:effectLst>
              </a:rPr>
              <a:t>Arphaxad</a:t>
            </a:r>
            <a:r>
              <a:rPr lang="en-US" sz="2800" b="1" dirty="0">
                <a:solidFill>
                  <a:srgbClr val="00B050"/>
                </a:solidFill>
                <a:effectLst>
                  <a:outerShdw blurRad="38100" dist="38100" dir="2700000" algn="tl">
                    <a:srgbClr val="000000">
                      <a:alpha val="43137"/>
                    </a:srgbClr>
                  </a:outerShdw>
                </a:effectLst>
              </a:rPr>
              <a:t> to </a:t>
            </a:r>
            <a:r>
              <a:rPr lang="en-US" sz="2800" b="1" dirty="0" err="1">
                <a:solidFill>
                  <a:srgbClr val="00B050"/>
                </a:solidFill>
                <a:effectLst>
                  <a:outerShdw blurRad="38100" dist="38100" dir="2700000" algn="tl">
                    <a:srgbClr val="000000">
                      <a:alpha val="43137"/>
                    </a:srgbClr>
                  </a:outerShdw>
                </a:effectLst>
              </a:rPr>
              <a:t>Peleg</a:t>
            </a:r>
            <a:r>
              <a:rPr lang="en-US" sz="2800" b="1" dirty="0">
                <a:solidFill>
                  <a:srgbClr val="00B050"/>
                </a:solidFill>
                <a:effectLst>
                  <a:outerShdw blurRad="38100" dist="38100" dir="2700000" algn="tl">
                    <a:srgbClr val="000000">
                      <a:alpha val="43137"/>
                    </a:srgbClr>
                  </a:outerShdw>
                </a:effectLst>
              </a:rPr>
              <a:t>.   </a:t>
            </a:r>
            <a:endParaRPr lang="en-CA" sz="2800" b="1" dirty="0">
              <a:solidFill>
                <a:srgbClr val="00B050"/>
              </a:solidFill>
              <a:effectLst>
                <a:outerShdw blurRad="38100" dist="38100" dir="2700000" algn="tl">
                  <a:srgbClr val="000000">
                    <a:alpha val="43137"/>
                  </a:srgbClr>
                </a:outerShdw>
              </a:effectLst>
            </a:endParaRPr>
          </a:p>
        </p:txBody>
      </p:sp>
      <p:pic>
        <p:nvPicPr>
          <p:cNvPr id="6" name="Content Placeholder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5488" y="413657"/>
            <a:ext cx="6096000" cy="24669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Content Placeholder 7"/>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3751170" y="3071587"/>
            <a:ext cx="8150318" cy="2345414"/>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599" y="6356350"/>
            <a:ext cx="3421743" cy="365125"/>
          </a:xfrm>
        </p:spPr>
        <p:txBody>
          <a:bodyPr/>
          <a:lstStyle/>
          <a:p>
            <a:fld id="{385F3E72-97D8-4E0E-8DB2-A67F030E614A}" type="slidenum">
              <a:rPr lang="en-US" smtClean="0">
                <a:solidFill>
                  <a:schemeClr val="accent1">
                    <a:lumMod val="50000"/>
                  </a:schemeClr>
                </a:solidFill>
              </a:rPr>
              <a:t>56</a:t>
            </a:fld>
            <a:endParaRPr lang="en-US" dirty="0">
              <a:solidFill>
                <a:schemeClr val="accent1">
                  <a:lumMod val="50000"/>
                </a:schemeClr>
              </a:solidFill>
            </a:endParaRPr>
          </a:p>
        </p:txBody>
      </p:sp>
      <p:pic>
        <p:nvPicPr>
          <p:cNvPr id="8" name="Content Placeholder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2257" y="4133420"/>
            <a:ext cx="5582067" cy="2452237"/>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itle 1"/>
          <p:cNvSpPr txBox="1">
            <a:spLocks/>
          </p:cNvSpPr>
          <p:nvPr/>
        </p:nvSpPr>
        <p:spPr>
          <a:xfrm>
            <a:off x="6077631" y="5417002"/>
            <a:ext cx="5823857" cy="1304473"/>
          </a:xfrm>
          <a:prstGeom prst="rect">
            <a:avLst/>
          </a:prstGeom>
        </p:spPr>
        <p:txBody>
          <a:bodyPr vert="horz" lIns="91440" tIns="45720" rIns="91440" bIns="45720" rtlCol="0" anchor="ctr">
            <a:normAutofit fontScale="92500" lnSpcReduction="100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B050"/>
                </a:solidFill>
                <a:effectLst>
                  <a:outerShdw blurRad="38100" dist="38100" dir="2700000" algn="tl">
                    <a:srgbClr val="000000">
                      <a:alpha val="43137"/>
                    </a:srgbClr>
                  </a:outerShdw>
                </a:effectLst>
              </a:rPr>
              <a:t>Is 400 years </a:t>
            </a:r>
            <a:r>
              <a:rPr lang="en-US" sz="3200" b="1" dirty="0">
                <a:solidFill>
                  <a:srgbClr val="C00000"/>
                </a:solidFill>
                <a:effectLst>
                  <a:outerShdw blurRad="38100" dist="38100" dir="2700000" algn="tl">
                    <a:srgbClr val="000000">
                      <a:alpha val="43137"/>
                    </a:srgbClr>
                  </a:outerShdw>
                </a:effectLst>
              </a:rPr>
              <a:t>enough time to produce a sufficient population growth to build the large Tower of Babel?</a:t>
            </a:r>
            <a:endParaRPr lang="en-CA"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426647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16" presetClass="entr" presetSubtype="21" fill="hold"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48342" y="22225"/>
            <a:ext cx="6270171" cy="3146277"/>
          </a:xfrm>
        </p:spPr>
        <p:txBody>
          <a:bodyPr>
            <a:noAutofit/>
            <a:scene3d>
              <a:camera prst="orthographicFront"/>
              <a:lightRig rig="threePt" dir="t"/>
            </a:scene3d>
            <a:sp3d extrusionH="57150">
              <a:bevelT w="38100" h="38100" prst="angle"/>
            </a:sp3d>
          </a:bodyPr>
          <a:lstStyle/>
          <a:p>
            <a:r>
              <a:rPr lang="en-US" sz="2800" b="1" dirty="0">
                <a:solidFill>
                  <a:schemeClr val="accent1">
                    <a:lumMod val="50000"/>
                  </a:schemeClr>
                </a:solidFill>
                <a:effectLst>
                  <a:outerShdw blurRad="38100" dist="38100" dir="2700000" algn="tl">
                    <a:srgbClr val="000000">
                      <a:alpha val="43137"/>
                    </a:srgbClr>
                  </a:outerShdw>
                </a:effectLst>
              </a:rPr>
              <a:t>Going with a 3.2% growth rate, </a:t>
            </a:r>
            <a:r>
              <a:rPr lang="en-US" sz="2800" b="1" dirty="0">
                <a:solidFill>
                  <a:srgbClr val="00B050"/>
                </a:solidFill>
                <a:effectLst>
                  <a:outerShdw blurRad="38100" dist="38100" dir="2700000" algn="tl">
                    <a:srgbClr val="000000">
                      <a:alpha val="43137"/>
                    </a:srgbClr>
                  </a:outerShdw>
                </a:effectLst>
              </a:rPr>
              <a:t>there would be over 2 million people on the </a:t>
            </a:r>
            <a:r>
              <a:rPr lang="en-US" sz="2800" b="1" dirty="0" smtClean="0">
                <a:solidFill>
                  <a:srgbClr val="00B050"/>
                </a:solidFill>
                <a:effectLst>
                  <a:outerShdw blurRad="38100" dist="38100" dir="2700000" algn="tl">
                    <a:srgbClr val="000000">
                      <a:alpha val="43137"/>
                    </a:srgbClr>
                  </a:outerShdw>
                </a:effectLst>
              </a:rPr>
              <a:t>earth in 400 years</a:t>
            </a:r>
            <a:r>
              <a:rPr lang="en-US" sz="2800" b="1" dirty="0" smtClean="0">
                <a:solidFill>
                  <a:schemeClr val="accent1">
                    <a:lumMod val="50000"/>
                  </a:schemeClr>
                </a:solidFill>
                <a:effectLst>
                  <a:outerShdw blurRad="38100" dist="38100" dir="2700000" algn="tl">
                    <a:srgbClr val="000000">
                      <a:alpha val="43137"/>
                    </a:srgbClr>
                  </a:outerShdw>
                </a:effectLst>
              </a:rPr>
              <a:t> </a:t>
            </a:r>
            <a:r>
              <a:rPr lang="en-US" sz="2800" b="1" dirty="0">
                <a:solidFill>
                  <a:schemeClr val="accent1">
                    <a:lumMod val="50000"/>
                  </a:schemeClr>
                </a:solidFill>
                <a:effectLst>
                  <a:outerShdw blurRad="38100" dist="38100" dir="2700000" algn="tl">
                    <a:srgbClr val="000000">
                      <a:alpha val="43137"/>
                    </a:srgbClr>
                  </a:outerShdw>
                </a:effectLst>
              </a:rPr>
              <a:t>– certainly that would </a:t>
            </a:r>
            <a:r>
              <a:rPr lang="en-US" sz="2800" b="1" dirty="0" smtClean="0">
                <a:solidFill>
                  <a:schemeClr val="accent1">
                    <a:lumMod val="50000"/>
                  </a:schemeClr>
                </a:solidFill>
                <a:effectLst>
                  <a:outerShdw blurRad="38100" dist="38100" dir="2700000" algn="tl">
                    <a:srgbClr val="000000">
                      <a:alpha val="43137"/>
                    </a:srgbClr>
                  </a:outerShdw>
                </a:effectLst>
              </a:rPr>
              <a:t/>
            </a:r>
            <a:br>
              <a:rPr lang="en-US" sz="2800" b="1" dirty="0" smtClean="0">
                <a:solidFill>
                  <a:schemeClr val="accent1">
                    <a:lumMod val="50000"/>
                  </a:schemeClr>
                </a:solidFill>
                <a:effectLst>
                  <a:outerShdw blurRad="38100" dist="38100" dir="2700000" algn="tl">
                    <a:srgbClr val="000000">
                      <a:alpha val="43137"/>
                    </a:srgbClr>
                  </a:outerShdw>
                </a:effectLst>
              </a:rPr>
            </a:br>
            <a:r>
              <a:rPr lang="en-US" sz="2800" b="1" dirty="0" smtClean="0">
                <a:solidFill>
                  <a:schemeClr val="accent1">
                    <a:lumMod val="50000"/>
                  </a:schemeClr>
                </a:solidFill>
                <a:effectLst>
                  <a:outerShdw blurRad="38100" dist="38100" dir="2700000" algn="tl">
                    <a:srgbClr val="000000">
                      <a:alpha val="43137"/>
                    </a:srgbClr>
                  </a:outerShdw>
                </a:effectLst>
              </a:rPr>
              <a:t>be </a:t>
            </a:r>
            <a:r>
              <a:rPr lang="en-US" sz="2800" b="1" dirty="0">
                <a:solidFill>
                  <a:schemeClr val="accent1">
                    <a:lumMod val="50000"/>
                  </a:schemeClr>
                </a:solidFill>
                <a:effectLst>
                  <a:outerShdw blurRad="38100" dist="38100" dir="2700000" algn="tl">
                    <a:srgbClr val="000000">
                      <a:alpha val="43137"/>
                    </a:srgbClr>
                  </a:outerShdw>
                </a:effectLst>
              </a:rPr>
              <a:t>enough workers to work on the tower. </a:t>
            </a:r>
            <a:br>
              <a:rPr lang="en-US" sz="2800" b="1" dirty="0">
                <a:solidFill>
                  <a:schemeClr val="accent1">
                    <a:lumMod val="50000"/>
                  </a:schemeClr>
                </a:solidFill>
                <a:effectLst>
                  <a:outerShdw blurRad="38100" dist="38100" dir="2700000" algn="tl">
                    <a:srgbClr val="000000">
                      <a:alpha val="43137"/>
                    </a:srgbClr>
                  </a:outerShdw>
                </a:effectLst>
              </a:rPr>
            </a:br>
            <a:r>
              <a:rPr lang="en-US" sz="1800" b="1" dirty="0">
                <a:solidFill>
                  <a:schemeClr val="accent1">
                    <a:lumMod val="50000"/>
                  </a:schemeClr>
                </a:solidFill>
                <a:effectLst>
                  <a:outerShdw blurRad="38100" dist="38100" dir="2700000" algn="tl">
                    <a:srgbClr val="000000">
                      <a:alpha val="43137"/>
                    </a:srgbClr>
                  </a:outerShdw>
                </a:effectLst>
              </a:rPr>
              <a:t/>
            </a:r>
            <a:br>
              <a:rPr lang="en-US" sz="1800" b="1" dirty="0">
                <a:solidFill>
                  <a:schemeClr val="accent1">
                    <a:lumMod val="50000"/>
                  </a:schemeClr>
                </a:solidFill>
                <a:effectLst>
                  <a:outerShdw blurRad="38100" dist="38100" dir="2700000" algn="tl">
                    <a:srgbClr val="000000">
                      <a:alpha val="43137"/>
                    </a:srgbClr>
                  </a:outerShdw>
                </a:effectLst>
              </a:rPr>
            </a:br>
            <a:r>
              <a:rPr lang="en-US" sz="2800" b="1" dirty="0">
                <a:solidFill>
                  <a:schemeClr val="accent1">
                    <a:lumMod val="50000"/>
                  </a:schemeClr>
                </a:solidFill>
                <a:effectLst>
                  <a:outerShdw blurRad="38100" dist="38100" dir="2700000" algn="tl">
                    <a:srgbClr val="000000">
                      <a:alpha val="43137"/>
                    </a:srgbClr>
                  </a:outerShdw>
                </a:effectLst>
              </a:rPr>
              <a:t>Comparing that to the 30,000 workers </a:t>
            </a:r>
            <a:br>
              <a:rPr lang="en-US" sz="2800" b="1" dirty="0">
                <a:solidFill>
                  <a:schemeClr val="accent1">
                    <a:lumMod val="50000"/>
                  </a:schemeClr>
                </a:solidFill>
                <a:effectLst>
                  <a:outerShdw blurRad="38100" dist="38100" dir="2700000" algn="tl">
                    <a:srgbClr val="000000">
                      <a:alpha val="43137"/>
                    </a:srgbClr>
                  </a:outerShdw>
                </a:effectLst>
              </a:rPr>
            </a:br>
            <a:r>
              <a:rPr lang="en-US" sz="2800" b="1" dirty="0">
                <a:solidFill>
                  <a:schemeClr val="accent1">
                    <a:lumMod val="50000"/>
                  </a:schemeClr>
                </a:solidFill>
                <a:effectLst>
                  <a:outerShdw blurRad="38100" dist="38100" dir="2700000" algn="tl">
                    <a:srgbClr val="000000">
                      <a:alpha val="43137"/>
                    </a:srgbClr>
                  </a:outerShdw>
                </a:effectLst>
              </a:rPr>
              <a:t>for the </a:t>
            </a:r>
            <a:r>
              <a:rPr lang="en-US" sz="2800" b="1" dirty="0" err="1">
                <a:solidFill>
                  <a:schemeClr val="accent1">
                    <a:lumMod val="50000"/>
                  </a:schemeClr>
                </a:solidFill>
                <a:effectLst>
                  <a:outerShdw blurRad="38100" dist="38100" dir="2700000" algn="tl">
                    <a:srgbClr val="000000">
                      <a:alpha val="43137"/>
                    </a:srgbClr>
                  </a:outerShdw>
                </a:effectLst>
              </a:rPr>
              <a:t>Khutu</a:t>
            </a:r>
            <a:r>
              <a:rPr lang="en-US" sz="2800" b="1" dirty="0">
                <a:solidFill>
                  <a:schemeClr val="accent1">
                    <a:lumMod val="50000"/>
                  </a:schemeClr>
                </a:solidFill>
                <a:effectLst>
                  <a:outerShdw blurRad="38100" dist="38100" dir="2700000" algn="tl">
                    <a:srgbClr val="000000">
                      <a:alpha val="43137"/>
                    </a:srgbClr>
                  </a:outerShdw>
                </a:effectLst>
              </a:rPr>
              <a:t> pyramid, </a:t>
            </a:r>
            <a:r>
              <a:rPr lang="en-US" sz="2800" b="1" dirty="0">
                <a:solidFill>
                  <a:srgbClr val="00B050"/>
                </a:solidFill>
                <a:effectLst>
                  <a:outerShdw blurRad="38100" dist="38100" dir="2700000" algn="tl">
                    <a:srgbClr val="000000">
                      <a:alpha val="43137"/>
                    </a:srgbClr>
                  </a:outerShdw>
                </a:effectLst>
              </a:rPr>
              <a:t>3.2%  is a realistic estimate for population growth. </a:t>
            </a:r>
            <a:endParaRPr lang="en-CA" sz="2800" b="1" dirty="0">
              <a:solidFill>
                <a:srgbClr val="00B050"/>
              </a:solidFill>
              <a:effectLst>
                <a:outerShdw blurRad="38100" dist="38100" dir="2700000" algn="tl">
                  <a:srgbClr val="000000">
                    <a:alpha val="43137"/>
                  </a:srgbClr>
                </a:outerShdw>
              </a:effectLst>
            </a:endParaRPr>
          </a:p>
        </p:txBody>
      </p:sp>
      <p:pic>
        <p:nvPicPr>
          <p:cNvPr id="10" name="Content Placeholder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620" y="3168502"/>
            <a:ext cx="4763750" cy="3685423"/>
          </a:xfrm>
          <a:prstGeom prst="rect">
            <a:avLst/>
          </a:prstGeom>
          <a:ln>
            <a:noFill/>
          </a:ln>
          <a:effectLst>
            <a:softEdge rad="112500"/>
          </a:effectLst>
        </p:spPr>
      </p:pic>
      <p:sp>
        <p:nvSpPr>
          <p:cNvPr id="3" name="Slide Number Placeholder 2"/>
          <p:cNvSpPr>
            <a:spLocks noGrp="1"/>
          </p:cNvSpPr>
          <p:nvPr>
            <p:ph type="sldNum" sz="quarter" idx="12"/>
          </p:nvPr>
        </p:nvSpPr>
        <p:spPr>
          <a:xfrm>
            <a:off x="8610600" y="6356350"/>
            <a:ext cx="3499884" cy="365125"/>
          </a:xfrm>
        </p:spPr>
        <p:txBody>
          <a:bodyPr/>
          <a:lstStyle/>
          <a:p>
            <a:fld id="{385F3E72-97D8-4E0E-8DB2-A67F030E614A}" type="slidenum">
              <a:rPr lang="en-US" smtClean="0">
                <a:solidFill>
                  <a:schemeClr val="accent1">
                    <a:lumMod val="50000"/>
                  </a:schemeClr>
                </a:solidFill>
              </a:rPr>
              <a:t>57</a:t>
            </a:fld>
            <a:endParaRPr lang="en-US" dirty="0">
              <a:solidFill>
                <a:schemeClr val="accent1">
                  <a:lumMod val="50000"/>
                </a:schemeClr>
              </a:solidFill>
            </a:endParaRPr>
          </a:p>
        </p:txBody>
      </p:sp>
      <p:sp>
        <p:nvSpPr>
          <p:cNvPr id="11" name="Title 3"/>
          <p:cNvSpPr txBox="1">
            <a:spLocks/>
          </p:cNvSpPr>
          <p:nvPr/>
        </p:nvSpPr>
        <p:spPr>
          <a:xfrm>
            <a:off x="5475514" y="4283464"/>
            <a:ext cx="6270171" cy="195846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00000"/>
                </a:solidFill>
                <a:effectLst>
                  <a:outerShdw blurRad="38100" dist="38100" dir="2700000" algn="tl">
                    <a:srgbClr val="000000">
                      <a:alpha val="43137"/>
                    </a:srgbClr>
                  </a:outerShdw>
                </a:effectLst>
              </a:rPr>
              <a:t>If our Scriptures today would be consistent with the original Hebrew, Atheist's would not have made this claim to begin with.</a:t>
            </a:r>
            <a:br>
              <a:rPr lang="en-US" sz="2800" b="1" dirty="0">
                <a:solidFill>
                  <a:srgbClr val="C00000"/>
                </a:solidFill>
                <a:effectLst>
                  <a:outerShdw blurRad="38100" dist="38100" dir="2700000" algn="tl">
                    <a:srgbClr val="000000">
                      <a:alpha val="43137"/>
                    </a:srgbClr>
                  </a:outerShdw>
                </a:effectLst>
              </a:rPr>
            </a:br>
            <a:endParaRPr lang="en-US" sz="1400" b="1" dirty="0">
              <a:solidFill>
                <a:srgbClr val="C00000"/>
              </a:solidFill>
              <a:effectLst>
                <a:outerShdw blurRad="38100" dist="38100" dir="2700000" algn="tl">
                  <a:srgbClr val="000000">
                    <a:alpha val="43137"/>
                  </a:srgbClr>
                </a:outerShdw>
              </a:effectLst>
            </a:endParaRPr>
          </a:p>
          <a:p>
            <a:r>
              <a:rPr lang="en-US" sz="2800" b="1" dirty="0">
                <a:solidFill>
                  <a:srgbClr val="002060"/>
                </a:solidFill>
                <a:effectLst>
                  <a:outerShdw blurRad="38100" dist="38100" dir="2700000" algn="tl">
                    <a:srgbClr val="000000">
                      <a:alpha val="43137"/>
                    </a:srgbClr>
                  </a:outerShdw>
                </a:effectLst>
              </a:rPr>
              <a:t>Let’s examine a second option next.</a:t>
            </a:r>
            <a:endParaRPr lang="en-CA" sz="2800" b="1" dirty="0">
              <a:solidFill>
                <a:srgbClr val="00206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1429" y="218171"/>
            <a:ext cx="4943856" cy="3858768"/>
          </a:xfrm>
          <a:prstGeom prst="rect">
            <a:avLst/>
          </a:prstGeom>
          <a:ln>
            <a:solidFill>
              <a:srgbClr val="002060"/>
            </a:solidFill>
          </a:ln>
        </p:spPr>
      </p:pic>
    </p:spTree>
    <p:extLst>
      <p:ext uri="{BB962C8B-B14F-4D97-AF65-F5344CB8AC3E}">
        <p14:creationId xmlns:p14="http://schemas.microsoft.com/office/powerpoint/2010/main" val="32121804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76477" y="1029231"/>
            <a:ext cx="7418614" cy="1370149"/>
          </a:xfrm>
        </p:spPr>
        <p:txBody>
          <a:bodyPr>
            <a:normAutofit/>
            <a:scene3d>
              <a:camera prst="orthographicFront"/>
              <a:lightRig rig="threePt" dir="t"/>
            </a:scene3d>
            <a:sp3d extrusionH="57150">
              <a:bevelT w="38100" h="38100" prst="angle"/>
            </a:sp3d>
          </a:bodyPr>
          <a:lstStyle/>
          <a:p>
            <a:r>
              <a:rPr lang="en-US" sz="2400" b="1" dirty="0">
                <a:solidFill>
                  <a:schemeClr val="accent1">
                    <a:lumMod val="50000"/>
                  </a:schemeClr>
                </a:solidFill>
              </a:rPr>
              <a:t>In order to go from 8 people to at least 30,000 in the </a:t>
            </a:r>
            <a:br>
              <a:rPr lang="en-US" sz="2400" b="1" dirty="0">
                <a:solidFill>
                  <a:schemeClr val="accent1">
                    <a:lumMod val="50000"/>
                  </a:schemeClr>
                </a:solidFill>
              </a:rPr>
            </a:br>
            <a:r>
              <a:rPr lang="en-US" sz="2400" b="1" dirty="0">
                <a:solidFill>
                  <a:schemeClr val="accent1">
                    <a:lumMod val="50000"/>
                  </a:schemeClr>
                </a:solidFill>
              </a:rPr>
              <a:t>first 100 years, that would be a growth rate of:  8.58%!  </a:t>
            </a:r>
            <a:br>
              <a:rPr lang="en-US" sz="2400" b="1" dirty="0">
                <a:solidFill>
                  <a:schemeClr val="accent1">
                    <a:lumMod val="50000"/>
                  </a:schemeClr>
                </a:solidFill>
              </a:rPr>
            </a:br>
            <a:r>
              <a:rPr lang="en-US" sz="1400" b="1" dirty="0">
                <a:solidFill>
                  <a:schemeClr val="accent1">
                    <a:lumMod val="50000"/>
                  </a:schemeClr>
                </a:solidFill>
              </a:rPr>
              <a:t/>
            </a:r>
            <a:br>
              <a:rPr lang="en-US" sz="1400" b="1" dirty="0">
                <a:solidFill>
                  <a:schemeClr val="accent1">
                    <a:lumMod val="50000"/>
                  </a:schemeClr>
                </a:solidFill>
              </a:rPr>
            </a:br>
            <a:r>
              <a:rPr lang="en-US" sz="2400" b="1" dirty="0">
                <a:solidFill>
                  <a:srgbClr val="C00000"/>
                </a:solidFill>
                <a:effectLst>
                  <a:outerShdw blurRad="38100" dist="38100" dir="2700000" algn="tl">
                    <a:srgbClr val="000000">
                      <a:alpha val="43137"/>
                    </a:srgbClr>
                  </a:outerShdw>
                </a:effectLst>
              </a:rPr>
              <a:t>However, this is not a realistic growth rate either! </a:t>
            </a:r>
            <a:endParaRPr lang="en-CA" sz="2800" b="1" dirty="0">
              <a:solidFill>
                <a:schemeClr val="accent1">
                  <a:lumMod val="50000"/>
                </a:schemeClr>
              </a:solidFill>
              <a:effectLst>
                <a:outerShdw blurRad="38100" dist="38100" dir="2700000" algn="tl">
                  <a:srgbClr val="000000">
                    <a:alpha val="43137"/>
                  </a:srgbClr>
                </a:outerShdw>
              </a:effectLst>
            </a:endParaRPr>
          </a:p>
        </p:txBody>
      </p:sp>
      <p:pic>
        <p:nvPicPr>
          <p:cNvPr id="13" name="Content Placeholder 12"/>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313332" y="3652910"/>
            <a:ext cx="4376265" cy="26543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Content Placeholder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12238" y="970345"/>
            <a:ext cx="4064807" cy="28638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58</a:t>
            </a:fld>
            <a:endParaRPr lang="en-US" dirty="0">
              <a:solidFill>
                <a:schemeClr val="accent1">
                  <a:lumMod val="50000"/>
                </a:schemeClr>
              </a:solidFill>
            </a:endParaRPr>
          </a:p>
        </p:txBody>
      </p:sp>
      <p:sp>
        <p:nvSpPr>
          <p:cNvPr id="10" name="Title 1"/>
          <p:cNvSpPr txBox="1">
            <a:spLocks/>
          </p:cNvSpPr>
          <p:nvPr/>
        </p:nvSpPr>
        <p:spPr>
          <a:xfrm>
            <a:off x="201386" y="0"/>
            <a:ext cx="11838214"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ysClr val="windowText" lastClr="000000"/>
                  </a:solidFill>
                </a:ln>
                <a:solidFill>
                  <a:srgbClr val="C00000"/>
                </a:solidFill>
                <a:latin typeface="Forte" panose="03060902040502070203" pitchFamily="66" charset="0"/>
              </a:rPr>
              <a:t>Just to be fair – examine this scenario!</a:t>
            </a:r>
            <a:endParaRPr lang="en-CA" sz="5400" b="1" dirty="0">
              <a:ln>
                <a:solidFill>
                  <a:sysClr val="windowText" lastClr="000000"/>
                </a:solidFill>
              </a:ln>
              <a:solidFill>
                <a:srgbClr val="C00000"/>
              </a:solidFill>
              <a:latin typeface="Forte" panose="03060902040502070203" pitchFamily="66" charset="0"/>
            </a:endParaRPr>
          </a:p>
        </p:txBody>
      </p:sp>
      <p:sp>
        <p:nvSpPr>
          <p:cNvPr id="15" name="Title 3"/>
          <p:cNvSpPr txBox="1">
            <a:spLocks/>
          </p:cNvSpPr>
          <p:nvPr/>
        </p:nvSpPr>
        <p:spPr>
          <a:xfrm>
            <a:off x="4854008" y="3431757"/>
            <a:ext cx="7106784" cy="3243868"/>
          </a:xfrm>
          <a:prstGeom prst="rect">
            <a:avLst/>
          </a:prstGeom>
        </p:spPr>
        <p:txBody>
          <a:bodyPr vert="horz" lIns="91440" tIns="45720" rIns="91440" bIns="45720" rtlCol="0" anchor="ctr">
            <a:normAutofit fontScale="82500" lnSpcReduction="200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rPr>
              <a:t>Compare that with the </a:t>
            </a:r>
            <a:br>
              <a:rPr lang="en-US" sz="2800" b="1" dirty="0">
                <a:solidFill>
                  <a:schemeClr val="accent1">
                    <a:lumMod val="50000"/>
                  </a:schemeClr>
                </a:solidFill>
              </a:rPr>
            </a:br>
            <a:r>
              <a:rPr lang="en-US" sz="2800" b="1" dirty="0">
                <a:solidFill>
                  <a:schemeClr val="accent1">
                    <a:lumMod val="50000"/>
                  </a:schemeClr>
                </a:solidFill>
              </a:rPr>
              <a:t>population today – of </a:t>
            </a:r>
            <a:br>
              <a:rPr lang="en-US" sz="2800" b="1" dirty="0">
                <a:solidFill>
                  <a:schemeClr val="accent1">
                    <a:lumMod val="50000"/>
                  </a:schemeClr>
                </a:solidFill>
              </a:rPr>
            </a:br>
            <a:r>
              <a:rPr lang="en-US" sz="2800" b="1" dirty="0">
                <a:solidFill>
                  <a:schemeClr val="accent1">
                    <a:lumMod val="50000"/>
                  </a:schemeClr>
                </a:solidFill>
              </a:rPr>
              <a:t>7.9 billion as of Nov 2021, after 1000s of years! </a:t>
            </a:r>
          </a:p>
          <a:p>
            <a:endParaRPr lang="en-US" sz="2800" b="1" dirty="0">
              <a:solidFill>
                <a:schemeClr val="accent1">
                  <a:lumMod val="50000"/>
                </a:schemeClr>
              </a:solidFill>
            </a:endParaRPr>
          </a:p>
          <a:p>
            <a:r>
              <a:rPr lang="en-US" sz="2800" b="1" dirty="0">
                <a:solidFill>
                  <a:schemeClr val="accent1">
                    <a:lumMod val="50000"/>
                  </a:schemeClr>
                </a:solidFill>
              </a:rPr>
              <a:t>Clearly a growth rate of 8.58% is not realistic!  And yet, </a:t>
            </a:r>
            <a:r>
              <a:rPr lang="en-US" sz="2800" b="1" dirty="0" smtClean="0">
                <a:solidFill>
                  <a:schemeClr val="accent1">
                    <a:lumMod val="50000"/>
                  </a:schemeClr>
                </a:solidFill>
              </a:rPr>
              <a:t/>
            </a:r>
            <a:br>
              <a:rPr lang="en-US" sz="2800" b="1" dirty="0" smtClean="0">
                <a:solidFill>
                  <a:schemeClr val="accent1">
                    <a:lumMod val="50000"/>
                  </a:schemeClr>
                </a:solidFill>
              </a:rPr>
            </a:br>
            <a:r>
              <a:rPr lang="en-US" sz="2800" b="1" dirty="0" smtClean="0">
                <a:solidFill>
                  <a:schemeClr val="accent1">
                    <a:lumMod val="50000"/>
                  </a:schemeClr>
                </a:solidFill>
              </a:rPr>
              <a:t>that </a:t>
            </a:r>
            <a:r>
              <a:rPr lang="en-US" sz="2800" b="1" dirty="0">
                <a:solidFill>
                  <a:schemeClr val="accent1">
                    <a:lumMod val="50000"/>
                  </a:schemeClr>
                </a:solidFill>
              </a:rPr>
              <a:t>is the kind of growth rate needed to get at least 30,000 people in 100 years.  </a:t>
            </a:r>
            <a:r>
              <a:rPr lang="en-US" sz="2400" b="1" dirty="0">
                <a:solidFill>
                  <a:srgbClr val="C00000"/>
                </a:solidFill>
                <a:effectLst>
                  <a:outerShdw blurRad="38100" dist="38100" dir="2700000" algn="tl">
                    <a:srgbClr val="000000">
                      <a:alpha val="43137"/>
                    </a:srgbClr>
                  </a:outerShdw>
                </a:effectLst>
              </a:rPr>
              <a:t>(And remember, the pyramid had 100,000 workers a year on rotation of 30,000 at a time.)  </a:t>
            </a:r>
          </a:p>
          <a:p>
            <a:endParaRPr lang="en-US" sz="2400" b="1" dirty="0">
              <a:solidFill>
                <a:srgbClr val="C00000"/>
              </a:solidFill>
            </a:endParaRPr>
          </a:p>
          <a:p>
            <a:r>
              <a:rPr lang="en-US" sz="2800" b="1" dirty="0">
                <a:solidFill>
                  <a:schemeClr val="accent1">
                    <a:lumMod val="50000"/>
                  </a:schemeClr>
                </a:solidFill>
              </a:rPr>
              <a:t>It’s beginning to be clear that the removal of these 100s </a:t>
            </a:r>
            <a:r>
              <a:rPr lang="en-US" sz="2800" b="1" dirty="0" smtClean="0">
                <a:solidFill>
                  <a:schemeClr val="accent1">
                    <a:lumMod val="50000"/>
                  </a:schemeClr>
                </a:solidFill>
              </a:rPr>
              <a:t/>
            </a:r>
            <a:br>
              <a:rPr lang="en-US" sz="2800" b="1" dirty="0" smtClean="0">
                <a:solidFill>
                  <a:schemeClr val="accent1">
                    <a:lumMod val="50000"/>
                  </a:schemeClr>
                </a:solidFill>
              </a:rPr>
            </a:br>
            <a:r>
              <a:rPr lang="en-US" sz="2800" b="1" dirty="0" smtClean="0">
                <a:solidFill>
                  <a:schemeClr val="accent1">
                    <a:lumMod val="50000"/>
                  </a:schemeClr>
                </a:solidFill>
              </a:rPr>
              <a:t>of </a:t>
            </a:r>
            <a:r>
              <a:rPr lang="en-US" sz="2800" b="1" dirty="0">
                <a:solidFill>
                  <a:schemeClr val="accent1">
                    <a:lumMod val="50000"/>
                  </a:schemeClr>
                </a:solidFill>
              </a:rPr>
              <a:t>years from the original text – must have been deliberate.  </a:t>
            </a:r>
            <a:r>
              <a:rPr lang="en-US" sz="2800" b="1" dirty="0">
                <a:solidFill>
                  <a:srgbClr val="C00000"/>
                </a:solidFill>
                <a:effectLst>
                  <a:outerShdw blurRad="38100" dist="38100" dir="2700000" algn="tl">
                    <a:srgbClr val="000000">
                      <a:alpha val="43137"/>
                    </a:srgbClr>
                  </a:outerShdw>
                </a:effectLst>
              </a:rPr>
              <a:t>Was there a reason? </a:t>
            </a:r>
            <a:endParaRPr lang="en-CA" sz="2800" b="1" dirty="0">
              <a:solidFill>
                <a:srgbClr val="C00000"/>
              </a:solidFill>
              <a:effectLst>
                <a:outerShdw blurRad="38100" dist="38100" dir="2700000" algn="tl">
                  <a:srgbClr val="000000">
                    <a:alpha val="43137"/>
                  </a:srgbClr>
                </a:outerShdw>
              </a:effectLst>
            </a:endParaRPr>
          </a:p>
        </p:txBody>
      </p:sp>
      <p:sp>
        <p:nvSpPr>
          <p:cNvPr id="11" name="Title 3"/>
          <p:cNvSpPr txBox="1">
            <a:spLocks/>
          </p:cNvSpPr>
          <p:nvPr/>
        </p:nvSpPr>
        <p:spPr>
          <a:xfrm>
            <a:off x="434635" y="2431459"/>
            <a:ext cx="7418614" cy="968219"/>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accent1">
                    <a:lumMod val="50000"/>
                  </a:schemeClr>
                </a:solidFill>
              </a:rPr>
              <a:t>Just to put this in perspective – starting with 8 people </a:t>
            </a:r>
            <a:br>
              <a:rPr lang="en-US" sz="2400" b="1" dirty="0">
                <a:solidFill>
                  <a:schemeClr val="accent1">
                    <a:lumMod val="50000"/>
                  </a:schemeClr>
                </a:solidFill>
              </a:rPr>
            </a:br>
            <a:r>
              <a:rPr lang="en-US" sz="2400" b="1" dirty="0">
                <a:solidFill>
                  <a:schemeClr val="accent1">
                    <a:lumMod val="50000"/>
                  </a:schemeClr>
                </a:solidFill>
              </a:rPr>
              <a:t>and an 8.58% growth rate </a:t>
            </a:r>
            <a:r>
              <a:rPr lang="en-US" sz="2400" b="1" dirty="0">
                <a:solidFill>
                  <a:srgbClr val="C00000"/>
                </a:solidFill>
                <a:effectLst>
                  <a:outerShdw blurRad="38100" dist="38100" dir="2700000" algn="tl">
                    <a:srgbClr val="000000">
                      <a:alpha val="43137"/>
                    </a:srgbClr>
                  </a:outerShdw>
                </a:effectLst>
              </a:rPr>
              <a:t>over a period of </a:t>
            </a:r>
            <a:r>
              <a:rPr lang="en-US" sz="2400" b="1" u="sng" dirty="0">
                <a:solidFill>
                  <a:srgbClr val="C00000"/>
                </a:solidFill>
                <a:effectLst>
                  <a:outerShdw blurRad="38100" dist="38100" dir="2700000" algn="tl">
                    <a:srgbClr val="000000">
                      <a:alpha val="43137"/>
                    </a:srgbClr>
                  </a:outerShdw>
                </a:effectLst>
              </a:rPr>
              <a:t>400</a:t>
            </a:r>
            <a:r>
              <a:rPr lang="en-US" sz="2400" b="1" dirty="0">
                <a:solidFill>
                  <a:srgbClr val="C00000"/>
                </a:solidFill>
                <a:effectLst>
                  <a:outerShdw blurRad="38100" dist="38100" dir="2700000" algn="tl">
                    <a:srgbClr val="000000">
                      <a:alpha val="43137"/>
                    </a:srgbClr>
                  </a:outerShdw>
                </a:effectLst>
              </a:rPr>
              <a:t> years </a:t>
            </a:r>
            <a:r>
              <a:rPr lang="en-US" sz="2400" b="1" dirty="0">
                <a:solidFill>
                  <a:schemeClr val="accent1">
                    <a:lumMod val="50000"/>
                  </a:schemeClr>
                </a:solidFill>
              </a:rPr>
              <a:t>–</a:t>
            </a:r>
            <a:br>
              <a:rPr lang="en-US" sz="2400" b="1" dirty="0">
                <a:solidFill>
                  <a:schemeClr val="accent1">
                    <a:lumMod val="50000"/>
                  </a:schemeClr>
                </a:solidFill>
              </a:rPr>
            </a:br>
            <a:r>
              <a:rPr lang="en-US" sz="2400" b="1" dirty="0">
                <a:solidFill>
                  <a:schemeClr val="accent1">
                    <a:lumMod val="50000"/>
                  </a:schemeClr>
                </a:solidFill>
              </a:rPr>
              <a:t> </a:t>
            </a:r>
            <a:r>
              <a:rPr lang="en-US" sz="2400" b="1" u="sng" dirty="0">
                <a:solidFill>
                  <a:srgbClr val="421E06"/>
                </a:solidFill>
                <a:latin typeface="Berlin Sans FB Demi" panose="020E0802020502020306" pitchFamily="34" charset="0"/>
              </a:rPr>
              <a:t>this</a:t>
            </a:r>
            <a:r>
              <a:rPr lang="en-US" sz="2400" b="1" dirty="0">
                <a:solidFill>
                  <a:srgbClr val="421E06"/>
                </a:solidFill>
                <a:latin typeface="Berlin Sans FB Demi" panose="020E0802020502020306" pitchFamily="34" charset="0"/>
              </a:rPr>
              <a:t> </a:t>
            </a:r>
            <a:r>
              <a:rPr lang="en-US" sz="2400" b="1" u="sng" dirty="0">
                <a:solidFill>
                  <a:srgbClr val="421E06"/>
                </a:solidFill>
                <a:latin typeface="Berlin Sans FB Demi" panose="020E0802020502020306" pitchFamily="34" charset="0"/>
              </a:rPr>
              <a:t>will</a:t>
            </a:r>
            <a:r>
              <a:rPr lang="en-US" sz="2400" b="1" dirty="0">
                <a:solidFill>
                  <a:srgbClr val="421E06"/>
                </a:solidFill>
                <a:latin typeface="Berlin Sans FB Demi" panose="020E0802020502020306" pitchFamily="34" charset="0"/>
              </a:rPr>
              <a:t> y</a:t>
            </a:r>
            <a:r>
              <a:rPr lang="en-US" sz="2400" b="1" u="sng" dirty="0">
                <a:solidFill>
                  <a:srgbClr val="421E06"/>
                </a:solidFill>
                <a:latin typeface="Berlin Sans FB Demi" panose="020E0802020502020306" pitchFamily="34" charset="0"/>
              </a:rPr>
              <a:t>ield</a:t>
            </a:r>
            <a:r>
              <a:rPr lang="en-US" sz="2400" b="1" dirty="0">
                <a:solidFill>
                  <a:srgbClr val="421E06"/>
                </a:solidFill>
                <a:latin typeface="Berlin Sans FB Demi" panose="020E0802020502020306" pitchFamily="34" charset="0"/>
              </a:rPr>
              <a:t> </a:t>
            </a:r>
            <a:r>
              <a:rPr lang="en-US" sz="2400" b="1" u="sng" dirty="0">
                <a:solidFill>
                  <a:srgbClr val="421E06"/>
                </a:solidFill>
                <a:latin typeface="Berlin Sans FB Demi" panose="020E0802020502020306" pitchFamily="34" charset="0"/>
              </a:rPr>
              <a:t>159</a:t>
            </a:r>
            <a:r>
              <a:rPr lang="en-US" sz="2400" b="1" dirty="0">
                <a:solidFill>
                  <a:srgbClr val="421E06"/>
                </a:solidFill>
                <a:latin typeface="Berlin Sans FB Demi" panose="020E0802020502020306" pitchFamily="34" charset="0"/>
              </a:rPr>
              <a:t> </a:t>
            </a:r>
            <a:r>
              <a:rPr lang="en-US" sz="2400" b="1" u="sng" dirty="0">
                <a:solidFill>
                  <a:srgbClr val="421E06"/>
                </a:solidFill>
                <a:latin typeface="Berlin Sans FB Demi" panose="020E0802020502020306" pitchFamily="34" charset="0"/>
              </a:rPr>
              <a:t>trillion</a:t>
            </a:r>
            <a:r>
              <a:rPr lang="en-US" sz="2400" b="1" dirty="0">
                <a:solidFill>
                  <a:srgbClr val="421E06"/>
                </a:solidFill>
                <a:latin typeface="Berlin Sans FB Demi" panose="020E0802020502020306" pitchFamily="34" charset="0"/>
              </a:rPr>
              <a:t> p</a:t>
            </a:r>
            <a:r>
              <a:rPr lang="en-US" sz="2400" b="1" u="sng" dirty="0">
                <a:solidFill>
                  <a:srgbClr val="421E06"/>
                </a:solidFill>
                <a:latin typeface="Berlin Sans FB Demi" panose="020E0802020502020306" pitchFamily="34" charset="0"/>
              </a:rPr>
              <a:t>eo</a:t>
            </a:r>
            <a:r>
              <a:rPr lang="en-US" sz="2400" b="1" dirty="0">
                <a:solidFill>
                  <a:srgbClr val="421E06"/>
                </a:solidFill>
                <a:latin typeface="Berlin Sans FB Demi" panose="020E0802020502020306" pitchFamily="34" charset="0"/>
              </a:rPr>
              <a:t>p</a:t>
            </a:r>
            <a:r>
              <a:rPr lang="en-US" sz="2400" b="1" u="sng" dirty="0">
                <a:solidFill>
                  <a:srgbClr val="421E06"/>
                </a:solidFill>
                <a:latin typeface="Berlin Sans FB Demi" panose="020E0802020502020306" pitchFamily="34" charset="0"/>
              </a:rPr>
              <a:t>le</a:t>
            </a:r>
            <a:r>
              <a:rPr lang="en-US" sz="2400" b="1" dirty="0">
                <a:solidFill>
                  <a:srgbClr val="421E06"/>
                </a:solidFill>
                <a:latin typeface="Berlin Sans FB Demi" panose="020E0802020502020306" pitchFamily="34" charset="0"/>
              </a:rPr>
              <a:t>.</a:t>
            </a:r>
            <a:endParaRPr lang="en-CA" sz="2800" b="1" dirty="0">
              <a:solidFill>
                <a:schemeClr val="accent1">
                  <a:lumMod val="50000"/>
                </a:schemeClr>
              </a:solidFill>
            </a:endParaRPr>
          </a:p>
        </p:txBody>
      </p:sp>
    </p:spTree>
    <p:extLst>
      <p:ext uri="{BB962C8B-B14F-4D97-AF65-F5344CB8AC3E}">
        <p14:creationId xmlns:p14="http://schemas.microsoft.com/office/powerpoint/2010/main" val="32818135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12490" y="970345"/>
            <a:ext cx="4584700" cy="1531991"/>
          </a:xfrm>
        </p:spPr>
        <p:txBody>
          <a:bodyPr>
            <a:normAutofit fontScale="90000"/>
            <a:scene3d>
              <a:camera prst="orthographicFront"/>
              <a:lightRig rig="threePt" dir="t"/>
            </a:scene3d>
            <a:sp3d extrusionH="57150">
              <a:bevelT w="38100" h="38100" prst="angle"/>
            </a:sp3d>
          </a:bodyPr>
          <a:lstStyle/>
          <a:p>
            <a:pPr algn="ctr"/>
            <a:r>
              <a:rPr lang="en-US" b="1" dirty="0">
                <a:solidFill>
                  <a:schemeClr val="accent1">
                    <a:lumMod val="50000"/>
                  </a:schemeClr>
                </a:solidFill>
              </a:rPr>
              <a:t>The Greek Septuagint is not perfect either.</a:t>
            </a:r>
            <a:endParaRPr lang="en-CA" b="1" dirty="0">
              <a:solidFill>
                <a:schemeClr val="accent1">
                  <a:lumMod val="50000"/>
                </a:schemeClr>
              </a:solidFill>
            </a:endParaRP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68468" y="2405286"/>
            <a:ext cx="3872743" cy="3597263"/>
          </a:xfrm>
          <a:prstGeom prst="rect">
            <a:avLst/>
          </a:prstGeom>
          <a:ln>
            <a:noFill/>
          </a:ln>
          <a:effectLst>
            <a:softEdge rad="112500"/>
          </a:effectLst>
        </p:spPr>
      </p:pic>
      <p:pic>
        <p:nvPicPr>
          <p:cNvPr id="11" name="Content Placeholder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0000" y="1127640"/>
            <a:ext cx="6445250" cy="348673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79800" cy="365125"/>
          </a:xfrm>
        </p:spPr>
        <p:txBody>
          <a:bodyPr/>
          <a:lstStyle/>
          <a:p>
            <a:fld id="{385F3E72-97D8-4E0E-8DB2-A67F030E614A}" type="slidenum">
              <a:rPr lang="en-US" smtClean="0">
                <a:solidFill>
                  <a:schemeClr val="accent1">
                    <a:lumMod val="50000"/>
                  </a:schemeClr>
                </a:solidFill>
              </a:rPr>
              <a:t>59</a:t>
            </a:fld>
            <a:endParaRPr lang="en-US" dirty="0">
              <a:solidFill>
                <a:schemeClr val="accent1">
                  <a:lumMod val="50000"/>
                </a:schemeClr>
              </a:solidFill>
            </a:endParaRPr>
          </a:p>
        </p:txBody>
      </p:sp>
      <p:sp>
        <p:nvSpPr>
          <p:cNvPr id="12" name="Title 1"/>
          <p:cNvSpPr txBox="1">
            <a:spLocks/>
          </p:cNvSpPr>
          <p:nvPr/>
        </p:nvSpPr>
        <p:spPr>
          <a:xfrm>
            <a:off x="212490" y="152945"/>
            <a:ext cx="11838214"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ysClr val="windowText" lastClr="000000"/>
                  </a:solidFill>
                </a:ln>
                <a:solidFill>
                  <a:srgbClr val="C00000"/>
                </a:solidFill>
                <a:latin typeface="Forte" panose="03060902040502070203" pitchFamily="66" charset="0"/>
              </a:rPr>
              <a:t>But in case you are wondering … ?</a:t>
            </a:r>
            <a:endParaRPr lang="en-CA" sz="5400" b="1" dirty="0">
              <a:ln>
                <a:solidFill>
                  <a:sysClr val="windowText" lastClr="000000"/>
                </a:solidFill>
              </a:ln>
              <a:solidFill>
                <a:srgbClr val="C00000"/>
              </a:solidFill>
              <a:latin typeface="Forte" panose="03060902040502070203" pitchFamily="66" charset="0"/>
            </a:endParaRPr>
          </a:p>
        </p:txBody>
      </p:sp>
      <p:sp>
        <p:nvSpPr>
          <p:cNvPr id="13" name="Title 3"/>
          <p:cNvSpPr txBox="1">
            <a:spLocks/>
          </p:cNvSpPr>
          <p:nvPr/>
        </p:nvSpPr>
        <p:spPr>
          <a:xfrm>
            <a:off x="4673600" y="4437628"/>
            <a:ext cx="7010400" cy="2479460"/>
          </a:xfrm>
          <a:prstGeom prst="rect">
            <a:avLst/>
          </a:prstGeom>
        </p:spPr>
        <p:txBody>
          <a:bodyPr vert="horz" lIns="91440" tIns="45720" rIns="91440" bIns="45720" rtlCol="0" anchor="ctr">
            <a:normAutofit fontScale="975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rPr>
              <a:t>In Genesis 11 it includes an extra </a:t>
            </a:r>
            <a:r>
              <a:rPr lang="en-US" b="1" dirty="0">
                <a:solidFill>
                  <a:srgbClr val="C00000"/>
                </a:solidFill>
              </a:rPr>
              <a:t>“</a:t>
            </a:r>
            <a:r>
              <a:rPr lang="en-US" b="1" dirty="0" err="1">
                <a:solidFill>
                  <a:srgbClr val="C00000"/>
                </a:solidFill>
              </a:rPr>
              <a:t>Cainan</a:t>
            </a:r>
            <a:r>
              <a:rPr lang="en-US" b="1" dirty="0">
                <a:solidFill>
                  <a:srgbClr val="C00000"/>
                </a:solidFill>
              </a:rPr>
              <a:t>” </a:t>
            </a:r>
            <a:r>
              <a:rPr lang="en-US" b="1" dirty="0">
                <a:solidFill>
                  <a:schemeClr val="accent1">
                    <a:lumMod val="50000"/>
                  </a:schemeClr>
                </a:solidFill>
              </a:rPr>
              <a:t>in between </a:t>
            </a:r>
            <a:br>
              <a:rPr lang="en-US" b="1" dirty="0">
                <a:solidFill>
                  <a:schemeClr val="accent1">
                    <a:lumMod val="50000"/>
                  </a:schemeClr>
                </a:solidFill>
              </a:rPr>
            </a:br>
            <a:r>
              <a:rPr lang="en-US" b="1" dirty="0" err="1">
                <a:solidFill>
                  <a:schemeClr val="accent1">
                    <a:lumMod val="50000"/>
                  </a:schemeClr>
                </a:solidFill>
              </a:rPr>
              <a:t>Arphaxad</a:t>
            </a:r>
            <a:r>
              <a:rPr lang="en-US" b="1" dirty="0">
                <a:solidFill>
                  <a:schemeClr val="accent1">
                    <a:lumMod val="50000"/>
                  </a:schemeClr>
                </a:solidFill>
              </a:rPr>
              <a:t> and Salah.</a:t>
            </a:r>
            <a:endParaRPr lang="en-CA" b="1" dirty="0">
              <a:solidFill>
                <a:schemeClr val="accent1">
                  <a:lumMod val="50000"/>
                </a:schemeClr>
              </a:solidFill>
            </a:endParaRPr>
          </a:p>
        </p:txBody>
      </p:sp>
    </p:spTree>
    <p:extLst>
      <p:ext uri="{BB962C8B-B14F-4D97-AF65-F5344CB8AC3E}">
        <p14:creationId xmlns:p14="http://schemas.microsoft.com/office/powerpoint/2010/main" val="18600876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6</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0" y="1513551"/>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1640115" y="55672"/>
            <a:ext cx="4484913"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#5</a:t>
            </a:r>
          </a:p>
        </p:txBody>
      </p:sp>
      <p:pic>
        <p:nvPicPr>
          <p:cNvPr id="7" name="Picture 6">
            <a:extLst>
              <a:ext uri="{FF2B5EF4-FFF2-40B4-BE49-F238E27FC236}">
                <a16:creationId xmlns:a16="http://schemas.microsoft.com/office/drawing/2014/main" xmlns="" id="{BAD15CF1-7402-4CF4-B7AD-65E8B31BBF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830" y="120970"/>
            <a:ext cx="1524000" cy="1524000"/>
          </a:xfrm>
          <a:prstGeom prst="ellipse">
            <a:avLst/>
          </a:prstGeom>
          <a:ln>
            <a:noFill/>
          </a:ln>
          <a:effectLst>
            <a:softEdge rad="112500"/>
          </a:effectLst>
        </p:spPr>
      </p:pic>
      <p:sp>
        <p:nvSpPr>
          <p:cNvPr id="8" name="TextBox 7">
            <a:extLst>
              <a:ext uri="{FF2B5EF4-FFF2-40B4-BE49-F238E27FC236}">
                <a16:creationId xmlns:a16="http://schemas.microsoft.com/office/drawing/2014/main" xmlns="" id="{3523D019-142D-4042-9BA0-DA81FCF8D2A9}"/>
              </a:ext>
            </a:extLst>
          </p:cNvPr>
          <p:cNvSpPr txBox="1"/>
          <p:nvPr/>
        </p:nvSpPr>
        <p:spPr>
          <a:xfrm>
            <a:off x="5094514" y="1209483"/>
            <a:ext cx="6720116" cy="5262979"/>
          </a:xfrm>
          <a:prstGeom prst="rect">
            <a:avLst/>
          </a:prstGeom>
          <a:noFill/>
        </p:spPr>
        <p:txBody>
          <a:bodyPr wrap="square" rtlCol="0">
            <a:spAutoFit/>
            <a:scene3d>
              <a:camera prst="orthographicFront"/>
              <a:lightRig rig="threePt" dir="t"/>
            </a:scene3d>
            <a:sp3d extrusionH="57150">
              <a:bevelT w="38100" h="38100"/>
            </a:sp3d>
          </a:bodyPr>
          <a:lstStyle/>
          <a:p>
            <a:pPr lvl="0" algn="ctr">
              <a:defRPr/>
            </a:pP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How can we understand &amp; trace </a:t>
            </a:r>
            <a:b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b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the </a:t>
            </a:r>
            <a:r>
              <a:rPr kumimoji="0" lang="en-US" sz="4800" b="1" i="0" u="none" strike="noStrike" kern="1200" cap="none" spc="0" normalizeH="0" baseline="0" noProof="0" dirty="0" err="1">
                <a:ln>
                  <a:noFill/>
                </a:ln>
                <a:solidFill>
                  <a:srgbClr val="441D61"/>
                </a:solidFill>
                <a:effectLst/>
                <a:uLnTx/>
                <a:uFillTx/>
                <a:latin typeface="Comic Sans MS" panose="030F0702030302020204" pitchFamily="66" charset="0"/>
                <a:cs typeface="Arial" panose="020B0604020202020204" pitchFamily="34" charset="0"/>
              </a:rPr>
              <a:t>Melki-tzedek</a:t>
            </a:r>
            <a:r>
              <a:rPr kumimoji="0" lang="en-US" sz="4800" b="1" i="0" u="none" strike="noStrike" kern="1200" cap="none" spc="0" normalizeH="0" baseline="0" noProof="0" dirty="0">
                <a:ln>
                  <a:noFill/>
                </a:ln>
                <a:solidFill>
                  <a:schemeClr val="accent1">
                    <a:lumMod val="75000"/>
                  </a:schemeClr>
                </a:solidFill>
                <a:effectLst/>
                <a:uLnTx/>
                <a:uFillTx/>
                <a:latin typeface="Comic Sans MS" panose="030F0702030302020204" pitchFamily="66" charset="0"/>
                <a:cs typeface="Arial" panose="020B0604020202020204" pitchFamily="34" charset="0"/>
              </a:rPr>
              <a:t> </a:t>
            </a:r>
            <a:r>
              <a:rPr lang="en-US" sz="4800" b="1" dirty="0">
                <a:solidFill>
                  <a:srgbClr val="0070C0"/>
                </a:solidFill>
                <a:latin typeface="Comic Sans MS" panose="030F0702030302020204" pitchFamily="66" charset="0"/>
                <a:cs typeface="Arial" panose="020B0604020202020204" pitchFamily="34" charset="0"/>
              </a:rPr>
              <a:t>Priesthood </a:t>
            </a:r>
            <a:br>
              <a:rPr lang="en-US" sz="4800" b="1" dirty="0">
                <a:solidFill>
                  <a:srgbClr val="0070C0"/>
                </a:solidFill>
                <a:latin typeface="Comic Sans MS" panose="030F0702030302020204" pitchFamily="66" charset="0"/>
                <a:cs typeface="Arial" panose="020B0604020202020204" pitchFamily="34" charset="0"/>
              </a:rPr>
            </a:br>
            <a:r>
              <a:rPr lang="en-US" sz="4800" b="1" dirty="0">
                <a:solidFill>
                  <a:srgbClr val="0070C0"/>
                </a:solidFill>
                <a:latin typeface="Comic Sans MS" panose="030F0702030302020204" pitchFamily="66" charset="0"/>
                <a:cs typeface="Arial" panose="020B0604020202020204" pitchFamily="34" charset="0"/>
              </a:rPr>
              <a:t>as it was established first in Adam </a:t>
            </a:r>
            <a:br>
              <a:rPr lang="en-US" sz="4800" b="1" dirty="0">
                <a:solidFill>
                  <a:srgbClr val="0070C0"/>
                </a:solidFill>
                <a:latin typeface="Comic Sans MS" panose="030F0702030302020204" pitchFamily="66" charset="0"/>
                <a:cs typeface="Arial" panose="020B0604020202020204" pitchFamily="34" charset="0"/>
              </a:rPr>
            </a:br>
            <a:r>
              <a:rPr lang="en-US" sz="4800" b="1" dirty="0">
                <a:solidFill>
                  <a:srgbClr val="0070C0"/>
                </a:solidFill>
                <a:latin typeface="Comic Sans MS" panose="030F0702030302020204" pitchFamily="66" charset="0"/>
                <a:cs typeface="Arial" panose="020B0604020202020204" pitchFamily="34" charset="0"/>
              </a:rPr>
              <a:t>by the Most High</a:t>
            </a: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a:t>
            </a:r>
            <a:endParaRPr lang="en-US" sz="3600" b="1" i="1" dirty="0">
              <a:solidFill>
                <a:srgbClr val="0070C0"/>
              </a:solidFill>
              <a:latin typeface="Comic Sans MS" panose="030F0702030302020204" pitchFamily="66" charset="0"/>
              <a:cs typeface="Arial" panose="020B0604020202020204" pitchFamily="34" charset="0"/>
            </a:endParaRPr>
          </a:p>
        </p:txBody>
      </p:sp>
      <p:sp>
        <p:nvSpPr>
          <p:cNvPr id="10" name="Sun 9"/>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518827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8300" y="114300"/>
            <a:ext cx="11303000" cy="1981200"/>
          </a:xfrm>
        </p:spPr>
        <p:txBody>
          <a:bodyPr>
            <a:normAutofit/>
            <a:scene3d>
              <a:camera prst="orthographicFront"/>
              <a:lightRig rig="threePt" dir="t"/>
            </a:scene3d>
            <a:sp3d extrusionH="57150">
              <a:bevelT w="38100" h="38100" prst="angle"/>
            </a:sp3d>
          </a:bodyPr>
          <a:lstStyle/>
          <a:p>
            <a:pPr algn="ctr"/>
            <a:r>
              <a:rPr lang="en-US" sz="4000" b="1" dirty="0">
                <a:solidFill>
                  <a:schemeClr val="accent1">
                    <a:lumMod val="50000"/>
                  </a:schemeClr>
                </a:solidFill>
              </a:rPr>
              <a:t>In Luke 3 for the genealogy of </a:t>
            </a:r>
            <a:r>
              <a:rPr lang="en-US" sz="4000" b="1" dirty="0">
                <a:solidFill>
                  <a:srgbClr val="0070C0"/>
                </a:solidFill>
              </a:rPr>
              <a:t>Yahusha,</a:t>
            </a:r>
            <a:r>
              <a:rPr lang="en-US" sz="4000" b="1" dirty="0">
                <a:solidFill>
                  <a:schemeClr val="accent1">
                    <a:lumMod val="50000"/>
                  </a:schemeClr>
                </a:solidFill>
              </a:rPr>
              <a:t> the extra </a:t>
            </a:r>
            <a:r>
              <a:rPr lang="en-US" sz="4000" b="1" dirty="0" err="1">
                <a:solidFill>
                  <a:schemeClr val="accent1">
                    <a:lumMod val="50000"/>
                  </a:schemeClr>
                </a:solidFill>
              </a:rPr>
              <a:t>Cainan</a:t>
            </a:r>
            <a:r>
              <a:rPr lang="en-US" sz="4000" b="1" dirty="0">
                <a:solidFill>
                  <a:schemeClr val="accent1">
                    <a:lumMod val="50000"/>
                  </a:schemeClr>
                </a:solidFill>
              </a:rPr>
              <a:t> is also included between </a:t>
            </a:r>
            <a:r>
              <a:rPr lang="en-US" sz="4000" b="1" dirty="0" err="1">
                <a:solidFill>
                  <a:schemeClr val="accent1">
                    <a:lumMod val="50000"/>
                  </a:schemeClr>
                </a:solidFill>
              </a:rPr>
              <a:t>Arphaxad</a:t>
            </a:r>
            <a:r>
              <a:rPr lang="en-US" sz="4000" b="1" dirty="0">
                <a:solidFill>
                  <a:schemeClr val="accent1">
                    <a:lumMod val="50000"/>
                  </a:schemeClr>
                </a:solidFill>
              </a:rPr>
              <a:t> and </a:t>
            </a:r>
            <a:r>
              <a:rPr lang="en-US" sz="4000" b="1" dirty="0" err="1">
                <a:solidFill>
                  <a:schemeClr val="accent1">
                    <a:lumMod val="50000"/>
                  </a:schemeClr>
                </a:solidFill>
              </a:rPr>
              <a:t>Shelah</a:t>
            </a:r>
            <a:r>
              <a:rPr lang="en-US" sz="4000" b="1" dirty="0">
                <a:solidFill>
                  <a:schemeClr val="accent1">
                    <a:lumMod val="50000"/>
                  </a:schemeClr>
                </a:solidFill>
              </a:rPr>
              <a:t>.  </a:t>
            </a:r>
            <a:br>
              <a:rPr lang="en-US" sz="4000" b="1" dirty="0">
                <a:solidFill>
                  <a:schemeClr val="accent1">
                    <a:lumMod val="50000"/>
                  </a:schemeClr>
                </a:solidFill>
              </a:rPr>
            </a:br>
            <a:r>
              <a:rPr lang="en-US" sz="4000" b="1" dirty="0">
                <a:solidFill>
                  <a:srgbClr val="C00000"/>
                </a:solidFill>
                <a:latin typeface="MV Boli" panose="02000500030200090000" pitchFamily="2" charset="0"/>
                <a:cs typeface="MV Boli" panose="02000500030200090000" pitchFamily="2" charset="0"/>
              </a:rPr>
              <a:t>It does not belong here!</a:t>
            </a:r>
            <a:endParaRPr lang="en-CA" sz="4000" b="1" dirty="0">
              <a:solidFill>
                <a:srgbClr val="C00000"/>
              </a:solidFill>
              <a:latin typeface="MV Boli" panose="02000500030200090000" pitchFamily="2" charset="0"/>
              <a:cs typeface="MV Boli" panose="02000500030200090000" pitchFamily="2" charset="0"/>
            </a:endParaRPr>
          </a:p>
        </p:txBody>
      </p:sp>
      <p:sp>
        <p:nvSpPr>
          <p:cNvPr id="3" name="Slide Number Placeholder 2"/>
          <p:cNvSpPr>
            <a:spLocks noGrp="1"/>
          </p:cNvSpPr>
          <p:nvPr>
            <p:ph type="sldNum" sz="quarter" idx="12"/>
          </p:nvPr>
        </p:nvSpPr>
        <p:spPr>
          <a:xfrm>
            <a:off x="8610600" y="6356350"/>
            <a:ext cx="3454400" cy="365125"/>
          </a:xfrm>
        </p:spPr>
        <p:txBody>
          <a:bodyPr/>
          <a:lstStyle/>
          <a:p>
            <a:fld id="{385F3E72-97D8-4E0E-8DB2-A67F030E614A}" type="slidenum">
              <a:rPr lang="en-US" smtClean="0">
                <a:solidFill>
                  <a:schemeClr val="accent1">
                    <a:lumMod val="50000"/>
                  </a:schemeClr>
                </a:solidFill>
              </a:rPr>
              <a:t>60</a:t>
            </a:fld>
            <a:endParaRPr lang="en-US" dirty="0">
              <a:solidFill>
                <a:schemeClr val="accent1">
                  <a:lumMod val="50000"/>
                </a:schemeClr>
              </a:solidFill>
            </a:endParaRPr>
          </a:p>
        </p:txBody>
      </p:sp>
      <p:pic>
        <p:nvPicPr>
          <p:cNvPr id="8" name="Content Placeholder 10"/>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1951544" y="2271712"/>
            <a:ext cx="8373555" cy="4273550"/>
          </a:xfrm>
          <a:prstGeom prst="rect">
            <a:avLst/>
          </a:prstGeom>
          <a:ln>
            <a:solidFill>
              <a:srgbClr val="002060"/>
            </a:solidFill>
          </a:ln>
        </p:spPr>
      </p:pic>
      <p:cxnSp>
        <p:nvCxnSpPr>
          <p:cNvPr id="10" name="Straight Arrow Connector 9"/>
          <p:cNvCxnSpPr/>
          <p:nvPr/>
        </p:nvCxnSpPr>
        <p:spPr>
          <a:xfrm flipV="1">
            <a:off x="6163721" y="4359275"/>
            <a:ext cx="2235200" cy="139700"/>
          </a:xfrm>
          <a:prstGeom prst="straightConnector1">
            <a:avLst/>
          </a:prstGeom>
          <a:ln w="76200">
            <a:solidFill>
              <a:srgbClr val="C0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163721" y="4686300"/>
            <a:ext cx="2142079" cy="12700"/>
          </a:xfrm>
          <a:prstGeom prst="straightConnector1">
            <a:avLst/>
          </a:prstGeom>
          <a:ln w="76200">
            <a:solidFill>
              <a:srgbClr val="C0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51544" y="6159500"/>
            <a:ext cx="1286956" cy="400110"/>
          </a:xfrm>
          <a:prstGeom prst="rect">
            <a:avLst/>
          </a:prstGeom>
          <a:noFill/>
        </p:spPr>
        <p:txBody>
          <a:bodyPr wrap="square" rtlCol="0">
            <a:spAutoFit/>
          </a:bodyPr>
          <a:lstStyle/>
          <a:p>
            <a:pPr algn="ctr"/>
            <a:r>
              <a:rPr lang="en-US" sz="2000" i="1" dirty="0">
                <a:solidFill>
                  <a:schemeClr val="bg1"/>
                </a:solidFill>
              </a:rPr>
              <a:t>(NKJV)</a:t>
            </a:r>
            <a:endParaRPr lang="en-CA" sz="2000" i="1" dirty="0">
              <a:solidFill>
                <a:schemeClr val="bg1"/>
              </a:solidFill>
            </a:endParaRPr>
          </a:p>
        </p:txBody>
      </p:sp>
    </p:spTree>
    <p:extLst>
      <p:ext uri="{BB962C8B-B14F-4D97-AF65-F5344CB8AC3E}">
        <p14:creationId xmlns:p14="http://schemas.microsoft.com/office/powerpoint/2010/main" val="114355951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3000"/>
                            </p:stCondLst>
                            <p:childTnLst>
                              <p:par>
                                <p:cTn id="9" presetID="22" presetClass="entr" presetSubtype="8" fill="hold" nodeType="afterEffect">
                                  <p:stCondLst>
                                    <p:cond delay="20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95779" y="2223257"/>
            <a:ext cx="5044570" cy="348301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itle 3"/>
          <p:cNvSpPr>
            <a:spLocks noGrp="1"/>
          </p:cNvSpPr>
          <p:nvPr>
            <p:ph type="title"/>
          </p:nvPr>
        </p:nvSpPr>
        <p:spPr>
          <a:xfrm>
            <a:off x="390525" y="258079"/>
            <a:ext cx="5819775" cy="1874044"/>
          </a:xfrm>
        </p:spPr>
        <p:txBody>
          <a:bodyPr>
            <a:noAutofit/>
            <a:scene3d>
              <a:camera prst="orthographicFront"/>
              <a:lightRig rig="threePt" dir="t"/>
            </a:scene3d>
            <a:sp3d extrusionH="57150">
              <a:bevelT w="38100" h="38100" prst="angle"/>
            </a:sp3d>
          </a:bodyPr>
          <a:lstStyle/>
          <a:p>
            <a:r>
              <a:rPr lang="en-US" sz="3200" b="1" dirty="0">
                <a:solidFill>
                  <a:schemeClr val="accent1">
                    <a:lumMod val="50000"/>
                  </a:schemeClr>
                </a:solidFill>
              </a:rPr>
              <a:t>There are 6 witnesses of this extra “</a:t>
            </a:r>
            <a:r>
              <a:rPr lang="en-US" sz="3200" b="1" dirty="0" err="1">
                <a:solidFill>
                  <a:schemeClr val="accent1">
                    <a:lumMod val="50000"/>
                  </a:schemeClr>
                </a:solidFill>
              </a:rPr>
              <a:t>Cainan</a:t>
            </a:r>
            <a:r>
              <a:rPr lang="en-US" sz="3200" b="1" dirty="0">
                <a:solidFill>
                  <a:schemeClr val="accent1">
                    <a:lumMod val="50000"/>
                  </a:schemeClr>
                </a:solidFill>
              </a:rPr>
              <a:t>” </a:t>
            </a:r>
            <a:r>
              <a:rPr lang="en-US" sz="3200" b="1" u="sng" dirty="0">
                <a:solidFill>
                  <a:schemeClr val="accent1">
                    <a:lumMod val="50000"/>
                  </a:schemeClr>
                </a:solidFill>
              </a:rPr>
              <a:t>not</a:t>
            </a:r>
            <a:r>
              <a:rPr lang="en-US" sz="3200" b="1" dirty="0">
                <a:solidFill>
                  <a:schemeClr val="accent1">
                    <a:lumMod val="50000"/>
                  </a:schemeClr>
                </a:solidFill>
              </a:rPr>
              <a:t> being </a:t>
            </a:r>
            <a:r>
              <a:rPr lang="en-US" sz="3200" b="1" u="sng" dirty="0">
                <a:solidFill>
                  <a:schemeClr val="accent1">
                    <a:lumMod val="50000"/>
                  </a:schemeClr>
                </a:solidFill>
              </a:rPr>
              <a:t>included</a:t>
            </a:r>
            <a:r>
              <a:rPr lang="en-US" sz="3200" b="1" dirty="0">
                <a:solidFill>
                  <a:schemeClr val="accent1">
                    <a:lumMod val="50000"/>
                  </a:schemeClr>
                </a:solidFill>
              </a:rPr>
              <a:t> – </a:t>
            </a:r>
            <a:r>
              <a:rPr lang="en-US" sz="3200" b="1" dirty="0">
                <a:solidFill>
                  <a:srgbClr val="C00000"/>
                </a:solidFill>
                <a:effectLst>
                  <a:outerShdw blurRad="38100" dist="38100" dir="2700000" algn="tl">
                    <a:srgbClr val="000000">
                      <a:alpha val="43137"/>
                    </a:srgbClr>
                  </a:outerShdw>
                </a:effectLst>
              </a:rPr>
              <a:t>even in the Hebrew Masoretic text!  </a:t>
            </a:r>
            <a:endParaRPr lang="en-CA" sz="3200" b="1" dirty="0">
              <a:solidFill>
                <a:schemeClr val="accent1">
                  <a:lumMod val="50000"/>
                </a:schemeClr>
              </a:solidFill>
              <a:effectLst>
                <a:outerShdw blurRad="38100" dist="38100" dir="2700000" algn="tl">
                  <a:srgbClr val="000000">
                    <a:alpha val="43137"/>
                  </a:srgbClr>
                </a:outerShdw>
              </a:effectLst>
            </a:endParaRPr>
          </a:p>
        </p:txBody>
      </p:sp>
      <p:pic>
        <p:nvPicPr>
          <p:cNvPr id="11" name="Content Placeholder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53948" y="1622464"/>
            <a:ext cx="4281755" cy="234069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Content Placeholder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58079" y="4100152"/>
            <a:ext cx="4873494" cy="1384300"/>
          </a:xfrm>
          <a:prstGeom prst="rect">
            <a:avLst/>
          </a:prstGeom>
          <a:ln w="3810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Slide Number Placeholder 4"/>
          <p:cNvSpPr>
            <a:spLocks noGrp="1"/>
          </p:cNvSpPr>
          <p:nvPr>
            <p:ph type="sldNum" sz="quarter" idx="12"/>
          </p:nvPr>
        </p:nvSpPr>
        <p:spPr>
          <a:xfrm>
            <a:off x="8610599" y="6356350"/>
            <a:ext cx="3495675" cy="365125"/>
          </a:xfrm>
        </p:spPr>
        <p:txBody>
          <a:bodyPr/>
          <a:lstStyle/>
          <a:p>
            <a:fld id="{385F3E72-97D8-4E0E-8DB2-A67F030E614A}" type="slidenum">
              <a:rPr lang="en-US" smtClean="0">
                <a:solidFill>
                  <a:schemeClr val="accent1">
                    <a:lumMod val="50000"/>
                  </a:schemeClr>
                </a:solidFill>
              </a:rPr>
              <a:t>61</a:t>
            </a:fld>
            <a:endParaRPr lang="en-US" dirty="0">
              <a:solidFill>
                <a:schemeClr val="accent1">
                  <a:lumMod val="50000"/>
                </a:schemeClr>
              </a:solidFill>
            </a:endParaRPr>
          </a:p>
        </p:txBody>
      </p:sp>
      <p:sp>
        <p:nvSpPr>
          <p:cNvPr id="9" name="Title 3"/>
          <p:cNvSpPr txBox="1">
            <a:spLocks/>
          </p:cNvSpPr>
          <p:nvPr/>
        </p:nvSpPr>
        <p:spPr>
          <a:xfrm>
            <a:off x="5853112" y="5675422"/>
            <a:ext cx="6014999" cy="1057276"/>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C00000"/>
                </a:solidFill>
                <a:effectLst>
                  <a:outerShdw blurRad="38100" dist="38100" dir="2700000" algn="tl">
                    <a:srgbClr val="000000">
                      <a:alpha val="43137"/>
                    </a:srgbClr>
                  </a:outerShdw>
                </a:effectLst>
              </a:rPr>
              <a:t>The extra “</a:t>
            </a:r>
            <a:r>
              <a:rPr lang="en-US" sz="3600" b="1" dirty="0" err="1">
                <a:solidFill>
                  <a:srgbClr val="C00000"/>
                </a:solidFill>
                <a:effectLst>
                  <a:outerShdw blurRad="38100" dist="38100" dir="2700000" algn="tl">
                    <a:srgbClr val="000000">
                      <a:alpha val="43137"/>
                    </a:srgbClr>
                  </a:outerShdw>
                </a:effectLst>
              </a:rPr>
              <a:t>Cainan</a:t>
            </a:r>
            <a:r>
              <a:rPr lang="en-US" sz="3600" b="1" dirty="0">
                <a:solidFill>
                  <a:srgbClr val="C00000"/>
                </a:solidFill>
                <a:effectLst>
                  <a:outerShdw blurRad="38100" dist="38100" dir="2700000" algn="tl">
                    <a:srgbClr val="000000">
                      <a:alpha val="43137"/>
                    </a:srgbClr>
                  </a:outerShdw>
                </a:effectLst>
              </a:rPr>
              <a:t>” has not been included in the new chart.</a:t>
            </a:r>
            <a:endParaRPr lang="en-CA" sz="3600" b="1" dirty="0">
              <a:solidFill>
                <a:srgbClr val="C00000"/>
              </a:solidFill>
              <a:effectLst>
                <a:outerShdw blurRad="38100" dist="38100" dir="2700000" algn="tl">
                  <a:srgbClr val="000000">
                    <a:alpha val="43137"/>
                  </a:srgbClr>
                </a:outerShdw>
              </a:effectLst>
            </a:endParaRPr>
          </a:p>
        </p:txBody>
      </p:sp>
      <p:sp>
        <p:nvSpPr>
          <p:cNvPr id="13" name="Title 3"/>
          <p:cNvSpPr txBox="1">
            <a:spLocks/>
          </p:cNvSpPr>
          <p:nvPr/>
        </p:nvSpPr>
        <p:spPr>
          <a:xfrm>
            <a:off x="6487338" y="340707"/>
            <a:ext cx="5214976" cy="1202421"/>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lumMod val="50000"/>
                  </a:schemeClr>
                </a:solidFill>
              </a:rPr>
              <a:t>This extra </a:t>
            </a:r>
            <a:r>
              <a:rPr lang="en-US" sz="3200" b="1" dirty="0" err="1">
                <a:solidFill>
                  <a:schemeClr val="accent1">
                    <a:lumMod val="50000"/>
                  </a:schemeClr>
                </a:solidFill>
              </a:rPr>
              <a:t>Cainan</a:t>
            </a:r>
            <a:r>
              <a:rPr lang="en-US" sz="3200" b="1" dirty="0">
                <a:solidFill>
                  <a:schemeClr val="accent1">
                    <a:lumMod val="50000"/>
                  </a:schemeClr>
                </a:solidFill>
              </a:rPr>
              <a:t> was added in when it should not have been there.     </a:t>
            </a:r>
            <a:r>
              <a:rPr lang="en-US" sz="3200" b="1" dirty="0">
                <a:solidFill>
                  <a:srgbClr val="C00000"/>
                </a:solidFill>
                <a:effectLst>
                  <a:outerShdw blurRad="38100" dist="38100" dir="2700000" algn="tl">
                    <a:srgbClr val="000000">
                      <a:alpha val="43137"/>
                    </a:srgbClr>
                  </a:outerShdw>
                </a:effectLst>
              </a:rPr>
              <a:t>Just ignore it.  </a:t>
            </a:r>
            <a:endParaRPr lang="en-CA" sz="3200"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468355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800" y="1169657"/>
            <a:ext cx="7734300" cy="1040143"/>
          </a:xfrm>
        </p:spPr>
        <p:txBody>
          <a:bodyPr>
            <a:noAutofit/>
            <a:scene3d>
              <a:camera prst="orthographicFront"/>
              <a:lightRig rig="threePt" dir="t"/>
            </a:scene3d>
            <a:sp3d extrusionH="57150">
              <a:bevelT w="38100" h="38100" prst="angle"/>
            </a:sp3d>
          </a:bodyPr>
          <a:lstStyle/>
          <a:p>
            <a:r>
              <a:rPr lang="en-US" sz="3600" b="1" dirty="0">
                <a:solidFill>
                  <a:schemeClr val="accent1">
                    <a:lumMod val="50000"/>
                  </a:schemeClr>
                </a:solidFill>
              </a:rPr>
              <a:t>Why would the Jewish Scribes drop 650 years off from seven generations?  </a:t>
            </a:r>
            <a:endParaRPr lang="en-CA" sz="4800" b="1" dirty="0">
              <a:solidFill>
                <a:srgbClr val="C00000"/>
              </a:solidFill>
            </a:endParaRPr>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826500" y="704734"/>
            <a:ext cx="3009900" cy="378620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Content Placeholder 9"/>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685800" y="3435350"/>
            <a:ext cx="3505200" cy="21209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Content Placeholder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91000" y="3429777"/>
            <a:ext cx="4165600" cy="21256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41700" cy="365125"/>
          </a:xfrm>
        </p:spPr>
        <p:txBody>
          <a:bodyPr/>
          <a:lstStyle/>
          <a:p>
            <a:fld id="{385F3E72-97D8-4E0E-8DB2-A67F030E614A}" type="slidenum">
              <a:rPr lang="en-US" smtClean="0">
                <a:solidFill>
                  <a:schemeClr val="accent1">
                    <a:lumMod val="50000"/>
                  </a:schemeClr>
                </a:solidFill>
              </a:rPr>
              <a:t>62</a:t>
            </a:fld>
            <a:endParaRPr lang="en-US" dirty="0">
              <a:solidFill>
                <a:schemeClr val="accent1">
                  <a:lumMod val="50000"/>
                </a:schemeClr>
              </a:solidFill>
            </a:endParaRPr>
          </a:p>
        </p:txBody>
      </p:sp>
      <p:sp>
        <p:nvSpPr>
          <p:cNvPr id="8" name="Title 1"/>
          <p:cNvSpPr txBox="1">
            <a:spLocks/>
          </p:cNvSpPr>
          <p:nvPr/>
        </p:nvSpPr>
        <p:spPr>
          <a:xfrm>
            <a:off x="290395" y="305389"/>
            <a:ext cx="8525110"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ysClr val="windowText" lastClr="000000"/>
                  </a:solidFill>
                </a:ln>
                <a:solidFill>
                  <a:srgbClr val="C00000"/>
                </a:solidFill>
                <a:latin typeface="Forte" panose="03060902040502070203" pitchFamily="66" charset="0"/>
              </a:rPr>
              <a:t>The next question should be:</a:t>
            </a:r>
            <a:endParaRPr lang="en-CA" sz="5400" b="1" dirty="0">
              <a:ln>
                <a:solidFill>
                  <a:sysClr val="windowText" lastClr="000000"/>
                </a:solidFill>
              </a:ln>
              <a:solidFill>
                <a:srgbClr val="C00000"/>
              </a:solidFill>
              <a:latin typeface="Forte" panose="03060902040502070203" pitchFamily="66" charset="0"/>
            </a:endParaRPr>
          </a:p>
        </p:txBody>
      </p:sp>
      <p:sp>
        <p:nvSpPr>
          <p:cNvPr id="13" name="Title 3"/>
          <p:cNvSpPr txBox="1">
            <a:spLocks/>
          </p:cNvSpPr>
          <p:nvPr/>
        </p:nvSpPr>
        <p:spPr>
          <a:xfrm>
            <a:off x="304800" y="5562600"/>
            <a:ext cx="9639300" cy="98345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C00000"/>
                </a:solidFill>
                <a:effectLst>
                  <a:outerShdw blurRad="38100" dist="38100" dir="2700000" algn="tl">
                    <a:srgbClr val="000000">
                      <a:alpha val="43137"/>
                    </a:srgbClr>
                  </a:outerShdw>
                </a:effectLst>
              </a:rPr>
              <a:t>And if it was on purpose, what was their motive?     </a:t>
            </a:r>
            <a:endParaRPr lang="en-CA" sz="4800" b="1" dirty="0">
              <a:solidFill>
                <a:srgbClr val="C00000"/>
              </a:solidFill>
              <a:effectLst>
                <a:outerShdw blurRad="38100" dist="38100" dir="2700000" algn="tl">
                  <a:srgbClr val="000000">
                    <a:alpha val="43137"/>
                  </a:srgbClr>
                </a:outerShdw>
              </a:effectLst>
            </a:endParaRPr>
          </a:p>
        </p:txBody>
      </p:sp>
      <p:sp>
        <p:nvSpPr>
          <p:cNvPr id="12" name="Title 3"/>
          <p:cNvSpPr txBox="1">
            <a:spLocks/>
          </p:cNvSpPr>
          <p:nvPr/>
        </p:nvSpPr>
        <p:spPr>
          <a:xfrm>
            <a:off x="622300" y="2603208"/>
            <a:ext cx="7734300" cy="67656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00000"/>
                </a:solidFill>
                <a:effectLst>
                  <a:outerShdw blurRad="38100" dist="38100" dir="2700000" algn="tl">
                    <a:srgbClr val="000000">
                      <a:alpha val="43137"/>
                    </a:srgbClr>
                  </a:outerShdw>
                </a:effectLst>
              </a:rPr>
              <a:t>Was it on </a:t>
            </a:r>
            <a:r>
              <a:rPr lang="en-US" sz="3600" b="1" dirty="0">
                <a:solidFill>
                  <a:srgbClr val="C00000"/>
                </a:solidFill>
                <a:effectLst>
                  <a:outerShdw blurRad="38100" dist="38100" dir="2700000" algn="tl">
                    <a:srgbClr val="00FF99">
                      <a:alpha val="43000"/>
                    </a:srgbClr>
                  </a:outerShdw>
                </a:effectLst>
              </a:rPr>
              <a:t>purpose,</a:t>
            </a:r>
            <a:r>
              <a:rPr lang="en-US" sz="3600" b="1" dirty="0">
                <a:solidFill>
                  <a:srgbClr val="C00000"/>
                </a:solidFill>
                <a:effectLst>
                  <a:outerShdw blurRad="38100" dist="38100" dir="2700000" algn="tl">
                    <a:srgbClr val="000000">
                      <a:alpha val="43137"/>
                    </a:srgbClr>
                  </a:outerShdw>
                </a:effectLst>
              </a:rPr>
              <a:t> or was it an accident?  </a:t>
            </a:r>
            <a:endParaRPr lang="en-CA" sz="4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705119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73394" y="291864"/>
            <a:ext cx="8625114" cy="2416175"/>
          </a:xfrm>
        </p:spPr>
        <p:txBody>
          <a:bodyPr>
            <a:noAutofit/>
            <a:scene3d>
              <a:camera prst="orthographicFront"/>
              <a:lightRig rig="threePt" dir="t"/>
            </a:scene3d>
            <a:sp3d extrusionH="57150">
              <a:bevelT w="38100" h="38100" prst="angle"/>
            </a:sp3d>
          </a:bodyPr>
          <a:lstStyle/>
          <a:p>
            <a:r>
              <a:rPr lang="en-US" sz="3600" b="1" dirty="0">
                <a:solidFill>
                  <a:schemeClr val="accent1">
                    <a:lumMod val="50000"/>
                  </a:schemeClr>
                </a:solidFill>
              </a:rPr>
              <a:t>What if the removal of these 650 years was </a:t>
            </a:r>
            <a:r>
              <a:rPr lang="en-US" sz="3600" b="1" dirty="0">
                <a:solidFill>
                  <a:srgbClr val="C00000"/>
                </a:solidFill>
                <a:effectLst>
                  <a:outerShdw blurRad="38100" dist="38100" dir="2700000" algn="tl">
                    <a:srgbClr val="000000">
                      <a:alpha val="43137"/>
                    </a:srgbClr>
                  </a:outerShdw>
                </a:effectLst>
              </a:rPr>
              <a:t>“on </a:t>
            </a:r>
            <a:r>
              <a:rPr lang="en-US" sz="3600" b="1" dirty="0">
                <a:solidFill>
                  <a:srgbClr val="C00000"/>
                </a:solidFill>
                <a:effectLst>
                  <a:outerShdw blurRad="38100" dist="38100" dir="2700000" sx="102000" sy="102000" algn="tl">
                    <a:srgbClr val="00FF99">
                      <a:alpha val="95000"/>
                    </a:srgbClr>
                  </a:outerShdw>
                </a:effectLst>
              </a:rPr>
              <a:t>purpose</a:t>
            </a:r>
            <a:r>
              <a:rPr lang="en-US" sz="3600" b="1" dirty="0">
                <a:solidFill>
                  <a:srgbClr val="C00000"/>
                </a:solidFill>
                <a:effectLst>
                  <a:outerShdw blurRad="38100" dist="38100" dir="2700000" algn="tl">
                    <a:srgbClr val="000000">
                      <a:alpha val="43137"/>
                    </a:srgbClr>
                  </a:outerShdw>
                </a:effectLst>
              </a:rPr>
              <a:t>” </a:t>
            </a:r>
            <a:r>
              <a:rPr lang="en-US" sz="3600" b="1" dirty="0">
                <a:solidFill>
                  <a:schemeClr val="accent1">
                    <a:lumMod val="50000"/>
                  </a:schemeClr>
                </a:solidFill>
              </a:rPr>
              <a:t>and the Rabbis/Scribes had </a:t>
            </a:r>
            <a:br>
              <a:rPr lang="en-US" sz="3600" b="1" dirty="0">
                <a:solidFill>
                  <a:schemeClr val="accent1">
                    <a:lumMod val="50000"/>
                  </a:schemeClr>
                </a:solidFill>
              </a:rPr>
            </a:br>
            <a:r>
              <a:rPr lang="en-US" sz="3600" b="1" dirty="0">
                <a:solidFill>
                  <a:srgbClr val="C00000"/>
                </a:solidFill>
                <a:effectLst>
                  <a:outerShdw blurRad="38100" dist="38100" dir="2700000" algn="tl">
                    <a:srgbClr val="000000">
                      <a:alpha val="43137"/>
                    </a:srgbClr>
                  </a:outerShdw>
                </a:effectLst>
              </a:rPr>
              <a:t>“a </a:t>
            </a:r>
            <a:r>
              <a:rPr lang="en-US" sz="3600" b="1" dirty="0">
                <a:solidFill>
                  <a:srgbClr val="C00000"/>
                </a:solidFill>
                <a:effectLst>
                  <a:outerShdw blurRad="38100" dist="38100" dir="2700000" sx="102000" sy="102000" algn="tl">
                    <a:srgbClr val="00FF99">
                      <a:alpha val="99000"/>
                    </a:srgbClr>
                  </a:outerShdw>
                </a:effectLst>
              </a:rPr>
              <a:t>motive</a:t>
            </a:r>
            <a:r>
              <a:rPr lang="en-US" sz="3600" b="1" dirty="0">
                <a:solidFill>
                  <a:srgbClr val="C00000"/>
                </a:solidFill>
                <a:effectLst>
                  <a:outerShdw blurRad="38100" dist="38100" dir="2700000" algn="tl">
                    <a:srgbClr val="000000">
                      <a:alpha val="43137"/>
                    </a:srgbClr>
                  </a:outerShdw>
                </a:effectLst>
              </a:rPr>
              <a:t>” </a:t>
            </a:r>
            <a:r>
              <a:rPr lang="en-US" sz="3600" b="1" dirty="0">
                <a:solidFill>
                  <a:schemeClr val="accent2">
                    <a:lumMod val="75000"/>
                  </a:schemeClr>
                </a:solidFill>
                <a:latin typeface="Berlin Sans FB Demi" panose="020E0802020502020306" pitchFamily="34" charset="0"/>
              </a:rPr>
              <a:t>to disprove what the </a:t>
            </a:r>
            <a:br>
              <a:rPr lang="en-US" sz="3600" b="1" dirty="0">
                <a:solidFill>
                  <a:schemeClr val="accent2">
                    <a:lumMod val="75000"/>
                  </a:schemeClr>
                </a:solidFill>
                <a:latin typeface="Berlin Sans FB Demi" panose="020E0802020502020306" pitchFamily="34" charset="0"/>
              </a:rPr>
            </a:br>
            <a:r>
              <a:rPr lang="en-US" sz="3600" b="1" dirty="0">
                <a:solidFill>
                  <a:schemeClr val="accent2">
                    <a:lumMod val="75000"/>
                  </a:schemeClr>
                </a:solidFill>
                <a:latin typeface="Berlin Sans FB Demi" panose="020E0802020502020306" pitchFamily="34" charset="0"/>
              </a:rPr>
              <a:t>book of Hebrews was saying </a:t>
            </a:r>
            <a:br>
              <a:rPr lang="en-US" sz="3600" b="1" dirty="0">
                <a:solidFill>
                  <a:schemeClr val="accent2">
                    <a:lumMod val="75000"/>
                  </a:schemeClr>
                </a:solidFill>
                <a:latin typeface="Berlin Sans FB Demi" panose="020E0802020502020306" pitchFamily="34" charset="0"/>
              </a:rPr>
            </a:br>
            <a:r>
              <a:rPr lang="en-US" sz="3600" b="1" dirty="0">
                <a:solidFill>
                  <a:schemeClr val="accent1">
                    <a:lumMod val="50000"/>
                  </a:schemeClr>
                </a:solidFill>
              </a:rPr>
              <a:t>about </a:t>
            </a:r>
            <a:r>
              <a:rPr lang="en-US" sz="3600" b="1" dirty="0">
                <a:solidFill>
                  <a:srgbClr val="0070C0"/>
                </a:solidFill>
              </a:rPr>
              <a:t>Yahusha</a:t>
            </a:r>
            <a:r>
              <a:rPr lang="en-US" sz="3600" b="1" dirty="0">
                <a:solidFill>
                  <a:schemeClr val="accent1">
                    <a:lumMod val="50000"/>
                  </a:schemeClr>
                </a:solidFill>
              </a:rPr>
              <a:t> being our new </a:t>
            </a:r>
            <a:r>
              <a:rPr lang="en-US" sz="3600" b="1" dirty="0">
                <a:solidFill>
                  <a:srgbClr val="441D61"/>
                </a:solidFill>
              </a:rPr>
              <a:t>High Priest</a:t>
            </a:r>
            <a:r>
              <a:rPr lang="en-US" sz="3600" b="1" dirty="0">
                <a:solidFill>
                  <a:schemeClr val="accent1">
                    <a:lumMod val="50000"/>
                  </a:schemeClr>
                </a:solidFill>
              </a:rPr>
              <a:t>?</a:t>
            </a:r>
            <a:endParaRPr lang="en-CA" sz="3600" b="1" dirty="0">
              <a:solidFill>
                <a:schemeClr val="accent1">
                  <a:lumMod val="50000"/>
                </a:schemeClr>
              </a:solidFill>
            </a:endParaRP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393699" y="3103446"/>
            <a:ext cx="6219782" cy="34514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417280" y="418767"/>
            <a:ext cx="2438400" cy="20193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Content Placeholder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52447" y="3113761"/>
            <a:ext cx="5622900" cy="3045738"/>
          </a:xfrm>
          <a:prstGeom prst="rect">
            <a:avLst/>
          </a:prstGeom>
          <a:ln>
            <a:noFill/>
          </a:ln>
          <a:effectLst>
            <a:reflection blurRad="12700" stA="30000" endPos="30000" dist="5000" dir="5400000" sy="-100000" algn="bl" rotWithShape="0"/>
          </a:effectLst>
          <a:scene3d>
            <a:camera prst="isometricOffAxis2Left"/>
            <a:lightRig rig="threePt" dir="t">
              <a:rot lat="0" lon="0" rev="2700000"/>
            </a:lightRig>
          </a:scene3d>
          <a:sp3d>
            <a:bevelT w="63500" h="50800"/>
          </a:sp3d>
        </p:spPr>
      </p:pic>
      <p:sp>
        <p:nvSpPr>
          <p:cNvPr id="3" name="Slide Number Placeholder 2"/>
          <p:cNvSpPr>
            <a:spLocks noGrp="1"/>
          </p:cNvSpPr>
          <p:nvPr>
            <p:ph type="sldNum" sz="quarter" idx="12"/>
          </p:nvPr>
        </p:nvSpPr>
        <p:spPr>
          <a:xfrm>
            <a:off x="8610600" y="6356350"/>
            <a:ext cx="3454400" cy="365125"/>
          </a:xfrm>
        </p:spPr>
        <p:txBody>
          <a:bodyPr/>
          <a:lstStyle/>
          <a:p>
            <a:fld id="{385F3E72-97D8-4E0E-8DB2-A67F030E614A}" type="slidenum">
              <a:rPr lang="en-US" smtClean="0">
                <a:solidFill>
                  <a:schemeClr val="accent1">
                    <a:lumMod val="50000"/>
                  </a:schemeClr>
                </a:solidFill>
              </a:rPr>
              <a:t>63</a:t>
            </a:fld>
            <a:endParaRPr lang="en-US" dirty="0">
              <a:solidFill>
                <a:schemeClr val="accent1">
                  <a:lumMod val="50000"/>
                </a:schemeClr>
              </a:solidFill>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500047" y="563520"/>
            <a:ext cx="2416175" cy="163855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Sun 7"/>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151959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63600" y="365125"/>
            <a:ext cx="8115300" cy="1285875"/>
          </a:xfrm>
        </p:spPr>
        <p:txBody>
          <a:bodyPr>
            <a:normAutofit/>
            <a:scene3d>
              <a:camera prst="orthographicFront"/>
              <a:lightRig rig="threePt" dir="t"/>
            </a:scene3d>
            <a:sp3d extrusionH="57150">
              <a:bevelT w="38100" h="38100" prst="angle"/>
            </a:sp3d>
          </a:bodyPr>
          <a:lstStyle/>
          <a:p>
            <a:r>
              <a:rPr lang="en-US" sz="2800" b="1" dirty="0">
                <a:solidFill>
                  <a:schemeClr val="accent1">
                    <a:lumMod val="50000"/>
                  </a:schemeClr>
                </a:solidFill>
              </a:rPr>
              <a:t>Most Jewish people believe that for </a:t>
            </a:r>
            <a:r>
              <a:rPr lang="en-US" sz="2800" b="1" dirty="0">
                <a:solidFill>
                  <a:srgbClr val="0070C0"/>
                </a:solidFill>
              </a:rPr>
              <a:t>Yahusha</a:t>
            </a:r>
            <a:r>
              <a:rPr lang="en-US" sz="2800" b="1" dirty="0">
                <a:solidFill>
                  <a:schemeClr val="accent1">
                    <a:lumMod val="50000"/>
                  </a:schemeClr>
                </a:solidFill>
              </a:rPr>
              <a:t> to be a </a:t>
            </a:r>
            <a:r>
              <a:rPr lang="en-US" sz="2800" b="1" dirty="0">
                <a:solidFill>
                  <a:srgbClr val="441D61"/>
                </a:solidFill>
              </a:rPr>
              <a:t>High Priest </a:t>
            </a:r>
            <a:r>
              <a:rPr lang="en-US" sz="2800" b="1" dirty="0">
                <a:solidFill>
                  <a:schemeClr val="accent1">
                    <a:lumMod val="50000"/>
                  </a:schemeClr>
                </a:solidFill>
              </a:rPr>
              <a:t>He has to come from the tribe of Levi – through the son of Aaron.  </a:t>
            </a:r>
            <a:endParaRPr lang="en-CA" sz="2800" b="1" dirty="0">
              <a:solidFill>
                <a:schemeClr val="accent1">
                  <a:lumMod val="50000"/>
                </a:schemeClr>
              </a:solidFill>
            </a:endParaRPr>
          </a:p>
        </p:txBody>
      </p:sp>
      <p:pic>
        <p:nvPicPr>
          <p:cNvPr id="5" name="Content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557974" y="202178"/>
            <a:ext cx="2087926" cy="2507911"/>
          </a:xfrm>
          <a:prstGeom prst="rect">
            <a:avLst/>
          </a:prstGeom>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Content Placeholder 6"/>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1189251" y="1725954"/>
            <a:ext cx="2191721" cy="2632585"/>
          </a:xfrm>
          <a:prstGeom prst="rect">
            <a:avLst/>
          </a:prstGeom>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Content Placeholder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480" y="4603805"/>
            <a:ext cx="3807147" cy="2156612"/>
          </a:xfrm>
          <a:prstGeom prst="rect">
            <a:avLst/>
          </a:prstGeom>
          <a:ln>
            <a:noFill/>
          </a:ln>
          <a:effectLst>
            <a:softEdge rad="112500"/>
          </a:effectLst>
        </p:spPr>
      </p:pic>
      <p:pic>
        <p:nvPicPr>
          <p:cNvPr id="10" name="Content Placeholder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3550" y="3300415"/>
            <a:ext cx="3883152" cy="1981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41700" cy="365125"/>
          </a:xfrm>
        </p:spPr>
        <p:txBody>
          <a:bodyPr/>
          <a:lstStyle/>
          <a:p>
            <a:fld id="{385F3E72-97D8-4E0E-8DB2-A67F030E614A}" type="slidenum">
              <a:rPr lang="en-US" smtClean="0">
                <a:solidFill>
                  <a:schemeClr val="accent1">
                    <a:lumMod val="50000"/>
                  </a:schemeClr>
                </a:solidFill>
              </a:rPr>
              <a:t>64</a:t>
            </a:fld>
            <a:endParaRPr lang="en-US" dirty="0">
              <a:solidFill>
                <a:schemeClr val="accent1">
                  <a:lumMod val="50000"/>
                </a:schemeClr>
              </a:solidFill>
            </a:endParaRPr>
          </a:p>
        </p:txBody>
      </p:sp>
      <p:sp>
        <p:nvSpPr>
          <p:cNvPr id="11" name="Title 3"/>
          <p:cNvSpPr txBox="1">
            <a:spLocks/>
          </p:cNvSpPr>
          <p:nvPr/>
        </p:nvSpPr>
        <p:spPr>
          <a:xfrm>
            <a:off x="3752850" y="1750216"/>
            <a:ext cx="7893050" cy="1966119"/>
          </a:xfrm>
          <a:prstGeom prst="rect">
            <a:avLst/>
          </a:prstGeom>
        </p:spPr>
        <p:txBody>
          <a:bodyPr vert="horz" lIns="91440" tIns="45720" rIns="91440" bIns="45720" rtlCol="0" anchor="ctr">
            <a:normAutofit fontScale="975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70C0"/>
                </a:solidFill>
              </a:rPr>
              <a:t>Yahusha</a:t>
            </a:r>
            <a:r>
              <a:rPr lang="en-US" sz="2800" b="1" dirty="0">
                <a:solidFill>
                  <a:schemeClr val="accent1">
                    <a:lumMod val="50000"/>
                  </a:schemeClr>
                </a:solidFill>
              </a:rPr>
              <a:t> did not come from the tribe of </a:t>
            </a:r>
            <a:br>
              <a:rPr lang="en-US" sz="2800" b="1" dirty="0">
                <a:solidFill>
                  <a:schemeClr val="accent1">
                    <a:lumMod val="50000"/>
                  </a:schemeClr>
                </a:solidFill>
              </a:rPr>
            </a:br>
            <a:r>
              <a:rPr lang="en-US" sz="2800" b="1" dirty="0">
                <a:solidFill>
                  <a:schemeClr val="accent1">
                    <a:lumMod val="50000"/>
                  </a:schemeClr>
                </a:solidFill>
              </a:rPr>
              <a:t>Levi – He was born and had citizenship </a:t>
            </a:r>
            <a:br>
              <a:rPr lang="en-US" sz="2800" b="1" dirty="0">
                <a:solidFill>
                  <a:schemeClr val="accent1">
                    <a:lumMod val="50000"/>
                  </a:schemeClr>
                </a:solidFill>
              </a:rPr>
            </a:br>
            <a:r>
              <a:rPr lang="en-US" sz="2800" b="1" dirty="0">
                <a:solidFill>
                  <a:schemeClr val="accent1">
                    <a:lumMod val="50000"/>
                  </a:schemeClr>
                </a:solidFill>
              </a:rPr>
              <a:t>in the tribe of Judah.  </a:t>
            </a:r>
            <a:r>
              <a:rPr lang="en-US" sz="2500" b="1" dirty="0">
                <a:solidFill>
                  <a:schemeClr val="accent1">
                    <a:lumMod val="50000"/>
                  </a:schemeClr>
                </a:solidFill>
              </a:rPr>
              <a:t>(Later we will do some work on Mary’s genealogy from the tribe of Levi.)</a:t>
            </a:r>
            <a:endParaRPr lang="en-CA" sz="2500" b="1" dirty="0">
              <a:solidFill>
                <a:schemeClr val="accent1">
                  <a:lumMod val="50000"/>
                </a:schemeClr>
              </a:solidFill>
            </a:endParaRPr>
          </a:p>
        </p:txBody>
      </p:sp>
      <p:sp>
        <p:nvSpPr>
          <p:cNvPr id="12" name="Title 3"/>
          <p:cNvSpPr txBox="1">
            <a:spLocks/>
          </p:cNvSpPr>
          <p:nvPr/>
        </p:nvSpPr>
        <p:spPr>
          <a:xfrm>
            <a:off x="3905250" y="3545681"/>
            <a:ext cx="4178300" cy="1289448"/>
          </a:xfrm>
          <a:prstGeom prst="rect">
            <a:avLst/>
          </a:prstGeom>
        </p:spPr>
        <p:txBody>
          <a:bodyPr vert="horz" lIns="91440" tIns="45720" rIns="91440" bIns="45720" rtlCol="0" anchor="ctr">
            <a:normAutofit fontScale="9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rPr>
              <a:t>So according to the Book of the Law, </a:t>
            </a:r>
            <a:r>
              <a:rPr lang="en-US" sz="2800" b="1" dirty="0">
                <a:solidFill>
                  <a:srgbClr val="0070C0"/>
                </a:solidFill>
              </a:rPr>
              <a:t>Yahusha</a:t>
            </a:r>
            <a:r>
              <a:rPr lang="en-US" sz="2800" b="1" dirty="0">
                <a:solidFill>
                  <a:schemeClr val="accent1">
                    <a:lumMod val="50000"/>
                  </a:schemeClr>
                </a:solidFill>
              </a:rPr>
              <a:t> cannot qualify to be an </a:t>
            </a:r>
            <a:r>
              <a:rPr lang="en-US" sz="2800" b="1" dirty="0" err="1">
                <a:solidFill>
                  <a:schemeClr val="accent1">
                    <a:lumMod val="50000"/>
                  </a:schemeClr>
                </a:solidFill>
              </a:rPr>
              <a:t>Aharonic</a:t>
            </a:r>
            <a:r>
              <a:rPr lang="en-US" sz="2800" b="1" dirty="0">
                <a:solidFill>
                  <a:schemeClr val="accent1">
                    <a:lumMod val="50000"/>
                  </a:schemeClr>
                </a:solidFill>
              </a:rPr>
              <a:t> Priest.  </a:t>
            </a:r>
          </a:p>
        </p:txBody>
      </p:sp>
      <p:sp>
        <p:nvSpPr>
          <p:cNvPr id="13" name="Title 3"/>
          <p:cNvSpPr txBox="1">
            <a:spLocks/>
          </p:cNvSpPr>
          <p:nvPr/>
        </p:nvSpPr>
        <p:spPr>
          <a:xfrm>
            <a:off x="4189015" y="5258004"/>
            <a:ext cx="7020719" cy="1353540"/>
          </a:xfrm>
          <a:prstGeom prst="rect">
            <a:avLst/>
          </a:prstGeom>
        </p:spPr>
        <p:txBody>
          <a:bodyPr vert="horz" lIns="91440" tIns="45720" rIns="91440" bIns="45720" rtlCol="0" anchor="ctr">
            <a:normAutofit fontScale="900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421E06"/>
                </a:solidFill>
                <a:effectLst>
                  <a:outerShdw blurRad="38100" dist="38100" dir="2700000" algn="tl">
                    <a:srgbClr val="000000">
                      <a:alpha val="43137"/>
                    </a:srgbClr>
                  </a:outerShdw>
                </a:effectLst>
              </a:rPr>
              <a:t>But according to </a:t>
            </a:r>
            <a:r>
              <a:rPr lang="en-US" sz="2800" b="1" dirty="0" smtClean="0">
                <a:solidFill>
                  <a:srgbClr val="421E06"/>
                </a:solidFill>
                <a:effectLst>
                  <a:outerShdw blurRad="38100" dist="38100" dir="2700000" algn="tl">
                    <a:srgbClr val="000000">
                      <a:alpha val="43137"/>
                    </a:srgbClr>
                  </a:outerShdw>
                </a:effectLst>
              </a:rPr>
              <a:t>Hebrews, </a:t>
            </a:r>
            <a:r>
              <a:rPr lang="en-US" sz="2800" b="1" dirty="0">
                <a:solidFill>
                  <a:srgbClr val="421E06"/>
                </a:solidFill>
                <a:effectLst>
                  <a:outerShdw blurRad="38100" dist="38100" dir="2700000" algn="tl">
                    <a:srgbClr val="000000">
                      <a:alpha val="43137"/>
                    </a:srgbClr>
                  </a:outerShdw>
                </a:effectLst>
              </a:rPr>
              <a:t>He is our faithful </a:t>
            </a:r>
            <a:r>
              <a:rPr lang="en-US" sz="2800" b="1" dirty="0">
                <a:solidFill>
                  <a:srgbClr val="441D61"/>
                </a:solidFill>
                <a:effectLst>
                  <a:outerShdw blurRad="38100" dist="38100" dir="2700000" algn="tl">
                    <a:srgbClr val="000000">
                      <a:alpha val="43137"/>
                    </a:srgbClr>
                  </a:outerShdw>
                </a:effectLst>
              </a:rPr>
              <a:t>HIGH Priest</a:t>
            </a:r>
            <a:r>
              <a:rPr lang="en-US" sz="2800" b="1" dirty="0">
                <a:solidFill>
                  <a:srgbClr val="421E06"/>
                </a:solidFill>
                <a:effectLst>
                  <a:outerShdw blurRad="38100" dist="38100" dir="2700000" algn="tl">
                    <a:srgbClr val="000000">
                      <a:alpha val="43137"/>
                    </a:srgbClr>
                  </a:outerShdw>
                </a:effectLst>
              </a:rPr>
              <a:t> – not according to a priesthood from the tribe of Levi, but our </a:t>
            </a:r>
            <a:r>
              <a:rPr lang="en-US" sz="2800" b="1" dirty="0">
                <a:solidFill>
                  <a:srgbClr val="441D61"/>
                </a:solidFill>
                <a:effectLst>
                  <a:outerShdw blurRad="38100" dist="38100" dir="2700000" algn="tl">
                    <a:srgbClr val="000000">
                      <a:alpha val="43137"/>
                    </a:srgbClr>
                  </a:outerShdw>
                </a:effectLst>
              </a:rPr>
              <a:t>High priest according to </a:t>
            </a:r>
            <a:r>
              <a:rPr lang="en-US" sz="2800" b="1" dirty="0" err="1">
                <a:solidFill>
                  <a:srgbClr val="441D61"/>
                </a:solidFill>
                <a:effectLst>
                  <a:outerShdw blurRad="38100" dist="38100" dir="2700000" algn="tl">
                    <a:srgbClr val="000000">
                      <a:alpha val="43137"/>
                    </a:srgbClr>
                  </a:outerShdw>
                </a:effectLst>
              </a:rPr>
              <a:t>Melki-tzedek</a:t>
            </a:r>
            <a:r>
              <a:rPr lang="en-US" sz="2800" b="1" dirty="0">
                <a:solidFill>
                  <a:srgbClr val="441D61"/>
                </a:solidFill>
                <a:effectLst>
                  <a:outerShdw blurRad="38100" dist="38100" dir="2700000" algn="tl">
                    <a:srgbClr val="000000">
                      <a:alpha val="43137"/>
                    </a:srgbClr>
                  </a:outerShdw>
                </a:effectLst>
              </a:rPr>
              <a:t>.</a:t>
            </a:r>
            <a:endParaRPr lang="en-CA" sz="2800" b="1" dirty="0">
              <a:solidFill>
                <a:srgbClr val="441D61"/>
              </a:solidFill>
              <a:effectLst>
                <a:outerShdw blurRad="38100" dist="38100" dir="2700000" algn="tl">
                  <a:srgbClr val="000000">
                    <a:alpha val="43137"/>
                  </a:srgbClr>
                </a:outerShdw>
              </a:effectLst>
            </a:endParaRPr>
          </a:p>
        </p:txBody>
      </p:sp>
      <p:sp>
        <p:nvSpPr>
          <p:cNvPr id="22" name="&quot;No&quot; Symbol 21"/>
          <p:cNvSpPr/>
          <p:nvPr/>
        </p:nvSpPr>
        <p:spPr>
          <a:xfrm>
            <a:off x="2082800" y="2368159"/>
            <a:ext cx="407624" cy="395744"/>
          </a:xfrm>
          <a:prstGeom prst="noSmoking">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68445837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10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04865" y="2895600"/>
            <a:ext cx="6938065" cy="360059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itle 3"/>
          <p:cNvSpPr>
            <a:spLocks noGrp="1"/>
          </p:cNvSpPr>
          <p:nvPr>
            <p:ph type="title"/>
          </p:nvPr>
        </p:nvSpPr>
        <p:spPr>
          <a:xfrm>
            <a:off x="304800" y="365124"/>
            <a:ext cx="5397500" cy="1325563"/>
          </a:xfrm>
        </p:spPr>
        <p:txBody>
          <a:bodyPr>
            <a:normAutofit/>
            <a:scene3d>
              <a:camera prst="orthographicFront"/>
              <a:lightRig rig="threePt" dir="t"/>
            </a:scene3d>
            <a:sp3d extrusionH="57150">
              <a:bevelT w="38100" h="38100" prst="angle"/>
            </a:sp3d>
          </a:bodyPr>
          <a:lstStyle/>
          <a:p>
            <a:r>
              <a:rPr lang="en-US" sz="2800" b="1" dirty="0">
                <a:solidFill>
                  <a:schemeClr val="accent1">
                    <a:lumMod val="50000"/>
                  </a:schemeClr>
                </a:solidFill>
                <a:effectLst>
                  <a:outerShdw blurRad="38100" dist="38100" dir="2700000" algn="tl">
                    <a:srgbClr val="000000">
                      <a:alpha val="43137"/>
                    </a:srgbClr>
                  </a:outerShdw>
                </a:effectLst>
              </a:rPr>
              <a:t>Hebrews has these interesting things to say about this </a:t>
            </a:r>
            <a:r>
              <a:rPr lang="en-US" sz="2800" b="1" dirty="0" err="1">
                <a:solidFill>
                  <a:srgbClr val="441D61"/>
                </a:solidFill>
                <a:effectLst>
                  <a:outerShdw blurRad="38100" dist="38100" dir="2700000" algn="tl">
                    <a:srgbClr val="000000">
                      <a:alpha val="43137"/>
                    </a:srgbClr>
                  </a:outerShdw>
                </a:effectLst>
              </a:rPr>
              <a:t>Melki-tzedek</a:t>
            </a:r>
            <a:r>
              <a:rPr lang="en-US" sz="2800" b="1" dirty="0">
                <a:solidFill>
                  <a:srgbClr val="441D61"/>
                </a:solidFill>
                <a:effectLst>
                  <a:outerShdw blurRad="38100" dist="38100" dir="2700000" algn="tl">
                    <a:srgbClr val="000000">
                      <a:alpha val="43137"/>
                    </a:srgbClr>
                  </a:outerShdw>
                </a:effectLst>
              </a:rPr>
              <a:t> Priest.  </a:t>
            </a:r>
            <a:endParaRPr lang="en-CA" sz="2800" b="1" dirty="0">
              <a:solidFill>
                <a:srgbClr val="441D6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65</a:t>
            </a:fld>
            <a:endParaRPr lang="en-US" dirty="0">
              <a:solidFill>
                <a:schemeClr val="accent1">
                  <a:lumMod val="50000"/>
                </a:schemeClr>
              </a:solidFill>
            </a:endParaRPr>
          </a:p>
        </p:txBody>
      </p:sp>
      <p:sp>
        <p:nvSpPr>
          <p:cNvPr id="7" name="Title 3"/>
          <p:cNvSpPr txBox="1">
            <a:spLocks/>
          </p:cNvSpPr>
          <p:nvPr/>
        </p:nvSpPr>
        <p:spPr>
          <a:xfrm>
            <a:off x="7607300" y="2895600"/>
            <a:ext cx="3911600" cy="3825875"/>
          </a:xfrm>
          <a:prstGeom prst="rect">
            <a:avLst/>
          </a:prstGeom>
        </p:spPr>
        <p:txBody>
          <a:bodyPr vert="horz" lIns="91440" tIns="45720" rIns="91440" bIns="45720" rtlCol="0" anchor="ctr">
            <a:norm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lumMod val="50000"/>
                  </a:schemeClr>
                </a:solidFill>
                <a:effectLst>
                  <a:outerShdw blurRad="38100" dist="38100" dir="2700000" algn="tl">
                    <a:srgbClr val="000000">
                      <a:alpha val="43137"/>
                    </a:srgbClr>
                  </a:outerShdw>
                </a:effectLst>
              </a:rPr>
              <a:t>Apparently this </a:t>
            </a:r>
            <a:r>
              <a:rPr lang="en-US" sz="3200" b="1" dirty="0">
                <a:solidFill>
                  <a:srgbClr val="441D61"/>
                </a:solidFill>
                <a:effectLst>
                  <a:outerShdw blurRad="38100" dist="38100" dir="2700000" algn="tl">
                    <a:srgbClr val="000000">
                      <a:alpha val="43137"/>
                    </a:srgbClr>
                  </a:outerShdw>
                </a:effectLst>
              </a:rPr>
              <a:t>Priest</a:t>
            </a:r>
            <a:r>
              <a:rPr lang="en-US" sz="3200" b="1" dirty="0">
                <a:solidFill>
                  <a:schemeClr val="accent1">
                    <a:lumMod val="50000"/>
                  </a:schemeClr>
                </a:solidFill>
                <a:effectLst>
                  <a:outerShdw blurRad="38100" dist="38100" dir="2700000" algn="tl">
                    <a:srgbClr val="000000">
                      <a:alpha val="43137"/>
                    </a:srgbClr>
                  </a:outerShdw>
                </a:effectLst>
              </a:rPr>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is a </a:t>
            </a:r>
            <a:r>
              <a:rPr lang="en-US" sz="3200" b="1" dirty="0">
                <a:solidFill>
                  <a:srgbClr val="0070C0"/>
                </a:solidFill>
                <a:effectLst>
                  <a:outerShdw blurRad="38100" dist="38100" dir="2700000" algn="tl">
                    <a:srgbClr val="000000">
                      <a:alpha val="43137"/>
                    </a:srgbClr>
                  </a:outerShdw>
                </a:effectLst>
              </a:rPr>
              <a:t>divine, immortal Being, </a:t>
            </a:r>
            <a:r>
              <a:rPr lang="en-US" sz="3200" b="1" dirty="0">
                <a:solidFill>
                  <a:schemeClr val="accent1">
                    <a:lumMod val="50000"/>
                  </a:schemeClr>
                </a:solidFill>
                <a:effectLst>
                  <a:outerShdw blurRad="38100" dist="38100" dir="2700000" algn="tl">
                    <a:srgbClr val="000000">
                      <a:alpha val="43137"/>
                    </a:srgbClr>
                  </a:outerShdw>
                </a:effectLst>
              </a:rPr>
              <a:t>not according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to a fleshly commandment,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but by the Power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of an Endless Life. </a:t>
            </a:r>
            <a:endParaRPr lang="en-CA" sz="3200" b="1" dirty="0">
              <a:solidFill>
                <a:schemeClr val="accent1">
                  <a:lumMod val="50000"/>
                </a:schemeClr>
              </a:solidFill>
              <a:effectLst>
                <a:outerShdw blurRad="38100" dist="38100" dir="2700000" algn="tl">
                  <a:srgbClr val="000000">
                    <a:alpha val="43137"/>
                  </a:srgbClr>
                </a:outerShdw>
              </a:effectLst>
            </a:endParaRPr>
          </a:p>
        </p:txBody>
      </p:sp>
      <p:pic>
        <p:nvPicPr>
          <p:cNvPr id="9" name="Content Placeholder 8"/>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5802354" y="365182"/>
            <a:ext cx="5716546" cy="22509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2" name="Group 1"/>
          <p:cNvGrpSpPr/>
          <p:nvPr/>
        </p:nvGrpSpPr>
        <p:grpSpPr>
          <a:xfrm>
            <a:off x="1551753" y="5368698"/>
            <a:ext cx="1451797" cy="667298"/>
            <a:chOff x="8496434" y="4259740"/>
            <a:chExt cx="1451797" cy="667298"/>
          </a:xfrm>
        </p:grpSpPr>
        <p:sp>
          <p:nvSpPr>
            <p:cNvPr id="11" name="Rectangle 10"/>
            <p:cNvSpPr/>
            <p:nvPr/>
          </p:nvSpPr>
          <p:spPr>
            <a:xfrm>
              <a:off x="8496434" y="4259740"/>
              <a:ext cx="1451797" cy="445326"/>
            </a:xfrm>
            <a:prstGeom prst="rect">
              <a:avLst/>
            </a:prstGeom>
            <a:solidFill>
              <a:srgbClr val="010014"/>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8533639" y="4293487"/>
              <a:ext cx="1377386" cy="63355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solidFill>
                    <a:schemeClr val="accent4"/>
                  </a:solidFill>
                  <a:effectLst/>
                  <a:latin typeface="Arial Black" panose="020B0A04020102020204" pitchFamily="34" charset="0"/>
                </a:rPr>
                <a:t>Yahusha</a:t>
              </a:r>
              <a:endParaRPr lang="en-US" sz="5400" b="1" cap="none" spc="0" dirty="0">
                <a:ln/>
                <a:solidFill>
                  <a:schemeClr val="accent4"/>
                </a:solidFill>
                <a:effectLst/>
              </a:endParaRPr>
            </a:p>
          </p:txBody>
        </p:sp>
      </p:grpSp>
      <p:sp>
        <p:nvSpPr>
          <p:cNvPr id="12" name="&quot;No&quot; Symbol 11"/>
          <p:cNvSpPr/>
          <p:nvPr/>
        </p:nvSpPr>
        <p:spPr>
          <a:xfrm>
            <a:off x="5461912" y="5814024"/>
            <a:ext cx="407624" cy="395744"/>
          </a:xfrm>
          <a:prstGeom prst="noSmoking">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40355465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952331" y="3854450"/>
            <a:ext cx="6765577" cy="13398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Content Placeholder 1"/>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336891" y="444500"/>
            <a:ext cx="5689217" cy="3175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itle 2"/>
          <p:cNvSpPr>
            <a:spLocks noGrp="1"/>
          </p:cNvSpPr>
          <p:nvPr>
            <p:ph type="title"/>
          </p:nvPr>
        </p:nvSpPr>
        <p:spPr>
          <a:xfrm>
            <a:off x="6269543" y="546099"/>
            <a:ext cx="5626100" cy="3190875"/>
          </a:xfrm>
        </p:spPr>
        <p:txBody>
          <a:bodyPr>
            <a:noAutofit/>
            <a:scene3d>
              <a:camera prst="orthographicFront"/>
              <a:lightRig rig="threePt" dir="t"/>
            </a:scene3d>
            <a:sp3d extrusionH="57150">
              <a:bevelT w="38100" h="38100" prst="angle"/>
            </a:sp3d>
          </a:bodyPr>
          <a:lstStyle/>
          <a:p>
            <a:r>
              <a:rPr lang="en-US" sz="3600" b="1" dirty="0">
                <a:solidFill>
                  <a:srgbClr val="C00000"/>
                </a:solidFill>
                <a:effectLst>
                  <a:outerShdw blurRad="38100" dist="38100" dir="2700000" algn="tl">
                    <a:srgbClr val="000000">
                      <a:alpha val="43137"/>
                    </a:srgbClr>
                  </a:outerShdw>
                </a:effectLst>
                <a:latin typeface="Arial Rounded MT Bold" panose="020F0704030504030204" pitchFamily="34" charset="0"/>
              </a:rPr>
              <a:t>Jewish </a:t>
            </a:r>
            <a:r>
              <a:rPr lang="en-US" sz="3600" b="1" dirty="0" smtClean="0">
                <a:solidFill>
                  <a:srgbClr val="C00000"/>
                </a:solidFill>
                <a:effectLst>
                  <a:outerShdw blurRad="38100" dist="38100" dir="2700000" algn="tl">
                    <a:srgbClr val="000000">
                      <a:alpha val="43137"/>
                    </a:srgbClr>
                  </a:outerShdw>
                </a:effectLst>
                <a:latin typeface="Arial Rounded MT Bold" panose="020F0704030504030204" pitchFamily="34" charset="0"/>
              </a:rPr>
              <a:t>Rabbis </a:t>
            </a:r>
            <a:r>
              <a:rPr lang="en-US" sz="3600" b="1" dirty="0">
                <a:solidFill>
                  <a:srgbClr val="C00000"/>
                </a:solidFill>
                <a:effectLst>
                  <a:outerShdw blurRad="38100" dist="38100" dir="2700000" algn="tl">
                    <a:srgbClr val="000000">
                      <a:alpha val="43137"/>
                    </a:srgbClr>
                  </a:outerShdw>
                </a:effectLst>
                <a:latin typeface="Arial Rounded MT Bold" panose="020F0704030504030204" pitchFamily="34" charset="0"/>
              </a:rPr>
              <a:t>have decided that </a:t>
            </a:r>
            <a:r>
              <a:rPr lang="en-US" sz="3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rPr>
              <a:t>they would disprove </a:t>
            </a:r>
            <a:r>
              <a:rPr lang="en-US" sz="3600" b="1" dirty="0">
                <a:solidFill>
                  <a:srgbClr val="C00000"/>
                </a:solidFill>
                <a:effectLst>
                  <a:outerShdw blurRad="38100" dist="38100" dir="2700000" algn="tl">
                    <a:srgbClr val="000000">
                      <a:alpha val="43137"/>
                    </a:srgbClr>
                  </a:outerShdw>
                </a:effectLst>
                <a:latin typeface="Arial Rounded MT Bold" panose="020F0704030504030204" pitchFamily="34" charset="0"/>
              </a:rPr>
              <a:t>what the book of Hebrews says about </a:t>
            </a:r>
            <a:r>
              <a:rPr lang="en-US" sz="3600" b="1" dirty="0" err="1">
                <a:solidFill>
                  <a:srgbClr val="C00000"/>
                </a:solidFill>
                <a:effectLst>
                  <a:outerShdw blurRad="38100" dist="38100" dir="2700000" algn="tl">
                    <a:srgbClr val="000000">
                      <a:alpha val="43137"/>
                    </a:srgbClr>
                  </a:outerShdw>
                </a:effectLst>
                <a:latin typeface="Arial Rounded MT Bold" panose="020F0704030504030204" pitchFamily="34" charset="0"/>
              </a:rPr>
              <a:t>Melki-tzedek</a:t>
            </a:r>
            <a:r>
              <a:rPr lang="en-US" sz="3600" b="1" dirty="0">
                <a:solidFill>
                  <a:srgbClr val="C00000"/>
                </a:solidFill>
                <a:effectLst>
                  <a:outerShdw blurRad="38100" dist="38100" dir="2700000" algn="tl">
                    <a:srgbClr val="000000">
                      <a:alpha val="43137"/>
                    </a:srgbClr>
                  </a:outerShdw>
                </a:effectLst>
                <a:latin typeface="Arial Rounded MT Bold" panose="020F0704030504030204" pitchFamily="34" charset="0"/>
              </a:rPr>
              <a:t> by </a:t>
            </a:r>
            <a:r>
              <a:rPr lang="en-US" sz="3600" b="1" dirty="0" smtClean="0">
                <a:solidFill>
                  <a:srgbClr val="C00000"/>
                </a:solidFill>
                <a:effectLst>
                  <a:outerShdw blurRad="38100" dist="38100" dir="2700000" algn="tl">
                    <a:srgbClr val="000000">
                      <a:alpha val="43137"/>
                    </a:srgbClr>
                  </a:outerShdw>
                </a:effectLst>
                <a:latin typeface="Arial Rounded MT Bold" panose="020F0704030504030204" pitchFamily="34" charset="0"/>
              </a:rPr>
              <a:t>saying:</a:t>
            </a:r>
            <a:endParaRPr lang="en-CA" sz="3600" b="1"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Slide Number Placeholder 5"/>
          <p:cNvSpPr>
            <a:spLocks noGrp="1"/>
          </p:cNvSpPr>
          <p:nvPr>
            <p:ph type="sldNum" sz="quarter" idx="12"/>
          </p:nvPr>
        </p:nvSpPr>
        <p:spPr>
          <a:xfrm>
            <a:off x="8610600" y="6356350"/>
            <a:ext cx="3403600" cy="365125"/>
          </a:xfrm>
        </p:spPr>
        <p:txBody>
          <a:bodyPr/>
          <a:lstStyle/>
          <a:p>
            <a:fld id="{385F3E72-97D8-4E0E-8DB2-A67F030E614A}" type="slidenum">
              <a:rPr lang="en-US" smtClean="0">
                <a:solidFill>
                  <a:schemeClr val="accent1">
                    <a:lumMod val="50000"/>
                  </a:schemeClr>
                </a:solidFill>
              </a:rPr>
              <a:t>66</a:t>
            </a:fld>
            <a:endParaRPr lang="en-US" dirty="0">
              <a:solidFill>
                <a:schemeClr val="accent1">
                  <a:lumMod val="50000"/>
                </a:schemeClr>
              </a:solidFill>
            </a:endParaRPr>
          </a:p>
        </p:txBody>
      </p:sp>
      <p:sp>
        <p:nvSpPr>
          <p:cNvPr id="7" name="Title 2"/>
          <p:cNvSpPr txBox="1">
            <a:spLocks/>
          </p:cNvSpPr>
          <p:nvPr/>
        </p:nvSpPr>
        <p:spPr>
          <a:xfrm>
            <a:off x="0" y="5302250"/>
            <a:ext cx="11891788" cy="130175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C00000"/>
                </a:solidFill>
                <a:latin typeface="MV Boli" panose="02000500030200090000" pitchFamily="2" charset="0"/>
                <a:cs typeface="MV Boli" panose="02000500030200090000" pitchFamily="2" charset="0"/>
              </a:rPr>
              <a:t>“He’s </a:t>
            </a:r>
            <a:r>
              <a:rPr lang="en-US" sz="3600" b="1" dirty="0">
                <a:solidFill>
                  <a:srgbClr val="C00000"/>
                </a:solidFill>
                <a:latin typeface="MV Boli" panose="02000500030200090000" pitchFamily="2" charset="0"/>
                <a:cs typeface="MV Boli" panose="02000500030200090000" pitchFamily="2" charset="0"/>
              </a:rPr>
              <a:t>the same person as Shem, the son of Noah</a:t>
            </a:r>
            <a:r>
              <a:rPr lang="en-US" sz="3600" b="1" dirty="0" smtClean="0">
                <a:solidFill>
                  <a:srgbClr val="C00000"/>
                </a:solidFill>
                <a:latin typeface="MV Boli" panose="02000500030200090000" pitchFamily="2" charset="0"/>
                <a:cs typeface="MV Boli" panose="02000500030200090000" pitchFamily="2" charset="0"/>
              </a:rPr>
              <a:t>!”</a:t>
            </a:r>
            <a:endParaRPr lang="en-US" sz="3600" b="1" dirty="0">
              <a:solidFill>
                <a:srgbClr val="C00000"/>
              </a:solidFill>
              <a:latin typeface="MV Boli" panose="02000500030200090000" pitchFamily="2" charset="0"/>
              <a:cs typeface="MV Boli" panose="02000500030200090000" pitchFamily="2" charset="0"/>
            </a:endParaRPr>
          </a:p>
          <a:p>
            <a:pPr algn="ctr"/>
            <a:r>
              <a:rPr lang="en-US" sz="3600" b="1" dirty="0" smtClean="0">
                <a:solidFill>
                  <a:srgbClr val="441D61"/>
                </a:solidFill>
                <a:latin typeface="MV Boli" panose="02000500030200090000" pitchFamily="2" charset="0"/>
                <a:cs typeface="MV Boli" panose="02000500030200090000" pitchFamily="2" charset="0"/>
              </a:rPr>
              <a:t>Question: Can </a:t>
            </a:r>
            <a:r>
              <a:rPr lang="en-US" sz="3600" b="1" dirty="0">
                <a:solidFill>
                  <a:srgbClr val="441D61"/>
                </a:solidFill>
                <a:latin typeface="MV Boli" panose="02000500030200090000" pitchFamily="2" charset="0"/>
                <a:cs typeface="MV Boli" panose="02000500030200090000" pitchFamily="2" charset="0"/>
              </a:rPr>
              <a:t>this be proven?</a:t>
            </a:r>
            <a:endParaRPr lang="en-CA" sz="3600" b="1" dirty="0">
              <a:solidFill>
                <a:srgbClr val="441D6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3483959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488950" y="2470150"/>
            <a:ext cx="3136900" cy="2019300"/>
          </a:xfrm>
        </p:spPr>
        <p:txBody>
          <a:bodyPr>
            <a:noAutofit/>
            <a:scene3d>
              <a:camera prst="orthographicFront"/>
              <a:lightRig rig="threePt" dir="t"/>
            </a:scene3d>
            <a:sp3d extrusionH="57150">
              <a:bevelT w="38100" h="38100" prst="angle"/>
            </a:sp3d>
          </a:bodyPr>
          <a:lstStyle/>
          <a:p>
            <a:pPr algn="ctr"/>
            <a:r>
              <a:rPr lang="en-US" sz="3200" b="1" dirty="0">
                <a:solidFill>
                  <a:schemeClr val="accent1">
                    <a:lumMod val="50000"/>
                  </a:schemeClr>
                </a:solidFill>
                <a:effectLst>
                  <a:outerShdw blurRad="38100" dist="38100" dir="2700000" algn="tl">
                    <a:srgbClr val="000000">
                      <a:alpha val="43137"/>
                    </a:srgbClr>
                  </a:outerShdw>
                </a:effectLst>
              </a:rPr>
              <a:t>Now, with Shem we know who his mother and father were (Noah and his wife). </a:t>
            </a:r>
            <a:endParaRPr lang="en-CA" b="1" dirty="0">
              <a:solidFill>
                <a:schemeClr val="accent1">
                  <a:lumMod val="50000"/>
                </a:schemeClr>
              </a:solidFill>
              <a:effectLst>
                <a:outerShdw blurRad="38100" dist="38100" dir="2700000" algn="tl">
                  <a:srgbClr val="000000">
                    <a:alpha val="43137"/>
                  </a:srgbClr>
                </a:outerShdw>
              </a:effectLst>
            </a:endParaRPr>
          </a:p>
        </p:txBody>
      </p:sp>
      <p:pic>
        <p:nvPicPr>
          <p:cNvPr id="17" name="Content Placeholder 2"/>
          <p:cNvPicPr>
            <a:picLocks noGrp="1" noChangeAspect="1"/>
          </p:cNvPicPr>
          <p:nvPr>
            <p:ph sz="half" idx="2"/>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025900" y="622300"/>
            <a:ext cx="3314700" cy="1752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Content Placeholder 1"/>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432422" y="939800"/>
            <a:ext cx="3249956" cy="13589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Content Placeholder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5450" y="4597567"/>
            <a:ext cx="3263900" cy="14601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Content Placeholder 4"/>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027704" y="4330700"/>
            <a:ext cx="3311091" cy="1752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 name="Content Placeholder 13"/>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708900" y="382587"/>
            <a:ext cx="4114800" cy="19907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2" name="Content Placeholder 15"/>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708900" y="4676775"/>
            <a:ext cx="4114800" cy="20002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Slide Number Placeholder 5"/>
          <p:cNvSpPr>
            <a:spLocks noGrp="1"/>
          </p:cNvSpPr>
          <p:nvPr>
            <p:ph type="sldNum" sz="quarter" idx="12"/>
          </p:nvPr>
        </p:nvSpPr>
        <p:spPr>
          <a:xfrm>
            <a:off x="8813800" y="6492875"/>
            <a:ext cx="3403600" cy="365125"/>
          </a:xfrm>
        </p:spPr>
        <p:txBody>
          <a:bodyPr/>
          <a:lstStyle/>
          <a:p>
            <a:fld id="{385F3E72-97D8-4E0E-8DB2-A67F030E614A}" type="slidenum">
              <a:rPr lang="en-US" smtClean="0">
                <a:solidFill>
                  <a:schemeClr val="accent1">
                    <a:lumMod val="50000"/>
                  </a:schemeClr>
                </a:solidFill>
              </a:rPr>
              <a:t>67</a:t>
            </a:fld>
            <a:endParaRPr lang="en-US" dirty="0">
              <a:solidFill>
                <a:schemeClr val="accent1">
                  <a:lumMod val="50000"/>
                </a:schemeClr>
              </a:solidFill>
            </a:endParaRPr>
          </a:p>
        </p:txBody>
      </p:sp>
      <p:sp>
        <p:nvSpPr>
          <p:cNvPr id="24" name="Title 3"/>
          <p:cNvSpPr txBox="1">
            <a:spLocks/>
          </p:cNvSpPr>
          <p:nvPr/>
        </p:nvSpPr>
        <p:spPr>
          <a:xfrm>
            <a:off x="7677149" y="2354944"/>
            <a:ext cx="4095752" cy="234791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6">
                    <a:lumMod val="50000"/>
                  </a:schemeClr>
                </a:solidFill>
                <a:effectLst>
                  <a:outerShdw blurRad="38100" dist="38100" dir="2700000" algn="tl">
                    <a:srgbClr val="000000">
                      <a:alpha val="43137"/>
                    </a:srgbClr>
                  </a:outerShdw>
                </a:effectLst>
              </a:rPr>
              <a:t>We know </a:t>
            </a:r>
            <a:r>
              <a:rPr lang="en-US" sz="3200" b="1" dirty="0" smtClean="0">
                <a:solidFill>
                  <a:schemeClr val="accent6">
                    <a:lumMod val="50000"/>
                  </a:schemeClr>
                </a:solidFill>
                <a:effectLst>
                  <a:outerShdw blurRad="38100" dist="38100" dir="2700000" algn="tl">
                    <a:srgbClr val="000000">
                      <a:alpha val="43137"/>
                    </a:srgbClr>
                  </a:outerShdw>
                </a:effectLst>
              </a:rPr>
              <a:t>Shem’s </a:t>
            </a:r>
            <a:r>
              <a:rPr lang="en-US" sz="3200" b="1" dirty="0">
                <a:solidFill>
                  <a:schemeClr val="accent6">
                    <a:lumMod val="50000"/>
                  </a:schemeClr>
                </a:solidFill>
                <a:effectLst>
                  <a:outerShdw blurRad="38100" dist="38100" dir="2700000" algn="tl">
                    <a:srgbClr val="000000">
                      <a:alpha val="43137"/>
                    </a:srgbClr>
                  </a:outerShdw>
                </a:effectLst>
              </a:rPr>
              <a:t>beginning of days and end of life – because we know when he was born and when he died. </a:t>
            </a:r>
            <a:endParaRPr lang="en-CA" b="1" dirty="0">
              <a:solidFill>
                <a:schemeClr val="accent6">
                  <a:lumMod val="50000"/>
                </a:schemeClr>
              </a:solidFill>
              <a:effectLst>
                <a:outerShdw blurRad="38100" dist="38100" dir="2700000" algn="tl">
                  <a:srgbClr val="000000">
                    <a:alpha val="43137"/>
                  </a:srgbClr>
                </a:outerShdw>
              </a:effectLst>
            </a:endParaRPr>
          </a:p>
        </p:txBody>
      </p:sp>
      <p:sp>
        <p:nvSpPr>
          <p:cNvPr id="25" name="Title 3"/>
          <p:cNvSpPr txBox="1">
            <a:spLocks/>
          </p:cNvSpPr>
          <p:nvPr/>
        </p:nvSpPr>
        <p:spPr>
          <a:xfrm>
            <a:off x="3946525" y="2406650"/>
            <a:ext cx="3473450" cy="201930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2">
                    <a:lumMod val="50000"/>
                  </a:schemeClr>
                </a:solidFill>
                <a:effectLst>
                  <a:outerShdw blurRad="38100" dist="38100" dir="2700000" algn="tl">
                    <a:srgbClr val="000000">
                      <a:alpha val="43137"/>
                    </a:srgbClr>
                  </a:outerShdw>
                </a:effectLst>
              </a:rPr>
              <a:t>We know </a:t>
            </a:r>
            <a:r>
              <a:rPr lang="en-US" sz="3200" b="1" dirty="0" smtClean="0">
                <a:solidFill>
                  <a:schemeClr val="accent2">
                    <a:lumMod val="50000"/>
                  </a:schemeClr>
                </a:solidFill>
                <a:effectLst>
                  <a:outerShdw blurRad="38100" dist="38100" dir="2700000" algn="tl">
                    <a:srgbClr val="000000">
                      <a:alpha val="43137"/>
                    </a:srgbClr>
                  </a:outerShdw>
                </a:effectLst>
              </a:rPr>
              <a:t>Shem’s </a:t>
            </a:r>
            <a:r>
              <a:rPr lang="en-US" sz="3200" b="1" dirty="0">
                <a:solidFill>
                  <a:schemeClr val="accent2">
                    <a:lumMod val="50000"/>
                  </a:schemeClr>
                </a:solidFill>
                <a:effectLst>
                  <a:outerShdw blurRad="38100" dist="38100" dir="2700000" algn="tl">
                    <a:srgbClr val="000000">
                      <a:alpha val="43137"/>
                    </a:srgbClr>
                  </a:outerShdw>
                </a:effectLst>
              </a:rPr>
              <a:t>genealogy because it is recorded in Genesis.  </a:t>
            </a:r>
            <a:endParaRPr lang="en-CA" b="1" dirty="0">
              <a:solidFill>
                <a:schemeClr val="accent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764871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899983"/>
            <a:ext cx="12208436" cy="2184400"/>
          </a:xfrm>
        </p:spPr>
        <p:txBody>
          <a:bodyPr>
            <a:noAutofit/>
            <a:scene3d>
              <a:camera prst="orthographicFront"/>
              <a:lightRig rig="threePt" dir="t"/>
            </a:scene3d>
            <a:sp3d extrusionH="57150">
              <a:bevelT w="38100" h="38100"/>
            </a:sp3d>
          </a:bodyPr>
          <a:lstStyle/>
          <a:p>
            <a:pPr algn="ctr"/>
            <a:r>
              <a:rPr lang="en-US" sz="3000" b="1" dirty="0">
                <a:solidFill>
                  <a:schemeClr val="accent1">
                    <a:lumMod val="50000"/>
                  </a:schemeClr>
                </a:solidFill>
              </a:rPr>
              <a:t>To say Shem is the same person as </a:t>
            </a:r>
            <a:r>
              <a:rPr lang="en-US" sz="3000" b="1" dirty="0" err="1" smtClean="0">
                <a:solidFill>
                  <a:srgbClr val="7030A0"/>
                </a:solidFill>
                <a:effectLst>
                  <a:outerShdw blurRad="38100" dist="38100" dir="2700000" algn="tl">
                    <a:srgbClr val="000000">
                      <a:alpha val="43137"/>
                    </a:srgbClr>
                  </a:outerShdw>
                </a:effectLst>
              </a:rPr>
              <a:t>Melki-tzedek</a:t>
            </a:r>
            <a:r>
              <a:rPr lang="en-US" sz="3000" b="1" dirty="0" smtClean="0">
                <a:solidFill>
                  <a:srgbClr val="7030A0"/>
                </a:solidFill>
                <a:effectLst>
                  <a:outerShdw blurRad="38100" dist="38100" dir="2700000" algn="tl">
                    <a:srgbClr val="000000">
                      <a:alpha val="43137"/>
                    </a:srgbClr>
                  </a:outerShdw>
                </a:effectLst>
              </a:rPr>
              <a:t> </a:t>
            </a:r>
            <a:r>
              <a:rPr lang="en-US" sz="3000" b="1" dirty="0" smtClean="0">
                <a:solidFill>
                  <a:schemeClr val="accent1">
                    <a:lumMod val="50000"/>
                  </a:schemeClr>
                </a:solidFill>
              </a:rPr>
              <a:t>in Gen 14</a:t>
            </a:r>
            <a:r>
              <a:rPr lang="en-US" sz="3000" b="1" dirty="0" smtClean="0">
                <a:solidFill>
                  <a:srgbClr val="7030A0"/>
                </a:solidFill>
                <a:effectLst>
                  <a:outerShdw blurRad="38100" dist="38100" dir="2700000" algn="tl">
                    <a:srgbClr val="000000">
                      <a:alpha val="43137"/>
                    </a:srgbClr>
                  </a:outerShdw>
                </a:effectLst>
              </a:rPr>
              <a:t>,</a:t>
            </a:r>
            <a:r>
              <a:rPr lang="en-US" sz="3000" b="1" dirty="0" smtClean="0">
                <a:solidFill>
                  <a:schemeClr val="accent1">
                    <a:lumMod val="50000"/>
                  </a:schemeClr>
                </a:solidFill>
              </a:rPr>
              <a:t> </a:t>
            </a:r>
            <a:r>
              <a:rPr lang="en-US" sz="2800" b="1" dirty="0">
                <a:solidFill>
                  <a:srgbClr val="C00000"/>
                </a:solidFill>
                <a:latin typeface="Arial Rounded MT Bold" panose="020F0704030504030204" pitchFamily="34" charset="0"/>
              </a:rPr>
              <a:t>would actually disprove </a:t>
            </a:r>
            <a:r>
              <a:rPr lang="en-US" sz="3000" b="1" dirty="0">
                <a:solidFill>
                  <a:schemeClr val="accent1">
                    <a:lumMod val="50000"/>
                  </a:schemeClr>
                </a:solidFill>
              </a:rPr>
              <a:t>what Hebrews says about </a:t>
            </a:r>
            <a:r>
              <a:rPr lang="en-US" sz="3000" b="1" dirty="0" err="1">
                <a:solidFill>
                  <a:srgbClr val="7030A0"/>
                </a:solidFill>
                <a:effectLst>
                  <a:outerShdw blurRad="38100" dist="38100" dir="2700000" algn="tl">
                    <a:srgbClr val="000000">
                      <a:alpha val="43137"/>
                    </a:srgbClr>
                  </a:outerShdw>
                </a:effectLst>
              </a:rPr>
              <a:t>Melki-tzedek</a:t>
            </a:r>
            <a:r>
              <a:rPr lang="en-US" sz="3000" b="1" dirty="0">
                <a:solidFill>
                  <a:schemeClr val="accent1">
                    <a:lumMod val="50000"/>
                  </a:schemeClr>
                </a:solidFill>
              </a:rPr>
              <a:t> in 5 separate points.  </a:t>
            </a:r>
            <a:r>
              <a:rPr lang="en-US" sz="3000" b="1" dirty="0" smtClean="0">
                <a:solidFill>
                  <a:schemeClr val="accent1">
                    <a:lumMod val="50000"/>
                  </a:schemeClr>
                </a:solidFill>
              </a:rPr>
              <a:t/>
            </a:r>
            <a:br>
              <a:rPr lang="en-US" sz="3000" b="1" dirty="0" smtClean="0">
                <a:solidFill>
                  <a:schemeClr val="accent1">
                    <a:lumMod val="50000"/>
                  </a:schemeClr>
                </a:solidFill>
              </a:rPr>
            </a:br>
            <a:r>
              <a:rPr lang="en-US" sz="2800" b="1" dirty="0" smtClean="0">
                <a:solidFill>
                  <a:schemeClr val="accent1">
                    <a:lumMod val="50000"/>
                  </a:schemeClr>
                </a:solidFill>
              </a:rPr>
              <a:t>This </a:t>
            </a:r>
            <a:r>
              <a:rPr lang="en-US" sz="2800" b="1" dirty="0">
                <a:solidFill>
                  <a:schemeClr val="accent1">
                    <a:lumMod val="50000"/>
                  </a:schemeClr>
                </a:solidFill>
              </a:rPr>
              <a:t>would also mean that </a:t>
            </a:r>
            <a:r>
              <a:rPr lang="en-US" sz="2800" b="1" dirty="0" err="1">
                <a:solidFill>
                  <a:schemeClr val="accent1">
                    <a:lumMod val="50000"/>
                  </a:schemeClr>
                </a:solidFill>
              </a:rPr>
              <a:t>Melki-tzedek</a:t>
            </a:r>
            <a:r>
              <a:rPr lang="en-US" sz="2800" b="1" dirty="0">
                <a:solidFill>
                  <a:schemeClr val="accent1">
                    <a:lumMod val="50000"/>
                  </a:schemeClr>
                </a:solidFill>
              </a:rPr>
              <a:t> is not “of a different or higher” priesthood. </a:t>
            </a:r>
            <a:r>
              <a:rPr lang="en-US" sz="3000" b="1" dirty="0">
                <a:solidFill>
                  <a:schemeClr val="accent1">
                    <a:lumMod val="50000"/>
                  </a:schemeClr>
                </a:solidFill>
              </a:rPr>
              <a:t/>
            </a:r>
            <a:br>
              <a:rPr lang="en-US" sz="3000" b="1" dirty="0">
                <a:solidFill>
                  <a:schemeClr val="accent1">
                    <a:lumMod val="50000"/>
                  </a:schemeClr>
                </a:solidFill>
              </a:rPr>
            </a:br>
            <a:r>
              <a:rPr lang="en-US" sz="3000" b="1" dirty="0">
                <a:ln>
                  <a:solidFill>
                    <a:srgbClr val="002060"/>
                  </a:solidFill>
                </a:ln>
                <a:solidFill>
                  <a:srgbClr val="C00000"/>
                </a:solidFill>
                <a:latin typeface="Arial Rounded MT Bold" panose="020F0704030504030204" pitchFamily="34" charset="0"/>
              </a:rPr>
              <a:t>But rather, Shem would be the ancestral founder of the </a:t>
            </a:r>
            <a:br>
              <a:rPr lang="en-US" sz="3000" b="1" dirty="0">
                <a:ln>
                  <a:solidFill>
                    <a:srgbClr val="002060"/>
                  </a:solidFill>
                </a:ln>
                <a:solidFill>
                  <a:srgbClr val="C00000"/>
                </a:solidFill>
                <a:latin typeface="Arial Rounded MT Bold" panose="020F0704030504030204" pitchFamily="34" charset="0"/>
              </a:rPr>
            </a:br>
            <a:r>
              <a:rPr lang="en-US" sz="3000" b="1" dirty="0" err="1">
                <a:ln>
                  <a:solidFill>
                    <a:srgbClr val="002060"/>
                  </a:solidFill>
                </a:ln>
                <a:solidFill>
                  <a:srgbClr val="C00000"/>
                </a:solidFill>
                <a:latin typeface="Arial Rounded MT Bold" panose="020F0704030504030204" pitchFamily="34" charset="0"/>
              </a:rPr>
              <a:t>Aharonic</a:t>
            </a:r>
            <a:r>
              <a:rPr lang="en-US" sz="3000" b="1" dirty="0">
                <a:ln>
                  <a:solidFill>
                    <a:srgbClr val="002060"/>
                  </a:solidFill>
                </a:ln>
                <a:solidFill>
                  <a:srgbClr val="C00000"/>
                </a:solidFill>
                <a:latin typeface="Arial Rounded MT Bold" panose="020F0704030504030204" pitchFamily="34" charset="0"/>
              </a:rPr>
              <a:t> priesthood from the tribe of </a:t>
            </a:r>
            <a:r>
              <a:rPr lang="en-US" sz="3000" b="1" dirty="0" smtClean="0">
                <a:ln>
                  <a:solidFill>
                    <a:srgbClr val="002060"/>
                  </a:solidFill>
                </a:ln>
                <a:solidFill>
                  <a:srgbClr val="C00000"/>
                </a:solidFill>
                <a:latin typeface="Arial Rounded MT Bold" panose="020F0704030504030204" pitchFamily="34" charset="0"/>
              </a:rPr>
              <a:t>Levi!</a:t>
            </a:r>
            <a:r>
              <a:rPr lang="en-US" sz="3000" b="1" dirty="0" smtClean="0">
                <a:ln>
                  <a:solidFill>
                    <a:srgbClr val="002060"/>
                  </a:solidFill>
                </a:ln>
                <a:solidFill>
                  <a:schemeClr val="accent1">
                    <a:lumMod val="50000"/>
                  </a:schemeClr>
                </a:solidFill>
                <a:latin typeface="Arial Rounded MT Bold" panose="020F0704030504030204" pitchFamily="34" charset="0"/>
              </a:rPr>
              <a:t> </a:t>
            </a:r>
            <a:endParaRPr lang="en-CA" sz="3000" b="1" dirty="0">
              <a:ln>
                <a:solidFill>
                  <a:srgbClr val="002060"/>
                </a:solidFill>
              </a:ln>
              <a:solidFill>
                <a:schemeClr val="accent1">
                  <a:lumMod val="50000"/>
                </a:schemeClr>
              </a:solidFill>
              <a:latin typeface="Arial Rounded MT Bold" panose="020F0704030504030204" pitchFamily="34" charset="0"/>
            </a:endParaRPr>
          </a:p>
        </p:txBody>
      </p:sp>
      <p:pic>
        <p:nvPicPr>
          <p:cNvPr id="20" name="Content Placeholder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462" y="3194498"/>
            <a:ext cx="6157703" cy="3344414"/>
          </a:xfrm>
          <a:prstGeom prst="rect">
            <a:avLst/>
          </a:prstGeom>
          <a:ln w="38100">
            <a:solidFill>
              <a:srgbClr val="050026"/>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499115" y="6356350"/>
            <a:ext cx="3403600" cy="365125"/>
          </a:xfrm>
        </p:spPr>
        <p:txBody>
          <a:bodyPr/>
          <a:lstStyle/>
          <a:p>
            <a:fld id="{385F3E72-97D8-4E0E-8DB2-A67F030E614A}" type="slidenum">
              <a:rPr lang="en-US" smtClean="0">
                <a:solidFill>
                  <a:schemeClr val="accent1">
                    <a:lumMod val="50000"/>
                  </a:schemeClr>
                </a:solidFill>
              </a:rPr>
              <a:t>68</a:t>
            </a:fld>
            <a:endParaRPr lang="en-US" dirty="0">
              <a:solidFill>
                <a:schemeClr val="accent1">
                  <a:lumMod val="50000"/>
                </a:schemeClr>
              </a:solidFill>
            </a:endParaRPr>
          </a:p>
        </p:txBody>
      </p:sp>
      <p:sp>
        <p:nvSpPr>
          <p:cNvPr id="9" name="Title 3"/>
          <p:cNvSpPr txBox="1">
            <a:spLocks/>
          </p:cNvSpPr>
          <p:nvPr/>
        </p:nvSpPr>
        <p:spPr>
          <a:xfrm>
            <a:off x="6970503" y="3194498"/>
            <a:ext cx="4932211" cy="3240291"/>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chemeClr val="accent1">
                    <a:lumMod val="50000"/>
                  </a:schemeClr>
                </a:solidFill>
              </a:rPr>
              <a:t>Because many 100s of years are removed from modern day Scriptures, </a:t>
            </a:r>
            <a:r>
              <a:rPr lang="en-US" sz="3000" b="1" dirty="0">
                <a:solidFill>
                  <a:srgbClr val="C00000"/>
                </a:solidFill>
              </a:rPr>
              <a:t>Rabbis say that Shem would have been the one to hand down the priesthood to Abraham, then Isaac, Jacob, and eventually to </a:t>
            </a:r>
            <a:r>
              <a:rPr lang="en-US" sz="3000" b="1" dirty="0" smtClean="0">
                <a:solidFill>
                  <a:srgbClr val="C00000"/>
                </a:solidFill>
              </a:rPr>
              <a:t>Levi/</a:t>
            </a:r>
            <a:r>
              <a:rPr lang="en-US" sz="3000" b="1" dirty="0" err="1" smtClean="0">
                <a:solidFill>
                  <a:srgbClr val="C00000"/>
                </a:solidFill>
              </a:rPr>
              <a:t>Aharon</a:t>
            </a:r>
            <a:r>
              <a:rPr lang="en-US" sz="3000" b="1" dirty="0">
                <a:solidFill>
                  <a:srgbClr val="C00000"/>
                </a:solidFill>
              </a:rPr>
              <a:t>!</a:t>
            </a:r>
            <a:r>
              <a:rPr lang="en-US" sz="3000" b="1" dirty="0" smtClean="0">
                <a:solidFill>
                  <a:srgbClr val="C00000"/>
                </a:solidFill>
              </a:rPr>
              <a:t>  </a:t>
            </a:r>
            <a:endParaRPr lang="en-CA" sz="3000" b="1" dirty="0">
              <a:solidFill>
                <a:srgbClr val="C00000"/>
              </a:solidFill>
            </a:endParaRPr>
          </a:p>
        </p:txBody>
      </p:sp>
      <p:sp>
        <p:nvSpPr>
          <p:cNvPr id="14" name="Title 1"/>
          <p:cNvSpPr txBox="1">
            <a:spLocks/>
          </p:cNvSpPr>
          <p:nvPr/>
        </p:nvSpPr>
        <p:spPr>
          <a:xfrm>
            <a:off x="130739" y="20881"/>
            <a:ext cx="11946961"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a:solidFill>
                    <a:sysClr val="windowText" lastClr="000000"/>
                  </a:solidFill>
                </a:ln>
                <a:solidFill>
                  <a:srgbClr val="C00000"/>
                </a:solidFill>
                <a:latin typeface="Forte" panose="03060902040502070203" pitchFamily="66" charset="0"/>
              </a:rPr>
              <a:t>Shem is </a:t>
            </a:r>
            <a:r>
              <a:rPr lang="en-US" sz="6000" b="1" u="sng" dirty="0">
                <a:ln>
                  <a:solidFill>
                    <a:sysClr val="windowText" lastClr="000000"/>
                  </a:solidFill>
                </a:ln>
                <a:solidFill>
                  <a:srgbClr val="C00000"/>
                </a:solidFill>
                <a:latin typeface="Forte" panose="03060902040502070203" pitchFamily="66" charset="0"/>
              </a:rPr>
              <a:t>not</a:t>
            </a:r>
            <a:r>
              <a:rPr lang="en-US" sz="6000" b="1" dirty="0">
                <a:ln>
                  <a:solidFill>
                    <a:sysClr val="windowText" lastClr="000000"/>
                  </a:solidFill>
                </a:ln>
                <a:solidFill>
                  <a:srgbClr val="C00000"/>
                </a:solidFill>
                <a:latin typeface="Forte" panose="03060902040502070203" pitchFamily="66" charset="0"/>
              </a:rPr>
              <a:t> </a:t>
            </a:r>
            <a:r>
              <a:rPr lang="en-US" sz="6000" b="1" dirty="0" err="1" smtClean="0">
                <a:ln>
                  <a:solidFill>
                    <a:sysClr val="windowText" lastClr="000000"/>
                  </a:solidFill>
                </a:ln>
                <a:solidFill>
                  <a:srgbClr val="7030A0"/>
                </a:solidFill>
                <a:latin typeface="Forte" panose="03060902040502070203" pitchFamily="66" charset="0"/>
              </a:rPr>
              <a:t>Melki-tzedek</a:t>
            </a:r>
            <a:r>
              <a:rPr lang="en-US" sz="6000" b="1" dirty="0">
                <a:ln>
                  <a:solidFill>
                    <a:sysClr val="windowText" lastClr="000000"/>
                  </a:solidFill>
                </a:ln>
                <a:solidFill>
                  <a:srgbClr val="C00000"/>
                </a:solidFill>
                <a:latin typeface="Forte" panose="03060902040502070203" pitchFamily="66" charset="0"/>
              </a:rPr>
              <a:t> </a:t>
            </a:r>
            <a:r>
              <a:rPr lang="en-US" sz="6000" b="1" dirty="0" smtClean="0">
                <a:ln>
                  <a:solidFill>
                    <a:sysClr val="windowText" lastClr="000000"/>
                  </a:solidFill>
                </a:ln>
                <a:solidFill>
                  <a:srgbClr val="C00000"/>
                </a:solidFill>
                <a:latin typeface="Forte" panose="03060902040502070203" pitchFamily="66" charset="0"/>
              </a:rPr>
              <a:t>of Gen 14!</a:t>
            </a:r>
            <a:endParaRPr lang="en-CA" sz="6000" b="1" dirty="0">
              <a:ln>
                <a:solidFill>
                  <a:sysClr val="windowText" lastClr="000000"/>
                </a:solidFill>
              </a:ln>
              <a:solidFill>
                <a:srgbClr val="C00000"/>
              </a:solidFill>
              <a:latin typeface="Forte" panose="03060902040502070203" pitchFamily="66" charset="0"/>
            </a:endParaRPr>
          </a:p>
        </p:txBody>
      </p:sp>
      <p:pic>
        <p:nvPicPr>
          <p:cNvPr id="10" name="Picture 2" descr="C:\Users\Rae\Desktop\yellow face white gloves 3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6646" y="4685464"/>
            <a:ext cx="1739615" cy="1933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45029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250" fill="hold"/>
                                        <p:tgtEl>
                                          <p:spTgt spid="10"/>
                                        </p:tgtEl>
                                        <p:attrNameLst>
                                          <p:attrName>ppt_w</p:attrName>
                                        </p:attrNameLst>
                                      </p:cBhvr>
                                      <p:tavLst>
                                        <p:tav tm="0">
                                          <p:val>
                                            <p:fltVal val="0"/>
                                          </p:val>
                                        </p:tav>
                                        <p:tav tm="100000">
                                          <p:val>
                                            <p:strVal val="#ppt_w"/>
                                          </p:val>
                                        </p:tav>
                                      </p:tavLst>
                                    </p:anim>
                                    <p:anim calcmode="lin" valueType="num">
                                      <p:cBhvr>
                                        <p:cTn id="14" dur="1250" fill="hold"/>
                                        <p:tgtEl>
                                          <p:spTgt spid="10"/>
                                        </p:tgtEl>
                                        <p:attrNameLst>
                                          <p:attrName>ppt_h</p:attrName>
                                        </p:attrNameLst>
                                      </p:cBhvr>
                                      <p:tavLst>
                                        <p:tav tm="0">
                                          <p:val>
                                            <p:fltVal val="0"/>
                                          </p:val>
                                        </p:tav>
                                        <p:tav tm="100000">
                                          <p:val>
                                            <p:strVal val="#ppt_h"/>
                                          </p:val>
                                        </p:tav>
                                      </p:tavLst>
                                    </p:anim>
                                    <p:animEffect transition="in" filter="fade">
                                      <p:cBhvr>
                                        <p:cTn id="15"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24900" y="6394450"/>
            <a:ext cx="3403600" cy="365125"/>
          </a:xfrm>
        </p:spPr>
        <p:txBody>
          <a:bodyPr/>
          <a:lstStyle/>
          <a:p>
            <a:fld id="{385F3E72-97D8-4E0E-8DB2-A67F030E614A}" type="slidenum">
              <a:rPr lang="en-US" smtClean="0">
                <a:solidFill>
                  <a:schemeClr val="accent1">
                    <a:lumMod val="50000"/>
                  </a:schemeClr>
                </a:solidFill>
              </a:rPr>
              <a:t>69</a:t>
            </a:fld>
            <a:endParaRPr lang="en-US" dirty="0">
              <a:solidFill>
                <a:schemeClr val="accent1">
                  <a:lumMod val="50000"/>
                </a:schemeClr>
              </a:solidFill>
            </a:endParaRPr>
          </a:p>
        </p:txBody>
      </p:sp>
      <p:pic>
        <p:nvPicPr>
          <p:cNvPr id="11" name="Content Placeholder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898" y="3202603"/>
            <a:ext cx="2739502" cy="3169539"/>
          </a:xfrm>
          <a:prstGeom prst="rect">
            <a:avLst/>
          </a:prstGeom>
          <a:ln w="38100">
            <a:solidFill>
              <a:srgbClr val="050026"/>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Title 3"/>
          <p:cNvSpPr txBox="1">
            <a:spLocks/>
          </p:cNvSpPr>
          <p:nvPr/>
        </p:nvSpPr>
        <p:spPr>
          <a:xfrm>
            <a:off x="3073400" y="2700967"/>
            <a:ext cx="3393127" cy="3757165"/>
          </a:xfrm>
          <a:prstGeom prst="rect">
            <a:avLst/>
          </a:prstGeom>
        </p:spPr>
        <p:txBody>
          <a:bodyPr vert="horz" lIns="91440" tIns="45720" rIns="91440" bIns="45720" rtlCol="0" anchor="ctr">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C00000"/>
                </a:solidFill>
                <a:latin typeface="Arial Rounded MT Bold" panose="020F0704030504030204" pitchFamily="34" charset="0"/>
              </a:rPr>
              <a:t>This would mean </a:t>
            </a:r>
            <a:r>
              <a:rPr lang="en-US" sz="2800" b="1" dirty="0">
                <a:solidFill>
                  <a:srgbClr val="0070C0"/>
                </a:solidFill>
                <a:latin typeface="Arial Rounded MT Bold" panose="020F0704030504030204" pitchFamily="34" charset="0"/>
              </a:rPr>
              <a:t>Yahusha,</a:t>
            </a:r>
            <a:r>
              <a:rPr lang="en-US" sz="2800" b="1" dirty="0">
                <a:solidFill>
                  <a:srgbClr val="C00000"/>
                </a:solidFill>
                <a:latin typeface="Arial Rounded MT Bold" panose="020F0704030504030204" pitchFamily="34" charset="0"/>
              </a:rPr>
              <a:t> our </a:t>
            </a:r>
            <a:r>
              <a:rPr lang="en-US" sz="2800" b="1" dirty="0" err="1">
                <a:solidFill>
                  <a:srgbClr val="7030A0"/>
                </a:solidFill>
                <a:latin typeface="Arial Rounded MT Bold" panose="020F0704030504030204" pitchFamily="34" charset="0"/>
              </a:rPr>
              <a:t>Melki-tzedek</a:t>
            </a:r>
            <a:r>
              <a:rPr lang="en-US" sz="2800" b="1" dirty="0">
                <a:solidFill>
                  <a:srgbClr val="7030A0"/>
                </a:solidFill>
                <a:latin typeface="Arial Rounded MT Bold" panose="020F0704030504030204" pitchFamily="34" charset="0"/>
              </a:rPr>
              <a:t>, </a:t>
            </a:r>
            <a:r>
              <a:rPr lang="en-US" sz="2800" b="1" dirty="0">
                <a:solidFill>
                  <a:srgbClr val="C00000"/>
                </a:solidFill>
                <a:latin typeface="Arial Rounded MT Bold" panose="020F0704030504030204" pitchFamily="34" charset="0"/>
              </a:rPr>
              <a:t/>
            </a:r>
            <a:br>
              <a:rPr lang="en-US" sz="2800" b="1" dirty="0">
                <a:solidFill>
                  <a:srgbClr val="C00000"/>
                </a:solidFill>
                <a:latin typeface="Arial Rounded MT Bold" panose="020F0704030504030204" pitchFamily="34" charset="0"/>
              </a:rPr>
            </a:br>
            <a:r>
              <a:rPr lang="en-US" sz="2800" b="1" dirty="0">
                <a:solidFill>
                  <a:srgbClr val="C00000"/>
                </a:solidFill>
                <a:latin typeface="Arial Rounded MT Bold" panose="020F0704030504030204" pitchFamily="34" charset="0"/>
              </a:rPr>
              <a:t>is of the “same</a:t>
            </a:r>
            <a:r>
              <a:rPr lang="en-US" sz="2800" b="1" dirty="0">
                <a:solidFill>
                  <a:srgbClr val="C00000"/>
                </a:solidFill>
              </a:rPr>
              <a:t>  </a:t>
            </a:r>
            <a:br>
              <a:rPr lang="en-US" sz="2800" b="1" dirty="0">
                <a:solidFill>
                  <a:srgbClr val="C00000"/>
                </a:solidFill>
              </a:rPr>
            </a:br>
            <a:r>
              <a:rPr lang="en-US" sz="2000" b="1" dirty="0"/>
              <a:t>[</a:t>
            </a:r>
            <a:r>
              <a:rPr lang="en-US" sz="2000" b="1" dirty="0" err="1"/>
              <a:t>Levitical</a:t>
            </a:r>
            <a:r>
              <a:rPr lang="en-US" sz="2000" b="1" dirty="0"/>
              <a:t>] </a:t>
            </a:r>
            <a:br>
              <a:rPr lang="en-US" sz="2000" b="1" dirty="0"/>
            </a:br>
            <a:r>
              <a:rPr lang="en-US" sz="2800" b="1" dirty="0">
                <a:solidFill>
                  <a:srgbClr val="C00000"/>
                </a:solidFill>
                <a:latin typeface="Arial Rounded MT Bold" panose="020F0704030504030204" pitchFamily="34" charset="0"/>
              </a:rPr>
              <a:t>priesthood,” </a:t>
            </a:r>
            <a:br>
              <a:rPr lang="en-US" sz="2800" b="1" dirty="0">
                <a:solidFill>
                  <a:srgbClr val="C00000"/>
                </a:solidFill>
                <a:latin typeface="Arial Rounded MT Bold" panose="020F0704030504030204" pitchFamily="34" charset="0"/>
              </a:rPr>
            </a:br>
            <a:r>
              <a:rPr lang="en-US" sz="2800" b="1" dirty="0">
                <a:solidFill>
                  <a:srgbClr val="0070C0"/>
                </a:solidFill>
                <a:latin typeface="Arial Rounded MT Bold" panose="020F0704030504030204" pitchFamily="34" charset="0"/>
              </a:rPr>
              <a:t>not a </a:t>
            </a:r>
            <a:br>
              <a:rPr lang="en-US" sz="2800" b="1" dirty="0">
                <a:solidFill>
                  <a:srgbClr val="0070C0"/>
                </a:solidFill>
                <a:latin typeface="Arial Rounded MT Bold" panose="020F0704030504030204" pitchFamily="34" charset="0"/>
              </a:rPr>
            </a:br>
            <a:r>
              <a:rPr lang="en-US" sz="2800" b="1" dirty="0">
                <a:solidFill>
                  <a:srgbClr val="0070C0"/>
                </a:solidFill>
                <a:latin typeface="Arial Rounded MT Bold" panose="020F0704030504030204" pitchFamily="34" charset="0"/>
              </a:rPr>
              <a:t>different one!</a:t>
            </a:r>
            <a:endParaRPr lang="en-CA" sz="2800" b="1" dirty="0">
              <a:solidFill>
                <a:srgbClr val="0070C0"/>
              </a:solidFill>
              <a:latin typeface="Arial Rounded MT Bold" panose="020F0704030504030204" pitchFamily="34" charset="0"/>
            </a:endParaRPr>
          </a:p>
        </p:txBody>
      </p:sp>
      <p:pic>
        <p:nvPicPr>
          <p:cNvPr id="13" name="Content Placeholder 17"/>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768971" y="1961862"/>
            <a:ext cx="5071026" cy="2584210"/>
          </a:xfrm>
          <a:prstGeom prst="rect">
            <a:avLst/>
          </a:prstGeom>
          <a:ln w="38100">
            <a:solidFill>
              <a:srgbClr val="050026"/>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Rectangle 8"/>
          <p:cNvSpPr/>
          <p:nvPr/>
        </p:nvSpPr>
        <p:spPr>
          <a:xfrm>
            <a:off x="98003" y="131047"/>
            <a:ext cx="10227097" cy="1815882"/>
          </a:xfrm>
          <a:prstGeom prst="rect">
            <a:avLst/>
          </a:prstGeom>
        </p:spPr>
        <p:txBody>
          <a:bodyPr wrap="square">
            <a:spAutoFit/>
            <a:scene3d>
              <a:camera prst="orthographicFront"/>
              <a:lightRig rig="threePt" dir="t"/>
            </a:scene3d>
            <a:sp3d extrusionH="57150">
              <a:bevelT w="38100" h="38100"/>
            </a:sp3d>
          </a:bodyPr>
          <a:lstStyle/>
          <a:p>
            <a:pPr algn="ctr"/>
            <a:r>
              <a:rPr lang="en-US" sz="2800" b="1" dirty="0">
                <a:solidFill>
                  <a:schemeClr val="accent1">
                    <a:lumMod val="50000"/>
                  </a:schemeClr>
                </a:solidFill>
              </a:rPr>
              <a:t>The Rabbis go on to say that for </a:t>
            </a:r>
            <a:r>
              <a:rPr lang="en-US" sz="2800" b="1" dirty="0">
                <a:solidFill>
                  <a:srgbClr val="0070C0"/>
                </a:solidFill>
                <a:latin typeface="Arial Rounded MT Bold" panose="020F0704030504030204" pitchFamily="34" charset="0"/>
              </a:rPr>
              <a:t>Yahusha</a:t>
            </a:r>
            <a:r>
              <a:rPr lang="en-US" sz="2800" b="1" dirty="0">
                <a:solidFill>
                  <a:schemeClr val="accent1">
                    <a:lumMod val="50000"/>
                  </a:schemeClr>
                </a:solidFill>
              </a:rPr>
              <a:t> to be an High Priest, </a:t>
            </a:r>
            <a:br>
              <a:rPr lang="en-US" sz="2800" b="1" dirty="0">
                <a:solidFill>
                  <a:schemeClr val="accent1">
                    <a:lumMod val="50000"/>
                  </a:schemeClr>
                </a:solidFill>
              </a:rPr>
            </a:br>
            <a:r>
              <a:rPr lang="en-US" sz="2800" b="1" dirty="0">
                <a:solidFill>
                  <a:srgbClr val="C00000"/>
                </a:solidFill>
                <a:latin typeface="Arial Rounded MT Bold" panose="020F0704030504030204" pitchFamily="34" charset="0"/>
              </a:rPr>
              <a:t>He would have had to inherit that priesthood </a:t>
            </a:r>
            <a:br>
              <a:rPr lang="en-US" sz="2800" b="1" dirty="0">
                <a:solidFill>
                  <a:srgbClr val="C00000"/>
                </a:solidFill>
                <a:latin typeface="Arial Rounded MT Bold" panose="020F0704030504030204" pitchFamily="34" charset="0"/>
              </a:rPr>
            </a:br>
            <a:r>
              <a:rPr lang="en-US" sz="2800" b="1" u="sng" dirty="0">
                <a:solidFill>
                  <a:srgbClr val="C00000"/>
                </a:solidFill>
                <a:latin typeface="Arial Rounded MT Bold" panose="020F0704030504030204" pitchFamily="34" charset="0"/>
              </a:rPr>
              <a:t>throu</a:t>
            </a:r>
            <a:r>
              <a:rPr lang="en-US" sz="2800" b="1" dirty="0">
                <a:solidFill>
                  <a:srgbClr val="C00000"/>
                </a:solidFill>
                <a:latin typeface="Arial Rounded MT Bold" panose="020F0704030504030204" pitchFamily="34" charset="0"/>
              </a:rPr>
              <a:t>g</a:t>
            </a:r>
            <a:r>
              <a:rPr lang="en-US" sz="2800" b="1" u="sng" dirty="0">
                <a:solidFill>
                  <a:srgbClr val="C00000"/>
                </a:solidFill>
                <a:latin typeface="Arial Rounded MT Bold" panose="020F0704030504030204" pitchFamily="34" charset="0"/>
              </a:rPr>
              <a:t>h</a:t>
            </a:r>
            <a:r>
              <a:rPr lang="en-US" sz="2800" b="1" dirty="0">
                <a:solidFill>
                  <a:srgbClr val="C00000"/>
                </a:solidFill>
                <a:latin typeface="Arial Rounded MT Bold" panose="020F0704030504030204" pitchFamily="34" charset="0"/>
              </a:rPr>
              <a:t> </a:t>
            </a:r>
            <a:r>
              <a:rPr lang="en-US" sz="2800" b="1" u="sng" dirty="0">
                <a:solidFill>
                  <a:srgbClr val="C00000"/>
                </a:solidFill>
                <a:latin typeface="Arial Rounded MT Bold" panose="020F0704030504030204" pitchFamily="34" charset="0"/>
              </a:rPr>
              <a:t>the</a:t>
            </a:r>
            <a:r>
              <a:rPr lang="en-US" sz="2800" b="1" dirty="0">
                <a:solidFill>
                  <a:srgbClr val="C00000"/>
                </a:solidFill>
                <a:latin typeface="Arial Rounded MT Bold" panose="020F0704030504030204" pitchFamily="34" charset="0"/>
              </a:rPr>
              <a:t> </a:t>
            </a:r>
            <a:r>
              <a:rPr lang="en-US" sz="2800" b="1" u="sng" dirty="0">
                <a:solidFill>
                  <a:srgbClr val="C00000"/>
                </a:solidFill>
                <a:latin typeface="Arial Rounded MT Bold" panose="020F0704030504030204" pitchFamily="34" charset="0"/>
              </a:rPr>
              <a:t>tribe</a:t>
            </a:r>
            <a:r>
              <a:rPr lang="en-US" sz="2800" b="1" dirty="0">
                <a:solidFill>
                  <a:srgbClr val="C00000"/>
                </a:solidFill>
                <a:latin typeface="Arial Rounded MT Bold" panose="020F0704030504030204" pitchFamily="34" charset="0"/>
              </a:rPr>
              <a:t> </a:t>
            </a:r>
            <a:r>
              <a:rPr lang="en-US" sz="2800" b="1" u="sng" dirty="0">
                <a:solidFill>
                  <a:srgbClr val="C00000"/>
                </a:solidFill>
                <a:latin typeface="Arial Rounded MT Bold" panose="020F0704030504030204" pitchFamily="34" charset="0"/>
              </a:rPr>
              <a:t>of</a:t>
            </a:r>
            <a:r>
              <a:rPr lang="en-US" sz="2800" b="1" dirty="0">
                <a:solidFill>
                  <a:srgbClr val="C00000"/>
                </a:solidFill>
                <a:latin typeface="Arial Rounded MT Bold" panose="020F0704030504030204" pitchFamily="34" charset="0"/>
              </a:rPr>
              <a:t> </a:t>
            </a:r>
            <a:r>
              <a:rPr lang="en-US" sz="2800" b="1" u="sng" dirty="0">
                <a:solidFill>
                  <a:srgbClr val="C00000"/>
                </a:solidFill>
                <a:latin typeface="Arial Rounded MT Bold" panose="020F0704030504030204" pitchFamily="34" charset="0"/>
              </a:rPr>
              <a:t>Levi</a:t>
            </a:r>
            <a:r>
              <a:rPr lang="en-US" sz="2800" b="1" dirty="0">
                <a:solidFill>
                  <a:srgbClr val="C00000"/>
                </a:solidFill>
                <a:latin typeface="Arial Rounded MT Bold" panose="020F0704030504030204" pitchFamily="34" charset="0"/>
              </a:rPr>
              <a:t> </a:t>
            </a:r>
            <a:br>
              <a:rPr lang="en-US" sz="2800" b="1" dirty="0">
                <a:solidFill>
                  <a:srgbClr val="C00000"/>
                </a:solidFill>
                <a:latin typeface="Arial Rounded MT Bold" panose="020F0704030504030204" pitchFamily="34" charset="0"/>
              </a:rPr>
            </a:br>
            <a:r>
              <a:rPr lang="en-US" sz="2800" b="1" dirty="0">
                <a:solidFill>
                  <a:schemeClr val="accent1">
                    <a:lumMod val="50000"/>
                  </a:schemeClr>
                </a:solidFill>
              </a:rPr>
              <a:t>just like Levi inherited the priesthood from “Shem” </a:t>
            </a:r>
            <a:r>
              <a:rPr lang="en-US" sz="2800" b="1" dirty="0" smtClean="0">
                <a:solidFill>
                  <a:schemeClr val="accent1">
                    <a:lumMod val="50000"/>
                  </a:schemeClr>
                </a:solidFill>
              </a:rPr>
              <a:t>as </a:t>
            </a:r>
            <a:r>
              <a:rPr lang="en-US" sz="2800" b="1" dirty="0" err="1" smtClean="0">
                <a:solidFill>
                  <a:schemeClr val="accent1">
                    <a:lumMod val="50000"/>
                  </a:schemeClr>
                </a:solidFill>
              </a:rPr>
              <a:t>Melki-tzedek</a:t>
            </a:r>
            <a:r>
              <a:rPr lang="en-US" sz="2800" b="1" dirty="0">
                <a:solidFill>
                  <a:schemeClr val="accent1">
                    <a:lumMod val="50000"/>
                  </a:schemeClr>
                </a:solidFill>
              </a:rPr>
              <a:t>.</a:t>
            </a:r>
            <a:endParaRPr lang="en-CA" sz="2800" b="1" dirty="0">
              <a:solidFill>
                <a:schemeClr val="accent1">
                  <a:lumMod val="50000"/>
                </a:schemeClr>
              </a:solidFill>
            </a:endParaRPr>
          </a:p>
        </p:txBody>
      </p:sp>
      <p:sp>
        <p:nvSpPr>
          <p:cNvPr id="21" name="Rectangle 20"/>
          <p:cNvSpPr/>
          <p:nvPr/>
        </p:nvSpPr>
        <p:spPr>
          <a:xfrm>
            <a:off x="6768971" y="4352930"/>
            <a:ext cx="5325496" cy="2123658"/>
          </a:xfrm>
          <a:prstGeom prst="rect">
            <a:avLst/>
          </a:prstGeom>
          <a:noFill/>
        </p:spPr>
        <p:txBody>
          <a:bodyPr wrap="none" lIns="91440" tIns="45720" rIns="91440" bIns="45720">
            <a:spAutoFit/>
            <a:scene3d>
              <a:camera prst="isometricOffAxis2Left"/>
              <a:lightRig rig="soft" dir="t">
                <a:rot lat="0" lon="0" rev="15600000"/>
              </a:lightRig>
            </a:scene3d>
            <a:sp3d extrusionH="57150" prstMaterial="softEdge">
              <a:bevelT w="25400" h="38100"/>
            </a:sp3d>
          </a:bodyPr>
          <a:lstStyle/>
          <a:p>
            <a:pPr algn="r"/>
            <a:r>
              <a:rPr lang="en-US" sz="4400" b="1" dirty="0">
                <a:ln>
                  <a:solidFill>
                    <a:srgbClr val="02001B"/>
                  </a:solidFill>
                </a:ln>
                <a:solidFill>
                  <a:srgbClr val="C00000"/>
                </a:solidFill>
                <a:effectLst>
                  <a:glow rad="228600">
                    <a:schemeClr val="bg1"/>
                  </a:glow>
                </a:effectLst>
                <a:latin typeface="Berlin Sans FB Demi" panose="020E0802020502020306" pitchFamily="34" charset="0"/>
              </a:rPr>
              <a:t>This is NOT true!</a:t>
            </a:r>
            <a:br>
              <a:rPr lang="en-US" sz="4400" b="1" dirty="0">
                <a:ln>
                  <a:solidFill>
                    <a:srgbClr val="02001B"/>
                  </a:solidFill>
                </a:ln>
                <a:solidFill>
                  <a:srgbClr val="C00000"/>
                </a:solidFill>
                <a:effectLst>
                  <a:glow rad="228600">
                    <a:schemeClr val="bg1"/>
                  </a:glow>
                </a:effectLst>
                <a:latin typeface="Berlin Sans FB Demi" panose="020E0802020502020306" pitchFamily="34" charset="0"/>
              </a:rPr>
            </a:br>
            <a:r>
              <a:rPr lang="en-US" sz="4400" b="1" dirty="0">
                <a:ln>
                  <a:solidFill>
                    <a:srgbClr val="02001B"/>
                  </a:solidFill>
                </a:ln>
                <a:solidFill>
                  <a:srgbClr val="0070C0"/>
                </a:solidFill>
                <a:effectLst>
                  <a:glow rad="228600">
                    <a:schemeClr val="bg1"/>
                  </a:glow>
                </a:effectLst>
                <a:latin typeface="Berlin Sans FB Demi" panose="020E0802020502020306" pitchFamily="34" charset="0"/>
              </a:rPr>
              <a:t>Yahusha</a:t>
            </a:r>
            <a:r>
              <a:rPr lang="en-US" sz="4400" b="1" dirty="0">
                <a:ln>
                  <a:solidFill>
                    <a:srgbClr val="02001B"/>
                  </a:solidFill>
                </a:ln>
                <a:solidFill>
                  <a:srgbClr val="C00000"/>
                </a:solidFill>
                <a:effectLst>
                  <a:glow rad="228600">
                    <a:schemeClr val="bg1"/>
                  </a:glow>
                </a:effectLst>
                <a:latin typeface="Berlin Sans FB Demi" panose="020E0802020502020306" pitchFamily="34" charset="0"/>
              </a:rPr>
              <a:t> is not </a:t>
            </a:r>
            <a:r>
              <a:rPr lang="en-US" sz="4400" b="1" dirty="0" smtClean="0">
                <a:ln>
                  <a:solidFill>
                    <a:srgbClr val="02001B"/>
                  </a:solidFill>
                </a:ln>
                <a:solidFill>
                  <a:srgbClr val="C00000"/>
                </a:solidFill>
                <a:effectLst>
                  <a:glow rad="228600">
                    <a:schemeClr val="bg1"/>
                  </a:glow>
                </a:effectLst>
                <a:latin typeface="Berlin Sans FB Demi" panose="020E0802020502020306" pitchFamily="34" charset="0"/>
              </a:rPr>
              <a:t>from </a:t>
            </a:r>
            <a:br>
              <a:rPr lang="en-US" sz="4400" b="1" dirty="0" smtClean="0">
                <a:ln>
                  <a:solidFill>
                    <a:srgbClr val="02001B"/>
                  </a:solidFill>
                </a:ln>
                <a:solidFill>
                  <a:srgbClr val="C00000"/>
                </a:solidFill>
                <a:effectLst>
                  <a:glow rad="228600">
                    <a:schemeClr val="bg1"/>
                  </a:glow>
                </a:effectLst>
                <a:latin typeface="Berlin Sans FB Demi" panose="020E0802020502020306" pitchFamily="34" charset="0"/>
              </a:rPr>
            </a:br>
            <a:r>
              <a:rPr lang="en-US" sz="4400" b="1" dirty="0" smtClean="0">
                <a:ln>
                  <a:solidFill>
                    <a:srgbClr val="02001B"/>
                  </a:solidFill>
                </a:ln>
                <a:solidFill>
                  <a:srgbClr val="C00000"/>
                </a:solidFill>
                <a:effectLst>
                  <a:glow rad="228600">
                    <a:schemeClr val="bg1"/>
                  </a:glow>
                </a:effectLst>
                <a:latin typeface="Berlin Sans FB Demi" panose="020E0802020502020306" pitchFamily="34" charset="0"/>
              </a:rPr>
              <a:t>the </a:t>
            </a:r>
            <a:r>
              <a:rPr lang="en-US" sz="4400" b="1" dirty="0">
                <a:ln>
                  <a:solidFill>
                    <a:srgbClr val="02001B"/>
                  </a:solidFill>
                </a:ln>
                <a:solidFill>
                  <a:srgbClr val="C00000"/>
                </a:solidFill>
                <a:effectLst>
                  <a:glow rad="228600">
                    <a:schemeClr val="bg1"/>
                  </a:glow>
                </a:effectLst>
                <a:latin typeface="Berlin Sans FB Demi" panose="020E0802020502020306" pitchFamily="34" charset="0"/>
              </a:rPr>
              <a:t>tribe of Levi!</a:t>
            </a:r>
            <a:endParaRPr lang="en-US" sz="4400" b="1" cap="none" spc="0" dirty="0">
              <a:ln>
                <a:solidFill>
                  <a:srgbClr val="02001B"/>
                </a:solidFill>
              </a:ln>
              <a:solidFill>
                <a:srgbClr val="C00000"/>
              </a:solidFill>
              <a:effectLst>
                <a:glow rad="228600">
                  <a:schemeClr val="bg1"/>
                </a:glow>
              </a:effectLst>
              <a:latin typeface="Berlin Sans FB Demi" panose="020E0802020502020306" pitchFamily="34" charset="0"/>
            </a:endParaRPr>
          </a:p>
        </p:txBody>
      </p:sp>
      <p:sp>
        <p:nvSpPr>
          <p:cNvPr id="10" name="Title 1"/>
          <p:cNvSpPr txBox="1">
            <a:spLocks/>
          </p:cNvSpPr>
          <p:nvPr/>
        </p:nvSpPr>
        <p:spPr>
          <a:xfrm>
            <a:off x="333898" y="2160445"/>
            <a:ext cx="7946501"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a:solidFill>
                    <a:sysClr val="windowText" lastClr="000000"/>
                  </a:solidFill>
                </a:ln>
                <a:solidFill>
                  <a:srgbClr val="C00000"/>
                </a:solidFill>
                <a:effectLst>
                  <a:glow rad="215900">
                    <a:schemeClr val="bg1"/>
                  </a:glow>
                </a:effectLst>
                <a:latin typeface="Forte" panose="03060902040502070203" pitchFamily="66" charset="0"/>
              </a:rPr>
              <a:t>What does that really mean?</a:t>
            </a:r>
            <a:endParaRPr lang="en-CA" sz="4800" b="1" dirty="0">
              <a:ln>
                <a:solidFill>
                  <a:sysClr val="windowText" lastClr="000000"/>
                </a:solidFill>
              </a:ln>
              <a:solidFill>
                <a:srgbClr val="C00000"/>
              </a:solidFill>
              <a:effectLst>
                <a:glow rad="215900">
                  <a:schemeClr val="bg1"/>
                </a:glow>
              </a:effectLst>
              <a:latin typeface="Forte" panose="03060902040502070203" pitchFamily="66" charset="0"/>
            </a:endParaRP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15880" y="107134"/>
            <a:ext cx="1593520" cy="173598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peech Bubble: Rectangle with Corners Rounded 1">
            <a:extLst>
              <a:ext uri="{FF2B5EF4-FFF2-40B4-BE49-F238E27FC236}">
                <a16:creationId xmlns:a16="http://schemas.microsoft.com/office/drawing/2014/main" xmlns="" id="{6DCE1812-E17C-4674-A3FB-C636B18B445D}"/>
              </a:ext>
            </a:extLst>
          </p:cNvPr>
          <p:cNvSpPr/>
          <p:nvPr/>
        </p:nvSpPr>
        <p:spPr>
          <a:xfrm>
            <a:off x="3438895" y="6170264"/>
            <a:ext cx="2438978" cy="612648"/>
          </a:xfrm>
          <a:prstGeom prst="wedgeRoundRectCallout">
            <a:avLst>
              <a:gd name="adj1" fmla="val 35459"/>
              <a:gd name="adj2" fmla="val -72640"/>
              <a:gd name="adj3" fmla="val 16667"/>
            </a:avLst>
          </a:prstGeom>
          <a:solidFill>
            <a:srgbClr val="313049"/>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err="1"/>
              <a:t>Heb</a:t>
            </a:r>
            <a:r>
              <a:rPr lang="en-CA" sz="3200" b="1" dirty="0"/>
              <a:t> 7:12</a:t>
            </a:r>
          </a:p>
        </p:txBody>
      </p:sp>
      <p:pic>
        <p:nvPicPr>
          <p:cNvPr id="4" name="Picture 3"/>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2908770" y="5573132"/>
            <a:ext cx="710730" cy="118644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45439709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1000"/>
                                        <p:tgtEl>
                                          <p:spTgt spid="12"/>
                                        </p:tgtEl>
                                      </p:cBhvr>
                                    </p:animEffect>
                                  </p:childTnLst>
                                </p:cTn>
                              </p:par>
                            </p:childTnLst>
                          </p:cTn>
                        </p:par>
                        <p:par>
                          <p:cTn id="19" fill="hold">
                            <p:stCondLst>
                              <p:cond delay="3000"/>
                            </p:stCondLst>
                            <p:childTnLst>
                              <p:par>
                                <p:cTn id="20" presetID="16" presetClass="entr" presetSubtype="21" fill="hold" nodeType="afterEffect">
                                  <p:stCondLst>
                                    <p:cond delay="100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75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7</a:t>
            </a:fld>
            <a:endParaRPr lang="en-US" dirty="0">
              <a:solidFill>
                <a:schemeClr val="tx1"/>
              </a:solidFill>
            </a:endParaRPr>
          </a:p>
        </p:txBody>
      </p:sp>
      <p:sp>
        <p:nvSpPr>
          <p:cNvPr id="10" name="Rectangle 9"/>
          <p:cNvSpPr/>
          <p:nvPr/>
        </p:nvSpPr>
        <p:spPr>
          <a:xfrm>
            <a:off x="4464008" y="1038920"/>
            <a:ext cx="7283450" cy="5632311"/>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16200000" scaled="1"/>
            <a:tileRect/>
          </a:gradFill>
          <a:scene3d>
            <a:camera prst="orthographicFront"/>
            <a:lightRig rig="threePt" dir="t"/>
          </a:scene3d>
          <a:sp3d>
            <a:bevelT w="152400" h="50800" prst="softRound"/>
          </a:sp3d>
        </p:spPr>
        <p:txBody>
          <a:bodyPr wrap="square">
            <a:spAutoFit/>
            <a:sp3d extrusionH="57150">
              <a:bevelT w="38100" h="38100" prst="angle"/>
            </a:sp3d>
          </a:bodyPr>
          <a:lstStyle/>
          <a:p>
            <a:pPr marL="285750" indent="-285750">
              <a:buFont typeface="Wingdings" panose="05000000000000000000" pitchFamily="2" charset="2"/>
              <a:buChar char="v"/>
            </a:pPr>
            <a:r>
              <a:rPr lang="en-US" b="1" dirty="0">
                <a:solidFill>
                  <a:srgbClr val="002060"/>
                </a:solidFill>
                <a:latin typeface="Arial" pitchFamily="34" charset="0"/>
                <a:ea typeface="Times New Roman" panose="02020603050405020304" pitchFamily="18" charset="0"/>
                <a:cs typeface="Arial" pitchFamily="34" charset="0"/>
              </a:rPr>
              <a:t>It is the chronology of Genesis that builds the priesthood.  </a:t>
            </a:r>
            <a:br>
              <a:rPr lang="en-US" b="1" dirty="0">
                <a:solidFill>
                  <a:srgbClr val="002060"/>
                </a:solidFill>
                <a:latin typeface="Arial" pitchFamily="34" charset="0"/>
                <a:ea typeface="Times New Roman" panose="02020603050405020304" pitchFamily="18" charset="0"/>
                <a:cs typeface="Arial" pitchFamily="34" charset="0"/>
              </a:rPr>
            </a:br>
            <a:r>
              <a:rPr lang="en-US" b="1" dirty="0">
                <a:solidFill>
                  <a:srgbClr val="002060"/>
                </a:solidFill>
                <a:latin typeface="Arial" pitchFamily="34" charset="0"/>
                <a:ea typeface="Times New Roman" panose="02020603050405020304" pitchFamily="18" charset="0"/>
                <a:cs typeface="Arial" pitchFamily="34" charset="0"/>
              </a:rPr>
              <a:t>The genealogy of </a:t>
            </a:r>
            <a:r>
              <a:rPr lang="en-US" b="1" dirty="0">
                <a:solidFill>
                  <a:srgbClr val="0070C0"/>
                </a:solidFill>
                <a:latin typeface="Arial" pitchFamily="34" charset="0"/>
                <a:ea typeface="Times New Roman" panose="02020603050405020304" pitchFamily="18" charset="0"/>
                <a:cs typeface="Arial" pitchFamily="34" charset="0"/>
              </a:rPr>
              <a:t>Yahusha</a:t>
            </a:r>
            <a:r>
              <a:rPr lang="en-US" b="1" dirty="0">
                <a:solidFill>
                  <a:srgbClr val="002060"/>
                </a:solidFill>
                <a:latin typeface="Arial" pitchFamily="34" charset="0"/>
                <a:ea typeface="Times New Roman" panose="02020603050405020304" pitchFamily="18" charset="0"/>
                <a:cs typeface="Arial" pitchFamily="34" charset="0"/>
              </a:rPr>
              <a:t> does not trace the family line through any of the “first-born” sons. </a:t>
            </a:r>
          </a:p>
          <a:p>
            <a:pPr marL="742950" lvl="1" indent="-285750">
              <a:buFont typeface="Wingdings" panose="05000000000000000000" pitchFamily="2" charset="2"/>
              <a:buChar char="v"/>
            </a:pPr>
            <a:r>
              <a:rPr lang="en-US" b="1" dirty="0">
                <a:solidFill>
                  <a:srgbClr val="C00000"/>
                </a:solidFill>
                <a:latin typeface="Arial" pitchFamily="34" charset="0"/>
                <a:ea typeface="Times New Roman" panose="02020603050405020304" pitchFamily="18" charset="0"/>
                <a:cs typeface="Arial" pitchFamily="34" charset="0"/>
              </a:rPr>
              <a:t>Cain was disqualified for killing Abel.</a:t>
            </a:r>
          </a:p>
          <a:p>
            <a:pPr marL="285750" indent="-285750">
              <a:buFont typeface="Wingdings" panose="05000000000000000000" pitchFamily="2" charset="2"/>
              <a:buChar char="v"/>
            </a:pPr>
            <a:r>
              <a:rPr lang="en-US" b="1" dirty="0">
                <a:solidFill>
                  <a:srgbClr val="0070C0"/>
                </a:solidFill>
                <a:latin typeface="Arial" pitchFamily="34" charset="0"/>
                <a:ea typeface="Times New Roman" panose="02020603050405020304" pitchFamily="18" charset="0"/>
                <a:cs typeface="Arial" pitchFamily="34" charset="0"/>
              </a:rPr>
              <a:t>The priesthood passed to Seth.  </a:t>
            </a:r>
          </a:p>
          <a:p>
            <a:pPr marL="742950" lvl="1" indent="-285750">
              <a:buFont typeface="Wingdings" panose="05000000000000000000" pitchFamily="2" charset="2"/>
              <a:buChar char="Ø"/>
            </a:pPr>
            <a:r>
              <a:rPr lang="en-US" b="1" dirty="0">
                <a:solidFill>
                  <a:srgbClr val="002060"/>
                </a:solidFill>
                <a:latin typeface="Arial" pitchFamily="34" charset="0"/>
                <a:ea typeface="Times New Roman" panose="02020603050405020304" pitchFamily="18" charset="0"/>
                <a:cs typeface="Arial" pitchFamily="34" charset="0"/>
              </a:rPr>
              <a:t>(The Scriptures do not record the many names of </a:t>
            </a:r>
            <a:br>
              <a:rPr lang="en-US" b="1" dirty="0">
                <a:solidFill>
                  <a:srgbClr val="002060"/>
                </a:solidFill>
                <a:latin typeface="Arial" pitchFamily="34" charset="0"/>
                <a:ea typeface="Times New Roman" panose="02020603050405020304" pitchFamily="18" charset="0"/>
                <a:cs typeface="Arial" pitchFamily="34" charset="0"/>
              </a:rPr>
            </a:br>
            <a:r>
              <a:rPr lang="en-US" b="1" dirty="0">
                <a:solidFill>
                  <a:srgbClr val="002060"/>
                </a:solidFill>
                <a:latin typeface="Arial" pitchFamily="34" charset="0"/>
                <a:ea typeface="Times New Roman" panose="02020603050405020304" pitchFamily="18" charset="0"/>
                <a:cs typeface="Arial" pitchFamily="34" charset="0"/>
              </a:rPr>
              <a:t>  additional sons for 8 generations from Seth to </a:t>
            </a:r>
            <a:r>
              <a:rPr lang="en-US" b="1" dirty="0" err="1">
                <a:solidFill>
                  <a:srgbClr val="002060"/>
                </a:solidFill>
                <a:latin typeface="Arial" pitchFamily="34" charset="0"/>
                <a:ea typeface="Times New Roman" panose="02020603050405020304" pitchFamily="18" charset="0"/>
                <a:cs typeface="Arial" pitchFamily="34" charset="0"/>
              </a:rPr>
              <a:t>Lamech</a:t>
            </a:r>
            <a:r>
              <a:rPr lang="en-US" b="1" dirty="0">
                <a:solidFill>
                  <a:srgbClr val="002060"/>
                </a:solidFill>
                <a:latin typeface="Arial" pitchFamily="34" charset="0"/>
                <a:ea typeface="Times New Roman" panose="02020603050405020304" pitchFamily="18" charset="0"/>
                <a:cs typeface="Arial" pitchFamily="34" charset="0"/>
              </a:rPr>
              <a:t>.)  </a:t>
            </a:r>
          </a:p>
          <a:p>
            <a:pPr marL="285750" indent="-285750">
              <a:buFont typeface="Wingdings" panose="05000000000000000000" pitchFamily="2" charset="2"/>
              <a:buChar char="v"/>
            </a:pPr>
            <a:r>
              <a:rPr lang="en-US" b="1" dirty="0">
                <a:solidFill>
                  <a:schemeClr val="accent6">
                    <a:lumMod val="50000"/>
                  </a:schemeClr>
                </a:solidFill>
                <a:latin typeface="Arial" pitchFamily="34" charset="0"/>
                <a:ea typeface="Times New Roman" panose="02020603050405020304" pitchFamily="18" charset="0"/>
                <a:cs typeface="Arial" pitchFamily="34" charset="0"/>
              </a:rPr>
              <a:t>Shem as the 2</a:t>
            </a:r>
            <a:r>
              <a:rPr lang="en-US" b="1" baseline="30000" dirty="0">
                <a:solidFill>
                  <a:schemeClr val="accent6">
                    <a:lumMod val="50000"/>
                  </a:schemeClr>
                </a:solidFill>
                <a:latin typeface="Arial" pitchFamily="34" charset="0"/>
                <a:ea typeface="Times New Roman" panose="02020603050405020304" pitchFamily="18" charset="0"/>
                <a:cs typeface="Arial" pitchFamily="34" charset="0"/>
              </a:rPr>
              <a:t>nd</a:t>
            </a:r>
            <a:r>
              <a:rPr lang="en-US" b="1" dirty="0">
                <a:solidFill>
                  <a:schemeClr val="accent6">
                    <a:lumMod val="50000"/>
                  </a:schemeClr>
                </a:solidFill>
                <a:latin typeface="Arial" pitchFamily="34" charset="0"/>
                <a:ea typeface="Times New Roman" panose="02020603050405020304" pitchFamily="18" charset="0"/>
                <a:cs typeface="Arial" pitchFamily="34" charset="0"/>
              </a:rPr>
              <a:t> born of Noah, receives the priesthood baton </a:t>
            </a:r>
            <a:r>
              <a:rPr lang="en-US" b="1" dirty="0">
                <a:solidFill>
                  <a:srgbClr val="002060"/>
                </a:solidFill>
                <a:latin typeface="Arial" pitchFamily="34" charset="0"/>
                <a:ea typeface="Times New Roman" panose="02020603050405020304" pitchFamily="18" charset="0"/>
                <a:cs typeface="Arial" pitchFamily="34" charset="0"/>
              </a:rPr>
              <a:t>even though Japheth and Ham have a family tree listed in the Scriptures for a short time.  </a:t>
            </a:r>
            <a:br>
              <a:rPr lang="en-US" b="1" dirty="0">
                <a:solidFill>
                  <a:srgbClr val="002060"/>
                </a:solidFill>
                <a:latin typeface="Arial" pitchFamily="34" charset="0"/>
                <a:ea typeface="Times New Roman" panose="02020603050405020304" pitchFamily="18" charset="0"/>
                <a:cs typeface="Arial" pitchFamily="34" charset="0"/>
              </a:rPr>
            </a:br>
            <a:r>
              <a:rPr lang="en-US" b="1" dirty="0">
                <a:solidFill>
                  <a:schemeClr val="accent6">
                    <a:lumMod val="50000"/>
                  </a:schemeClr>
                </a:solidFill>
                <a:latin typeface="Arial" pitchFamily="34" charset="0"/>
                <a:ea typeface="Times New Roman" panose="02020603050405020304" pitchFamily="18" charset="0"/>
                <a:cs typeface="Arial" pitchFamily="34" charset="0"/>
              </a:rPr>
              <a:t>Only Shem’s genealogy continues to Abram.   </a:t>
            </a:r>
          </a:p>
          <a:p>
            <a:pPr marL="285750" indent="-285750">
              <a:buFont typeface="Wingdings" panose="05000000000000000000" pitchFamily="2" charset="2"/>
              <a:buChar char="v"/>
            </a:pPr>
            <a:r>
              <a:rPr lang="en-US" b="1" dirty="0">
                <a:solidFill>
                  <a:srgbClr val="002060"/>
                </a:solidFill>
                <a:latin typeface="Arial" pitchFamily="34" charset="0"/>
                <a:ea typeface="Times New Roman" panose="02020603050405020304" pitchFamily="18" charset="0"/>
                <a:cs typeface="Arial" pitchFamily="34" charset="0"/>
              </a:rPr>
              <a:t>In some way the </a:t>
            </a:r>
            <a:r>
              <a:rPr lang="en-US" b="1" dirty="0" smtClean="0">
                <a:solidFill>
                  <a:srgbClr val="002060"/>
                </a:solidFill>
                <a:latin typeface="Arial" pitchFamily="34" charset="0"/>
                <a:ea typeface="Times New Roman" panose="02020603050405020304" pitchFamily="18" charset="0"/>
                <a:cs typeface="Arial" pitchFamily="34" charset="0"/>
              </a:rPr>
              <a:t>‘first </a:t>
            </a:r>
            <a:r>
              <a:rPr lang="en-US" b="1" dirty="0">
                <a:solidFill>
                  <a:srgbClr val="002060"/>
                </a:solidFill>
                <a:latin typeface="Arial" pitchFamily="34" charset="0"/>
                <a:ea typeface="Times New Roman" panose="02020603050405020304" pitchFamily="18" charset="0"/>
                <a:cs typeface="Arial" pitchFamily="34" charset="0"/>
              </a:rPr>
              <a:t>born </a:t>
            </a:r>
            <a:r>
              <a:rPr lang="en-US" b="1" dirty="0" smtClean="0">
                <a:solidFill>
                  <a:srgbClr val="002060"/>
                </a:solidFill>
                <a:latin typeface="Arial" pitchFamily="34" charset="0"/>
                <a:ea typeface="Times New Roman" panose="02020603050405020304" pitchFamily="18" charset="0"/>
                <a:cs typeface="Arial" pitchFamily="34" charset="0"/>
              </a:rPr>
              <a:t>sons’ </a:t>
            </a:r>
            <a:r>
              <a:rPr lang="en-US" b="1" dirty="0">
                <a:solidFill>
                  <a:srgbClr val="002060"/>
                </a:solidFill>
                <a:latin typeface="Arial" pitchFamily="34" charset="0"/>
                <a:ea typeface="Times New Roman" panose="02020603050405020304" pitchFamily="18" charset="0"/>
                <a:cs typeface="Arial" pitchFamily="34" charset="0"/>
              </a:rPr>
              <a:t>disqualified themselves of being worthy to act as intercessor and mediator between </a:t>
            </a:r>
            <a:br>
              <a:rPr lang="en-US" b="1" dirty="0">
                <a:solidFill>
                  <a:srgbClr val="002060"/>
                </a:solidFill>
                <a:latin typeface="Arial" pitchFamily="34" charset="0"/>
                <a:ea typeface="Times New Roman" panose="02020603050405020304" pitchFamily="18" charset="0"/>
                <a:cs typeface="Arial" pitchFamily="34" charset="0"/>
              </a:rPr>
            </a:br>
            <a:r>
              <a:rPr lang="en-US" b="1" dirty="0">
                <a:solidFill>
                  <a:srgbClr val="002060"/>
                </a:solidFill>
                <a:latin typeface="Arial" pitchFamily="34" charset="0"/>
                <a:ea typeface="Times New Roman" panose="02020603050405020304" pitchFamily="18" charset="0"/>
                <a:cs typeface="Arial" pitchFamily="34" charset="0"/>
              </a:rPr>
              <a:t>man and Elohim.  </a:t>
            </a:r>
          </a:p>
          <a:p>
            <a:pPr marL="285750" indent="-285750">
              <a:buFont typeface="Wingdings" panose="05000000000000000000" pitchFamily="2" charset="2"/>
              <a:buChar char="v"/>
            </a:pPr>
            <a:r>
              <a:rPr lang="en-US" b="1" dirty="0">
                <a:solidFill>
                  <a:srgbClr val="002060"/>
                </a:solidFill>
                <a:latin typeface="Arial" pitchFamily="34" charset="0"/>
                <a:ea typeface="Times New Roman" panose="02020603050405020304" pitchFamily="18" charset="0"/>
                <a:cs typeface="Arial" pitchFamily="34" charset="0"/>
              </a:rPr>
              <a:t>This </a:t>
            </a:r>
            <a:r>
              <a:rPr lang="en-US" b="1" dirty="0" smtClean="0">
                <a:solidFill>
                  <a:srgbClr val="002060"/>
                </a:solidFill>
                <a:latin typeface="Arial" pitchFamily="34" charset="0"/>
                <a:ea typeface="Times New Roman" panose="02020603050405020304" pitchFamily="18" charset="0"/>
                <a:cs typeface="Arial" pitchFamily="34" charset="0"/>
              </a:rPr>
              <a:t>pattern (of 2</a:t>
            </a:r>
            <a:r>
              <a:rPr lang="en-US" b="1" baseline="30000" dirty="0" smtClean="0">
                <a:solidFill>
                  <a:srgbClr val="002060"/>
                </a:solidFill>
                <a:latin typeface="Arial" pitchFamily="34" charset="0"/>
                <a:ea typeface="Times New Roman" panose="02020603050405020304" pitchFamily="18" charset="0"/>
                <a:cs typeface="Arial" pitchFamily="34" charset="0"/>
              </a:rPr>
              <a:t>nd</a:t>
            </a:r>
            <a:r>
              <a:rPr lang="en-US" b="1" dirty="0" smtClean="0">
                <a:solidFill>
                  <a:srgbClr val="002060"/>
                </a:solidFill>
                <a:latin typeface="Arial" pitchFamily="34" charset="0"/>
                <a:ea typeface="Times New Roman" panose="02020603050405020304" pitchFamily="18" charset="0"/>
                <a:cs typeface="Arial" pitchFamily="34" charset="0"/>
              </a:rPr>
              <a:t> born) </a:t>
            </a:r>
            <a:r>
              <a:rPr lang="en-US" b="1" dirty="0">
                <a:solidFill>
                  <a:srgbClr val="002060"/>
                </a:solidFill>
                <a:latin typeface="Arial" pitchFamily="34" charset="0"/>
                <a:ea typeface="Times New Roman" panose="02020603050405020304" pitchFamily="18" charset="0"/>
                <a:cs typeface="Arial" pitchFamily="34" charset="0"/>
              </a:rPr>
              <a:t>must be followed to trace the </a:t>
            </a:r>
            <a:r>
              <a:rPr lang="en-US" b="1" dirty="0" smtClean="0">
                <a:solidFill>
                  <a:srgbClr val="002060"/>
                </a:solidFill>
                <a:latin typeface="Arial" pitchFamily="34" charset="0"/>
                <a:ea typeface="Times New Roman" panose="02020603050405020304" pitchFamily="18" charset="0"/>
                <a:cs typeface="Arial" pitchFamily="34" charset="0"/>
              </a:rPr>
              <a:t/>
            </a:r>
            <a:br>
              <a:rPr lang="en-US" b="1" dirty="0" smtClean="0">
                <a:solidFill>
                  <a:srgbClr val="002060"/>
                </a:solidFill>
                <a:latin typeface="Arial" pitchFamily="34" charset="0"/>
                <a:ea typeface="Times New Roman" panose="02020603050405020304" pitchFamily="18" charset="0"/>
                <a:cs typeface="Arial" pitchFamily="34" charset="0"/>
              </a:rPr>
            </a:br>
            <a:r>
              <a:rPr lang="en-US" b="1" dirty="0" err="1" smtClean="0">
                <a:solidFill>
                  <a:srgbClr val="002060"/>
                </a:solidFill>
                <a:latin typeface="Arial" pitchFamily="34" charset="0"/>
                <a:ea typeface="Times New Roman" panose="02020603050405020304" pitchFamily="18" charset="0"/>
                <a:cs typeface="Arial" pitchFamily="34" charset="0"/>
              </a:rPr>
              <a:t>Melki-tzedek</a:t>
            </a:r>
            <a:r>
              <a:rPr lang="en-US" b="1" dirty="0" smtClean="0">
                <a:solidFill>
                  <a:srgbClr val="002060"/>
                </a:solidFill>
                <a:latin typeface="Arial" pitchFamily="34" charset="0"/>
                <a:ea typeface="Times New Roman" panose="02020603050405020304" pitchFamily="18" charset="0"/>
                <a:cs typeface="Arial" pitchFamily="34" charset="0"/>
              </a:rPr>
              <a:t> </a:t>
            </a:r>
            <a:r>
              <a:rPr lang="en-US" b="1" dirty="0">
                <a:solidFill>
                  <a:srgbClr val="002060"/>
                </a:solidFill>
                <a:latin typeface="Arial" pitchFamily="34" charset="0"/>
                <a:ea typeface="Times New Roman" panose="02020603050405020304" pitchFamily="18" charset="0"/>
                <a:cs typeface="Arial" pitchFamily="34" charset="0"/>
              </a:rPr>
              <a:t>priesthood all the way to Moses.  </a:t>
            </a:r>
          </a:p>
          <a:p>
            <a:pPr marL="285750" indent="-285750">
              <a:buFont typeface="Wingdings" panose="05000000000000000000" pitchFamily="2" charset="2"/>
              <a:buChar char="v"/>
            </a:pPr>
            <a:r>
              <a:rPr lang="en-US" b="1" dirty="0">
                <a:solidFill>
                  <a:srgbClr val="002060"/>
                </a:solidFill>
                <a:latin typeface="Arial" pitchFamily="34" charset="0"/>
                <a:ea typeface="Times New Roman" panose="02020603050405020304" pitchFamily="18" charset="0"/>
                <a:cs typeface="Arial" pitchFamily="34" charset="0"/>
              </a:rPr>
              <a:t>Tracing the priesthood baton after Jacob will be challenging </a:t>
            </a:r>
            <a:br>
              <a:rPr lang="en-US" b="1" dirty="0">
                <a:solidFill>
                  <a:srgbClr val="002060"/>
                </a:solidFill>
                <a:latin typeface="Arial" pitchFamily="34" charset="0"/>
                <a:ea typeface="Times New Roman" panose="02020603050405020304" pitchFamily="18" charset="0"/>
                <a:cs typeface="Arial" pitchFamily="34" charset="0"/>
              </a:rPr>
            </a:br>
            <a:r>
              <a:rPr lang="en-US" b="1" dirty="0">
                <a:solidFill>
                  <a:srgbClr val="002060"/>
                </a:solidFill>
                <a:latin typeface="Arial" pitchFamily="34" charset="0"/>
                <a:ea typeface="Times New Roman" panose="02020603050405020304" pitchFamily="18" charset="0"/>
                <a:cs typeface="Arial" pitchFamily="34" charset="0"/>
              </a:rPr>
              <a:t>if the established pattern is not followed – this is another case of “knowing the end from the beginning” as we shall see when Joseph is listed as a </a:t>
            </a:r>
            <a:r>
              <a:rPr lang="en-US" b="1" dirty="0" err="1">
                <a:solidFill>
                  <a:srgbClr val="002060"/>
                </a:solidFill>
                <a:latin typeface="Arial" pitchFamily="34" charset="0"/>
                <a:ea typeface="Times New Roman" panose="02020603050405020304" pitchFamily="18" charset="0"/>
                <a:cs typeface="Arial" pitchFamily="34" charset="0"/>
              </a:rPr>
              <a:t>Melki-tzedek</a:t>
            </a:r>
            <a:r>
              <a:rPr lang="en-US" b="1" dirty="0">
                <a:solidFill>
                  <a:srgbClr val="002060"/>
                </a:solidFill>
                <a:latin typeface="Arial" pitchFamily="34" charset="0"/>
                <a:ea typeface="Times New Roman" panose="02020603050405020304" pitchFamily="18" charset="0"/>
                <a:cs typeface="Arial" pitchFamily="34" charset="0"/>
              </a:rPr>
              <a:t> </a:t>
            </a:r>
            <a:r>
              <a:rPr lang="en-US" b="1" dirty="0" smtClean="0">
                <a:solidFill>
                  <a:srgbClr val="002060"/>
                </a:solidFill>
                <a:latin typeface="Arial" pitchFamily="34" charset="0"/>
                <a:ea typeface="Times New Roman" panose="02020603050405020304" pitchFamily="18" charset="0"/>
                <a:cs typeface="Arial" pitchFamily="34" charset="0"/>
              </a:rPr>
              <a:t>priest </a:t>
            </a:r>
            <a:r>
              <a:rPr lang="en-US" sz="1400" b="1" dirty="0" smtClean="0">
                <a:solidFill>
                  <a:srgbClr val="002060"/>
                </a:solidFill>
                <a:latin typeface="Arial" pitchFamily="34" charset="0"/>
                <a:ea typeface="Times New Roman" panose="02020603050405020304" pitchFamily="18" charset="0"/>
                <a:cs typeface="Arial" pitchFamily="34" charset="0"/>
              </a:rPr>
              <a:t>(future study).</a:t>
            </a:r>
            <a:r>
              <a:rPr lang="en-US" b="1" dirty="0" smtClean="0">
                <a:solidFill>
                  <a:srgbClr val="002060"/>
                </a:solidFill>
                <a:latin typeface="Arial" pitchFamily="34" charset="0"/>
                <a:ea typeface="Times New Roman" panose="02020603050405020304" pitchFamily="18" charset="0"/>
                <a:cs typeface="Arial" pitchFamily="34" charset="0"/>
              </a:rPr>
              <a:t>  </a:t>
            </a:r>
            <a:endParaRPr lang="en-US" dirty="0">
              <a:solidFill>
                <a:srgbClr val="002060"/>
              </a:solidFill>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475" y="809973"/>
            <a:ext cx="2019300" cy="2019300"/>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3863" y="2741494"/>
            <a:ext cx="1964447" cy="1964447"/>
          </a:xfrm>
          <a:prstGeom prst="ellipse">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8826" y="4759763"/>
            <a:ext cx="2172849" cy="2172849"/>
          </a:xfrm>
          <a:prstGeom prst="ellipse">
            <a:avLst/>
          </a:prstGeom>
          <a:ln>
            <a:noFill/>
          </a:ln>
          <a:effectLst>
            <a:softEdge rad="112500"/>
          </a:effectLst>
        </p:spPr>
      </p:pic>
      <p:sp>
        <p:nvSpPr>
          <p:cNvPr id="11" name="TextBox 10"/>
          <p:cNvSpPr txBox="1"/>
          <p:nvPr/>
        </p:nvSpPr>
        <p:spPr>
          <a:xfrm>
            <a:off x="2209800" y="1064320"/>
            <a:ext cx="20066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a:solidFill>
                  <a:srgbClr val="C00000"/>
                </a:solidFill>
              </a:rPr>
              <a:t>Cain forfeited the right to the priesthood when he killed </a:t>
            </a:r>
            <a:r>
              <a:rPr lang="en-US" b="1" dirty="0" smtClean="0">
                <a:solidFill>
                  <a:srgbClr val="C00000"/>
                </a:solidFill>
              </a:rPr>
              <a:t>Abel.</a:t>
            </a:r>
            <a:endParaRPr lang="en-CA" b="1" dirty="0">
              <a:solidFill>
                <a:srgbClr val="C00000"/>
              </a:solidFill>
            </a:endParaRPr>
          </a:p>
        </p:txBody>
      </p:sp>
      <p:sp>
        <p:nvSpPr>
          <p:cNvPr id="12" name="TextBox 11"/>
          <p:cNvSpPr txBox="1"/>
          <p:nvPr/>
        </p:nvSpPr>
        <p:spPr>
          <a:xfrm>
            <a:off x="2227659" y="3063327"/>
            <a:ext cx="20066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a:solidFill>
                  <a:srgbClr val="0070C0"/>
                </a:solidFill>
              </a:rPr>
              <a:t>Seth was the 2</a:t>
            </a:r>
            <a:r>
              <a:rPr lang="en-US" b="1" baseline="30000" dirty="0">
                <a:solidFill>
                  <a:srgbClr val="0070C0"/>
                </a:solidFill>
              </a:rPr>
              <a:t>nd</a:t>
            </a:r>
            <a:r>
              <a:rPr lang="en-US" b="1" dirty="0">
                <a:solidFill>
                  <a:srgbClr val="0070C0"/>
                </a:solidFill>
              </a:rPr>
              <a:t> </a:t>
            </a:r>
            <a:br>
              <a:rPr lang="en-US" b="1" dirty="0">
                <a:solidFill>
                  <a:srgbClr val="0070C0"/>
                </a:solidFill>
              </a:rPr>
            </a:br>
            <a:r>
              <a:rPr lang="en-US" b="1" dirty="0">
                <a:solidFill>
                  <a:srgbClr val="0070C0"/>
                </a:solidFill>
              </a:rPr>
              <a:t>in line for the priesthood – setting a pattern.</a:t>
            </a:r>
            <a:endParaRPr lang="en-CA" b="1" dirty="0">
              <a:solidFill>
                <a:srgbClr val="0070C0"/>
              </a:solidFill>
            </a:endParaRPr>
          </a:p>
        </p:txBody>
      </p:sp>
      <p:sp>
        <p:nvSpPr>
          <p:cNvPr id="13" name="TextBox 12"/>
          <p:cNvSpPr txBox="1"/>
          <p:nvPr/>
        </p:nvSpPr>
        <p:spPr>
          <a:xfrm>
            <a:off x="2280075" y="5286285"/>
            <a:ext cx="20066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a:solidFill>
                  <a:schemeClr val="accent6">
                    <a:lumMod val="50000"/>
                  </a:schemeClr>
                </a:solidFill>
              </a:rPr>
              <a:t>Shem, Noah’s son, is the 2</a:t>
            </a:r>
            <a:r>
              <a:rPr lang="en-US" b="1" baseline="30000" dirty="0">
                <a:solidFill>
                  <a:schemeClr val="accent6">
                    <a:lumMod val="50000"/>
                  </a:schemeClr>
                </a:solidFill>
              </a:rPr>
              <a:t>nd</a:t>
            </a:r>
            <a:r>
              <a:rPr lang="en-US" b="1" dirty="0">
                <a:solidFill>
                  <a:schemeClr val="accent6">
                    <a:lumMod val="50000"/>
                  </a:schemeClr>
                </a:solidFill>
              </a:rPr>
              <a:t> born and honored with the priesthood.</a:t>
            </a:r>
            <a:endParaRPr lang="en-CA" b="1" dirty="0">
              <a:solidFill>
                <a:schemeClr val="accent6">
                  <a:lumMod val="50000"/>
                </a:schemeClr>
              </a:solidFill>
            </a:endParaRPr>
          </a:p>
        </p:txBody>
      </p:sp>
      <p:sp>
        <p:nvSpPr>
          <p:cNvPr id="14" name="Title 1"/>
          <p:cNvSpPr txBox="1">
            <a:spLocks/>
          </p:cNvSpPr>
          <p:nvPr/>
        </p:nvSpPr>
        <p:spPr>
          <a:xfrm>
            <a:off x="352427" y="88901"/>
            <a:ext cx="11650437" cy="836276"/>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accent1">
                    <a:lumMod val="50000"/>
                  </a:schemeClr>
                </a:solidFill>
                <a:effectLst>
                  <a:glow rad="228600">
                    <a:schemeClr val="accent2">
                      <a:satMod val="175000"/>
                      <a:alpha val="40000"/>
                    </a:schemeClr>
                  </a:glow>
                </a:effectLst>
                <a:latin typeface="Forte" panose="03060902040502070203" pitchFamily="66" charset="0"/>
              </a:rPr>
              <a:t>The Chronology of Genesis &amp; Priesthood</a:t>
            </a:r>
            <a:endParaRPr lang="en-CA" sz="6000" b="1" dirty="0">
              <a:solidFill>
                <a:schemeClr val="accent1">
                  <a:lumMod val="50000"/>
                </a:schemeClr>
              </a:solidFill>
              <a:effectLst>
                <a:glow rad="228600">
                  <a:schemeClr val="accent2">
                    <a:satMod val="175000"/>
                    <a:alpha val="40000"/>
                  </a:schemeClr>
                </a:glow>
              </a:effectLst>
              <a:latin typeface="Forte" panose="03060902040502070203" pitchFamily="66" charset="0"/>
            </a:endParaRPr>
          </a:p>
        </p:txBody>
      </p:sp>
    </p:spTree>
    <p:extLst>
      <p:ext uri="{BB962C8B-B14F-4D97-AF65-F5344CB8AC3E}">
        <p14:creationId xmlns:p14="http://schemas.microsoft.com/office/powerpoint/2010/main" val="41443369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1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1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10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10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10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barn(inVertical)">
                                      <p:cBhvr>
                                        <p:cTn id="37" dur="10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barn(inVertical)">
                                      <p:cBhvr>
                                        <p:cTn id="42" dur="10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87293" y="1275735"/>
            <a:ext cx="7513755" cy="2477115"/>
          </a:xfrm>
        </p:spPr>
        <p:txBody>
          <a:bodyPr>
            <a:noAutofit/>
            <a:scene3d>
              <a:camera prst="orthographicFront"/>
              <a:lightRig rig="threePt" dir="t"/>
            </a:scene3d>
            <a:sp3d extrusionH="57150">
              <a:bevelT w="38100" h="38100" prst="angle"/>
            </a:sp3d>
          </a:bodyPr>
          <a:lstStyle/>
          <a:p>
            <a:r>
              <a:rPr lang="en-US" sz="2800" b="1" dirty="0">
                <a:solidFill>
                  <a:schemeClr val="accent1">
                    <a:lumMod val="50000"/>
                  </a:schemeClr>
                </a:solidFill>
                <a:effectLst>
                  <a:outerShdw blurRad="38100" dist="38100" dir="2700000" algn="tl">
                    <a:srgbClr val="000000">
                      <a:alpha val="43137"/>
                    </a:srgbClr>
                  </a:outerShdw>
                </a:effectLst>
              </a:rPr>
              <a:t>S</a:t>
            </a:r>
            <a:r>
              <a:rPr lang="en-US" sz="2800" b="1" dirty="0" smtClean="0">
                <a:solidFill>
                  <a:schemeClr val="accent1">
                    <a:lumMod val="50000"/>
                  </a:schemeClr>
                </a:solidFill>
                <a:effectLst>
                  <a:outerShdw blurRad="38100" dist="38100" dir="2700000" algn="tl">
                    <a:srgbClr val="000000">
                      <a:alpha val="43137"/>
                    </a:srgbClr>
                  </a:outerShdw>
                </a:effectLst>
              </a:rPr>
              <a:t>ince </a:t>
            </a:r>
            <a:r>
              <a:rPr lang="en-US" sz="2800" b="1" dirty="0">
                <a:solidFill>
                  <a:srgbClr val="0070C0"/>
                </a:solidFill>
                <a:effectLst>
                  <a:outerShdw blurRad="38100" dist="38100" dir="2700000" algn="tl">
                    <a:srgbClr val="000000">
                      <a:alpha val="43137"/>
                    </a:srgbClr>
                  </a:outerShdw>
                </a:effectLst>
              </a:rPr>
              <a:t>Yahusha</a:t>
            </a:r>
            <a:r>
              <a:rPr lang="en-US" sz="2800" b="1" dirty="0">
                <a:solidFill>
                  <a:schemeClr val="accent1">
                    <a:lumMod val="50000"/>
                  </a:schemeClr>
                </a:solidFill>
                <a:effectLst>
                  <a:outerShdw blurRad="38100" dist="38100" dir="2700000" algn="tl">
                    <a:srgbClr val="000000">
                      <a:alpha val="43137"/>
                    </a:srgbClr>
                  </a:outerShdw>
                </a:effectLst>
              </a:rPr>
              <a:t> is not a citizen of the </a:t>
            </a:r>
            <a:br>
              <a:rPr lang="en-US" sz="2800" b="1" dirty="0">
                <a:solidFill>
                  <a:schemeClr val="accent1">
                    <a:lumMod val="50000"/>
                  </a:schemeClr>
                </a:solidFill>
                <a:effectLst>
                  <a:outerShdw blurRad="38100" dist="38100" dir="2700000" algn="tl">
                    <a:srgbClr val="000000">
                      <a:alpha val="43137"/>
                    </a:srgbClr>
                  </a:outerShdw>
                </a:effectLst>
              </a:rPr>
            </a:br>
            <a:r>
              <a:rPr lang="en-US" sz="2800" b="1" dirty="0">
                <a:solidFill>
                  <a:schemeClr val="accent1">
                    <a:lumMod val="50000"/>
                  </a:schemeClr>
                </a:solidFill>
                <a:effectLst>
                  <a:outerShdw blurRad="38100" dist="38100" dir="2700000" algn="tl">
                    <a:srgbClr val="000000">
                      <a:alpha val="43137"/>
                    </a:srgbClr>
                  </a:outerShdw>
                </a:effectLst>
              </a:rPr>
              <a:t>tribe of Levi, He cannot be part of the </a:t>
            </a:r>
            <a:r>
              <a:rPr lang="en-US" sz="2800" b="1" dirty="0" err="1">
                <a:solidFill>
                  <a:schemeClr val="accent1">
                    <a:lumMod val="50000"/>
                  </a:schemeClr>
                </a:solidFill>
                <a:effectLst>
                  <a:outerShdw blurRad="38100" dist="38100" dir="2700000" algn="tl">
                    <a:srgbClr val="000000">
                      <a:alpha val="43137"/>
                    </a:srgbClr>
                  </a:outerShdw>
                </a:effectLst>
              </a:rPr>
              <a:t>Levitical</a:t>
            </a:r>
            <a:r>
              <a:rPr lang="en-US" sz="2800" b="1" dirty="0">
                <a:solidFill>
                  <a:schemeClr val="accent1">
                    <a:lumMod val="50000"/>
                  </a:schemeClr>
                </a:solidFill>
                <a:effectLst>
                  <a:outerShdw blurRad="38100" dist="38100" dir="2700000" algn="tl">
                    <a:srgbClr val="000000">
                      <a:alpha val="43137"/>
                    </a:srgbClr>
                  </a:outerShdw>
                </a:effectLst>
              </a:rPr>
              <a:t>/</a:t>
            </a:r>
            <a:r>
              <a:rPr lang="en-US" sz="2800" b="1" dirty="0" err="1">
                <a:solidFill>
                  <a:schemeClr val="accent1">
                    <a:lumMod val="50000"/>
                  </a:schemeClr>
                </a:solidFill>
                <a:effectLst>
                  <a:outerShdw blurRad="38100" dist="38100" dir="2700000" algn="tl">
                    <a:srgbClr val="000000">
                      <a:alpha val="43137"/>
                    </a:srgbClr>
                  </a:outerShdw>
                </a:effectLst>
              </a:rPr>
              <a:t>Aharonic</a:t>
            </a:r>
            <a:r>
              <a:rPr lang="en-US" sz="2800" b="1" dirty="0">
                <a:solidFill>
                  <a:schemeClr val="accent1">
                    <a:lumMod val="50000"/>
                  </a:schemeClr>
                </a:solidFill>
                <a:effectLst>
                  <a:outerShdw blurRad="38100" dist="38100" dir="2700000" algn="tl">
                    <a:srgbClr val="000000">
                      <a:alpha val="43137"/>
                    </a:srgbClr>
                  </a:outerShdw>
                </a:effectLst>
              </a:rPr>
              <a:t> priesthood.  This is </a:t>
            </a:r>
            <a:br>
              <a:rPr lang="en-US" sz="2800" b="1" dirty="0">
                <a:solidFill>
                  <a:schemeClr val="accent1">
                    <a:lumMod val="50000"/>
                  </a:schemeClr>
                </a:solidFill>
                <a:effectLst>
                  <a:outerShdw blurRad="38100" dist="38100" dir="2700000" algn="tl">
                    <a:srgbClr val="000000">
                      <a:alpha val="43137"/>
                    </a:srgbClr>
                  </a:outerShdw>
                </a:effectLst>
              </a:rPr>
            </a:br>
            <a:r>
              <a:rPr lang="en-US" sz="2800" b="1" dirty="0">
                <a:solidFill>
                  <a:schemeClr val="accent1">
                    <a:lumMod val="50000"/>
                  </a:schemeClr>
                </a:solidFill>
                <a:effectLst>
                  <a:outerShdw blurRad="38100" dist="38100" dir="2700000" algn="tl">
                    <a:srgbClr val="000000">
                      <a:alpha val="43137"/>
                    </a:srgbClr>
                  </a:outerShdw>
                </a:effectLst>
              </a:rPr>
              <a:t>the argument that Jewish Rabbis use – </a:t>
            </a:r>
            <a:br>
              <a:rPr lang="en-US" sz="2800" b="1" dirty="0">
                <a:solidFill>
                  <a:schemeClr val="accent1">
                    <a:lumMod val="50000"/>
                  </a:schemeClr>
                </a:solidFill>
                <a:effectLst>
                  <a:outerShdw blurRad="38100" dist="38100" dir="2700000" algn="tl">
                    <a:srgbClr val="000000">
                      <a:alpha val="43137"/>
                    </a:srgbClr>
                  </a:outerShdw>
                </a:effectLst>
              </a:rPr>
            </a:br>
            <a:r>
              <a:rPr lang="en-US" sz="2800" b="1" dirty="0">
                <a:solidFill>
                  <a:schemeClr val="accent1">
                    <a:lumMod val="50000"/>
                  </a:schemeClr>
                </a:solidFill>
                <a:effectLst>
                  <a:outerShdw blurRad="38100" dist="38100" dir="2700000" algn="tl">
                    <a:srgbClr val="000000">
                      <a:alpha val="43137"/>
                    </a:srgbClr>
                  </a:outerShdw>
                </a:effectLst>
              </a:rPr>
              <a:t>even to this day!</a:t>
            </a:r>
            <a:endParaRPr lang="en-CA" sz="2800" b="1" dirty="0">
              <a:solidFill>
                <a:schemeClr val="accent1">
                  <a:lumMod val="50000"/>
                </a:schemeClr>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504355" y="3768999"/>
            <a:ext cx="2095500" cy="257120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Content Placeholder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26405" y="1277203"/>
            <a:ext cx="4851400" cy="224496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54400" cy="365125"/>
          </a:xfrm>
        </p:spPr>
        <p:txBody>
          <a:bodyPr/>
          <a:lstStyle/>
          <a:p>
            <a:fld id="{385F3E72-97D8-4E0E-8DB2-A67F030E614A}" type="slidenum">
              <a:rPr lang="en-US" smtClean="0">
                <a:solidFill>
                  <a:schemeClr val="accent1">
                    <a:lumMod val="50000"/>
                  </a:schemeClr>
                </a:solidFill>
              </a:rPr>
              <a:t>70</a:t>
            </a:fld>
            <a:endParaRPr lang="en-US" dirty="0">
              <a:solidFill>
                <a:schemeClr val="accent1">
                  <a:lumMod val="50000"/>
                </a:schemeClr>
              </a:solidFill>
            </a:endParaRPr>
          </a:p>
        </p:txBody>
      </p:sp>
      <p:sp>
        <p:nvSpPr>
          <p:cNvPr id="8" name="Title 1"/>
          <p:cNvSpPr txBox="1">
            <a:spLocks/>
          </p:cNvSpPr>
          <p:nvPr/>
        </p:nvSpPr>
        <p:spPr>
          <a:xfrm>
            <a:off x="290394" y="232819"/>
            <a:ext cx="11584105"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ln>
                  <a:solidFill>
                    <a:sysClr val="windowText" lastClr="000000"/>
                  </a:solidFill>
                </a:ln>
                <a:solidFill>
                  <a:srgbClr val="C00000"/>
                </a:solidFill>
                <a:latin typeface="Forte" panose="03060902040502070203" pitchFamily="66" charset="0"/>
              </a:rPr>
              <a:t>What else </a:t>
            </a:r>
            <a:r>
              <a:rPr lang="en-US" sz="6000" b="1" dirty="0">
                <a:ln>
                  <a:solidFill>
                    <a:sysClr val="windowText" lastClr="000000"/>
                  </a:solidFill>
                </a:ln>
                <a:solidFill>
                  <a:srgbClr val="C00000"/>
                </a:solidFill>
                <a:latin typeface="Forte" panose="03060902040502070203" pitchFamily="66" charset="0"/>
              </a:rPr>
              <a:t>do the Rabbis say?</a:t>
            </a:r>
            <a:endParaRPr lang="en-CA" sz="6000" b="1" dirty="0">
              <a:ln>
                <a:solidFill>
                  <a:sysClr val="windowText" lastClr="000000"/>
                </a:solidFill>
              </a:ln>
              <a:solidFill>
                <a:srgbClr val="C00000"/>
              </a:solidFill>
              <a:latin typeface="Forte" panose="03060902040502070203" pitchFamily="66" charset="0"/>
            </a:endParaRPr>
          </a:p>
        </p:txBody>
      </p:sp>
      <p:sp>
        <p:nvSpPr>
          <p:cNvPr id="12" name="Title 3"/>
          <p:cNvSpPr txBox="1">
            <a:spLocks/>
          </p:cNvSpPr>
          <p:nvPr/>
        </p:nvSpPr>
        <p:spPr>
          <a:xfrm>
            <a:off x="818299" y="3503386"/>
            <a:ext cx="7513755" cy="3102428"/>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00000"/>
                </a:solidFill>
                <a:effectLst>
                  <a:outerShdw blurRad="38100" dist="38100" dir="2700000" algn="tl">
                    <a:srgbClr val="000000">
                      <a:alpha val="43137"/>
                    </a:srgbClr>
                  </a:outerShdw>
                </a:effectLst>
              </a:rPr>
              <a:t>Quote:  </a:t>
            </a:r>
            <a:r>
              <a:rPr lang="en-US" sz="2800" b="1" dirty="0">
                <a:solidFill>
                  <a:schemeClr val="accent1">
                    <a:lumMod val="50000"/>
                  </a:schemeClr>
                </a:solidFill>
              </a:rPr>
              <a:t>“Unlike Christianity, </a:t>
            </a:r>
            <a:r>
              <a:rPr lang="en-US" sz="4000" b="1" dirty="0">
                <a:solidFill>
                  <a:srgbClr val="C00000"/>
                </a:solidFill>
                <a:effectLst>
                  <a:outerShdw blurRad="38100" dist="38100" dir="2700000" algn="tl">
                    <a:srgbClr val="000000">
                      <a:alpha val="43137"/>
                    </a:srgbClr>
                  </a:outerShdw>
                </a:effectLst>
                <a:latin typeface="Chiller" panose="04020404031007020602" pitchFamily="82" charset="0"/>
              </a:rPr>
              <a:t>our </a:t>
            </a:r>
            <a:r>
              <a:rPr lang="en-US" sz="4000" b="1" u="sng" dirty="0">
                <a:solidFill>
                  <a:srgbClr val="C00000"/>
                </a:solidFill>
                <a:effectLst>
                  <a:outerShdw blurRad="38100" dist="38100" dir="2700000" algn="tl">
                    <a:srgbClr val="000000">
                      <a:alpha val="43137"/>
                    </a:srgbClr>
                  </a:outerShdw>
                </a:effectLst>
                <a:latin typeface="Chiller" panose="04020404031007020602" pitchFamily="82" charset="0"/>
              </a:rPr>
              <a:t>traditions</a:t>
            </a:r>
            <a:r>
              <a:rPr lang="en-US" sz="4000" b="1" dirty="0">
                <a:solidFill>
                  <a:srgbClr val="C00000"/>
                </a:solidFill>
                <a:effectLst>
                  <a:outerShdw blurRad="38100" dist="38100" dir="2700000" algn="tl">
                    <a:srgbClr val="000000">
                      <a:alpha val="43137"/>
                    </a:srgbClr>
                  </a:outerShdw>
                </a:effectLst>
                <a:latin typeface="Chiller" panose="04020404031007020602" pitchFamily="82" charset="0"/>
              </a:rPr>
              <a:t> tell us</a:t>
            </a:r>
            <a:r>
              <a:rPr lang="en-US" sz="2800" b="1" dirty="0">
                <a:solidFill>
                  <a:schemeClr val="accent1">
                    <a:lumMod val="50000"/>
                  </a:schemeClr>
                </a:solidFill>
              </a:rPr>
              <a:t> who </a:t>
            </a:r>
            <a:r>
              <a:rPr lang="en-US" sz="2800" b="1" dirty="0" err="1">
                <a:solidFill>
                  <a:srgbClr val="C00000"/>
                </a:solidFill>
                <a:effectLst>
                  <a:outerShdw blurRad="38100" dist="38100" dir="2700000" algn="tl">
                    <a:srgbClr val="000000">
                      <a:alpha val="43137"/>
                    </a:srgbClr>
                  </a:outerShdw>
                </a:effectLst>
              </a:rPr>
              <a:t>Melki-tzedek</a:t>
            </a:r>
            <a:r>
              <a:rPr lang="en-US" sz="2800" b="1" dirty="0">
                <a:solidFill>
                  <a:schemeClr val="accent1">
                    <a:lumMod val="50000"/>
                  </a:schemeClr>
                </a:solidFill>
              </a:rPr>
              <a:t> was, - he wasn’t an angel, or God Himself, like the Christians teach, but </a:t>
            </a:r>
            <a:r>
              <a:rPr lang="en-US" sz="2800" b="1" dirty="0">
                <a:solidFill>
                  <a:srgbClr val="C00000"/>
                </a:solidFill>
                <a:effectLst>
                  <a:outerShdw blurRad="38100" dist="38100" dir="2700000" algn="tl">
                    <a:srgbClr val="000000">
                      <a:alpha val="43137"/>
                    </a:srgbClr>
                  </a:outerShdw>
                </a:effectLst>
              </a:rPr>
              <a:t>was actually Shem, the son of Noah</a:t>
            </a:r>
            <a:r>
              <a:rPr lang="en-US" sz="2800" b="1" dirty="0">
                <a:solidFill>
                  <a:schemeClr val="accent1">
                    <a:lumMod val="50000"/>
                  </a:schemeClr>
                </a:solidFill>
              </a:rPr>
              <a:t> – who transferred the title </a:t>
            </a:r>
            <a:r>
              <a:rPr lang="en-US" sz="2800" b="1" dirty="0" smtClean="0">
                <a:solidFill>
                  <a:schemeClr val="accent1">
                    <a:lumMod val="50000"/>
                  </a:schemeClr>
                </a:solidFill>
              </a:rPr>
              <a:t/>
            </a:r>
            <a:br>
              <a:rPr lang="en-US" sz="2800" b="1" dirty="0" smtClean="0">
                <a:solidFill>
                  <a:schemeClr val="accent1">
                    <a:lumMod val="50000"/>
                  </a:schemeClr>
                </a:solidFill>
              </a:rPr>
            </a:br>
            <a:r>
              <a:rPr lang="en-US" sz="2800" b="1" dirty="0" smtClean="0">
                <a:solidFill>
                  <a:schemeClr val="accent1">
                    <a:lumMod val="50000"/>
                  </a:schemeClr>
                </a:solidFill>
              </a:rPr>
              <a:t>of </a:t>
            </a:r>
            <a:r>
              <a:rPr lang="en-US" sz="2800" b="1" dirty="0">
                <a:solidFill>
                  <a:schemeClr val="accent1">
                    <a:lumMod val="50000"/>
                  </a:schemeClr>
                </a:solidFill>
              </a:rPr>
              <a:t>priest over to Abraham, then Isaac, then Jacob and ultimately Aaron.”  </a:t>
            </a:r>
            <a:endParaRPr lang="en-CA" sz="2800" b="1" dirty="0">
              <a:solidFill>
                <a:schemeClr val="accent1">
                  <a:lumMod val="50000"/>
                </a:schemeClr>
              </a:solidFill>
            </a:endParaRPr>
          </a:p>
        </p:txBody>
      </p:sp>
      <p:sp>
        <p:nvSpPr>
          <p:cNvPr id="9" name="Sun 8"/>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0341661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10600" y="6356350"/>
            <a:ext cx="3454400" cy="365125"/>
          </a:xfrm>
        </p:spPr>
        <p:txBody>
          <a:bodyPr/>
          <a:lstStyle/>
          <a:p>
            <a:fld id="{385F3E72-97D8-4E0E-8DB2-A67F030E614A}" type="slidenum">
              <a:rPr lang="en-US" smtClean="0">
                <a:solidFill>
                  <a:schemeClr val="accent1">
                    <a:lumMod val="50000"/>
                  </a:schemeClr>
                </a:solidFill>
              </a:rPr>
              <a:t>71</a:t>
            </a:fld>
            <a:endParaRPr lang="en-US" dirty="0">
              <a:solidFill>
                <a:schemeClr val="accent1">
                  <a:lumMod val="50000"/>
                </a:schemeClr>
              </a:solidFill>
            </a:endParaRPr>
          </a:p>
        </p:txBody>
      </p:sp>
      <p:sp>
        <p:nvSpPr>
          <p:cNvPr id="12" name="Title 3"/>
          <p:cNvSpPr txBox="1">
            <a:spLocks/>
          </p:cNvSpPr>
          <p:nvPr/>
        </p:nvSpPr>
        <p:spPr>
          <a:xfrm>
            <a:off x="659845" y="4899129"/>
            <a:ext cx="10723543" cy="1856582"/>
          </a:xfrm>
          <a:prstGeom prst="rect">
            <a:avLst/>
          </a:prstGeom>
          <a:solidFill>
            <a:schemeClr val="bg1">
              <a:alpha val="51000"/>
            </a:schemeClr>
          </a:solidFill>
          <a:effectLst>
            <a:softEdge rad="241300"/>
          </a:effectLst>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C00000"/>
                </a:solidFill>
                <a:effectLst>
                  <a:outerShdw blurRad="38100" dist="38100" dir="2700000" algn="tl">
                    <a:srgbClr val="000000">
                      <a:alpha val="43137"/>
                    </a:srgbClr>
                  </a:outerShdw>
                </a:effectLst>
              </a:rPr>
              <a:t>Note:  </a:t>
            </a:r>
            <a:r>
              <a:rPr lang="en-US" sz="2800" b="1" dirty="0">
                <a:solidFill>
                  <a:schemeClr val="accent1">
                    <a:lumMod val="50000"/>
                  </a:schemeClr>
                </a:solidFill>
              </a:rPr>
              <a:t>Any animal sacrifices since </a:t>
            </a:r>
            <a:r>
              <a:rPr lang="en-US" sz="2800" b="1" dirty="0" err="1">
                <a:solidFill>
                  <a:srgbClr val="0070C0"/>
                </a:solidFill>
              </a:rPr>
              <a:t>Yahusha’s</a:t>
            </a:r>
            <a:r>
              <a:rPr lang="en-US" sz="2800" b="1" dirty="0">
                <a:solidFill>
                  <a:schemeClr val="accent1">
                    <a:lumMod val="50000"/>
                  </a:schemeClr>
                </a:solidFill>
              </a:rPr>
              <a:t> death, and especially today, </a:t>
            </a:r>
            <a:r>
              <a:rPr lang="en-US" sz="4000" b="1" dirty="0">
                <a:solidFill>
                  <a:srgbClr val="C00000"/>
                </a:solidFill>
                <a:effectLst>
                  <a:outerShdw blurRad="38100" dist="38100" dir="2700000" algn="tl">
                    <a:srgbClr val="000000">
                      <a:alpha val="43137"/>
                    </a:srgbClr>
                  </a:outerShdw>
                </a:effectLst>
                <a:latin typeface="Chiller" panose="04020404031007020602" pitchFamily="82" charset="0"/>
              </a:rPr>
              <a:t>eliminates the prophecies and </a:t>
            </a:r>
            <a:r>
              <a:rPr lang="en-US" sz="2800" b="1" dirty="0">
                <a:solidFill>
                  <a:schemeClr val="accent1">
                    <a:lumMod val="50000"/>
                  </a:schemeClr>
                </a:solidFill>
              </a:rPr>
              <a:t>Old Testament </a:t>
            </a:r>
            <a:r>
              <a:rPr lang="en-US" sz="4000" b="1" dirty="0">
                <a:solidFill>
                  <a:srgbClr val="C00000"/>
                </a:solidFill>
                <a:effectLst>
                  <a:outerShdw blurRad="38100" dist="38100" dir="2700000" algn="tl">
                    <a:srgbClr val="000000">
                      <a:alpha val="43137"/>
                    </a:srgbClr>
                  </a:outerShdw>
                </a:effectLst>
                <a:latin typeface="Chiller" panose="04020404031007020602" pitchFamily="82" charset="0"/>
              </a:rPr>
              <a:t>truths</a:t>
            </a:r>
            <a:r>
              <a:rPr lang="en-US" sz="2800" b="1" dirty="0">
                <a:solidFill>
                  <a:schemeClr val="accent1">
                    <a:lumMod val="50000"/>
                  </a:schemeClr>
                </a:solidFill>
              </a:rPr>
              <a:t> of the: </a:t>
            </a:r>
            <a:br>
              <a:rPr lang="en-US" sz="2800" b="1" dirty="0">
                <a:solidFill>
                  <a:schemeClr val="accent1">
                    <a:lumMod val="50000"/>
                  </a:schemeClr>
                </a:solidFill>
              </a:rPr>
            </a:br>
            <a:r>
              <a:rPr lang="en-US" sz="2800" b="1" dirty="0">
                <a:solidFill>
                  <a:schemeClr val="accent1">
                    <a:lumMod val="50000"/>
                  </a:schemeClr>
                </a:solidFill>
              </a:rPr>
              <a:t>1) red heifer sacrifice, 2) the meaning of the scarlet thread, </a:t>
            </a:r>
            <a:r>
              <a:rPr lang="en-US" sz="2800" b="1" u="sng" dirty="0">
                <a:solidFill>
                  <a:schemeClr val="accent1">
                    <a:lumMod val="50000"/>
                  </a:schemeClr>
                </a:solidFill>
              </a:rPr>
              <a:t>and</a:t>
            </a:r>
            <a:r>
              <a:rPr lang="en-US" sz="2800" b="1" dirty="0">
                <a:solidFill>
                  <a:schemeClr val="accent1">
                    <a:lumMod val="50000"/>
                  </a:schemeClr>
                </a:solidFill>
              </a:rPr>
              <a:t>  </a:t>
            </a:r>
            <a:br>
              <a:rPr lang="en-US" sz="2800" b="1" dirty="0">
                <a:solidFill>
                  <a:schemeClr val="accent1">
                    <a:lumMod val="50000"/>
                  </a:schemeClr>
                </a:solidFill>
              </a:rPr>
            </a:br>
            <a:r>
              <a:rPr lang="en-US" sz="2800" b="1" dirty="0">
                <a:solidFill>
                  <a:schemeClr val="accent1">
                    <a:lumMod val="50000"/>
                  </a:schemeClr>
                </a:solidFill>
              </a:rPr>
              <a:t>3) the </a:t>
            </a:r>
            <a:r>
              <a:rPr lang="en-US" sz="2800" b="1" dirty="0" err="1">
                <a:solidFill>
                  <a:schemeClr val="accent1">
                    <a:lumMod val="50000"/>
                  </a:schemeClr>
                </a:solidFill>
              </a:rPr>
              <a:t>Towla</a:t>
            </a:r>
            <a:r>
              <a:rPr lang="en-US" sz="2800" b="1" dirty="0">
                <a:solidFill>
                  <a:schemeClr val="accent1">
                    <a:lumMod val="50000"/>
                  </a:schemeClr>
                </a:solidFill>
              </a:rPr>
              <a:t> worm.  </a:t>
            </a:r>
            <a:r>
              <a:rPr lang="en-US" sz="2800" b="1" dirty="0">
                <a:solidFill>
                  <a:srgbClr val="0070C0"/>
                </a:solidFill>
              </a:rPr>
              <a:t>Yahusha</a:t>
            </a:r>
            <a:r>
              <a:rPr lang="en-US" sz="2800" b="1" dirty="0">
                <a:solidFill>
                  <a:schemeClr val="accent1">
                    <a:lumMod val="50000"/>
                  </a:schemeClr>
                </a:solidFill>
              </a:rPr>
              <a:t> referenced Himself as “</a:t>
            </a:r>
            <a:r>
              <a:rPr lang="en-US" sz="2800" b="1" u="sng" dirty="0">
                <a:solidFill>
                  <a:schemeClr val="accent1">
                    <a:lumMod val="50000"/>
                  </a:schemeClr>
                </a:solidFill>
              </a:rPr>
              <a:t>THE</a:t>
            </a:r>
            <a:r>
              <a:rPr lang="en-US" sz="2800" b="1" dirty="0">
                <a:solidFill>
                  <a:schemeClr val="accent1">
                    <a:lumMod val="50000"/>
                  </a:schemeClr>
                </a:solidFill>
              </a:rPr>
              <a:t>” </a:t>
            </a:r>
            <a:r>
              <a:rPr lang="en-US" sz="2800" b="1" dirty="0" err="1">
                <a:solidFill>
                  <a:schemeClr val="accent1">
                    <a:lumMod val="50000"/>
                  </a:schemeClr>
                </a:solidFill>
              </a:rPr>
              <a:t>Towla</a:t>
            </a:r>
            <a:r>
              <a:rPr lang="en-US" sz="2800" b="1" dirty="0">
                <a:solidFill>
                  <a:schemeClr val="accent1">
                    <a:lumMod val="50000"/>
                  </a:schemeClr>
                </a:solidFill>
              </a:rPr>
              <a:t> worm. </a:t>
            </a:r>
            <a:endParaRPr lang="en-CA" sz="2800" b="1" dirty="0">
              <a:solidFill>
                <a:schemeClr val="accent1">
                  <a:lumMod val="50000"/>
                </a:schemeClr>
              </a:solidFill>
            </a:endParaRPr>
          </a:p>
        </p:txBody>
      </p:sp>
      <p:pic>
        <p:nvPicPr>
          <p:cNvPr id="7" name="Content Placeholder 6"/>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rot="21057973">
            <a:off x="349009" y="1671394"/>
            <a:ext cx="4459287" cy="278705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27915">
            <a:off x="4828495" y="2186897"/>
            <a:ext cx="3425651" cy="228376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itle 1"/>
          <p:cNvSpPr txBox="1">
            <a:spLocks/>
          </p:cNvSpPr>
          <p:nvPr/>
        </p:nvSpPr>
        <p:spPr>
          <a:xfrm>
            <a:off x="304801" y="78860"/>
            <a:ext cx="11433632" cy="1759686"/>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n>
                  <a:solidFill>
                    <a:sysClr val="windowText" lastClr="000000"/>
                  </a:solidFill>
                </a:ln>
                <a:solidFill>
                  <a:schemeClr val="accent2">
                    <a:lumMod val="50000"/>
                  </a:schemeClr>
                </a:solidFill>
                <a:latin typeface="Arial Rounded MT Bold" panose="020F0704030504030204" pitchFamily="34" charset="0"/>
              </a:rPr>
              <a:t>When the day comes that Rabbis offer up </a:t>
            </a:r>
            <a:br>
              <a:rPr lang="en-US" sz="3600" b="1" dirty="0">
                <a:ln>
                  <a:solidFill>
                    <a:sysClr val="windowText" lastClr="000000"/>
                  </a:solidFill>
                </a:ln>
                <a:solidFill>
                  <a:schemeClr val="accent2">
                    <a:lumMod val="50000"/>
                  </a:schemeClr>
                </a:solidFill>
                <a:latin typeface="Arial Rounded MT Bold" panose="020F0704030504030204" pitchFamily="34" charset="0"/>
              </a:rPr>
            </a:br>
            <a:r>
              <a:rPr lang="en-US" sz="3600" b="1" dirty="0">
                <a:ln>
                  <a:solidFill>
                    <a:sysClr val="windowText" lastClr="000000"/>
                  </a:solidFill>
                </a:ln>
                <a:solidFill>
                  <a:srgbClr val="FF0000"/>
                </a:solidFill>
                <a:latin typeface="Arial Rounded MT Bold" panose="020F0704030504030204" pitchFamily="34" charset="0"/>
              </a:rPr>
              <a:t>animal sacrifices </a:t>
            </a:r>
            <a:r>
              <a:rPr lang="en-US" sz="3600" b="1" dirty="0">
                <a:ln>
                  <a:solidFill>
                    <a:sysClr val="windowText" lastClr="000000"/>
                  </a:solidFill>
                </a:ln>
                <a:solidFill>
                  <a:schemeClr val="accent2">
                    <a:lumMod val="50000"/>
                  </a:schemeClr>
                </a:solidFill>
                <a:latin typeface="Arial Rounded MT Bold" panose="020F0704030504030204" pitchFamily="34" charset="0"/>
              </a:rPr>
              <a:t>on a continual basis, what message should that send to </a:t>
            </a:r>
            <a:r>
              <a:rPr lang="en-US" sz="3600" b="1" dirty="0">
                <a:ln>
                  <a:solidFill>
                    <a:sysClr val="windowText" lastClr="000000"/>
                  </a:solidFill>
                </a:ln>
                <a:solidFill>
                  <a:srgbClr val="0070C0"/>
                </a:solidFill>
                <a:latin typeface="Arial Rounded MT Bold" panose="020F0704030504030204" pitchFamily="34" charset="0"/>
              </a:rPr>
              <a:t>Yahuah’s</a:t>
            </a:r>
            <a:r>
              <a:rPr lang="en-US" sz="3600" b="1" dirty="0">
                <a:ln>
                  <a:solidFill>
                    <a:sysClr val="windowText" lastClr="000000"/>
                  </a:solidFill>
                </a:ln>
                <a:solidFill>
                  <a:schemeClr val="accent2">
                    <a:lumMod val="50000"/>
                  </a:schemeClr>
                </a:solidFill>
                <a:latin typeface="Arial Rounded MT Bold" panose="020F0704030504030204" pitchFamily="34" charset="0"/>
              </a:rPr>
              <a:t> people?</a:t>
            </a:r>
            <a:endParaRPr lang="en-CA" sz="3600" b="1" dirty="0">
              <a:ln>
                <a:solidFill>
                  <a:sysClr val="windowText" lastClr="000000"/>
                </a:solidFill>
              </a:ln>
              <a:solidFill>
                <a:schemeClr val="accent2">
                  <a:lumMod val="50000"/>
                </a:schemeClr>
              </a:solidFill>
              <a:latin typeface="Arial Rounded MT Bold" panose="020F0704030504030204" pitchFamily="34" charset="0"/>
            </a:endParaRPr>
          </a:p>
        </p:txBody>
      </p:sp>
      <p:sp>
        <p:nvSpPr>
          <p:cNvPr id="10" name="Sun 9"/>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154745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8600" y="826739"/>
            <a:ext cx="5473700" cy="4435475"/>
          </a:xfrm>
        </p:spPr>
        <p:txBody>
          <a:bodyPr>
            <a:noAutofit/>
            <a:scene3d>
              <a:camera prst="orthographicFront"/>
              <a:lightRig rig="threePt" dir="t"/>
            </a:scene3d>
            <a:sp3d extrusionH="57150">
              <a:bevelT w="38100" h="38100" prst="angle"/>
            </a:sp3d>
          </a:bodyPr>
          <a:lstStyle/>
          <a:p>
            <a:r>
              <a:rPr lang="en-US" sz="3200" b="1" dirty="0">
                <a:solidFill>
                  <a:schemeClr val="accent1">
                    <a:lumMod val="50000"/>
                  </a:schemeClr>
                </a:solidFill>
                <a:effectLst>
                  <a:outerShdw blurRad="38100" dist="38100" dir="2700000" algn="tl">
                    <a:srgbClr val="000000">
                      <a:alpha val="43137"/>
                    </a:srgbClr>
                  </a:outerShdw>
                </a:effectLst>
              </a:rPr>
              <a:t>The problem with the Rabbinical argument is that </a:t>
            </a:r>
            <a:r>
              <a:rPr lang="en-US" sz="3200" b="1" dirty="0">
                <a:solidFill>
                  <a:srgbClr val="C00000"/>
                </a:solidFill>
                <a:effectLst>
                  <a:outerShdw blurRad="38100" dist="38100" dir="2700000" algn="tl">
                    <a:srgbClr val="000000">
                      <a:alpha val="43137"/>
                    </a:srgbClr>
                  </a:outerShdw>
                </a:effectLst>
              </a:rPr>
              <a:t>they use the Masoretic text</a:t>
            </a:r>
            <a:r>
              <a:rPr lang="en-US" sz="3200" b="1" dirty="0">
                <a:solidFill>
                  <a:schemeClr val="accent1">
                    <a:lumMod val="50000"/>
                  </a:schemeClr>
                </a:solidFill>
                <a:effectLst>
                  <a:outerShdw blurRad="38100" dist="38100" dir="2700000" algn="tl">
                    <a:srgbClr val="000000">
                      <a:alpha val="43137"/>
                    </a:srgbClr>
                  </a:outerShdw>
                </a:effectLst>
              </a:rPr>
              <a:t> to show something significant about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this </a:t>
            </a:r>
            <a:r>
              <a:rPr lang="en-US" sz="3200" b="1" dirty="0" err="1">
                <a:solidFill>
                  <a:schemeClr val="accent1">
                    <a:lumMod val="50000"/>
                  </a:schemeClr>
                </a:solidFill>
                <a:effectLst>
                  <a:outerShdw blurRad="38100" dist="38100" dir="2700000" algn="tl">
                    <a:srgbClr val="000000">
                      <a:alpha val="43137"/>
                    </a:srgbClr>
                  </a:outerShdw>
                </a:effectLst>
              </a:rPr>
              <a:t>Melki-tzedek</a:t>
            </a:r>
            <a:r>
              <a:rPr lang="en-US" sz="3200" b="1" dirty="0">
                <a:solidFill>
                  <a:schemeClr val="accent1">
                    <a:lumMod val="50000"/>
                  </a:schemeClr>
                </a:solidFill>
                <a:effectLst>
                  <a:outerShdw blurRad="38100" dist="38100" dir="2700000" algn="tl">
                    <a:srgbClr val="000000">
                      <a:alpha val="43137"/>
                    </a:srgbClr>
                  </a:outerShdw>
                </a:effectLst>
              </a:rPr>
              <a:t> that lived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the same time as Abraham.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err="1">
                <a:solidFill>
                  <a:schemeClr val="accent1">
                    <a:lumMod val="50000"/>
                  </a:schemeClr>
                </a:solidFill>
                <a:effectLst>
                  <a:outerShdw blurRad="38100" dist="38100" dir="2700000" algn="tl">
                    <a:srgbClr val="000000">
                      <a:alpha val="43137"/>
                    </a:srgbClr>
                  </a:outerShdw>
                </a:effectLst>
              </a:rPr>
              <a:t>Melki-tzedek</a:t>
            </a:r>
            <a:r>
              <a:rPr lang="en-US" sz="3200" b="1" dirty="0">
                <a:solidFill>
                  <a:schemeClr val="accent1">
                    <a:lumMod val="50000"/>
                  </a:schemeClr>
                </a:solidFill>
                <a:effectLst>
                  <a:outerShdw blurRad="38100" dist="38100" dir="2700000" algn="tl">
                    <a:srgbClr val="000000">
                      <a:alpha val="43137"/>
                    </a:srgbClr>
                  </a:outerShdw>
                </a:effectLst>
              </a:rPr>
              <a:t> interacted with Abram, and Abram gave a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tenth of all. </a:t>
            </a:r>
            <a:endParaRPr lang="en-CA" sz="3200" b="1" dirty="0">
              <a:solidFill>
                <a:schemeClr val="accent1">
                  <a:lumMod val="50000"/>
                </a:schemeClr>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5820875" y="806862"/>
            <a:ext cx="5986517" cy="2033588"/>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5807539" y="3028995"/>
            <a:ext cx="6003461" cy="328844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54400" cy="365125"/>
          </a:xfrm>
        </p:spPr>
        <p:txBody>
          <a:bodyPr/>
          <a:lstStyle/>
          <a:p>
            <a:fld id="{385F3E72-97D8-4E0E-8DB2-A67F030E614A}" type="slidenum">
              <a:rPr lang="en-US" smtClean="0">
                <a:solidFill>
                  <a:schemeClr val="accent1">
                    <a:lumMod val="50000"/>
                  </a:schemeClr>
                </a:solidFill>
              </a:rPr>
              <a:t>72</a:t>
            </a:fld>
            <a:endParaRPr lang="en-US" dirty="0">
              <a:solidFill>
                <a:schemeClr val="accent1">
                  <a:lumMod val="50000"/>
                </a:schemeClr>
              </a:solidFill>
            </a:endParaRPr>
          </a:p>
        </p:txBody>
      </p:sp>
      <p:sp>
        <p:nvSpPr>
          <p:cNvPr id="6" name="Sun 5"/>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1133150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5827" y="212725"/>
            <a:ext cx="4864100" cy="3813175"/>
          </a:xfrm>
        </p:spPr>
        <p:txBody>
          <a:bodyPr>
            <a:noAutofit/>
            <a:scene3d>
              <a:camera prst="orthographicFront"/>
              <a:lightRig rig="threePt" dir="t"/>
            </a:scene3d>
            <a:sp3d extrusionH="57150">
              <a:bevelT w="38100" h="38100" prst="angle"/>
            </a:sp3d>
          </a:bodyPr>
          <a:lstStyle/>
          <a:p>
            <a:r>
              <a:rPr lang="en-US" sz="3200" b="1" dirty="0">
                <a:solidFill>
                  <a:schemeClr val="accent1">
                    <a:lumMod val="50000"/>
                  </a:schemeClr>
                </a:solidFill>
              </a:rPr>
              <a:t>But we now know that Shem died </a:t>
            </a:r>
            <a:r>
              <a:rPr lang="en-US" sz="3200" b="1" dirty="0">
                <a:solidFill>
                  <a:srgbClr val="C00000"/>
                </a:solidFill>
                <a:effectLst>
                  <a:outerShdw blurRad="38100" dist="38100" dir="2700000" algn="tl">
                    <a:srgbClr val="000000">
                      <a:alpha val="43137"/>
                    </a:srgbClr>
                  </a:outerShdw>
                </a:effectLst>
              </a:rPr>
              <a:t>about 500 years before </a:t>
            </a:r>
            <a:r>
              <a:rPr lang="en-US" sz="3200" b="1" dirty="0">
                <a:solidFill>
                  <a:schemeClr val="accent1">
                    <a:lumMod val="50000"/>
                  </a:schemeClr>
                </a:solidFill>
              </a:rPr>
              <a:t>Abraham was born!  </a:t>
            </a:r>
            <a:br>
              <a:rPr lang="en-US" sz="3200" b="1" dirty="0">
                <a:solidFill>
                  <a:schemeClr val="accent1">
                    <a:lumMod val="50000"/>
                  </a:schemeClr>
                </a:solidFill>
              </a:rPr>
            </a:br>
            <a:r>
              <a:rPr lang="en-US" sz="1600" b="1" dirty="0">
                <a:solidFill>
                  <a:schemeClr val="accent1">
                    <a:lumMod val="50000"/>
                  </a:schemeClr>
                </a:solidFill>
              </a:rPr>
              <a:t/>
            </a:r>
            <a:br>
              <a:rPr lang="en-US" sz="1600" b="1" dirty="0">
                <a:solidFill>
                  <a:schemeClr val="accent1">
                    <a:lumMod val="50000"/>
                  </a:schemeClr>
                </a:solidFill>
              </a:rPr>
            </a:br>
            <a:r>
              <a:rPr lang="en-US" sz="3200" b="1" dirty="0">
                <a:solidFill>
                  <a:schemeClr val="accent1">
                    <a:lumMod val="50000"/>
                  </a:schemeClr>
                </a:solidFill>
                <a:effectLst>
                  <a:outerShdw blurRad="50800" dist="50800" dir="5400000" algn="ctr" rotWithShape="0">
                    <a:srgbClr val="00FF99"/>
                  </a:outerShdw>
                </a:effectLst>
              </a:rPr>
              <a:t>How did Shem bring out bread and wine to Abram when he had been dead </a:t>
            </a:r>
            <a:br>
              <a:rPr lang="en-US" sz="3200" b="1" dirty="0">
                <a:solidFill>
                  <a:schemeClr val="accent1">
                    <a:lumMod val="50000"/>
                  </a:schemeClr>
                </a:solidFill>
                <a:effectLst>
                  <a:outerShdw blurRad="50800" dist="50800" dir="5400000" algn="ctr" rotWithShape="0">
                    <a:srgbClr val="00FF99"/>
                  </a:outerShdw>
                </a:effectLst>
              </a:rPr>
            </a:br>
            <a:r>
              <a:rPr lang="en-US" sz="3200" b="1" dirty="0">
                <a:solidFill>
                  <a:schemeClr val="accent1">
                    <a:lumMod val="50000"/>
                  </a:schemeClr>
                </a:solidFill>
                <a:effectLst>
                  <a:outerShdw blurRad="50800" dist="50800" dir="5400000" algn="ctr" rotWithShape="0">
                    <a:srgbClr val="00FF99"/>
                  </a:outerShdw>
                </a:effectLst>
              </a:rPr>
              <a:t>for the past 500 years?  </a:t>
            </a:r>
            <a:endParaRPr lang="en-CA" sz="3200" b="1" dirty="0">
              <a:solidFill>
                <a:schemeClr val="accent1">
                  <a:lumMod val="50000"/>
                </a:schemeClr>
              </a:solidFill>
              <a:effectLst>
                <a:outerShdw blurRad="50800" dist="50800" dir="5400000" algn="ctr" rotWithShape="0">
                  <a:srgbClr val="00FF99"/>
                </a:outerShdw>
              </a:effectLst>
            </a:endParaRP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1981200" y="3926896"/>
            <a:ext cx="4102100" cy="26078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Content Placeholder 1"/>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5166927" y="366313"/>
            <a:ext cx="6415473" cy="3040859"/>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p:cNvSpPr>
            <a:spLocks noGrp="1"/>
          </p:cNvSpPr>
          <p:nvPr>
            <p:ph type="sldNum" sz="quarter" idx="12"/>
          </p:nvPr>
        </p:nvSpPr>
        <p:spPr>
          <a:xfrm>
            <a:off x="8610600" y="6356350"/>
            <a:ext cx="3492500" cy="365125"/>
          </a:xfrm>
        </p:spPr>
        <p:txBody>
          <a:bodyPr/>
          <a:lstStyle/>
          <a:p>
            <a:fld id="{385F3E72-97D8-4E0E-8DB2-A67F030E614A}" type="slidenum">
              <a:rPr lang="en-US" smtClean="0">
                <a:solidFill>
                  <a:schemeClr val="accent1">
                    <a:lumMod val="50000"/>
                  </a:schemeClr>
                </a:solidFill>
              </a:rPr>
              <a:t>73</a:t>
            </a:fld>
            <a:endParaRPr lang="en-US" dirty="0">
              <a:solidFill>
                <a:schemeClr val="accent1">
                  <a:lumMod val="50000"/>
                </a:schemeClr>
              </a:solidFill>
            </a:endParaRPr>
          </a:p>
        </p:txBody>
      </p:sp>
      <p:sp>
        <p:nvSpPr>
          <p:cNvPr id="7" name="Title 3"/>
          <p:cNvSpPr txBox="1">
            <a:spLocks/>
          </p:cNvSpPr>
          <p:nvPr/>
        </p:nvSpPr>
        <p:spPr>
          <a:xfrm>
            <a:off x="6373426" y="3922713"/>
            <a:ext cx="5208973" cy="2236786"/>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C00000"/>
                </a:solidFill>
                <a:effectLst>
                  <a:outerShdw blurRad="38100" dist="38100" dir="2700000" algn="tl">
                    <a:srgbClr val="000000">
                      <a:alpha val="43137"/>
                    </a:srgbClr>
                  </a:outerShdw>
                </a:effectLst>
              </a:rPr>
              <a:t>Clearly Noah’s son Shem cannot be the same person as this </a:t>
            </a:r>
            <a:r>
              <a:rPr lang="en-US" sz="3200" b="1" dirty="0" err="1" smtClean="0">
                <a:solidFill>
                  <a:srgbClr val="7030A0"/>
                </a:solidFill>
                <a:effectLst>
                  <a:outerShdw blurRad="38100" dist="38100" dir="2700000" algn="tl">
                    <a:srgbClr val="000000">
                      <a:alpha val="43137"/>
                    </a:srgbClr>
                  </a:outerShdw>
                </a:effectLst>
              </a:rPr>
              <a:t>Melki-tzedek</a:t>
            </a:r>
            <a:r>
              <a:rPr lang="en-US" sz="3200" b="1" dirty="0" smtClean="0">
                <a:solidFill>
                  <a:srgbClr val="C00000"/>
                </a:solidFill>
                <a:effectLst>
                  <a:outerShdw blurRad="38100" dist="38100" dir="2700000" algn="tl">
                    <a:srgbClr val="000000">
                      <a:alpha val="43137"/>
                    </a:srgbClr>
                  </a:outerShdw>
                </a:effectLst>
              </a:rPr>
              <a:t> - </a:t>
            </a:r>
            <a:r>
              <a:rPr lang="en-US" sz="3200" b="1" dirty="0">
                <a:solidFill>
                  <a:srgbClr val="C00000"/>
                </a:solidFill>
                <a:effectLst>
                  <a:outerShdw blurRad="38100" dist="38100" dir="2700000" algn="tl">
                    <a:srgbClr val="000000">
                      <a:alpha val="43137"/>
                    </a:srgbClr>
                  </a:outerShdw>
                </a:effectLst>
              </a:rPr>
              <a:t>as there is a </a:t>
            </a:r>
            <a:r>
              <a:rPr lang="en-US" sz="4000" b="1" dirty="0">
                <a:solidFill>
                  <a:srgbClr val="C00000"/>
                </a:solidFill>
                <a:effectLst>
                  <a:outerShdw blurRad="38100" dist="38100" dir="2700000" sx="101000" sy="101000" algn="tl">
                    <a:srgbClr val="00FFFF"/>
                  </a:outerShdw>
                </a:effectLst>
              </a:rPr>
              <a:t>500 year gap in time!  </a:t>
            </a:r>
            <a:endParaRPr lang="en-CA" sz="4000" b="1" dirty="0">
              <a:solidFill>
                <a:srgbClr val="C00000"/>
              </a:solidFill>
              <a:effectLst>
                <a:outerShdw blurRad="38100" dist="38100" dir="2700000" sx="101000" sy="101000" algn="tl">
                  <a:srgbClr val="00FFFF"/>
                </a:outerShdw>
              </a:effectLst>
            </a:endParaRPr>
          </a:p>
        </p:txBody>
      </p:sp>
    </p:spTree>
    <p:extLst>
      <p:ext uri="{BB962C8B-B14F-4D97-AF65-F5344CB8AC3E}">
        <p14:creationId xmlns:p14="http://schemas.microsoft.com/office/powerpoint/2010/main" val="291421251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19100" y="289932"/>
            <a:ext cx="5613400" cy="2496080"/>
          </a:xfrm>
        </p:spPr>
        <p:txBody>
          <a:bodyPr>
            <a:noAutofit/>
          </a:bodyPr>
          <a:lstStyle/>
          <a:p>
            <a:r>
              <a:rPr lang="en-US" sz="3200" b="1" dirty="0">
                <a:solidFill>
                  <a:schemeClr val="accent1">
                    <a:lumMod val="50000"/>
                  </a:schemeClr>
                </a:solidFill>
                <a:effectLst>
                  <a:outerShdw blurRad="38100" dist="38100" dir="2700000" algn="tl">
                    <a:srgbClr val="000000">
                      <a:alpha val="43137"/>
                    </a:srgbClr>
                  </a:outerShdw>
                </a:effectLst>
              </a:rPr>
              <a:t>It appears a long time ago, </a:t>
            </a:r>
            <a:br>
              <a:rPr lang="en-US" sz="3200" b="1" dirty="0">
                <a:solidFill>
                  <a:schemeClr val="accent1">
                    <a:lumMod val="50000"/>
                  </a:schemeClr>
                </a:solidFill>
                <a:effectLst>
                  <a:outerShdw blurRad="38100" dist="38100" dir="2700000" algn="tl">
                    <a:srgbClr val="000000">
                      <a:alpha val="43137"/>
                    </a:srgbClr>
                  </a:outerShdw>
                </a:effectLst>
              </a:rPr>
            </a:br>
            <a:r>
              <a:rPr lang="en-US" sz="3200" b="1" dirty="0">
                <a:solidFill>
                  <a:schemeClr val="accent1">
                    <a:lumMod val="50000"/>
                  </a:schemeClr>
                </a:solidFill>
                <a:effectLst>
                  <a:outerShdw blurRad="38100" dist="38100" dir="2700000" algn="tl">
                    <a:srgbClr val="000000">
                      <a:alpha val="43137"/>
                    </a:srgbClr>
                  </a:outerShdw>
                </a:effectLst>
              </a:rPr>
              <a:t>these </a:t>
            </a:r>
            <a:r>
              <a:rPr lang="en-US" sz="3200" b="1" u="sng" dirty="0">
                <a:solidFill>
                  <a:schemeClr val="accent2">
                    <a:lumMod val="50000"/>
                  </a:schemeClr>
                </a:solidFill>
                <a:effectLst>
                  <a:outerShdw blurRad="38100" dist="38100" dir="2700000" algn="tl">
                    <a:srgbClr val="000000">
                      <a:alpha val="43137"/>
                    </a:srgbClr>
                  </a:outerShdw>
                </a:effectLst>
              </a:rPr>
              <a:t>un</a:t>
            </a:r>
            <a:r>
              <a:rPr lang="en-US" sz="3200" b="1" dirty="0">
                <a:solidFill>
                  <a:srgbClr val="C00000"/>
                </a:solidFill>
                <a:effectLst>
                  <a:outerShdw blurRad="38100" dist="38100" dir="2700000" algn="tl">
                    <a:srgbClr val="000000">
                      <a:alpha val="43137"/>
                    </a:srgbClr>
                  </a:outerShdw>
                </a:effectLst>
              </a:rPr>
              <a:t>believing Jews </a:t>
            </a:r>
            <a:r>
              <a:rPr lang="en-US" sz="3200" b="1" dirty="0">
                <a:solidFill>
                  <a:schemeClr val="accent1">
                    <a:lumMod val="50000"/>
                  </a:schemeClr>
                </a:solidFill>
                <a:effectLst>
                  <a:outerShdw blurRad="38100" dist="38100" dir="2700000" algn="tl">
                    <a:srgbClr val="000000">
                      <a:alpha val="43137"/>
                    </a:srgbClr>
                  </a:outerShdw>
                </a:effectLst>
              </a:rPr>
              <a:t>decided to </a:t>
            </a:r>
            <a:r>
              <a:rPr lang="en-US" sz="3200" b="1" dirty="0">
                <a:solidFill>
                  <a:srgbClr val="C00000"/>
                </a:solidFill>
                <a:effectLst>
                  <a:outerShdw blurRad="38100" dist="38100" dir="2700000" algn="tl">
                    <a:srgbClr val="000000">
                      <a:alpha val="43137"/>
                    </a:srgbClr>
                  </a:outerShdw>
                </a:effectLst>
              </a:rPr>
              <a:t>conspire</a:t>
            </a:r>
            <a:r>
              <a:rPr lang="en-US" sz="3200" b="1" dirty="0">
                <a:solidFill>
                  <a:schemeClr val="accent1">
                    <a:lumMod val="50000"/>
                  </a:schemeClr>
                </a:solidFill>
                <a:effectLst>
                  <a:outerShdw blurRad="38100" dist="38100" dir="2700000" algn="tl">
                    <a:srgbClr val="000000">
                      <a:alpha val="43137"/>
                    </a:srgbClr>
                  </a:outerShdw>
                </a:effectLst>
              </a:rPr>
              <a:t> with the </a:t>
            </a:r>
            <a:r>
              <a:rPr lang="en-US" sz="3200" b="1" dirty="0">
                <a:solidFill>
                  <a:srgbClr val="C00000"/>
                </a:solidFill>
                <a:effectLst>
                  <a:outerShdw blurRad="38100" dist="38100" dir="2700000" algn="tl">
                    <a:srgbClr val="000000">
                      <a:alpha val="43137"/>
                    </a:srgbClr>
                  </a:outerShdw>
                </a:effectLst>
              </a:rPr>
              <a:t>scribes</a:t>
            </a:r>
            <a:r>
              <a:rPr lang="en-US" sz="3200" b="1" dirty="0">
                <a:solidFill>
                  <a:schemeClr val="accent1">
                    <a:lumMod val="50000"/>
                  </a:schemeClr>
                </a:solidFill>
                <a:effectLst>
                  <a:outerShdw blurRad="38100" dist="38100" dir="2700000" algn="tl">
                    <a:srgbClr val="000000">
                      <a:alpha val="43137"/>
                    </a:srgbClr>
                  </a:outerShdw>
                </a:effectLst>
              </a:rPr>
              <a:t> and have them </a:t>
            </a:r>
            <a:r>
              <a:rPr lang="en-US" sz="3200" b="1" dirty="0">
                <a:solidFill>
                  <a:srgbClr val="C00000"/>
                </a:solidFill>
                <a:effectLst>
                  <a:outerShdw blurRad="38100" dist="38100" dir="2700000" algn="tl">
                    <a:srgbClr val="000000">
                      <a:alpha val="43137"/>
                    </a:srgbClr>
                  </a:outerShdw>
                </a:effectLst>
              </a:rPr>
              <a:t>drop 100 years from six generations in a row!</a:t>
            </a:r>
            <a:r>
              <a:rPr lang="en-US" sz="2800" b="1" dirty="0">
                <a:solidFill>
                  <a:srgbClr val="C00000"/>
                </a:solidFill>
                <a:effectLst>
                  <a:outerShdw blurRad="38100" dist="38100" dir="2700000" algn="tl">
                    <a:srgbClr val="000000">
                      <a:alpha val="43137"/>
                    </a:srgbClr>
                  </a:outerShdw>
                </a:effectLst>
              </a:rPr>
              <a:t/>
            </a:r>
            <a:br>
              <a:rPr lang="en-US" sz="2800" b="1" dirty="0">
                <a:solidFill>
                  <a:srgbClr val="C00000"/>
                </a:solidFill>
                <a:effectLst>
                  <a:outerShdw blurRad="38100" dist="38100" dir="2700000" algn="tl">
                    <a:srgbClr val="000000">
                      <a:alpha val="43137"/>
                    </a:srgbClr>
                  </a:outerShdw>
                </a:effectLst>
              </a:rPr>
            </a:br>
            <a:endParaRPr lang="en-CA" sz="2800" b="1" dirty="0">
              <a:solidFill>
                <a:srgbClr val="C00000"/>
              </a:solidFill>
              <a:effectLst>
                <a:outerShdw blurRad="38100" dist="38100" dir="2700000" algn="tl">
                  <a:srgbClr val="000000">
                    <a:alpha val="43137"/>
                  </a:srgbClr>
                </a:outerShdw>
              </a:effectLst>
            </a:endParaRP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28868" y="2786012"/>
            <a:ext cx="6305064" cy="35703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Content Placeholder 1"/>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6339163" y="406400"/>
            <a:ext cx="5452237" cy="30607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p:cNvSpPr>
            <a:spLocks noGrp="1"/>
          </p:cNvSpPr>
          <p:nvPr>
            <p:ph type="sldNum" sz="quarter" idx="12"/>
          </p:nvPr>
        </p:nvSpPr>
        <p:spPr>
          <a:xfrm>
            <a:off x="8610600" y="6356350"/>
            <a:ext cx="3467100" cy="365125"/>
          </a:xfrm>
        </p:spPr>
        <p:txBody>
          <a:bodyPr/>
          <a:lstStyle/>
          <a:p>
            <a:fld id="{385F3E72-97D8-4E0E-8DB2-A67F030E614A}" type="slidenum">
              <a:rPr lang="en-US" smtClean="0">
                <a:solidFill>
                  <a:schemeClr val="accent1">
                    <a:lumMod val="50000"/>
                  </a:schemeClr>
                </a:solidFill>
              </a:rPr>
              <a:t>74</a:t>
            </a:fld>
            <a:endParaRPr lang="en-US" dirty="0">
              <a:solidFill>
                <a:schemeClr val="accent1">
                  <a:lumMod val="50000"/>
                </a:schemeClr>
              </a:solidFill>
            </a:endParaRPr>
          </a:p>
        </p:txBody>
      </p:sp>
      <p:sp>
        <p:nvSpPr>
          <p:cNvPr id="7" name="Rectangle 6"/>
          <p:cNvSpPr/>
          <p:nvPr/>
        </p:nvSpPr>
        <p:spPr>
          <a:xfrm>
            <a:off x="6999649" y="4885009"/>
            <a:ext cx="4549642" cy="1754326"/>
          </a:xfrm>
          <a:prstGeom prst="rect">
            <a:avLst/>
          </a:prstGeom>
          <a:noFill/>
        </p:spPr>
        <p:txBody>
          <a:bodyPr wrap="none" lIns="91440" tIns="45720" rIns="91440" bIns="45720">
            <a:spAutoFit/>
            <a:scene3d>
              <a:camera prst="isometricOffAxis2Left"/>
              <a:lightRig rig="soft" dir="t">
                <a:rot lat="0" lon="0" rev="15600000"/>
              </a:lightRig>
            </a:scene3d>
            <a:sp3d extrusionH="57150" prstMaterial="softEdge">
              <a:bevelT w="25400" h="38100"/>
            </a:sp3d>
          </a:bodyPr>
          <a:lstStyle/>
          <a:p>
            <a:pPr algn="r"/>
            <a:r>
              <a:rPr lang="en-US" sz="5400" b="1" dirty="0">
                <a:ln>
                  <a:solidFill>
                    <a:schemeClr val="accent2">
                      <a:lumMod val="60000"/>
                      <a:lumOff val="40000"/>
                    </a:schemeClr>
                  </a:solidFill>
                </a:ln>
                <a:solidFill>
                  <a:srgbClr val="C00000"/>
                </a:solidFill>
                <a:latin typeface="Berlin Sans FB Demi" panose="020E0802020502020306" pitchFamily="34" charset="0"/>
              </a:rPr>
              <a:t>Is that almost </a:t>
            </a:r>
            <a:br>
              <a:rPr lang="en-US" sz="5400" b="1" dirty="0">
                <a:ln>
                  <a:solidFill>
                    <a:schemeClr val="accent2">
                      <a:lumMod val="60000"/>
                      <a:lumOff val="40000"/>
                    </a:schemeClr>
                  </a:solidFill>
                </a:ln>
                <a:solidFill>
                  <a:srgbClr val="C00000"/>
                </a:solidFill>
                <a:latin typeface="Berlin Sans FB Demi" panose="020E0802020502020306" pitchFamily="34" charset="0"/>
              </a:rPr>
            </a:br>
            <a:r>
              <a:rPr lang="en-US" sz="5400" b="1" dirty="0">
                <a:ln>
                  <a:solidFill>
                    <a:schemeClr val="accent2">
                      <a:lumMod val="60000"/>
                      <a:lumOff val="40000"/>
                    </a:schemeClr>
                  </a:solidFill>
                </a:ln>
                <a:solidFill>
                  <a:srgbClr val="C00000"/>
                </a:solidFill>
                <a:latin typeface="Berlin Sans FB Demi" panose="020E0802020502020306" pitchFamily="34" charset="0"/>
              </a:rPr>
              <a:t>unbelievable</a:t>
            </a:r>
            <a:r>
              <a:rPr lang="en-US" sz="5400" b="1" cap="none" spc="0" dirty="0">
                <a:ln>
                  <a:solidFill>
                    <a:schemeClr val="accent2">
                      <a:lumMod val="60000"/>
                      <a:lumOff val="40000"/>
                    </a:schemeClr>
                  </a:solidFill>
                </a:ln>
                <a:solidFill>
                  <a:srgbClr val="C00000"/>
                </a:solidFill>
                <a:effectLst/>
                <a:latin typeface="Berlin Sans FB Demi" panose="020E0802020502020306" pitchFamily="34" charset="0"/>
              </a:rPr>
              <a:t>?</a:t>
            </a:r>
          </a:p>
        </p:txBody>
      </p:sp>
      <p:pic>
        <p:nvPicPr>
          <p:cNvPr id="8" name="Picture 2" descr="C:\Users\Rae\Desktop\brown wow fac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9403" y="3547382"/>
            <a:ext cx="1639888" cy="16700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0609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6400" y="365125"/>
            <a:ext cx="11379200" cy="1019175"/>
          </a:xfrm>
        </p:spPr>
        <p:txBody>
          <a:bodyPr>
            <a:noAutofit/>
            <a:scene3d>
              <a:camera prst="orthographicFront"/>
              <a:lightRig rig="threePt" dir="t"/>
            </a:scene3d>
            <a:sp3d extrusionH="57150">
              <a:bevelT w="38100" h="38100" prst="angle"/>
            </a:sp3d>
          </a:bodyPr>
          <a:lstStyle/>
          <a:p>
            <a:pPr algn="ctr"/>
            <a:r>
              <a:rPr lang="en-US" sz="3600" b="1" dirty="0">
                <a:solidFill>
                  <a:srgbClr val="C00000"/>
                </a:solidFill>
                <a:effectLst>
                  <a:outerShdw blurRad="38100" dist="38100" dir="2700000" algn="tl">
                    <a:srgbClr val="000000">
                      <a:alpha val="43137"/>
                    </a:srgbClr>
                  </a:outerShdw>
                </a:effectLst>
              </a:rPr>
              <a:t>That way, </a:t>
            </a:r>
            <a:r>
              <a:rPr lang="en-US" sz="3600" b="1" dirty="0">
                <a:solidFill>
                  <a:schemeClr val="tx1">
                    <a:lumMod val="65000"/>
                    <a:lumOff val="35000"/>
                  </a:schemeClr>
                </a:solidFill>
                <a:effectLst>
                  <a:outerShdw blurRad="38100" dist="38100" dir="2700000" algn="tl">
                    <a:srgbClr val="000000">
                      <a:alpha val="43137"/>
                    </a:srgbClr>
                  </a:outerShdw>
                </a:effectLst>
                <a:latin typeface="Arial Rounded MT Bold" panose="020F0704030504030204" pitchFamily="34" charset="0"/>
              </a:rPr>
              <a:t>they could distort </a:t>
            </a:r>
            <a:r>
              <a:rPr lang="en-US" sz="3600" b="1" dirty="0">
                <a:solidFill>
                  <a:srgbClr val="C00000"/>
                </a:solidFill>
                <a:effectLst>
                  <a:outerShdw blurRad="38100" dist="38100" dir="2700000" algn="tl">
                    <a:srgbClr val="000000">
                      <a:alpha val="43137"/>
                    </a:srgbClr>
                  </a:outerShdw>
                </a:effectLst>
              </a:rPr>
              <a:t>the genealogy in such a way so that now Shem’s lifetime overlaps the lifetime of Abram.</a:t>
            </a:r>
            <a:endParaRPr lang="en-CA" sz="3600" b="1" dirty="0">
              <a:solidFill>
                <a:srgbClr val="C00000"/>
              </a:solidFill>
              <a:effectLst>
                <a:outerShdw blurRad="38100" dist="38100" dir="2700000" algn="tl">
                  <a:srgbClr val="000000">
                    <a:alpha val="43137"/>
                  </a:srgbClr>
                </a:outerShdw>
              </a:effectLst>
            </a:endParaRPr>
          </a:p>
        </p:txBody>
      </p:sp>
      <p:pic>
        <p:nvPicPr>
          <p:cNvPr id="7" name="Content Placeholder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022" y="1578142"/>
            <a:ext cx="5540948" cy="2712622"/>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Content Placeholder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4872" y="1580918"/>
            <a:ext cx="5596928" cy="2707069"/>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p:cNvSpPr>
            <a:spLocks noGrp="1"/>
          </p:cNvSpPr>
          <p:nvPr>
            <p:ph type="sldNum" sz="quarter" idx="12"/>
          </p:nvPr>
        </p:nvSpPr>
        <p:spPr>
          <a:xfrm>
            <a:off x="8610600" y="6356350"/>
            <a:ext cx="3467100" cy="365125"/>
          </a:xfrm>
        </p:spPr>
        <p:txBody>
          <a:bodyPr/>
          <a:lstStyle/>
          <a:p>
            <a:fld id="{385F3E72-97D8-4E0E-8DB2-A67F030E614A}" type="slidenum">
              <a:rPr lang="en-US" smtClean="0">
                <a:solidFill>
                  <a:schemeClr val="accent1">
                    <a:lumMod val="50000"/>
                  </a:schemeClr>
                </a:solidFill>
              </a:rPr>
              <a:t>75</a:t>
            </a:fld>
            <a:endParaRPr lang="en-US" dirty="0">
              <a:solidFill>
                <a:schemeClr val="accent1">
                  <a:lumMod val="50000"/>
                </a:schemeClr>
              </a:solidFill>
            </a:endParaRPr>
          </a:p>
        </p:txBody>
      </p:sp>
      <p:sp>
        <p:nvSpPr>
          <p:cNvPr id="10" name="Title 3"/>
          <p:cNvSpPr txBox="1">
            <a:spLocks/>
          </p:cNvSpPr>
          <p:nvPr/>
        </p:nvSpPr>
        <p:spPr>
          <a:xfrm>
            <a:off x="3917949" y="4484606"/>
            <a:ext cx="8026400" cy="1358107"/>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effectLst>
                  <a:outerShdw blurRad="38100" dist="38100" dir="2700000" algn="tl">
                    <a:srgbClr val="000000">
                      <a:alpha val="43137"/>
                    </a:srgbClr>
                  </a:outerShdw>
                </a:effectLst>
              </a:rPr>
              <a:t>In this way they can say Shem lived the same time as Abraham, and then begin to promote the idea that Shem is the same person as </a:t>
            </a:r>
            <a:r>
              <a:rPr lang="en-US" sz="2800" b="1" dirty="0" err="1">
                <a:solidFill>
                  <a:schemeClr val="accent1">
                    <a:lumMod val="50000"/>
                  </a:schemeClr>
                </a:solidFill>
                <a:effectLst>
                  <a:outerShdw blurRad="38100" dist="38100" dir="2700000" algn="tl">
                    <a:srgbClr val="000000">
                      <a:alpha val="43137"/>
                    </a:srgbClr>
                  </a:outerShdw>
                </a:effectLst>
              </a:rPr>
              <a:t>Melki-tzedek</a:t>
            </a:r>
            <a:r>
              <a:rPr lang="en-US" sz="2800" b="1" dirty="0">
                <a:solidFill>
                  <a:schemeClr val="accent1">
                    <a:lumMod val="50000"/>
                  </a:schemeClr>
                </a:solidFill>
                <a:effectLst>
                  <a:outerShdw blurRad="38100" dist="38100" dir="2700000" algn="tl">
                    <a:srgbClr val="000000">
                      <a:alpha val="43137"/>
                    </a:srgbClr>
                  </a:outerShdw>
                </a:effectLst>
              </a:rPr>
              <a:t>.  </a:t>
            </a:r>
          </a:p>
        </p:txBody>
      </p:sp>
      <p:pic>
        <p:nvPicPr>
          <p:cNvPr id="11" name="Content Placeholder 1"/>
          <p:cNvPicPr>
            <a:picLocks noGrp="1" noChangeAspect="1"/>
          </p:cNvPicPr>
          <p:nvPr>
            <p:ph sz="half" idx="1"/>
          </p:nvPr>
        </p:nvPicPr>
        <p:blipFill>
          <a:blip r:embed="rId5">
            <a:extLst>
              <a:ext uri="{28A0092B-C50C-407E-A947-70E740481C1C}">
                <a14:useLocalDpi xmlns:a14="http://schemas.microsoft.com/office/drawing/2010/main"/>
              </a:ext>
            </a:extLst>
          </a:blip>
          <a:stretch>
            <a:fillRect/>
          </a:stretch>
        </p:blipFill>
        <p:spPr>
          <a:xfrm>
            <a:off x="406399" y="4523558"/>
            <a:ext cx="3271411" cy="183122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Title 1"/>
          <p:cNvSpPr txBox="1">
            <a:spLocks/>
          </p:cNvSpPr>
          <p:nvPr/>
        </p:nvSpPr>
        <p:spPr>
          <a:xfrm>
            <a:off x="3835400" y="5633053"/>
            <a:ext cx="8191499"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ysClr val="windowText" lastClr="000000"/>
                  </a:solidFill>
                </a:ln>
                <a:solidFill>
                  <a:srgbClr val="C00000"/>
                </a:solidFill>
                <a:latin typeface="Forte" panose="03060902040502070203" pitchFamily="66" charset="0"/>
              </a:rPr>
              <a:t>Friends, it’s all an illusion!</a:t>
            </a:r>
            <a:endParaRPr lang="en-CA" sz="5400" b="1" dirty="0">
              <a:ln>
                <a:solidFill>
                  <a:sysClr val="windowText" lastClr="000000"/>
                </a:solidFill>
              </a:ln>
              <a:solidFill>
                <a:srgbClr val="C00000"/>
              </a:solidFill>
              <a:latin typeface="Forte" panose="03060902040502070203" pitchFamily="66" charset="0"/>
            </a:endParaRPr>
          </a:p>
        </p:txBody>
      </p:sp>
    </p:spTree>
    <p:extLst>
      <p:ext uri="{BB962C8B-B14F-4D97-AF65-F5344CB8AC3E}">
        <p14:creationId xmlns:p14="http://schemas.microsoft.com/office/powerpoint/2010/main" val="428245785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50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55600" y="365125"/>
            <a:ext cx="11480800" cy="1923066"/>
          </a:xfrm>
        </p:spPr>
        <p:txBody>
          <a:bodyPr>
            <a:noAutofit/>
            <a:scene3d>
              <a:camera prst="orthographicFront"/>
              <a:lightRig rig="threePt" dir="t"/>
            </a:scene3d>
            <a:sp3d extrusionH="57150">
              <a:bevelT w="38100" h="38100" prst="angle"/>
            </a:sp3d>
          </a:bodyPr>
          <a:lstStyle/>
          <a:p>
            <a:pPr algn="ctr"/>
            <a:r>
              <a:rPr lang="en-US" sz="3600" b="1" dirty="0">
                <a:solidFill>
                  <a:schemeClr val="accent1">
                    <a:lumMod val="50000"/>
                  </a:schemeClr>
                </a:solidFill>
                <a:effectLst>
                  <a:outerShdw blurRad="38100" dist="38100" dir="2700000" algn="tl">
                    <a:srgbClr val="000000">
                      <a:alpha val="43137"/>
                    </a:srgbClr>
                  </a:outerShdw>
                </a:effectLst>
              </a:rPr>
              <a:t>In fact, if you ever read an article that says Shem is </a:t>
            </a:r>
            <a:br>
              <a:rPr lang="en-US" sz="3600" b="1" dirty="0">
                <a:solidFill>
                  <a:schemeClr val="accent1">
                    <a:lumMod val="50000"/>
                  </a:schemeClr>
                </a:solidFill>
                <a:effectLst>
                  <a:outerShdw blurRad="38100" dist="38100" dir="2700000" algn="tl">
                    <a:srgbClr val="000000">
                      <a:alpha val="43137"/>
                    </a:srgbClr>
                  </a:outerShdw>
                </a:effectLst>
              </a:rPr>
            </a:br>
            <a:r>
              <a:rPr lang="en-US" sz="3600" b="1" dirty="0" err="1">
                <a:solidFill>
                  <a:schemeClr val="accent1">
                    <a:lumMod val="50000"/>
                  </a:schemeClr>
                </a:solidFill>
                <a:effectLst>
                  <a:outerShdw blurRad="38100" dist="38100" dir="2700000" algn="tl">
                    <a:srgbClr val="000000">
                      <a:alpha val="43137"/>
                    </a:srgbClr>
                  </a:outerShdw>
                </a:effectLst>
              </a:rPr>
              <a:t>Melki-tzedek</a:t>
            </a:r>
            <a:r>
              <a:rPr lang="en-US" sz="3600" b="1" dirty="0">
                <a:solidFill>
                  <a:schemeClr val="accent1">
                    <a:lumMod val="50000"/>
                  </a:schemeClr>
                </a:solidFill>
                <a:effectLst>
                  <a:outerShdw blurRad="38100" dist="38100" dir="2700000" algn="tl">
                    <a:srgbClr val="000000">
                      <a:alpha val="43137"/>
                    </a:srgbClr>
                  </a:outerShdw>
                </a:effectLst>
              </a:rPr>
              <a:t>, you’ll notice the only evidence they provide is: </a:t>
            </a:r>
            <a:r>
              <a:rPr lang="en-US" sz="3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“Look at the Genealogy</a:t>
            </a:r>
            <a:r>
              <a:rPr lang="en-US" sz="2400" b="1" dirty="0">
                <a:solidFill>
                  <a:srgbClr val="FF0000"/>
                </a:solidFill>
                <a:effectLst>
                  <a:outerShdw blurRad="38100" dist="38100" dir="2700000" algn="tl">
                    <a:srgbClr val="000000">
                      <a:alpha val="43137"/>
                    </a:srgbClr>
                  </a:outerShdw>
                </a:effectLst>
                <a:latin typeface="Forte" panose="03060902040502070203" pitchFamily="66" charset="0"/>
                <a:cs typeface="MV Boli" panose="02000500030200090000" pitchFamily="2" charset="0"/>
              </a:rPr>
              <a:t>.</a:t>
            </a:r>
            <a:r>
              <a:rPr lang="en-US" sz="3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t>
            </a:r>
            <a:br>
              <a:rPr lang="en-US" sz="3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sz="3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Shem lived the same time as Abraham!”</a:t>
            </a:r>
            <a:endParaRPr lang="en-CA" sz="3600" b="1" dirty="0">
              <a:solidFill>
                <a:schemeClr val="accent1">
                  <a:lumMod val="50000"/>
                </a:schemeClr>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0513" y="2578100"/>
            <a:ext cx="5809510" cy="3149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5702040" y="3054762"/>
            <a:ext cx="5817119" cy="314341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581400" cy="365125"/>
          </a:xfrm>
        </p:spPr>
        <p:txBody>
          <a:bodyPr/>
          <a:lstStyle/>
          <a:p>
            <a:fld id="{385F3E72-97D8-4E0E-8DB2-A67F030E614A}" type="slidenum">
              <a:rPr lang="en-US" smtClean="0">
                <a:solidFill>
                  <a:schemeClr val="accent1">
                    <a:lumMod val="50000"/>
                  </a:schemeClr>
                </a:solidFill>
              </a:rPr>
              <a:t>76</a:t>
            </a:fld>
            <a:endParaRPr lang="en-US" dirty="0">
              <a:solidFill>
                <a:schemeClr val="accent1">
                  <a:lumMod val="50000"/>
                </a:schemeClr>
              </a:solidFill>
            </a:endParaRPr>
          </a:p>
        </p:txBody>
      </p:sp>
      <p:pic>
        <p:nvPicPr>
          <p:cNvPr id="6" name="Picture 11" descr="C:\Users\Rae\Desktop\Art on Desktop\white man clip art\yellow-blue smiley faces\Smiley Decision Questions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65199" y="4882086"/>
            <a:ext cx="1472202" cy="165682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1170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6100" y="230037"/>
            <a:ext cx="5105400" cy="2536782"/>
          </a:xfrm>
        </p:spPr>
        <p:txBody>
          <a:bodyPr>
            <a:noAutofit/>
            <a:scene3d>
              <a:camera prst="orthographicFront"/>
              <a:lightRig rig="threePt" dir="t"/>
            </a:scene3d>
            <a:sp3d extrusionH="57150">
              <a:bevelT w="38100" h="38100" prst="angle"/>
            </a:sp3d>
          </a:bodyPr>
          <a:lstStyle/>
          <a:p>
            <a:r>
              <a:rPr lang="en-US" sz="2800" b="1" dirty="0">
                <a:solidFill>
                  <a:schemeClr val="accent1">
                    <a:lumMod val="50000"/>
                  </a:schemeClr>
                </a:solidFill>
              </a:rPr>
              <a:t>OK …. But where is the rest of the evidence???  They might quote the Book of </a:t>
            </a:r>
            <a:r>
              <a:rPr lang="en-US" sz="2800" b="1" dirty="0" err="1">
                <a:solidFill>
                  <a:schemeClr val="accent1">
                    <a:lumMod val="50000"/>
                  </a:schemeClr>
                </a:solidFill>
              </a:rPr>
              <a:t>Jasher</a:t>
            </a:r>
            <a:r>
              <a:rPr lang="en-US" sz="2800" b="1" dirty="0">
                <a:solidFill>
                  <a:schemeClr val="accent1">
                    <a:lumMod val="50000"/>
                  </a:schemeClr>
                </a:solidFill>
              </a:rPr>
              <a:t>; the </a:t>
            </a:r>
            <a:r>
              <a:rPr lang="en-US" sz="2800" b="1" dirty="0" err="1">
                <a:solidFill>
                  <a:schemeClr val="accent1">
                    <a:lumMod val="50000"/>
                  </a:schemeClr>
                </a:solidFill>
              </a:rPr>
              <a:t>Targum</a:t>
            </a:r>
            <a:r>
              <a:rPr lang="en-US" sz="2800" b="1" dirty="0">
                <a:solidFill>
                  <a:schemeClr val="accent1">
                    <a:lumMod val="50000"/>
                  </a:schemeClr>
                </a:solidFill>
              </a:rPr>
              <a:t> or a commentary by a Rabbi. </a:t>
            </a:r>
            <a:br>
              <a:rPr lang="en-US" sz="2800" b="1" dirty="0">
                <a:solidFill>
                  <a:schemeClr val="accent1">
                    <a:lumMod val="50000"/>
                  </a:schemeClr>
                </a:solidFill>
              </a:rPr>
            </a:br>
            <a:r>
              <a:rPr lang="en-US" sz="1400" b="1" dirty="0">
                <a:solidFill>
                  <a:schemeClr val="accent1">
                    <a:lumMod val="50000"/>
                  </a:schemeClr>
                </a:solidFill>
              </a:rPr>
              <a:t> </a:t>
            </a:r>
            <a:r>
              <a:rPr lang="en-US" sz="2800" b="1" dirty="0">
                <a:solidFill>
                  <a:schemeClr val="accent1">
                    <a:lumMod val="50000"/>
                  </a:schemeClr>
                </a:solidFill>
              </a:rPr>
              <a:t/>
            </a:r>
            <a:br>
              <a:rPr lang="en-US" sz="2800" b="1" dirty="0">
                <a:solidFill>
                  <a:schemeClr val="accent1">
                    <a:lumMod val="50000"/>
                  </a:schemeClr>
                </a:solidFill>
              </a:rPr>
            </a:br>
            <a:r>
              <a:rPr lang="en-US" sz="2800" b="1" dirty="0">
                <a:solidFill>
                  <a:srgbClr val="C00000"/>
                </a:solidFill>
                <a:effectLst>
                  <a:glow rad="127000">
                    <a:srgbClr val="00FFFF"/>
                  </a:glow>
                  <a:outerShdw blurRad="38100" dist="38100" dir="2700000" algn="tl">
                    <a:srgbClr val="000000">
                      <a:alpha val="43137"/>
                    </a:srgbClr>
                  </a:outerShdw>
                </a:effectLst>
                <a:latin typeface="+mn-lt"/>
              </a:rPr>
              <a:t>But – those aren’t </a:t>
            </a:r>
            <a:r>
              <a:rPr lang="en-US" sz="2800" b="1" dirty="0">
                <a:ln>
                  <a:solidFill>
                    <a:srgbClr val="0000FF"/>
                  </a:solidFill>
                </a:ln>
                <a:solidFill>
                  <a:srgbClr val="C00000"/>
                </a:solidFill>
                <a:effectLst>
                  <a:glow rad="127000">
                    <a:srgbClr val="00FFFF"/>
                  </a:glow>
                  <a:outerShdw blurRad="38100" dist="38100" dir="2700000" algn="tl">
                    <a:srgbClr val="000000">
                      <a:alpha val="43137"/>
                    </a:srgbClr>
                  </a:outerShdw>
                </a:effectLst>
                <a:latin typeface="Cooper Black" panose="0208090404030B020404" pitchFamily="18" charset="0"/>
              </a:rPr>
              <a:t>Scripture!  </a:t>
            </a:r>
            <a:endParaRPr lang="en-CA" sz="2800" b="1" dirty="0">
              <a:ln>
                <a:solidFill>
                  <a:srgbClr val="0000FF"/>
                </a:solidFill>
              </a:ln>
              <a:solidFill>
                <a:srgbClr val="C00000"/>
              </a:solidFill>
              <a:effectLst>
                <a:glow rad="127000">
                  <a:srgbClr val="00FFFF"/>
                </a:glow>
                <a:outerShdw blurRad="38100" dist="38100" dir="2700000" algn="tl">
                  <a:srgbClr val="000000">
                    <a:alpha val="43137"/>
                  </a:srgbClr>
                </a:outerShdw>
              </a:effectLst>
              <a:latin typeface="Cooper Black" panose="0208090404030B020404" pitchFamily="18" charset="0"/>
            </a:endParaRPr>
          </a:p>
        </p:txBody>
      </p:sp>
      <p:pic>
        <p:nvPicPr>
          <p:cNvPr id="13" name="Content Placeholder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6100" y="2768142"/>
            <a:ext cx="5491719" cy="320350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16300" cy="365125"/>
          </a:xfrm>
        </p:spPr>
        <p:txBody>
          <a:bodyPr/>
          <a:lstStyle/>
          <a:p>
            <a:fld id="{385F3E72-97D8-4E0E-8DB2-A67F030E614A}" type="slidenum">
              <a:rPr lang="en-US" smtClean="0">
                <a:solidFill>
                  <a:schemeClr val="accent1">
                    <a:lumMod val="50000"/>
                  </a:schemeClr>
                </a:solidFill>
              </a:rPr>
              <a:t>77</a:t>
            </a:fld>
            <a:endParaRPr lang="en-US" dirty="0">
              <a:solidFill>
                <a:schemeClr val="accent1">
                  <a:lumMod val="50000"/>
                </a:schemeClr>
              </a:solidFill>
            </a:endParaRPr>
          </a:p>
        </p:txBody>
      </p:sp>
      <p:sp>
        <p:nvSpPr>
          <p:cNvPr id="12" name="Title 1"/>
          <p:cNvSpPr txBox="1">
            <a:spLocks/>
          </p:cNvSpPr>
          <p:nvPr/>
        </p:nvSpPr>
        <p:spPr>
          <a:xfrm>
            <a:off x="442795" y="5909467"/>
            <a:ext cx="11584105"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ysClr val="windowText" lastClr="000000"/>
                  </a:solidFill>
                </a:ln>
                <a:solidFill>
                  <a:srgbClr val="C00000"/>
                </a:solidFill>
                <a:latin typeface="Forte" panose="03060902040502070203" pitchFamily="66" charset="0"/>
              </a:rPr>
              <a:t>Or … maybe there isn’t any??</a:t>
            </a:r>
            <a:endParaRPr lang="en-CA" sz="5400" b="1" dirty="0">
              <a:ln>
                <a:solidFill>
                  <a:sysClr val="windowText" lastClr="000000"/>
                </a:solidFill>
              </a:ln>
              <a:solidFill>
                <a:srgbClr val="C00000"/>
              </a:solidFill>
              <a:latin typeface="Forte" panose="03060902040502070203" pitchFamily="66" charset="0"/>
            </a:endParaRPr>
          </a:p>
        </p:txBody>
      </p:sp>
      <p:sp>
        <p:nvSpPr>
          <p:cNvPr id="14" name="Title 3"/>
          <p:cNvSpPr txBox="1">
            <a:spLocks/>
          </p:cNvSpPr>
          <p:nvPr/>
        </p:nvSpPr>
        <p:spPr>
          <a:xfrm>
            <a:off x="5957704" y="3640967"/>
            <a:ext cx="5588779" cy="202803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1">
                    <a:lumMod val="50000"/>
                  </a:schemeClr>
                </a:solidFill>
              </a:rPr>
              <a:t>Where’s the Scripture evidence that clearly says Shem is </a:t>
            </a:r>
            <a:r>
              <a:rPr lang="en-US" sz="3600" b="1" dirty="0" err="1">
                <a:solidFill>
                  <a:schemeClr val="accent1">
                    <a:lumMod val="50000"/>
                  </a:schemeClr>
                </a:solidFill>
              </a:rPr>
              <a:t>Melki-tzedek</a:t>
            </a:r>
            <a:r>
              <a:rPr lang="en-US" sz="3600" b="1" dirty="0">
                <a:solidFill>
                  <a:schemeClr val="accent1">
                    <a:lumMod val="50000"/>
                  </a:schemeClr>
                </a:solidFill>
              </a:rPr>
              <a:t>?  </a:t>
            </a:r>
            <a:endParaRPr lang="en-CA" sz="3600" b="1" dirty="0">
              <a:solidFill>
                <a:schemeClr val="accent1">
                  <a:lumMod val="50000"/>
                </a:schemeClr>
              </a:solidFill>
            </a:endParaRPr>
          </a:p>
        </p:txBody>
      </p:sp>
      <p:pic>
        <p:nvPicPr>
          <p:cNvPr id="11" name="Content Placeholder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76091" y="370305"/>
            <a:ext cx="5952007" cy="319578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3" descr="C:\Users\Rae\Desktop\yellow face oooh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96232" y="5183664"/>
            <a:ext cx="1429068" cy="141545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24067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2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00200" y="4550172"/>
            <a:ext cx="6311900" cy="1816695"/>
          </a:xfrm>
        </p:spPr>
        <p:txBody>
          <a:bodyPr>
            <a:noAutofit/>
            <a:scene3d>
              <a:camera prst="orthographicFront"/>
              <a:lightRig rig="threePt" dir="t"/>
            </a:scene3d>
            <a:sp3d extrusionH="57150">
              <a:bevelT w="38100" h="38100" prst="angle"/>
            </a:sp3d>
          </a:bodyPr>
          <a:lstStyle/>
          <a:p>
            <a:pPr algn="ctr"/>
            <a:r>
              <a:rPr lang="en-US" sz="4000" b="1" dirty="0">
                <a:solidFill>
                  <a:schemeClr val="accent1">
                    <a:lumMod val="50000"/>
                  </a:schemeClr>
                </a:solidFill>
              </a:rPr>
              <a:t>They might have been dropped out of an earlier </a:t>
            </a:r>
            <a:br>
              <a:rPr lang="en-US" sz="4000" b="1" dirty="0">
                <a:solidFill>
                  <a:schemeClr val="accent1">
                    <a:lumMod val="50000"/>
                  </a:schemeClr>
                </a:solidFill>
              </a:rPr>
            </a:br>
            <a:r>
              <a:rPr lang="en-US" sz="4000" b="1" dirty="0">
                <a:solidFill>
                  <a:schemeClr val="accent1">
                    <a:lumMod val="50000"/>
                  </a:schemeClr>
                </a:solidFill>
              </a:rPr>
              <a:t>copy of the Masoretic.</a:t>
            </a:r>
            <a:endParaRPr lang="en-CA" sz="4000" b="1" dirty="0">
              <a:solidFill>
                <a:schemeClr val="accent1">
                  <a:lumMod val="50000"/>
                </a:schemeClr>
              </a:solidFill>
            </a:endParaRPr>
          </a:p>
        </p:txBody>
      </p:sp>
      <p:pic>
        <p:nvPicPr>
          <p:cNvPr id="11" name="Content Placeholder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459" y="1559917"/>
            <a:ext cx="2216782" cy="2768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Content Placeholder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00" y="3866552"/>
            <a:ext cx="3378200" cy="27406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78</a:t>
            </a:fld>
            <a:endParaRPr lang="en-US" dirty="0">
              <a:solidFill>
                <a:schemeClr val="accent1">
                  <a:lumMod val="50000"/>
                </a:schemeClr>
              </a:solidFill>
            </a:endParaRPr>
          </a:p>
        </p:txBody>
      </p:sp>
      <p:sp>
        <p:nvSpPr>
          <p:cNvPr id="7" name="Title 1"/>
          <p:cNvSpPr txBox="1">
            <a:spLocks/>
          </p:cNvSpPr>
          <p:nvPr/>
        </p:nvSpPr>
        <p:spPr>
          <a:xfrm>
            <a:off x="355600" y="269699"/>
            <a:ext cx="11569700" cy="1521001"/>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ysClr val="windowText" lastClr="000000"/>
                  </a:solidFill>
                </a:ln>
                <a:solidFill>
                  <a:srgbClr val="C00000"/>
                </a:solidFill>
                <a:latin typeface="Forte" panose="03060902040502070203" pitchFamily="66" charset="0"/>
              </a:rPr>
              <a:t>Something else that has </a:t>
            </a:r>
            <a:br>
              <a:rPr lang="en-US" sz="5400" b="1" dirty="0">
                <a:ln>
                  <a:solidFill>
                    <a:sysClr val="windowText" lastClr="000000"/>
                  </a:solidFill>
                </a:ln>
                <a:solidFill>
                  <a:srgbClr val="C00000"/>
                </a:solidFill>
                <a:latin typeface="Forte" panose="03060902040502070203" pitchFamily="66" charset="0"/>
              </a:rPr>
            </a:br>
            <a:r>
              <a:rPr lang="en-US" sz="5400" b="1" dirty="0">
                <a:ln>
                  <a:solidFill>
                    <a:sysClr val="windowText" lastClr="000000"/>
                  </a:solidFill>
                </a:ln>
                <a:solidFill>
                  <a:srgbClr val="C00000"/>
                </a:solidFill>
                <a:latin typeface="Forte" panose="03060902040502070203" pitchFamily="66" charset="0"/>
              </a:rPr>
              <a:t>to be considered!</a:t>
            </a:r>
            <a:endParaRPr lang="en-CA" sz="5400" b="1" dirty="0">
              <a:ln>
                <a:solidFill>
                  <a:sysClr val="windowText" lastClr="000000"/>
                </a:solidFill>
              </a:ln>
              <a:solidFill>
                <a:srgbClr val="C00000"/>
              </a:solidFill>
              <a:latin typeface="Forte" panose="03060902040502070203" pitchFamily="66" charset="0"/>
            </a:endParaRPr>
          </a:p>
        </p:txBody>
      </p:sp>
      <p:sp>
        <p:nvSpPr>
          <p:cNvPr id="8" name="Title 3"/>
          <p:cNvSpPr txBox="1">
            <a:spLocks/>
          </p:cNvSpPr>
          <p:nvPr/>
        </p:nvSpPr>
        <p:spPr>
          <a:xfrm>
            <a:off x="3086100" y="1789906"/>
            <a:ext cx="8331200" cy="188158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lumMod val="50000"/>
                  </a:schemeClr>
                </a:solidFill>
              </a:rPr>
              <a:t>Now, those years may not necessarily have been dropped out in the 11</a:t>
            </a:r>
            <a:r>
              <a:rPr lang="en-US" sz="3600" b="1" baseline="30000" dirty="0">
                <a:solidFill>
                  <a:schemeClr val="accent1">
                    <a:lumMod val="50000"/>
                  </a:schemeClr>
                </a:solidFill>
              </a:rPr>
              <a:t>th</a:t>
            </a:r>
            <a:r>
              <a:rPr lang="en-US" sz="3600" b="1" dirty="0">
                <a:solidFill>
                  <a:schemeClr val="accent1">
                    <a:lumMod val="50000"/>
                  </a:schemeClr>
                </a:solidFill>
              </a:rPr>
              <a:t> century AD when the Leningrad Codex was copied.  </a:t>
            </a:r>
            <a:endParaRPr lang="en-CA" sz="3600" b="1" dirty="0">
              <a:solidFill>
                <a:schemeClr val="accent1">
                  <a:lumMod val="50000"/>
                </a:schemeClr>
              </a:solidFill>
            </a:endParaRPr>
          </a:p>
        </p:txBody>
      </p:sp>
    </p:spTree>
    <p:extLst>
      <p:ext uri="{BB962C8B-B14F-4D97-AF65-F5344CB8AC3E}">
        <p14:creationId xmlns:p14="http://schemas.microsoft.com/office/powerpoint/2010/main" val="375767582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180004" y="622363"/>
            <a:ext cx="5562600" cy="2073275"/>
          </a:xfrm>
        </p:spPr>
        <p:txBody>
          <a:bodyPr>
            <a:noAutofit/>
            <a:scene3d>
              <a:camera prst="orthographicFront"/>
              <a:lightRig rig="threePt" dir="t"/>
            </a:scene3d>
            <a:sp3d extrusionH="57150">
              <a:bevelT w="38100" h="38100" prst="angle"/>
            </a:sp3d>
          </a:bodyPr>
          <a:lstStyle/>
          <a:p>
            <a:r>
              <a:rPr lang="en-US" sz="3200" b="1" dirty="0">
                <a:solidFill>
                  <a:schemeClr val="accent1">
                    <a:lumMod val="50000"/>
                  </a:schemeClr>
                </a:solidFill>
              </a:rPr>
              <a:t>In fact they may have been dropped out in </a:t>
            </a:r>
            <a:r>
              <a:rPr lang="en-US" sz="3200" b="1" dirty="0">
                <a:solidFill>
                  <a:srgbClr val="0070C0"/>
                </a:solidFill>
              </a:rPr>
              <a:t>even an earlier copy of the Hebrew, </a:t>
            </a:r>
            <a:r>
              <a:rPr lang="en-US" sz="3200" b="1" dirty="0">
                <a:solidFill>
                  <a:schemeClr val="accent1">
                    <a:lumMod val="50000"/>
                  </a:schemeClr>
                </a:solidFill>
              </a:rPr>
              <a:t>dating all the way back to Paul the Apostle.  </a:t>
            </a:r>
            <a:endParaRPr lang="en-CA" sz="3200" b="1" dirty="0">
              <a:solidFill>
                <a:schemeClr val="accent1">
                  <a:lumMod val="50000"/>
                </a:schemeClr>
              </a:solidFill>
            </a:endParaRPr>
          </a:p>
        </p:txBody>
      </p:sp>
      <p:sp>
        <p:nvSpPr>
          <p:cNvPr id="3" name="Slide Number Placeholder 2"/>
          <p:cNvSpPr>
            <a:spLocks noGrp="1"/>
          </p:cNvSpPr>
          <p:nvPr>
            <p:ph type="sldNum" sz="quarter" idx="12"/>
          </p:nvPr>
        </p:nvSpPr>
        <p:spPr>
          <a:xfrm>
            <a:off x="8610600" y="6356350"/>
            <a:ext cx="3403600" cy="365125"/>
          </a:xfrm>
        </p:spPr>
        <p:txBody>
          <a:bodyPr/>
          <a:lstStyle/>
          <a:p>
            <a:fld id="{385F3E72-97D8-4E0E-8DB2-A67F030E614A}" type="slidenum">
              <a:rPr lang="en-US" smtClean="0">
                <a:solidFill>
                  <a:schemeClr val="accent1">
                    <a:lumMod val="50000"/>
                  </a:schemeClr>
                </a:solidFill>
              </a:rPr>
              <a:t>79</a:t>
            </a:fld>
            <a:endParaRPr lang="en-US" dirty="0">
              <a:solidFill>
                <a:schemeClr val="accent1">
                  <a:lumMod val="50000"/>
                </a:schemeClr>
              </a:solidFill>
            </a:endParaRPr>
          </a:p>
        </p:txBody>
      </p:sp>
      <p:sp>
        <p:nvSpPr>
          <p:cNvPr id="7" name="Title 3"/>
          <p:cNvSpPr txBox="1">
            <a:spLocks/>
          </p:cNvSpPr>
          <p:nvPr/>
        </p:nvSpPr>
        <p:spPr>
          <a:xfrm>
            <a:off x="484632" y="3889960"/>
            <a:ext cx="4836668" cy="1808479"/>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1">
                    <a:lumMod val="50000"/>
                  </a:schemeClr>
                </a:solidFill>
              </a:rPr>
              <a:t>If that’s the case, that might </a:t>
            </a:r>
            <a:r>
              <a:rPr lang="en-US" sz="2800" b="1" dirty="0" smtClean="0">
                <a:solidFill>
                  <a:schemeClr val="accent1">
                    <a:lumMod val="50000"/>
                  </a:schemeClr>
                </a:solidFill>
              </a:rPr>
              <a:t/>
            </a:r>
            <a:br>
              <a:rPr lang="en-US" sz="2800" b="1" dirty="0" smtClean="0">
                <a:solidFill>
                  <a:schemeClr val="accent1">
                    <a:lumMod val="50000"/>
                  </a:schemeClr>
                </a:solidFill>
              </a:rPr>
            </a:br>
            <a:r>
              <a:rPr lang="en-US" sz="2800" b="1" dirty="0" smtClean="0">
                <a:solidFill>
                  <a:schemeClr val="accent1">
                    <a:lumMod val="50000"/>
                  </a:schemeClr>
                </a:solidFill>
              </a:rPr>
              <a:t>be </a:t>
            </a:r>
            <a:r>
              <a:rPr lang="en-US" sz="2800" b="1" dirty="0">
                <a:solidFill>
                  <a:schemeClr val="accent1">
                    <a:lumMod val="50000"/>
                  </a:schemeClr>
                </a:solidFill>
              </a:rPr>
              <a:t>why Paul warned to </a:t>
            </a:r>
            <a:r>
              <a:rPr lang="en-US" sz="2800" b="1" dirty="0">
                <a:solidFill>
                  <a:schemeClr val="accent1">
                    <a:lumMod val="50000"/>
                  </a:schemeClr>
                </a:solidFill>
                <a:effectLst>
                  <a:outerShdw blurRad="50800" dist="50800" dir="5400000" algn="ctr" rotWithShape="0">
                    <a:srgbClr val="00FF99"/>
                  </a:outerShdw>
                </a:effectLst>
              </a:rPr>
              <a:t>not </a:t>
            </a:r>
            <a:r>
              <a:rPr lang="en-US" sz="2800" b="1" dirty="0" smtClean="0">
                <a:solidFill>
                  <a:schemeClr val="accent1">
                    <a:lumMod val="50000"/>
                  </a:schemeClr>
                </a:solidFill>
                <a:effectLst>
                  <a:outerShdw blurRad="50800" dist="50800" dir="5400000" algn="ctr" rotWithShape="0">
                    <a:srgbClr val="00FF99"/>
                  </a:outerShdw>
                </a:effectLst>
              </a:rPr>
              <a:t/>
            </a:r>
            <a:br>
              <a:rPr lang="en-US" sz="2800" b="1" dirty="0" smtClean="0">
                <a:solidFill>
                  <a:schemeClr val="accent1">
                    <a:lumMod val="50000"/>
                  </a:schemeClr>
                </a:solidFill>
                <a:effectLst>
                  <a:outerShdw blurRad="50800" dist="50800" dir="5400000" algn="ctr" rotWithShape="0">
                    <a:srgbClr val="00FF99"/>
                  </a:outerShdw>
                </a:effectLst>
              </a:rPr>
            </a:br>
            <a:r>
              <a:rPr lang="en-US" sz="2800" b="1" dirty="0" smtClean="0">
                <a:solidFill>
                  <a:schemeClr val="accent1">
                    <a:lumMod val="50000"/>
                  </a:schemeClr>
                </a:solidFill>
                <a:effectLst>
                  <a:outerShdw blurRad="50800" dist="50800" dir="5400000" algn="ctr" rotWithShape="0">
                    <a:srgbClr val="00FF99"/>
                  </a:outerShdw>
                </a:effectLst>
              </a:rPr>
              <a:t>give </a:t>
            </a:r>
            <a:r>
              <a:rPr lang="en-US" sz="2800" b="1" dirty="0">
                <a:solidFill>
                  <a:schemeClr val="accent1">
                    <a:lumMod val="50000"/>
                  </a:schemeClr>
                </a:solidFill>
                <a:effectLst>
                  <a:outerShdw blurRad="50800" dist="50800" dir="5400000" algn="ctr" rotWithShape="0">
                    <a:srgbClr val="00FF99"/>
                  </a:outerShdw>
                </a:effectLst>
              </a:rPr>
              <a:t>heed to genealogies </a:t>
            </a:r>
            <a:r>
              <a:rPr lang="en-US" sz="2800" b="1" dirty="0" smtClean="0">
                <a:solidFill>
                  <a:schemeClr val="accent1">
                    <a:lumMod val="50000"/>
                  </a:schemeClr>
                </a:solidFill>
                <a:effectLst>
                  <a:outerShdw blurRad="50800" dist="50800" dir="5400000" algn="ctr" rotWithShape="0">
                    <a:srgbClr val="00FF99"/>
                  </a:outerShdw>
                </a:effectLst>
              </a:rPr>
              <a:t/>
            </a:r>
            <a:br>
              <a:rPr lang="en-US" sz="2800" b="1" dirty="0" smtClean="0">
                <a:solidFill>
                  <a:schemeClr val="accent1">
                    <a:lumMod val="50000"/>
                  </a:schemeClr>
                </a:solidFill>
                <a:effectLst>
                  <a:outerShdw blurRad="50800" dist="50800" dir="5400000" algn="ctr" rotWithShape="0">
                    <a:srgbClr val="00FF99"/>
                  </a:outerShdw>
                </a:effectLst>
              </a:rPr>
            </a:br>
            <a:r>
              <a:rPr lang="en-US" sz="2800" b="1" dirty="0" smtClean="0">
                <a:solidFill>
                  <a:schemeClr val="accent1">
                    <a:lumMod val="50000"/>
                  </a:schemeClr>
                </a:solidFill>
                <a:effectLst>
                  <a:outerShdw blurRad="50800" dist="50800" dir="5400000" algn="ctr" rotWithShape="0">
                    <a:srgbClr val="00FF99"/>
                  </a:outerShdw>
                </a:effectLst>
              </a:rPr>
              <a:t>and </a:t>
            </a:r>
            <a:r>
              <a:rPr lang="en-US" sz="2800" b="1" u="sng" dirty="0">
                <a:solidFill>
                  <a:schemeClr val="accent1">
                    <a:lumMod val="50000"/>
                  </a:schemeClr>
                </a:solidFill>
                <a:effectLst>
                  <a:outerShdw blurRad="50800" dist="50800" dir="5400000" algn="ctr" rotWithShape="0">
                    <a:srgbClr val="00FF99"/>
                  </a:outerShdw>
                </a:effectLst>
              </a:rPr>
              <a:t>Jewish fables</a:t>
            </a:r>
            <a:r>
              <a:rPr lang="en-US" sz="2800" b="1" dirty="0">
                <a:solidFill>
                  <a:schemeClr val="accent1">
                    <a:lumMod val="50000"/>
                  </a:schemeClr>
                </a:solidFill>
                <a:effectLst>
                  <a:outerShdw blurRad="50800" dist="50800" dir="5400000" algn="ctr" rotWithShape="0">
                    <a:srgbClr val="00FF99"/>
                  </a:outerShdw>
                </a:effectLst>
              </a:rPr>
              <a:t>.  </a:t>
            </a:r>
          </a:p>
        </p:txBody>
      </p:sp>
      <p:pic>
        <p:nvPicPr>
          <p:cNvPr id="11"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632" y="447253"/>
            <a:ext cx="5537200" cy="323082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Title 1"/>
          <p:cNvSpPr txBox="1">
            <a:spLocks/>
          </p:cNvSpPr>
          <p:nvPr/>
        </p:nvSpPr>
        <p:spPr>
          <a:xfrm>
            <a:off x="442795" y="5909467"/>
            <a:ext cx="11584105" cy="970345"/>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ysClr val="windowText" lastClr="000000"/>
                  </a:solidFill>
                </a:ln>
                <a:solidFill>
                  <a:srgbClr val="C00000"/>
                </a:solidFill>
                <a:latin typeface="Forte" panose="03060902040502070203" pitchFamily="66" charset="0"/>
              </a:rPr>
              <a:t>What is Paul talking about here?</a:t>
            </a:r>
            <a:endParaRPr lang="en-CA" sz="5400" b="1" dirty="0">
              <a:ln>
                <a:solidFill>
                  <a:sysClr val="windowText" lastClr="000000"/>
                </a:solidFill>
              </a:ln>
              <a:solidFill>
                <a:srgbClr val="C00000"/>
              </a:solidFill>
              <a:latin typeface="Forte" panose="03060902040502070203" pitchFamily="66" charset="0"/>
            </a:endParaRPr>
          </a:p>
        </p:txBody>
      </p:sp>
      <p:sp>
        <p:nvSpPr>
          <p:cNvPr id="2" name="Rectangle 1"/>
          <p:cNvSpPr/>
          <p:nvPr/>
        </p:nvSpPr>
        <p:spPr>
          <a:xfrm>
            <a:off x="5321300" y="2816763"/>
            <a:ext cx="6401676" cy="3092704"/>
          </a:xfrm>
          <a:prstGeom prst="rect">
            <a:avLst/>
          </a:prstGeom>
          <a:gradFill flip="none" rotWithShape="1">
            <a:gsLst>
              <a:gs pos="30000">
                <a:srgbClr val="090B2B"/>
              </a:gs>
              <a:gs pos="0">
                <a:srgbClr val="02001B"/>
              </a:gs>
              <a:gs pos="52000">
                <a:srgbClr val="11193F"/>
              </a:gs>
              <a:gs pos="99000">
                <a:srgbClr val="585869"/>
              </a:gs>
            </a:gsLst>
            <a:lin ang="54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5458968" y="2882042"/>
            <a:ext cx="3124200" cy="184665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1900" b="1" dirty="0">
                <a:solidFill>
                  <a:schemeClr val="bg1"/>
                </a:solidFill>
              </a:rPr>
              <a:t>“nor give heed to </a:t>
            </a:r>
            <a:r>
              <a:rPr lang="en-US" sz="1900" b="1" dirty="0">
                <a:solidFill>
                  <a:srgbClr val="FFFF00"/>
                </a:solidFill>
              </a:rPr>
              <a:t>fables</a:t>
            </a:r>
            <a:r>
              <a:rPr lang="en-US" sz="1900" b="1" dirty="0">
                <a:solidFill>
                  <a:schemeClr val="bg1"/>
                </a:solidFill>
              </a:rPr>
              <a:t> and endless </a:t>
            </a:r>
            <a:r>
              <a:rPr lang="en-US" sz="1900" b="1" dirty="0">
                <a:solidFill>
                  <a:srgbClr val="92D050"/>
                </a:solidFill>
              </a:rPr>
              <a:t>genealogies,</a:t>
            </a:r>
            <a:br>
              <a:rPr lang="en-US" sz="1900" b="1" dirty="0">
                <a:solidFill>
                  <a:srgbClr val="92D050"/>
                </a:solidFill>
              </a:rPr>
            </a:br>
            <a:r>
              <a:rPr lang="en-US" sz="1900" b="1" dirty="0">
                <a:solidFill>
                  <a:srgbClr val="92D050"/>
                </a:solidFill>
              </a:rPr>
              <a:t> </a:t>
            </a:r>
            <a:r>
              <a:rPr lang="en-US" sz="1900" b="1" dirty="0">
                <a:solidFill>
                  <a:schemeClr val="bg1"/>
                </a:solidFill>
              </a:rPr>
              <a:t>which cause disputes rather than godly edification </a:t>
            </a:r>
            <a:br>
              <a:rPr lang="en-US" sz="1900" b="1" dirty="0">
                <a:solidFill>
                  <a:schemeClr val="bg1"/>
                </a:solidFill>
              </a:rPr>
            </a:br>
            <a:r>
              <a:rPr lang="en-US" sz="1900" b="1" dirty="0">
                <a:solidFill>
                  <a:schemeClr val="bg1"/>
                </a:solidFill>
              </a:rPr>
              <a:t>which is in faith.”</a:t>
            </a:r>
          </a:p>
          <a:p>
            <a:pPr algn="ctr"/>
            <a:r>
              <a:rPr lang="en-US" sz="1900" b="1" dirty="0">
                <a:solidFill>
                  <a:schemeClr val="bg1"/>
                </a:solidFill>
              </a:rPr>
              <a:t>1 Timothy 1:4</a:t>
            </a:r>
            <a:endParaRPr lang="en-CA" sz="1900" b="1" dirty="0">
              <a:solidFill>
                <a:schemeClr val="bg1"/>
              </a:solidFill>
            </a:endParaRPr>
          </a:p>
        </p:txBody>
      </p:sp>
      <p:sp>
        <p:nvSpPr>
          <p:cNvPr id="14" name="TextBox 13"/>
          <p:cNvSpPr txBox="1"/>
          <p:nvPr/>
        </p:nvSpPr>
        <p:spPr>
          <a:xfrm>
            <a:off x="8694420" y="2896300"/>
            <a:ext cx="3002140" cy="1831271"/>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1900" b="1" dirty="0">
                <a:solidFill>
                  <a:schemeClr val="bg1"/>
                </a:solidFill>
              </a:rPr>
              <a:t>“But avoid foolish disputes, </a:t>
            </a:r>
            <a:r>
              <a:rPr lang="en-US" sz="1900" b="1" dirty="0">
                <a:solidFill>
                  <a:srgbClr val="92D050"/>
                </a:solidFill>
              </a:rPr>
              <a:t>genealogies, </a:t>
            </a:r>
            <a:r>
              <a:rPr lang="en-US" sz="1900" b="1" dirty="0">
                <a:solidFill>
                  <a:schemeClr val="bg1"/>
                </a:solidFill>
              </a:rPr>
              <a:t>contentions, </a:t>
            </a:r>
            <a:br>
              <a:rPr lang="en-US" sz="1900" b="1" dirty="0">
                <a:solidFill>
                  <a:schemeClr val="bg1"/>
                </a:solidFill>
              </a:rPr>
            </a:br>
            <a:r>
              <a:rPr lang="en-US" sz="1900" b="1" dirty="0">
                <a:solidFill>
                  <a:schemeClr val="bg1"/>
                </a:solidFill>
              </a:rPr>
              <a:t>and strivings about</a:t>
            </a:r>
            <a:br>
              <a:rPr lang="en-US" sz="1900" b="1" dirty="0">
                <a:solidFill>
                  <a:schemeClr val="bg1"/>
                </a:solidFill>
              </a:rPr>
            </a:br>
            <a:r>
              <a:rPr lang="en-US" sz="1900" b="1" dirty="0">
                <a:solidFill>
                  <a:schemeClr val="bg1"/>
                </a:solidFill>
              </a:rPr>
              <a:t> the law; for they are unprofitable and useless.”</a:t>
            </a:r>
          </a:p>
          <a:p>
            <a:pPr algn="ctr"/>
            <a:r>
              <a:rPr lang="en-US" b="1" dirty="0">
                <a:solidFill>
                  <a:schemeClr val="bg1"/>
                </a:solidFill>
              </a:rPr>
              <a:t>Titus 3:9</a:t>
            </a:r>
            <a:endParaRPr lang="en-CA" b="1" dirty="0">
              <a:solidFill>
                <a:schemeClr val="bg1"/>
              </a:solidFill>
            </a:endParaRPr>
          </a:p>
        </p:txBody>
      </p:sp>
      <p:sp>
        <p:nvSpPr>
          <p:cNvPr id="15" name="TextBox 14"/>
          <p:cNvSpPr txBox="1"/>
          <p:nvPr/>
        </p:nvSpPr>
        <p:spPr>
          <a:xfrm>
            <a:off x="5623052" y="4859783"/>
            <a:ext cx="5792216" cy="969496"/>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1900" b="1" dirty="0">
                <a:solidFill>
                  <a:schemeClr val="bg1"/>
                </a:solidFill>
              </a:rPr>
              <a:t>“not giving heed to </a:t>
            </a:r>
            <a:r>
              <a:rPr lang="en-US" sz="1900" b="1" dirty="0">
                <a:solidFill>
                  <a:srgbClr val="FFFF00"/>
                </a:solidFill>
              </a:rPr>
              <a:t>Jewish fables </a:t>
            </a:r>
            <a:r>
              <a:rPr lang="en-US" sz="1900" b="1" dirty="0">
                <a:solidFill>
                  <a:schemeClr val="bg1"/>
                </a:solidFill>
              </a:rPr>
              <a:t>and commandments of men who turn from the truth.”</a:t>
            </a:r>
          </a:p>
          <a:p>
            <a:pPr algn="ctr"/>
            <a:r>
              <a:rPr lang="en-US" sz="1900" b="1" dirty="0">
                <a:solidFill>
                  <a:schemeClr val="bg1"/>
                </a:solidFill>
              </a:rPr>
              <a:t>Titus 1:14</a:t>
            </a:r>
            <a:endParaRPr lang="en-CA" sz="1900" b="1" dirty="0">
              <a:solidFill>
                <a:schemeClr val="bg1"/>
              </a:solidFill>
            </a:endParaRPr>
          </a:p>
        </p:txBody>
      </p:sp>
      <p:sp>
        <p:nvSpPr>
          <p:cNvPr id="12" name="Sun 11"/>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5776165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1000"/>
                                        <p:tgtEl>
                                          <p:spTgt spid="15"/>
                                        </p:tgtEl>
                                      </p:cBhvr>
                                    </p:animEffect>
                                  </p:childTnLst>
                                </p:cTn>
                              </p:par>
                            </p:childTnLst>
                          </p:cTn>
                        </p:par>
                        <p:par>
                          <p:cTn id="24" fill="hold">
                            <p:stCondLst>
                              <p:cond delay="1000"/>
                            </p:stCondLst>
                            <p:childTnLst>
                              <p:par>
                                <p:cTn id="25" presetID="42" presetClass="entr" presetSubtype="0" fill="hold" grpId="0" nodeType="after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5"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5F3E72-97D8-4E0E-8DB2-A67F030E614A}" type="slidenum">
              <a:rPr lang="en-US" smtClean="0"/>
              <a:t>8</a:t>
            </a:fld>
            <a:endParaRPr lang="en-US"/>
          </a:p>
        </p:txBody>
      </p:sp>
      <p:pic>
        <p:nvPicPr>
          <p:cNvPr id="1026" name="Picture 2" descr="C:\Users\Rae\Desktop\timeline adam to noah-edi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9942" y="473390"/>
            <a:ext cx="9601812" cy="58811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9105" y="281985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Comic Sans MS" pitchFamily="66" charset="0"/>
              </a:rPr>
              <a:t>#1</a:t>
            </a:r>
          </a:p>
        </p:txBody>
      </p:sp>
      <p:sp>
        <p:nvSpPr>
          <p:cNvPr id="8" name="Rectangle 7"/>
          <p:cNvSpPr/>
          <p:nvPr/>
        </p:nvSpPr>
        <p:spPr>
          <a:xfrm>
            <a:off x="461645" y="313989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75000"/>
                    <a:lumOff val="25000"/>
                  </a:schemeClr>
                </a:solidFill>
                <a:latin typeface="Comic Sans MS" pitchFamily="66" charset="0"/>
              </a:rPr>
              <a:t>#2</a:t>
            </a:r>
          </a:p>
        </p:txBody>
      </p:sp>
      <p:sp>
        <p:nvSpPr>
          <p:cNvPr id="9" name="Rectangle 8"/>
          <p:cNvSpPr/>
          <p:nvPr/>
        </p:nvSpPr>
        <p:spPr>
          <a:xfrm>
            <a:off x="459105" y="345231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75000"/>
                    <a:lumOff val="25000"/>
                  </a:schemeClr>
                </a:solidFill>
                <a:latin typeface="Comic Sans MS" pitchFamily="66" charset="0"/>
              </a:rPr>
              <a:t>#3</a:t>
            </a:r>
          </a:p>
        </p:txBody>
      </p:sp>
      <p:sp>
        <p:nvSpPr>
          <p:cNvPr id="10" name="Rectangle 9"/>
          <p:cNvSpPr/>
          <p:nvPr/>
        </p:nvSpPr>
        <p:spPr>
          <a:xfrm>
            <a:off x="457200" y="379521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75000"/>
                    <a:lumOff val="25000"/>
                  </a:schemeClr>
                </a:solidFill>
                <a:latin typeface="Comic Sans MS" pitchFamily="66" charset="0"/>
              </a:rPr>
              <a:t>#4</a:t>
            </a:r>
          </a:p>
        </p:txBody>
      </p:sp>
      <p:sp>
        <p:nvSpPr>
          <p:cNvPr id="11" name="Rectangle 10"/>
          <p:cNvSpPr/>
          <p:nvPr/>
        </p:nvSpPr>
        <p:spPr>
          <a:xfrm>
            <a:off x="457199" y="410001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75000"/>
                    <a:lumOff val="25000"/>
                  </a:schemeClr>
                </a:solidFill>
                <a:latin typeface="Comic Sans MS" pitchFamily="66" charset="0"/>
              </a:rPr>
              <a:t>#5</a:t>
            </a:r>
          </a:p>
        </p:txBody>
      </p:sp>
      <p:sp>
        <p:nvSpPr>
          <p:cNvPr id="12" name="Rectangle 11"/>
          <p:cNvSpPr/>
          <p:nvPr/>
        </p:nvSpPr>
        <p:spPr>
          <a:xfrm>
            <a:off x="455294" y="442005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75000"/>
                    <a:lumOff val="25000"/>
                  </a:schemeClr>
                </a:solidFill>
                <a:latin typeface="Comic Sans MS" pitchFamily="66" charset="0"/>
              </a:rPr>
              <a:t>#6</a:t>
            </a:r>
          </a:p>
        </p:txBody>
      </p:sp>
      <p:sp>
        <p:nvSpPr>
          <p:cNvPr id="13" name="Rectangle 12"/>
          <p:cNvSpPr/>
          <p:nvPr/>
        </p:nvSpPr>
        <p:spPr>
          <a:xfrm>
            <a:off x="457199" y="4732479"/>
            <a:ext cx="485775" cy="323850"/>
          </a:xfrm>
          <a:prstGeom prst="rect">
            <a:avLst/>
          </a:prstGeom>
          <a:solidFill>
            <a:schemeClr val="accent3">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75000"/>
                  <a:lumOff val="25000"/>
                </a:schemeClr>
              </a:solidFill>
              <a:latin typeface="Comic Sans MS" pitchFamily="66" charset="0"/>
            </a:endParaRPr>
          </a:p>
        </p:txBody>
      </p:sp>
      <p:sp>
        <p:nvSpPr>
          <p:cNvPr id="14" name="Rectangle 13"/>
          <p:cNvSpPr/>
          <p:nvPr/>
        </p:nvSpPr>
        <p:spPr>
          <a:xfrm>
            <a:off x="455294" y="507537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75000"/>
                    <a:lumOff val="25000"/>
                  </a:schemeClr>
                </a:solidFill>
                <a:latin typeface="Comic Sans MS" pitchFamily="66" charset="0"/>
              </a:rPr>
              <a:t>#7</a:t>
            </a:r>
          </a:p>
        </p:txBody>
      </p:sp>
      <p:sp>
        <p:nvSpPr>
          <p:cNvPr id="15" name="Rectangle 14"/>
          <p:cNvSpPr/>
          <p:nvPr/>
        </p:nvSpPr>
        <p:spPr>
          <a:xfrm>
            <a:off x="457199" y="5387799"/>
            <a:ext cx="485775" cy="323850"/>
          </a:xfrm>
          <a:prstGeom prst="rect">
            <a:avLst/>
          </a:prstGeom>
          <a:solidFill>
            <a:schemeClr val="accent3">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75000"/>
                  <a:lumOff val="25000"/>
                </a:schemeClr>
              </a:solidFill>
              <a:latin typeface="Comic Sans MS" pitchFamily="66" charset="0"/>
            </a:endParaRPr>
          </a:p>
        </p:txBody>
      </p:sp>
      <p:sp>
        <p:nvSpPr>
          <p:cNvPr id="16" name="Rectangle 15"/>
          <p:cNvSpPr/>
          <p:nvPr/>
        </p:nvSpPr>
        <p:spPr>
          <a:xfrm>
            <a:off x="455294" y="570783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Comic Sans MS" pitchFamily="66" charset="0"/>
              </a:rPr>
              <a:t>#8</a:t>
            </a:r>
          </a:p>
        </p:txBody>
      </p:sp>
      <p:sp>
        <p:nvSpPr>
          <p:cNvPr id="17" name="Rectangle 16"/>
          <p:cNvSpPr/>
          <p:nvPr/>
        </p:nvSpPr>
        <p:spPr>
          <a:xfrm>
            <a:off x="457199" y="6020259"/>
            <a:ext cx="485775" cy="323850"/>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75000"/>
                    <a:lumOff val="25000"/>
                  </a:schemeClr>
                </a:solidFill>
                <a:latin typeface="Comic Sans MS" pitchFamily="66" charset="0"/>
              </a:rPr>
              <a:t>#9</a:t>
            </a:r>
          </a:p>
        </p:txBody>
      </p:sp>
      <p:sp>
        <p:nvSpPr>
          <p:cNvPr id="19" name="Rectangle 18"/>
          <p:cNvSpPr/>
          <p:nvPr/>
        </p:nvSpPr>
        <p:spPr>
          <a:xfrm>
            <a:off x="2255519" y="5395419"/>
            <a:ext cx="2110741" cy="323850"/>
          </a:xfrm>
          <a:prstGeom prst="rect">
            <a:avLst/>
          </a:prstGeom>
          <a:solidFill>
            <a:schemeClr val="accent3">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lumMod val="75000"/>
                  </a:schemeClr>
                </a:solidFill>
                <a:latin typeface="Comic Sans MS" pitchFamily="66" charset="0"/>
              </a:rPr>
              <a:t>Died before Methuselah</a:t>
            </a:r>
          </a:p>
        </p:txBody>
      </p:sp>
      <p:sp>
        <p:nvSpPr>
          <p:cNvPr id="20" name="Rectangle 19"/>
          <p:cNvSpPr/>
          <p:nvPr/>
        </p:nvSpPr>
        <p:spPr>
          <a:xfrm>
            <a:off x="737901" y="632860"/>
            <a:ext cx="9045893" cy="850902"/>
          </a:xfrm>
          <a:prstGeom prst="rect">
            <a:avLst/>
          </a:prstGeom>
          <a:solidFill>
            <a:schemeClr val="accent1">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800" b="1" dirty="0">
                <a:solidFill>
                  <a:schemeClr val="accent1">
                    <a:lumMod val="75000"/>
                  </a:schemeClr>
                </a:solidFill>
                <a:latin typeface="Comic Sans MS" pitchFamily="66" charset="0"/>
              </a:rPr>
              <a:t>C</a:t>
            </a:r>
            <a:r>
              <a:rPr lang="en-US" sz="2400" b="1" dirty="0">
                <a:solidFill>
                  <a:schemeClr val="accent1">
                    <a:lumMod val="75000"/>
                  </a:schemeClr>
                </a:solidFill>
                <a:latin typeface="Comic Sans MS" pitchFamily="66" charset="0"/>
              </a:rPr>
              <a:t>HRONOLOGY</a:t>
            </a:r>
            <a:r>
              <a:rPr lang="en-US" sz="2800" b="1" dirty="0">
                <a:solidFill>
                  <a:schemeClr val="accent1">
                    <a:lumMod val="75000"/>
                  </a:schemeClr>
                </a:solidFill>
                <a:latin typeface="Comic Sans MS" pitchFamily="66" charset="0"/>
              </a:rPr>
              <a:t> C</a:t>
            </a:r>
            <a:r>
              <a:rPr lang="en-US" sz="2400" b="1" dirty="0">
                <a:solidFill>
                  <a:schemeClr val="accent1">
                    <a:lumMod val="75000"/>
                  </a:schemeClr>
                </a:solidFill>
                <a:latin typeface="Comic Sans MS" pitchFamily="66" charset="0"/>
              </a:rPr>
              <a:t>HART</a:t>
            </a:r>
            <a:r>
              <a:rPr lang="en-US" sz="2800" b="1" dirty="0">
                <a:solidFill>
                  <a:schemeClr val="accent1">
                    <a:lumMod val="75000"/>
                  </a:schemeClr>
                </a:solidFill>
                <a:latin typeface="Comic Sans MS" pitchFamily="66" charset="0"/>
              </a:rPr>
              <a:t> F</a:t>
            </a:r>
            <a:r>
              <a:rPr lang="en-US" sz="2400" b="1" dirty="0">
                <a:solidFill>
                  <a:schemeClr val="accent1">
                    <a:lumMod val="75000"/>
                  </a:schemeClr>
                </a:solidFill>
                <a:latin typeface="Comic Sans MS" pitchFamily="66" charset="0"/>
              </a:rPr>
              <a:t>ROM</a:t>
            </a:r>
            <a:r>
              <a:rPr lang="en-US" sz="2800" b="1" dirty="0">
                <a:solidFill>
                  <a:schemeClr val="accent1">
                    <a:lumMod val="75000"/>
                  </a:schemeClr>
                </a:solidFill>
                <a:latin typeface="Comic Sans MS" pitchFamily="66" charset="0"/>
              </a:rPr>
              <a:t> A</a:t>
            </a:r>
            <a:r>
              <a:rPr lang="en-US" sz="2400" b="1" dirty="0">
                <a:solidFill>
                  <a:schemeClr val="accent1">
                    <a:lumMod val="75000"/>
                  </a:schemeClr>
                </a:solidFill>
                <a:latin typeface="Comic Sans MS" pitchFamily="66" charset="0"/>
              </a:rPr>
              <a:t>DAM</a:t>
            </a:r>
            <a:r>
              <a:rPr lang="en-US" sz="2800" b="1" dirty="0">
                <a:solidFill>
                  <a:schemeClr val="accent1">
                    <a:lumMod val="75000"/>
                  </a:schemeClr>
                </a:solidFill>
                <a:latin typeface="Comic Sans MS" pitchFamily="66" charset="0"/>
              </a:rPr>
              <a:t> </a:t>
            </a:r>
            <a:r>
              <a:rPr lang="en-US" sz="2400" b="1" dirty="0">
                <a:solidFill>
                  <a:schemeClr val="accent1">
                    <a:lumMod val="75000"/>
                  </a:schemeClr>
                </a:solidFill>
                <a:latin typeface="Comic Sans MS" pitchFamily="66" charset="0"/>
              </a:rPr>
              <a:t>TO</a:t>
            </a:r>
            <a:r>
              <a:rPr lang="en-US" sz="2800" b="1" dirty="0">
                <a:solidFill>
                  <a:schemeClr val="accent1">
                    <a:lumMod val="75000"/>
                  </a:schemeClr>
                </a:solidFill>
                <a:latin typeface="Comic Sans MS" pitchFamily="66" charset="0"/>
              </a:rPr>
              <a:t> S</a:t>
            </a:r>
            <a:r>
              <a:rPr lang="en-US" sz="2400" b="1" dirty="0">
                <a:solidFill>
                  <a:schemeClr val="accent1">
                    <a:lumMod val="75000"/>
                  </a:schemeClr>
                </a:solidFill>
                <a:latin typeface="Comic Sans MS" pitchFamily="66" charset="0"/>
              </a:rPr>
              <a:t>HEM: Gen 5</a:t>
            </a:r>
          </a:p>
          <a:p>
            <a:pPr algn="ctr"/>
            <a:r>
              <a:rPr lang="en-US" sz="2400" b="1" dirty="0">
                <a:solidFill>
                  <a:schemeClr val="accent1">
                    <a:lumMod val="75000"/>
                  </a:schemeClr>
                </a:solidFill>
                <a:latin typeface="Comic Sans MS" pitchFamily="66" charset="0"/>
              </a:rPr>
              <a:t>(Note: Noah is the 10</a:t>
            </a:r>
            <a:r>
              <a:rPr lang="en-US" sz="2400" b="1" baseline="30000" dirty="0">
                <a:solidFill>
                  <a:schemeClr val="accent1">
                    <a:lumMod val="75000"/>
                  </a:schemeClr>
                </a:solidFill>
                <a:latin typeface="Comic Sans MS" pitchFamily="66" charset="0"/>
              </a:rPr>
              <a:t>th</a:t>
            </a:r>
            <a:r>
              <a:rPr lang="en-US" sz="2400" b="1" dirty="0">
                <a:solidFill>
                  <a:schemeClr val="accent1">
                    <a:lumMod val="75000"/>
                  </a:schemeClr>
                </a:solidFill>
                <a:latin typeface="Comic Sans MS" pitchFamily="66" charset="0"/>
              </a:rPr>
              <a:t> Generation, not the 8</a:t>
            </a:r>
            <a:r>
              <a:rPr lang="en-US" sz="2400" b="1" baseline="30000" dirty="0">
                <a:solidFill>
                  <a:schemeClr val="accent1">
                    <a:lumMod val="75000"/>
                  </a:schemeClr>
                </a:solidFill>
                <a:latin typeface="Comic Sans MS" pitchFamily="66" charset="0"/>
              </a:rPr>
              <a:t>th</a:t>
            </a:r>
            <a:r>
              <a:rPr lang="en-US" sz="2400" b="1" dirty="0">
                <a:solidFill>
                  <a:schemeClr val="accent1">
                    <a:lumMod val="75000"/>
                  </a:schemeClr>
                </a:solidFill>
                <a:latin typeface="Comic Sans MS" pitchFamily="66" charset="0"/>
              </a:rPr>
              <a:t>!)</a:t>
            </a:r>
            <a:endParaRPr lang="en-US" sz="2800" b="1" dirty="0">
              <a:solidFill>
                <a:schemeClr val="accent1">
                  <a:lumMod val="75000"/>
                </a:schemeClr>
              </a:solidFill>
              <a:latin typeface="Comic Sans MS" pitchFamily="66" charset="0"/>
            </a:endParaRPr>
          </a:p>
        </p:txBody>
      </p:sp>
      <p:sp>
        <p:nvSpPr>
          <p:cNvPr id="21" name="Rectangle 20"/>
          <p:cNvSpPr/>
          <p:nvPr/>
        </p:nvSpPr>
        <p:spPr>
          <a:xfrm>
            <a:off x="9631255" y="2397723"/>
            <a:ext cx="2102970" cy="3046988"/>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16200000" scaled="1"/>
            <a:tileRect/>
          </a:gradFill>
          <a:scene3d>
            <a:camera prst="orthographicFront"/>
            <a:lightRig rig="threePt" dir="t"/>
          </a:scene3d>
          <a:sp3d>
            <a:bevelT w="152400" h="50800" prst="softRound"/>
          </a:sp3d>
        </p:spPr>
        <p:txBody>
          <a:bodyPr wrap="square">
            <a:spAutoFit/>
            <a:sp3d extrusionH="57150">
              <a:bevelT w="38100" h="38100" prst="angle"/>
            </a:sp3d>
          </a:bodyPr>
          <a:lstStyle/>
          <a:p>
            <a:pPr algn="ctr"/>
            <a:r>
              <a:rPr lang="en-US" sz="2400" b="1" dirty="0">
                <a:solidFill>
                  <a:srgbClr val="002060"/>
                </a:solidFill>
                <a:latin typeface="Arial" pitchFamily="34" charset="0"/>
                <a:ea typeface="Times New Roman" panose="02020603050405020304" pitchFamily="18" charset="0"/>
                <a:cs typeface="Arial" pitchFamily="34" charset="0"/>
              </a:rPr>
              <a:t>Enoch </a:t>
            </a:r>
            <a:br>
              <a:rPr lang="en-US" sz="2400" b="1" dirty="0">
                <a:solidFill>
                  <a:srgbClr val="002060"/>
                </a:solidFill>
                <a:latin typeface="Arial" pitchFamily="34" charset="0"/>
                <a:ea typeface="Times New Roman" panose="02020603050405020304" pitchFamily="18" charset="0"/>
                <a:cs typeface="Arial" pitchFamily="34" charset="0"/>
              </a:rPr>
            </a:br>
            <a:r>
              <a:rPr lang="en-US" sz="2400" b="1" dirty="0">
                <a:solidFill>
                  <a:srgbClr val="002060"/>
                </a:solidFill>
                <a:latin typeface="Arial" pitchFamily="34" charset="0"/>
                <a:ea typeface="Times New Roman" panose="02020603050405020304" pitchFamily="18" charset="0"/>
                <a:cs typeface="Arial" pitchFamily="34" charset="0"/>
              </a:rPr>
              <a:t>and </a:t>
            </a:r>
            <a:br>
              <a:rPr lang="en-US" sz="2400" b="1" dirty="0">
                <a:solidFill>
                  <a:srgbClr val="002060"/>
                </a:solidFill>
                <a:latin typeface="Arial" pitchFamily="34" charset="0"/>
                <a:ea typeface="Times New Roman" panose="02020603050405020304" pitchFamily="18" charset="0"/>
                <a:cs typeface="Arial" pitchFamily="34" charset="0"/>
              </a:rPr>
            </a:br>
            <a:r>
              <a:rPr lang="en-US" sz="2400" b="1" dirty="0" err="1">
                <a:solidFill>
                  <a:srgbClr val="002060"/>
                </a:solidFill>
                <a:latin typeface="Arial" pitchFamily="34" charset="0"/>
                <a:ea typeface="Times New Roman" panose="02020603050405020304" pitchFamily="18" charset="0"/>
                <a:cs typeface="Arial" pitchFamily="34" charset="0"/>
              </a:rPr>
              <a:t>Lamech</a:t>
            </a:r>
            <a:r>
              <a:rPr lang="en-US" sz="2400" b="1" dirty="0">
                <a:solidFill>
                  <a:srgbClr val="002060"/>
                </a:solidFill>
                <a:latin typeface="Arial" pitchFamily="34" charset="0"/>
                <a:ea typeface="Times New Roman" panose="02020603050405020304" pitchFamily="18" charset="0"/>
                <a:cs typeface="Arial" pitchFamily="34" charset="0"/>
              </a:rPr>
              <a:t> </a:t>
            </a:r>
            <a:br>
              <a:rPr lang="en-US" sz="2400" b="1" dirty="0">
                <a:solidFill>
                  <a:srgbClr val="002060"/>
                </a:solidFill>
                <a:latin typeface="Arial" pitchFamily="34" charset="0"/>
                <a:ea typeface="Times New Roman" panose="02020603050405020304" pitchFamily="18" charset="0"/>
                <a:cs typeface="Arial" pitchFamily="34" charset="0"/>
              </a:rPr>
            </a:br>
            <a:r>
              <a:rPr lang="en-US" sz="2400" b="1" dirty="0">
                <a:solidFill>
                  <a:srgbClr val="002060"/>
                </a:solidFill>
                <a:latin typeface="Arial" pitchFamily="34" charset="0"/>
                <a:ea typeface="Times New Roman" panose="02020603050405020304" pitchFamily="18" charset="0"/>
                <a:cs typeface="Arial" pitchFamily="34" charset="0"/>
              </a:rPr>
              <a:t>did not participate as a </a:t>
            </a:r>
            <a:br>
              <a:rPr lang="en-US" sz="2400" b="1" dirty="0">
                <a:solidFill>
                  <a:srgbClr val="002060"/>
                </a:solidFill>
                <a:latin typeface="Arial" pitchFamily="34" charset="0"/>
                <a:ea typeface="Times New Roman" panose="02020603050405020304" pitchFamily="18" charset="0"/>
                <a:cs typeface="Arial" pitchFamily="34" charset="0"/>
              </a:rPr>
            </a:br>
            <a:r>
              <a:rPr lang="en-US" sz="2400" b="1" dirty="0" err="1">
                <a:solidFill>
                  <a:srgbClr val="002060"/>
                </a:solidFill>
                <a:latin typeface="Arial" pitchFamily="34" charset="0"/>
                <a:ea typeface="Times New Roman" panose="02020603050405020304" pitchFamily="18" charset="0"/>
                <a:cs typeface="Arial" pitchFamily="34" charset="0"/>
              </a:rPr>
              <a:t>Melki-tzedek</a:t>
            </a:r>
            <a:r>
              <a:rPr lang="en-US" sz="2400" b="1" dirty="0">
                <a:solidFill>
                  <a:srgbClr val="002060"/>
                </a:solidFill>
                <a:latin typeface="Arial" pitchFamily="34" charset="0"/>
                <a:ea typeface="Times New Roman" panose="02020603050405020304" pitchFamily="18" charset="0"/>
                <a:cs typeface="Arial" pitchFamily="34" charset="0"/>
              </a:rPr>
              <a:t> priest.</a:t>
            </a:r>
          </a:p>
        </p:txBody>
      </p:sp>
    </p:spTree>
    <p:extLst>
      <p:ext uri="{BB962C8B-B14F-4D97-AF65-F5344CB8AC3E}">
        <p14:creationId xmlns:p14="http://schemas.microsoft.com/office/powerpoint/2010/main" val="231442011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1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alphaModFix amt="78000"/>
          </a:blip>
          <a:tile tx="0" ty="0" sx="100000" sy="100000" flip="none" algn="tl"/>
        </a:blip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3545332" y="1757374"/>
            <a:ext cx="8610621" cy="4338546"/>
          </a:xfrm>
          <a:prstGeom prst="rect">
            <a:avLst/>
          </a:prstGeom>
          <a:ln>
            <a:noFill/>
          </a:ln>
          <a:effectLst>
            <a:softEdge rad="112500"/>
          </a:effectLst>
        </p:spPr>
      </p:pic>
      <p:sp>
        <p:nvSpPr>
          <p:cNvPr id="3" name="Slide Number Placeholder 2"/>
          <p:cNvSpPr>
            <a:spLocks noGrp="1"/>
          </p:cNvSpPr>
          <p:nvPr>
            <p:ph type="sldNum" sz="quarter" idx="12"/>
          </p:nvPr>
        </p:nvSpPr>
        <p:spPr>
          <a:xfrm>
            <a:off x="8610600" y="6356350"/>
            <a:ext cx="3454400" cy="365125"/>
          </a:xfrm>
        </p:spPr>
        <p:txBody>
          <a:bodyPr/>
          <a:lstStyle/>
          <a:p>
            <a:fld id="{385F3E72-97D8-4E0E-8DB2-A67F030E614A}" type="slidenum">
              <a:rPr lang="en-US" smtClean="0">
                <a:solidFill>
                  <a:schemeClr val="accent1">
                    <a:lumMod val="50000"/>
                  </a:schemeClr>
                </a:solidFill>
              </a:rPr>
              <a:t>80</a:t>
            </a:fld>
            <a:endParaRPr lang="en-US" dirty="0">
              <a:solidFill>
                <a:schemeClr val="accent1">
                  <a:lumMod val="50000"/>
                </a:schemeClr>
              </a:solidFill>
            </a:endParaRPr>
          </a:p>
        </p:txBody>
      </p:sp>
      <p:sp>
        <p:nvSpPr>
          <p:cNvPr id="9" name="Title 3"/>
          <p:cNvSpPr txBox="1">
            <a:spLocks/>
          </p:cNvSpPr>
          <p:nvPr/>
        </p:nvSpPr>
        <p:spPr>
          <a:xfrm>
            <a:off x="834898" y="4913312"/>
            <a:ext cx="4836668" cy="2289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sz="2800" b="1" dirty="0">
              <a:solidFill>
                <a:schemeClr val="accent1">
                  <a:lumMod val="50000"/>
                </a:schemeClr>
              </a:solidFill>
            </a:endParaRPr>
          </a:p>
        </p:txBody>
      </p:sp>
      <p:sp>
        <p:nvSpPr>
          <p:cNvPr id="10" name="Title 1"/>
          <p:cNvSpPr txBox="1">
            <a:spLocks/>
          </p:cNvSpPr>
          <p:nvPr/>
        </p:nvSpPr>
        <p:spPr>
          <a:xfrm>
            <a:off x="214193" y="78906"/>
            <a:ext cx="11584105" cy="1978494"/>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a:solidFill>
                    <a:sysClr val="windowText" lastClr="000000"/>
                  </a:solidFill>
                </a:ln>
                <a:solidFill>
                  <a:srgbClr val="C00000"/>
                </a:solidFill>
                <a:latin typeface="Forte" panose="03060902040502070203" pitchFamily="66" charset="0"/>
              </a:rPr>
              <a:t>Why would the Jews wish to argue </a:t>
            </a:r>
            <a:br>
              <a:rPr lang="en-US" sz="4800" b="1" dirty="0">
                <a:ln>
                  <a:solidFill>
                    <a:sysClr val="windowText" lastClr="000000"/>
                  </a:solidFill>
                </a:ln>
                <a:solidFill>
                  <a:srgbClr val="C00000"/>
                </a:solidFill>
                <a:latin typeface="Forte" panose="03060902040502070203" pitchFamily="66" charset="0"/>
              </a:rPr>
            </a:br>
            <a:r>
              <a:rPr lang="en-US" sz="4800" b="1" dirty="0">
                <a:ln>
                  <a:solidFill>
                    <a:sysClr val="windowText" lastClr="000000"/>
                  </a:solidFill>
                </a:ln>
                <a:solidFill>
                  <a:srgbClr val="C00000"/>
                </a:solidFill>
                <a:latin typeface="Forte" panose="03060902040502070203" pitchFamily="66" charset="0"/>
              </a:rPr>
              <a:t>with </a:t>
            </a:r>
            <a:r>
              <a:rPr lang="en-US" sz="4800" b="1" dirty="0">
                <a:ln>
                  <a:solidFill>
                    <a:sysClr val="windowText" lastClr="000000"/>
                  </a:solidFill>
                </a:ln>
                <a:solidFill>
                  <a:schemeClr val="accent6">
                    <a:lumMod val="75000"/>
                  </a:schemeClr>
                </a:solidFill>
                <a:latin typeface="Forte" panose="03060902040502070203" pitchFamily="66" charset="0"/>
              </a:rPr>
              <a:t>Christians</a:t>
            </a:r>
            <a:r>
              <a:rPr lang="en-US" sz="4800" b="1" dirty="0">
                <a:ln>
                  <a:solidFill>
                    <a:sysClr val="windowText" lastClr="000000"/>
                  </a:solidFill>
                </a:ln>
                <a:solidFill>
                  <a:srgbClr val="C00000"/>
                </a:solidFill>
                <a:latin typeface="Forte" panose="03060902040502070203" pitchFamily="66" charset="0"/>
              </a:rPr>
              <a:t> &amp; </a:t>
            </a:r>
            <a:r>
              <a:rPr lang="en-US" sz="4800" b="1" dirty="0">
                <a:ln>
                  <a:solidFill>
                    <a:sysClr val="windowText" lastClr="000000"/>
                  </a:solidFill>
                </a:ln>
                <a:solidFill>
                  <a:srgbClr val="00B0F0"/>
                </a:solidFill>
                <a:latin typeface="Forte" panose="03060902040502070203" pitchFamily="66" charset="0"/>
              </a:rPr>
              <a:t>the Scriptures </a:t>
            </a:r>
            <a:r>
              <a:rPr lang="en-US" sz="4800" b="1" dirty="0">
                <a:ln>
                  <a:solidFill>
                    <a:sysClr val="windowText" lastClr="000000"/>
                  </a:solidFill>
                </a:ln>
                <a:solidFill>
                  <a:srgbClr val="C00000"/>
                </a:solidFill>
                <a:latin typeface="Forte" panose="03060902040502070203" pitchFamily="66" charset="0"/>
              </a:rPr>
              <a:t/>
            </a:r>
            <a:br>
              <a:rPr lang="en-US" sz="4800" b="1" dirty="0">
                <a:ln>
                  <a:solidFill>
                    <a:sysClr val="windowText" lastClr="000000"/>
                  </a:solidFill>
                </a:ln>
                <a:solidFill>
                  <a:srgbClr val="C00000"/>
                </a:solidFill>
                <a:latin typeface="Forte" panose="03060902040502070203" pitchFamily="66" charset="0"/>
              </a:rPr>
            </a:br>
            <a:r>
              <a:rPr lang="en-US" sz="4800" b="1" dirty="0">
                <a:ln>
                  <a:solidFill>
                    <a:sysClr val="windowText" lastClr="000000"/>
                  </a:solidFill>
                </a:ln>
                <a:solidFill>
                  <a:srgbClr val="C00000"/>
                </a:solidFill>
                <a:latin typeface="Forte" panose="03060902040502070203" pitchFamily="66" charset="0"/>
              </a:rPr>
              <a:t>about Genealogies?</a:t>
            </a:r>
            <a:endParaRPr lang="en-CA" sz="4800" b="1" dirty="0">
              <a:ln>
                <a:solidFill>
                  <a:sysClr val="windowText" lastClr="000000"/>
                </a:solidFill>
              </a:ln>
              <a:solidFill>
                <a:srgbClr val="C00000"/>
              </a:solidFill>
              <a:latin typeface="Forte" panose="03060902040502070203" pitchFamily="66" charset="0"/>
            </a:endParaRPr>
          </a:p>
        </p:txBody>
      </p:sp>
      <p:sp>
        <p:nvSpPr>
          <p:cNvPr id="4" name="Title 3"/>
          <p:cNvSpPr>
            <a:spLocks noGrp="1"/>
          </p:cNvSpPr>
          <p:nvPr>
            <p:ph type="title"/>
          </p:nvPr>
        </p:nvSpPr>
        <p:spPr>
          <a:xfrm>
            <a:off x="214195" y="1587500"/>
            <a:ext cx="11292005" cy="4603750"/>
          </a:xfrm>
        </p:spPr>
        <p:txBody>
          <a:bodyPr>
            <a:noAutofit/>
            <a:scene3d>
              <a:camera prst="orthographicFront"/>
              <a:lightRig rig="threePt" dir="t"/>
            </a:scene3d>
            <a:sp3d extrusionH="57150">
              <a:bevelT w="38100" h="38100" prst="angle"/>
            </a:sp3d>
          </a:bodyPr>
          <a:lstStyle/>
          <a:p>
            <a:r>
              <a:rPr lang="en-US" sz="3200" b="1" dirty="0" err="1">
                <a:solidFill>
                  <a:schemeClr val="accent1">
                    <a:lumMod val="50000"/>
                  </a:schemeClr>
                </a:solidFill>
              </a:rPr>
              <a:t>Hhmmm</a:t>
            </a:r>
            <a:r>
              <a:rPr lang="en-US" sz="3200" b="1" dirty="0">
                <a:solidFill>
                  <a:schemeClr val="accent1">
                    <a:lumMod val="50000"/>
                  </a:schemeClr>
                </a:solidFill>
              </a:rPr>
              <a:t>…!!!  </a:t>
            </a:r>
            <a:br>
              <a:rPr lang="en-US" sz="3200" b="1" dirty="0">
                <a:solidFill>
                  <a:schemeClr val="accent1">
                    <a:lumMod val="50000"/>
                  </a:schemeClr>
                </a:solidFill>
              </a:rPr>
            </a:br>
            <a:r>
              <a:rPr lang="en-US" sz="3200" b="1" dirty="0">
                <a:solidFill>
                  <a:schemeClr val="accent1">
                    <a:lumMod val="50000"/>
                  </a:schemeClr>
                </a:solidFill>
              </a:rPr>
              <a:t>Got any ideas?   </a:t>
            </a:r>
            <a:r>
              <a:rPr lang="en-CA" sz="3200" b="1" dirty="0">
                <a:solidFill>
                  <a:schemeClr val="accent1">
                    <a:lumMod val="50000"/>
                  </a:schemeClr>
                </a:solidFill>
              </a:rPr>
              <a:t/>
            </a:r>
            <a:br>
              <a:rPr lang="en-CA" sz="3200" b="1" dirty="0">
                <a:solidFill>
                  <a:schemeClr val="accent1">
                    <a:lumMod val="50000"/>
                  </a:schemeClr>
                </a:solidFill>
              </a:rPr>
            </a:br>
            <a:r>
              <a:rPr lang="en-US" sz="1400" b="1" dirty="0">
                <a:solidFill>
                  <a:schemeClr val="accent1">
                    <a:lumMod val="50000"/>
                  </a:schemeClr>
                </a:solidFill>
              </a:rPr>
              <a:t/>
            </a:r>
            <a:br>
              <a:rPr lang="en-US" sz="1400" b="1" dirty="0">
                <a:solidFill>
                  <a:schemeClr val="accent1">
                    <a:lumMod val="50000"/>
                  </a:schemeClr>
                </a:solidFill>
              </a:rPr>
            </a:br>
            <a:r>
              <a:rPr lang="en-US" sz="2800" b="1" dirty="0">
                <a:solidFill>
                  <a:srgbClr val="C00000"/>
                </a:solidFill>
                <a:effectLst>
                  <a:outerShdw blurRad="38100" dist="38100" dir="2700000" algn="tl">
                    <a:srgbClr val="000000">
                      <a:alpha val="43137"/>
                    </a:srgbClr>
                  </a:outerShdw>
                </a:effectLst>
              </a:rPr>
              <a:t>Maybe it’s because they </a:t>
            </a:r>
            <a:br>
              <a:rPr lang="en-US" sz="2800" b="1" dirty="0">
                <a:solidFill>
                  <a:srgbClr val="C00000"/>
                </a:solidFill>
                <a:effectLst>
                  <a:outerShdw blurRad="38100" dist="38100" dir="2700000" algn="tl">
                    <a:srgbClr val="000000">
                      <a:alpha val="43137"/>
                    </a:srgbClr>
                  </a:outerShdw>
                </a:effectLst>
              </a:rPr>
            </a:br>
            <a:r>
              <a:rPr lang="en-US" sz="2800" b="1" dirty="0">
                <a:solidFill>
                  <a:srgbClr val="C00000"/>
                </a:solidFill>
                <a:effectLst>
                  <a:outerShdw blurRad="38100" dist="38100" dir="2700000" algn="tl">
                    <a:srgbClr val="000000">
                      <a:alpha val="43137"/>
                    </a:srgbClr>
                  </a:outerShdw>
                </a:effectLst>
              </a:rPr>
              <a:t>(</a:t>
            </a:r>
            <a:r>
              <a:rPr lang="en-US" sz="2800" b="1" dirty="0">
                <a:solidFill>
                  <a:schemeClr val="tx1">
                    <a:lumMod val="75000"/>
                    <a:lumOff val="25000"/>
                  </a:schemeClr>
                </a:solidFill>
                <a:effectLst>
                  <a:outerShdw blurRad="38100" dist="38100" dir="2700000" algn="tl">
                    <a:srgbClr val="000000">
                      <a:alpha val="43137"/>
                    </a:srgbClr>
                  </a:outerShdw>
                </a:effectLst>
              </a:rPr>
              <a:t>Jews</a:t>
            </a:r>
            <a:r>
              <a:rPr lang="en-US" sz="2800" b="1" dirty="0">
                <a:solidFill>
                  <a:srgbClr val="C00000"/>
                </a:solidFill>
                <a:effectLst>
                  <a:outerShdw blurRad="38100" dist="38100" dir="2700000" algn="tl">
                    <a:srgbClr val="000000">
                      <a:alpha val="43137"/>
                    </a:srgbClr>
                  </a:outerShdw>
                </a:effectLst>
              </a:rPr>
              <a:t>) </a:t>
            </a:r>
            <a:r>
              <a:rPr lang="en-US" sz="2800" b="1" u="sng" dirty="0">
                <a:solidFill>
                  <a:srgbClr val="C00000"/>
                </a:solidFill>
                <a:effectLst>
                  <a:outerShdw blurRad="38100" dist="38100" dir="2700000" algn="tl">
                    <a:srgbClr val="000000">
                      <a:alpha val="43137"/>
                    </a:srgbClr>
                  </a:outerShdw>
                </a:effectLst>
              </a:rPr>
              <a:t>distorted</a:t>
            </a:r>
            <a:r>
              <a:rPr lang="en-US" sz="2800" b="1" dirty="0">
                <a:solidFill>
                  <a:srgbClr val="C00000"/>
                </a:solidFill>
                <a:effectLst>
                  <a:outerShdw blurRad="38100" dist="38100" dir="2700000" algn="tl">
                    <a:srgbClr val="000000">
                      <a:alpha val="43137"/>
                    </a:srgbClr>
                  </a:outerShdw>
                </a:effectLst>
              </a:rPr>
              <a:t> these timelines </a:t>
            </a:r>
            <a:br>
              <a:rPr lang="en-US" sz="2800" b="1" dirty="0">
                <a:solidFill>
                  <a:srgbClr val="C00000"/>
                </a:solidFill>
                <a:effectLst>
                  <a:outerShdw blurRad="38100" dist="38100" dir="2700000" algn="tl">
                    <a:srgbClr val="000000">
                      <a:alpha val="43137"/>
                    </a:srgbClr>
                  </a:outerShdw>
                </a:effectLst>
              </a:rPr>
            </a:br>
            <a:r>
              <a:rPr lang="en-US" sz="2800" b="1" dirty="0">
                <a:solidFill>
                  <a:srgbClr val="C00000"/>
                </a:solidFill>
                <a:effectLst>
                  <a:outerShdw blurRad="38100" dist="38100" dir="2700000" algn="tl">
                    <a:srgbClr val="000000">
                      <a:alpha val="43137"/>
                    </a:srgbClr>
                  </a:outerShdw>
                </a:effectLst>
              </a:rPr>
              <a:t>in their attempt to disprove truth?  </a:t>
            </a:r>
            <a:br>
              <a:rPr lang="en-US" sz="2800" b="1" dirty="0">
                <a:solidFill>
                  <a:srgbClr val="C00000"/>
                </a:solidFill>
                <a:effectLst>
                  <a:outerShdw blurRad="38100" dist="38100" dir="2700000" algn="tl">
                    <a:srgbClr val="000000">
                      <a:alpha val="43137"/>
                    </a:srgbClr>
                  </a:outerShdw>
                </a:effectLst>
              </a:rPr>
            </a:br>
            <a:r>
              <a:rPr lang="en-US" sz="2800" b="1" dirty="0">
                <a:solidFill>
                  <a:schemeClr val="accent2">
                    <a:lumMod val="50000"/>
                  </a:schemeClr>
                </a:solidFill>
                <a:effectLst>
                  <a:outerShdw blurRad="38100" dist="38100" dir="2700000" algn="tl">
                    <a:srgbClr val="000000">
                      <a:alpha val="43137"/>
                    </a:srgbClr>
                  </a:outerShdw>
                </a:effectLst>
              </a:rPr>
              <a:t>And maybe the </a:t>
            </a:r>
            <a:r>
              <a:rPr lang="en-US" sz="2800" b="1" dirty="0">
                <a:solidFill>
                  <a:srgbClr val="C00000"/>
                </a:solidFill>
                <a:effectLst>
                  <a:outerShdw blurRad="38100" dist="38100" dir="2700000" algn="tl">
                    <a:srgbClr val="000000">
                      <a:alpha val="43137"/>
                    </a:srgbClr>
                  </a:outerShdw>
                </a:effectLst>
              </a:rPr>
              <a:t>distorted genealogy </a:t>
            </a:r>
            <a:r>
              <a:rPr lang="en-US" sz="2800" b="1" dirty="0">
                <a:solidFill>
                  <a:schemeClr val="accent2">
                    <a:lumMod val="50000"/>
                  </a:schemeClr>
                </a:solidFill>
                <a:effectLst>
                  <a:outerShdw blurRad="38100" dist="38100" dir="2700000" algn="tl">
                    <a:srgbClr val="000000">
                      <a:alpha val="43137"/>
                    </a:srgbClr>
                  </a:outerShdw>
                </a:effectLst>
              </a:rPr>
              <a:t>in </a:t>
            </a:r>
            <a:br>
              <a:rPr lang="en-US" sz="2800" b="1" dirty="0">
                <a:solidFill>
                  <a:schemeClr val="accent2">
                    <a:lumMod val="50000"/>
                  </a:schemeClr>
                </a:solidFill>
                <a:effectLst>
                  <a:outerShdw blurRad="38100" dist="38100" dir="2700000" algn="tl">
                    <a:srgbClr val="000000">
                      <a:alpha val="43137"/>
                    </a:srgbClr>
                  </a:outerShdw>
                </a:effectLst>
              </a:rPr>
            </a:br>
            <a:r>
              <a:rPr lang="en-US" sz="2800" b="1" dirty="0">
                <a:solidFill>
                  <a:schemeClr val="accent2">
                    <a:lumMod val="50000"/>
                  </a:schemeClr>
                </a:solidFill>
                <a:effectLst>
                  <a:outerShdw blurRad="38100" dist="38100" dir="2700000" algn="tl">
                    <a:srgbClr val="000000">
                      <a:alpha val="43137"/>
                    </a:srgbClr>
                  </a:outerShdw>
                </a:effectLst>
              </a:rPr>
              <a:t>Genesis is </a:t>
            </a:r>
            <a:r>
              <a:rPr lang="en-US" sz="2800" b="1" dirty="0">
                <a:solidFill>
                  <a:srgbClr val="C00000"/>
                </a:solidFill>
                <a:effectLst>
                  <a:outerShdw blurRad="38100" dist="38100" dir="2700000" algn="tl">
                    <a:srgbClr val="000000">
                      <a:alpha val="43137"/>
                    </a:srgbClr>
                  </a:outerShdw>
                </a:effectLst>
              </a:rPr>
              <a:t>the one and only single piece </a:t>
            </a:r>
            <a:br>
              <a:rPr lang="en-US" sz="2800" b="1" dirty="0">
                <a:solidFill>
                  <a:srgbClr val="C00000"/>
                </a:solidFill>
                <a:effectLst>
                  <a:outerShdw blurRad="38100" dist="38100" dir="2700000" algn="tl">
                    <a:srgbClr val="000000">
                      <a:alpha val="43137"/>
                    </a:srgbClr>
                  </a:outerShdw>
                </a:effectLst>
              </a:rPr>
            </a:br>
            <a:r>
              <a:rPr lang="en-US" sz="2800" b="1" dirty="0">
                <a:solidFill>
                  <a:srgbClr val="C00000"/>
                </a:solidFill>
                <a:effectLst>
                  <a:outerShdw blurRad="38100" dist="38100" dir="2700000" algn="tl">
                    <a:srgbClr val="000000">
                      <a:alpha val="43137"/>
                    </a:srgbClr>
                  </a:outerShdw>
                </a:effectLst>
              </a:rPr>
              <a:t>of evidence</a:t>
            </a:r>
            <a:r>
              <a:rPr lang="en-US" sz="2800" b="1" dirty="0">
                <a:solidFill>
                  <a:schemeClr val="accent2">
                    <a:lumMod val="50000"/>
                  </a:schemeClr>
                </a:solidFill>
                <a:effectLst>
                  <a:outerShdw blurRad="38100" dist="38100" dir="2700000" algn="tl">
                    <a:srgbClr val="000000">
                      <a:alpha val="43137"/>
                    </a:srgbClr>
                  </a:outerShdw>
                </a:effectLst>
              </a:rPr>
              <a:t> that even remotely supports </a:t>
            </a:r>
            <a:br>
              <a:rPr lang="en-US" sz="2800" b="1" dirty="0">
                <a:solidFill>
                  <a:schemeClr val="accent2">
                    <a:lumMod val="50000"/>
                  </a:schemeClr>
                </a:solidFill>
                <a:effectLst>
                  <a:outerShdw blurRad="38100" dist="38100" dir="2700000" algn="tl">
                    <a:srgbClr val="000000">
                      <a:alpha val="43137"/>
                    </a:srgbClr>
                  </a:outerShdw>
                </a:effectLst>
              </a:rPr>
            </a:br>
            <a:r>
              <a:rPr lang="en-US" sz="2800" b="1" dirty="0">
                <a:solidFill>
                  <a:schemeClr val="accent2">
                    <a:lumMod val="50000"/>
                  </a:schemeClr>
                </a:solidFill>
                <a:effectLst>
                  <a:outerShdw blurRad="38100" dist="38100" dir="2700000" algn="tl">
                    <a:srgbClr val="000000">
                      <a:alpha val="43137"/>
                    </a:srgbClr>
                  </a:outerShdw>
                </a:effectLst>
              </a:rPr>
              <a:t>their ridiculous </a:t>
            </a:r>
            <a:r>
              <a:rPr lang="en-US" sz="2800" b="1" dirty="0">
                <a:solidFill>
                  <a:schemeClr val="accent2">
                    <a:lumMod val="50000"/>
                  </a:schemeClr>
                </a:solidFill>
                <a:effectLst>
                  <a:outerShdw blurRad="38100" dist="38100" dir="2700000" sx="101000" sy="101000" algn="tl">
                    <a:srgbClr val="00FF99"/>
                  </a:outerShdw>
                </a:effectLst>
                <a:latin typeface="+mn-lt"/>
              </a:rPr>
              <a:t>anti-Scripture</a:t>
            </a:r>
            <a:r>
              <a:rPr lang="en-US" sz="2800" b="1" dirty="0">
                <a:solidFill>
                  <a:schemeClr val="accent2">
                    <a:lumMod val="50000"/>
                  </a:schemeClr>
                </a:solidFill>
                <a:effectLst>
                  <a:outerShdw blurRad="38100" dist="38100" dir="2700000" algn="tl">
                    <a:srgbClr val="000000">
                      <a:alpha val="43137"/>
                    </a:srgbClr>
                  </a:outerShdw>
                </a:effectLst>
              </a:rPr>
              <a:t> fable that </a:t>
            </a:r>
            <a:br>
              <a:rPr lang="en-US" sz="2800" b="1" dirty="0">
                <a:solidFill>
                  <a:schemeClr val="accent2">
                    <a:lumMod val="50000"/>
                  </a:schemeClr>
                </a:solidFill>
                <a:effectLst>
                  <a:outerShdw blurRad="38100" dist="38100" dir="2700000" algn="tl">
                    <a:srgbClr val="000000">
                      <a:alpha val="43137"/>
                    </a:srgbClr>
                  </a:outerShdw>
                </a:effectLst>
              </a:rPr>
            </a:br>
            <a:r>
              <a:rPr lang="en-US" sz="2800" b="1" dirty="0" err="1">
                <a:solidFill>
                  <a:schemeClr val="accent2">
                    <a:lumMod val="50000"/>
                  </a:schemeClr>
                </a:solidFill>
                <a:effectLst>
                  <a:outerShdw blurRad="38100" dist="38100" dir="2700000" algn="tl">
                    <a:srgbClr val="000000">
                      <a:alpha val="43137"/>
                    </a:srgbClr>
                  </a:outerShdw>
                </a:effectLst>
              </a:rPr>
              <a:t>Melki-tzedek</a:t>
            </a:r>
            <a:r>
              <a:rPr lang="en-US" sz="2800" b="1" dirty="0">
                <a:solidFill>
                  <a:schemeClr val="accent2">
                    <a:lumMod val="50000"/>
                  </a:schemeClr>
                </a:solidFill>
                <a:effectLst>
                  <a:outerShdw blurRad="38100" dist="38100" dir="2700000" algn="tl">
                    <a:srgbClr val="000000">
                      <a:alpha val="43137"/>
                    </a:srgbClr>
                  </a:outerShdw>
                </a:effectLst>
              </a:rPr>
              <a:t> is the same person as Shem? </a:t>
            </a:r>
            <a:r>
              <a:rPr lang="en-US" sz="2800" b="1" dirty="0">
                <a:solidFill>
                  <a:schemeClr val="accent1">
                    <a:lumMod val="50000"/>
                  </a:schemeClr>
                </a:solidFill>
              </a:rPr>
              <a:t> </a:t>
            </a:r>
            <a:br>
              <a:rPr lang="en-US" sz="2800" b="1" dirty="0">
                <a:solidFill>
                  <a:schemeClr val="accent1">
                    <a:lumMod val="50000"/>
                  </a:schemeClr>
                </a:solidFill>
              </a:rPr>
            </a:br>
            <a:r>
              <a:rPr lang="en-US" sz="2800" b="1" dirty="0">
                <a:solidFill>
                  <a:srgbClr val="C00000"/>
                </a:solidFill>
                <a:effectLst>
                  <a:outerShdw blurRad="38100" dist="38100" dir="2700000" algn="tl">
                    <a:srgbClr val="000000">
                      <a:alpha val="43137"/>
                    </a:srgbClr>
                  </a:outerShdw>
                </a:effectLst>
              </a:rPr>
              <a:t>Therefore, </a:t>
            </a:r>
            <a:r>
              <a:rPr lang="en-US" sz="2800" b="1" dirty="0">
                <a:solidFill>
                  <a:schemeClr val="accent1">
                    <a:lumMod val="50000"/>
                  </a:schemeClr>
                </a:solidFill>
                <a:effectLst>
                  <a:outerShdw blurRad="38100" dist="38100" dir="2700000" algn="tl">
                    <a:srgbClr val="000000">
                      <a:alpha val="43137"/>
                    </a:srgbClr>
                  </a:outerShdw>
                </a:effectLst>
              </a:rPr>
              <a:t>they say, </a:t>
            </a:r>
            <a:r>
              <a:rPr lang="en-US" sz="2800" b="1" dirty="0">
                <a:solidFill>
                  <a:srgbClr val="0070C0"/>
                </a:solidFill>
                <a:effectLst>
                  <a:outerShdw blurRad="38100" dist="38100" dir="2700000" algn="tl">
                    <a:srgbClr val="000000">
                      <a:alpha val="43137"/>
                    </a:srgbClr>
                  </a:outerShdw>
                </a:effectLst>
              </a:rPr>
              <a:t>Yahusha</a:t>
            </a:r>
            <a:r>
              <a:rPr lang="en-US" sz="2800" b="1" dirty="0">
                <a:solidFill>
                  <a:schemeClr val="accent1">
                    <a:lumMod val="50000"/>
                  </a:schemeClr>
                </a:solidFill>
              </a:rPr>
              <a:t> </a:t>
            </a:r>
            <a:r>
              <a:rPr lang="en-US" sz="2800" b="1" dirty="0">
                <a:solidFill>
                  <a:srgbClr val="C00000"/>
                </a:solidFill>
                <a:effectLst>
                  <a:outerShdw blurRad="38100" dist="38100" dir="2700000" algn="tl">
                    <a:srgbClr val="000000">
                      <a:alpha val="43137"/>
                    </a:srgbClr>
                  </a:outerShdw>
                </a:effectLst>
              </a:rPr>
              <a:t>can’t be the new high priest!</a:t>
            </a:r>
            <a:endParaRPr lang="en-CA" sz="2800" b="1" dirty="0">
              <a:solidFill>
                <a:srgbClr val="C00000"/>
              </a:solidFill>
              <a:effectLst>
                <a:outerShdw blurRad="38100" dist="38100" dir="2700000" algn="tl">
                  <a:srgbClr val="000000">
                    <a:alpha val="43137"/>
                  </a:srgbClr>
                </a:outerShdw>
              </a:effectLst>
            </a:endParaRPr>
          </a:p>
        </p:txBody>
      </p:sp>
      <p:sp>
        <p:nvSpPr>
          <p:cNvPr id="11" name="Title 1"/>
          <p:cNvSpPr txBox="1">
            <a:spLocks/>
          </p:cNvSpPr>
          <p:nvPr/>
        </p:nvSpPr>
        <p:spPr>
          <a:xfrm>
            <a:off x="214194" y="6013295"/>
            <a:ext cx="11584105" cy="923331"/>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n>
                  <a:solidFill>
                    <a:sysClr val="windowText" lastClr="000000"/>
                  </a:solidFill>
                </a:ln>
                <a:solidFill>
                  <a:schemeClr val="accent1"/>
                </a:solidFill>
                <a:latin typeface="Forte" panose="03060902040502070203" pitchFamily="66" charset="0"/>
              </a:rPr>
              <a:t>Maybe that’s what Paul was talking about?!</a:t>
            </a:r>
            <a:endParaRPr lang="en-CA" b="1" dirty="0">
              <a:ln>
                <a:solidFill>
                  <a:sysClr val="windowText" lastClr="000000"/>
                </a:solidFill>
              </a:ln>
              <a:solidFill>
                <a:schemeClr val="accent1"/>
              </a:solidFill>
              <a:latin typeface="Forte" panose="03060902040502070203" pitchFamily="66" charset="0"/>
            </a:endParaRPr>
          </a:p>
        </p:txBody>
      </p:sp>
      <p:sp>
        <p:nvSpPr>
          <p:cNvPr id="8" name="Sun 7"/>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5319154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56917" y="205644"/>
            <a:ext cx="5334000" cy="3184462"/>
          </a:xfrm>
        </p:spPr>
        <p:txBody>
          <a:bodyPr>
            <a:noAutofit/>
            <a:scene3d>
              <a:camera prst="orthographicFront"/>
              <a:lightRig rig="threePt" dir="t"/>
            </a:scene3d>
            <a:sp3d extrusionH="57150">
              <a:bevelT w="38100" h="38100" prst="angle"/>
            </a:sp3d>
          </a:bodyPr>
          <a:lstStyle/>
          <a:p>
            <a:r>
              <a:rPr lang="en-US" sz="3200" b="1" dirty="0">
                <a:solidFill>
                  <a:schemeClr val="accent1">
                    <a:lumMod val="50000"/>
                  </a:schemeClr>
                </a:solidFill>
              </a:rPr>
              <a:t>So you see, now we have </a:t>
            </a:r>
            <a:r>
              <a:rPr lang="en-US" sz="3200" b="1" dirty="0">
                <a:solidFill>
                  <a:srgbClr val="C00000"/>
                </a:solidFill>
                <a:latin typeface="Berlin Sans FB Demi" panose="020E0802020502020306" pitchFamily="34" charset="0"/>
              </a:rPr>
              <a:t>EVIDENCE</a:t>
            </a:r>
            <a:r>
              <a:rPr lang="en-US" sz="3200" b="1" dirty="0">
                <a:solidFill>
                  <a:schemeClr val="accent1">
                    <a:lumMod val="50000"/>
                  </a:schemeClr>
                </a:solidFill>
              </a:rPr>
              <a:t> of why those years were dropped out, but we also have a </a:t>
            </a:r>
            <a:r>
              <a:rPr lang="en-US" sz="3200" b="1" dirty="0">
                <a:solidFill>
                  <a:srgbClr val="C00000"/>
                </a:solidFill>
                <a:effectLst>
                  <a:outerShdw blurRad="50800" dist="50800" dir="5400000" sx="101000" sy="101000" algn="ctr" rotWithShape="0">
                    <a:srgbClr val="00FF99"/>
                  </a:outerShdw>
                </a:effectLst>
                <a:latin typeface="Berlin Sans FB Demi" panose="020E0802020502020306" pitchFamily="34" charset="0"/>
              </a:rPr>
              <a:t>MOTIVE</a:t>
            </a:r>
            <a:r>
              <a:rPr lang="en-US" sz="3200" b="1" dirty="0">
                <a:solidFill>
                  <a:schemeClr val="accent1">
                    <a:lumMod val="50000"/>
                  </a:schemeClr>
                </a:solidFill>
              </a:rPr>
              <a:t> as to why they would want these years dropped out.  </a:t>
            </a:r>
            <a:endParaRPr lang="en-CA" sz="3200" b="1" dirty="0">
              <a:solidFill>
                <a:schemeClr val="accent1">
                  <a:lumMod val="50000"/>
                </a:schemeClr>
              </a:solidFill>
            </a:endParaRP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046507" y="2955352"/>
            <a:ext cx="5650481" cy="15821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Content Placeholder 1"/>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5987963" y="301625"/>
            <a:ext cx="5767570" cy="24083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p:cNvSpPr>
            <a:spLocks noGrp="1"/>
          </p:cNvSpPr>
          <p:nvPr>
            <p:ph type="sldNum" sz="quarter" idx="12"/>
          </p:nvPr>
        </p:nvSpPr>
        <p:spPr>
          <a:xfrm>
            <a:off x="8610600" y="6356350"/>
            <a:ext cx="3416300" cy="365125"/>
          </a:xfrm>
        </p:spPr>
        <p:txBody>
          <a:bodyPr/>
          <a:lstStyle/>
          <a:p>
            <a:fld id="{385F3E72-97D8-4E0E-8DB2-A67F030E614A}" type="slidenum">
              <a:rPr lang="en-US" smtClean="0">
                <a:solidFill>
                  <a:schemeClr val="accent1">
                    <a:lumMod val="50000"/>
                  </a:schemeClr>
                </a:solidFill>
              </a:rPr>
              <a:t>81</a:t>
            </a:fld>
            <a:endParaRPr lang="en-US" dirty="0">
              <a:solidFill>
                <a:schemeClr val="accent1">
                  <a:lumMod val="50000"/>
                </a:schemeClr>
              </a:solidFill>
            </a:endParaRPr>
          </a:p>
        </p:txBody>
      </p:sp>
      <p:sp>
        <p:nvSpPr>
          <p:cNvPr id="7" name="Title 1"/>
          <p:cNvSpPr txBox="1">
            <a:spLocks/>
          </p:cNvSpPr>
          <p:nvPr/>
        </p:nvSpPr>
        <p:spPr>
          <a:xfrm>
            <a:off x="42627" y="3271629"/>
            <a:ext cx="5435781" cy="3194050"/>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n>
                  <a:solidFill>
                    <a:sysClr val="windowText" lastClr="000000"/>
                  </a:solidFill>
                </a:ln>
                <a:solidFill>
                  <a:schemeClr val="accent1"/>
                </a:solidFill>
                <a:latin typeface="Forte" panose="03060902040502070203" pitchFamily="66" charset="0"/>
              </a:rPr>
              <a:t>And that’s why the</a:t>
            </a:r>
            <a:br>
              <a:rPr lang="en-US" b="1" dirty="0">
                <a:ln>
                  <a:solidFill>
                    <a:sysClr val="windowText" lastClr="000000"/>
                  </a:solidFill>
                </a:ln>
                <a:solidFill>
                  <a:schemeClr val="accent1"/>
                </a:solidFill>
                <a:latin typeface="Forte" panose="03060902040502070203" pitchFamily="66" charset="0"/>
              </a:rPr>
            </a:br>
            <a:r>
              <a:rPr lang="en-US" b="1" dirty="0">
                <a:ln>
                  <a:solidFill>
                    <a:sysClr val="windowText" lastClr="000000"/>
                  </a:solidFill>
                </a:ln>
                <a:solidFill>
                  <a:schemeClr val="accent1"/>
                </a:solidFill>
                <a:latin typeface="Forte" panose="03060902040502070203" pitchFamily="66" charset="0"/>
              </a:rPr>
              <a:t>suggestion is made:</a:t>
            </a:r>
            <a:br>
              <a:rPr lang="en-US" b="1" dirty="0">
                <a:ln>
                  <a:solidFill>
                    <a:sysClr val="windowText" lastClr="000000"/>
                  </a:solidFill>
                </a:ln>
                <a:solidFill>
                  <a:schemeClr val="accent1"/>
                </a:solidFill>
                <a:latin typeface="Forte" panose="03060902040502070203" pitchFamily="66" charset="0"/>
              </a:rPr>
            </a:br>
            <a:r>
              <a:rPr lang="en-US" b="1" dirty="0">
                <a:ln>
                  <a:solidFill>
                    <a:sysClr val="windowText" lastClr="000000"/>
                  </a:solidFill>
                </a:ln>
                <a:solidFill>
                  <a:schemeClr val="accent1"/>
                </a:solidFill>
                <a:latin typeface="Forte" panose="03060902040502070203" pitchFamily="66" charset="0"/>
              </a:rPr>
              <a:t>this is not some</a:t>
            </a:r>
            <a:br>
              <a:rPr lang="en-US" b="1" dirty="0">
                <a:ln>
                  <a:solidFill>
                    <a:sysClr val="windowText" lastClr="000000"/>
                  </a:solidFill>
                </a:ln>
                <a:solidFill>
                  <a:schemeClr val="accent1"/>
                </a:solidFill>
                <a:latin typeface="Forte" panose="03060902040502070203" pitchFamily="66" charset="0"/>
              </a:rPr>
            </a:br>
            <a:r>
              <a:rPr lang="en-US" b="1" dirty="0">
                <a:ln>
                  <a:solidFill>
                    <a:sysClr val="windowText" lastClr="000000"/>
                  </a:solidFill>
                </a:ln>
                <a:solidFill>
                  <a:srgbClr val="C00000"/>
                </a:solidFill>
                <a:latin typeface="Forte" panose="03060902040502070203" pitchFamily="66" charset="0"/>
              </a:rPr>
              <a:t>accidental</a:t>
            </a:r>
            <a:r>
              <a:rPr lang="en-US" b="1" dirty="0">
                <a:ln>
                  <a:solidFill>
                    <a:sysClr val="windowText" lastClr="000000"/>
                  </a:solidFill>
                </a:ln>
                <a:solidFill>
                  <a:schemeClr val="accent1"/>
                </a:solidFill>
                <a:latin typeface="Forte" panose="03060902040502070203" pitchFamily="66" charset="0"/>
              </a:rPr>
              <a:t/>
            </a:r>
            <a:br>
              <a:rPr lang="en-US" b="1" dirty="0">
                <a:ln>
                  <a:solidFill>
                    <a:sysClr val="windowText" lastClr="000000"/>
                  </a:solidFill>
                </a:ln>
                <a:solidFill>
                  <a:schemeClr val="accent1"/>
                </a:solidFill>
                <a:latin typeface="Forte" panose="03060902040502070203" pitchFamily="66" charset="0"/>
              </a:rPr>
            </a:br>
            <a:r>
              <a:rPr lang="en-US" b="1" dirty="0">
                <a:ln>
                  <a:solidFill>
                    <a:sysClr val="windowText" lastClr="000000"/>
                  </a:solidFill>
                </a:ln>
                <a:solidFill>
                  <a:schemeClr val="accent1"/>
                </a:solidFill>
                <a:latin typeface="Forte" panose="03060902040502070203" pitchFamily="66" charset="0"/>
              </a:rPr>
              <a:t>“copyist error.”</a:t>
            </a:r>
            <a:endParaRPr lang="en-CA" b="1" dirty="0">
              <a:ln>
                <a:solidFill>
                  <a:sysClr val="windowText" lastClr="000000"/>
                </a:solidFill>
              </a:ln>
              <a:solidFill>
                <a:schemeClr val="accent1"/>
              </a:solidFill>
              <a:latin typeface="Forte" panose="03060902040502070203" pitchFamily="66" charset="0"/>
            </a:endParaRPr>
          </a:p>
        </p:txBody>
      </p:sp>
      <p:sp>
        <p:nvSpPr>
          <p:cNvPr id="8" name="Rectangle 7"/>
          <p:cNvSpPr/>
          <p:nvPr/>
        </p:nvSpPr>
        <p:spPr>
          <a:xfrm>
            <a:off x="5790899" y="3938147"/>
            <a:ext cx="6236001" cy="2585323"/>
          </a:xfrm>
          <a:prstGeom prst="rect">
            <a:avLst/>
          </a:prstGeom>
          <a:noFill/>
        </p:spPr>
        <p:txBody>
          <a:bodyPr wrap="none" lIns="91440" tIns="45720" rIns="91440" bIns="45720">
            <a:spAutoFit/>
            <a:scene3d>
              <a:camera prst="isometricOffAxis2Left"/>
              <a:lightRig rig="soft" dir="t">
                <a:rot lat="0" lon="0" rev="15600000"/>
              </a:lightRig>
            </a:scene3d>
            <a:sp3d extrusionH="57150" prstMaterial="softEdge">
              <a:bevelT w="25400" h="38100"/>
            </a:sp3d>
          </a:bodyPr>
          <a:lstStyle/>
          <a:p>
            <a:pPr algn="r"/>
            <a:r>
              <a:rPr lang="en-US" sz="5400" b="1" dirty="0">
                <a:ln>
                  <a:solidFill>
                    <a:srgbClr val="02001B"/>
                  </a:solidFill>
                </a:ln>
                <a:solidFill>
                  <a:srgbClr val="C00000"/>
                </a:solidFill>
                <a:latin typeface="Berlin Sans FB Demi" panose="020E0802020502020306" pitchFamily="34" charset="0"/>
              </a:rPr>
              <a:t>In fact it sounds</a:t>
            </a:r>
            <a:br>
              <a:rPr lang="en-US" sz="5400" b="1" dirty="0">
                <a:ln>
                  <a:solidFill>
                    <a:srgbClr val="02001B"/>
                  </a:solidFill>
                </a:ln>
                <a:solidFill>
                  <a:srgbClr val="C00000"/>
                </a:solidFill>
                <a:latin typeface="Berlin Sans FB Demi" panose="020E0802020502020306" pitchFamily="34" charset="0"/>
              </a:rPr>
            </a:br>
            <a:r>
              <a:rPr lang="en-US" sz="5400" b="1" dirty="0">
                <a:ln>
                  <a:solidFill>
                    <a:srgbClr val="02001B"/>
                  </a:solidFill>
                </a:ln>
                <a:solidFill>
                  <a:srgbClr val="C00000"/>
                </a:solidFill>
                <a:latin typeface="Berlin Sans FB Demi" panose="020E0802020502020306" pitchFamily="34" charset="0"/>
              </a:rPr>
              <a:t>like something</a:t>
            </a:r>
            <a:br>
              <a:rPr lang="en-US" sz="5400" b="1" dirty="0">
                <a:ln>
                  <a:solidFill>
                    <a:srgbClr val="02001B"/>
                  </a:solidFill>
                </a:ln>
                <a:solidFill>
                  <a:srgbClr val="C00000"/>
                </a:solidFill>
                <a:latin typeface="Berlin Sans FB Demi" panose="020E0802020502020306" pitchFamily="34" charset="0"/>
              </a:rPr>
            </a:br>
            <a:r>
              <a:rPr lang="en-US" sz="5400" b="1" dirty="0">
                <a:ln>
                  <a:solidFill>
                    <a:srgbClr val="02001B"/>
                  </a:solidFill>
                </a:ln>
                <a:solidFill>
                  <a:srgbClr val="C00000"/>
                </a:solidFill>
                <a:latin typeface="Berlin Sans FB Demi" panose="020E0802020502020306" pitchFamily="34" charset="0"/>
              </a:rPr>
              <a:t>directly from </a:t>
            </a:r>
            <a:r>
              <a:rPr lang="en-US" sz="5400" b="1" dirty="0" err="1">
                <a:ln>
                  <a:solidFill>
                    <a:srgbClr val="02001B"/>
                  </a:solidFill>
                </a:ln>
                <a:solidFill>
                  <a:srgbClr val="C00000"/>
                </a:solidFill>
                <a:latin typeface="Berlin Sans FB Demi" panose="020E0802020502020306" pitchFamily="34" charset="0"/>
              </a:rPr>
              <a:t>satan</a:t>
            </a:r>
            <a:r>
              <a:rPr lang="en-US" sz="5400" b="1" dirty="0">
                <a:ln>
                  <a:solidFill>
                    <a:srgbClr val="02001B"/>
                  </a:solidFill>
                </a:ln>
                <a:solidFill>
                  <a:srgbClr val="C00000"/>
                </a:solidFill>
                <a:latin typeface="Berlin Sans FB Demi" panose="020E0802020502020306" pitchFamily="34" charset="0"/>
              </a:rPr>
              <a:t>!</a:t>
            </a:r>
            <a:endParaRPr lang="en-US" sz="5400" b="1" cap="none" spc="0" dirty="0">
              <a:ln>
                <a:solidFill>
                  <a:srgbClr val="02001B"/>
                </a:solidFill>
              </a:ln>
              <a:solidFill>
                <a:srgbClr val="C00000"/>
              </a:solidFill>
              <a:effectLst/>
              <a:latin typeface="Berlin Sans FB Demi" panose="020E0802020502020306" pitchFamily="34" charset="0"/>
            </a:endParaRPr>
          </a:p>
        </p:txBody>
      </p:sp>
      <p:pic>
        <p:nvPicPr>
          <p:cNvPr id="9" name="Picture 2" descr="C:\Users\Rae\Desktop\yellow face white gloves 3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24164" y="4696820"/>
            <a:ext cx="1739615" cy="193337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0310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500"/>
                                        <p:tgtEl>
                                          <p:spTgt spid="3"/>
                                        </p:tgtEl>
                                      </p:cBhvr>
                                    </p:animEffect>
                                    <p:anim calcmode="lin" valueType="num">
                                      <p:cBhvr>
                                        <p:cTn id="14" dur="1500" fill="hold"/>
                                        <p:tgtEl>
                                          <p:spTgt spid="3"/>
                                        </p:tgtEl>
                                        <p:attrNameLst>
                                          <p:attrName>ppt_x</p:attrName>
                                        </p:attrNameLst>
                                      </p:cBhvr>
                                      <p:tavLst>
                                        <p:tav tm="0">
                                          <p:val>
                                            <p:strVal val="#ppt_x"/>
                                          </p:val>
                                        </p:tav>
                                        <p:tav tm="100000">
                                          <p:val>
                                            <p:strVal val="#ppt_x"/>
                                          </p:val>
                                        </p:tav>
                                      </p:tavLst>
                                    </p:anim>
                                    <p:anim calcmode="lin" valueType="num">
                                      <p:cBhvr>
                                        <p:cTn id="15"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1000"/>
                                        <p:tgtEl>
                                          <p:spTgt spid="8"/>
                                        </p:tgtEl>
                                      </p:cBhvr>
                                    </p:animEffect>
                                  </p:childTnLst>
                                </p:cTn>
                              </p:par>
                            </p:childTnLst>
                          </p:cTn>
                        </p:par>
                        <p:par>
                          <p:cTn id="26" fill="hold">
                            <p:stCondLst>
                              <p:cond delay="1000"/>
                            </p:stCondLst>
                            <p:childTnLst>
                              <p:par>
                                <p:cTn id="27" presetID="53" presetClass="entr" presetSubtype="16" fill="hold"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fltVal val="0"/>
                                          </p:val>
                                        </p:tav>
                                        <p:tav tm="100000">
                                          <p:val>
                                            <p:strVal val="#ppt_w"/>
                                          </p:val>
                                        </p:tav>
                                      </p:tavLst>
                                    </p:anim>
                                    <p:anim calcmode="lin" valueType="num">
                                      <p:cBhvr>
                                        <p:cTn id="30" dur="750" fill="hold"/>
                                        <p:tgtEl>
                                          <p:spTgt spid="9"/>
                                        </p:tgtEl>
                                        <p:attrNameLst>
                                          <p:attrName>ppt_h</p:attrName>
                                        </p:attrNameLst>
                                      </p:cBhvr>
                                      <p:tavLst>
                                        <p:tav tm="0">
                                          <p:val>
                                            <p:fltVal val="0"/>
                                          </p:val>
                                        </p:tav>
                                        <p:tav tm="100000">
                                          <p:val>
                                            <p:strVal val="#ppt_h"/>
                                          </p:val>
                                        </p:tav>
                                      </p:tavLst>
                                    </p:anim>
                                    <p:animEffect transition="in" filter="fade">
                                      <p:cBhvr>
                                        <p:cTn id="3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882746" y="943769"/>
            <a:ext cx="4997489" cy="2806700"/>
          </a:xfrm>
          <a:prstGeom prst="rect">
            <a:avLst/>
          </a:prstGeom>
        </p:spPr>
      </p:pic>
      <p:pic>
        <p:nvPicPr>
          <p:cNvPr id="7" name="Content Placeholder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286" y="2722563"/>
            <a:ext cx="4976923" cy="2603500"/>
          </a:xfrm>
          <a:prstGeom prst="rect">
            <a:avLst/>
          </a:prstGeom>
          <a:ln>
            <a:solidFill>
              <a:srgbClr val="002060"/>
            </a:solidFill>
          </a:ln>
        </p:spPr>
      </p:pic>
      <p:sp>
        <p:nvSpPr>
          <p:cNvPr id="6" name="Slide Number Placeholder 5"/>
          <p:cNvSpPr>
            <a:spLocks noGrp="1"/>
          </p:cNvSpPr>
          <p:nvPr>
            <p:ph type="sldNum" sz="quarter" idx="12"/>
          </p:nvPr>
        </p:nvSpPr>
        <p:spPr>
          <a:xfrm>
            <a:off x="8610600" y="6356350"/>
            <a:ext cx="3454400" cy="365125"/>
          </a:xfrm>
        </p:spPr>
        <p:txBody>
          <a:bodyPr/>
          <a:lstStyle/>
          <a:p>
            <a:fld id="{385F3E72-97D8-4E0E-8DB2-A67F030E614A}" type="slidenum">
              <a:rPr lang="en-US" smtClean="0">
                <a:solidFill>
                  <a:schemeClr val="tx1"/>
                </a:solidFill>
              </a:rPr>
              <a:t>82</a:t>
            </a:fld>
            <a:endParaRPr lang="en-US" dirty="0">
              <a:solidFill>
                <a:schemeClr val="tx1"/>
              </a:solidFill>
            </a:endParaRPr>
          </a:p>
        </p:txBody>
      </p:sp>
      <p:sp>
        <p:nvSpPr>
          <p:cNvPr id="8" name="Title 1"/>
          <p:cNvSpPr txBox="1">
            <a:spLocks/>
          </p:cNvSpPr>
          <p:nvPr/>
        </p:nvSpPr>
        <p:spPr>
          <a:xfrm>
            <a:off x="292055" y="120651"/>
            <a:ext cx="9845858" cy="2444749"/>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n>
                  <a:solidFill>
                    <a:sysClr val="windowText" lastClr="000000"/>
                  </a:solidFill>
                </a:ln>
                <a:solidFill>
                  <a:schemeClr val="accent1"/>
                </a:solidFill>
                <a:latin typeface="Forte" panose="03060902040502070203" pitchFamily="66" charset="0"/>
              </a:rPr>
              <a:t>This deception is not an </a:t>
            </a:r>
            <a:r>
              <a:rPr lang="en-US" b="1" dirty="0">
                <a:ln>
                  <a:solidFill>
                    <a:sysClr val="windowText" lastClr="000000"/>
                  </a:solidFill>
                </a:ln>
                <a:solidFill>
                  <a:schemeClr val="accent1"/>
                </a:solidFill>
                <a:latin typeface="Forte" panose="03060902040502070203" pitchFamily="66" charset="0"/>
              </a:rPr>
              <a:t>error like when the Greek Septuagint </a:t>
            </a:r>
            <a:br>
              <a:rPr lang="en-US" b="1" dirty="0">
                <a:ln>
                  <a:solidFill>
                    <a:sysClr val="windowText" lastClr="000000"/>
                  </a:solidFill>
                </a:ln>
                <a:solidFill>
                  <a:schemeClr val="accent1"/>
                </a:solidFill>
                <a:latin typeface="Forte" panose="03060902040502070203" pitchFamily="66" charset="0"/>
              </a:rPr>
            </a:br>
            <a:r>
              <a:rPr lang="en-US" b="1" dirty="0" smtClean="0">
                <a:ln>
                  <a:solidFill>
                    <a:sysClr val="windowText" lastClr="000000"/>
                  </a:solidFill>
                </a:ln>
                <a:solidFill>
                  <a:schemeClr val="accent1"/>
                </a:solidFill>
                <a:latin typeface="Forte" panose="03060902040502070203" pitchFamily="66" charset="0"/>
              </a:rPr>
              <a:t>included an extra </a:t>
            </a:r>
            <a:br>
              <a:rPr lang="en-US" b="1" dirty="0" smtClean="0">
                <a:ln>
                  <a:solidFill>
                    <a:sysClr val="windowText" lastClr="000000"/>
                  </a:solidFill>
                </a:ln>
                <a:solidFill>
                  <a:schemeClr val="accent1"/>
                </a:solidFill>
                <a:latin typeface="Forte" panose="03060902040502070203" pitchFamily="66" charset="0"/>
              </a:rPr>
            </a:br>
            <a:r>
              <a:rPr lang="en-US" b="1" dirty="0" smtClean="0">
                <a:ln>
                  <a:solidFill>
                    <a:sysClr val="windowText" lastClr="000000"/>
                  </a:solidFill>
                </a:ln>
                <a:solidFill>
                  <a:schemeClr val="accent1"/>
                </a:solidFill>
                <a:latin typeface="Forte" panose="03060902040502070203" pitchFamily="66" charset="0"/>
              </a:rPr>
              <a:t>“</a:t>
            </a:r>
            <a:r>
              <a:rPr lang="en-US" b="1" dirty="0" err="1">
                <a:ln>
                  <a:solidFill>
                    <a:sysClr val="windowText" lastClr="000000"/>
                  </a:solidFill>
                </a:ln>
                <a:solidFill>
                  <a:srgbClr val="C00000"/>
                </a:solidFill>
                <a:latin typeface="Forte" panose="03060902040502070203" pitchFamily="66" charset="0"/>
              </a:rPr>
              <a:t>Cainan</a:t>
            </a:r>
            <a:r>
              <a:rPr lang="en-US" b="1" dirty="0">
                <a:ln>
                  <a:solidFill>
                    <a:sysClr val="windowText" lastClr="000000"/>
                  </a:solidFill>
                </a:ln>
                <a:solidFill>
                  <a:srgbClr val="C00000"/>
                </a:solidFill>
                <a:latin typeface="Forte" panose="03060902040502070203" pitchFamily="66" charset="0"/>
              </a:rPr>
              <a:t>.</a:t>
            </a:r>
            <a:r>
              <a:rPr lang="en-US" b="1" dirty="0">
                <a:ln>
                  <a:solidFill>
                    <a:sysClr val="windowText" lastClr="000000"/>
                  </a:solidFill>
                </a:ln>
                <a:solidFill>
                  <a:schemeClr val="accent1"/>
                </a:solidFill>
                <a:latin typeface="Forte" panose="03060902040502070203" pitchFamily="66" charset="0"/>
              </a:rPr>
              <a:t>” </a:t>
            </a:r>
            <a:endParaRPr lang="en-CA" b="1" dirty="0">
              <a:ln>
                <a:solidFill>
                  <a:sysClr val="windowText" lastClr="000000"/>
                </a:solidFill>
              </a:ln>
              <a:solidFill>
                <a:schemeClr val="accent1"/>
              </a:solidFill>
              <a:latin typeface="Forte" panose="03060902040502070203" pitchFamily="66" charset="0"/>
            </a:endParaRPr>
          </a:p>
        </p:txBody>
      </p:sp>
      <p:sp>
        <p:nvSpPr>
          <p:cNvPr id="9" name="Title 1"/>
          <p:cNvSpPr txBox="1">
            <a:spLocks/>
          </p:cNvSpPr>
          <p:nvPr/>
        </p:nvSpPr>
        <p:spPr>
          <a:xfrm>
            <a:off x="304798" y="5389562"/>
            <a:ext cx="5295900" cy="1331913"/>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n>
                  <a:solidFill>
                    <a:sysClr val="windowText" lastClr="000000"/>
                  </a:solidFill>
                </a:ln>
                <a:solidFill>
                  <a:schemeClr val="accent6">
                    <a:lumMod val="50000"/>
                  </a:schemeClr>
                </a:solidFill>
                <a:latin typeface="Forte" panose="03060902040502070203" pitchFamily="66" charset="0"/>
              </a:rPr>
              <a:t>(This is an accidental </a:t>
            </a:r>
            <a:r>
              <a:rPr lang="en-US" b="1" dirty="0">
                <a:ln>
                  <a:solidFill>
                    <a:sysClr val="windowText" lastClr="000000"/>
                  </a:solidFill>
                </a:ln>
                <a:solidFill>
                  <a:schemeClr val="accent6">
                    <a:lumMod val="50000"/>
                  </a:schemeClr>
                </a:solidFill>
                <a:latin typeface="Forte" panose="03060902040502070203" pitchFamily="66" charset="0"/>
              </a:rPr>
              <a:t>copyist </a:t>
            </a:r>
            <a:r>
              <a:rPr lang="en-US" b="1" dirty="0" smtClean="0">
                <a:ln>
                  <a:solidFill>
                    <a:sysClr val="windowText" lastClr="000000"/>
                  </a:solidFill>
                </a:ln>
                <a:solidFill>
                  <a:schemeClr val="accent6">
                    <a:lumMod val="50000"/>
                  </a:schemeClr>
                </a:solidFill>
                <a:latin typeface="Forte" panose="03060902040502070203" pitchFamily="66" charset="0"/>
              </a:rPr>
              <a:t>error!)</a:t>
            </a:r>
            <a:endParaRPr lang="en-CA" b="1" dirty="0">
              <a:ln>
                <a:solidFill>
                  <a:sysClr val="windowText" lastClr="000000"/>
                </a:solidFill>
              </a:ln>
              <a:solidFill>
                <a:schemeClr val="accent6">
                  <a:lumMod val="50000"/>
                </a:schemeClr>
              </a:solidFill>
              <a:latin typeface="Forte" panose="03060902040502070203" pitchFamily="66" charset="0"/>
            </a:endParaRPr>
          </a:p>
        </p:txBody>
      </p:sp>
      <p:sp>
        <p:nvSpPr>
          <p:cNvPr id="10" name="Title 1"/>
          <p:cNvSpPr txBox="1">
            <a:spLocks/>
          </p:cNvSpPr>
          <p:nvPr/>
        </p:nvSpPr>
        <p:spPr>
          <a:xfrm>
            <a:off x="5879591" y="3750470"/>
            <a:ext cx="5003800" cy="2618582"/>
          </a:xfrm>
          <a:prstGeom prst="rect">
            <a:avLst/>
          </a:prstGeom>
        </p:spPr>
        <p:txBody>
          <a:bodyPr vert="horz" lIns="91440" tIns="45720" rIns="91440" bIns="45720" rtlCol="0" anchor="ctr">
            <a:no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n>
                  <a:solidFill>
                    <a:sysClr val="windowText" lastClr="000000"/>
                  </a:solidFill>
                </a:ln>
                <a:solidFill>
                  <a:srgbClr val="C00000"/>
                </a:solidFill>
                <a:latin typeface="Forte" panose="03060902040502070203" pitchFamily="66" charset="0"/>
              </a:rPr>
              <a:t>(</a:t>
            </a:r>
            <a:r>
              <a:rPr lang="en-US" b="1" dirty="0">
                <a:ln>
                  <a:solidFill>
                    <a:sysClr val="windowText" lastClr="000000"/>
                  </a:solidFill>
                </a:ln>
                <a:solidFill>
                  <a:schemeClr val="accent6">
                    <a:lumMod val="50000"/>
                  </a:schemeClr>
                </a:solidFill>
                <a:latin typeface="Forte" panose="03060902040502070203" pitchFamily="66" charset="0"/>
              </a:rPr>
              <a:t>Dropping</a:t>
            </a:r>
            <a:r>
              <a:rPr lang="en-US" b="1" dirty="0">
                <a:ln>
                  <a:solidFill>
                    <a:sysClr val="windowText" lastClr="000000"/>
                  </a:solidFill>
                </a:ln>
                <a:solidFill>
                  <a:srgbClr val="C00000"/>
                </a:solidFill>
                <a:latin typeface="Forte" panose="03060902040502070203" pitchFamily="66" charset="0"/>
              </a:rPr>
              <a:t> out the </a:t>
            </a:r>
            <a:r>
              <a:rPr lang="en-US" b="1" dirty="0">
                <a:ln>
                  <a:solidFill>
                    <a:sysClr val="windowText" lastClr="000000"/>
                  </a:solidFill>
                </a:ln>
                <a:solidFill>
                  <a:schemeClr val="accent6">
                    <a:lumMod val="50000"/>
                  </a:schemeClr>
                </a:solidFill>
                <a:latin typeface="Forte" panose="03060902040502070203" pitchFamily="66" charset="0"/>
              </a:rPr>
              <a:t>650 years </a:t>
            </a:r>
            <a:r>
              <a:rPr lang="en-US" b="1" dirty="0">
                <a:ln>
                  <a:solidFill>
                    <a:sysClr val="windowText" lastClr="000000"/>
                  </a:solidFill>
                </a:ln>
                <a:solidFill>
                  <a:srgbClr val="C00000"/>
                </a:solidFill>
                <a:latin typeface="Forte" panose="03060902040502070203" pitchFamily="66" charset="0"/>
              </a:rPr>
              <a:t>was not an accidental copyist error!)</a:t>
            </a:r>
            <a:endParaRPr lang="en-CA" b="1" dirty="0">
              <a:ln>
                <a:solidFill>
                  <a:sysClr val="windowText" lastClr="000000"/>
                </a:solidFill>
              </a:ln>
              <a:solidFill>
                <a:schemeClr val="accent1"/>
              </a:solidFill>
              <a:latin typeface="Forte" panose="03060902040502070203" pitchFamily="66" charset="0"/>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6442" y="4113838"/>
            <a:ext cx="1511683" cy="2121233"/>
          </a:xfrm>
          <a:prstGeom prst="rect">
            <a:avLst/>
          </a:prstGeom>
        </p:spPr>
      </p:pic>
    </p:spTree>
    <p:extLst>
      <p:ext uri="{BB962C8B-B14F-4D97-AF65-F5344CB8AC3E}">
        <p14:creationId xmlns:p14="http://schemas.microsoft.com/office/powerpoint/2010/main" val="167227124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8300" y="288925"/>
            <a:ext cx="5566156" cy="1260475"/>
          </a:xfrm>
        </p:spPr>
        <p:txBody>
          <a:bodyPr>
            <a:noAutofit/>
          </a:bodyPr>
          <a:lstStyle/>
          <a:p>
            <a:r>
              <a:rPr lang="en-US" sz="2800" b="1" dirty="0">
                <a:solidFill>
                  <a:schemeClr val="accent1">
                    <a:lumMod val="50000"/>
                  </a:schemeClr>
                </a:solidFill>
              </a:rPr>
              <a:t>Many suspect the Jewish scribes dropped out those years “on purpose” with </a:t>
            </a:r>
            <a:r>
              <a:rPr lang="en-US" sz="2800" b="1" dirty="0">
                <a:solidFill>
                  <a:srgbClr val="C00000"/>
                </a:solidFill>
                <a:effectLst>
                  <a:outerShdw blurRad="38100" dist="38100" dir="2700000" algn="tl">
                    <a:srgbClr val="000000">
                      <a:alpha val="43137"/>
                    </a:srgbClr>
                  </a:outerShdw>
                </a:effectLst>
              </a:rPr>
              <a:t>the intent to </a:t>
            </a:r>
            <a:r>
              <a:rPr lang="en-US" sz="2800" b="1" u="sng" dirty="0">
                <a:solidFill>
                  <a:srgbClr val="C00000"/>
                </a:solidFill>
                <a:effectLst>
                  <a:outerShdw blurRad="38100" dist="38100" dir="2700000" algn="tl">
                    <a:srgbClr val="000000">
                      <a:alpha val="43137"/>
                    </a:srgbClr>
                  </a:outerShdw>
                </a:effectLst>
              </a:rPr>
              <a:t>DECEIVE</a:t>
            </a:r>
            <a:r>
              <a:rPr lang="en-US" sz="2800" b="1" dirty="0">
                <a:solidFill>
                  <a:srgbClr val="C00000"/>
                </a:solidFill>
                <a:effectLst>
                  <a:outerShdw blurRad="38100" dist="38100" dir="2700000" algn="tl">
                    <a:srgbClr val="000000">
                      <a:alpha val="43137"/>
                    </a:srgbClr>
                  </a:outerShdw>
                </a:effectLst>
              </a:rPr>
              <a:t>!  </a:t>
            </a:r>
            <a:endParaRPr lang="en-CA" sz="2800" b="1" dirty="0">
              <a:solidFill>
                <a:srgbClr val="C00000"/>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68300" y="1626576"/>
            <a:ext cx="4818888" cy="270467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Content Placeholder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9312" y="1564197"/>
            <a:ext cx="4828032" cy="269493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Content Placeholder 6"/>
          <p:cNvPicPr>
            <a:picLocks noGrp="1" noChangeAspect="1"/>
          </p:cNvPicPr>
          <p:nvPr>
            <p:ph sz="half" idx="2"/>
          </p:nvPr>
        </p:nvPicPr>
        <p:blipFill>
          <a:blip r:embed="rId5">
            <a:extLst>
              <a:ext uri="{28A0092B-C50C-407E-A947-70E740481C1C}">
                <a14:useLocalDpi xmlns:a14="http://schemas.microsoft.com/office/drawing/2010/main"/>
              </a:ext>
            </a:extLst>
          </a:blip>
          <a:stretch>
            <a:fillRect/>
          </a:stretch>
        </p:blipFill>
        <p:spPr>
          <a:xfrm>
            <a:off x="8680958" y="365799"/>
            <a:ext cx="3108198" cy="1691924"/>
          </a:xfrm>
          <a:prstGeom prst="rect">
            <a:avLst/>
          </a:prstGeom>
          <a:ln>
            <a:noFill/>
          </a:ln>
          <a:effectLst>
            <a:outerShdw blurRad="190500" dist="228600" dir="2700000" algn="ctr">
              <a:srgbClr val="000000">
                <a:alpha val="30000"/>
              </a:srgbClr>
            </a:outerShdw>
          </a:effectLst>
          <a:scene3d>
            <a:camera prst="isometricOffAxis2Left"/>
            <a:lightRig rig="glow" dir="t">
              <a:rot lat="0" lon="0" rev="4800000"/>
            </a:lightRig>
          </a:scene3d>
          <a:sp3d prstMaterial="matte">
            <a:bevelT w="127000" h="63500"/>
          </a:sp3d>
        </p:spPr>
      </p:pic>
      <p:pic>
        <p:nvPicPr>
          <p:cNvPr id="10" name="Content Placeholder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9866" y="4537070"/>
            <a:ext cx="3392424" cy="20011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83</a:t>
            </a:fld>
            <a:endParaRPr lang="en-US" dirty="0">
              <a:solidFill>
                <a:schemeClr val="accent1">
                  <a:lumMod val="50000"/>
                </a:schemeClr>
              </a:solidFill>
            </a:endParaRPr>
          </a:p>
        </p:txBody>
      </p:sp>
      <p:sp>
        <p:nvSpPr>
          <p:cNvPr id="11" name="Title 3"/>
          <p:cNvSpPr txBox="1">
            <a:spLocks/>
          </p:cNvSpPr>
          <p:nvPr/>
        </p:nvSpPr>
        <p:spPr>
          <a:xfrm>
            <a:off x="5432044" y="4291393"/>
            <a:ext cx="6357112" cy="22134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rPr>
              <a:t>As a matter of fact in 1947 there were </a:t>
            </a:r>
            <a:br>
              <a:rPr lang="en-US" sz="2800" b="1" dirty="0">
                <a:solidFill>
                  <a:schemeClr val="accent1">
                    <a:lumMod val="50000"/>
                  </a:schemeClr>
                </a:solidFill>
              </a:rPr>
            </a:br>
            <a:r>
              <a:rPr lang="en-US" sz="2800" b="1" dirty="0">
                <a:solidFill>
                  <a:schemeClr val="accent1">
                    <a:lumMod val="50000"/>
                  </a:schemeClr>
                </a:solidFill>
              </a:rPr>
              <a:t>some ancient Hebrew Scrolls discovered </a:t>
            </a:r>
            <a:br>
              <a:rPr lang="en-US" sz="2800" b="1" dirty="0">
                <a:solidFill>
                  <a:schemeClr val="accent1">
                    <a:lumMod val="50000"/>
                  </a:schemeClr>
                </a:solidFill>
              </a:rPr>
            </a:br>
            <a:r>
              <a:rPr lang="en-US" sz="2800" b="1" dirty="0">
                <a:solidFill>
                  <a:schemeClr val="accent1">
                    <a:lumMod val="50000"/>
                  </a:schemeClr>
                </a:solidFill>
              </a:rPr>
              <a:t>on the outskirts of the Dead Sea known </a:t>
            </a:r>
            <a:br>
              <a:rPr lang="en-US" sz="2800" b="1" dirty="0">
                <a:solidFill>
                  <a:schemeClr val="accent1">
                    <a:lumMod val="50000"/>
                  </a:schemeClr>
                </a:solidFill>
              </a:rPr>
            </a:br>
            <a:r>
              <a:rPr lang="en-US" sz="2800" b="1" dirty="0">
                <a:solidFill>
                  <a:schemeClr val="accent1">
                    <a:lumMod val="50000"/>
                  </a:schemeClr>
                </a:solidFill>
              </a:rPr>
              <a:t>as the Dead Sea Scrolls.  100s of pieces </a:t>
            </a:r>
            <a:r>
              <a:rPr lang="en-US" sz="2800" b="1" dirty="0" smtClean="0">
                <a:solidFill>
                  <a:schemeClr val="accent1">
                    <a:lumMod val="50000"/>
                  </a:schemeClr>
                </a:solidFill>
              </a:rPr>
              <a:t/>
            </a:r>
            <a:br>
              <a:rPr lang="en-US" sz="2800" b="1" dirty="0" smtClean="0">
                <a:solidFill>
                  <a:schemeClr val="accent1">
                    <a:lumMod val="50000"/>
                  </a:schemeClr>
                </a:solidFill>
              </a:rPr>
            </a:br>
            <a:r>
              <a:rPr lang="en-US" sz="2800" b="1" dirty="0" smtClean="0">
                <a:solidFill>
                  <a:schemeClr val="accent1">
                    <a:lumMod val="50000"/>
                  </a:schemeClr>
                </a:solidFill>
              </a:rPr>
              <a:t>of </a:t>
            </a:r>
            <a:r>
              <a:rPr lang="en-US" sz="2800" b="1" dirty="0">
                <a:solidFill>
                  <a:schemeClr val="accent1">
                    <a:lumMod val="50000"/>
                  </a:schemeClr>
                </a:solidFill>
              </a:rPr>
              <a:t>scrolls were carefully pieced together. </a:t>
            </a:r>
            <a:endParaRPr lang="en-CA" sz="2800" b="1" dirty="0">
              <a:solidFill>
                <a:schemeClr val="accent1">
                  <a:lumMod val="50000"/>
                </a:schemeClr>
              </a:solidFill>
            </a:endParaRPr>
          </a:p>
        </p:txBody>
      </p:sp>
    </p:spTree>
    <p:extLst>
      <p:ext uri="{BB962C8B-B14F-4D97-AF65-F5344CB8AC3E}">
        <p14:creationId xmlns:p14="http://schemas.microsoft.com/office/powerpoint/2010/main" val="410602327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 y="300990"/>
            <a:ext cx="12230100" cy="1634490"/>
          </a:xfrm>
        </p:spPr>
        <p:txBody>
          <a:bodyPr>
            <a:noAutofit/>
          </a:bodyPr>
          <a:lstStyle/>
          <a:p>
            <a:pPr algn="ctr"/>
            <a:r>
              <a:rPr lang="en-US" sz="3400" b="1" dirty="0">
                <a:solidFill>
                  <a:schemeClr val="accent1">
                    <a:lumMod val="50000"/>
                  </a:schemeClr>
                </a:solidFill>
              </a:rPr>
              <a:t>The Dead Sea Scrolls date all the way back to the 2</a:t>
            </a:r>
            <a:r>
              <a:rPr lang="en-US" sz="3400" b="1" baseline="30000" dirty="0">
                <a:solidFill>
                  <a:schemeClr val="accent1">
                    <a:lumMod val="50000"/>
                  </a:schemeClr>
                </a:solidFill>
              </a:rPr>
              <a:t>nd</a:t>
            </a:r>
            <a:r>
              <a:rPr lang="en-US" sz="3400" b="1" dirty="0">
                <a:solidFill>
                  <a:schemeClr val="accent1">
                    <a:lumMod val="50000"/>
                  </a:schemeClr>
                </a:solidFill>
              </a:rPr>
              <a:t> and 3</a:t>
            </a:r>
            <a:r>
              <a:rPr lang="en-US" sz="3400" b="1" baseline="30000" dirty="0">
                <a:solidFill>
                  <a:schemeClr val="accent1">
                    <a:lumMod val="50000"/>
                  </a:schemeClr>
                </a:solidFill>
              </a:rPr>
              <a:t>rd</a:t>
            </a:r>
            <a:r>
              <a:rPr lang="en-US" sz="3400" b="1" dirty="0">
                <a:solidFill>
                  <a:schemeClr val="accent1">
                    <a:lumMod val="50000"/>
                  </a:schemeClr>
                </a:solidFill>
              </a:rPr>
              <a:t> centuries BC – about 1000 years </a:t>
            </a:r>
            <a:r>
              <a:rPr lang="en-US" sz="3400" b="1" u="sng" dirty="0">
                <a:solidFill>
                  <a:srgbClr val="C00000"/>
                </a:solidFill>
              </a:rPr>
              <a:t>before</a:t>
            </a:r>
            <a:r>
              <a:rPr lang="en-US" sz="3400" b="1" dirty="0">
                <a:solidFill>
                  <a:schemeClr val="accent1">
                    <a:lumMod val="50000"/>
                  </a:schemeClr>
                </a:solidFill>
              </a:rPr>
              <a:t> the Masoretic text was copied.  </a:t>
            </a:r>
            <a:br>
              <a:rPr lang="en-US" sz="3400" b="1" dirty="0">
                <a:solidFill>
                  <a:schemeClr val="accent1">
                    <a:lumMod val="50000"/>
                  </a:schemeClr>
                </a:solidFill>
              </a:rPr>
            </a:br>
            <a:r>
              <a:rPr lang="en-US" sz="3400" b="1" dirty="0">
                <a:solidFill>
                  <a:schemeClr val="accent1">
                    <a:lumMod val="50000"/>
                  </a:schemeClr>
                </a:solidFill>
              </a:rPr>
              <a:t>Now </a:t>
            </a:r>
            <a:r>
              <a:rPr lang="en-US" sz="3400" b="1" dirty="0">
                <a:solidFill>
                  <a:schemeClr val="accent1">
                    <a:lumMod val="50000"/>
                  </a:schemeClr>
                </a:solidFill>
                <a:effectLst>
                  <a:outerShdw blurRad="50800" dist="50800" dir="5400000" algn="ctr" rotWithShape="0">
                    <a:srgbClr val="00FF99"/>
                  </a:outerShdw>
                </a:effectLst>
              </a:rPr>
              <a:t>unfortunately,</a:t>
            </a:r>
            <a:r>
              <a:rPr lang="en-US" sz="3400" b="1" dirty="0">
                <a:solidFill>
                  <a:schemeClr val="accent1">
                    <a:lumMod val="50000"/>
                  </a:schemeClr>
                </a:solidFill>
              </a:rPr>
              <a:t> </a:t>
            </a:r>
            <a:r>
              <a:rPr lang="en-US" sz="3400" b="1" dirty="0">
                <a:solidFill>
                  <a:schemeClr val="accent1">
                    <a:lumMod val="50000"/>
                  </a:schemeClr>
                </a:solidFill>
                <a:effectLst>
                  <a:glow rad="88900">
                    <a:srgbClr val="00FFFF"/>
                  </a:glow>
                </a:effectLst>
                <a:latin typeface="+mn-lt"/>
              </a:rPr>
              <a:t>Genesis 11 </a:t>
            </a:r>
            <a:r>
              <a:rPr lang="en-US" sz="3400" b="1" dirty="0">
                <a:solidFill>
                  <a:schemeClr val="accent1">
                    <a:lumMod val="50000"/>
                  </a:schemeClr>
                </a:solidFill>
              </a:rPr>
              <a:t>was </a:t>
            </a:r>
            <a:r>
              <a:rPr lang="en-US" sz="3400" b="1" u="sng" dirty="0">
                <a:solidFill>
                  <a:schemeClr val="accent1">
                    <a:lumMod val="50000"/>
                  </a:schemeClr>
                </a:solidFill>
              </a:rPr>
              <a:t>not found</a:t>
            </a:r>
            <a:r>
              <a:rPr lang="en-US" sz="3400" b="1" dirty="0">
                <a:solidFill>
                  <a:schemeClr val="accent1">
                    <a:lumMod val="50000"/>
                  </a:schemeClr>
                </a:solidFill>
              </a:rPr>
              <a:t> in the Dead Sea Scrolls. </a:t>
            </a:r>
            <a:endParaRPr lang="en-CA" sz="3400" b="1" dirty="0">
              <a:solidFill>
                <a:schemeClr val="accent1">
                  <a:lumMod val="50000"/>
                </a:schemeClr>
              </a:solidFill>
            </a:endParaRPr>
          </a:p>
        </p:txBody>
      </p:sp>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625887" y="2265363"/>
            <a:ext cx="10215977" cy="44561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Content Placeholder 11"/>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614948" y="1935480"/>
            <a:ext cx="5267182" cy="3267710"/>
          </a:xfrm>
          <a:prstGeom prst="rect">
            <a:avLst/>
          </a:prstGeom>
          <a:ln w="57150">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03600" cy="365125"/>
          </a:xfrm>
        </p:spPr>
        <p:txBody>
          <a:bodyPr/>
          <a:lstStyle/>
          <a:p>
            <a:fld id="{385F3E72-97D8-4E0E-8DB2-A67F030E614A}" type="slidenum">
              <a:rPr lang="en-US" smtClean="0">
                <a:solidFill>
                  <a:schemeClr val="accent1">
                    <a:lumMod val="50000"/>
                  </a:schemeClr>
                </a:solidFill>
              </a:rPr>
              <a:t>84</a:t>
            </a:fld>
            <a:endParaRPr lang="en-US" dirty="0">
              <a:solidFill>
                <a:schemeClr val="accent1">
                  <a:lumMod val="50000"/>
                </a:schemeClr>
              </a:solidFill>
            </a:endParaRPr>
          </a:p>
        </p:txBody>
      </p:sp>
      <p:sp>
        <p:nvSpPr>
          <p:cNvPr id="6" name="Rectangle 5"/>
          <p:cNvSpPr/>
          <p:nvPr/>
        </p:nvSpPr>
        <p:spPr>
          <a:xfrm>
            <a:off x="7195252" y="2286953"/>
            <a:ext cx="4818948" cy="3139321"/>
          </a:xfrm>
          <a:prstGeom prst="rect">
            <a:avLst/>
          </a:prstGeom>
          <a:noFill/>
        </p:spPr>
        <p:txBody>
          <a:bodyPr wrap="none" lIns="91440" tIns="45720" rIns="91440" bIns="45720">
            <a:spAutoFit/>
            <a:scene3d>
              <a:camera prst="isometricOffAxis2Left"/>
              <a:lightRig rig="soft" dir="t">
                <a:rot lat="0" lon="0" rev="15600000"/>
              </a:lightRig>
            </a:scene3d>
            <a:sp3d extrusionH="57150" prstMaterial="softEdge">
              <a:bevelT w="25400" h="38100"/>
            </a:sp3d>
          </a:bodyPr>
          <a:lstStyle/>
          <a:p>
            <a:pPr algn="r"/>
            <a:r>
              <a:rPr lang="en-US" sz="6600" b="1" dirty="0">
                <a:ln>
                  <a:solidFill>
                    <a:srgbClr val="02001B"/>
                  </a:solidFill>
                </a:ln>
                <a:solidFill>
                  <a:srgbClr val="C00000"/>
                </a:solidFill>
                <a:effectLst>
                  <a:glow rad="228600">
                    <a:schemeClr val="bg1"/>
                  </a:glow>
                </a:effectLst>
                <a:latin typeface="Berlin Sans FB Demi" panose="020E0802020502020306" pitchFamily="34" charset="0"/>
              </a:rPr>
              <a:t>Is that an</a:t>
            </a:r>
            <a:br>
              <a:rPr lang="en-US" sz="6600" b="1" dirty="0">
                <a:ln>
                  <a:solidFill>
                    <a:srgbClr val="02001B"/>
                  </a:solidFill>
                </a:ln>
                <a:solidFill>
                  <a:srgbClr val="C00000"/>
                </a:solidFill>
                <a:effectLst>
                  <a:glow rad="228600">
                    <a:schemeClr val="bg1"/>
                  </a:glow>
                </a:effectLst>
                <a:latin typeface="Berlin Sans FB Demi" panose="020E0802020502020306" pitchFamily="34" charset="0"/>
              </a:rPr>
            </a:br>
            <a:r>
              <a:rPr lang="en-US" sz="6600" b="1" dirty="0">
                <a:ln>
                  <a:solidFill>
                    <a:srgbClr val="02001B"/>
                  </a:solidFill>
                </a:ln>
                <a:solidFill>
                  <a:srgbClr val="C00000"/>
                </a:solidFill>
                <a:effectLst>
                  <a:glow rad="228600">
                    <a:schemeClr val="bg1"/>
                  </a:glow>
                </a:effectLst>
                <a:latin typeface="Berlin Sans FB Demi" panose="020E0802020502020306" pitchFamily="34" charset="0"/>
              </a:rPr>
              <a:t>interesting</a:t>
            </a:r>
            <a:br>
              <a:rPr lang="en-US" sz="6600" b="1" dirty="0">
                <a:ln>
                  <a:solidFill>
                    <a:srgbClr val="02001B"/>
                  </a:solidFill>
                </a:ln>
                <a:solidFill>
                  <a:srgbClr val="C00000"/>
                </a:solidFill>
                <a:effectLst>
                  <a:glow rad="228600">
                    <a:schemeClr val="bg1"/>
                  </a:glow>
                </a:effectLst>
                <a:latin typeface="Berlin Sans FB Demi" panose="020E0802020502020306" pitchFamily="34" charset="0"/>
              </a:rPr>
            </a:br>
            <a:r>
              <a:rPr lang="en-US" sz="6600" b="1" dirty="0">
                <a:ln>
                  <a:solidFill>
                    <a:srgbClr val="02001B"/>
                  </a:solidFill>
                </a:ln>
                <a:solidFill>
                  <a:srgbClr val="C00000"/>
                </a:solidFill>
                <a:effectLst>
                  <a:glow rad="228600">
                    <a:schemeClr val="bg1"/>
                  </a:glow>
                </a:effectLst>
                <a:latin typeface="Berlin Sans FB Demi" panose="020E0802020502020306" pitchFamily="34" charset="0"/>
              </a:rPr>
              <a:t>coincidence?</a:t>
            </a:r>
            <a:endParaRPr lang="en-US" sz="6600" b="1" cap="none" spc="0" dirty="0">
              <a:ln>
                <a:solidFill>
                  <a:srgbClr val="02001B"/>
                </a:solidFill>
              </a:ln>
              <a:solidFill>
                <a:srgbClr val="C00000"/>
              </a:solidFill>
              <a:effectLst>
                <a:glow rad="228600">
                  <a:schemeClr val="bg1"/>
                </a:glow>
              </a:effectLst>
              <a:latin typeface="Berlin Sans FB Demi" panose="020E0802020502020306" pitchFamily="34" charset="0"/>
            </a:endParaRPr>
          </a:p>
        </p:txBody>
      </p:sp>
    </p:spTree>
    <p:extLst>
      <p:ext uri="{BB962C8B-B14F-4D97-AF65-F5344CB8AC3E}">
        <p14:creationId xmlns:p14="http://schemas.microsoft.com/office/powerpoint/2010/main" val="89909718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131576" y="124573"/>
            <a:ext cx="5908024" cy="2947753"/>
          </a:xfrm>
        </p:spPr>
        <p:txBody>
          <a:bodyPr>
            <a:noAutofit/>
          </a:bodyPr>
          <a:lstStyle/>
          <a:p>
            <a:r>
              <a:rPr lang="en-US" sz="2800" b="1" dirty="0">
                <a:solidFill>
                  <a:schemeClr val="accent1">
                    <a:lumMod val="50000"/>
                  </a:schemeClr>
                </a:solidFill>
              </a:rPr>
              <a:t>But whenever the </a:t>
            </a:r>
            <a:r>
              <a:rPr lang="en-US" sz="2800" b="1" dirty="0">
                <a:solidFill>
                  <a:srgbClr val="00B050"/>
                </a:solidFill>
              </a:rPr>
              <a:t>Greek Septuagint </a:t>
            </a:r>
            <a:r>
              <a:rPr lang="en-US" sz="2800" b="1" dirty="0">
                <a:solidFill>
                  <a:schemeClr val="accent1">
                    <a:lumMod val="50000"/>
                  </a:schemeClr>
                </a:solidFill>
              </a:rPr>
              <a:t>and Hebrew Masoretic text disagree, the Dead Sea Scrolls </a:t>
            </a:r>
            <a:r>
              <a:rPr lang="en-US" sz="2400" dirty="0">
                <a:ln>
                  <a:solidFill>
                    <a:srgbClr val="002060"/>
                  </a:solidFill>
                </a:ln>
                <a:solidFill>
                  <a:srgbClr val="FF0000"/>
                </a:solidFill>
                <a:effectLst>
                  <a:outerShdw blurRad="38100" dist="38100" dir="2700000" algn="tl">
                    <a:srgbClr val="000000">
                      <a:alpha val="43137"/>
                    </a:srgbClr>
                  </a:outerShdw>
                </a:effectLst>
                <a:latin typeface="Broadway" panose="04040905080B02020502" pitchFamily="82" charset="0"/>
              </a:rPr>
              <a:t>usually</a:t>
            </a:r>
            <a:r>
              <a:rPr lang="en-US" sz="2800" b="1" dirty="0">
                <a:solidFill>
                  <a:schemeClr val="accent1">
                    <a:lumMod val="50000"/>
                  </a:schemeClr>
                </a:solidFill>
              </a:rPr>
              <a:t> side with the </a:t>
            </a:r>
            <a:r>
              <a:rPr lang="en-US" sz="2800" b="1" dirty="0">
                <a:solidFill>
                  <a:srgbClr val="00B050"/>
                </a:solidFill>
              </a:rPr>
              <a:t>Greek Septuagint </a:t>
            </a:r>
            <a:r>
              <a:rPr lang="en-US" sz="2800" b="1" dirty="0">
                <a:solidFill>
                  <a:schemeClr val="accent1">
                    <a:lumMod val="50000"/>
                  </a:schemeClr>
                </a:solidFill>
              </a:rPr>
              <a:t>more often than with the Masoretic.  </a:t>
            </a:r>
            <a:r>
              <a:rPr lang="en-US" sz="2400" b="1" dirty="0">
                <a:solidFill>
                  <a:srgbClr val="FF0000"/>
                </a:solidFill>
                <a:effectLst>
                  <a:outerShdw blurRad="38100" dist="38100" dir="2700000" algn="tl">
                    <a:srgbClr val="000000">
                      <a:alpha val="43137"/>
                    </a:srgbClr>
                  </a:outerShdw>
                </a:effectLst>
              </a:rPr>
              <a:t>(Note:  While the Dead Sea Scrolls will contain </a:t>
            </a:r>
            <a:r>
              <a:rPr lang="en-US" sz="2400" u="sng" dirty="0">
                <a:effectLst>
                  <a:outerShdw blurRad="38100" dist="38100" dir="2700000" algn="tl">
                    <a:srgbClr val="000000">
                      <a:alpha val="43137"/>
                    </a:srgbClr>
                  </a:outerShdw>
                </a:effectLst>
                <a:latin typeface="Broadway" panose="04040905080B02020502" pitchFamily="82" charset="0"/>
              </a:rPr>
              <a:t>some</a:t>
            </a:r>
            <a:r>
              <a:rPr lang="en-US" sz="2400" b="1" dirty="0">
                <a:solidFill>
                  <a:srgbClr val="FF0000"/>
                </a:solidFill>
                <a:effectLst>
                  <a:outerShdw blurRad="38100" dist="38100" dir="2700000" algn="tl">
                    <a:srgbClr val="000000">
                      <a:alpha val="43137"/>
                    </a:srgbClr>
                  </a:outerShdw>
                </a:effectLst>
              </a:rPr>
              <a:t> truth – they are </a:t>
            </a:r>
            <a:br>
              <a:rPr lang="en-US" sz="2400" b="1" dirty="0">
                <a:solidFill>
                  <a:srgbClr val="FF0000"/>
                </a:solidFill>
                <a:effectLst>
                  <a:outerShdw blurRad="38100" dist="38100" dir="2700000" algn="tl">
                    <a:srgbClr val="000000">
                      <a:alpha val="43137"/>
                    </a:srgbClr>
                  </a:outerShdw>
                </a:effectLst>
              </a:rPr>
            </a:br>
            <a:r>
              <a:rPr lang="en-US" sz="2400" u="sng" dirty="0">
                <a:effectLst>
                  <a:outerShdw blurRad="38100" dist="38100" dir="2700000" algn="tl">
                    <a:srgbClr val="000000">
                      <a:alpha val="43137"/>
                    </a:srgbClr>
                  </a:outerShdw>
                </a:effectLst>
                <a:latin typeface="Broadway" panose="04040905080B02020502" pitchFamily="82" charset="0"/>
              </a:rPr>
              <a:t>not</a:t>
            </a:r>
            <a:r>
              <a:rPr lang="en-US" sz="2400" b="1" dirty="0">
                <a:solidFill>
                  <a:srgbClr val="FF0000"/>
                </a:solidFill>
                <a:effectLst>
                  <a:outerShdw blurRad="38100" dist="38100" dir="2700000" algn="tl">
                    <a:srgbClr val="000000">
                      <a:alpha val="43137"/>
                    </a:srgbClr>
                  </a:outerShdw>
                </a:effectLst>
              </a:rPr>
              <a:t> very </a:t>
            </a:r>
            <a:r>
              <a:rPr lang="en-US" sz="2400" u="sng" dirty="0">
                <a:effectLst>
                  <a:outerShdw blurRad="38100" dist="38100" dir="2700000" algn="tl">
                    <a:srgbClr val="000000">
                      <a:alpha val="43137"/>
                    </a:srgbClr>
                  </a:outerShdw>
                </a:effectLst>
                <a:latin typeface="Broadway" panose="04040905080B02020502" pitchFamily="82" charset="0"/>
              </a:rPr>
              <a:t>accurate</a:t>
            </a:r>
            <a:r>
              <a:rPr lang="en-US" sz="2400" b="1" dirty="0">
                <a:solidFill>
                  <a:srgbClr val="FF0000"/>
                </a:solidFill>
                <a:effectLst>
                  <a:outerShdw blurRad="38100" dist="38100" dir="2700000" algn="tl">
                    <a:srgbClr val="000000">
                      <a:alpha val="43137"/>
                    </a:srgbClr>
                  </a:outerShdw>
                </a:effectLst>
              </a:rPr>
              <a:t> </a:t>
            </a:r>
            <a:r>
              <a:rPr lang="en-US" sz="2400" b="1" dirty="0" smtClean="0">
                <a:solidFill>
                  <a:srgbClr val="FF0000"/>
                </a:solidFill>
                <a:effectLst>
                  <a:outerShdw blurRad="38100" dist="38100" dir="2700000" algn="tl">
                    <a:srgbClr val="000000">
                      <a:alpha val="43137"/>
                    </a:srgbClr>
                  </a:outerShdw>
                </a:effectLst>
              </a:rPr>
              <a:t>either.  Careful </a:t>
            </a:r>
            <a:r>
              <a:rPr lang="en-US" sz="2400" b="1" dirty="0">
                <a:solidFill>
                  <a:srgbClr val="FF0000"/>
                </a:solidFill>
                <a:effectLst>
                  <a:outerShdw blurRad="38100" dist="38100" dir="2700000" algn="tl">
                    <a:srgbClr val="000000">
                      <a:alpha val="43137"/>
                    </a:srgbClr>
                  </a:outerShdw>
                </a:effectLst>
              </a:rPr>
              <a:t>comparisons have to be made everywhere.)</a:t>
            </a:r>
            <a:r>
              <a:rPr lang="en-US" sz="1800" b="1" dirty="0">
                <a:solidFill>
                  <a:schemeClr val="accent1">
                    <a:lumMod val="50000"/>
                  </a:schemeClr>
                </a:solidFill>
              </a:rPr>
              <a:t> </a:t>
            </a:r>
            <a:endParaRPr lang="en-CA" sz="1800" b="1" dirty="0">
              <a:solidFill>
                <a:schemeClr val="accent1">
                  <a:lumMod val="50000"/>
                </a:schemeClr>
              </a:solidFill>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23090" y="196947"/>
            <a:ext cx="5474666" cy="24384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Content Placeholder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118" y="2761724"/>
            <a:ext cx="5488323" cy="25768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Content Placeholder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13652" y="3149446"/>
            <a:ext cx="5474426" cy="22227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p:cNvSpPr>
            <a:spLocks noGrp="1"/>
          </p:cNvSpPr>
          <p:nvPr>
            <p:ph type="sldNum" sz="quarter" idx="12"/>
          </p:nvPr>
        </p:nvSpPr>
        <p:spPr>
          <a:xfrm>
            <a:off x="8610600" y="6356350"/>
            <a:ext cx="3429000" cy="365125"/>
          </a:xfrm>
        </p:spPr>
        <p:txBody>
          <a:bodyPr/>
          <a:lstStyle/>
          <a:p>
            <a:fld id="{385F3E72-97D8-4E0E-8DB2-A67F030E614A}" type="slidenum">
              <a:rPr lang="en-US" smtClean="0">
                <a:solidFill>
                  <a:schemeClr val="accent1">
                    <a:lumMod val="50000"/>
                  </a:schemeClr>
                </a:solidFill>
              </a:rPr>
              <a:t>85</a:t>
            </a:fld>
            <a:endParaRPr lang="en-US" dirty="0">
              <a:solidFill>
                <a:schemeClr val="accent1">
                  <a:lumMod val="50000"/>
                </a:schemeClr>
              </a:solidFill>
            </a:endParaRPr>
          </a:p>
        </p:txBody>
      </p:sp>
      <p:sp>
        <p:nvSpPr>
          <p:cNvPr id="8" name="Title 3"/>
          <p:cNvSpPr txBox="1">
            <a:spLocks/>
          </p:cNvSpPr>
          <p:nvPr/>
        </p:nvSpPr>
        <p:spPr>
          <a:xfrm>
            <a:off x="423005" y="5338984"/>
            <a:ext cx="11504708" cy="1547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rPr>
              <a:t>Paul quotes the Old Testament more than 100 times.  When the Greek and Hebrew diverge, </a:t>
            </a:r>
            <a:r>
              <a:rPr lang="en-US" sz="2800" b="1" dirty="0">
                <a:solidFill>
                  <a:srgbClr val="00B050"/>
                </a:solidFill>
              </a:rPr>
              <a:t>Paul usually sides with the Greek Septuagint </a:t>
            </a:r>
            <a:r>
              <a:rPr lang="en-US" sz="2800" b="1" dirty="0">
                <a:solidFill>
                  <a:schemeClr val="accent1">
                    <a:lumMod val="50000"/>
                  </a:schemeClr>
                </a:solidFill>
              </a:rPr>
              <a:t>– like in Gal 3:17. Other disciples do this as well ... </a:t>
            </a:r>
            <a:r>
              <a:rPr lang="en-US" sz="2400" b="1" dirty="0">
                <a:solidFill>
                  <a:schemeClr val="accent1">
                    <a:lumMod val="50000"/>
                  </a:schemeClr>
                </a:solidFill>
              </a:rPr>
              <a:t>(to be given in a later study addressing Acts 7:14).</a:t>
            </a:r>
            <a:endParaRPr lang="en-CA" sz="2400" b="1" dirty="0">
              <a:solidFill>
                <a:schemeClr val="accent1">
                  <a:lumMod val="50000"/>
                </a:schemeClr>
              </a:solidFill>
            </a:endParaRPr>
          </a:p>
        </p:txBody>
      </p:sp>
    </p:spTree>
    <p:extLst>
      <p:ext uri="{BB962C8B-B14F-4D97-AF65-F5344CB8AC3E}">
        <p14:creationId xmlns:p14="http://schemas.microsoft.com/office/powerpoint/2010/main" val="312047067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250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18"/>
            <a:ext cx="12192000" cy="6858000"/>
          </a:xfrm>
          <a:prstGeom prst="rect">
            <a:avLst/>
          </a:prstGeom>
          <a:scene3d>
            <a:camera prst="orthographicFront"/>
            <a:lightRig rig="threePt" dir="t"/>
          </a:scene3d>
          <a:sp3d>
            <a:bevelT w="152400" h="50800" prst="softRound"/>
          </a:sp3d>
        </p:spPr>
      </p:pic>
      <p:sp>
        <p:nvSpPr>
          <p:cNvPr id="4" name="Slide Number Placeholder 3"/>
          <p:cNvSpPr>
            <a:spLocks noGrp="1"/>
          </p:cNvSpPr>
          <p:nvPr>
            <p:ph type="sldNum" sz="quarter" idx="12"/>
          </p:nvPr>
        </p:nvSpPr>
        <p:spPr>
          <a:xfrm>
            <a:off x="8610600" y="6356350"/>
            <a:ext cx="3479800" cy="365125"/>
          </a:xfrm>
        </p:spPr>
        <p:txBody>
          <a:bodyPr/>
          <a:lstStyle/>
          <a:p>
            <a:fld id="{385F3E72-97D8-4E0E-8DB2-A67F030E614A}" type="slidenum">
              <a:rPr lang="en-US" smtClean="0">
                <a:solidFill>
                  <a:schemeClr val="accent1">
                    <a:lumMod val="50000"/>
                  </a:schemeClr>
                </a:solidFill>
              </a:rPr>
              <a:t>86</a:t>
            </a:fld>
            <a:endParaRPr lang="en-US" dirty="0">
              <a:solidFill>
                <a:schemeClr val="accent1">
                  <a:lumMod val="50000"/>
                </a:schemeClr>
              </a:solidFill>
            </a:endParaRPr>
          </a:p>
        </p:txBody>
      </p:sp>
      <p:sp>
        <p:nvSpPr>
          <p:cNvPr id="5" name="Rectangle 4"/>
          <p:cNvSpPr/>
          <p:nvPr/>
        </p:nvSpPr>
        <p:spPr>
          <a:xfrm>
            <a:off x="449006" y="103670"/>
            <a:ext cx="11293988" cy="3046988"/>
          </a:xfrm>
          <a:prstGeom prst="rect">
            <a:avLst/>
          </a:prstGeom>
          <a:noFill/>
          <a:scene3d>
            <a:camera prst="orthographicFront"/>
            <a:lightRig rig="soft" dir="t">
              <a:rot lat="0" lon="0" rev="15600000"/>
            </a:lightRig>
          </a:scene3d>
          <a:sp3d>
            <a:bevelT w="152400" h="50800" prst="softRound"/>
          </a:sp3d>
        </p:spPr>
        <p:txBody>
          <a:bodyPr wrap="square" lIns="91440" tIns="45720" rIns="91440" bIns="45720">
            <a:spAutoFit/>
            <a:sp3d extrusionH="57150" prstMaterial="softEdge">
              <a:bevelT w="25400" h="38100"/>
            </a:sp3d>
          </a:bodyPr>
          <a:lstStyle/>
          <a:p>
            <a:pPr algn="ctr"/>
            <a:r>
              <a:rPr lang="en-US" sz="4800" b="1" cap="none" spc="0" dirty="0">
                <a:ln/>
                <a:solidFill>
                  <a:srgbClr val="421E06"/>
                </a:solidFill>
                <a:effectLst/>
                <a:latin typeface="Maiandra GD" panose="020E0502030308020204" pitchFamily="34" charset="0"/>
              </a:rPr>
              <a:t>Many examples and evidence have now </a:t>
            </a:r>
            <a:br>
              <a:rPr lang="en-US" sz="4800" b="1" cap="none" spc="0" dirty="0">
                <a:ln/>
                <a:solidFill>
                  <a:srgbClr val="421E06"/>
                </a:solidFill>
                <a:effectLst/>
                <a:latin typeface="Maiandra GD" panose="020E0502030308020204" pitchFamily="34" charset="0"/>
              </a:rPr>
            </a:br>
            <a:r>
              <a:rPr lang="en-US" sz="4800" b="1" cap="none" spc="0" dirty="0">
                <a:ln/>
                <a:solidFill>
                  <a:srgbClr val="421E06"/>
                </a:solidFill>
                <a:effectLst/>
                <a:latin typeface="Maiandra GD" panose="020E0502030308020204" pitchFamily="34" charset="0"/>
              </a:rPr>
              <a:t>been given to correct the teaching of </a:t>
            </a:r>
            <a:br>
              <a:rPr lang="en-US" sz="4800" b="1" cap="none" spc="0" dirty="0">
                <a:ln/>
                <a:solidFill>
                  <a:srgbClr val="421E06"/>
                </a:solidFill>
                <a:effectLst/>
                <a:latin typeface="Maiandra GD" panose="020E0502030308020204" pitchFamily="34" charset="0"/>
              </a:rPr>
            </a:br>
            <a:r>
              <a:rPr lang="en-US" sz="4800" b="1" cap="none" spc="0" dirty="0">
                <a:ln/>
                <a:solidFill>
                  <a:srgbClr val="421E06"/>
                </a:solidFill>
                <a:effectLst/>
                <a:latin typeface="Maiandra GD" panose="020E0502030308020204" pitchFamily="34" charset="0"/>
              </a:rPr>
              <a:t>Shem being the </a:t>
            </a:r>
            <a:r>
              <a:rPr lang="en-US" sz="4800" b="1" cap="none" spc="0" dirty="0" err="1">
                <a:ln/>
                <a:solidFill>
                  <a:srgbClr val="421E06"/>
                </a:solidFill>
                <a:effectLst/>
                <a:latin typeface="Maiandra GD" panose="020E0502030308020204" pitchFamily="34" charset="0"/>
              </a:rPr>
              <a:t>Melki-tzedek</a:t>
            </a:r>
            <a:r>
              <a:rPr lang="en-US" sz="4800" b="1" cap="none" spc="0" dirty="0">
                <a:ln/>
                <a:solidFill>
                  <a:srgbClr val="421E06"/>
                </a:solidFill>
                <a:effectLst/>
                <a:latin typeface="Maiandra GD" panose="020E0502030308020204" pitchFamily="34" charset="0"/>
              </a:rPr>
              <a:t> priest </a:t>
            </a:r>
            <a:br>
              <a:rPr lang="en-US" sz="4800" b="1" cap="none" spc="0" dirty="0">
                <a:ln/>
                <a:solidFill>
                  <a:srgbClr val="421E06"/>
                </a:solidFill>
                <a:effectLst/>
                <a:latin typeface="Maiandra GD" panose="020E0502030308020204" pitchFamily="34" charset="0"/>
              </a:rPr>
            </a:br>
            <a:r>
              <a:rPr lang="en-US" sz="4800" b="1" cap="none" spc="0" dirty="0">
                <a:ln/>
                <a:solidFill>
                  <a:srgbClr val="421E06"/>
                </a:solidFill>
                <a:effectLst/>
                <a:latin typeface="Maiandra GD" panose="020E0502030308020204" pitchFamily="34" charset="0"/>
              </a:rPr>
              <a:t>that met Abram.</a:t>
            </a:r>
            <a:endParaRPr lang="en-CA" sz="4800" b="1" cap="none" spc="0" dirty="0">
              <a:ln/>
              <a:solidFill>
                <a:srgbClr val="421E06"/>
              </a:solidFill>
              <a:effectLst/>
            </a:endParaRPr>
          </a:p>
        </p:txBody>
      </p:sp>
      <p:sp>
        <p:nvSpPr>
          <p:cNvPr id="8" name="Rectangle 7"/>
          <p:cNvSpPr/>
          <p:nvPr/>
        </p:nvSpPr>
        <p:spPr>
          <a:xfrm>
            <a:off x="1436735" y="4780260"/>
            <a:ext cx="9657254"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1">
                    <a:lumMod val="75000"/>
                  </a:schemeClr>
                </a:solidFill>
                <a:effectLst>
                  <a:outerShdw blurRad="38100" dist="38100" dir="2700000" algn="tl">
                    <a:srgbClr val="000000">
                      <a:alpha val="43137"/>
                    </a:srgbClr>
                  </a:outerShdw>
                </a:effectLst>
                <a:latin typeface="Maiandra GD" panose="020E0502030308020204" pitchFamily="34" charset="0"/>
              </a:rPr>
              <a:t>It is now time to ask </a:t>
            </a:r>
            <a:br>
              <a:rPr lang="en-US" sz="6000" b="1" cap="none" spc="0" dirty="0">
                <a:ln/>
                <a:solidFill>
                  <a:schemeClr val="accent1">
                    <a:lumMod val="75000"/>
                  </a:schemeClr>
                </a:solidFill>
                <a:effectLst>
                  <a:outerShdw blurRad="38100" dist="38100" dir="2700000" algn="tl">
                    <a:srgbClr val="000000">
                      <a:alpha val="43137"/>
                    </a:srgbClr>
                  </a:outerShdw>
                </a:effectLst>
                <a:latin typeface="Maiandra GD" panose="020E0502030308020204" pitchFamily="34" charset="0"/>
              </a:rPr>
            </a:br>
            <a:r>
              <a:rPr lang="en-US" sz="6000" b="1" cap="none" spc="0" dirty="0">
                <a:ln/>
                <a:solidFill>
                  <a:schemeClr val="accent1">
                    <a:lumMod val="75000"/>
                  </a:schemeClr>
                </a:solidFill>
                <a:effectLst>
                  <a:outerShdw blurRad="38100" dist="38100" dir="2700000" algn="tl">
                    <a:srgbClr val="000000">
                      <a:alpha val="43137"/>
                    </a:srgbClr>
                  </a:outerShdw>
                </a:effectLst>
                <a:latin typeface="Maiandra GD" panose="020E0502030308020204" pitchFamily="34" charset="0"/>
              </a:rPr>
              <a:t>the next question…</a:t>
            </a:r>
            <a:endParaRPr lang="en-CA" sz="6000" b="1" cap="none" spc="0" dirty="0">
              <a:ln/>
              <a:solidFill>
                <a:schemeClr val="accent1">
                  <a:lumMod val="75000"/>
                </a:schemeClr>
              </a:solidFill>
              <a:effectLst>
                <a:outerShdw blurRad="38100" dist="38100" dir="2700000" algn="tl">
                  <a:srgbClr val="000000">
                    <a:alpha val="43137"/>
                  </a:srgbClr>
                </a:outerShdw>
              </a:effectLst>
            </a:endParaRPr>
          </a:p>
        </p:txBody>
      </p:sp>
      <p:sp>
        <p:nvSpPr>
          <p:cNvPr id="6" name="Sun 5"/>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600700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87</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0" y="1216094"/>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ight Arrow 8"/>
          <p:cNvSpPr/>
          <p:nvPr/>
        </p:nvSpPr>
        <p:spPr>
          <a:xfrm>
            <a:off x="1640115" y="55672"/>
            <a:ext cx="4484913"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#7</a:t>
            </a:r>
          </a:p>
        </p:txBody>
      </p:sp>
      <p:pic>
        <p:nvPicPr>
          <p:cNvPr id="7" name="Picture 6">
            <a:extLst>
              <a:ext uri="{FF2B5EF4-FFF2-40B4-BE49-F238E27FC236}">
                <a16:creationId xmlns:a16="http://schemas.microsoft.com/office/drawing/2014/main" xmlns="" id="{BAD15CF1-7402-4CF4-B7AD-65E8B31BBF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830" y="120970"/>
            <a:ext cx="1524000" cy="1524000"/>
          </a:xfrm>
          <a:prstGeom prst="ellipse">
            <a:avLst/>
          </a:prstGeom>
          <a:ln>
            <a:noFill/>
          </a:ln>
          <a:effectLst>
            <a:softEdge rad="112500"/>
          </a:effectLst>
        </p:spPr>
      </p:pic>
      <p:sp>
        <p:nvSpPr>
          <p:cNvPr id="8" name="TextBox 7">
            <a:extLst>
              <a:ext uri="{FF2B5EF4-FFF2-40B4-BE49-F238E27FC236}">
                <a16:creationId xmlns:a16="http://schemas.microsoft.com/office/drawing/2014/main" xmlns="" id="{3523D019-142D-4042-9BA0-DA81FCF8D2A9}"/>
              </a:ext>
            </a:extLst>
          </p:cNvPr>
          <p:cNvSpPr txBox="1"/>
          <p:nvPr/>
        </p:nvSpPr>
        <p:spPr>
          <a:xfrm>
            <a:off x="6125028" y="365139"/>
            <a:ext cx="5484275" cy="3785652"/>
          </a:xfrm>
          <a:prstGeom prst="rect">
            <a:avLst/>
          </a:prstGeom>
          <a:noFill/>
        </p:spPr>
        <p:txBody>
          <a:bodyPr wrap="square" rtlCol="0">
            <a:spAutoFit/>
            <a:scene3d>
              <a:camera prst="orthographicFront"/>
              <a:lightRig rig="threePt" dir="t"/>
            </a:scene3d>
            <a:sp3d extrusionH="57150">
              <a:bevelT w="38100" h="38100"/>
            </a:sp3d>
          </a:bodyPr>
          <a:lstStyle/>
          <a:p>
            <a:pPr lvl="0" algn="ctr">
              <a:defRPr/>
            </a:pP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Is there any other proof there has been tampering of the Scriptures</a:t>
            </a:r>
            <a:r>
              <a:rPr kumimoji="0" lang="en-US" sz="4800" b="1" i="0" u="none" strike="noStrike" kern="1200" cap="none" spc="0" normalizeH="0" noProof="0" dirty="0">
                <a:ln>
                  <a:noFill/>
                </a:ln>
                <a:solidFill>
                  <a:srgbClr val="0070C0"/>
                </a:solidFill>
                <a:effectLst/>
                <a:uLnTx/>
                <a:uFillTx/>
                <a:latin typeface="Comic Sans MS" panose="030F0702030302020204" pitchFamily="66" charset="0"/>
                <a:cs typeface="Arial" panose="020B0604020202020204" pitchFamily="34" charset="0"/>
              </a:rPr>
              <a:t>?</a:t>
            </a:r>
            <a:endParaRPr lang="en-US" sz="3600" b="1" i="1" dirty="0">
              <a:solidFill>
                <a:srgbClr val="0070C0"/>
              </a:solidFill>
              <a:latin typeface="Comic Sans MS" panose="030F0702030302020204" pitchFamily="66" charset="0"/>
              <a:cs typeface="Arial" panose="020B0604020202020204" pitchFamily="34" charset="0"/>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07882" y="4316374"/>
            <a:ext cx="3718565" cy="2269874"/>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
        <p:nvSpPr>
          <p:cNvPr id="11" name="Sun 10"/>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0102488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5F3E72-97D8-4E0E-8DB2-A67F030E614A}" type="slidenum">
              <a:rPr lang="en-US" smtClean="0"/>
              <a:t>88</a:t>
            </a:fld>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275" y="163338"/>
            <a:ext cx="4663277" cy="6375574"/>
          </a:xfrm>
          <a:prstGeom prst="rect">
            <a:avLst/>
          </a:prstGeom>
          <a:ln>
            <a:noFill/>
          </a:ln>
          <a:effectLst>
            <a:glow rad="127000">
              <a:srgbClr val="441D61"/>
            </a:glow>
            <a:softEdge rad="112500"/>
          </a:effectLst>
        </p:spPr>
      </p:pic>
      <p:sp>
        <p:nvSpPr>
          <p:cNvPr id="22" name="Slide Number Placeholder 2"/>
          <p:cNvSpPr txBox="1">
            <a:spLocks/>
          </p:cNvSpPr>
          <p:nvPr/>
        </p:nvSpPr>
        <p:spPr>
          <a:xfrm>
            <a:off x="10795000" y="6565900"/>
            <a:ext cx="1397000" cy="292100"/>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A75170-548C-4A8B-8FEE-6418D9891680}" type="slidenum">
              <a:rPr lang="en-US" sz="1400" smtClean="0">
                <a:solidFill>
                  <a:schemeClr val="tx1"/>
                </a:solidFill>
              </a:rPr>
              <a:pPr/>
              <a:t>88</a:t>
            </a:fld>
            <a:endParaRPr lang="en-US" dirty="0">
              <a:solidFill>
                <a:schemeClr val="tx1"/>
              </a:solidFill>
            </a:endParaRPr>
          </a:p>
        </p:txBody>
      </p:sp>
      <p:sp>
        <p:nvSpPr>
          <p:cNvPr id="2" name="Title 1"/>
          <p:cNvSpPr>
            <a:spLocks noGrp="1"/>
          </p:cNvSpPr>
          <p:nvPr>
            <p:ph type="title"/>
          </p:nvPr>
        </p:nvSpPr>
        <p:spPr>
          <a:xfrm>
            <a:off x="1146673" y="260263"/>
            <a:ext cx="10515600" cy="1772838"/>
          </a:xfrm>
        </p:spPr>
        <p:txBody>
          <a:bodyPr>
            <a:normAutofit/>
            <a:scene3d>
              <a:camera prst="orthographicFront"/>
              <a:lightRig rig="threePt" dir="t"/>
            </a:scene3d>
            <a:sp3d extrusionH="57150">
              <a:bevelT w="38100" h="38100" prst="angle"/>
            </a:sp3d>
          </a:bodyPr>
          <a:lstStyle/>
          <a:p>
            <a:pPr algn="ctr">
              <a:lnSpc>
                <a:spcPct val="100000"/>
              </a:lnSpc>
            </a:pPr>
            <a:r>
              <a:rPr lang="en-US" b="1" dirty="0">
                <a:solidFill>
                  <a:srgbClr val="441D61"/>
                </a:solidFill>
                <a:effectLst>
                  <a:glow rad="127000">
                    <a:schemeClr val="bg1"/>
                  </a:glow>
                </a:effectLst>
                <a:latin typeface="Comic Sans MS" panose="030F0702030302020204" pitchFamily="66" charset="0"/>
                <a:cs typeface="Arial" panose="020B0604020202020204" pitchFamily="34" charset="0"/>
              </a:rPr>
              <a:t>Part of this Investigation was </a:t>
            </a:r>
            <a:br>
              <a:rPr lang="en-US" b="1" dirty="0">
                <a:solidFill>
                  <a:srgbClr val="441D61"/>
                </a:solidFill>
                <a:effectLst>
                  <a:glow rad="127000">
                    <a:schemeClr val="bg1"/>
                  </a:glow>
                </a:effectLst>
                <a:latin typeface="Comic Sans MS" panose="030F0702030302020204" pitchFamily="66" charset="0"/>
                <a:cs typeface="Arial" panose="020B0604020202020204" pitchFamily="34" charset="0"/>
              </a:rPr>
            </a:br>
            <a:r>
              <a:rPr lang="en-US" b="1" dirty="0">
                <a:solidFill>
                  <a:srgbClr val="441D61"/>
                </a:solidFill>
                <a:effectLst>
                  <a:glow rad="127000">
                    <a:schemeClr val="bg1"/>
                  </a:glow>
                </a:effectLst>
                <a:latin typeface="Comic Sans MS" panose="030F0702030302020204" pitchFamily="66" charset="0"/>
                <a:cs typeface="Arial" panose="020B0604020202020204" pitchFamily="34" charset="0"/>
              </a:rPr>
              <a:t>around the Tower of Babel</a:t>
            </a:r>
            <a:endParaRPr lang="en-CA" dirty="0">
              <a:effectLst>
                <a:glow rad="127000">
                  <a:schemeClr val="bg1"/>
                </a:glow>
              </a:effectLst>
            </a:endParaRPr>
          </a:p>
        </p:txBody>
      </p:sp>
      <p:sp>
        <p:nvSpPr>
          <p:cNvPr id="29" name="Content Placeholder 28"/>
          <p:cNvSpPr>
            <a:spLocks noGrp="1"/>
          </p:cNvSpPr>
          <p:nvPr>
            <p:ph idx="1"/>
          </p:nvPr>
        </p:nvSpPr>
        <p:spPr>
          <a:xfrm>
            <a:off x="5434040" y="2188949"/>
            <a:ext cx="5919760" cy="4351338"/>
          </a:xfrm>
        </p:spPr>
        <p:txBody>
          <a:bodyPr/>
          <a:lstStyle/>
          <a:p>
            <a:r>
              <a:rPr lang="en-US" dirty="0"/>
              <a:t>As we have noted, from the time of Shem until the Tower of Babel was constructed, there is no possible way to have enough construction workers for such a massive structure, IF …</a:t>
            </a:r>
          </a:p>
          <a:p>
            <a:r>
              <a:rPr lang="en-US" dirty="0"/>
              <a:t>The timelines from </a:t>
            </a:r>
            <a:r>
              <a:rPr lang="en-US" dirty="0" err="1"/>
              <a:t>Arphaxad</a:t>
            </a:r>
            <a:r>
              <a:rPr lang="en-US" dirty="0"/>
              <a:t> to </a:t>
            </a:r>
            <a:r>
              <a:rPr lang="en-US" dirty="0" err="1"/>
              <a:t>Peleg</a:t>
            </a:r>
            <a:r>
              <a:rPr lang="en-US" dirty="0"/>
              <a:t> were to be understood using the incorrect figures in the timelines </a:t>
            </a:r>
            <a:r>
              <a:rPr lang="en-US" dirty="0" smtClean="0"/>
              <a:t/>
            </a:r>
            <a:br>
              <a:rPr lang="en-US" dirty="0" smtClean="0"/>
            </a:br>
            <a:r>
              <a:rPr lang="en-US" dirty="0" smtClean="0"/>
              <a:t>of </a:t>
            </a:r>
            <a:r>
              <a:rPr lang="en-US" dirty="0"/>
              <a:t>these four generations.</a:t>
            </a:r>
            <a:endParaRPr lang="en-CA" dirty="0"/>
          </a:p>
        </p:txBody>
      </p:sp>
      <p:sp>
        <p:nvSpPr>
          <p:cNvPr id="7" name="Sun 6"/>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263323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BEBA8EAE-BF5A-486C-A8C5-ECC9F3942E4B}">
                <a14:imgProps xmlns:a14="http://schemas.microsoft.com/office/drawing/2010/main">
                  <a14:imgLayer r:embed="rId4">
                    <a14:imgEffect>
                      <a14:backgroundRemoval t="9862" b="89908" l="0" r="100000"/>
                    </a14:imgEffect>
                  </a14:imgLayer>
                </a14:imgProps>
              </a:ext>
              <a:ext uri="{28A0092B-C50C-407E-A947-70E740481C1C}">
                <a14:useLocalDpi xmlns:a14="http://schemas.microsoft.com/office/drawing/2010/main"/>
              </a:ext>
            </a:extLst>
          </a:blip>
          <a:stretch>
            <a:fillRect/>
          </a:stretch>
        </p:blipFill>
        <p:spPr>
          <a:xfrm>
            <a:off x="7610710" y="804705"/>
            <a:ext cx="4340658" cy="2957073"/>
          </a:xfrm>
          <a:prstGeom prst="rect">
            <a:avLst/>
          </a:prstGeom>
          <a:effectLst>
            <a:glow rad="266700">
              <a:srgbClr val="FFC000">
                <a:alpha val="29000"/>
              </a:srgbClr>
            </a:glow>
          </a:effectLst>
        </p:spPr>
      </p:pic>
      <p:sp>
        <p:nvSpPr>
          <p:cNvPr id="4" name="Slide Number Placeholder 3"/>
          <p:cNvSpPr>
            <a:spLocks noGrp="1"/>
          </p:cNvSpPr>
          <p:nvPr>
            <p:ph type="sldNum" sz="quarter" idx="12"/>
          </p:nvPr>
        </p:nvSpPr>
        <p:spPr/>
        <p:txBody>
          <a:bodyPr/>
          <a:lstStyle/>
          <a:p>
            <a:fld id="{385F3E72-97D8-4E0E-8DB2-A67F030E614A}" type="slidenum">
              <a:rPr lang="en-US" smtClean="0"/>
              <a:t>89</a:t>
            </a:fld>
            <a:endParaRPr lang="en-US"/>
          </a:p>
        </p:txBody>
      </p:sp>
      <p:sp>
        <p:nvSpPr>
          <p:cNvPr id="22" name="Slide Number Placeholder 2"/>
          <p:cNvSpPr txBox="1">
            <a:spLocks/>
          </p:cNvSpPr>
          <p:nvPr/>
        </p:nvSpPr>
        <p:spPr>
          <a:xfrm>
            <a:off x="10795000" y="6565900"/>
            <a:ext cx="1397000" cy="292100"/>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A75170-548C-4A8B-8FEE-6418D9891680}" type="slidenum">
              <a:rPr lang="en-US" sz="1400" smtClean="0">
                <a:solidFill>
                  <a:schemeClr val="tx1"/>
                </a:solidFill>
              </a:rPr>
              <a:pPr/>
              <a:t>89</a:t>
            </a:fld>
            <a:endParaRPr lang="en-US" dirty="0">
              <a:solidFill>
                <a:schemeClr val="tx1"/>
              </a:solidFill>
            </a:endParaRPr>
          </a:p>
        </p:txBody>
      </p:sp>
      <p:sp>
        <p:nvSpPr>
          <p:cNvPr id="2" name="Title 1"/>
          <p:cNvSpPr>
            <a:spLocks noGrp="1"/>
          </p:cNvSpPr>
          <p:nvPr>
            <p:ph type="title"/>
          </p:nvPr>
        </p:nvSpPr>
        <p:spPr>
          <a:xfrm>
            <a:off x="2264228" y="209372"/>
            <a:ext cx="9927771" cy="835714"/>
          </a:xfrm>
        </p:spPr>
        <p:txBody>
          <a:bodyPr>
            <a:normAutofit/>
            <a:scene3d>
              <a:camera prst="orthographicFront"/>
              <a:lightRig rig="threePt" dir="t"/>
            </a:scene3d>
            <a:sp3d extrusionH="57150">
              <a:bevelT w="38100" h="38100" prst="angle"/>
            </a:sp3d>
          </a:bodyPr>
          <a:lstStyle/>
          <a:p>
            <a:pPr algn="ctr"/>
            <a:r>
              <a:rPr lang="en-US" b="1" dirty="0">
                <a:solidFill>
                  <a:srgbClr val="441D61"/>
                </a:solidFill>
                <a:effectLst>
                  <a:glow rad="127000">
                    <a:schemeClr val="bg1"/>
                  </a:glow>
                </a:effectLst>
                <a:latin typeface="Comic Sans MS" panose="030F0702030302020204" pitchFamily="66" charset="0"/>
                <a:cs typeface="Arial" panose="020B0604020202020204" pitchFamily="34" charset="0"/>
              </a:rPr>
              <a:t>What About Textual Tampering?</a:t>
            </a:r>
            <a:endParaRPr lang="en-CA" dirty="0">
              <a:effectLst>
                <a:glow rad="127000">
                  <a:schemeClr val="bg1"/>
                </a:glow>
              </a:effectLst>
            </a:endParaRPr>
          </a:p>
        </p:txBody>
      </p:sp>
      <p:sp>
        <p:nvSpPr>
          <p:cNvPr id="29" name="Content Placeholder 28"/>
          <p:cNvSpPr>
            <a:spLocks noGrp="1"/>
          </p:cNvSpPr>
          <p:nvPr>
            <p:ph idx="1"/>
          </p:nvPr>
        </p:nvSpPr>
        <p:spPr>
          <a:xfrm>
            <a:off x="3424753" y="1045086"/>
            <a:ext cx="8011886" cy="4302668"/>
          </a:xfrm>
        </p:spPr>
        <p:txBody>
          <a:bodyPr>
            <a:normAutofit fontScale="92500"/>
            <a:scene3d>
              <a:camera prst="orthographicFront"/>
              <a:lightRig rig="threePt" dir="t"/>
            </a:scene3d>
            <a:sp3d extrusionH="57150">
              <a:bevelT w="38100" h="38100"/>
            </a:sp3d>
          </a:bodyPr>
          <a:lstStyle/>
          <a:p>
            <a:pPr marL="0" indent="0">
              <a:buNone/>
            </a:pPr>
            <a:r>
              <a:rPr lang="en-US" b="1" dirty="0">
                <a:solidFill>
                  <a:srgbClr val="002060"/>
                </a:solidFill>
              </a:rPr>
              <a:t>Eusebius Writes:</a:t>
            </a:r>
          </a:p>
          <a:p>
            <a:r>
              <a:rPr lang="en-US" i="1" dirty="0"/>
              <a:t>HE</a:t>
            </a:r>
            <a:r>
              <a:rPr lang="en-US" dirty="0"/>
              <a:t> 4.18.8b:  Justin refers </a:t>
            </a:r>
            <a:br>
              <a:rPr lang="en-US" dirty="0"/>
            </a:br>
            <a:r>
              <a:rPr lang="en-US" dirty="0"/>
              <a:t>to certain prophecies that </a:t>
            </a:r>
            <a:br>
              <a:rPr lang="en-US" dirty="0"/>
            </a:br>
            <a:r>
              <a:rPr lang="en-US" b="1" dirty="0">
                <a:solidFill>
                  <a:srgbClr val="002060"/>
                </a:solidFill>
              </a:rPr>
              <a:t>the Jews had cut out of </a:t>
            </a:r>
            <a:br>
              <a:rPr lang="en-US" b="1" dirty="0">
                <a:solidFill>
                  <a:srgbClr val="002060"/>
                </a:solidFill>
              </a:rPr>
            </a:br>
            <a:r>
              <a:rPr lang="en-US" b="1" dirty="0">
                <a:solidFill>
                  <a:srgbClr val="002060"/>
                </a:solidFill>
              </a:rPr>
              <a:t>the </a:t>
            </a:r>
            <a:r>
              <a:rPr lang="en-US" b="1" dirty="0" smtClean="0">
                <a:solidFill>
                  <a:srgbClr val="002060"/>
                </a:solidFill>
              </a:rPr>
              <a:t>Scriptures </a:t>
            </a:r>
            <a:r>
              <a:rPr lang="en-US" b="1" dirty="0">
                <a:solidFill>
                  <a:srgbClr val="002060"/>
                </a:solidFill>
              </a:rPr>
              <a:t/>
            </a:r>
            <a:br>
              <a:rPr lang="en-US" b="1" dirty="0">
                <a:solidFill>
                  <a:srgbClr val="002060"/>
                </a:solidFill>
              </a:rPr>
            </a:br>
            <a:r>
              <a:rPr lang="en-US" dirty="0"/>
              <a:t>(see Justin, </a:t>
            </a:r>
            <a:r>
              <a:rPr lang="en-US" dirty="0" err="1"/>
              <a:t>Apol</a:t>
            </a:r>
            <a:r>
              <a:rPr lang="en-US" dirty="0"/>
              <a:t>. 71-73).</a:t>
            </a:r>
          </a:p>
          <a:p>
            <a:r>
              <a:rPr lang="en-US" i="1" dirty="0"/>
              <a:t>HE </a:t>
            </a:r>
            <a:r>
              <a:rPr lang="en-US" dirty="0"/>
              <a:t>5.28.13-19:  Certain heretics </a:t>
            </a:r>
            <a:r>
              <a:rPr lang="en-US" b="1" dirty="0">
                <a:solidFill>
                  <a:srgbClr val="002060"/>
                </a:solidFill>
                <a:effectLst>
                  <a:glow rad="177800">
                    <a:schemeClr val="bg1"/>
                  </a:glow>
                </a:effectLst>
              </a:rPr>
              <a:t>“have tampered with the divine </a:t>
            </a:r>
            <a:r>
              <a:rPr lang="en-US" b="1" dirty="0" smtClean="0">
                <a:solidFill>
                  <a:srgbClr val="002060"/>
                </a:solidFill>
                <a:effectLst>
                  <a:glow rad="177800">
                    <a:schemeClr val="bg1"/>
                  </a:glow>
                </a:effectLst>
              </a:rPr>
              <a:t>Scriptures </a:t>
            </a:r>
            <a:r>
              <a:rPr lang="en-US" b="1" dirty="0">
                <a:solidFill>
                  <a:srgbClr val="002060"/>
                </a:solidFill>
                <a:effectLst>
                  <a:glow rad="177800">
                    <a:schemeClr val="bg1"/>
                  </a:glow>
                </a:effectLst>
              </a:rPr>
              <a:t>without fear … saying that they have corrected them</a:t>
            </a:r>
            <a:r>
              <a:rPr lang="en-US" dirty="0"/>
              <a:t> … [while] some of them </a:t>
            </a:r>
            <a:r>
              <a:rPr lang="en-US" b="1" dirty="0">
                <a:solidFill>
                  <a:srgbClr val="C00000"/>
                </a:solidFill>
                <a:effectLst>
                  <a:glow rad="177800">
                    <a:schemeClr val="bg1"/>
                  </a:glow>
                </a:effectLst>
              </a:rPr>
              <a:t>disdained even to falsify them, </a:t>
            </a:r>
            <a:r>
              <a:rPr lang="en-US" dirty="0"/>
              <a:t>and </a:t>
            </a:r>
            <a:r>
              <a:rPr lang="en-US" b="1" dirty="0">
                <a:solidFill>
                  <a:schemeClr val="accent2">
                    <a:lumMod val="50000"/>
                  </a:schemeClr>
                </a:solidFill>
                <a:effectLst>
                  <a:glow rad="177800">
                    <a:schemeClr val="bg1"/>
                  </a:glow>
                </a:effectLst>
              </a:rPr>
              <a:t>absolutely denied the [authority of the] law and the prophets …”</a:t>
            </a:r>
            <a:endParaRPr lang="en-CA" b="1" dirty="0">
              <a:solidFill>
                <a:schemeClr val="accent2">
                  <a:lumMod val="50000"/>
                </a:schemeClr>
              </a:solidFill>
              <a:effectLst>
                <a:glow rad="177800">
                  <a:schemeClr val="bg1"/>
                </a:glow>
              </a:effectLst>
            </a:endParaRP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0133" y="4299511"/>
            <a:ext cx="3010229" cy="22663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Rectangle 12">
            <a:extLst>
              <a:ext uri="{FF2B5EF4-FFF2-40B4-BE49-F238E27FC236}">
                <a16:creationId xmlns:a16="http://schemas.microsoft.com/office/drawing/2014/main" xmlns="" id="{CFBD9E39-42FB-4BC3-9681-BFD1EE305CD0}"/>
              </a:ext>
            </a:extLst>
          </p:cNvPr>
          <p:cNvSpPr/>
          <p:nvPr/>
        </p:nvSpPr>
        <p:spPr>
          <a:xfrm>
            <a:off x="3424753" y="5382695"/>
            <a:ext cx="8348242" cy="1340941"/>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800" b="1" dirty="0" err="1">
                <a:solidFill>
                  <a:srgbClr val="0070C0"/>
                </a:solidFill>
                <a:latin typeface="arial" panose="020B0604020202020204" pitchFamily="34" charset="0"/>
              </a:rPr>
              <a:t>Jer</a:t>
            </a:r>
            <a:r>
              <a:rPr lang="en-US" sz="2800" b="1" dirty="0">
                <a:solidFill>
                  <a:srgbClr val="0070C0"/>
                </a:solidFill>
                <a:latin typeface="arial" panose="020B0604020202020204" pitchFamily="34" charset="0"/>
              </a:rPr>
              <a:t> 17:5  </a:t>
            </a:r>
            <a:r>
              <a:rPr lang="en-US" sz="2800" dirty="0">
                <a:solidFill>
                  <a:srgbClr val="01103A"/>
                </a:solidFill>
                <a:latin typeface="arial" panose="020B0604020202020204" pitchFamily="34" charset="0"/>
              </a:rPr>
              <a:t>Thus saith </a:t>
            </a:r>
            <a:r>
              <a:rPr lang="en-US" sz="2800" b="1" dirty="0">
                <a:solidFill>
                  <a:srgbClr val="0070C0"/>
                </a:solidFill>
                <a:latin typeface="arial" panose="020B0604020202020204" pitchFamily="34" charset="0"/>
              </a:rPr>
              <a:t>Yahuah; </a:t>
            </a:r>
            <a:r>
              <a:rPr lang="en-US" sz="2800" b="1" dirty="0">
                <a:solidFill>
                  <a:srgbClr val="9E0B0F"/>
                </a:solidFill>
                <a:latin typeface="arial" panose="020B0604020202020204" pitchFamily="34" charset="0"/>
              </a:rPr>
              <a:t>Cursed</a:t>
            </a:r>
            <a:r>
              <a:rPr lang="en-US" sz="2800" dirty="0">
                <a:solidFill>
                  <a:srgbClr val="01103A"/>
                </a:solidFill>
                <a:latin typeface="arial" panose="020B0604020202020204" pitchFamily="34" charset="0"/>
              </a:rPr>
              <a:t> </a:t>
            </a:r>
            <a:r>
              <a:rPr lang="en-US" sz="2800" i="1" dirty="0">
                <a:solidFill>
                  <a:srgbClr val="01103A"/>
                </a:solidFill>
                <a:latin typeface="arial" panose="020B0604020202020204" pitchFamily="34" charset="0"/>
              </a:rPr>
              <a:t>be</a:t>
            </a:r>
            <a:r>
              <a:rPr lang="en-US" sz="2800" dirty="0">
                <a:solidFill>
                  <a:srgbClr val="01103A"/>
                </a:solidFill>
                <a:latin typeface="arial" panose="020B0604020202020204" pitchFamily="34" charset="0"/>
              </a:rPr>
              <a:t> the man </a:t>
            </a:r>
            <a:br>
              <a:rPr lang="en-US" sz="2800" dirty="0">
                <a:solidFill>
                  <a:srgbClr val="01103A"/>
                </a:solidFill>
                <a:latin typeface="arial" panose="020B0604020202020204" pitchFamily="34" charset="0"/>
              </a:rPr>
            </a:br>
            <a:r>
              <a:rPr lang="en-US" sz="2800" dirty="0">
                <a:solidFill>
                  <a:srgbClr val="01103A"/>
                </a:solidFill>
                <a:latin typeface="arial" panose="020B0604020202020204" pitchFamily="34" charset="0"/>
              </a:rPr>
              <a:t>that </a:t>
            </a:r>
            <a:r>
              <a:rPr lang="en-US" sz="2800" dirty="0" err="1">
                <a:solidFill>
                  <a:srgbClr val="01103A"/>
                </a:solidFill>
                <a:latin typeface="arial" panose="020B0604020202020204" pitchFamily="34" charset="0"/>
              </a:rPr>
              <a:t>trusteth</a:t>
            </a:r>
            <a:r>
              <a:rPr lang="en-US" sz="2800" dirty="0">
                <a:solidFill>
                  <a:srgbClr val="01103A"/>
                </a:solidFill>
                <a:latin typeface="arial" panose="020B0604020202020204" pitchFamily="34" charset="0"/>
              </a:rPr>
              <a:t> in man, and </a:t>
            </a:r>
            <a:r>
              <a:rPr lang="en-US" sz="2800" dirty="0" err="1">
                <a:solidFill>
                  <a:srgbClr val="01103A"/>
                </a:solidFill>
                <a:latin typeface="arial" panose="020B0604020202020204" pitchFamily="34" charset="0"/>
              </a:rPr>
              <a:t>maketh</a:t>
            </a:r>
            <a:r>
              <a:rPr lang="en-US" sz="2800" dirty="0">
                <a:solidFill>
                  <a:srgbClr val="01103A"/>
                </a:solidFill>
                <a:latin typeface="arial" panose="020B0604020202020204" pitchFamily="34" charset="0"/>
              </a:rPr>
              <a:t> flesh his arm, </a:t>
            </a:r>
            <a:br>
              <a:rPr lang="en-US" sz="2800" dirty="0">
                <a:solidFill>
                  <a:srgbClr val="01103A"/>
                </a:solidFill>
                <a:latin typeface="arial" panose="020B0604020202020204" pitchFamily="34" charset="0"/>
              </a:rPr>
            </a:br>
            <a:r>
              <a:rPr lang="en-US" sz="2800" dirty="0">
                <a:solidFill>
                  <a:srgbClr val="01103A"/>
                </a:solidFill>
                <a:latin typeface="arial" panose="020B0604020202020204" pitchFamily="34" charset="0"/>
              </a:rPr>
              <a:t>and whose heart </a:t>
            </a:r>
            <a:r>
              <a:rPr lang="en-US" sz="2800" dirty="0" err="1">
                <a:solidFill>
                  <a:srgbClr val="01103A"/>
                </a:solidFill>
                <a:latin typeface="arial" panose="020B0604020202020204" pitchFamily="34" charset="0"/>
              </a:rPr>
              <a:t>departeth</a:t>
            </a:r>
            <a:r>
              <a:rPr lang="en-US" sz="2800" dirty="0">
                <a:solidFill>
                  <a:srgbClr val="01103A"/>
                </a:solidFill>
                <a:latin typeface="arial" panose="020B0604020202020204" pitchFamily="34" charset="0"/>
              </a:rPr>
              <a:t> from </a:t>
            </a:r>
            <a:r>
              <a:rPr lang="en-US" sz="2800" b="1" dirty="0">
                <a:solidFill>
                  <a:srgbClr val="0070C0"/>
                </a:solidFill>
                <a:latin typeface="arial" panose="020B0604020202020204" pitchFamily="34" charset="0"/>
              </a:rPr>
              <a:t>Yahuah.</a:t>
            </a:r>
            <a:endParaRPr lang="en-CA" sz="2800" b="1" dirty="0">
              <a:solidFill>
                <a:srgbClr val="0070C0"/>
              </a:solidFill>
            </a:endParaRP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3251" y="848419"/>
            <a:ext cx="3388269" cy="3388269"/>
          </a:xfrm>
          <a:prstGeom prst="ellipse">
            <a:avLst/>
          </a:prstGeom>
          <a:ln>
            <a:noFill/>
          </a:ln>
          <a:effectLst>
            <a:softEdge rad="112500"/>
          </a:effectLst>
        </p:spPr>
      </p:pic>
    </p:spTree>
    <p:extLst>
      <p:ext uri="{BB962C8B-B14F-4D97-AF65-F5344CB8AC3E}">
        <p14:creationId xmlns:p14="http://schemas.microsoft.com/office/powerpoint/2010/main" val="280349341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animEffect transition="in" filter="fade">
                                      <p:cBhvr>
                                        <p:cTn id="7" dur="1000"/>
                                        <p:tgtEl>
                                          <p:spTgt spid="29">
                                            <p:txEl>
                                              <p:pRg st="2" end="2"/>
                                            </p:txEl>
                                          </p:spTgt>
                                        </p:tgtEl>
                                      </p:cBhvr>
                                    </p:animEffect>
                                    <p:anim calcmode="lin" valueType="num">
                                      <p:cBhvr>
                                        <p:cTn id="8"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5F3E72-97D8-4E0E-8DB2-A67F030E614A}" type="slidenum">
              <a:rPr lang="en-US" smtClean="0">
                <a:solidFill>
                  <a:schemeClr val="bg1"/>
                </a:solidFill>
              </a:rPr>
              <a:pPr/>
              <a:t>9</a:t>
            </a:fld>
            <a:endParaRPr lang="en-US" dirty="0">
              <a:solidFill>
                <a:schemeClr val="bg1"/>
              </a:solidFill>
            </a:endParaRPr>
          </a:p>
        </p:txBody>
      </p:sp>
      <p:pic>
        <p:nvPicPr>
          <p:cNvPr id="5" name="Content Placeholder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372" y="304800"/>
            <a:ext cx="11138068" cy="6248400"/>
          </a:xfrm>
          <a:prstGeom prst="rect">
            <a:avLst/>
          </a:prstGeom>
          <a:ln w="38100">
            <a:solidFill>
              <a:schemeClr val="accent2">
                <a:lumMod val="75000"/>
              </a:schemeClr>
            </a:solidFill>
          </a:ln>
          <a:scene3d>
            <a:camera prst="orthographicFront"/>
            <a:lightRig rig="threePt" dir="t"/>
          </a:scene3d>
          <a:sp3d>
            <a:bevelT w="114300" prst="artDeco"/>
          </a:sp3d>
        </p:spPr>
      </p:pic>
      <p:pic>
        <p:nvPicPr>
          <p:cNvPr id="7" name="Picture 8" descr="C:\Users\Rae\Desktop\enoch edi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2658335"/>
            <a:ext cx="2133600" cy="21880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239400" y="2213701"/>
            <a:ext cx="1188146"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Adam</a:t>
            </a:r>
            <a:endParaRPr lang="en-US" sz="5400" b="1" cap="none" spc="0" dirty="0">
              <a:ln w="11430"/>
              <a:solidFill>
                <a:srgbClr val="713A1F"/>
              </a:solidFill>
              <a:effectLst>
                <a:outerShdw blurRad="50800" dist="39000" dir="5460000" algn="tl">
                  <a:srgbClr val="000000">
                    <a:alpha val="38000"/>
                  </a:srgbClr>
                </a:outerShdw>
              </a:effectLst>
            </a:endParaRPr>
          </a:p>
        </p:txBody>
      </p:sp>
      <p:sp>
        <p:nvSpPr>
          <p:cNvPr id="9" name="TextBox 8"/>
          <p:cNvSpPr txBox="1"/>
          <p:nvPr/>
        </p:nvSpPr>
        <p:spPr>
          <a:xfrm>
            <a:off x="571372" y="4670981"/>
            <a:ext cx="2653412" cy="923330"/>
          </a:xfrm>
          <a:prstGeom prst="rect">
            <a:avLst/>
          </a:prstGeom>
          <a:noFill/>
        </p:spPr>
        <p:txBody>
          <a:bodyPr wrap="square" rtlCol="0">
            <a:spAutoFit/>
          </a:bodyPr>
          <a:lstStyle/>
          <a:p>
            <a:pPr algn="ctr"/>
            <a:r>
              <a:rPr lang="en-US" b="1" dirty="0">
                <a:solidFill>
                  <a:srgbClr val="0070C0"/>
                </a:solidFill>
              </a:rPr>
              <a:t>Luke 3:38 </a:t>
            </a:r>
            <a:br>
              <a:rPr lang="en-US" b="1" dirty="0">
                <a:solidFill>
                  <a:srgbClr val="0070C0"/>
                </a:solidFill>
              </a:rPr>
            </a:br>
            <a:r>
              <a:rPr lang="en-US" b="1" dirty="0">
                <a:solidFill>
                  <a:srgbClr val="0070C0"/>
                </a:solidFill>
              </a:rPr>
              <a:t> </a:t>
            </a:r>
            <a:r>
              <a:rPr lang="en-US" dirty="0"/>
              <a:t>… Adam, which was the </a:t>
            </a:r>
            <a:br>
              <a:rPr lang="en-US" dirty="0"/>
            </a:br>
            <a:r>
              <a:rPr lang="en-US" dirty="0"/>
              <a:t>son of </a:t>
            </a:r>
            <a:r>
              <a:rPr lang="en-US" b="1" dirty="0">
                <a:solidFill>
                  <a:srgbClr val="0070C0"/>
                </a:solidFill>
              </a:rPr>
              <a:t>Yahuah.</a:t>
            </a:r>
          </a:p>
        </p:txBody>
      </p:sp>
      <p:cxnSp>
        <p:nvCxnSpPr>
          <p:cNvPr id="11" name="Straight Connector 10"/>
          <p:cNvCxnSpPr/>
          <p:nvPr/>
        </p:nvCxnSpPr>
        <p:spPr>
          <a:xfrm>
            <a:off x="5467096" y="978408"/>
            <a:ext cx="0" cy="2209800"/>
          </a:xfrm>
          <a:prstGeom prst="line">
            <a:avLst/>
          </a:prstGeom>
          <a:ln w="5715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2" name="Rectangle 1"/>
          <p:cNvSpPr/>
          <p:nvPr/>
        </p:nvSpPr>
        <p:spPr>
          <a:xfrm>
            <a:off x="7571232" y="3617874"/>
            <a:ext cx="3807001" cy="2499461"/>
          </a:xfrm>
          <a:custGeom>
            <a:avLst/>
            <a:gdLst>
              <a:gd name="connsiteX0" fmla="*/ 0 w 3429000"/>
              <a:gd name="connsiteY0" fmla="*/ 0 h 1981200"/>
              <a:gd name="connsiteX1" fmla="*/ 3429000 w 3429000"/>
              <a:gd name="connsiteY1" fmla="*/ 0 h 1981200"/>
              <a:gd name="connsiteX2" fmla="*/ 3429000 w 3429000"/>
              <a:gd name="connsiteY2" fmla="*/ 1981200 h 1981200"/>
              <a:gd name="connsiteX3" fmla="*/ 0 w 3429000"/>
              <a:gd name="connsiteY3" fmla="*/ 1981200 h 1981200"/>
              <a:gd name="connsiteX4" fmla="*/ 0 w 3429000"/>
              <a:gd name="connsiteY4" fmla="*/ 0 h 1981200"/>
              <a:gd name="connsiteX0" fmla="*/ 0 w 3429000"/>
              <a:gd name="connsiteY0" fmla="*/ 0 h 1981200"/>
              <a:gd name="connsiteX1" fmla="*/ 3429000 w 3429000"/>
              <a:gd name="connsiteY1" fmla="*/ 0 h 1981200"/>
              <a:gd name="connsiteX2" fmla="*/ 3429000 w 3429000"/>
              <a:gd name="connsiteY2" fmla="*/ 1981200 h 1981200"/>
              <a:gd name="connsiteX3" fmla="*/ 963039 w 3429000"/>
              <a:gd name="connsiteY3" fmla="*/ 1952017 h 1981200"/>
              <a:gd name="connsiteX4" fmla="*/ 0 w 3429000"/>
              <a:gd name="connsiteY4" fmla="*/ 0 h 1981200"/>
              <a:gd name="connsiteX0" fmla="*/ 0 w 3429000"/>
              <a:gd name="connsiteY0" fmla="*/ 0 h 1981200"/>
              <a:gd name="connsiteX1" fmla="*/ 3429000 w 3429000"/>
              <a:gd name="connsiteY1" fmla="*/ 0 h 1981200"/>
              <a:gd name="connsiteX2" fmla="*/ 3429000 w 3429000"/>
              <a:gd name="connsiteY2" fmla="*/ 1981200 h 1981200"/>
              <a:gd name="connsiteX3" fmla="*/ 1108954 w 3429000"/>
              <a:gd name="connsiteY3" fmla="*/ 1961745 h 1981200"/>
              <a:gd name="connsiteX4" fmla="*/ 0 w 3429000"/>
              <a:gd name="connsiteY4" fmla="*/ 0 h 1981200"/>
              <a:gd name="connsiteX0" fmla="*/ 0 w 3565187"/>
              <a:gd name="connsiteY0" fmla="*/ 9728 h 1981200"/>
              <a:gd name="connsiteX1" fmla="*/ 3565187 w 3565187"/>
              <a:gd name="connsiteY1" fmla="*/ 0 h 1981200"/>
              <a:gd name="connsiteX2" fmla="*/ 3565187 w 3565187"/>
              <a:gd name="connsiteY2" fmla="*/ 1981200 h 1981200"/>
              <a:gd name="connsiteX3" fmla="*/ 1245141 w 3565187"/>
              <a:gd name="connsiteY3" fmla="*/ 1961745 h 1981200"/>
              <a:gd name="connsiteX4" fmla="*/ 0 w 3565187"/>
              <a:gd name="connsiteY4" fmla="*/ 9728 h 1981200"/>
              <a:gd name="connsiteX0" fmla="*/ 0 w 3565187"/>
              <a:gd name="connsiteY0" fmla="*/ 9728 h 1981200"/>
              <a:gd name="connsiteX1" fmla="*/ 3565187 w 3565187"/>
              <a:gd name="connsiteY1" fmla="*/ 0 h 1981200"/>
              <a:gd name="connsiteX2" fmla="*/ 3565187 w 3565187"/>
              <a:gd name="connsiteY2" fmla="*/ 1981200 h 1981200"/>
              <a:gd name="connsiteX3" fmla="*/ 894946 w 3565187"/>
              <a:gd name="connsiteY3" fmla="*/ 1976844 h 1981200"/>
              <a:gd name="connsiteX4" fmla="*/ 0 w 3565187"/>
              <a:gd name="connsiteY4" fmla="*/ 9728 h 198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87" h="1981200">
                <a:moveTo>
                  <a:pt x="0" y="9728"/>
                </a:moveTo>
                <a:lnTo>
                  <a:pt x="3565187" y="0"/>
                </a:lnTo>
                <a:lnTo>
                  <a:pt x="3565187" y="1981200"/>
                </a:lnTo>
                <a:lnTo>
                  <a:pt x="894946" y="1976844"/>
                </a:lnTo>
                <a:lnTo>
                  <a:pt x="0" y="97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57600" y="3862874"/>
            <a:ext cx="7427654" cy="212365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200" b="1" dirty="0">
                <a:solidFill>
                  <a:srgbClr val="008080"/>
                </a:solidFill>
              </a:rPr>
              <a:t>Adam was ordained the 1</a:t>
            </a:r>
            <a:r>
              <a:rPr lang="en-US" sz="2200" b="1" baseline="30000" dirty="0">
                <a:solidFill>
                  <a:srgbClr val="008080"/>
                </a:solidFill>
              </a:rPr>
              <a:t>st</a:t>
            </a:r>
            <a:r>
              <a:rPr lang="en-US" sz="2200" b="1" dirty="0">
                <a:solidFill>
                  <a:srgbClr val="008080"/>
                </a:solidFill>
              </a:rPr>
              <a:t> earthly </a:t>
            </a:r>
            <a:r>
              <a:rPr lang="en-US" sz="2200" b="1" dirty="0" err="1">
                <a:solidFill>
                  <a:srgbClr val="7030A0"/>
                </a:solidFill>
              </a:rPr>
              <a:t>Melki-tzedek</a:t>
            </a:r>
            <a:r>
              <a:rPr lang="en-US" sz="2200" b="1" dirty="0">
                <a:solidFill>
                  <a:srgbClr val="7030A0"/>
                </a:solidFill>
              </a:rPr>
              <a:t> priest </a:t>
            </a:r>
            <a:r>
              <a:rPr lang="en-US" sz="2200" b="1" dirty="0">
                <a:solidFill>
                  <a:srgbClr val="008080"/>
                </a:solidFill>
              </a:rPr>
              <a:t>on earth and had the privilege and responsibility to instruct </a:t>
            </a:r>
            <a:br>
              <a:rPr lang="en-US" sz="2200" b="1" dirty="0">
                <a:solidFill>
                  <a:srgbClr val="008080"/>
                </a:solidFill>
              </a:rPr>
            </a:br>
            <a:r>
              <a:rPr lang="en-US" sz="2200" b="1" dirty="0">
                <a:solidFill>
                  <a:srgbClr val="008080"/>
                </a:solidFill>
                <a:effectLst>
                  <a:outerShdw blurRad="50800" dist="50800" dir="5400000" algn="ctr" rotWithShape="0">
                    <a:srgbClr val="FF00FF"/>
                  </a:outerShdw>
                </a:effectLst>
              </a:rPr>
              <a:t>8</a:t>
            </a:r>
            <a:r>
              <a:rPr lang="en-US" sz="2200" b="1" dirty="0">
                <a:solidFill>
                  <a:srgbClr val="008080"/>
                </a:solidFill>
              </a:rPr>
              <a:t> generations after him up to </a:t>
            </a:r>
            <a:r>
              <a:rPr lang="en-US" sz="2200" b="1" dirty="0" err="1">
                <a:solidFill>
                  <a:srgbClr val="008080"/>
                </a:solidFill>
              </a:rPr>
              <a:t>Lamech</a:t>
            </a:r>
            <a:r>
              <a:rPr lang="en-US" sz="2200" b="1" dirty="0">
                <a:solidFill>
                  <a:srgbClr val="008080"/>
                </a:solidFill>
              </a:rPr>
              <a:t> for almost 1000 years.  </a:t>
            </a:r>
          </a:p>
          <a:p>
            <a:pPr algn="ctr"/>
            <a:r>
              <a:rPr lang="en-US" sz="2200" b="1" dirty="0">
                <a:solidFill>
                  <a:srgbClr val="008080"/>
                </a:solidFill>
              </a:rPr>
              <a:t>He would have also honored, taught and preserved </a:t>
            </a:r>
            <a:r>
              <a:rPr lang="en-US" sz="2200" b="1" dirty="0">
                <a:solidFill>
                  <a:srgbClr val="0070C0"/>
                </a:solidFill>
              </a:rPr>
              <a:t>Yahuah’s</a:t>
            </a:r>
            <a:r>
              <a:rPr lang="en-US" sz="2200" b="1" dirty="0">
                <a:solidFill>
                  <a:srgbClr val="008080"/>
                </a:solidFill>
              </a:rPr>
              <a:t> Covenant commands, statutes and judgments including the worship statutes of Covenant Calendar.</a:t>
            </a:r>
          </a:p>
        </p:txBody>
      </p:sp>
      <p:sp>
        <p:nvSpPr>
          <p:cNvPr id="13" name="Rectangle 12"/>
          <p:cNvSpPr/>
          <p:nvPr/>
        </p:nvSpPr>
        <p:spPr>
          <a:xfrm>
            <a:off x="5020346" y="1101603"/>
            <a:ext cx="404278" cy="353943"/>
          </a:xfrm>
          <a:prstGeom prst="rect">
            <a:avLst/>
          </a:prstGeom>
          <a:noFill/>
        </p:spPr>
        <p:txBody>
          <a:bodyPr wrap="none" lIns="91440" tIns="45720" rIns="91440" bIns="45720">
            <a:spAutoFit/>
          </a:bodyPr>
          <a:lstStyle/>
          <a:p>
            <a:pPr algn="ctr"/>
            <a:r>
              <a:rPr lang="en-US" sz="1700" b="1" cap="none" spc="0" dirty="0">
                <a:ln w="1905"/>
                <a:solidFill>
                  <a:srgbClr val="8F45C7"/>
                </a:solidFill>
                <a:effectLst>
                  <a:innerShdw blurRad="69850" dist="43180" dir="5400000">
                    <a:srgbClr val="000000">
                      <a:alpha val="65000"/>
                    </a:srgbClr>
                  </a:innerShdw>
                </a:effectLst>
              </a:rPr>
              <a:t>#1</a:t>
            </a:r>
          </a:p>
        </p:txBody>
      </p:sp>
    </p:spTree>
    <p:extLst>
      <p:ext uri="{BB962C8B-B14F-4D97-AF65-F5344CB8AC3E}">
        <p14:creationId xmlns:p14="http://schemas.microsoft.com/office/powerpoint/2010/main" val="347303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750"/>
                                        <p:tgtEl>
                                          <p:spTgt spid="10"/>
                                        </p:tgtEl>
                                      </p:cBhvr>
                                    </p:animEffect>
                                  </p:childTnLst>
                                </p:cTn>
                              </p:par>
                            </p:childTnLst>
                          </p:cTn>
                        </p:par>
                        <p:par>
                          <p:cTn id="8" fill="hold">
                            <p:stCondLst>
                              <p:cond delay="175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alphaModFix amt="78000"/>
          </a:blip>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85F3E72-97D8-4E0E-8DB2-A67F030E614A}" type="slidenum">
              <a:rPr lang="en-US" smtClean="0">
                <a:solidFill>
                  <a:schemeClr val="accent1">
                    <a:lumMod val="50000"/>
                  </a:schemeClr>
                </a:solidFill>
              </a:rPr>
              <a:t>90</a:t>
            </a:fld>
            <a:endParaRPr lang="en-US" dirty="0">
              <a:solidFill>
                <a:schemeClr val="accent1">
                  <a:lumMod val="50000"/>
                </a:schemeClr>
              </a:solidFill>
            </a:endParaRPr>
          </a:p>
        </p:txBody>
      </p:sp>
      <p:sp>
        <p:nvSpPr>
          <p:cNvPr id="9" name="Title 1"/>
          <p:cNvSpPr txBox="1">
            <a:spLocks/>
          </p:cNvSpPr>
          <p:nvPr/>
        </p:nvSpPr>
        <p:spPr>
          <a:xfrm>
            <a:off x="3805165" y="209372"/>
            <a:ext cx="8212666" cy="835714"/>
          </a:xfrm>
          <a:prstGeom prst="rect">
            <a:avLst/>
          </a:prstGeom>
        </p:spPr>
        <p:txBody>
          <a:bodyPr vert="horz" lIns="91440" tIns="45720" rIns="91440" bIns="45720" rtlCol="0" anchor="ctr">
            <a:normAutofit/>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441D61"/>
                </a:solidFill>
                <a:effectLst>
                  <a:glow rad="127000">
                    <a:schemeClr val="bg1"/>
                  </a:glow>
                </a:effectLst>
                <a:latin typeface="Comic Sans MS" panose="030F0702030302020204" pitchFamily="66" charset="0"/>
                <a:cs typeface="Arial" panose="020B0604020202020204" pitchFamily="34" charset="0"/>
              </a:rPr>
              <a:t>The “Seed” of Tampering?</a:t>
            </a:r>
            <a:endParaRPr lang="en-CA" dirty="0">
              <a:effectLst>
                <a:glow rad="127000">
                  <a:schemeClr val="bg1"/>
                </a:glow>
              </a:effectLst>
            </a:endParaRPr>
          </a:p>
        </p:txBody>
      </p:sp>
      <p:sp>
        <p:nvSpPr>
          <p:cNvPr id="12" name="Content Placeholder 28"/>
          <p:cNvSpPr txBox="1">
            <a:spLocks/>
          </p:cNvSpPr>
          <p:nvPr/>
        </p:nvSpPr>
        <p:spPr>
          <a:xfrm>
            <a:off x="4005945" y="1064355"/>
            <a:ext cx="8011886" cy="5812914"/>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b="1" dirty="0">
                <a:solidFill>
                  <a:srgbClr val="002060"/>
                </a:solidFill>
              </a:rPr>
              <a:t>The issue that has been exposed in this study through the investigation of the tampering of timelines in Genesis is the “</a:t>
            </a:r>
            <a:r>
              <a:rPr lang="en-US" b="1" dirty="0">
                <a:solidFill>
                  <a:srgbClr val="002060"/>
                </a:solidFill>
                <a:effectLst>
                  <a:outerShdw blurRad="50800" dist="50800" dir="5400000" algn="ctr" rotWithShape="0">
                    <a:srgbClr val="FF0000"/>
                  </a:outerShdw>
                </a:effectLst>
              </a:rPr>
              <a:t>seed of Cain</a:t>
            </a:r>
            <a:r>
              <a:rPr lang="en-US" b="1" dirty="0">
                <a:solidFill>
                  <a:srgbClr val="002060"/>
                </a:solidFill>
              </a:rPr>
              <a:t>.” </a:t>
            </a:r>
          </a:p>
          <a:p>
            <a:pPr marL="514350" indent="-514350">
              <a:buFont typeface="+mj-lt"/>
              <a:buAutoNum type="arabicPeriod"/>
            </a:pPr>
            <a:r>
              <a:rPr lang="en-US" b="1" dirty="0">
                <a:solidFill>
                  <a:srgbClr val="002060"/>
                </a:solidFill>
              </a:rPr>
              <a:t>It is a “</a:t>
            </a:r>
            <a:r>
              <a:rPr lang="en-US" b="1" dirty="0">
                <a:solidFill>
                  <a:srgbClr val="002060"/>
                </a:solidFill>
                <a:effectLst>
                  <a:outerShdw blurRad="50800" dist="50800" dir="5400000" algn="ctr" rotWithShape="0">
                    <a:srgbClr val="FF0000"/>
                  </a:outerShdw>
                </a:effectLst>
              </a:rPr>
              <a:t>seed of confusion</a:t>
            </a:r>
            <a:r>
              <a:rPr lang="en-US" b="1" dirty="0">
                <a:solidFill>
                  <a:srgbClr val="002060"/>
                </a:solidFill>
              </a:rPr>
              <a:t>” planted into the Scriptures in a very cunning way by none </a:t>
            </a:r>
            <a:r>
              <a:rPr lang="en-US" b="1" dirty="0" smtClean="0">
                <a:solidFill>
                  <a:srgbClr val="002060"/>
                </a:solidFill>
              </a:rPr>
              <a:t/>
            </a:r>
            <a:br>
              <a:rPr lang="en-US" b="1" dirty="0" smtClean="0">
                <a:solidFill>
                  <a:srgbClr val="002060"/>
                </a:solidFill>
              </a:rPr>
            </a:br>
            <a:r>
              <a:rPr lang="en-US" b="1" dirty="0" smtClean="0">
                <a:solidFill>
                  <a:srgbClr val="002060"/>
                </a:solidFill>
              </a:rPr>
              <a:t>other </a:t>
            </a:r>
            <a:r>
              <a:rPr lang="en-US" b="1" dirty="0">
                <a:solidFill>
                  <a:srgbClr val="002060"/>
                </a:solidFill>
              </a:rPr>
              <a:t>than the Scribes themselves. </a:t>
            </a:r>
          </a:p>
          <a:p>
            <a:pPr marL="514350" indent="-514350">
              <a:buFont typeface="+mj-lt"/>
              <a:buAutoNum type="arabicPeriod"/>
            </a:pPr>
            <a:r>
              <a:rPr lang="en-US" b="1" dirty="0">
                <a:solidFill>
                  <a:srgbClr val="002060"/>
                </a:solidFill>
              </a:rPr>
              <a:t>This “</a:t>
            </a:r>
            <a:r>
              <a:rPr lang="en-US" b="1" dirty="0">
                <a:solidFill>
                  <a:srgbClr val="002060"/>
                </a:solidFill>
                <a:effectLst>
                  <a:outerShdw blurRad="50800" dist="50800" dir="5400000" algn="ctr" rotWithShape="0">
                    <a:srgbClr val="FF0000"/>
                  </a:outerShdw>
                </a:effectLst>
              </a:rPr>
              <a:t>seed of confusion</a:t>
            </a:r>
            <a:r>
              <a:rPr lang="en-US" b="1" dirty="0">
                <a:solidFill>
                  <a:srgbClr val="002060"/>
                </a:solidFill>
              </a:rPr>
              <a:t>” that </a:t>
            </a:r>
            <a:br>
              <a:rPr lang="en-US" b="1" dirty="0">
                <a:solidFill>
                  <a:srgbClr val="002060"/>
                </a:solidFill>
              </a:rPr>
            </a:br>
            <a:r>
              <a:rPr lang="en-US" b="1" dirty="0">
                <a:solidFill>
                  <a:srgbClr val="002060"/>
                </a:solidFill>
              </a:rPr>
              <a:t>stems from Cain can easily </a:t>
            </a:r>
            <a:br>
              <a:rPr lang="en-US" b="1" dirty="0">
                <a:solidFill>
                  <a:srgbClr val="002060"/>
                </a:solidFill>
              </a:rPr>
            </a:br>
            <a:r>
              <a:rPr lang="en-US" b="1" dirty="0">
                <a:solidFill>
                  <a:srgbClr val="002060"/>
                </a:solidFill>
              </a:rPr>
              <a:t>divert many to place their </a:t>
            </a:r>
            <a:br>
              <a:rPr lang="en-US" b="1" dirty="0">
                <a:solidFill>
                  <a:srgbClr val="002060"/>
                </a:solidFill>
              </a:rPr>
            </a:br>
            <a:r>
              <a:rPr lang="en-US" b="1" dirty="0">
                <a:solidFill>
                  <a:srgbClr val="002060"/>
                </a:solidFill>
              </a:rPr>
              <a:t>confidence in the Talmud, </a:t>
            </a:r>
            <a:br>
              <a:rPr lang="en-US" b="1" dirty="0">
                <a:solidFill>
                  <a:srgbClr val="002060"/>
                </a:solidFill>
              </a:rPr>
            </a:br>
            <a:r>
              <a:rPr lang="en-US" b="1" dirty="0">
                <a:solidFill>
                  <a:srgbClr val="002060"/>
                </a:solidFill>
              </a:rPr>
              <a:t>or other non-Scriptural</a:t>
            </a:r>
            <a:br>
              <a:rPr lang="en-US" b="1" dirty="0">
                <a:solidFill>
                  <a:srgbClr val="002060"/>
                </a:solidFill>
              </a:rPr>
            </a:br>
            <a:r>
              <a:rPr lang="en-US" b="1" dirty="0">
                <a:solidFill>
                  <a:srgbClr val="002060"/>
                </a:solidFill>
              </a:rPr>
              <a:t>sources!</a:t>
            </a:r>
          </a:p>
        </p:txBody>
      </p:sp>
      <p:sp>
        <p:nvSpPr>
          <p:cNvPr id="11" name="Sun 10"/>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9361177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grpSp>
        <p:nvGrpSpPr>
          <p:cNvPr id="7" name="Group 6"/>
          <p:cNvGrpSpPr/>
          <p:nvPr/>
        </p:nvGrpSpPr>
        <p:grpSpPr>
          <a:xfrm>
            <a:off x="-2025446" y="-135447"/>
            <a:ext cx="14217446" cy="7842533"/>
            <a:chOff x="-2025446" y="-135447"/>
            <a:chExt cx="14217446" cy="7842533"/>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025446" y="0"/>
              <a:ext cx="14217446" cy="6858000"/>
            </a:xfrm>
            <a:prstGeom prst="rect">
              <a:avLst/>
            </a:prstGeom>
          </p:spPr>
        </p:pic>
        <p:pic>
          <p:nvPicPr>
            <p:cNvPr id="5" name="Picture 4"/>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778" r="100000"/>
                      </a14:imgEffect>
                      <a14:imgEffect>
                        <a14:saturation sat="33000"/>
                      </a14:imgEffect>
                    </a14:imgLayer>
                  </a14:imgProps>
                </a:ext>
                <a:ext uri="{28A0092B-C50C-407E-A947-70E740481C1C}">
                  <a14:useLocalDpi xmlns:a14="http://schemas.microsoft.com/office/drawing/2010/main"/>
                </a:ext>
              </a:extLst>
            </a:blip>
            <a:stretch>
              <a:fillRect/>
            </a:stretch>
          </p:blipFill>
          <p:spPr>
            <a:xfrm flipH="1">
              <a:off x="-3" y="-135447"/>
              <a:ext cx="7466660" cy="78425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13" name="Title 1"/>
          <p:cNvSpPr txBox="1">
            <a:spLocks/>
          </p:cNvSpPr>
          <p:nvPr/>
        </p:nvSpPr>
        <p:spPr>
          <a:xfrm>
            <a:off x="3979334" y="149835"/>
            <a:ext cx="8212666" cy="1154972"/>
          </a:xfrm>
          <a:prstGeom prst="rect">
            <a:avLst/>
          </a:prstGeom>
        </p:spPr>
        <p:txBody>
          <a:bodyPr vert="horz" lIns="91440" tIns="45720" rIns="91440" bIns="45720" rtlCol="0" anchor="ctr">
            <a:normAutofit fontScale="92500" lnSpcReduction="10000"/>
            <a:scene3d>
              <a:camera prst="orthographicFront"/>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441D61"/>
                </a:solidFill>
                <a:effectLst>
                  <a:glow rad="127000">
                    <a:schemeClr val="bg1"/>
                  </a:glow>
                </a:effectLst>
                <a:latin typeface="Comic Sans MS" panose="030F0702030302020204" pitchFamily="66" charset="0"/>
                <a:cs typeface="Arial" panose="020B0604020202020204" pitchFamily="34" charset="0"/>
              </a:rPr>
              <a:t>Why is this kind of</a:t>
            </a:r>
            <a:br>
              <a:rPr lang="en-US" b="1" dirty="0">
                <a:solidFill>
                  <a:srgbClr val="441D61"/>
                </a:solidFill>
                <a:effectLst>
                  <a:glow rad="127000">
                    <a:schemeClr val="bg1"/>
                  </a:glow>
                </a:effectLst>
                <a:latin typeface="Comic Sans MS" panose="030F0702030302020204" pitchFamily="66" charset="0"/>
                <a:cs typeface="Arial" panose="020B0604020202020204" pitchFamily="34" charset="0"/>
              </a:rPr>
            </a:br>
            <a:r>
              <a:rPr lang="en-US" b="1" dirty="0">
                <a:ln>
                  <a:solidFill>
                    <a:srgbClr val="0000FF"/>
                  </a:solidFill>
                </a:ln>
                <a:solidFill>
                  <a:srgbClr val="FF0000"/>
                </a:solidFill>
                <a:effectLst>
                  <a:glow rad="127000">
                    <a:schemeClr val="bg1"/>
                  </a:glow>
                </a:effectLst>
                <a:latin typeface="Comic Sans MS" panose="030F0702030302020204" pitchFamily="66" charset="0"/>
                <a:cs typeface="Arial" panose="020B0604020202020204" pitchFamily="34" charset="0"/>
              </a:rPr>
              <a:t>Tampering</a:t>
            </a:r>
            <a:r>
              <a:rPr lang="en-US" b="1" dirty="0">
                <a:solidFill>
                  <a:srgbClr val="441D61"/>
                </a:solidFill>
                <a:effectLst>
                  <a:glow rad="127000">
                    <a:schemeClr val="bg1"/>
                  </a:glow>
                </a:effectLst>
                <a:latin typeface="Comic Sans MS" panose="030F0702030302020204" pitchFamily="66" charset="0"/>
                <a:cs typeface="Arial" panose="020B0604020202020204" pitchFamily="34" charset="0"/>
              </a:rPr>
              <a:t> so Dangerous?</a:t>
            </a:r>
            <a:endParaRPr lang="en-CA" dirty="0">
              <a:effectLst>
                <a:glow rad="127000">
                  <a:schemeClr val="bg1"/>
                </a:glow>
              </a:effectLst>
            </a:endParaRPr>
          </a:p>
        </p:txBody>
      </p:sp>
      <p:sp>
        <p:nvSpPr>
          <p:cNvPr id="16" name="Content Placeholder 28"/>
          <p:cNvSpPr txBox="1">
            <a:spLocks/>
          </p:cNvSpPr>
          <p:nvPr/>
        </p:nvSpPr>
        <p:spPr>
          <a:xfrm>
            <a:off x="4578552" y="1237421"/>
            <a:ext cx="7515124" cy="5470744"/>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startAt="4"/>
            </a:pPr>
            <a:r>
              <a:rPr lang="en-US" b="1" dirty="0">
                <a:solidFill>
                  <a:srgbClr val="002060"/>
                </a:solidFill>
              </a:rPr>
              <a:t>The immensity of deception at this point </a:t>
            </a:r>
            <a:br>
              <a:rPr lang="en-US" b="1" dirty="0">
                <a:solidFill>
                  <a:srgbClr val="002060"/>
                </a:solidFill>
              </a:rPr>
            </a:br>
            <a:r>
              <a:rPr lang="en-US" b="1" dirty="0">
                <a:solidFill>
                  <a:srgbClr val="002060"/>
                </a:solidFill>
              </a:rPr>
              <a:t>is nothing short of preposterous! </a:t>
            </a:r>
          </a:p>
          <a:p>
            <a:pPr marL="514350" indent="-514350">
              <a:buAutoNum type="arabicPeriod" startAt="4"/>
            </a:pPr>
            <a:r>
              <a:rPr lang="en-US" b="1" dirty="0">
                <a:solidFill>
                  <a:srgbClr val="002060"/>
                </a:solidFill>
              </a:rPr>
              <a:t>This </a:t>
            </a:r>
            <a:r>
              <a:rPr lang="en-US" b="1" dirty="0">
                <a:solidFill>
                  <a:srgbClr val="FF0000"/>
                </a:solidFill>
              </a:rPr>
              <a:t>manipulation</a:t>
            </a:r>
            <a:r>
              <a:rPr lang="en-US" b="1" dirty="0">
                <a:solidFill>
                  <a:srgbClr val="002060"/>
                </a:solidFill>
              </a:rPr>
              <a:t> potentially </a:t>
            </a:r>
            <a:r>
              <a:rPr lang="en-US" b="1" dirty="0">
                <a:ln>
                  <a:solidFill>
                    <a:srgbClr val="0000FF"/>
                  </a:solidFill>
                </a:ln>
                <a:solidFill>
                  <a:srgbClr val="FF0000"/>
                </a:solidFill>
              </a:rPr>
              <a:t>ELIMINATES </a:t>
            </a:r>
            <a:r>
              <a:rPr lang="en-US" b="1" dirty="0">
                <a:solidFill>
                  <a:srgbClr val="002060"/>
                </a:solidFill>
              </a:rPr>
              <a:t>eternal life for millions of people who </a:t>
            </a:r>
            <a:r>
              <a:rPr lang="en-US" b="1" dirty="0">
                <a:ln>
                  <a:solidFill>
                    <a:srgbClr val="0000FF"/>
                  </a:solidFill>
                </a:ln>
                <a:solidFill>
                  <a:srgbClr val="FF0000"/>
                </a:solidFill>
                <a:effectLst>
                  <a:outerShdw blurRad="50800" dist="50800" dir="5400000" algn="ctr" rotWithShape="0">
                    <a:srgbClr val="00FF99"/>
                  </a:outerShdw>
                </a:effectLst>
              </a:rPr>
              <a:t>simply accept man’s ideas and writings without thoroughly checking for Scriptural alignment.</a:t>
            </a:r>
          </a:p>
          <a:p>
            <a:pPr marL="0" indent="0">
              <a:buNone/>
            </a:pPr>
            <a:r>
              <a:rPr lang="en-US" b="1" u="sng" dirty="0">
                <a:solidFill>
                  <a:srgbClr val="002060"/>
                </a:solidFill>
              </a:rPr>
              <a:t>A</a:t>
            </a:r>
            <a:r>
              <a:rPr lang="en-US" b="1" dirty="0">
                <a:solidFill>
                  <a:srgbClr val="002060"/>
                </a:solidFill>
              </a:rPr>
              <a:t>pp</a:t>
            </a:r>
            <a:r>
              <a:rPr lang="en-US" b="1" u="sng" dirty="0">
                <a:solidFill>
                  <a:srgbClr val="002060"/>
                </a:solidFill>
              </a:rPr>
              <a:t>eal</a:t>
            </a:r>
            <a:r>
              <a:rPr lang="en-US" b="1" dirty="0">
                <a:solidFill>
                  <a:srgbClr val="002060"/>
                </a:solidFill>
              </a:rPr>
              <a:t>:  Let each one be “wise as serpents.”  </a:t>
            </a:r>
            <a:br>
              <a:rPr lang="en-US" b="1" dirty="0">
                <a:solidFill>
                  <a:srgbClr val="002060"/>
                </a:solidFill>
              </a:rPr>
            </a:br>
            <a:r>
              <a:rPr lang="en-US" b="1" dirty="0">
                <a:solidFill>
                  <a:srgbClr val="002060"/>
                </a:solidFill>
              </a:rPr>
              <a:t>Be familiar with how the Serpent controls </a:t>
            </a:r>
            <a:br>
              <a:rPr lang="en-US" b="1" dirty="0">
                <a:solidFill>
                  <a:srgbClr val="002060"/>
                </a:solidFill>
              </a:rPr>
            </a:br>
            <a:r>
              <a:rPr lang="en-US" b="1" dirty="0">
                <a:solidFill>
                  <a:srgbClr val="002060"/>
                </a:solidFill>
              </a:rPr>
              <a:t>the ways of the world – </a:t>
            </a:r>
            <a:r>
              <a:rPr lang="en-US" b="1" dirty="0">
                <a:solidFill>
                  <a:srgbClr val="002060"/>
                </a:solidFill>
                <a:effectLst>
                  <a:glow rad="76200">
                    <a:srgbClr val="FFFF00"/>
                  </a:glow>
                </a:effectLst>
              </a:rPr>
              <a:t>“for we should not </a:t>
            </a:r>
            <a:br>
              <a:rPr lang="en-US" b="1" dirty="0">
                <a:solidFill>
                  <a:srgbClr val="002060"/>
                </a:solidFill>
                <a:effectLst>
                  <a:glow rad="76200">
                    <a:srgbClr val="FFFF00"/>
                  </a:glow>
                </a:effectLst>
              </a:rPr>
            </a:br>
            <a:r>
              <a:rPr lang="en-US" b="1" dirty="0">
                <a:solidFill>
                  <a:srgbClr val="002060"/>
                </a:solidFill>
                <a:effectLst>
                  <a:glow rad="76200">
                    <a:srgbClr val="FFFF00"/>
                  </a:glow>
                </a:effectLst>
              </a:rPr>
              <a:t>be ignorant of his devices” </a:t>
            </a:r>
            <a:r>
              <a:rPr lang="en-US" b="1" dirty="0">
                <a:solidFill>
                  <a:srgbClr val="002060"/>
                </a:solidFill>
              </a:rPr>
              <a:t>(2 </a:t>
            </a:r>
            <a:r>
              <a:rPr lang="en-US" b="1" dirty="0" err="1">
                <a:solidFill>
                  <a:srgbClr val="002060"/>
                </a:solidFill>
              </a:rPr>
              <a:t>Cor</a:t>
            </a:r>
            <a:r>
              <a:rPr lang="en-US" b="1" dirty="0">
                <a:solidFill>
                  <a:srgbClr val="002060"/>
                </a:solidFill>
              </a:rPr>
              <a:t> 2:11).</a:t>
            </a:r>
          </a:p>
        </p:txBody>
      </p:sp>
      <p:sp>
        <p:nvSpPr>
          <p:cNvPr id="17" name="Rectangle 16"/>
          <p:cNvSpPr/>
          <p:nvPr/>
        </p:nvSpPr>
        <p:spPr>
          <a:xfrm>
            <a:off x="5826691" y="5646848"/>
            <a:ext cx="6729542" cy="1015663"/>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000" b="1" dirty="0">
                <a:ln/>
                <a:solidFill>
                  <a:srgbClr val="401B5B"/>
                </a:solidFill>
                <a:effectLst>
                  <a:glow rad="127000">
                    <a:schemeClr val="bg1"/>
                  </a:glow>
                </a:effectLst>
                <a:latin typeface="Edwardian Script ITC" pitchFamily="66" charset="0"/>
              </a:rPr>
              <a:t>The End of … Part 2</a:t>
            </a:r>
          </a:p>
        </p:txBody>
      </p:sp>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91</a:t>
            </a:fld>
            <a:endParaRPr lang="en-US" dirty="0">
              <a:solidFill>
                <a:schemeClr val="tx1"/>
              </a:solidFill>
            </a:endParaRPr>
          </a:p>
        </p:txBody>
      </p:sp>
      <p:sp>
        <p:nvSpPr>
          <p:cNvPr id="9" name="Sun 8"/>
          <p:cNvSpPr/>
          <p:nvPr/>
        </p:nvSpPr>
        <p:spPr>
          <a:xfrm>
            <a:off x="11510580" y="108366"/>
            <a:ext cx="583096" cy="496957"/>
          </a:xfrm>
          <a:prstGeom prst="sun">
            <a:avLst/>
          </a:prstGeom>
          <a:solidFill>
            <a:schemeClr val="accent4">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780698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90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92</a:t>
            </a:fld>
            <a:endParaRPr lang="en-US" dirty="0">
              <a:solidFill>
                <a:schemeClr val="tx1"/>
              </a:solidFill>
            </a:endParaRPr>
          </a:p>
        </p:txBody>
      </p:sp>
      <p:pic>
        <p:nvPicPr>
          <p:cNvPr id="3" name="Picture 3" descr="C:\Users\Rae\Desktop\Horn with bkg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90" y="1216094"/>
            <a:ext cx="6866890" cy="382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BAD15CF1-7402-4CF4-B7AD-65E8B31BBF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84641" y="140985"/>
            <a:ext cx="1524000" cy="1524000"/>
          </a:xfrm>
          <a:prstGeom prst="ellipse">
            <a:avLst/>
          </a:prstGeom>
          <a:ln>
            <a:noFill/>
          </a:ln>
          <a:effectLst>
            <a:softEdge rad="112500"/>
          </a:effectLst>
        </p:spPr>
      </p:pic>
      <p:pic>
        <p:nvPicPr>
          <p:cNvPr id="14" name="Picture 2" descr="F:\Sukkot 2016 PPTs and PDFs\Moon-Month Study July 2016 Sukkot 2016\Moon Art for PPT\prophets\p1 edi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8501" y="4288404"/>
            <a:ext cx="2249887" cy="22534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3523D019-142D-4042-9BA0-DA81FCF8D2A9}"/>
              </a:ext>
            </a:extLst>
          </p:cNvPr>
          <p:cNvSpPr txBox="1"/>
          <p:nvPr/>
        </p:nvSpPr>
        <p:spPr>
          <a:xfrm>
            <a:off x="4904135" y="1664985"/>
            <a:ext cx="6577464" cy="378565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How do we trace </a:t>
            </a:r>
            <a:b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br>
            <a:r>
              <a:rPr kumimoji="0" lang="en-US" sz="48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rPr>
              <a:t>the </a:t>
            </a:r>
            <a:r>
              <a:rPr kumimoji="0" lang="en-US" sz="4800" b="1" i="0" u="none" strike="noStrike" kern="1200" cap="none" spc="0" normalizeH="0" noProof="0" dirty="0" err="1">
                <a:ln>
                  <a:noFill/>
                </a:ln>
                <a:solidFill>
                  <a:srgbClr val="7030A0"/>
                </a:solidFill>
                <a:effectLst/>
                <a:uLnTx/>
                <a:uFillTx/>
                <a:latin typeface="Comic Sans MS" panose="030F0702030302020204" pitchFamily="66" charset="0"/>
                <a:cs typeface="Arial" panose="020B0604020202020204" pitchFamily="34" charset="0"/>
              </a:rPr>
              <a:t>Melki-tzedek</a:t>
            </a:r>
            <a:r>
              <a:rPr kumimoji="0" lang="en-US" sz="4800" b="1" i="0" u="none" strike="noStrike" kern="1200" cap="none" spc="0" normalizeH="0" noProof="0" dirty="0">
                <a:ln>
                  <a:noFill/>
                </a:ln>
                <a:solidFill>
                  <a:srgbClr val="7030A0"/>
                </a:solidFill>
                <a:effectLst/>
                <a:uLnTx/>
                <a:uFillTx/>
                <a:latin typeface="Comic Sans MS" panose="030F0702030302020204" pitchFamily="66" charset="0"/>
                <a:cs typeface="Arial" panose="020B0604020202020204" pitchFamily="34" charset="0"/>
              </a:rPr>
              <a:t> priesthood</a:t>
            </a:r>
            <a:br>
              <a:rPr kumimoji="0" lang="en-US" sz="4800" b="1" i="0" u="none" strike="noStrike" kern="1200" cap="none" spc="0" normalizeH="0" noProof="0" dirty="0">
                <a:ln>
                  <a:noFill/>
                </a:ln>
                <a:solidFill>
                  <a:srgbClr val="7030A0"/>
                </a:solidFill>
                <a:effectLst/>
                <a:uLnTx/>
                <a:uFillTx/>
                <a:latin typeface="Comic Sans MS" panose="030F0702030302020204" pitchFamily="66" charset="0"/>
                <a:cs typeface="Arial" panose="020B0604020202020204" pitchFamily="34" charset="0"/>
              </a:rPr>
            </a:br>
            <a:r>
              <a:rPr kumimoji="0" lang="en-US" sz="4800" b="1" i="0" u="none" strike="noStrike" kern="1200" cap="none" spc="0" normalizeH="0" noProof="0" dirty="0">
                <a:ln>
                  <a:noFill/>
                </a:ln>
                <a:solidFill>
                  <a:srgbClr val="0070C0"/>
                </a:solidFill>
                <a:effectLst/>
                <a:uLnTx/>
                <a:uFillTx/>
                <a:latin typeface="Comic Sans MS" panose="030F0702030302020204" pitchFamily="66" charset="0"/>
                <a:cs typeface="Arial" panose="020B0604020202020204" pitchFamily="34" charset="0"/>
              </a:rPr>
              <a:t>from Shem to Abraham?</a:t>
            </a:r>
            <a:endParaRPr kumimoji="0" lang="en-US" sz="3200" b="1" i="0" u="none" strike="noStrike" kern="1200" cap="none" spc="0" normalizeH="0" baseline="0" noProof="0" dirty="0">
              <a:ln>
                <a:noFill/>
              </a:ln>
              <a:solidFill>
                <a:srgbClr val="0070C0"/>
              </a:solidFill>
              <a:effectLst/>
              <a:uLnTx/>
              <a:uFillTx/>
              <a:latin typeface="Comic Sans MS" panose="030F0702030302020204" pitchFamily="66" charset="0"/>
              <a:cs typeface="Arial" panose="020B0604020202020204" pitchFamily="34" charset="0"/>
            </a:endParaRPr>
          </a:p>
        </p:txBody>
      </p:sp>
      <p:sp>
        <p:nvSpPr>
          <p:cNvPr id="8" name="Right Arrow 7"/>
          <p:cNvSpPr/>
          <p:nvPr/>
        </p:nvSpPr>
        <p:spPr>
          <a:xfrm>
            <a:off x="-410896" y="140985"/>
            <a:ext cx="11268690"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7F4141"/>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7030A0"/>
                </a:solidFill>
                <a:effectLst>
                  <a:outerShdw blurRad="50800" dist="39000" dir="5460000" algn="tl">
                    <a:srgbClr val="000000">
                      <a:alpha val="38000"/>
                    </a:srgbClr>
                  </a:outerShdw>
                </a:effectLst>
                <a:latin typeface="Matura MT Script Capitals" pitchFamily="66" charset="0"/>
              </a:rPr>
              <a:t>What’s next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in Part 3 for Question </a:t>
            </a: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#8?</a:t>
            </a:r>
          </a:p>
        </p:txBody>
      </p:sp>
    </p:spTree>
    <p:extLst>
      <p:ext uri="{BB962C8B-B14F-4D97-AF65-F5344CB8AC3E}">
        <p14:creationId xmlns:p14="http://schemas.microsoft.com/office/powerpoint/2010/main" val="198832548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par>
                          <p:cTn id="8" fill="hold">
                            <p:stCondLst>
                              <p:cond delay="1000"/>
                            </p:stCondLst>
                            <p:childTnLst>
                              <p:par>
                                <p:cTn id="9" presetID="42" presetClass="entr" presetSubtype="0"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93</a:t>
            </a:fld>
            <a:endParaRPr lang="en-US" dirty="0">
              <a:solidFill>
                <a:schemeClr val="tx1"/>
              </a:solidFill>
            </a:endParaRPr>
          </a:p>
        </p:txBody>
      </p:sp>
      <p:sp>
        <p:nvSpPr>
          <p:cNvPr id="11" name="Right Arrow 10"/>
          <p:cNvSpPr/>
          <p:nvPr/>
        </p:nvSpPr>
        <p:spPr>
          <a:xfrm>
            <a:off x="176717" y="108138"/>
            <a:ext cx="6371771" cy="1457879"/>
          </a:xfrm>
          <a:prstGeom prst="rightArrow">
            <a:avLst>
              <a:gd name="adj1" fmla="val 71455"/>
              <a:gd name="adj2" fmla="val 50000"/>
            </a:avLst>
          </a:prstGeom>
          <a:gradFill flip="none" rotWithShape="1">
            <a:gsLst>
              <a:gs pos="0">
                <a:schemeClr val="accent2">
                  <a:lumMod val="40000"/>
                  <a:lumOff val="60000"/>
                  <a:alpha val="4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C00000"/>
                </a:solidFill>
                <a:effectLst>
                  <a:outerShdw blurRad="50800" dist="39000" dir="5460000" algn="tl">
                    <a:srgbClr val="000000">
                      <a:alpha val="38000"/>
                    </a:srgbClr>
                  </a:outerShdw>
                </a:effectLst>
                <a:latin typeface="Matura MT Script Capitals" pitchFamily="66" charset="0"/>
              </a:rPr>
              <a:t> </a:t>
            </a:r>
            <a:r>
              <a:rPr lang="en-US" sz="4400" b="1" dirty="0">
                <a:ln w="11430"/>
                <a:solidFill>
                  <a:srgbClr val="00B0F0"/>
                </a:solidFill>
                <a:effectLst>
                  <a:outerShdw blurRad="50800" dist="39000" dir="5460000" algn="tl">
                    <a:srgbClr val="000000">
                      <a:alpha val="38000"/>
                    </a:srgbClr>
                  </a:outerShdw>
                </a:effectLst>
                <a:latin typeface="Matura MT Script Capitals" pitchFamily="66" charset="0"/>
              </a:rPr>
              <a:t>Discovery in </a:t>
            </a:r>
            <a:r>
              <a:rPr lang="en-US" sz="4400" b="1" dirty="0">
                <a:ln w="11430"/>
                <a:solidFill>
                  <a:srgbClr val="89114D"/>
                </a:solidFill>
                <a:effectLst>
                  <a:outerShdw blurRad="50800" dist="39000" dir="5460000" algn="tl">
                    <a:srgbClr val="000000">
                      <a:alpha val="38000"/>
                    </a:srgbClr>
                  </a:outerShdw>
                </a:effectLst>
                <a:latin typeface="Matura MT Script Capitals" pitchFamily="66" charset="0"/>
              </a:rPr>
              <a:t>Part 3 </a:t>
            </a:r>
          </a:p>
        </p:txBody>
      </p:sp>
      <p:sp>
        <p:nvSpPr>
          <p:cNvPr id="16" name="Title 2"/>
          <p:cNvSpPr txBox="1">
            <a:spLocks/>
          </p:cNvSpPr>
          <p:nvPr/>
        </p:nvSpPr>
        <p:spPr>
          <a:xfrm>
            <a:off x="6683006" y="-15950"/>
            <a:ext cx="5144216" cy="2055091"/>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Heavenly Priesthood</a:t>
            </a:r>
            <a:b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is always over the</a:t>
            </a:r>
            <a:b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br>
            <a:r>
              <a:rPr lang="en-US" sz="36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rPr>
              <a:t>Earthly Priesthood</a:t>
            </a:r>
            <a:endParaRPr lang="en-CA" sz="4000" dirty="0">
              <a:ln>
                <a:solidFill>
                  <a:sysClr val="windowText" lastClr="000000"/>
                </a:solidFill>
              </a:ln>
              <a:gradFill flip="none" rotWithShape="1">
                <a:gsLst>
                  <a:gs pos="4000">
                    <a:srgbClr val="FF0000"/>
                  </a:gs>
                  <a:gs pos="43000">
                    <a:srgbClr val="FFFF00"/>
                  </a:gs>
                  <a:gs pos="23000">
                    <a:srgbClr val="CC3300"/>
                  </a:gs>
                  <a:gs pos="62000">
                    <a:srgbClr val="00B050"/>
                  </a:gs>
                  <a:gs pos="80000">
                    <a:srgbClr val="00B0F0"/>
                  </a:gs>
                  <a:gs pos="98000">
                    <a:srgbClr val="7030A0"/>
                  </a:gs>
                </a:gsLst>
                <a:lin ang="0" scaled="1"/>
                <a:tileRect/>
              </a:gradFill>
              <a:latin typeface="Cooper Black" panose="0208090404030B020404" pitchFamily="18" charset="0"/>
            </a:endParaRPr>
          </a:p>
        </p:txBody>
      </p:sp>
      <p:pic>
        <p:nvPicPr>
          <p:cNvPr id="17" name="Picture 3" descr="C:\Users\Rae\Desktop\Mel [cf] Priesthood &amp; Faifer\umbrella 1.png"/>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a:ext>
            </a:extLst>
          </a:blip>
          <a:srcRect/>
          <a:stretch>
            <a:fillRect/>
          </a:stretch>
        </p:blipFill>
        <p:spPr bwMode="auto">
          <a:xfrm>
            <a:off x="1089924" y="2414534"/>
            <a:ext cx="4533364" cy="423673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8" name="Speech Bubble: Rectangle with Corners Rounded 11">
            <a:extLst>
              <a:ext uri="{FF2B5EF4-FFF2-40B4-BE49-F238E27FC236}">
                <a16:creationId xmlns:a16="http://schemas.microsoft.com/office/drawing/2014/main" xmlns="" id="{7A004ED6-0208-4149-AA39-189062331143}"/>
              </a:ext>
            </a:extLst>
          </p:cNvPr>
          <p:cNvSpPr/>
          <p:nvPr/>
        </p:nvSpPr>
        <p:spPr>
          <a:xfrm>
            <a:off x="237958" y="3363041"/>
            <a:ext cx="1342826" cy="638898"/>
          </a:xfrm>
          <a:prstGeom prst="wedgeRoundRectCallout">
            <a:avLst>
              <a:gd name="adj1" fmla="val 74135"/>
              <a:gd name="adj2" fmla="val 20580"/>
              <a:gd name="adj3" fmla="val 16667"/>
            </a:avLst>
          </a:prstGeom>
          <a:gradFill flip="none" rotWithShape="1">
            <a:gsLst>
              <a:gs pos="0">
                <a:srgbClr val="441D61"/>
              </a:gs>
              <a:gs pos="47000">
                <a:srgbClr val="8C65D9"/>
              </a:gs>
              <a:gs pos="26000">
                <a:srgbClr val="8C65D9"/>
              </a:gs>
              <a:gs pos="71000">
                <a:srgbClr val="E1CC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rPr>
              <a:t>2a</a:t>
            </a:r>
            <a:r>
              <a:rPr lang="en-CA" b="1" dirty="0">
                <a:solidFill>
                  <a:srgbClr val="441D61"/>
                </a:solidFill>
              </a:rPr>
              <a:t> Earthly Priesthood</a:t>
            </a:r>
          </a:p>
        </p:txBody>
      </p:sp>
      <p:pic>
        <p:nvPicPr>
          <p:cNvPr id="19" name="Picture 3" descr="C:\Users\Rae\Desktop\Mel [cf] Priesthood &amp; Faifer\umbrella 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235" y="863661"/>
            <a:ext cx="5443369" cy="49987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0" name="Rectangle 19"/>
          <p:cNvSpPr/>
          <p:nvPr/>
        </p:nvSpPr>
        <p:spPr>
          <a:xfrm>
            <a:off x="585601" y="4255740"/>
            <a:ext cx="4339296" cy="493931"/>
          </a:xfrm>
          <a:prstGeom prst="rect">
            <a:avLst/>
          </a:prstGeom>
          <a:noFill/>
        </p:spPr>
        <p:txBody>
          <a:bodyPr wrap="none" lIns="91440" tIns="45720" rIns="91440" bIns="45720" numCol="1">
            <a:prstTxWarp prst="textDeflateBottom">
              <a:avLst>
                <a:gd name="adj" fmla="val 65720"/>
              </a:avLst>
            </a:prstTxWarp>
            <a:spAutoFit/>
            <a:scene3d>
              <a:camera prst="orthographicFront"/>
              <a:lightRig rig="threePt" dir="t"/>
            </a:scene3d>
            <a:sp3d extrusionH="57150">
              <a:bevelT h="25400" prst="softRound"/>
            </a:sp3d>
          </a:bodyPr>
          <a:lstStyle/>
          <a:p>
            <a:pPr algn="ct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V Boli" pitchFamily="2" charset="0"/>
                <a:cs typeface="MV Boli" pitchFamily="2" charset="0"/>
              </a:rPr>
              <a:t> Everlasting </a:t>
            </a:r>
            <a:r>
              <a:rPr lang="en-US" sz="36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rPr>
              <a:t>Covenant</a:t>
            </a:r>
            <a:endParaRPr lang="en-US" sz="5400" b="1" cap="all" dirty="0">
              <a:ln w="9000" cmpd="sng">
                <a:solidFill>
                  <a:srgbClr val="002060"/>
                </a:solidFill>
                <a:prstDash val="solid"/>
              </a:ln>
              <a:solidFill>
                <a:srgbClr val="441D61"/>
              </a:solidFill>
              <a:effectLst>
                <a:reflection blurRad="12700" stA="28000" endPos="45000" dist="1000" dir="5400000" sy="-100000" algn="bl" rotWithShape="0"/>
              </a:effectLst>
              <a:latin typeface="MV Boli" pitchFamily="2" charset="0"/>
              <a:cs typeface="MV Boli" pitchFamily="2" charset="0"/>
            </a:endParaRPr>
          </a:p>
        </p:txBody>
      </p:sp>
      <p:sp>
        <p:nvSpPr>
          <p:cNvPr id="21" name="Speech Bubble: Rectangle with Corners Rounded 10">
            <a:extLst>
              <a:ext uri="{FF2B5EF4-FFF2-40B4-BE49-F238E27FC236}">
                <a16:creationId xmlns:a16="http://schemas.microsoft.com/office/drawing/2014/main" xmlns="" id="{2BD1E44F-326E-4E4A-AF2D-C8E3B31DC5C0}"/>
              </a:ext>
            </a:extLst>
          </p:cNvPr>
          <p:cNvSpPr/>
          <p:nvPr/>
        </p:nvSpPr>
        <p:spPr>
          <a:xfrm>
            <a:off x="311235" y="2039141"/>
            <a:ext cx="1342826" cy="638898"/>
          </a:xfrm>
          <a:prstGeom prst="wedgeRoundRectCallout">
            <a:avLst>
              <a:gd name="adj1" fmla="val 88187"/>
              <a:gd name="adj2" fmla="val 11493"/>
              <a:gd name="adj3" fmla="val 16667"/>
            </a:avLst>
          </a:prstGeom>
          <a:gradFill flip="none" rotWithShape="1">
            <a:gsLst>
              <a:gs pos="9000">
                <a:srgbClr val="FF0000"/>
              </a:gs>
              <a:gs pos="2000">
                <a:srgbClr val="FF0000"/>
              </a:gs>
              <a:gs pos="37000">
                <a:srgbClr val="00FF00"/>
              </a:gs>
              <a:gs pos="34000">
                <a:srgbClr val="00FF00"/>
              </a:gs>
              <a:gs pos="62000">
                <a:srgbClr val="FFFF00"/>
              </a:gs>
              <a:gs pos="55000">
                <a:srgbClr val="FFFF00"/>
              </a:gs>
              <a:gs pos="78000">
                <a:srgbClr val="00B0F0"/>
              </a:gs>
              <a:gs pos="89000">
                <a:srgbClr val="00B0F0"/>
              </a:gs>
            </a:gsLst>
            <a:lin ang="2700000" scaled="1"/>
            <a:tileRect/>
          </a:gradFill>
          <a:ln w="28575">
            <a:solidFill>
              <a:schemeClr val="tx1">
                <a:lumMod val="75000"/>
                <a:lumOff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0000FF"/>
                </a:solidFill>
              </a:rPr>
              <a:t>Heavenly Priesthood</a:t>
            </a:r>
          </a:p>
        </p:txBody>
      </p:sp>
      <p:pic>
        <p:nvPicPr>
          <p:cNvPr id="22" name="Picture 21"/>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3449"/>
          <a:stretch/>
        </p:blipFill>
        <p:spPr>
          <a:xfrm rot="866285" flipH="1">
            <a:off x="-3169848" y="4980515"/>
            <a:ext cx="928538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22"/>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8" b="89529" l="0" r="100000"/>
                    </a14:imgEffect>
                    <a14:imgEffect>
                      <a14:colorTemperature colorTemp="4700"/>
                    </a14:imgEffect>
                  </a14:imgLayer>
                </a14:imgProps>
              </a:ext>
              <a:ext uri="{28A0092B-C50C-407E-A947-70E740481C1C}">
                <a14:useLocalDpi xmlns:a14="http://schemas.microsoft.com/office/drawing/2010/main"/>
              </a:ext>
            </a:extLst>
          </a:blip>
          <a:srcRect l="4547"/>
          <a:stretch/>
        </p:blipFill>
        <p:spPr>
          <a:xfrm rot="20887072">
            <a:off x="5759297" y="5272250"/>
            <a:ext cx="8213913" cy="14225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4" name="Content Placeholder 3"/>
          <p:cNvSpPr txBox="1">
            <a:spLocks/>
          </p:cNvSpPr>
          <p:nvPr/>
        </p:nvSpPr>
        <p:spPr>
          <a:xfrm>
            <a:off x="6816184" y="1988003"/>
            <a:ext cx="4833783" cy="4219617"/>
          </a:xfrm>
          <a:prstGeom prst="rect">
            <a:avLst/>
          </a:prstGeom>
        </p:spPr>
        <p:txBody>
          <a:bodyPr vert="horz" lIns="91440" tIns="45720" rIns="91440" bIns="45720" rtlCol="0">
            <a:normAutofit lnSpcReduction="10000"/>
            <a:scene3d>
              <a:camera prst="orthographicFront"/>
              <a:lightRig rig="threePt" dir="t"/>
            </a:scene3d>
            <a:sp3d extrusionH="57150">
              <a:bevelT w="82550" h="38100" prst="coolSlan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#2</a:t>
            </a:r>
            <a:r>
              <a:rPr lang="en-US" sz="2800" b="1" u="sng" dirty="0">
                <a:ln>
                  <a:solidFill>
                    <a:srgbClr val="FF0000"/>
                  </a:solidFill>
                </a:ln>
                <a:solidFill>
                  <a:srgbClr val="FF0000"/>
                </a:solidFill>
              </a:rPr>
              <a:t>b</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Melki-tzedek –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Next </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ffectLst>
                  <a:outerShdw blurRad="50800" dist="50800" dir="5400000" sx="101000" sy="101000" algn="ctr" rotWithShape="0">
                    <a:srgbClr val="FFFF00"/>
                  </a:outerShdw>
                </a:effectLst>
              </a:rPr>
              <a:t>Earthly Representatives:</a:t>
            </a:r>
            <a:endPar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a:p>
            <a:pPr marL="0" indent="0" algn="ctr">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 From Abram to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Amram</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as priests over their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individual families. </a:t>
            </a:r>
          </a:p>
          <a:p>
            <a:pPr marL="0" indent="0" algn="ctr">
              <a:buNone/>
            </a:pPr>
            <a:r>
              <a:rPr lang="en-US" sz="12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a:t>
            </a:r>
            <a:endParaRPr lang="en-US" sz="3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endParaRPr>
          </a:p>
          <a:p>
            <a:pPr marL="0" indent="0" algn="ctr">
              <a:buFont typeface="Arial" pitchFamily="34" charset="0"/>
              <a:buNone/>
            </a:pP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Will the </a:t>
            </a:r>
            <a:r>
              <a:rPr lang="en-US" sz="2800" b="1" dirty="0" err="1">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Melki-tzedek</a:t>
            </a: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 Priesthood continue </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to be handed down to</a:t>
            </a:r>
            <a:b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br>
            <a:r>
              <a:rPr lang="en-US" sz="2800" b="1" dirty="0">
                <a:ln>
                  <a:solidFill>
                    <a:srgbClr val="002060"/>
                  </a:solidFill>
                </a:ln>
                <a:gradFill flip="none" rotWithShape="1">
                  <a:gsLst>
                    <a:gs pos="38000">
                      <a:srgbClr val="784AA1"/>
                    </a:gs>
                    <a:gs pos="0">
                      <a:srgbClr val="7030A0"/>
                    </a:gs>
                    <a:gs pos="80500">
                      <a:srgbClr val="A693BE"/>
                    </a:gs>
                    <a:gs pos="58000">
                      <a:schemeClr val="accent4"/>
                    </a:gs>
                    <a:gs pos="97000">
                      <a:schemeClr val="accent4">
                        <a:lumMod val="40000"/>
                        <a:lumOff val="60000"/>
                      </a:schemeClr>
                    </a:gs>
                  </a:gsLst>
                  <a:lin ang="0" scaled="1"/>
                  <a:tileRect/>
                </a:gradFill>
              </a:rPr>
              <a:t>the “second born”?</a:t>
            </a:r>
          </a:p>
        </p:txBody>
      </p:sp>
    </p:spTree>
    <p:extLst>
      <p:ext uri="{BB962C8B-B14F-4D97-AF65-F5344CB8AC3E}">
        <p14:creationId xmlns:p14="http://schemas.microsoft.com/office/powerpoint/2010/main" val="268347262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grpId="0" nodeType="afterEffect">
                                  <p:stCondLst>
                                    <p:cond delay="1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3581400" cy="368300"/>
          </a:xfrm>
        </p:spPr>
        <p:txBody>
          <a:bodyPr/>
          <a:lstStyle/>
          <a:p>
            <a:fld id="{385F3E72-97D8-4E0E-8DB2-A67F030E614A}" type="slidenum">
              <a:rPr lang="en-US" smtClean="0">
                <a:solidFill>
                  <a:srgbClr val="002060"/>
                </a:solidFill>
              </a:rPr>
              <a:t>94</a:t>
            </a:fld>
            <a:endParaRPr lang="en-US" dirty="0">
              <a:solidFill>
                <a:srgbClr val="002060"/>
              </a:solidFill>
            </a:endParaRPr>
          </a:p>
        </p:txBody>
      </p:sp>
      <p:sp>
        <p:nvSpPr>
          <p:cNvPr id="5" name="Slide Number Placeholder 3"/>
          <p:cNvSpPr txBox="1">
            <a:spLocks/>
          </p:cNvSpPr>
          <p:nvPr/>
        </p:nvSpPr>
        <p:spPr>
          <a:xfrm>
            <a:off x="8610599" y="6356350"/>
            <a:ext cx="34072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5F3E72-97D8-4E0E-8DB2-A67F030E614A}" type="slidenum">
              <a:rPr lang="en-US" b="1" smtClean="0">
                <a:solidFill>
                  <a:schemeClr val="tx1"/>
                </a:solidFill>
              </a:rPr>
              <a:pPr/>
              <a:t>94</a:t>
            </a:fld>
            <a:endParaRPr lang="en-US" b="1" dirty="0">
              <a:solidFill>
                <a:schemeClr val="tx1"/>
              </a:solidFill>
            </a:endParaRPr>
          </a:p>
        </p:txBody>
      </p:sp>
      <p:sp>
        <p:nvSpPr>
          <p:cNvPr id="6" name="Title 1"/>
          <p:cNvSpPr txBox="1">
            <a:spLocks/>
          </p:cNvSpPr>
          <p:nvPr/>
        </p:nvSpPr>
        <p:spPr>
          <a:xfrm>
            <a:off x="678578" y="870013"/>
            <a:ext cx="10915650" cy="887766"/>
          </a:xfrm>
          <a:prstGeom prst="homePlate">
            <a:avLst/>
          </a:prstGeom>
          <a:blipFill dpi="0" rotWithShape="1">
            <a:blip r:embed="rId3" cstate="email">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a:stretch>
          </a:blipFill>
          <a:scene3d>
            <a:camera prst="orthographicFront"/>
            <a:lightRig rig="threePt" dir="t"/>
          </a:scene3d>
          <a:sp3d>
            <a:bevelT w="152400" h="50800" prst="softRound"/>
          </a:sp3d>
        </p:spPr>
        <p:txBody>
          <a:bodyPr anchor="b">
            <a:normAutofit fontScale="90000"/>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C000">
                    <a:lumMod val="40000"/>
                    <a:lumOff val="60000"/>
                  </a:srgbClr>
                </a:solidFill>
                <a:effectLst/>
                <a:uLnTx/>
                <a:uFillTx/>
                <a:latin typeface="Arial Rounded MT Bold" pitchFamily="34" charset="0"/>
                <a:ea typeface="+mj-ea"/>
                <a:cs typeface="Aharoni" pitchFamily="2" charset="-79"/>
              </a:rPr>
              <a:t>Please</a:t>
            </a:r>
            <a:r>
              <a:rPr kumimoji="0" lang="en-US" sz="6000" b="0" i="0" u="none" strike="noStrike" kern="1200" cap="none" spc="0" normalizeH="0" baseline="0" noProof="0" dirty="0">
                <a:ln>
                  <a:noFill/>
                </a:ln>
                <a:solidFill>
                  <a:srgbClr val="FFC000">
                    <a:lumMod val="40000"/>
                    <a:lumOff val="60000"/>
                  </a:srgbClr>
                </a:solidFill>
                <a:effectLst/>
                <a:uLnTx/>
                <a:uFillTx/>
                <a:latin typeface="Aharoni" pitchFamily="2" charset="-79"/>
                <a:ea typeface="+mj-ea"/>
                <a:cs typeface="Aharoni" pitchFamily="2" charset="-79"/>
              </a:rPr>
              <a:t> </a:t>
            </a:r>
            <a:r>
              <a:rPr kumimoji="0" lang="en-US" sz="6000" b="0" i="0" u="none" strike="noStrike" kern="1200" cap="none" spc="0" normalizeH="0" baseline="0" noProof="0" dirty="0">
                <a:ln>
                  <a:noFill/>
                </a:ln>
                <a:solidFill>
                  <a:srgbClr val="FFC000">
                    <a:lumMod val="40000"/>
                    <a:lumOff val="60000"/>
                  </a:srgbClr>
                </a:solidFill>
                <a:effectLst/>
                <a:uLnTx/>
                <a:uFillTx/>
                <a:latin typeface="Arial Rounded MT Bold" pitchFamily="34" charset="0"/>
                <a:ea typeface="+mj-ea"/>
                <a:cs typeface="Aharoni" pitchFamily="2" charset="-79"/>
              </a:rPr>
              <a:t>Join Us Live Each Week </a:t>
            </a:r>
          </a:p>
        </p:txBody>
      </p:sp>
      <p:pic>
        <p:nvPicPr>
          <p:cNvPr id="7" name="Picture 2" descr="C:\Users\Rae\Documents\A CF Desktop Feb 2021\Best CCC Logo Clear with colors in circle SMS.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82226" y="4956912"/>
            <a:ext cx="1428750" cy="1478359"/>
          </a:xfrm>
          <a:prstGeom prst="rect">
            <a:avLst/>
          </a:prstGeom>
          <a:noFill/>
          <a:effectLst>
            <a:glow rad="228600">
              <a:srgbClr val="00B0F0">
                <a:alpha val="40000"/>
              </a:srgbClr>
            </a:glo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789478" y="124738"/>
            <a:ext cx="10280782" cy="707886"/>
          </a:xfrm>
          <a:prstGeom prst="rect">
            <a:avLst/>
          </a:prstGeom>
        </p:spPr>
        <p:txBody>
          <a:bodyPr wrap="square">
            <a:spAutoFit/>
            <a:scene3d>
              <a:camera prst="orthographicFront"/>
              <a:lightRig rig="soft" dir="t">
                <a:rot lat="0" lon="0" rev="10800000"/>
              </a:lightRig>
            </a:scene3d>
            <a:sp3d extrusionH="57150">
              <a:bevelT w="27940" h="12700" prst="angle"/>
              <a:contourClr>
                <a:srgbClr val="DDDDDD"/>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haroni" pitchFamily="2" charset="-79"/>
                <a:ea typeface="+mn-ea"/>
                <a:cs typeface="Aharoni" pitchFamily="2" charset="-79"/>
              </a:rPr>
              <a:t>If you enjoyed this study today …</a:t>
            </a:r>
          </a:p>
        </p:txBody>
      </p:sp>
      <p:sp>
        <p:nvSpPr>
          <p:cNvPr id="9" name="Rectangle 8"/>
          <p:cNvSpPr/>
          <p:nvPr/>
        </p:nvSpPr>
        <p:spPr>
          <a:xfrm>
            <a:off x="154194" y="1913127"/>
            <a:ext cx="11445332" cy="3170099"/>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Sign up with Covenant Calendar Club</a:t>
            </a:r>
            <a:b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b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
            </a:r>
            <a:b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b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
            </a:r>
            <a:b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b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for the Friday &amp; Shabbat Zoom Meetings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w="11430">
                  <a:solidFill>
                    <a:srgbClr val="4472C4">
                      <a:lumMod val="75000"/>
                    </a:srgbClr>
                  </a:solidFill>
                </a:ln>
                <a:solidFill>
                  <a:srgbClr val="5B9BD5">
                    <a:lumMod val="40000"/>
                    <a:lumOff val="60000"/>
                  </a:srgbClr>
                </a:solidFill>
                <a:effectLst>
                  <a:glow rad="114300">
                    <a:srgbClr val="FF5050">
                      <a:alpha val="40000"/>
                    </a:srgbClr>
                  </a:glow>
                  <a:outerShdw blurRad="25400" algn="tl" rotWithShape="0">
                    <a:srgbClr val="000000">
                      <a:alpha val="43000"/>
                    </a:srgbClr>
                  </a:outerShdw>
                </a:effectLst>
                <a:uLnTx/>
                <a:uFillTx/>
                <a:latin typeface="Arial Rounded MT Bold" pitchFamily="34" charset="0"/>
                <a:ea typeface="+mn-ea"/>
                <a:cs typeface="+mn-cs"/>
              </a:rPr>
              <a:t>(including live discussion) </a:t>
            </a:r>
          </a:p>
        </p:txBody>
      </p:sp>
      <p:pic>
        <p:nvPicPr>
          <p:cNvPr id="10" name="Picture 2" descr="C:\Users\Rae\Desktop\Grammar Art\email mouse best.png"/>
          <p:cNvPicPr>
            <a:picLocks noChangeAspect="1" noChangeArrowheads="1"/>
          </p:cNvPicPr>
          <p:nvPr/>
        </p:nvPicPr>
        <p:blipFill>
          <a:blip r:embed="rId6" cstate="email">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712642" y="2676118"/>
            <a:ext cx="1384277" cy="1002217"/>
          </a:xfrm>
          <a:prstGeom prst="rect">
            <a:avLst/>
          </a:prstGeom>
          <a:noFill/>
          <a:effectLst>
            <a:glow rad="228600">
              <a:srgbClr val="00B0F0">
                <a:alpha val="40000"/>
              </a:srgbClr>
            </a:glo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16151" y="2854060"/>
            <a:ext cx="8680450" cy="646331"/>
          </a:xfrm>
          <a:prstGeom prst="rect">
            <a:avLst/>
          </a:prstGeom>
        </p:spPr>
        <p:txBody>
          <a:bodyPr wrap="square">
            <a:spAutoFit/>
            <a:scene3d>
              <a:camera prst="orthographicFront"/>
              <a:lightRig rig="soft" dir="t">
                <a:rot lat="0" lon="0" rev="10800000"/>
              </a:lightRig>
            </a:scene3d>
            <a:sp3d extrusionH="57150">
              <a:bevelT w="27940" h="12700" prst="angle"/>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1430">
                  <a:noFill/>
                </a:ln>
                <a:solidFill>
                  <a:srgbClr val="F8F8F8"/>
                </a:solidFill>
                <a:effectLst>
                  <a:glow rad="127000">
                    <a:srgbClr val="2A1500">
                      <a:alpha val="55000"/>
                    </a:srgbClr>
                  </a:glow>
                  <a:outerShdw blurRad="25400" algn="tl" rotWithShape="0">
                    <a:srgbClr val="000000">
                      <a:alpha val="43000"/>
                    </a:srgbClr>
                  </a:outerShdw>
                </a:effectLst>
                <a:uLnTx/>
                <a:uFillTx/>
                <a:latin typeface="Calibri"/>
                <a:ea typeface="+mn-ea"/>
                <a:cs typeface="+mn-cs"/>
              </a:rPr>
              <a:t>https://studythecalendar.com/sign-up/</a:t>
            </a:r>
          </a:p>
        </p:txBody>
      </p:sp>
    </p:spTree>
    <p:extLst>
      <p:ext uri="{BB962C8B-B14F-4D97-AF65-F5344CB8AC3E}">
        <p14:creationId xmlns:p14="http://schemas.microsoft.com/office/powerpoint/2010/main" val="410408401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599" y="6356350"/>
            <a:ext cx="3483077" cy="365125"/>
          </a:xfrm>
        </p:spPr>
        <p:txBody>
          <a:bodyPr/>
          <a:lstStyle/>
          <a:p>
            <a:fld id="{385F3E72-97D8-4E0E-8DB2-A67F030E614A}" type="slidenum">
              <a:rPr lang="en-US" smtClean="0">
                <a:solidFill>
                  <a:schemeClr val="tx1"/>
                </a:solidFill>
              </a:rPr>
              <a:t>95</a:t>
            </a:fld>
            <a:endParaRPr lang="en-US" dirty="0">
              <a:solidFill>
                <a:schemeClr val="tx1"/>
              </a:solidFill>
            </a:endParaRPr>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000" b="97750" l="27000" r="73000"/>
                    </a14:imgEffect>
                  </a14:imgLayer>
                </a14:imgProps>
              </a:ext>
              <a:ext uri="{28A0092B-C50C-407E-A947-70E740481C1C}">
                <a14:useLocalDpi xmlns:a14="http://schemas.microsoft.com/office/drawing/2010/main"/>
              </a:ext>
            </a:extLst>
          </a:blip>
          <a:srcRect l="27319" t="18046" r="26991" b="6680"/>
          <a:stretch/>
        </p:blipFill>
        <p:spPr>
          <a:xfrm>
            <a:off x="798123" y="1592862"/>
            <a:ext cx="5497326" cy="45284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Oval 4"/>
          <p:cNvSpPr/>
          <p:nvPr/>
        </p:nvSpPr>
        <p:spPr>
          <a:xfrm>
            <a:off x="363854" y="65613"/>
            <a:ext cx="6506207" cy="6792387"/>
          </a:xfrm>
          <a:prstGeom prst="ellipse">
            <a:avLst/>
          </a:prstGeom>
          <a:gradFill flip="none" rotWithShape="1">
            <a:gsLst>
              <a:gs pos="0">
                <a:schemeClr val="accent2">
                  <a:lumMod val="40000"/>
                  <a:lumOff val="60000"/>
                  <a:alpha val="40000"/>
                </a:schemeClr>
              </a:gs>
              <a:gs pos="33000">
                <a:schemeClr val="accent4">
                  <a:lumMod val="47000"/>
                  <a:lumOff val="53000"/>
                  <a:alpha val="46000"/>
                </a:schemeClr>
              </a:gs>
              <a:gs pos="74000">
                <a:schemeClr val="accent1">
                  <a:lumMod val="45000"/>
                  <a:lumOff val="55000"/>
                  <a:alpha val="53000"/>
                </a:schemeClr>
              </a:gs>
              <a:gs pos="100000">
                <a:srgbClr val="FF0000">
                  <a:alpha val="19000"/>
                </a:srgbClr>
              </a:gs>
            </a:gsLst>
            <a:path path="circle">
              <a:fillToRect l="50000" t="50000" r="50000" b="50000"/>
            </a:path>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xmlns="" id="{BAD15CF1-7402-4CF4-B7AD-65E8B31BBF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729" y="189725"/>
            <a:ext cx="1858746" cy="1858746"/>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
        <p:nvSpPr>
          <p:cNvPr id="13" name="Title 1"/>
          <p:cNvSpPr txBox="1">
            <a:spLocks/>
          </p:cNvSpPr>
          <p:nvPr/>
        </p:nvSpPr>
        <p:spPr>
          <a:xfrm>
            <a:off x="6600678" y="1402734"/>
            <a:ext cx="5198385" cy="1730728"/>
          </a:xfrm>
          <a:prstGeom prst="rect">
            <a:avLst/>
          </a:prstGeom>
          <a:solidFill>
            <a:schemeClr val="bg1"/>
          </a:solidFill>
          <a:effectLst>
            <a:softEdge rad="266700"/>
          </a:effectLst>
        </p:spPr>
        <p:txBody>
          <a:bodyPr>
            <a:normAutofit fontScale="900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b="1" dirty="0">
                <a:ln w="11430">
                  <a:solidFill>
                    <a:srgbClr val="002060"/>
                  </a:solidFill>
                </a:ln>
                <a:solidFill>
                  <a:srgbClr val="00B0F0"/>
                </a:solidFill>
                <a:effectLst>
                  <a:outerShdw blurRad="50800" dist="39000" dir="5460000" algn="tl">
                    <a:srgbClr val="000000">
                      <a:alpha val="38000"/>
                    </a:srgbClr>
                  </a:outerShdw>
                </a:effectLst>
                <a:latin typeface="Segoe Print" pitchFamily="2" charset="0"/>
              </a:rPr>
              <a:t>Timothy </a:t>
            </a:r>
            <a:r>
              <a:rPr lang="en-US" sz="4000" b="1" dirty="0" err="1">
                <a:ln w="11430">
                  <a:solidFill>
                    <a:srgbClr val="002060"/>
                  </a:solidFill>
                </a:ln>
                <a:solidFill>
                  <a:srgbClr val="00B0F0"/>
                </a:solidFill>
                <a:effectLst>
                  <a:outerShdw blurRad="50800" dist="39000" dir="5460000" algn="tl">
                    <a:srgbClr val="000000">
                      <a:alpha val="38000"/>
                    </a:srgbClr>
                  </a:outerShdw>
                </a:effectLst>
                <a:latin typeface="Segoe Print" pitchFamily="2" charset="0"/>
              </a:rPr>
              <a:t>Astleford</a:t>
            </a:r>
            <a:r>
              <a:rPr lang="en-US" sz="4000" b="1" dirty="0">
                <a:ln w="11430">
                  <a:solidFill>
                    <a:srgbClr val="002060"/>
                  </a:solidFill>
                </a:ln>
                <a:solidFill>
                  <a:srgbClr val="00B0F0"/>
                </a:solidFill>
                <a:effectLst>
                  <a:outerShdw blurRad="50800" dist="39000" dir="5460000" algn="tl">
                    <a:srgbClr val="000000">
                      <a:alpha val="38000"/>
                    </a:srgbClr>
                  </a:outerShdw>
                </a:effectLst>
                <a:latin typeface="Segoe Print" pitchFamily="2" charset="0"/>
              </a:rPr>
              <a:t> </a:t>
            </a:r>
            <a:br>
              <a:rPr lang="en-US" sz="4000" b="1" dirty="0">
                <a:ln w="11430">
                  <a:solidFill>
                    <a:srgbClr val="002060"/>
                  </a:solidFill>
                </a:ln>
                <a:solidFill>
                  <a:srgbClr val="00B0F0"/>
                </a:solidFill>
                <a:effectLst>
                  <a:outerShdw blurRad="50800" dist="39000" dir="5460000" algn="tl">
                    <a:srgbClr val="000000">
                      <a:alpha val="38000"/>
                    </a:srgbClr>
                  </a:outerShdw>
                </a:effectLst>
                <a:latin typeface="Segoe Print" pitchFamily="2" charset="0"/>
              </a:rPr>
            </a:br>
            <a:r>
              <a:rPr lang="en-US" sz="4000" b="1" dirty="0">
                <a:ln w="11430">
                  <a:solidFill>
                    <a:srgbClr val="002060"/>
                  </a:solidFill>
                </a:ln>
                <a:solidFill>
                  <a:schemeClr val="bg1">
                    <a:lumMod val="50000"/>
                  </a:schemeClr>
                </a:solidFill>
                <a:effectLst>
                  <a:outerShdw blurRad="50800" dist="39000" dir="5460000" algn="tl">
                    <a:srgbClr val="000000">
                      <a:alpha val="38000"/>
                    </a:srgbClr>
                  </a:outerShdw>
                </a:effectLst>
                <a:latin typeface="Segoe Print" pitchFamily="2" charset="0"/>
              </a:rPr>
              <a:t>&amp;</a:t>
            </a:r>
            <a:r>
              <a:rPr lang="en-US" sz="4000" b="1" dirty="0">
                <a:ln w="11430">
                  <a:solidFill>
                    <a:srgbClr val="002060"/>
                  </a:solidFill>
                </a:ln>
                <a:solidFill>
                  <a:schemeClr val="accent2">
                    <a:lumMod val="20000"/>
                    <a:lumOff val="80000"/>
                  </a:schemeClr>
                </a:solidFill>
                <a:effectLst>
                  <a:outerShdw blurRad="50800" dist="39000" dir="5460000" algn="tl">
                    <a:srgbClr val="000000">
                      <a:alpha val="38000"/>
                    </a:srgbClr>
                  </a:outerShdw>
                </a:effectLst>
                <a:latin typeface="Segoe Print" pitchFamily="2" charset="0"/>
              </a:rPr>
              <a:t> </a:t>
            </a:r>
            <a:r>
              <a:rPr lang="en-US" sz="4000" b="1" dirty="0">
                <a:ln w="11430">
                  <a:solidFill>
                    <a:srgbClr val="002060"/>
                  </a:solidFill>
                </a:ln>
                <a:solidFill>
                  <a:srgbClr val="FF6699"/>
                </a:solidFill>
                <a:effectLst>
                  <a:outerShdw blurRad="50800" dist="39000" dir="5460000" algn="tl">
                    <a:srgbClr val="000000">
                      <a:alpha val="38000"/>
                    </a:srgbClr>
                  </a:outerShdw>
                </a:effectLst>
                <a:latin typeface="Segoe Print" pitchFamily="2" charset="0"/>
              </a:rPr>
              <a:t>Charlene </a:t>
            </a:r>
            <a:r>
              <a:rPr lang="en-US" sz="4000" b="1" dirty="0" err="1">
                <a:ln w="11430">
                  <a:solidFill>
                    <a:srgbClr val="002060"/>
                  </a:solidFill>
                </a:ln>
                <a:solidFill>
                  <a:srgbClr val="FF6699"/>
                </a:solidFill>
                <a:effectLst>
                  <a:outerShdw blurRad="50800" dist="39000" dir="5460000" algn="tl">
                    <a:srgbClr val="000000">
                      <a:alpha val="38000"/>
                    </a:srgbClr>
                  </a:outerShdw>
                </a:effectLst>
                <a:latin typeface="Segoe Print" pitchFamily="2" charset="0"/>
              </a:rPr>
              <a:t>Fortsch</a:t>
            </a:r>
            <a:endParaRPr lang="en-US" sz="4000" b="1" dirty="0">
              <a:ln w="11430">
                <a:solidFill>
                  <a:srgbClr val="002060"/>
                </a:solidFill>
              </a:ln>
              <a:solidFill>
                <a:srgbClr val="FF6699"/>
              </a:solidFill>
              <a:effectLst>
                <a:outerShdw blurRad="50800" dist="39000" dir="5460000" algn="tl">
                  <a:srgbClr val="000000">
                    <a:alpha val="38000"/>
                  </a:srgbClr>
                </a:outerShdw>
              </a:effectLst>
              <a:latin typeface="Segoe Print" pitchFamily="2" charset="0"/>
            </a:endParaRPr>
          </a:p>
        </p:txBody>
      </p:sp>
      <p:sp>
        <p:nvSpPr>
          <p:cNvPr id="14" name="Rounded Rectangle 13"/>
          <p:cNvSpPr/>
          <p:nvPr/>
        </p:nvSpPr>
        <p:spPr>
          <a:xfrm>
            <a:off x="6222501" y="4103653"/>
            <a:ext cx="5678160" cy="715089"/>
          </a:xfrm>
          <a:prstGeom prst="roundRect">
            <a:avLst/>
          </a:prstGeom>
          <a:solidFill>
            <a:schemeClr val="accent2">
              <a:lumMod val="20000"/>
              <a:lumOff val="80000"/>
            </a:schemeClr>
          </a:solidFill>
          <a:ln w="76200">
            <a:solidFill>
              <a:schemeClr val="accent4">
                <a:lumMod val="50000"/>
              </a:schemeClr>
            </a:solidFill>
          </a:ln>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600" b="1" dirty="0">
                <a:ln>
                  <a:solidFill>
                    <a:srgbClr val="002060"/>
                  </a:solidFill>
                </a:ln>
                <a:latin typeface="Segoe Print" pitchFamily="2" charset="0"/>
                <a:hlinkClick r:id="rId6"/>
              </a:rPr>
              <a:t>questions</a:t>
            </a:r>
            <a:r>
              <a:rPr lang="en-US" sz="2600" b="1" dirty="0">
                <a:ln>
                  <a:solidFill>
                    <a:srgbClr val="002060"/>
                  </a:solidFill>
                </a:ln>
                <a:solidFill>
                  <a:srgbClr val="0037A4"/>
                </a:solidFill>
                <a:latin typeface="Segoe Print" pitchFamily="2" charset="0"/>
                <a:hlinkClick r:id="rId6"/>
              </a:rPr>
              <a:t>@studythecalendar.co</a:t>
            </a:r>
            <a:r>
              <a:rPr lang="en-US" sz="2600" b="1" dirty="0">
                <a:ln>
                  <a:solidFill>
                    <a:srgbClr val="002060"/>
                  </a:solidFill>
                </a:ln>
                <a:latin typeface="Segoe Print" pitchFamily="2" charset="0"/>
                <a:hlinkClick r:id="rId6"/>
              </a:rPr>
              <a:t>m</a:t>
            </a:r>
            <a:r>
              <a:rPr lang="en-US" sz="36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15" name="Rectangle 14">
            <a:extLst>
              <a:ext uri="{FF2B5EF4-FFF2-40B4-BE49-F238E27FC236}">
                <a16:creationId xmlns:a16="http://schemas.microsoft.com/office/drawing/2014/main" xmlns="" id="{6E5B756E-593C-4F32-9DC5-0C146D70C07C}"/>
              </a:ext>
            </a:extLst>
          </p:cNvPr>
          <p:cNvSpPr/>
          <p:nvPr/>
        </p:nvSpPr>
        <p:spPr>
          <a:xfrm rot="21127155">
            <a:off x="6996420" y="5858920"/>
            <a:ext cx="4267199" cy="2137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scene3d>
              <a:camera prst="orthographicFront"/>
              <a:lightRig rig="threePt" dir="t"/>
            </a:scene3d>
            <a:sp3d extrusionH="57150">
              <a:bevelT h="25400" prst="softRound"/>
            </a:sp3d>
          </a:bodyPr>
          <a:lstStyle/>
          <a:p>
            <a:pPr algn="ctr"/>
            <a:r>
              <a:rPr lang="en-US" sz="8000" b="1" dirty="0">
                <a:ln w="28575">
                  <a:solidFill>
                    <a:srgbClr val="0000FF"/>
                  </a:solidFill>
                </a:ln>
                <a:gradFill>
                  <a:gsLst>
                    <a:gs pos="42000">
                      <a:srgbClr val="FFFF00"/>
                    </a:gs>
                    <a:gs pos="71000">
                      <a:srgbClr val="00B0F0"/>
                    </a:gs>
                    <a:gs pos="67000">
                      <a:srgbClr val="EF755F">
                        <a:lumMod val="75000"/>
                      </a:srgbClr>
                    </a:gs>
                    <a:gs pos="6000">
                      <a:prstClr val="black"/>
                    </a:gs>
                  </a:gsLst>
                  <a:lin ang="5400000" scaled="1"/>
                </a:gradFill>
                <a:effectLst>
                  <a:glow rad="228600">
                    <a:schemeClr val="accent1">
                      <a:satMod val="175000"/>
                      <a:alpha val="40000"/>
                    </a:schemeClr>
                  </a:glow>
                </a:effectLst>
                <a:latin typeface="MV Boli" panose="02000500030200090000" pitchFamily="2" charset="0"/>
                <a:cs typeface="MV Boli" panose="02000500030200090000" pitchFamily="2" charset="0"/>
              </a:rPr>
              <a:t>Shalom!</a:t>
            </a:r>
            <a:endParaRPr lang="en-CA" sz="8000" dirty="0">
              <a:effectLst>
                <a:glow rad="228600">
                  <a:schemeClr val="accent1">
                    <a:satMod val="175000"/>
                    <a:alpha val="40000"/>
                  </a:schemeClr>
                </a:glow>
              </a:effectLst>
            </a:endParaRPr>
          </a:p>
        </p:txBody>
      </p:sp>
      <p:sp>
        <p:nvSpPr>
          <p:cNvPr id="16" name="Rectangle 15"/>
          <p:cNvSpPr/>
          <p:nvPr/>
        </p:nvSpPr>
        <p:spPr>
          <a:xfrm>
            <a:off x="1899567" y="5437732"/>
            <a:ext cx="35052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solidFill>
                  <a:srgbClr val="002060"/>
                </a:solidFill>
                <a:effectLst>
                  <a:outerShdw blurRad="50800" dist="39000" dir="5460000" algn="tl">
                    <a:srgbClr val="000000">
                      <a:alpha val="38000"/>
                    </a:srgbClr>
                  </a:outerShdw>
                </a:effectLst>
                <a:latin typeface="Edwardian Script ITC" pitchFamily="66" charset="0"/>
              </a:rPr>
              <a:t>Thank-you!</a:t>
            </a:r>
          </a:p>
        </p:txBody>
      </p:sp>
      <p:sp>
        <p:nvSpPr>
          <p:cNvPr id="17" name="Title 1"/>
          <p:cNvSpPr txBox="1">
            <a:spLocks/>
          </p:cNvSpPr>
          <p:nvPr/>
        </p:nvSpPr>
        <p:spPr>
          <a:xfrm>
            <a:off x="2843492" y="377699"/>
            <a:ext cx="9522676" cy="941335"/>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b="1" dirty="0">
                <a:ln w="11430">
                  <a:solidFill>
                    <a:srgbClr val="002060"/>
                  </a:solidFill>
                </a:ln>
                <a:solidFill>
                  <a:schemeClr val="accent4">
                    <a:lumMod val="60000"/>
                    <a:lumOff val="40000"/>
                  </a:schemeClr>
                </a:solidFill>
                <a:effectLst>
                  <a:outerShdw blurRad="50800" dist="39000" dir="5460000" algn="tl">
                    <a:srgbClr val="000000">
                      <a:alpha val="38000"/>
                    </a:srgbClr>
                  </a:outerShdw>
                </a:effectLst>
                <a:latin typeface="Comic Sans MS" pitchFamily="66" charset="0"/>
              </a:rPr>
              <a:t>Send Questions &amp; Comments to:</a:t>
            </a:r>
            <a:endParaRPr lang="en-US" sz="4000" b="1" dirty="0">
              <a:ln w="11430">
                <a:solidFill>
                  <a:srgbClr val="002060"/>
                </a:solidFill>
              </a:ln>
              <a:solidFill>
                <a:schemeClr val="accent4">
                  <a:lumMod val="60000"/>
                  <a:lumOff val="40000"/>
                </a:schemeClr>
              </a:solidFill>
              <a:effectLst>
                <a:outerShdw blurRad="50800" dist="39000" dir="5460000" algn="tl">
                  <a:srgbClr val="000000">
                    <a:alpha val="38000"/>
                  </a:srgbClr>
                </a:outerShdw>
              </a:effectLst>
              <a:latin typeface="Segoe Print" pitchFamily="2" charset="0"/>
            </a:endParaRPr>
          </a:p>
        </p:txBody>
      </p:sp>
      <p:pic>
        <p:nvPicPr>
          <p:cNvPr id="18" name="Picture 17" descr="C:\Users\Rae\Desktop\email icon.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54252" y="2945284"/>
            <a:ext cx="1414657" cy="101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223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5000"/>
                            </p:stCondLst>
                            <p:childTnLst>
                              <p:par>
                                <p:cTn id="9" presetID="22" presetClass="entr" presetSubtype="8" fill="hold" grpId="0" nodeType="after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28578</TotalTime>
  <Words>4012</Words>
  <Application>Microsoft Office PowerPoint</Application>
  <PresentationFormat>Widescreen</PresentationFormat>
  <Paragraphs>526</Paragraphs>
  <Slides>95</Slides>
  <Notes>19</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95</vt:i4>
      </vt:variant>
    </vt:vector>
  </HeadingPairs>
  <TitlesOfParts>
    <vt:vector size="121" baseType="lpstr">
      <vt:lpstr>Aharoni</vt:lpstr>
      <vt:lpstr>Arial</vt:lpstr>
      <vt:lpstr>Arial</vt:lpstr>
      <vt:lpstr>Arial Black</vt:lpstr>
      <vt:lpstr>Arial Rounded MT Bold</vt:lpstr>
      <vt:lpstr>Berlin Sans FB Demi</vt:lpstr>
      <vt:lpstr>Broadway</vt:lpstr>
      <vt:lpstr>Calibri</vt:lpstr>
      <vt:lpstr>Calibri Light</vt:lpstr>
      <vt:lpstr>Century Gothic</vt:lpstr>
      <vt:lpstr>Chiller</vt:lpstr>
      <vt:lpstr>Comic Sans MS</vt:lpstr>
      <vt:lpstr>Cooper Black</vt:lpstr>
      <vt:lpstr>Edwardian Script ITC</vt:lpstr>
      <vt:lpstr>Forte</vt:lpstr>
      <vt:lpstr>Maiandra GD</vt:lpstr>
      <vt:lpstr>Matura MT Script Capitals</vt:lpstr>
      <vt:lpstr>MV Boli</vt:lpstr>
      <vt:lpstr>Nouvelle Vague</vt:lpstr>
      <vt:lpstr>Roboto</vt:lpstr>
      <vt:lpstr>Segoe Print</vt:lpstr>
      <vt:lpstr>Times New Roman</vt:lpstr>
      <vt:lpstr>Wingdings</vt:lpstr>
      <vt:lpstr>Wingdings 3</vt:lpstr>
      <vt:lpstr>Office Theme</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have been many timelines from Adam to Noah … recorded by Moses.   This information was verbally passed down through the generations one at a time when there was not a lot of written work.  Moses was the first to record these timelines – we have to trust that they are accurate those first 2500 years after creation and believe they were carefully preserved by Yahuah.  </vt:lpstr>
      <vt:lpstr>#1  The Greek Septuagint was copied more than 1000 years before the Masoretic in about 250 BC.  Therefore, the Septuagint would have been copied from an older copy of the Hebrew which is no longer around today.</vt:lpstr>
      <vt:lpstr>#2  The Samaritan Pentateuch also predates the Masoretic text being taken from an older copy of the Hebrew.</vt:lpstr>
      <vt:lpstr>#3  The same is also true of Josephus and #4  Paul the Apostle. </vt:lpstr>
      <vt:lpstr>“… the length of time  the Israelite people lived  in Egypt and Canaan  was 430 years.”   That’s the way Exodus 12:40 was written in the original Hebrew. </vt:lpstr>
      <vt:lpstr>Since all of our Bibles are translated from this corrupted copy of the Hebrew Masoretic, that’s why  all of our Bibles specify  “only Egypt”  which is incorrect! </vt:lpstr>
      <vt:lpstr>We’ve just seen a good example of “details” that have been dropped out of the original Hebrew text, - which will cause distortions  in biblical timelines.  </vt:lpstr>
      <vt:lpstr>PowerPoint Presentation</vt:lpstr>
      <vt:lpstr>In Gen 11 we find the genealogy of Shem all the way down to Abram – giving all the ages of how old each one of them were when their sons were born.</vt:lpstr>
      <vt:lpstr>But in the Greek Septuagint, the ages listed have 100 extra years on them as seen below!</vt:lpstr>
      <vt:lpstr>In the 6 generations from Shem, please note the details for the following four comparisons:  </vt:lpstr>
      <vt:lpstr>Now remember, the Scriptures say: by the mouth of two or three witnesses …</vt:lpstr>
      <vt:lpstr>According to modern Bibles &amp; the internet, the timelines from Shem to Abraham will look like this – but also notice that Shem nearly outlives Abraham nine generations later!</vt:lpstr>
      <vt:lpstr>If this is the case, then Shem would have gone through a whole lot of grief – as seen with each generation.   Is the loss of a child really that traumatic?</vt:lpstr>
      <vt:lpstr>That’s not NORMAL!  </vt:lpstr>
      <vt:lpstr>Consider the following popular timeline chart from Adam to Abraham.   Except for Noah, the average timespan for a father’s firstborn was around  100 years of age.    Even considering Adam, Shem  and Abraham,  the average age  for the arrival of the firstborn is 100 years.  </vt:lpstr>
      <vt:lpstr>By charting these same timelines according to the 3 witnesses that are translated from the old Hebrew text, the timelines take a different form to look like this!  </vt:lpstr>
      <vt:lpstr>Charting the life spans with the extra years that are missing, we now see that Shem would have died before Arphaxad.   </vt:lpstr>
      <vt:lpstr>So according to these 3 witnesses – and  a little common sense – these six (6) generations actually should have an  extra 100 years each as would have been recorded in the older copy of the Hebrew.  </vt:lpstr>
      <vt:lpstr>Since all of our Bibles are translated from the Masoretic text, all of them are missing “100 years” in the first  six generations.  </vt:lpstr>
      <vt:lpstr>Many timelines that can be found on the internet and in the back of bibles will look exactly the way our modern Bibles track these generations.  For some reason this is supposed to be a “wow moment” for Abraham to know someone that is almost 600 years old.  But now we know this is NOT correct.   </vt:lpstr>
      <vt:lpstr>Shem died about 500 years  before Abraham was even born.    Shem could not have lived long enough to know Abraham, Isaac and Jacob, which explains “the lack of dialogue between them” in the Torah.   (And yes, we know many say that Shem was the Melki-tzedek Priest – or the King of Salem that Abraham met in Gen 14.) But, is that true???</vt:lpstr>
      <vt:lpstr>Answer:  Most of the chronology is based upon the calculations of James Ussher- who based his calculations on the Hebrew Masoretic text.  </vt:lpstr>
      <vt:lpstr>The 7th generation of Nahor  has a loss of an additional 50 years in the Masoretic text.   While Josephus does not give any information, there are at least  two witnesses that do.  </vt:lpstr>
      <vt:lpstr>Simply, the original  Hebrew text  included an  extra 650 years  in the chronology  of these seven generations.  </vt:lpstr>
      <vt:lpstr>PowerPoint Presentation</vt:lpstr>
      <vt:lpstr>The Tower of Babel event occurred just before the birth of Peleg – his name means “division” – that’s what the Scriptures say: </vt:lpstr>
      <vt:lpstr>PowerPoint Presentation</vt:lpstr>
      <vt:lpstr>Peleg was given this name just after the dispersion of Babel.  </vt:lpstr>
      <vt:lpstr>Peleg’s father was Heber (Eber) and when this family split off they were speaking their own language – Hebrew!</vt:lpstr>
      <vt:lpstr>The Tower of Babel event occurred within the lifetime of Eber  just before the birth  of his son Peleg.    Josephus says: </vt:lpstr>
      <vt:lpstr>According to the corrupted Masoretic text there was only about 100 year timeframe from Arphaxad to Peleg.</vt:lpstr>
      <vt:lpstr>Remember, there were only 8 people that came out of the ark.  Using logic, 100 years is not enough time to increase the population in that short amount of time to have the sufficient number of workers needed for the Tower of Babel construction.  </vt:lpstr>
      <vt:lpstr>Starting with 8 people from the ark, at a growth rate of 3.2% - in 100 years you would have only approximately 186 people to build the Tower of Babel.  Not possible – giving every atheist a valid point!  </vt:lpstr>
      <vt:lpstr>When we go back and consider the extra 100s of years that have been removed the picture changes.  When the missing 100 years are added back in, then we find there is about a 400 year timeframe from Arphaxad to Peleg.   </vt:lpstr>
      <vt:lpstr>Going with a 3.2% growth rate, there would be over 2 million people on the earth in 400 years – certainly that would  be enough workers to work on the tower.   Comparing that to the 30,000 workers  for the Khutu pyramid, 3.2%  is a realistic estimate for population growth. </vt:lpstr>
      <vt:lpstr>In order to go from 8 people to at least 30,000 in the  first 100 years, that would be a growth rate of:  8.58%!    However, this is not a realistic growth rate either! </vt:lpstr>
      <vt:lpstr>The Greek Septuagint is not perfect either.</vt:lpstr>
      <vt:lpstr>In Luke 3 for the genealogy of Yahusha, the extra Cainan is also included between Arphaxad and Shelah.   It does not belong here!</vt:lpstr>
      <vt:lpstr>There are 6 witnesses of this extra “Cainan” not being included – even in the Hebrew Masoretic text!  </vt:lpstr>
      <vt:lpstr>Why would the Jewish Scribes drop 650 years off from seven generations?  </vt:lpstr>
      <vt:lpstr>What if the removal of these 650 years was “on purpose” and the Rabbis/Scribes had  “a motive” to disprove what the  book of Hebrews was saying  about Yahusha being our new High Priest?</vt:lpstr>
      <vt:lpstr>Most Jewish people believe that for Yahusha to be a High Priest He has to come from the tribe of Levi – through the son of Aaron.  </vt:lpstr>
      <vt:lpstr>Hebrews has these interesting things to say about this Melki-tzedek Priest.  </vt:lpstr>
      <vt:lpstr>Jewish Rabbis have decided that they would disprove what the book of Hebrews says about Melki-tzedek by saying:</vt:lpstr>
      <vt:lpstr>Now, with Shem we know who his mother and father were (Noah and his wife). </vt:lpstr>
      <vt:lpstr>To say Shem is the same person as Melki-tzedek in Gen 14, would actually disprove what Hebrews says about Melki-tzedek in 5 separate points.   This would also mean that Melki-tzedek is not “of a different or higher” priesthood.  But rather, Shem would be the ancestral founder of the  Aharonic priesthood from the tribe of Levi! </vt:lpstr>
      <vt:lpstr>PowerPoint Presentation</vt:lpstr>
      <vt:lpstr>Since Yahusha is not a citizen of the  tribe of Levi, He cannot be part of the Levitical/Aharonic priesthood.  This is  the argument that Jewish Rabbis use –  even to this day!</vt:lpstr>
      <vt:lpstr>PowerPoint Presentation</vt:lpstr>
      <vt:lpstr>The problem with the Rabbinical argument is that they use the Masoretic text to show something significant about  this Melki-tzedek that lived  the same time as Abraham.    Melki-tzedek interacted with Abram, and Abram gave a  tenth of all. </vt:lpstr>
      <vt:lpstr>But we now know that Shem died about 500 years before Abraham was born!    How did Shem bring out bread and wine to Abram when he had been dead  for the past 500 years?  </vt:lpstr>
      <vt:lpstr>It appears a long time ago,  these unbelieving Jews decided to conspire with the scribes and have them drop 100 years from six generations in a row! </vt:lpstr>
      <vt:lpstr>That way, they could distort the genealogy in such a way so that now Shem’s lifetime overlaps the lifetime of Abram.</vt:lpstr>
      <vt:lpstr>In fact, if you ever read an article that says Shem is  Melki-tzedek, you’ll notice the only evidence they provide is: “Look at the Genealogy.   Shem lived the same time as Abraham!”</vt:lpstr>
      <vt:lpstr>OK …. But where is the rest of the evidence???  They might quote the Book of Jasher; the Targum or a commentary by a Rabbi.    But – those aren’t Scripture!  </vt:lpstr>
      <vt:lpstr>They might have been dropped out of an earlier  copy of the Masoretic.</vt:lpstr>
      <vt:lpstr>In fact they may have been dropped out in even an earlier copy of the Hebrew, dating all the way back to Paul the Apostle.  </vt:lpstr>
      <vt:lpstr>Hhmmm…!!!   Got any ideas?     Maybe it’s because they  (Jews) distorted these timelines  in their attempt to disprove truth?   And maybe the distorted genealogy in  Genesis is the one and only single piece  of evidence that even remotely supports  their ridiculous anti-Scripture fable that  Melki-tzedek is the same person as Shem?   Therefore, they say, Yahusha can’t be the new high priest!</vt:lpstr>
      <vt:lpstr>So you see, now we have EVIDENCE of why those years were dropped out, but we also have a MOTIVE as to why they would want these years dropped out.  </vt:lpstr>
      <vt:lpstr>PowerPoint Presentation</vt:lpstr>
      <vt:lpstr>Many suspect the Jewish scribes dropped out those years “on purpose” with the intent to DECEIVE!  </vt:lpstr>
      <vt:lpstr>The Dead Sea Scrolls date all the way back to the 2nd and 3rd centuries BC – about 1000 years before the Masoretic text was copied.   Now unfortunately, Genesis 11 was not found in the Dead Sea Scrolls. </vt:lpstr>
      <vt:lpstr>But whenever the Greek Septuagint and Hebrew Masoretic text disagree, the Dead Sea Scrolls usually side with the Greek Septuagint more often than with the Masoretic.  (Note:  While the Dead Sea Scrolls will contain some truth – they are  not very accurate either.  Careful comparisons have to be made everywhere.) </vt:lpstr>
      <vt:lpstr>PowerPoint Presentation</vt:lpstr>
      <vt:lpstr>PowerPoint Presentation</vt:lpstr>
      <vt:lpstr>Part of this Investigation was  around the Tower of Babel</vt:lpstr>
      <vt:lpstr>What About Textual Tampering?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User55</cp:lastModifiedBy>
  <cp:revision>1316</cp:revision>
  <cp:lastPrinted>2021-12-01T19:05:42Z</cp:lastPrinted>
  <dcterms:created xsi:type="dcterms:W3CDTF">2021-04-16T22:51:47Z</dcterms:created>
  <dcterms:modified xsi:type="dcterms:W3CDTF">2022-02-12T21:43:44Z</dcterms:modified>
</cp:coreProperties>
</file>