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74" r:id="rId2"/>
    <p:sldId id="649" r:id="rId3"/>
    <p:sldId id="662" r:id="rId4"/>
    <p:sldId id="625" r:id="rId5"/>
    <p:sldId id="665" r:id="rId6"/>
    <p:sldId id="666" r:id="rId7"/>
    <p:sldId id="629" r:id="rId8"/>
    <p:sldId id="670" r:id="rId9"/>
    <p:sldId id="673" r:id="rId10"/>
    <p:sldId id="647" r:id="rId11"/>
    <p:sldId id="631" r:id="rId12"/>
    <p:sldId id="639" r:id="rId13"/>
    <p:sldId id="63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191" clrIdx="0"/>
  <p:cmAuthor id="1" name="Timothy" initials="T" lastIdx="350" clrIdx="1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2" name="User55" initials="U" lastIdx="445" clrIdx="2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14D"/>
    <a:srgbClr val="00CCFF"/>
    <a:srgbClr val="371E6F"/>
    <a:srgbClr val="0000FF"/>
    <a:srgbClr val="006699"/>
    <a:srgbClr val="009999"/>
    <a:srgbClr val="55777D"/>
    <a:srgbClr val="441D61"/>
    <a:srgbClr val="14082C"/>
    <a:srgbClr val="110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1" autoAdjust="0"/>
    <p:restoredTop sz="95828" autoAdjust="0"/>
  </p:normalViewPr>
  <p:slideViewPr>
    <p:cSldViewPr snapToGrid="0">
      <p:cViewPr varScale="1">
        <p:scale>
          <a:sx n="105" d="100"/>
          <a:sy n="105" d="100"/>
        </p:scale>
        <p:origin x="204" y="21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076AE4EA-A2E0-4A81-B2DE-ED9CB90A84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B008C622-8D32-41E7-86B5-BE602F60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9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8DFF07D-EC25-4267-8829-36806E1D2C2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7E0BACA-C579-497B-A4A2-86388050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ACA-C579-497B-A4A2-8638805024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ACA-C579-497B-A4A2-86388050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 and I had concerns about the content in this PPT – many errors.  Need to let Life Line Ministries (Carmen &amp; Andy) know as well.  Apr 24/21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0BACA-C579-497B-A4A2-863880502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0BACA-C579-497B-A4A2-863880502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E2D07-82E5-4BC9-8F42-516F4A0F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679703-4E95-4D84-9A92-FB9583CC5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93C254-5A05-4DA6-A4EA-44D7C638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83D2-C850-4050-8DB0-C69427DC8839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4C141-9378-4FCE-AF0B-DA7BFDE0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57C686-DC8C-41B1-84FC-82725575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C4850-A53B-4656-989E-568BDF3C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44FA66-EC86-4330-92A8-88BB41328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13AAD2-B8DC-4BB3-851A-E0C53CE9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99A-0D68-45BB-875F-B2D272E3E704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4E871-A476-4167-9CC2-AC84183C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BB3FB-894D-41B0-A86A-33155397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A57335-182F-4F52-9ACE-54ACDB6FA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4F3749-0786-49B1-AEC5-0D55789B7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78DC0-6771-44F6-AF33-E436C034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E394-3E9B-4481-B59A-61844B341B1B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A6881-0977-49C4-A8FA-24C49397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EBE6C7-36F0-4E69-A67B-BA133CFD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F296B-5DE5-4CCF-8A29-F4E18D24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5F2D6E-B3CD-429B-B346-842E752E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ECD32-5907-41EF-A623-249ED6E3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36D2-F7E6-4130-9857-3C4B26ABF297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FAF760-82AA-4D59-8CCE-05BC6250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6CBDA-8801-45B4-BE23-E4BF493E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00EF5-2324-45B8-ADC5-132F622C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D16B6-6DC9-4597-A718-6D187A82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A4473-0D54-47D8-A8EE-3BE9A2FC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E936-70EC-4DF4-8870-5C04D80A52A9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AA2B8D-EB76-46B7-A5C3-87A77E81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B119E-09AB-42BC-9AF5-26D33B71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E088A-04C4-419A-A31B-EDE944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2D812-C012-40F3-BC2C-34B3A32EC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3A1C15-DBF6-4575-B10C-8323CC15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A41637-CD96-45A6-9750-E6DD6D47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30C8-E87A-4798-BCF6-471FEE7C0399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21B3D-EA17-425B-B150-727CB4E8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3668EF-F730-49B3-B6DF-B2C6F49E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EC349-9F89-4C18-8523-0339117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1AE4AD-C9E1-4716-95BC-F80EB122B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FD196-D93B-4299-A08A-8DA571866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48104F-0082-47FF-B664-DC333D90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C2A7D7-C5FE-40DF-A784-4A3F5D5CD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619B33-5EDE-423A-B1E0-DE2DF10C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B429-67E6-4190-8C89-07ED3EE86807}" type="datetime1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B8341A-2C7A-4C1C-9813-63739655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2FF13D-13E2-43DC-8DEA-0444736C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A2423-D83F-47D8-B8A4-A320D30C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78A96A-2AFE-4240-9EC4-9896B68F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3CB7-7F56-4689-9710-542EEBC232B5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7EC50D-A4CA-46D7-88B3-F807EF06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72D66B-6855-4083-8C6F-BC5C1B64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E5830D-CBF5-433A-84AC-24907F09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8AE4-892E-45CC-9A5E-9B68383F1F1D}" type="datetime1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CABEA0-F42E-4839-9B3E-DAF0AE70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C51C14-2949-4A49-B442-D708F726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ADE6F-4B59-43B2-9793-14E9C6F1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21A7D-6B74-4C91-92BE-84521833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28E1CF-8966-4057-8133-6D5BBC918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E17782-654C-4F81-8AF1-552BCE22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C565-5363-4A53-BB83-78CA86CBB12F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283B9F-0349-4B57-A785-833F4375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4386B-EF67-4E9F-9950-E7A1937A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79350-3BA4-48C4-BB9A-E0FB5A3D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3A60FD-E5FF-4BAE-BC73-CEEA56F49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06FEB2-1728-4C23-B279-036D58D3C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FBD41-937A-4F21-83E0-F99F9929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4EF7-560C-45E8-9595-6EE7C9B47039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5B9825-8EAF-471C-913F-615B2427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584C28-7AA3-40A9-A159-EA2C674C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AA29D8-468B-44EF-95F8-32E4646C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1C24EF-3825-480F-B231-3C4A5C9D9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398D0A-5569-4472-952D-50E71E524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3CCC-6CBE-496B-B838-9039D2C6D223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1977D-173E-4FD3-9EDE-5F5776882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799BDD-26EE-4390-97B5-6218CD726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3E72-97D8-4E0E-8DB2-A67F030E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mailto:questions@studythecalendar.com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0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crdownload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microsoft.com/office/2007/relationships/hdphoto" Target="../media/hdphoto5.wdp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F3E72-97D8-4E0E-8DB2-A67F030E614A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7850" y="100810"/>
            <a:ext cx="11736614" cy="326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89114D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  How can we      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find the truth</a:t>
            </a:r>
            <a:b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</a:b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        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89114D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on the         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Priesthoods</a:t>
            </a:r>
            <a:b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</a:b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         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89114D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of the          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srgbClr val="002060">
                      <a:alpha val="60000"/>
                    </a:srgbClr>
                  </a:outerShdw>
                  <a:reflection blurRad="76200" stA="46000" endPos="45000" dist="88900" dir="5400000" sy="-100000" algn="bl" rotWithShape="0"/>
                </a:effectLst>
                <a:latin typeface="Forte" panose="03060902040502070203" pitchFamily="66" charset="0"/>
              </a:rPr>
              <a:t>Scriptures?</a:t>
            </a:r>
            <a:endParaRPr lang="en-CA" sz="6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8100" dir="16200000" rotWithShape="0">
                  <a:srgbClr val="002060">
                    <a:alpha val="60000"/>
                  </a:srgbClr>
                </a:outerShdw>
                <a:reflection blurRad="76200" stA="46000" endPos="45000" dist="88900" dir="5400000" sy="-100000" algn="bl" rotWithShape="0"/>
              </a:effectLst>
              <a:latin typeface="Forte" panose="03060902040502070203" pitchFamily="6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29" y="3556830"/>
            <a:ext cx="11437256" cy="182773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Forte" panose="03060902040502070203" pitchFamily="66" charset="0"/>
              </a:rPr>
              <a:t>Is there a difference between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Forte" panose="03060902040502070203" pitchFamily="66" charset="0"/>
              </a:rPr>
              <a:t/>
            </a:r>
            <a:b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Forte" panose="03060902040502070203" pitchFamily="66" charset="0"/>
              </a:rPr>
            </a:br>
            <a:r>
              <a:rPr lang="en-US" sz="6600" b="1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glow rad="152400">
                    <a:schemeClr val="bg1"/>
                  </a:glow>
                  <a:outerShdw blurRad="50800" dist="50800" dir="5400000" sx="101000" sy="101000" algn="ctr" rotWithShape="0">
                    <a:srgbClr val="FFFF00"/>
                  </a:outerShdw>
                </a:effectLst>
                <a:latin typeface="Forte" panose="03060902040502070203" pitchFamily="66" charset="0"/>
              </a:rPr>
              <a:t>“Theory”  </a:t>
            </a:r>
            <a:r>
              <a:rPr lang="en-US" sz="6600" b="1" dirty="0">
                <a:ln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52400">
                    <a:schemeClr val="bg1"/>
                  </a:glow>
                  <a:outerShdw blurRad="50800" dist="50800" dir="5400000" sx="101000" sy="101000" algn="ctr" rotWithShape="0">
                    <a:srgbClr val="FFFF00"/>
                  </a:outerShdw>
                </a:effectLst>
                <a:latin typeface="Forte" panose="03060902040502070203" pitchFamily="66" charset="0"/>
              </a:rPr>
              <a:t>&amp;</a:t>
            </a:r>
            <a:r>
              <a:rPr lang="en-US" sz="6600" b="1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52400">
                    <a:schemeClr val="bg1"/>
                  </a:glow>
                  <a:outerShdw blurRad="50800" dist="50800" dir="5400000" sx="101000" sy="101000" algn="ctr" rotWithShape="0">
                    <a:srgbClr val="FFFF00"/>
                  </a:outerShdw>
                </a:effectLst>
                <a:latin typeface="Forte" panose="03060902040502070203" pitchFamily="66" charset="0"/>
              </a:rPr>
              <a:t>  </a:t>
            </a:r>
            <a:r>
              <a:rPr lang="en-US" sz="6600" b="1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glow rad="152400">
                    <a:schemeClr val="bg1"/>
                  </a:glow>
                  <a:outerShdw blurRad="50800" dist="50800" dir="5400000" sx="101000" sy="101000" algn="ctr" rotWithShape="0">
                    <a:srgbClr val="FFFF00"/>
                  </a:outerShdw>
                </a:effectLst>
                <a:latin typeface="Forte" panose="03060902040502070203" pitchFamily="66" charset="0"/>
              </a:rPr>
              <a:t> “Tradition”?</a:t>
            </a:r>
            <a:endParaRPr lang="en-CA" sz="8000" b="1" dirty="0">
              <a:ln>
                <a:solidFill>
                  <a:srgbClr val="0000FF"/>
                </a:solidFill>
              </a:ln>
              <a:solidFill>
                <a:srgbClr val="C00000"/>
              </a:solidFill>
              <a:effectLst>
                <a:glow rad="152400">
                  <a:schemeClr val="bg1"/>
                </a:glow>
                <a:outerShdw blurRad="50800" dist="50800" dir="5400000" sx="101000" sy="101000" algn="ctr" rotWithShape="0">
                  <a:srgbClr val="FFFF00"/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9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6066" y="5129171"/>
            <a:ext cx="1428750" cy="1478359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19963" y="5386777"/>
            <a:ext cx="10668008" cy="1220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600" b="1" dirty="0">
                <a:ln w="158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Melki-tzedek</a:t>
            </a:r>
            <a:r>
              <a:rPr lang="en-US" sz="700" b="1" dirty="0">
                <a:ln w="158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 </a:t>
            </a:r>
            <a:r>
              <a:rPr lang="en-US" sz="700" b="1" dirty="0">
                <a:ln w="158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latin typeface="Rockwell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2556" y="5583853"/>
            <a:ext cx="9334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6000" b="1" dirty="0">
                <a:ln w="15875">
                  <a:solidFill>
                    <a:schemeClr val="tx1"/>
                  </a:solidFill>
                </a:ln>
                <a:solidFill>
                  <a:srgbClr val="89114D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Melki-tzedek </a:t>
            </a:r>
            <a:r>
              <a:rPr lang="en-US" sz="4000" b="1" dirty="0">
                <a:ln w="15875">
                  <a:solidFill>
                    <a:schemeClr val="tx1"/>
                  </a:solidFill>
                </a:ln>
                <a:solidFill>
                  <a:srgbClr val="89114D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(Part 1)</a:t>
            </a:r>
            <a:r>
              <a:rPr lang="en-US" sz="4800" b="1" dirty="0">
                <a:ln w="15875">
                  <a:solidFill>
                    <a:schemeClr val="tx1"/>
                  </a:solidFill>
                </a:ln>
                <a:solidFill>
                  <a:srgbClr val="89114D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 </a:t>
            </a:r>
            <a:r>
              <a:rPr lang="en-US" sz="4800" b="1" dirty="0">
                <a:ln w="15875">
                  <a:solidFill>
                    <a:schemeClr val="tx1"/>
                  </a:solidFill>
                </a:ln>
                <a:solidFill>
                  <a:srgbClr val="89114D"/>
                </a:solidFill>
                <a:effectLst>
                  <a:glow rad="127000">
                    <a:schemeClr val="bg1"/>
                  </a:glow>
                </a:effectLst>
                <a:latin typeface="Rockwell" pitchFamily="18" charset="0"/>
              </a:rPr>
              <a:t> </a:t>
            </a:r>
            <a:endParaRPr lang="en-US" sz="6000" b="1" dirty="0">
              <a:ln w="15875">
                <a:solidFill>
                  <a:schemeClr val="tx1"/>
                </a:solidFill>
              </a:ln>
              <a:solidFill>
                <a:srgbClr val="89114D"/>
              </a:solidFill>
              <a:effectLst>
                <a:glow rad="127000">
                  <a:schemeClr val="bg1"/>
                </a:glo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20" y="-117353"/>
            <a:ext cx="12227466" cy="6991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71850" cy="368300"/>
          </a:xfrm>
        </p:spPr>
        <p:txBody>
          <a:bodyPr/>
          <a:lstStyle/>
          <a:p>
            <a:fld id="{385F3E72-97D8-4E0E-8DB2-A67F030E614A}" type="slidenum">
              <a:rPr lang="en-US" sz="1400" b="1" smtClean="0">
                <a:solidFill>
                  <a:schemeClr val="bg1"/>
                </a:solidFill>
              </a:rPr>
              <a:t>10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480"/>
            <a:ext cx="10162530" cy="1569660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FF33CC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bg1">
                      <a:alpha val="72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Gen 1:12 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… </a:t>
            </a:r>
            <a:r>
              <a:rPr lang="en-US" sz="4800" b="1" i="1" dirty="0">
                <a:ln w="3810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39000" dir="5460000" sx="102000" sy="102000" algn="tl">
                    <a:srgbClr val="00CCFF"/>
                  </a:outerShdw>
                </a:effectLst>
                <a:latin typeface="Cooper Black" panose="0208090404030B020404" pitchFamily="18" charset="0"/>
                <a:ea typeface="Nouvelle Vague" pitchFamily="2" charset="0"/>
                <a:cs typeface="MV Boli" pitchFamily="2" charset="0"/>
              </a:rPr>
              <a:t>seed is in itself </a:t>
            </a:r>
            <a:br>
              <a:rPr lang="en-US" sz="4800" b="1" i="1" dirty="0">
                <a:ln w="3810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39000" dir="5460000" sx="102000" sy="102000" algn="tl">
                    <a:srgbClr val="00CCFF"/>
                  </a:outerShdw>
                </a:effectLst>
                <a:latin typeface="Cooper Black" panose="0208090404030B020404" pitchFamily="18" charset="0"/>
                <a:ea typeface="Nouvelle Vague" pitchFamily="2" charset="0"/>
                <a:cs typeface="MV Boli" pitchFamily="2" charset="0"/>
              </a:rPr>
            </a:br>
            <a:r>
              <a:rPr lang="en-US" sz="4800" b="1" u="sng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accordin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g </a:t>
            </a:r>
            <a:r>
              <a:rPr lang="en-US" sz="4800" b="1" u="sng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to its kind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Comic Sans MS" panose="030F0702030302020204" pitchFamily="66" charset="0"/>
                <a:ea typeface="Nouvelle Vague" pitchFamily="2" charset="0"/>
                <a:cs typeface="MV Boli" pitchFamily="2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 rot="21127155">
            <a:off x="558384" y="2794403"/>
            <a:ext cx="4746554" cy="83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Can this sprout</a:t>
            </a:r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- </a:t>
            </a:r>
            <a:b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159630" y="4674241"/>
            <a:ext cx="11696700" cy="2199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does this have to do with </a:t>
            </a:r>
            <a:r>
              <a:rPr lang="en-US" sz="7200" b="1" i="1" u="sng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MV Boli" panose="02000500030200090000" pitchFamily="2" charset="0"/>
              </a:rPr>
              <a:t>PRIESTHOOD</a:t>
            </a:r>
            <a:r>
              <a:rPr lang="en-US" sz="7200" b="1" i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MV Boli" panose="02000500030200090000" pitchFamily="2" charset="0"/>
              </a:rPr>
              <a:t>?</a:t>
            </a:r>
            <a:r>
              <a:rPr lang="en-US" sz="72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n-CA" sz="7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196964C7-3FDA-4850-86BD-D353E6D2F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52" t="19094" r="27471" b="18991"/>
          <a:stretch/>
        </p:blipFill>
        <p:spPr bwMode="auto">
          <a:xfrm>
            <a:off x="6966392" y="1444206"/>
            <a:ext cx="4889938" cy="31846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C0046-F562-4B95-B5EC-0B937D92D5BD}"/>
              </a:ext>
            </a:extLst>
          </p:cNvPr>
          <p:cNvSpPr/>
          <p:nvPr/>
        </p:nvSpPr>
        <p:spPr>
          <a:xfrm>
            <a:off x="4550690" y="2196057"/>
            <a:ext cx="3084047" cy="1605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anose="0208090404030B020404" pitchFamily="18" charset="0"/>
              </a:rPr>
              <a:t>produce </a:t>
            </a:r>
            <a:br>
              <a:rPr lang="en-CA" sz="4400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anose="0208090404030B020404" pitchFamily="18" charset="0"/>
              </a:rPr>
            </a:br>
            <a:r>
              <a:rPr lang="en-CA" sz="4400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oper Black" panose="0208090404030B020404" pitchFamily="18" charset="0"/>
              </a:rPr>
              <a:t>this???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004468A-1F1D-44FA-9ADF-80976FDA2F8C}"/>
              </a:ext>
            </a:extLst>
          </p:cNvPr>
          <p:cNvSpPr/>
          <p:nvPr/>
        </p:nvSpPr>
        <p:spPr>
          <a:xfrm>
            <a:off x="8940017" y="2998929"/>
            <a:ext cx="1222513" cy="37939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Pig skin</a:t>
            </a:r>
          </a:p>
        </p:txBody>
      </p:sp>
    </p:spTree>
    <p:extLst>
      <p:ext uri="{BB962C8B-B14F-4D97-AF65-F5344CB8AC3E}">
        <p14:creationId xmlns:p14="http://schemas.microsoft.com/office/powerpoint/2010/main" val="11256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4400" cy="365125"/>
          </a:xfrm>
        </p:spPr>
        <p:txBody>
          <a:bodyPr/>
          <a:lstStyle/>
          <a:p>
            <a:fld id="{385F3E72-97D8-4E0E-8DB2-A67F030E614A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713922" y="5021418"/>
            <a:ext cx="9064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>
                <a:ln w="158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outerShdw blurRad="50800" dist="76200" dir="10800000" algn="r" rotWithShape="0">
                    <a:prstClr val="black">
                      <a:alpha val="40000"/>
                    </a:prstClr>
                  </a:outerShdw>
                  <a:reflection blurRad="88900" stA="90000" endPos="28000" dist="12700" dir="5400000" sy="-100000" algn="bl" rotWithShape="0"/>
                </a:effectLst>
                <a:latin typeface="Maiandra GD" pitchFamily="34" charset="0"/>
              </a:rPr>
              <a:t>Originate</a:t>
            </a:r>
            <a:r>
              <a:rPr lang="en-US" sz="6000" b="1" dirty="0">
                <a:ln w="158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 </a:t>
            </a:r>
            <a:r>
              <a:rPr lang="en-US" sz="6000" b="1" dirty="0">
                <a:ln w="158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outerShdw blurRad="50800" dist="76200" dir="10800000" algn="r" rotWithShape="0">
                    <a:prstClr val="black">
                      <a:alpha val="40000"/>
                    </a:prstClr>
                  </a:outerShdw>
                  <a:reflection blurRad="88900" stA="90000" endPos="28000" dist="12700" dir="5400000" sy="-100000" algn="bl" rotWithShape="0"/>
                </a:effectLst>
                <a:latin typeface="Maiandra GD" pitchFamily="34" charset="0"/>
              </a:rPr>
              <a:t>in Heaven?</a:t>
            </a:r>
            <a:endParaRPr lang="en-US" sz="6000" b="1" dirty="0">
              <a:ln w="15875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effectLst>
                <a:outerShdw blurRad="50800" dist="76200" dir="10800000" algn="r" rotWithShape="0">
                  <a:prstClr val="black">
                    <a:alpha val="40000"/>
                  </a:prstClr>
                </a:outerShdw>
                <a:reflection blurRad="88900" stA="90000" endPos="28000" dist="12700" dir="5400000" sy="-100000" algn="bl" rotWithShape="0"/>
              </a:effectLst>
              <a:latin typeface="Maiandra GD" panose="020E0502030308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155124" y="5930900"/>
            <a:ext cx="1169670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Or is it just a theory?  </a:t>
            </a:r>
            <a:endParaRPr lang="en-CA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1360" y="582798"/>
            <a:ext cx="4804228" cy="607373"/>
          </a:xfrm>
          <a:prstGeom prst="rect">
            <a:avLst/>
          </a:prstGeom>
          <a:solidFill>
            <a:srgbClr val="14082C"/>
          </a:solidFill>
          <a:ln>
            <a:solidFill>
              <a:srgbClr val="110824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325255" y="969630"/>
            <a:ext cx="3559634" cy="478971"/>
          </a:xfrm>
          <a:prstGeom prst="rect">
            <a:avLst/>
          </a:prstGeom>
          <a:solidFill>
            <a:srgbClr val="371E6F"/>
          </a:solidFill>
          <a:ln>
            <a:solidFill>
              <a:srgbClr val="110824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2554810" y="1028350"/>
            <a:ext cx="7382976" cy="10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Did the Order of </a:t>
            </a:r>
            <a:endParaRPr lang="en-CA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93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9679" y="6385847"/>
            <a:ext cx="3173637" cy="365125"/>
          </a:xfrm>
        </p:spPr>
        <p:txBody>
          <a:bodyPr/>
          <a:lstStyle/>
          <a:p>
            <a:fld id="{385F3E72-97D8-4E0E-8DB2-A67F030E614A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226" y="489172"/>
            <a:ext cx="11562198" cy="1731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89114D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If you have questions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that any priesthood before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Levi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is: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778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Nouvelle Vague" pitchFamily="2" charset="0"/>
              <a:cs typeface="MV Boli" pitchFamily="2" charset="0"/>
            </a:endParaRPr>
          </a:p>
          <a:p>
            <a:pPr algn="ctr"/>
            <a:endParaRPr lang="en-US" sz="1050" b="1" dirty="0">
              <a:ln w="11430"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1778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ea typeface="Nouvelle Vague" pitchFamily="2" charset="0"/>
              <a:cs typeface="MV Bol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8C65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052" y="2230096"/>
            <a:ext cx="6736547" cy="1190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Rectangle 16"/>
          <p:cNvSpPr/>
          <p:nvPr/>
        </p:nvSpPr>
        <p:spPr>
          <a:xfrm>
            <a:off x="2763053" y="3460385"/>
            <a:ext cx="6736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“come and see” </a:t>
            </a:r>
            <a:b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how the </a:t>
            </a:r>
            <a: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Scriptures</a:t>
            </a:r>
            <a: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</a:t>
            </a:r>
            <a:b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4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77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introduce this topic!</a:t>
            </a:r>
            <a:endParaRPr lang="en-US" sz="44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glow rad="1778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6187" y="5798229"/>
            <a:ext cx="697186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latin typeface="Segoe Print" pitchFamily="2" charset="0"/>
                <a:hlinkClick r:id="rId5"/>
              </a:rPr>
              <a:t>questions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37A4"/>
                </a:solidFill>
                <a:latin typeface="Segoe Print" pitchFamily="2" charset="0"/>
                <a:hlinkClick r:id="rId5"/>
              </a:rPr>
              <a:t>@studythecalendar.co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Segoe Print" pitchFamily="2" charset="0"/>
                <a:hlinkClick r:id="rId5"/>
              </a:rPr>
              <a:t>m</a:t>
            </a:r>
            <a:r>
              <a:rPr lang="en-US" sz="32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0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0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1" name="Picture 10" descr="C:\Users\Rae\Desktop\email ic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739" y="5417828"/>
            <a:ext cx="1425644" cy="10273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7229" cy="365125"/>
          </a:xfrm>
        </p:spPr>
        <p:txBody>
          <a:bodyPr/>
          <a:lstStyle/>
          <a:p>
            <a:fld id="{385F3E72-97D8-4E0E-8DB2-A67F030E614A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8578" y="870013"/>
            <a:ext cx="10915650" cy="887766"/>
          </a:xfrm>
          <a:prstGeom prst="homePlat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b">
            <a:normAutofit fontScale="97500" lnSpcReduction="1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Please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Join Us for Part 1</a:t>
            </a:r>
          </a:p>
        </p:txBody>
      </p:sp>
      <p:pic>
        <p:nvPicPr>
          <p:cNvPr id="6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2226" y="4956912"/>
            <a:ext cx="1428750" cy="1478359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9478" y="124738"/>
            <a:ext cx="108047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If you enjoyed this short </a:t>
            </a:r>
            <a:r>
              <a:rPr lang="en-US" sz="4000" b="1" spc="15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time with us </a:t>
            </a: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554" y="2663875"/>
            <a:ext cx="1144533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Sign up with Covenant Calendar Club</a:t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/>
            </a:r>
            <a:b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for the Friday &amp; Shabbat Zoom Meetings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>
                <a:ln w="11430">
                  <a:solidFill>
                    <a:srgbClr val="4472C4">
                      <a:lumMod val="75000"/>
                    </a:srgb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14300">
                    <a:srgbClr val="FF5050"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(including live discussion) </a:t>
            </a:r>
          </a:p>
        </p:txBody>
      </p:sp>
      <p:pic>
        <p:nvPicPr>
          <p:cNvPr id="9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763" y="3344781"/>
            <a:ext cx="903740" cy="654308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51279" y="3352758"/>
            <a:ext cx="868045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150" normalizeH="0" baseline="0" noProof="0" dirty="0">
                <a:ln w="11430">
                  <a:noFill/>
                </a:ln>
                <a:solidFill>
                  <a:srgbClr val="F8F8F8"/>
                </a:solidFill>
                <a:effectLst>
                  <a:glow rad="127000">
                    <a:srgbClr val="2A1500">
                      <a:alpha val="55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https://studythecalendar.com/sign-up</a:t>
            </a:r>
            <a:r>
              <a:rPr kumimoji="0" lang="en-US" sz="3600" b="1" i="0" u="none" strike="noStrike" kern="1200" cap="none" spc="150" normalizeH="0" baseline="0" noProof="0" dirty="0">
                <a:ln w="11430">
                  <a:noFill/>
                </a:ln>
                <a:solidFill>
                  <a:srgbClr val="F8F8F8"/>
                </a:solidFill>
                <a:effectLst>
                  <a:glow rad="127000">
                    <a:srgbClr val="2A1500">
                      <a:alpha val="55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 rot="21211209">
            <a:off x="5902048" y="5905581"/>
            <a:ext cx="3156089" cy="1456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Shalom! 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8578" y="1748534"/>
            <a:ext cx="10915650" cy="887766"/>
          </a:xfrm>
          <a:prstGeom prst="homePlate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b">
            <a:normAutofit fontScale="97500" lnSpcReduction="10000"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Melki-tedek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 Priesthood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489" y="5430916"/>
            <a:ext cx="3775393" cy="1323439"/>
          </a:xfrm>
          <a:prstGeom prst="rect">
            <a:avLst/>
          </a:prstGeom>
          <a:noFill/>
          <a:effectLst>
            <a:glow rad="127000">
              <a:srgbClr val="55777D"/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 w="28575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rgbClr val="006699">
                      <a:alpha val="40000"/>
                    </a:srgbClr>
                  </a:glow>
                </a:effectLst>
                <a:latin typeface="Edwardian Script ITC" panose="030303020407070D0804" pitchFamily="66" charset="0"/>
                <a:cs typeface="MV Boli" panose="02000500030200090000" pitchFamily="2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30868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7030A0"/>
            </a:gs>
            <a:gs pos="85000">
              <a:srgbClr val="B88994"/>
            </a:gs>
            <a:gs pos="78000">
              <a:schemeClr val="accent4">
                <a:lumMod val="47000"/>
                <a:lumOff val="53000"/>
                <a:alpha val="46000"/>
              </a:schemeClr>
            </a:gs>
            <a:gs pos="63000">
              <a:schemeClr val="accent1">
                <a:lumMod val="45000"/>
                <a:lumOff val="55000"/>
                <a:alpha val="53000"/>
              </a:schemeClr>
            </a:gs>
            <a:gs pos="95000">
              <a:srgbClr val="7030A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43" y="-56787"/>
            <a:ext cx="5886871" cy="6856652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24540" y="6438831"/>
            <a:ext cx="3374254" cy="365125"/>
          </a:xfrm>
        </p:spPr>
        <p:txBody>
          <a:bodyPr/>
          <a:lstStyle/>
          <a:p>
            <a:fld id="{385F3E72-97D8-4E0E-8DB2-A67F030E614A}" type="slidenum">
              <a:rPr lang="en-US" sz="1600" smtClean="0">
                <a:solidFill>
                  <a:schemeClr val="tx1"/>
                </a:solidFill>
              </a:r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363" y="101919"/>
            <a:ext cx="663761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Today, many feel the idea of a </a:t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sx="101000" sy="101000" algn="tl">
                    <a:srgbClr val="00FF99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pre-existing priesthood </a:t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sx="101000" sy="101000" algn="tl">
                    <a:srgbClr val="00FF99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u="sng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sx="101000" sy="101000" algn="tl">
                    <a:srgbClr val="FF0000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before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the tribe </a:t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of 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Levi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250" r="9887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349" y="2682290"/>
            <a:ext cx="6785843" cy="33929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687" y="4270565"/>
            <a:ext cx="3308316" cy="25914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2379414" y="5670603"/>
            <a:ext cx="94671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>
                  <a:solidFill>
                    <a:srgbClr val="002060"/>
                  </a:solidFill>
                </a:ln>
                <a:solidFill>
                  <a:srgbClr val="8911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anose="04040805050809020602" pitchFamily="82" charset="0"/>
                <a:ea typeface="Nouvelle Vague" pitchFamily="2" charset="0"/>
                <a:cs typeface="MV Boli" pitchFamily="2" charset="0"/>
              </a:rPr>
              <a:t>is just a theory!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8911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anose="04040805050809020602" pitchFamily="82" charset="0"/>
              <a:ea typeface="Nouvelle Vague" pitchFamily="2" charset="0"/>
              <a:cs typeface="MV Bo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00" y="7057911"/>
            <a:ext cx="1229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Rockwell" pitchFamily="18" charset="0"/>
              </a:rPr>
              <a:t> </a:t>
            </a:r>
            <a:r>
              <a:rPr lang="en-US" sz="9600" b="1" dirty="0">
                <a:ln w="158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Melki-tzedek </a:t>
            </a:r>
            <a:r>
              <a:rPr lang="en-US" sz="6600" b="1" dirty="0">
                <a:ln w="158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iandra GD" pitchFamily="34" charset="0"/>
              </a:rPr>
              <a:t>(Part 1)</a:t>
            </a:r>
            <a:r>
              <a:rPr lang="en-US" sz="8000" b="1" dirty="0">
                <a:ln w="15875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 </a:t>
            </a:r>
            <a:r>
              <a:rPr lang="en-US" sz="8000" b="1" dirty="0">
                <a:ln w="15875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latin typeface="Rockwell" pitchFamily="18" charset="0"/>
              </a:rPr>
              <a:t> </a:t>
            </a:r>
            <a:endParaRPr lang="en-US" sz="9600" b="1" dirty="0">
              <a:ln w="15875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7030A0"/>
            </a:gs>
            <a:gs pos="85000">
              <a:srgbClr val="B88994"/>
            </a:gs>
            <a:gs pos="78000">
              <a:schemeClr val="accent4">
                <a:lumMod val="47000"/>
                <a:lumOff val="53000"/>
                <a:alpha val="46000"/>
              </a:schemeClr>
            </a:gs>
            <a:gs pos="63000">
              <a:schemeClr val="accent1">
                <a:lumMod val="45000"/>
                <a:lumOff val="55000"/>
                <a:alpha val="53000"/>
              </a:schemeClr>
            </a:gs>
            <a:gs pos="95000">
              <a:srgbClr val="7030A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872" y="-300015"/>
            <a:ext cx="4951725" cy="5767453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8248" y="6391257"/>
            <a:ext cx="3374254" cy="365125"/>
          </a:xfrm>
        </p:spPr>
        <p:txBody>
          <a:bodyPr/>
          <a:lstStyle/>
          <a:p>
            <a:fld id="{385F3E72-97D8-4E0E-8DB2-A67F030E614A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133" y="428208"/>
            <a:ext cx="663761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Is it possible the </a:t>
            </a:r>
            <a:r>
              <a:rPr lang="en-US" sz="5400" b="1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Aharonic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Priesthood 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from the 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tribe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</a:t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of 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Levi</a:t>
            </a: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is</a:t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/>
            </a:r>
            <a:b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5400" b="1" dirty="0">
                <a:ln w="11430">
                  <a:solidFill>
                    <a:srgbClr val="002060"/>
                  </a:solidFill>
                </a:ln>
                <a:solidFill>
                  <a:srgbClr val="441D6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of the Scriptures?</a:t>
            </a:r>
            <a:endParaRPr lang="en-US" sz="54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250" r="9887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06" y="5197257"/>
            <a:ext cx="2991508" cy="14957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19864" y="576254"/>
            <a:ext cx="4869205" cy="37809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88" y="3028986"/>
            <a:ext cx="5747712" cy="4336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6" t="35847" b="27869"/>
          <a:stretch/>
        </p:blipFill>
        <p:spPr>
          <a:xfrm>
            <a:off x="74493" y="3533343"/>
            <a:ext cx="6972895" cy="11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4" y="-2"/>
            <a:ext cx="16045978" cy="8022989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7355" y="6385847"/>
            <a:ext cx="2743200" cy="365125"/>
          </a:xfrm>
        </p:spPr>
        <p:txBody>
          <a:bodyPr/>
          <a:lstStyle/>
          <a:p>
            <a:fld id="{385F3E72-97D8-4E0E-8DB2-A67F030E614A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2555" y="114300"/>
            <a:ext cx="973031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In heaven, was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Levi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the priest in charge when the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disobedient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angels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transgressed their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Creator’s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Covenant?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 </a:t>
            </a:r>
            <a:endParaRPr lang="en-US" sz="46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914" y="5322951"/>
            <a:ext cx="1009995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Who pronounced judgment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that day?</a:t>
            </a:r>
            <a:endParaRPr lang="en-US" sz="46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4" y="-1"/>
            <a:ext cx="2850303" cy="69194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223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045978" cy="8022989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7355" y="6385847"/>
            <a:ext cx="2743200" cy="365125"/>
          </a:xfrm>
        </p:spPr>
        <p:txBody>
          <a:bodyPr/>
          <a:lstStyle/>
          <a:p>
            <a:fld id="{385F3E72-97D8-4E0E-8DB2-A67F030E614A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583" y="274513"/>
            <a:ext cx="973031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Who was the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priest in charge when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Adam &amp; Eve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transgressed </a:t>
            </a:r>
            <a:b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their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Creator’s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Covenant?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 </a:t>
            </a:r>
            <a:endParaRPr lang="en-US" sz="4600" b="1" cap="none" spc="0" dirty="0">
              <a:ln w="11430">
                <a:solidFill>
                  <a:srgbClr val="002060"/>
                </a:solidFill>
              </a:ln>
              <a:solidFill>
                <a:srgbClr val="441D6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27" y="232780"/>
            <a:ext cx="4562422" cy="2473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980" t="7682" r="8658" b="8452"/>
          <a:stretch/>
        </p:blipFill>
        <p:spPr>
          <a:xfrm>
            <a:off x="2266153" y="2387602"/>
            <a:ext cx="3232638" cy="3332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172" y="3053058"/>
            <a:ext cx="2850144" cy="380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72570" y="5357970"/>
            <a:ext cx="753444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sx="101000" sy="101000" algn="tl">
                    <a:srgbClr val="0000FF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Who officiated </a:t>
            </a:r>
            <a:r>
              <a:rPr lang="en-US" sz="46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over that first animal sacrifice?</a:t>
            </a:r>
            <a:endParaRPr lang="en-US" sz="4600" b="1" cap="none" spc="0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itchFamily="2" charset="0"/>
              <a:ea typeface="Nouvelle Vague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40000"/>
                <a:lumOff val="60000"/>
                <a:alpha val="40000"/>
              </a:schemeClr>
            </a:gs>
            <a:gs pos="25000">
              <a:schemeClr val="accent4">
                <a:lumMod val="47000"/>
                <a:lumOff val="53000"/>
                <a:alpha val="46000"/>
              </a:schemeClr>
            </a:gs>
            <a:gs pos="45000">
              <a:schemeClr val="accent1">
                <a:lumMod val="45000"/>
                <a:lumOff val="55000"/>
                <a:alpha val="53000"/>
              </a:schemeClr>
            </a:gs>
            <a:gs pos="100000">
              <a:srgbClr val="FF0000">
                <a:alpha val="1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26" y="2723757"/>
            <a:ext cx="6166203" cy="17834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4771" y="6491069"/>
            <a:ext cx="3407229" cy="365125"/>
          </a:xfrm>
        </p:spPr>
        <p:txBody>
          <a:bodyPr/>
          <a:lstStyle/>
          <a:p>
            <a:fld id="{385F3E72-97D8-4E0E-8DB2-A67F030E614A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4802"/>
          <a:stretch/>
        </p:blipFill>
        <p:spPr>
          <a:xfrm>
            <a:off x="8546305" y="1562442"/>
            <a:ext cx="3550174" cy="2974753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pic>
        <p:nvPicPr>
          <p:cNvPr id="3" name="Picture 3" descr="C:\Users\Rae\Desktop\Mel [cf] Priesthood &amp; Faifer\umbrella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625" y="-1946907"/>
            <a:ext cx="8363712" cy="8303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573" y="986417"/>
            <a:ext cx="3943350" cy="2628900"/>
          </a:xfrm>
          <a:prstGeom prst="ellipse">
            <a:avLst/>
          </a:prstGeom>
          <a:ln>
            <a:noFill/>
          </a:ln>
          <a:effectLst>
            <a:softEdge rad="3556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23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719">
            <a:off x="6819465" y="-277698"/>
            <a:ext cx="6550989" cy="12670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8" b="89529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3773">
            <a:off x="-113361" y="5194510"/>
            <a:ext cx="13907832" cy="1422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87" y="4265691"/>
            <a:ext cx="3887275" cy="240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54488" y="1345866"/>
            <a:ext cx="6179048" cy="4146487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53000">
                      <a:srgbClr val="00B050"/>
                    </a:gs>
                    <a:gs pos="68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What does </a:t>
            </a:r>
            <a:r>
              <a:rPr lang="en-US" dirty="0" err="1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42000">
                      <a:srgbClr val="00B050"/>
                    </a:gs>
                    <a:gs pos="59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Yahusha’s</a:t>
            </a:r>
            <a:r>
              <a:rPr lang="en-US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    </a:t>
            </a:r>
            <a:r>
              <a:rPr lang="en-US" dirty="0">
                <a:ln>
                  <a:solidFill>
                    <a:srgbClr val="002060"/>
                  </a:solidFill>
                </a:ln>
                <a:blipFill>
                  <a:blip r:embed="rId13">
                    <a:alphaModFix amt="64000"/>
                  </a:blip>
                  <a:tile tx="0" ty="0" sx="100000" sy="100000" flip="none" algn="tl"/>
                </a:blipFill>
                <a:latin typeface="Eras Demi ITC" panose="020B0805030504020804" pitchFamily="34" charset="0"/>
              </a:rPr>
              <a:t>have to do </a:t>
            </a:r>
            <a:br>
              <a:rPr lang="en-US" dirty="0">
                <a:ln>
                  <a:solidFill>
                    <a:srgbClr val="002060"/>
                  </a:solidFill>
                </a:ln>
                <a:blipFill>
                  <a:blip r:embed="rId13">
                    <a:alphaModFix amt="64000"/>
                  </a:blip>
                  <a:tile tx="0" ty="0" sx="100000" sy="100000" flip="none" algn="tl"/>
                </a:blipFill>
                <a:latin typeface="Eras Demi ITC" panose="020B0805030504020804" pitchFamily="34" charset="0"/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blipFill>
                  <a:blip r:embed="rId13">
                    <a:alphaModFix amt="64000"/>
                  </a:blip>
                  <a:tile tx="0" ty="0" sx="100000" sy="100000" flip="none" algn="tl"/>
                </a:blipFill>
                <a:latin typeface="Eras Demi ITC" panose="020B0805030504020804" pitchFamily="34" charset="0"/>
              </a:rPr>
              <a:t>         with </a:t>
            </a:r>
            <a:r>
              <a:rPr lang="en-US" dirty="0">
                <a:blipFill>
                  <a:blip r:embed="rId13">
                    <a:alphaModFix amt="64000"/>
                  </a:blip>
                  <a:tile tx="0" ty="0" sx="100000" sy="100000" flip="none" algn="tl"/>
                </a:blipFill>
                <a:latin typeface="Eras Demi ITC" panose="020B0805030504020804" pitchFamily="34" charset="0"/>
              </a:rPr>
              <a:t> </a:t>
            </a:r>
            <a:r>
              <a:rPr lang="en-US" dirty="0"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/>
            </a:r>
            <a:br>
              <a:rPr lang="en-US" dirty="0"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57000">
                      <a:srgbClr val="9E1850"/>
                    </a:gs>
                    <a:gs pos="27000">
                      <a:srgbClr val="A0102F"/>
                    </a:gs>
                    <a:gs pos="4000">
                      <a:srgbClr val="FF0000"/>
                    </a:gs>
                    <a:gs pos="94000">
                      <a:srgbClr val="CC000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The Scarlet   Thread</a:t>
            </a:r>
          </a:p>
          <a:p>
            <a:r>
              <a:rPr lang="en-US" dirty="0">
                <a:ln>
                  <a:solidFill>
                    <a:srgbClr val="002060"/>
                  </a:solidFill>
                </a:ln>
                <a:blipFill>
                  <a:blip r:embed="rId13"/>
                  <a:tile tx="0" ty="0" sx="100000" sy="100000" flip="none" algn="tl"/>
                </a:blipFill>
                <a:latin typeface="Eras Demi ITC" panose="020B0805030504020804" pitchFamily="34" charset="0"/>
              </a:rPr>
              <a:t>      and the</a:t>
            </a:r>
            <a:r>
              <a:rPr lang="en-US" dirty="0">
                <a:blipFill>
                  <a:blip r:embed="rId13"/>
                  <a:tile tx="0" ty="0" sx="100000" sy="100000" flip="none" algn="tl"/>
                </a:blipFill>
                <a:latin typeface="Eras Demi ITC" panose="020B0805030504020804" pitchFamily="34" charset="0"/>
              </a:rPr>
              <a:t> </a:t>
            </a:r>
            <a:r>
              <a:rPr lang="en-US" dirty="0"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/>
            </a:r>
            <a:br>
              <a:rPr lang="en-US" dirty="0"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</a:br>
            <a:r>
              <a:rPr lang="en-US" sz="4800" dirty="0" err="1">
                <a:ln>
                  <a:solidFill>
                    <a:srgbClr val="002060"/>
                  </a:solidFill>
                </a:ln>
                <a:gradFill flip="none" rotWithShape="1">
                  <a:gsLst>
                    <a:gs pos="23000">
                      <a:srgbClr val="9E1850"/>
                    </a:gs>
                    <a:gs pos="3000">
                      <a:srgbClr val="A0102F"/>
                    </a:gs>
                    <a:gs pos="0">
                      <a:srgbClr val="FF0000"/>
                    </a:gs>
                    <a:gs pos="94000">
                      <a:srgbClr val="CC000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Towla</a:t>
            </a:r>
            <a: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23000">
                      <a:srgbClr val="9E1850"/>
                    </a:gs>
                    <a:gs pos="3000">
                      <a:srgbClr val="A0102F"/>
                    </a:gs>
                    <a:gs pos="0">
                      <a:srgbClr val="FF0000"/>
                    </a:gs>
                    <a:gs pos="94000">
                      <a:srgbClr val="CC000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 Worm</a:t>
            </a:r>
            <a:endParaRPr lang="en-CA" sz="4800" dirty="0">
              <a:ln>
                <a:solidFill>
                  <a:srgbClr val="002060"/>
                </a:solidFill>
              </a:ln>
              <a:gradFill flip="none" rotWithShape="1">
                <a:gsLst>
                  <a:gs pos="23000">
                    <a:srgbClr val="9E1850"/>
                  </a:gs>
                  <a:gs pos="3000">
                    <a:srgbClr val="A0102F"/>
                  </a:gs>
                  <a:gs pos="0">
                    <a:srgbClr val="FF0000"/>
                  </a:gs>
                  <a:gs pos="94000">
                    <a:srgbClr val="CC0000"/>
                  </a:gs>
                </a:gsLst>
                <a:lin ang="0" scaled="1"/>
                <a:tileRect/>
              </a:gradFill>
              <a:latin typeface="Cooper Black" panose="0208090404030B0204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8" b="89529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481" flipH="1">
            <a:off x="-2067988" y="5660358"/>
            <a:ext cx="9617072" cy="1422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362691" y="4352739"/>
            <a:ext cx="5623245" cy="2591746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53000">
                      <a:srgbClr val="00B050"/>
                    </a:gs>
                    <a:gs pos="68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… for a study </a:t>
            </a:r>
          </a:p>
          <a:p>
            <a: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53000">
                      <a:srgbClr val="00B050"/>
                    </a:gs>
                    <a:gs pos="68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          on the </a:t>
            </a:r>
            <a:b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53000">
                      <a:srgbClr val="00B050"/>
                    </a:gs>
                    <a:gs pos="68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</a:br>
            <a: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36000">
                      <a:srgbClr val="FFFF00"/>
                    </a:gs>
                    <a:gs pos="23000">
                      <a:srgbClr val="CC3300"/>
                    </a:gs>
                    <a:gs pos="53000">
                      <a:srgbClr val="00B050"/>
                    </a:gs>
                    <a:gs pos="68000">
                      <a:srgbClr val="00B0F0"/>
                    </a:gs>
                    <a:gs pos="97000">
                      <a:srgbClr val="9E1643"/>
                    </a:gs>
                    <a:gs pos="79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           priesthood?</a:t>
            </a:r>
            <a:r>
              <a:rPr lang="en-US" sz="4800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4000">
                      <a:srgbClr val="FF0000"/>
                    </a:gs>
                    <a:gs pos="43000">
                      <a:srgbClr val="FFFF00"/>
                    </a:gs>
                    <a:gs pos="23000">
                      <a:srgbClr val="CC3300"/>
                    </a:gs>
                    <a:gs pos="62000">
                      <a:srgbClr val="00B050"/>
                    </a:gs>
                    <a:gs pos="80000">
                      <a:srgbClr val="00B0F0"/>
                    </a:gs>
                    <a:gs pos="98000">
                      <a:srgbClr val="7030A0"/>
                    </a:gs>
                  </a:gsLst>
                  <a:lin ang="0" scaled="1"/>
                  <a:tileRect/>
                </a:gradFill>
                <a:latin typeface="Cooper Black" panose="0208090404030B020404" pitchFamily="18" charset="0"/>
              </a:rPr>
              <a:t>    </a:t>
            </a:r>
            <a:endParaRPr lang="en-CA" sz="5400" dirty="0">
              <a:ln>
                <a:solidFill>
                  <a:srgbClr val="002060"/>
                </a:solidFill>
              </a:ln>
              <a:gradFill flip="none" rotWithShape="1">
                <a:gsLst>
                  <a:gs pos="23000">
                    <a:srgbClr val="9E1850"/>
                  </a:gs>
                  <a:gs pos="3000">
                    <a:srgbClr val="A0102F"/>
                  </a:gs>
                  <a:gs pos="0">
                    <a:srgbClr val="FF0000"/>
                  </a:gs>
                  <a:gs pos="94000">
                    <a:srgbClr val="CC0000"/>
                  </a:gs>
                </a:gsLst>
                <a:lin ang="0" scaled="1"/>
                <a:tileRect/>
              </a:gra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710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71850" cy="368300"/>
          </a:xfrm>
        </p:spPr>
        <p:txBody>
          <a:bodyPr/>
          <a:lstStyle/>
          <a:p>
            <a:fld id="{385F3E72-97D8-4E0E-8DB2-A67F030E614A}" type="slidenum">
              <a:rPr lang="en-US" sz="1400" b="1" smtClean="0">
                <a:solidFill>
                  <a:schemeClr val="bg1"/>
                </a:solidFill>
              </a:rPr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231930"/>
            <a:ext cx="11464472" cy="3046988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FF33CC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bg1">
                      <a:alpha val="72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Gen 1:12 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… the plant that yields seed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FFFF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according to its kind,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and the tree that yields fruit, whose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seed is in itself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according to its kind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FF33CC"/>
                  </a:outerShdw>
                </a:effectLst>
                <a:latin typeface="Comic Sans MS" panose="030F0702030302020204" pitchFamily="66" charset="0"/>
                <a:ea typeface="Nouvelle Vague" pitchFamily="2" charset="0"/>
                <a:cs typeface="MV Boli" pitchFamily="2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4332810" y="4403438"/>
            <a:ext cx="7859190" cy="213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Is this true?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285750" y="5231830"/>
            <a:ext cx="11696700" cy="144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Or is it just a theory?  </a:t>
            </a:r>
            <a:endParaRPr lang="en-CA" sz="8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3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710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71850" cy="368300"/>
          </a:xfrm>
        </p:spPr>
        <p:txBody>
          <a:bodyPr/>
          <a:lstStyle/>
          <a:p>
            <a:fld id="{385F3E72-97D8-4E0E-8DB2-A67F030E614A}" type="slidenum">
              <a:rPr lang="en-US" sz="1400" b="1" smtClean="0">
                <a:solidFill>
                  <a:schemeClr val="bg1"/>
                </a:solidFill>
              </a:rPr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00" y="231930"/>
            <a:ext cx="11712122" cy="3046988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FF33CC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schemeClr val="bg1">
                      <a:alpha val="72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Gen 1:12 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… the plant that yields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sx="101000" sy="101000" algn="tl">
                    <a:srgbClr val="0000FF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seed according to its kind,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 and the tree that yields fruit, whose </a:t>
            </a:r>
            <a:r>
              <a:rPr lang="en-US" sz="4800" b="1" u="sng" dirty="0">
                <a:ln w="1143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seed is in itself </a:t>
            </a:r>
            <a:r>
              <a:rPr lang="en-US" sz="4800" b="1" u="sng" dirty="0">
                <a:ln w="1143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accordin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g </a:t>
            </a:r>
            <a:r>
              <a:rPr lang="en-US" sz="4800" b="1" u="sng" dirty="0">
                <a:ln w="1143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39000" dir="5460000" sx="101000" sy="101000" algn="tl">
                    <a:srgbClr val="FF33CC"/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to its kind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39000" dir="5460000" sx="101000" sy="101000" algn="tl">
                    <a:srgbClr val="FF33CC"/>
                  </a:outerShdw>
                </a:effectLst>
                <a:latin typeface="Comic Sans MS" panose="030F0702030302020204" pitchFamily="66" charset="0"/>
                <a:ea typeface="Nouvelle Vague" pitchFamily="2" charset="0"/>
                <a:cs typeface="MV Boli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5B756E-593C-4F32-9DC5-0C146D70C07C}"/>
              </a:ext>
            </a:extLst>
          </p:cNvPr>
          <p:cNvSpPr/>
          <p:nvPr/>
        </p:nvSpPr>
        <p:spPr>
          <a:xfrm>
            <a:off x="285750" y="3278918"/>
            <a:ext cx="11696700" cy="339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     Yahuah declared His “</a:t>
            </a:r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MV Boli" panose="02000500030200090000" pitchFamily="2" charset="0"/>
              </a:rPr>
              <a:t>DNA</a:t>
            </a:r>
            <a:r>
              <a:rPr lang="en-US" sz="44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MV Boli" panose="02000500030200090000" pitchFamily="2" charset="0"/>
              </a:rPr>
              <a:t>,</a:t>
            </a:r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” </a:t>
            </a:r>
            <a:r>
              <a:rPr lang="en-US" sz="6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US" sz="5400" b="1" i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cs typeface="MV Boli" panose="02000500030200090000" pitchFamily="2" charset="0"/>
              </a:rPr>
              <a:t>Mode of Operations</a:t>
            </a:r>
            <a:r>
              <a:rPr lang="en-US" sz="60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) </a:t>
            </a:r>
            <a:r>
              <a:rPr lang="en-US" sz="6600" b="1" dirty="0">
                <a:ln w="28575">
                  <a:solidFill>
                    <a:srgbClr val="0000FF"/>
                  </a:solidFill>
                </a:ln>
                <a:gradFill>
                  <a:gsLst>
                    <a:gs pos="42000">
                      <a:srgbClr val="FFFF00"/>
                    </a:gs>
                    <a:gs pos="71000">
                      <a:srgbClr val="00B0F0"/>
                    </a:gs>
                    <a:gs pos="67000">
                      <a:srgbClr val="EF755F">
                        <a:lumMod val="75000"/>
                      </a:srgbClr>
                    </a:gs>
                    <a:gs pos="6000">
                      <a:prstClr val="black"/>
                    </a:gs>
                  </a:gsLst>
                  <a:lin ang="54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throughout His Kingdom?  </a:t>
            </a:r>
            <a:endParaRPr lang="en-CA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40000"/>
                <a:lumOff val="60000"/>
                <a:alpha val="40000"/>
              </a:schemeClr>
            </a:gs>
            <a:gs pos="25000">
              <a:schemeClr val="accent4">
                <a:lumMod val="47000"/>
                <a:lumOff val="53000"/>
                <a:alpha val="46000"/>
              </a:schemeClr>
            </a:gs>
            <a:gs pos="45000">
              <a:schemeClr val="accent1">
                <a:lumMod val="45000"/>
                <a:lumOff val="55000"/>
                <a:alpha val="53000"/>
              </a:schemeClr>
            </a:gs>
            <a:gs pos="100000">
              <a:srgbClr val="FF0000">
                <a:alpha val="1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4771" y="6491069"/>
            <a:ext cx="3407229" cy="365125"/>
          </a:xfrm>
        </p:spPr>
        <p:txBody>
          <a:bodyPr/>
          <a:lstStyle/>
          <a:p>
            <a:fld id="{385F3E72-97D8-4E0E-8DB2-A67F030E614A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529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3773">
            <a:off x="-203437" y="5176738"/>
            <a:ext cx="13907832" cy="14225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2" descr="Glowing bright fireworks in dark sky">
            <a:extLst>
              <a:ext uri="{FF2B5EF4-FFF2-40B4-BE49-F238E27FC236}">
                <a16:creationId xmlns:a16="http://schemas.microsoft.com/office/drawing/2014/main" xmlns="" id="{93FE13C0-E6A2-4068-A452-2ADEEA7F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8050" y="-1806"/>
            <a:ext cx="6636020" cy="68580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xmlns="" id="{E085AF9F-2FD0-4930-8400-7DF45FD85F94}"/>
              </a:ext>
            </a:extLst>
          </p:cNvPr>
          <p:cNvSpPr/>
          <p:nvPr/>
        </p:nvSpPr>
        <p:spPr>
          <a:xfrm>
            <a:off x="5897880" y="65236"/>
            <a:ext cx="6492240" cy="6492874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Or,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have we,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as a people,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actually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“missed the boat”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on the </a:t>
            </a:r>
            <a:b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</a:b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concept of  </a:t>
            </a:r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72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itchFamily="2" charset="0"/>
                <a:ea typeface="Nouvelle Vague" pitchFamily="2" charset="0"/>
                <a:cs typeface="MV Boli" pitchFamily="2" charset="0"/>
              </a:rPr>
              <a:t>spontaneous combustion?</a:t>
            </a:r>
            <a:endParaRPr lang="en-US" sz="48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sx="101000" sy="101000" algn="tl">
                  <a:srgbClr val="FF33CC"/>
                </a:outerShdw>
              </a:effectLst>
              <a:latin typeface="Comic Sans MS" panose="030F0702030302020204" pitchFamily="66" charset="0"/>
              <a:ea typeface="Nouvelle Vague" pitchFamily="2" charset="0"/>
              <a:cs typeface="MV Boli" pitchFamily="2" charset="0"/>
            </a:endParaRP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1C81F9C9-3D01-492A-90D1-E8BCDAB65D5C}"/>
              </a:ext>
            </a:extLst>
          </p:cNvPr>
          <p:cNvSpPr/>
          <p:nvPr/>
        </p:nvSpPr>
        <p:spPr>
          <a:xfrm rot="21308522">
            <a:off x="3521" y="5037438"/>
            <a:ext cx="714756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6600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CA" sz="6600" dirty="0">
                <a:ln>
                  <a:solidFill>
                    <a:srgbClr val="0000FF"/>
                  </a:solidFill>
                </a:ln>
                <a:solidFill>
                  <a:srgbClr val="371E6F"/>
                </a:solidFill>
                <a:effectLst>
                  <a:glow rad="228600">
                    <a:schemeClr val="bg1">
                      <a:alpha val="60000"/>
                    </a:schemeClr>
                  </a:glow>
                </a:effectLst>
                <a:latin typeface="Matura MT Script Capitals" panose="03020802060602070202" pitchFamily="66" charset="0"/>
              </a:rPr>
              <a:t>Priesthood?</a:t>
            </a:r>
          </a:p>
        </p:txBody>
      </p:sp>
    </p:spTree>
    <p:extLst>
      <p:ext uri="{BB962C8B-B14F-4D97-AF65-F5344CB8AC3E}">
        <p14:creationId xmlns:p14="http://schemas.microsoft.com/office/powerpoint/2010/main" val="42370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25728</TotalTime>
  <Words>292</Words>
  <Application>Microsoft Office PowerPoint</Application>
  <PresentationFormat>Widescreen</PresentationFormat>
  <Paragraphs>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Aharoni</vt:lpstr>
      <vt:lpstr>Arial</vt:lpstr>
      <vt:lpstr>Arial Black</vt:lpstr>
      <vt:lpstr>Arial Rounded MT Bold</vt:lpstr>
      <vt:lpstr>Calibri</vt:lpstr>
      <vt:lpstr>Calibri Light</vt:lpstr>
      <vt:lpstr>Comic Sans MS</vt:lpstr>
      <vt:lpstr>Cooper Black</vt:lpstr>
      <vt:lpstr>Edwardian Script ITC</vt:lpstr>
      <vt:lpstr>Eras Demi ITC</vt:lpstr>
      <vt:lpstr>Forte</vt:lpstr>
      <vt:lpstr>Maiandra GD</vt:lpstr>
      <vt:lpstr>Matura MT Script Capitals</vt:lpstr>
      <vt:lpstr>MV Boli</vt:lpstr>
      <vt:lpstr>Nouvelle Vague</vt:lpstr>
      <vt:lpstr>Ravie</vt:lpstr>
      <vt:lpstr>Rockwell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Tschoepe</dc:creator>
  <cp:lastModifiedBy>User55</cp:lastModifiedBy>
  <cp:revision>1226</cp:revision>
  <cp:lastPrinted>2021-12-01T19:05:42Z</cp:lastPrinted>
  <dcterms:created xsi:type="dcterms:W3CDTF">2021-04-16T22:51:47Z</dcterms:created>
  <dcterms:modified xsi:type="dcterms:W3CDTF">2022-01-28T23:04:50Z</dcterms:modified>
</cp:coreProperties>
</file>