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crdownload" ContentType="image/pn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74.jpg"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649" r:id="rId3"/>
    <p:sldId id="648" r:id="rId4"/>
    <p:sldId id="629" r:id="rId5"/>
    <p:sldId id="647" r:id="rId6"/>
    <p:sldId id="663" r:id="rId7"/>
    <p:sldId id="667" r:id="rId8"/>
    <p:sldId id="631" r:id="rId9"/>
    <p:sldId id="517" r:id="rId10"/>
    <p:sldId id="639" r:id="rId11"/>
    <p:sldId id="640" r:id="rId12"/>
    <p:sldId id="641" r:id="rId13"/>
    <p:sldId id="646" r:id="rId14"/>
    <p:sldId id="627" r:id="rId15"/>
    <p:sldId id="628" r:id="rId16"/>
    <p:sldId id="634" r:id="rId17"/>
    <p:sldId id="625" r:id="rId18"/>
    <p:sldId id="642" r:id="rId19"/>
    <p:sldId id="632" r:id="rId20"/>
    <p:sldId id="626" r:id="rId21"/>
    <p:sldId id="524" r:id="rId22"/>
    <p:sldId id="643" r:id="rId23"/>
    <p:sldId id="516" r:id="rId24"/>
    <p:sldId id="664" r:id="rId25"/>
    <p:sldId id="666" r:id="rId26"/>
    <p:sldId id="551" r:id="rId27"/>
    <p:sldId id="552" r:id="rId28"/>
    <p:sldId id="553" r:id="rId29"/>
    <p:sldId id="554" r:id="rId30"/>
    <p:sldId id="555" r:id="rId31"/>
    <p:sldId id="556" r:id="rId32"/>
    <p:sldId id="564" r:id="rId33"/>
    <p:sldId id="565" r:id="rId34"/>
    <p:sldId id="622" r:id="rId35"/>
    <p:sldId id="612" r:id="rId36"/>
    <p:sldId id="621" r:id="rId37"/>
    <p:sldId id="623" r:id="rId38"/>
    <p:sldId id="624" r:id="rId39"/>
    <p:sldId id="659" r:id="rId40"/>
    <p:sldId id="566" r:id="rId41"/>
    <p:sldId id="567" r:id="rId42"/>
    <p:sldId id="568" r:id="rId43"/>
    <p:sldId id="599" r:id="rId44"/>
    <p:sldId id="570" r:id="rId45"/>
    <p:sldId id="598" r:id="rId46"/>
    <p:sldId id="372" r:id="rId47"/>
    <p:sldId id="600" r:id="rId48"/>
    <p:sldId id="484" r:id="rId49"/>
    <p:sldId id="373" r:id="rId50"/>
    <p:sldId id="602" r:id="rId51"/>
    <p:sldId id="595" r:id="rId52"/>
    <p:sldId id="288" r:id="rId53"/>
    <p:sldId id="289" r:id="rId54"/>
    <p:sldId id="528" r:id="rId55"/>
    <p:sldId id="259" r:id="rId56"/>
    <p:sldId id="257" r:id="rId57"/>
    <p:sldId id="346" r:id="rId58"/>
    <p:sldId id="364" r:id="rId59"/>
    <p:sldId id="529" r:id="rId60"/>
    <p:sldId id="262" r:id="rId61"/>
    <p:sldId id="530" r:id="rId62"/>
    <p:sldId id="367" r:id="rId63"/>
    <p:sldId id="263" r:id="rId64"/>
    <p:sldId id="368" r:id="rId65"/>
    <p:sldId id="651" r:id="rId66"/>
    <p:sldId id="660" r:id="rId67"/>
    <p:sldId id="661" r:id="rId68"/>
    <p:sldId id="653" r:id="rId69"/>
    <p:sldId id="654" r:id="rId70"/>
    <p:sldId id="531" r:id="rId71"/>
    <p:sldId id="655" r:id="rId72"/>
    <p:sldId id="637" r:id="rId73"/>
    <p:sldId id="607" r:id="rId74"/>
    <p:sldId id="658" r:id="rId75"/>
    <p:sldId id="665"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191" clrIdx="0"/>
  <p:cmAuthor id="1" name="Timothy" initials="T" lastIdx="366" clrIdx="1">
    <p:extLst>
      <p:ext uri="{19B8F6BF-5375-455C-9EA6-DF929625EA0E}">
        <p15:presenceInfo xmlns:p15="http://schemas.microsoft.com/office/powerpoint/2012/main" userId="6f70958e3069516c" providerId="Windows Live"/>
      </p:ext>
    </p:extLst>
  </p:cmAuthor>
  <p:cmAuthor id="2" name="User55" initials="U" lastIdx="453" clrIdx="2">
    <p:extLst>
      <p:ext uri="{19B8F6BF-5375-455C-9EA6-DF929625EA0E}">
        <p15:presenceInfo xmlns:p15="http://schemas.microsoft.com/office/powerpoint/2012/main" userId="User55"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00FFFF"/>
    <a:srgbClr val="FF9933"/>
    <a:srgbClr val="FF33CC"/>
    <a:srgbClr val="0000FF"/>
    <a:srgbClr val="492207"/>
    <a:srgbClr val="CC0000"/>
    <a:srgbClr val="441D61"/>
    <a:srgbClr val="AC0035"/>
    <a:srgbClr val="891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8" autoAdjust="0"/>
    <p:restoredTop sz="95828" autoAdjust="0"/>
  </p:normalViewPr>
  <p:slideViewPr>
    <p:cSldViewPr snapToGrid="0">
      <p:cViewPr varScale="1">
        <p:scale>
          <a:sx n="101" d="100"/>
          <a:sy n="101" d="100"/>
        </p:scale>
        <p:origin x="72" y="360"/>
      </p:cViewPr>
      <p:guideLst>
        <p:guide orient="horz" pos="2160"/>
        <p:guide pos="3840"/>
      </p:guideLst>
    </p:cSldViewPr>
  </p:slideViewPr>
  <p:notesTextViewPr>
    <p:cViewPr>
      <p:scale>
        <a:sx n="75" d="100"/>
        <a:sy n="75"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4" tIns="46586" rIns="93174" bIns="46586" rtlCol="0"/>
          <a:lstStyle>
            <a:lvl1pPr algn="r">
              <a:defRPr sz="1200"/>
            </a:lvl1pPr>
          </a:lstStyle>
          <a:p>
            <a:fld id="{076AE4EA-A2E0-4A81-B2DE-ED9CB90A8425}" type="datetimeFigureOut">
              <a:rPr lang="en-US" smtClean="0"/>
              <a:t>1/29/2022</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4" tIns="46586" rIns="93174"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4" tIns="46586" rIns="93174" bIns="46586" rtlCol="0" anchor="b"/>
          <a:lstStyle>
            <a:lvl1pPr algn="r">
              <a:defRPr sz="1200"/>
            </a:lvl1pPr>
          </a:lstStyle>
          <a:p>
            <a:fld id="{B008C622-8D32-41E7-86B5-BE602F605FEB}" type="slidenum">
              <a:rPr lang="en-US" smtClean="0"/>
              <a:t>‹#›</a:t>
            </a:fld>
            <a:endParaRPr lang="en-US"/>
          </a:p>
        </p:txBody>
      </p:sp>
    </p:spTree>
    <p:extLst>
      <p:ext uri="{BB962C8B-B14F-4D97-AF65-F5344CB8AC3E}">
        <p14:creationId xmlns:p14="http://schemas.microsoft.com/office/powerpoint/2010/main" val="193599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4" tIns="46586" rIns="93174" bIns="46586" rtlCol="0"/>
          <a:lstStyle>
            <a:lvl1pPr algn="r">
              <a:defRPr sz="1200"/>
            </a:lvl1pPr>
          </a:lstStyle>
          <a:p>
            <a:fld id="{F8DFF07D-EC25-4267-8829-36806E1D2C2D}" type="datetimeFigureOut">
              <a:rPr lang="en-US" smtClean="0"/>
              <a:t>1/29/2022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4" tIns="46586" rIns="93174" bIns="46586" rtlCol="0" anchor="b"/>
          <a:lstStyle>
            <a:lvl1pPr algn="r">
              <a:defRPr sz="1200"/>
            </a:lvl1pPr>
          </a:lstStyle>
          <a:p>
            <a:fld id="{E7E0BACA-C579-497B-A4A2-863880502496}" type="slidenum">
              <a:rPr lang="en-US" smtClean="0"/>
              <a:t>‹#›</a:t>
            </a:fld>
            <a:endParaRPr lang="en-US"/>
          </a:p>
        </p:txBody>
      </p:sp>
    </p:spTree>
    <p:extLst>
      <p:ext uri="{BB962C8B-B14F-4D97-AF65-F5344CB8AC3E}">
        <p14:creationId xmlns:p14="http://schemas.microsoft.com/office/powerpoint/2010/main" val="283680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and I had concerns about the content in this PPT – many errors.  Need to let Life Line Ministries (Carmen &amp; Andy) know as well.  Apr 24/21</a:t>
            </a:r>
          </a:p>
        </p:txBody>
      </p:sp>
      <p:sp>
        <p:nvSpPr>
          <p:cNvPr id="4" name="Slide Number Placeholder 3"/>
          <p:cNvSpPr>
            <a:spLocks noGrp="1"/>
          </p:cNvSpPr>
          <p:nvPr>
            <p:ph type="sldNum" sz="quarter" idx="5"/>
          </p:nvPr>
        </p:nvSpPr>
        <p:spPr/>
        <p:txBody>
          <a:bodyPr/>
          <a:lstStyle/>
          <a:p>
            <a:fld id="{E7E0BACA-C579-497B-A4A2-863880502496}" type="slidenum">
              <a:rPr lang="en-US" smtClean="0"/>
              <a:t>1</a:t>
            </a:fld>
            <a:endParaRPr lang="en-US"/>
          </a:p>
        </p:txBody>
      </p:sp>
    </p:spTree>
    <p:extLst>
      <p:ext uri="{BB962C8B-B14F-4D97-AF65-F5344CB8AC3E}">
        <p14:creationId xmlns:p14="http://schemas.microsoft.com/office/powerpoint/2010/main" val="422320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Irma Nov 16/21:  not sure if I know what she is trying to tell me – except the slide is not organized well enough and too much information.  Charlene</a:t>
            </a:r>
          </a:p>
          <a:p>
            <a:endParaRPr lang="en-US" dirty="0"/>
          </a:p>
          <a:p>
            <a:r>
              <a:rPr lang="en-US" dirty="0"/>
              <a:t>very interesting and quite comprehensive. A serious study, indeed!  Beloved sister, if all of that was on slide 3 as laid out, I have to tell you </a:t>
            </a:r>
            <a:r>
              <a:rPr lang="en-US" dirty="0" err="1"/>
              <a:t>Galations</a:t>
            </a:r>
            <a:r>
              <a:rPr lang="en-US" dirty="0"/>
              <a:t> 3 was much easier to follow Perhaps laying it out in table form would give it a visual effect </a:t>
            </a:r>
            <a:r>
              <a:rPr lang="en-US" dirty="0" err="1"/>
              <a:t>thats</a:t>
            </a:r>
            <a:r>
              <a:rPr lang="en-US" dirty="0"/>
              <a:t> easier for beginners like me to grasp.  For example:  Torah includes:1st column                          2nd column</a:t>
            </a:r>
          </a:p>
          <a:p>
            <a:r>
              <a:rPr lang="en-US" dirty="0"/>
              <a:t>1. 5 books of Moses |  a. Gen-Deut</a:t>
            </a:r>
          </a:p>
          <a:p>
            <a:r>
              <a:rPr lang="en-US" dirty="0"/>
              <a:t>                                      |  b. everything                                           |      in 5 books</a:t>
            </a:r>
          </a:p>
          <a:p>
            <a:r>
              <a:rPr lang="en-US" dirty="0"/>
              <a:t>                                      |  </a:t>
            </a:r>
          </a:p>
          <a:p>
            <a:r>
              <a:rPr lang="en-US" dirty="0"/>
              <a:t/>
            </a:r>
            <a:br>
              <a:rPr lang="en-US" dirty="0"/>
            </a:br>
            <a:endParaRPr lang="en-US" dirty="0"/>
          </a:p>
          <a:p>
            <a:r>
              <a:rPr lang="en-US" dirty="0"/>
              <a:t>2. “Law” and “Laws”.|  a. every                                                           command                                                   given by                                                       Yahuah or                                                   Moses</a:t>
            </a:r>
          </a:p>
          <a:p>
            <a:r>
              <a:rPr lang="en-US" dirty="0"/>
              <a:t/>
            </a:r>
            <a:br>
              <a:rPr lang="en-US" dirty="0"/>
            </a:br>
            <a:endParaRPr lang="en-US" dirty="0"/>
          </a:p>
          <a:p>
            <a:r>
              <a:rPr lang="en-US" dirty="0"/>
              <a:t>3.  Book of Covenant |  a. all statutes                                             b. all                                                                 </a:t>
            </a:r>
            <a:r>
              <a:rPr lang="en-US" dirty="0" err="1"/>
              <a:t>judgements</a:t>
            </a:r>
            <a:endParaRPr lang="en-US" dirty="0"/>
          </a:p>
          <a:p>
            <a:r>
              <a:rPr lang="en-US" dirty="0"/>
              <a:t>                                          c. all                                                                 commands</a:t>
            </a:r>
          </a:p>
          <a:p>
            <a:r>
              <a:rPr lang="en-US" dirty="0"/>
              <a:t/>
            </a:r>
            <a:br>
              <a:rPr lang="en-US" dirty="0"/>
            </a:br>
            <a:endParaRPr lang="en-US" dirty="0"/>
          </a:p>
          <a:p>
            <a:r>
              <a:rPr lang="en-US" dirty="0"/>
              <a:t/>
            </a:r>
            <a:br>
              <a:rPr lang="en-US" dirty="0"/>
            </a:br>
            <a:endParaRPr lang="en-US" dirty="0"/>
          </a:p>
          <a:p>
            <a:r>
              <a:rPr lang="en-US" dirty="0"/>
              <a:t>4.  Book of Laws.        | a.  (repeat of                                                   previous…                                                   too tedious                                                 to type)</a:t>
            </a:r>
          </a:p>
          <a:p>
            <a:r>
              <a:rPr lang="en-US" dirty="0"/>
              <a:t/>
            </a:r>
            <a:br>
              <a:rPr lang="en-US" dirty="0"/>
            </a:br>
            <a:endParaRPr lang="en-US" dirty="0"/>
          </a:p>
          <a:p>
            <a:r>
              <a:rPr lang="en-US" dirty="0"/>
              <a:t>5. </a:t>
            </a:r>
            <a:r>
              <a:rPr lang="en-US" dirty="0" err="1"/>
              <a:t>Melquizedeck</a:t>
            </a:r>
            <a:r>
              <a:rPr lang="en-US" dirty="0"/>
              <a:t> </a:t>
            </a:r>
          </a:p>
          <a:p>
            <a:r>
              <a:rPr lang="en-US" dirty="0"/>
              <a:t>     priesthood</a:t>
            </a:r>
          </a:p>
          <a:p>
            <a:r>
              <a:rPr lang="en-US" dirty="0"/>
              <a:t>6. </a:t>
            </a:r>
            <a:r>
              <a:rPr lang="en-US" dirty="0" err="1"/>
              <a:t>Aharonic</a:t>
            </a:r>
            <a:r>
              <a:rPr lang="en-US" dirty="0"/>
              <a:t> priesthood</a:t>
            </a:r>
          </a:p>
          <a:p>
            <a:r>
              <a:rPr lang="en-US" dirty="0"/>
              <a:t>7. Sanctuary and its </a:t>
            </a:r>
          </a:p>
          <a:p>
            <a:r>
              <a:rPr lang="en-US" dirty="0"/>
              <a:t>    services</a:t>
            </a:r>
          </a:p>
          <a:p>
            <a:r>
              <a:rPr lang="en-US" dirty="0"/>
              <a:t>8. Sacrifices and </a:t>
            </a:r>
          </a:p>
          <a:p>
            <a:r>
              <a:rPr lang="en-US" dirty="0"/>
              <a:t>     offerings</a:t>
            </a:r>
          </a:p>
          <a:p>
            <a:r>
              <a:rPr lang="en-US" dirty="0"/>
              <a:t/>
            </a:r>
            <a:br>
              <a:rPr lang="en-US" dirty="0"/>
            </a:br>
            <a:endParaRPr lang="en-US" dirty="0"/>
          </a:p>
          <a:p>
            <a:r>
              <a:rPr lang="en-US" dirty="0"/>
              <a:t>A third column could clarify further. The highlights in RED definitely are </a:t>
            </a:r>
            <a:r>
              <a:rPr lang="en-US" dirty="0" err="1"/>
              <a:t>plus.Its</a:t>
            </a:r>
            <a:r>
              <a:rPr lang="en-US" dirty="0"/>
              <a:t> just the repetitious way it was written begs a person skip the whole thing and turn the page.  Red highlights could be in the 3rd column?   I use to write procedures for my job so I had to be really detailed. But yours is teaching so, maybe that should be presented different. Just presenting my 2 cent </a:t>
            </a:r>
            <a:r>
              <a:rPr lang="en-US" dirty="0" err="1"/>
              <a:t>suggestion.Forgive</a:t>
            </a:r>
            <a:r>
              <a:rPr lang="en-US" dirty="0"/>
              <a:t> me.  I’m eagerly looking forward to your study.  Which reminds of a question I needed to ask when I first read thru WORKS filled slide 3.  What should come first, the </a:t>
            </a:r>
            <a:r>
              <a:rPr lang="en-US" dirty="0" err="1"/>
              <a:t>Melki-tzedek</a:t>
            </a:r>
            <a:r>
              <a:rPr lang="en-US" dirty="0"/>
              <a:t> priesthood or the Torah applicable commands, laws, statues and </a:t>
            </a:r>
            <a:r>
              <a:rPr lang="en-US" dirty="0" err="1"/>
              <a:t>judgement</a:t>
            </a:r>
            <a:r>
              <a:rPr lang="en-US" dirty="0"/>
              <a:t>?  For me, the </a:t>
            </a:r>
            <a:r>
              <a:rPr lang="en-US" dirty="0" err="1"/>
              <a:t>Melki-tzedek</a:t>
            </a:r>
            <a:r>
              <a:rPr lang="en-US" dirty="0"/>
              <a:t> priesthood anointing comes first; the Torah is then accomplished in its fullness. shalom  </a:t>
            </a:r>
          </a:p>
          <a:p>
            <a:endParaRPr lang="en-US" dirty="0"/>
          </a:p>
        </p:txBody>
      </p:sp>
      <p:sp>
        <p:nvSpPr>
          <p:cNvPr id="4" name="Slide Number Placeholder 3"/>
          <p:cNvSpPr>
            <a:spLocks noGrp="1"/>
          </p:cNvSpPr>
          <p:nvPr>
            <p:ph type="sldNum" sz="quarter" idx="10"/>
          </p:nvPr>
        </p:nvSpPr>
        <p:spPr/>
        <p:txBody>
          <a:bodyPr/>
          <a:lstStyle/>
          <a:p>
            <a:fld id="{E7E0BACA-C579-497B-A4A2-863880502496}" type="slidenum">
              <a:rPr lang="en-US" smtClean="0"/>
              <a:t>47</a:t>
            </a:fld>
            <a:endParaRPr lang="en-US"/>
          </a:p>
        </p:txBody>
      </p:sp>
    </p:spTree>
    <p:extLst>
      <p:ext uri="{BB962C8B-B14F-4D97-AF65-F5344CB8AC3E}">
        <p14:creationId xmlns:p14="http://schemas.microsoft.com/office/powerpoint/2010/main" val="2013599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0BACA-C579-497B-A4A2-863880502496}" type="slidenum">
              <a:rPr lang="en-US" smtClean="0"/>
              <a:t>52</a:t>
            </a:fld>
            <a:endParaRPr lang="en-US"/>
          </a:p>
        </p:txBody>
      </p:sp>
    </p:spTree>
    <p:extLst>
      <p:ext uri="{BB962C8B-B14F-4D97-AF65-F5344CB8AC3E}">
        <p14:creationId xmlns:p14="http://schemas.microsoft.com/office/powerpoint/2010/main" val="79589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54</a:t>
            </a:fld>
            <a:endParaRPr lang="en-US"/>
          </a:p>
        </p:txBody>
      </p:sp>
    </p:spTree>
    <p:extLst>
      <p:ext uri="{BB962C8B-B14F-4D97-AF65-F5344CB8AC3E}">
        <p14:creationId xmlns:p14="http://schemas.microsoft.com/office/powerpoint/2010/main" val="286808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0BACA-C579-497B-A4A2-863880502496}" type="slidenum">
              <a:rPr lang="en-US" smtClean="0"/>
              <a:t>57</a:t>
            </a:fld>
            <a:endParaRPr lang="en-US"/>
          </a:p>
        </p:txBody>
      </p:sp>
    </p:spTree>
    <p:extLst>
      <p:ext uri="{BB962C8B-B14F-4D97-AF65-F5344CB8AC3E}">
        <p14:creationId xmlns:p14="http://schemas.microsoft.com/office/powerpoint/2010/main" val="315724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59</a:t>
            </a:fld>
            <a:endParaRPr lang="en-US"/>
          </a:p>
        </p:txBody>
      </p:sp>
    </p:spTree>
    <p:extLst>
      <p:ext uri="{BB962C8B-B14F-4D97-AF65-F5344CB8AC3E}">
        <p14:creationId xmlns:p14="http://schemas.microsoft.com/office/powerpoint/2010/main" val="248393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61</a:t>
            </a:fld>
            <a:endParaRPr lang="en-US"/>
          </a:p>
        </p:txBody>
      </p:sp>
    </p:spTree>
    <p:extLst>
      <p:ext uri="{BB962C8B-B14F-4D97-AF65-F5344CB8AC3E}">
        <p14:creationId xmlns:p14="http://schemas.microsoft.com/office/powerpoint/2010/main" val="285225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65</a:t>
            </a:fld>
            <a:endParaRPr lang="en-US"/>
          </a:p>
        </p:txBody>
      </p:sp>
    </p:spTree>
    <p:extLst>
      <p:ext uri="{BB962C8B-B14F-4D97-AF65-F5344CB8AC3E}">
        <p14:creationId xmlns:p14="http://schemas.microsoft.com/office/powerpoint/2010/main" val="2886099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69</a:t>
            </a:fld>
            <a:endParaRPr lang="en-US"/>
          </a:p>
        </p:txBody>
      </p:sp>
    </p:spTree>
    <p:extLst>
      <p:ext uri="{BB962C8B-B14F-4D97-AF65-F5344CB8AC3E}">
        <p14:creationId xmlns:p14="http://schemas.microsoft.com/office/powerpoint/2010/main" val="348033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70</a:t>
            </a:fld>
            <a:endParaRPr lang="en-US"/>
          </a:p>
        </p:txBody>
      </p:sp>
    </p:spTree>
    <p:extLst>
      <p:ext uri="{BB962C8B-B14F-4D97-AF65-F5344CB8AC3E}">
        <p14:creationId xmlns:p14="http://schemas.microsoft.com/office/powerpoint/2010/main" val="109619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71</a:t>
            </a:fld>
            <a:endParaRPr lang="en-US"/>
          </a:p>
        </p:txBody>
      </p:sp>
    </p:spTree>
    <p:extLst>
      <p:ext uri="{BB962C8B-B14F-4D97-AF65-F5344CB8AC3E}">
        <p14:creationId xmlns:p14="http://schemas.microsoft.com/office/powerpoint/2010/main" val="289166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and I had concerns about the content in this PPT – many errors.  Need to let Life Line Ministries (Carmen &amp; Andy) know as well.  Apr 24/21</a:t>
            </a:r>
          </a:p>
        </p:txBody>
      </p:sp>
      <p:sp>
        <p:nvSpPr>
          <p:cNvPr id="4" name="Slide Number Placeholder 3"/>
          <p:cNvSpPr>
            <a:spLocks noGrp="1"/>
          </p:cNvSpPr>
          <p:nvPr>
            <p:ph type="sldNum" sz="quarter" idx="5"/>
          </p:nvPr>
        </p:nvSpPr>
        <p:spPr/>
        <p:txBody>
          <a:bodyPr/>
          <a:lstStyle/>
          <a:p>
            <a:fld id="{E7E0BACA-C579-497B-A4A2-863880502496}" type="slidenum">
              <a:rPr lang="en-US" smtClean="0"/>
              <a:t>8</a:t>
            </a:fld>
            <a:endParaRPr lang="en-US"/>
          </a:p>
        </p:txBody>
      </p:sp>
    </p:spTree>
    <p:extLst>
      <p:ext uri="{BB962C8B-B14F-4D97-AF65-F5344CB8AC3E}">
        <p14:creationId xmlns:p14="http://schemas.microsoft.com/office/powerpoint/2010/main" val="3420499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74</a:t>
            </a:fld>
            <a:endParaRPr lang="en-US"/>
          </a:p>
        </p:txBody>
      </p:sp>
    </p:spTree>
    <p:extLst>
      <p:ext uri="{BB962C8B-B14F-4D97-AF65-F5344CB8AC3E}">
        <p14:creationId xmlns:p14="http://schemas.microsoft.com/office/powerpoint/2010/main" val="212781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9</a:t>
            </a:fld>
            <a:endParaRPr lang="en-US"/>
          </a:p>
        </p:txBody>
      </p:sp>
    </p:spTree>
    <p:extLst>
      <p:ext uri="{BB962C8B-B14F-4D97-AF65-F5344CB8AC3E}">
        <p14:creationId xmlns:p14="http://schemas.microsoft.com/office/powerpoint/2010/main" val="372406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10</a:t>
            </a:fld>
            <a:endParaRPr lang="en-US"/>
          </a:p>
        </p:txBody>
      </p:sp>
    </p:spTree>
    <p:extLst>
      <p:ext uri="{BB962C8B-B14F-4D97-AF65-F5344CB8AC3E}">
        <p14:creationId xmlns:p14="http://schemas.microsoft.com/office/powerpoint/2010/main" val="1725007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17</a:t>
            </a:fld>
            <a:endParaRPr lang="en-US"/>
          </a:p>
        </p:txBody>
      </p:sp>
    </p:spTree>
    <p:extLst>
      <p:ext uri="{BB962C8B-B14F-4D97-AF65-F5344CB8AC3E}">
        <p14:creationId xmlns:p14="http://schemas.microsoft.com/office/powerpoint/2010/main" val="409552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19</a:t>
            </a:fld>
            <a:endParaRPr lang="en-US"/>
          </a:p>
        </p:txBody>
      </p:sp>
    </p:spTree>
    <p:extLst>
      <p:ext uri="{BB962C8B-B14F-4D97-AF65-F5344CB8AC3E}">
        <p14:creationId xmlns:p14="http://schemas.microsoft.com/office/powerpoint/2010/main" val="26680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40</a:t>
            </a:fld>
            <a:endParaRPr lang="en-US"/>
          </a:p>
        </p:txBody>
      </p:sp>
    </p:spTree>
    <p:extLst>
      <p:ext uri="{BB962C8B-B14F-4D97-AF65-F5344CB8AC3E}">
        <p14:creationId xmlns:p14="http://schemas.microsoft.com/office/powerpoint/2010/main" val="22734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E0BACA-C579-497B-A4A2-863880502496}" type="slidenum">
              <a:rPr lang="en-US" smtClean="0"/>
              <a:t>45</a:t>
            </a:fld>
            <a:endParaRPr lang="en-US"/>
          </a:p>
        </p:txBody>
      </p:sp>
    </p:spTree>
    <p:extLst>
      <p:ext uri="{BB962C8B-B14F-4D97-AF65-F5344CB8AC3E}">
        <p14:creationId xmlns:p14="http://schemas.microsoft.com/office/powerpoint/2010/main" val="117157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Irma Nov 16/21:  not sure if I know what she is trying to tell me – except the slide is not organized well enough and too much information.  Charlene</a:t>
            </a:r>
          </a:p>
          <a:p>
            <a:endParaRPr lang="en-US" dirty="0"/>
          </a:p>
          <a:p>
            <a:r>
              <a:rPr lang="en-US" dirty="0"/>
              <a:t>very interesting and quite comprehensive. A serious study, indeed!  Beloved sister, if all of that was on slide 3 as laid out, I have to tell you </a:t>
            </a:r>
            <a:r>
              <a:rPr lang="en-US" dirty="0" err="1"/>
              <a:t>Galations</a:t>
            </a:r>
            <a:r>
              <a:rPr lang="en-US" dirty="0"/>
              <a:t> 3 was much easier to follow Perhaps laying it out in table form would give it a visual effect </a:t>
            </a:r>
            <a:r>
              <a:rPr lang="en-US" dirty="0" err="1"/>
              <a:t>thats</a:t>
            </a:r>
            <a:r>
              <a:rPr lang="en-US" dirty="0"/>
              <a:t> easier for beginners like me to grasp.  For example:  Torah includes:1st column                          2nd column</a:t>
            </a:r>
          </a:p>
          <a:p>
            <a:r>
              <a:rPr lang="en-US" dirty="0"/>
              <a:t>1. 5 books of Moses |  a. Gen-Deut</a:t>
            </a:r>
          </a:p>
          <a:p>
            <a:r>
              <a:rPr lang="en-US" dirty="0"/>
              <a:t>                                      |  b. everything                                           |      in 5 books</a:t>
            </a:r>
          </a:p>
          <a:p>
            <a:r>
              <a:rPr lang="en-US" dirty="0"/>
              <a:t>                                      |  </a:t>
            </a:r>
          </a:p>
          <a:p>
            <a:r>
              <a:rPr lang="en-US" dirty="0"/>
              <a:t/>
            </a:r>
            <a:br>
              <a:rPr lang="en-US" dirty="0"/>
            </a:br>
            <a:endParaRPr lang="en-US" dirty="0"/>
          </a:p>
          <a:p>
            <a:r>
              <a:rPr lang="en-US" dirty="0"/>
              <a:t>2. “Law” and “Laws”.|  a. every                                                           command                                                   given by                                                       Yahuah or                                                   Moses</a:t>
            </a:r>
          </a:p>
          <a:p>
            <a:r>
              <a:rPr lang="en-US" dirty="0"/>
              <a:t/>
            </a:r>
            <a:br>
              <a:rPr lang="en-US" dirty="0"/>
            </a:br>
            <a:endParaRPr lang="en-US" dirty="0"/>
          </a:p>
          <a:p>
            <a:r>
              <a:rPr lang="en-US" dirty="0"/>
              <a:t>3.  Book of Covenant |  a. all statutes                                             b. all                                                                 </a:t>
            </a:r>
            <a:r>
              <a:rPr lang="en-US" dirty="0" err="1"/>
              <a:t>judgements</a:t>
            </a:r>
            <a:endParaRPr lang="en-US" dirty="0"/>
          </a:p>
          <a:p>
            <a:r>
              <a:rPr lang="en-US" dirty="0"/>
              <a:t>                                          c. all                                                                 commands</a:t>
            </a:r>
          </a:p>
          <a:p>
            <a:r>
              <a:rPr lang="en-US" dirty="0"/>
              <a:t/>
            </a:r>
            <a:br>
              <a:rPr lang="en-US" dirty="0"/>
            </a:br>
            <a:endParaRPr lang="en-US" dirty="0"/>
          </a:p>
          <a:p>
            <a:r>
              <a:rPr lang="en-US" dirty="0"/>
              <a:t/>
            </a:r>
            <a:br>
              <a:rPr lang="en-US" dirty="0"/>
            </a:br>
            <a:endParaRPr lang="en-US" dirty="0"/>
          </a:p>
          <a:p>
            <a:r>
              <a:rPr lang="en-US" dirty="0"/>
              <a:t>4.  Book of Laws.        | a.  (repeat of                                                   previous…                                                   too tedious                                                 to type)</a:t>
            </a:r>
          </a:p>
          <a:p>
            <a:r>
              <a:rPr lang="en-US" dirty="0"/>
              <a:t/>
            </a:r>
            <a:br>
              <a:rPr lang="en-US" dirty="0"/>
            </a:br>
            <a:endParaRPr lang="en-US" dirty="0"/>
          </a:p>
          <a:p>
            <a:r>
              <a:rPr lang="en-US" dirty="0"/>
              <a:t>5. </a:t>
            </a:r>
            <a:r>
              <a:rPr lang="en-US" dirty="0" err="1"/>
              <a:t>Melquizedeck</a:t>
            </a:r>
            <a:r>
              <a:rPr lang="en-US" dirty="0"/>
              <a:t> </a:t>
            </a:r>
          </a:p>
          <a:p>
            <a:r>
              <a:rPr lang="en-US" dirty="0"/>
              <a:t>     priesthood</a:t>
            </a:r>
          </a:p>
          <a:p>
            <a:r>
              <a:rPr lang="en-US" dirty="0"/>
              <a:t>6. </a:t>
            </a:r>
            <a:r>
              <a:rPr lang="en-US" dirty="0" err="1"/>
              <a:t>Aharonic</a:t>
            </a:r>
            <a:r>
              <a:rPr lang="en-US" dirty="0"/>
              <a:t> priesthood</a:t>
            </a:r>
          </a:p>
          <a:p>
            <a:r>
              <a:rPr lang="en-US" dirty="0"/>
              <a:t>7. Sanctuary and its </a:t>
            </a:r>
          </a:p>
          <a:p>
            <a:r>
              <a:rPr lang="en-US" dirty="0"/>
              <a:t>    services</a:t>
            </a:r>
          </a:p>
          <a:p>
            <a:r>
              <a:rPr lang="en-US" dirty="0"/>
              <a:t>8. Sacrifices and </a:t>
            </a:r>
          </a:p>
          <a:p>
            <a:r>
              <a:rPr lang="en-US" dirty="0"/>
              <a:t>     offerings</a:t>
            </a:r>
          </a:p>
          <a:p>
            <a:r>
              <a:rPr lang="en-US" dirty="0"/>
              <a:t/>
            </a:r>
            <a:br>
              <a:rPr lang="en-US" dirty="0"/>
            </a:br>
            <a:endParaRPr lang="en-US" dirty="0"/>
          </a:p>
          <a:p>
            <a:r>
              <a:rPr lang="en-US" dirty="0"/>
              <a:t>A third column could clarify further. The highlights in RED definitely are </a:t>
            </a:r>
            <a:r>
              <a:rPr lang="en-US" dirty="0" err="1"/>
              <a:t>plus.Its</a:t>
            </a:r>
            <a:r>
              <a:rPr lang="en-US" dirty="0"/>
              <a:t> just the repetitious way it was written begs a person skip the whole thing and turn the page.  Red highlights could be in the 3rd column?   I use to write procedures for my job so I had to be really detailed. But yours is teaching so, maybe that should be presented different. Just presenting my 2 cent </a:t>
            </a:r>
            <a:r>
              <a:rPr lang="en-US" dirty="0" err="1"/>
              <a:t>suggestion.Forgive</a:t>
            </a:r>
            <a:r>
              <a:rPr lang="en-US" dirty="0"/>
              <a:t> me.  I’m eagerly looking forward to your study.  Which reminds of a question I needed to ask when I first read thru WORKS filled slide 3.  What should come first, the </a:t>
            </a:r>
            <a:r>
              <a:rPr lang="en-US" dirty="0" err="1"/>
              <a:t>Melki-tzedek</a:t>
            </a:r>
            <a:r>
              <a:rPr lang="en-US" dirty="0"/>
              <a:t> priesthood or the Torah applicable commands, laws, statues and </a:t>
            </a:r>
            <a:r>
              <a:rPr lang="en-US" dirty="0" err="1"/>
              <a:t>judgement</a:t>
            </a:r>
            <a:r>
              <a:rPr lang="en-US" dirty="0"/>
              <a:t>?  For me, the </a:t>
            </a:r>
            <a:r>
              <a:rPr lang="en-US" dirty="0" err="1"/>
              <a:t>Melki-tzedek</a:t>
            </a:r>
            <a:r>
              <a:rPr lang="en-US" dirty="0"/>
              <a:t> priesthood anointing comes first; the Torah is then accomplished in its fullness. shalom  </a:t>
            </a:r>
          </a:p>
          <a:p>
            <a:endParaRPr lang="en-US" dirty="0"/>
          </a:p>
        </p:txBody>
      </p:sp>
      <p:sp>
        <p:nvSpPr>
          <p:cNvPr id="4" name="Slide Number Placeholder 3"/>
          <p:cNvSpPr>
            <a:spLocks noGrp="1"/>
          </p:cNvSpPr>
          <p:nvPr>
            <p:ph type="sldNum" sz="quarter" idx="10"/>
          </p:nvPr>
        </p:nvSpPr>
        <p:spPr/>
        <p:txBody>
          <a:bodyPr/>
          <a:lstStyle/>
          <a:p>
            <a:fld id="{E7E0BACA-C579-497B-A4A2-863880502496}" type="slidenum">
              <a:rPr lang="en-US" smtClean="0"/>
              <a:t>46</a:t>
            </a:fld>
            <a:endParaRPr lang="en-US"/>
          </a:p>
        </p:txBody>
      </p:sp>
    </p:spTree>
    <p:extLst>
      <p:ext uri="{BB962C8B-B14F-4D97-AF65-F5344CB8AC3E}">
        <p14:creationId xmlns:p14="http://schemas.microsoft.com/office/powerpoint/2010/main" val="411078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AE2D07-82E5-4BC9-8F42-516F4A0FD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4679703-4E95-4D84-9A92-FB9583CC5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93C254-5A05-4DA6-A4EA-44D7C63841EC}"/>
              </a:ext>
            </a:extLst>
          </p:cNvPr>
          <p:cNvSpPr>
            <a:spLocks noGrp="1"/>
          </p:cNvSpPr>
          <p:nvPr>
            <p:ph type="dt" sz="half" idx="10"/>
          </p:nvPr>
        </p:nvSpPr>
        <p:spPr/>
        <p:txBody>
          <a:bodyPr/>
          <a:lstStyle/>
          <a:p>
            <a:fld id="{5D8183D2-C850-4050-8DB0-C69427DC8839}" type="datetime1">
              <a:rPr lang="en-US" smtClean="0"/>
              <a:t>1/29/2022</a:t>
            </a:fld>
            <a:endParaRPr lang="en-US"/>
          </a:p>
        </p:txBody>
      </p:sp>
      <p:sp>
        <p:nvSpPr>
          <p:cNvPr id="5" name="Footer Placeholder 4">
            <a:extLst>
              <a:ext uri="{FF2B5EF4-FFF2-40B4-BE49-F238E27FC236}">
                <a16:creationId xmlns="" xmlns:a16="http://schemas.microsoft.com/office/drawing/2014/main" id="{93A4C141-9378-4FCE-AF0B-DA7BFDE0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57C686-DC8C-41B1-84FC-827255757D12}"/>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41261382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C4850-A53B-4656-989E-568BDF3C4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44FA66-EC86-4330-92A8-88BB41328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13AAD2-B8DC-4BB3-851A-E0C53CE93A27}"/>
              </a:ext>
            </a:extLst>
          </p:cNvPr>
          <p:cNvSpPr>
            <a:spLocks noGrp="1"/>
          </p:cNvSpPr>
          <p:nvPr>
            <p:ph type="dt" sz="half" idx="10"/>
          </p:nvPr>
        </p:nvSpPr>
        <p:spPr/>
        <p:txBody>
          <a:bodyPr/>
          <a:lstStyle/>
          <a:p>
            <a:fld id="{048AB99A-0D68-45BB-875F-B2D272E3E704}" type="datetime1">
              <a:rPr lang="en-US" smtClean="0"/>
              <a:t>1/29/2022</a:t>
            </a:fld>
            <a:endParaRPr lang="en-US"/>
          </a:p>
        </p:txBody>
      </p:sp>
      <p:sp>
        <p:nvSpPr>
          <p:cNvPr id="5" name="Footer Placeholder 4">
            <a:extLst>
              <a:ext uri="{FF2B5EF4-FFF2-40B4-BE49-F238E27FC236}">
                <a16:creationId xmlns="" xmlns:a16="http://schemas.microsoft.com/office/drawing/2014/main" id="{93B4E871-A476-4167-9CC2-AC84183CB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41BB3FB-894D-41B0-A86A-331553973F9E}"/>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58811491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AA57335-182F-4F52-9ACE-54ACDB6FAB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64F3749-0786-49B1-AEC5-0D55789B7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F78DC0-6771-44F6-AF33-E436C03458DD}"/>
              </a:ext>
            </a:extLst>
          </p:cNvPr>
          <p:cNvSpPr>
            <a:spLocks noGrp="1"/>
          </p:cNvSpPr>
          <p:nvPr>
            <p:ph type="dt" sz="half" idx="10"/>
          </p:nvPr>
        </p:nvSpPr>
        <p:spPr/>
        <p:txBody>
          <a:bodyPr/>
          <a:lstStyle/>
          <a:p>
            <a:fld id="{400AE394-3E9B-4481-B59A-61844B341B1B}" type="datetime1">
              <a:rPr lang="en-US" smtClean="0"/>
              <a:t>1/29/2022</a:t>
            </a:fld>
            <a:endParaRPr lang="en-US"/>
          </a:p>
        </p:txBody>
      </p:sp>
      <p:sp>
        <p:nvSpPr>
          <p:cNvPr id="5" name="Footer Placeholder 4">
            <a:extLst>
              <a:ext uri="{FF2B5EF4-FFF2-40B4-BE49-F238E27FC236}">
                <a16:creationId xmlns="" xmlns:a16="http://schemas.microsoft.com/office/drawing/2014/main" id="{BCCA6881-0977-49C4-A8FA-24C49397A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EBE6C7-36F0-4E69-A67B-BA133CFD6E2A}"/>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309930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8F296B-5DE5-4CCF-8A29-F4E18D24C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55F2D6E-B3CD-429B-B346-842E752E7C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CECD32-5907-41EF-A623-249ED6E3DB3A}"/>
              </a:ext>
            </a:extLst>
          </p:cNvPr>
          <p:cNvSpPr>
            <a:spLocks noGrp="1"/>
          </p:cNvSpPr>
          <p:nvPr>
            <p:ph type="dt" sz="half" idx="10"/>
          </p:nvPr>
        </p:nvSpPr>
        <p:spPr/>
        <p:txBody>
          <a:bodyPr/>
          <a:lstStyle/>
          <a:p>
            <a:fld id="{30A336D2-F7E6-4130-9857-3C4B26ABF297}" type="datetime1">
              <a:rPr lang="en-US" smtClean="0"/>
              <a:t>1/29/2022</a:t>
            </a:fld>
            <a:endParaRPr lang="en-US"/>
          </a:p>
        </p:txBody>
      </p:sp>
      <p:sp>
        <p:nvSpPr>
          <p:cNvPr id="5" name="Footer Placeholder 4">
            <a:extLst>
              <a:ext uri="{FF2B5EF4-FFF2-40B4-BE49-F238E27FC236}">
                <a16:creationId xmlns="" xmlns:a16="http://schemas.microsoft.com/office/drawing/2014/main" id="{7BFAF760-82AA-4D59-8CCE-05BC62500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A6CBDA-8801-45B4-BE23-E4BF493EE2EB}"/>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412981806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C00EF5-2324-45B8-ADC5-132F622C2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7D16B6-6DC9-4597-A718-6D187A82E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FCA4473-0D54-47D8-A8EE-3BE9A2FCBF9A}"/>
              </a:ext>
            </a:extLst>
          </p:cNvPr>
          <p:cNvSpPr>
            <a:spLocks noGrp="1"/>
          </p:cNvSpPr>
          <p:nvPr>
            <p:ph type="dt" sz="half" idx="10"/>
          </p:nvPr>
        </p:nvSpPr>
        <p:spPr/>
        <p:txBody>
          <a:bodyPr/>
          <a:lstStyle/>
          <a:p>
            <a:fld id="{230AE936-70EC-4DF4-8870-5C04D80A52A9}" type="datetime1">
              <a:rPr lang="en-US" smtClean="0"/>
              <a:t>1/29/2022</a:t>
            </a:fld>
            <a:endParaRPr lang="en-US"/>
          </a:p>
        </p:txBody>
      </p:sp>
      <p:sp>
        <p:nvSpPr>
          <p:cNvPr id="5" name="Footer Placeholder 4">
            <a:extLst>
              <a:ext uri="{FF2B5EF4-FFF2-40B4-BE49-F238E27FC236}">
                <a16:creationId xmlns="" xmlns:a16="http://schemas.microsoft.com/office/drawing/2014/main" id="{E1AA2B8D-EB76-46B7-A5C3-87A77E81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C1B119E-09AB-42BC-9AF5-26D33B7165F9}"/>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9910538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0E088A-04C4-419A-A31B-EDE94441F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822D812-C012-40F3-BC2C-34B3A32EC3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C3A1C15-DBF6-4575-B10C-8323CC15B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1A41637-CD96-45A6-9750-E6DD6D47FFE3}"/>
              </a:ext>
            </a:extLst>
          </p:cNvPr>
          <p:cNvSpPr>
            <a:spLocks noGrp="1"/>
          </p:cNvSpPr>
          <p:nvPr>
            <p:ph type="dt" sz="half" idx="10"/>
          </p:nvPr>
        </p:nvSpPr>
        <p:spPr/>
        <p:txBody>
          <a:bodyPr/>
          <a:lstStyle/>
          <a:p>
            <a:fld id="{E0D230C8-E87A-4798-BCF6-471FEE7C0399}" type="datetime1">
              <a:rPr lang="en-US" smtClean="0"/>
              <a:t>1/29/2022</a:t>
            </a:fld>
            <a:endParaRPr lang="en-US"/>
          </a:p>
        </p:txBody>
      </p:sp>
      <p:sp>
        <p:nvSpPr>
          <p:cNvPr id="6" name="Footer Placeholder 5">
            <a:extLst>
              <a:ext uri="{FF2B5EF4-FFF2-40B4-BE49-F238E27FC236}">
                <a16:creationId xmlns="" xmlns:a16="http://schemas.microsoft.com/office/drawing/2014/main" id="{C4C21B3D-EA17-425B-B150-727CB4E88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3668EF-F730-49B3-B6DF-B2C6F49E2BA3}"/>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11304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6EC349-9F89-4C18-8523-0339117EA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F1AE4AD-C9E1-4716-95BC-F80EB122B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D8FD196-D93B-4299-A08A-8DA571866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248104F-0082-47FF-B664-DC333D90F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6C2A7D7-C5FE-40DF-A784-4A3F5D5C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619B33-5EDE-423A-B1E0-DE2DF10C5D76}"/>
              </a:ext>
            </a:extLst>
          </p:cNvPr>
          <p:cNvSpPr>
            <a:spLocks noGrp="1"/>
          </p:cNvSpPr>
          <p:nvPr>
            <p:ph type="dt" sz="half" idx="10"/>
          </p:nvPr>
        </p:nvSpPr>
        <p:spPr/>
        <p:txBody>
          <a:bodyPr/>
          <a:lstStyle/>
          <a:p>
            <a:fld id="{4AE8B429-67E6-4190-8C89-07ED3EE86807}" type="datetime1">
              <a:rPr lang="en-US" smtClean="0"/>
              <a:t>1/29/2022</a:t>
            </a:fld>
            <a:endParaRPr lang="en-US"/>
          </a:p>
        </p:txBody>
      </p:sp>
      <p:sp>
        <p:nvSpPr>
          <p:cNvPr id="8" name="Footer Placeholder 7">
            <a:extLst>
              <a:ext uri="{FF2B5EF4-FFF2-40B4-BE49-F238E27FC236}">
                <a16:creationId xmlns="" xmlns:a16="http://schemas.microsoft.com/office/drawing/2014/main" id="{1CB8341A-2C7A-4C1C-9813-63739655C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2FF13D-13E2-43DC-8DEA-0444736C9636}"/>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5388480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2423-D83F-47D8-B8A4-A320D30CB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578A96A-2AFE-4240-9EC4-9896B68FEBDA}"/>
              </a:ext>
            </a:extLst>
          </p:cNvPr>
          <p:cNvSpPr>
            <a:spLocks noGrp="1"/>
          </p:cNvSpPr>
          <p:nvPr>
            <p:ph type="dt" sz="half" idx="10"/>
          </p:nvPr>
        </p:nvSpPr>
        <p:spPr/>
        <p:txBody>
          <a:bodyPr/>
          <a:lstStyle/>
          <a:p>
            <a:fld id="{7D6A3CB7-7F56-4689-9710-542EEBC232B5}" type="datetime1">
              <a:rPr lang="en-US" smtClean="0"/>
              <a:t>1/29/2022</a:t>
            </a:fld>
            <a:endParaRPr lang="en-US"/>
          </a:p>
        </p:txBody>
      </p:sp>
      <p:sp>
        <p:nvSpPr>
          <p:cNvPr id="4" name="Footer Placeholder 3">
            <a:extLst>
              <a:ext uri="{FF2B5EF4-FFF2-40B4-BE49-F238E27FC236}">
                <a16:creationId xmlns="" xmlns:a16="http://schemas.microsoft.com/office/drawing/2014/main" id="{C47EC50D-A4CA-46D7-88B3-F807EF06B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772D66B-6855-4083-8C6F-BC5C1B648B47}"/>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2964286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E5830D-CBF5-433A-84AC-24907F097CBA}"/>
              </a:ext>
            </a:extLst>
          </p:cNvPr>
          <p:cNvSpPr>
            <a:spLocks noGrp="1"/>
          </p:cNvSpPr>
          <p:nvPr>
            <p:ph type="dt" sz="half" idx="10"/>
          </p:nvPr>
        </p:nvSpPr>
        <p:spPr/>
        <p:txBody>
          <a:bodyPr/>
          <a:lstStyle/>
          <a:p>
            <a:fld id="{537E8AE4-892E-45CC-9A5E-9B68383F1F1D}" type="datetime1">
              <a:rPr lang="en-US" smtClean="0"/>
              <a:t>1/29/2022</a:t>
            </a:fld>
            <a:endParaRPr lang="en-US"/>
          </a:p>
        </p:txBody>
      </p:sp>
      <p:sp>
        <p:nvSpPr>
          <p:cNvPr id="3" name="Footer Placeholder 2">
            <a:extLst>
              <a:ext uri="{FF2B5EF4-FFF2-40B4-BE49-F238E27FC236}">
                <a16:creationId xmlns="" xmlns:a16="http://schemas.microsoft.com/office/drawing/2014/main" id="{DFCABEA0-F42E-4839-9B3E-DAF0AE703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EC51C14-2949-4A49-B442-D708F726438A}"/>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7707752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5ADE6F-4B59-43B2-9793-14E9C6F15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1921A7D-6B74-4C91-92BE-845218334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128E1CF-8966-4057-8133-6D5BBC918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9E17782-654C-4F81-8AF1-552BCE22ECA6}"/>
              </a:ext>
            </a:extLst>
          </p:cNvPr>
          <p:cNvSpPr>
            <a:spLocks noGrp="1"/>
          </p:cNvSpPr>
          <p:nvPr>
            <p:ph type="dt" sz="half" idx="10"/>
          </p:nvPr>
        </p:nvSpPr>
        <p:spPr/>
        <p:txBody>
          <a:bodyPr/>
          <a:lstStyle/>
          <a:p>
            <a:fld id="{8E70C565-5363-4A53-BB83-78CA86CBB12F}" type="datetime1">
              <a:rPr lang="en-US" smtClean="0"/>
              <a:t>1/29/2022</a:t>
            </a:fld>
            <a:endParaRPr lang="en-US"/>
          </a:p>
        </p:txBody>
      </p:sp>
      <p:sp>
        <p:nvSpPr>
          <p:cNvPr id="6" name="Footer Placeholder 5">
            <a:extLst>
              <a:ext uri="{FF2B5EF4-FFF2-40B4-BE49-F238E27FC236}">
                <a16:creationId xmlns="" xmlns:a16="http://schemas.microsoft.com/office/drawing/2014/main" id="{EE283B9F-0349-4B57-A785-833F43750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B74386B-EF67-4E9F-9950-E7A1937A0F38}"/>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8998606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879350-3BA4-48C4-BB9A-E0FB5A3D8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C3A60FD-E5FF-4BAE-BC73-CEEA56F49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06FEB2-1728-4C23-B279-036D58D3C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1FBD41-937A-4F21-83E0-F99F9929726F}"/>
              </a:ext>
            </a:extLst>
          </p:cNvPr>
          <p:cNvSpPr>
            <a:spLocks noGrp="1"/>
          </p:cNvSpPr>
          <p:nvPr>
            <p:ph type="dt" sz="half" idx="10"/>
          </p:nvPr>
        </p:nvSpPr>
        <p:spPr/>
        <p:txBody>
          <a:bodyPr/>
          <a:lstStyle/>
          <a:p>
            <a:fld id="{32E14EF7-560C-45E8-9595-6EE7C9B47039}" type="datetime1">
              <a:rPr lang="en-US" smtClean="0"/>
              <a:t>1/29/2022</a:t>
            </a:fld>
            <a:endParaRPr lang="en-US"/>
          </a:p>
        </p:txBody>
      </p:sp>
      <p:sp>
        <p:nvSpPr>
          <p:cNvPr id="6" name="Footer Placeholder 5">
            <a:extLst>
              <a:ext uri="{FF2B5EF4-FFF2-40B4-BE49-F238E27FC236}">
                <a16:creationId xmlns="" xmlns:a16="http://schemas.microsoft.com/office/drawing/2014/main" id="{465B9825-8EAF-471C-913F-615B2427A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9584C28-7AA3-40A9-A159-EA2C674C7FA9}"/>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1540740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1AA29D8-468B-44EF-95F8-32E4646C0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91C24EF-3825-480F-B231-3C4A5C9D9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398D0A-5569-4472-952D-50E71E524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13CCC-6CBE-496B-B838-9039D2C6D223}" type="datetime1">
              <a:rPr lang="en-US" smtClean="0"/>
              <a:t>1/29/2022</a:t>
            </a:fld>
            <a:endParaRPr lang="en-US"/>
          </a:p>
        </p:txBody>
      </p:sp>
      <p:sp>
        <p:nvSpPr>
          <p:cNvPr id="5" name="Footer Placeholder 4">
            <a:extLst>
              <a:ext uri="{FF2B5EF4-FFF2-40B4-BE49-F238E27FC236}">
                <a16:creationId xmlns="" xmlns:a16="http://schemas.microsoft.com/office/drawing/2014/main" id="{4051977D-173E-4FD3-9EDE-5F5776882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7799BDD-26EE-4390-97B5-6218CD726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F3E72-97D8-4E0E-8DB2-A67F030E614A}" type="slidenum">
              <a:rPr lang="en-US" smtClean="0"/>
              <a:t>‹#›</a:t>
            </a:fld>
            <a:endParaRPr lang="en-US"/>
          </a:p>
        </p:txBody>
      </p:sp>
    </p:spTree>
    <p:extLst>
      <p:ext uri="{BB962C8B-B14F-4D97-AF65-F5344CB8AC3E}">
        <p14:creationId xmlns:p14="http://schemas.microsoft.com/office/powerpoint/2010/main" val="171637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11.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hyperlink" Target="https://biblia.com/bible/esv/Eph.%202.8%E2%80%939" TargetMode="External"/><Relationship Id="rId18" Type="http://schemas.openxmlformats.org/officeDocument/2006/relationships/hyperlink" Target="https://biblia.com/bible/esv/Rev.%2021" TargetMode="External"/><Relationship Id="rId26" Type="http://schemas.openxmlformats.org/officeDocument/2006/relationships/hyperlink" Target="https://biblia.com/bible/esv/Exod.%2019%E2%80%9324" TargetMode="External"/><Relationship Id="rId39" Type="http://schemas.openxmlformats.org/officeDocument/2006/relationships/hyperlink" Target="https://biblia.com/bible/esv/Matt.%2026.28" TargetMode="External"/><Relationship Id="rId21" Type="http://schemas.openxmlformats.org/officeDocument/2006/relationships/hyperlink" Target="https://biblia.com/bible/esv/Gen%2015.5%E2%80%936" TargetMode="External"/><Relationship Id="rId34" Type="http://schemas.openxmlformats.org/officeDocument/2006/relationships/hyperlink" Target="https://biblia.com/bible/esv/John%203.16" TargetMode="External"/><Relationship Id="rId42" Type="http://schemas.openxmlformats.org/officeDocument/2006/relationships/hyperlink" Target="https://biblia.com/bible/esv/Rom.%206.23" TargetMode="External"/><Relationship Id="rId47" Type="http://schemas.openxmlformats.org/officeDocument/2006/relationships/hyperlink" Target="https://biblia.com/bible/esv/Isa.%2053" TargetMode="External"/><Relationship Id="rId50" Type="http://schemas.openxmlformats.org/officeDocument/2006/relationships/hyperlink" Target="https://biblia.com/bible/esv/Rom.%203.23%E2%80%9326" TargetMode="External"/><Relationship Id="rId55" Type="http://schemas.openxmlformats.org/officeDocument/2006/relationships/hyperlink" Target="https://www.blueletterbible.org/kjv/exodus/25/1-40/s_75001" TargetMode="External"/><Relationship Id="rId7" Type="http://schemas.openxmlformats.org/officeDocument/2006/relationships/hyperlink" Target="https://biblia.com/bible/esv/Rom.%205.12" TargetMode="External"/><Relationship Id="rId2" Type="http://schemas.openxmlformats.org/officeDocument/2006/relationships/hyperlink" Target="https://www.gcu.edu/blog/theology-ministry/theology-thursday-what-are-biblical-covenants#:~:text=There%20are%20several%20covenants%20in,Covenant%20and%20the%20New%20Covenant" TargetMode="External"/><Relationship Id="rId16" Type="http://schemas.openxmlformats.org/officeDocument/2006/relationships/hyperlink" Target="https://biblia.com/bible/esv/Gen.%209.1%E2%80%9317" TargetMode="External"/><Relationship Id="rId29" Type="http://schemas.openxmlformats.org/officeDocument/2006/relationships/hyperlink" Target="https://biblia.com/bible/esv/1%20Kings%209.4%E2%80%939" TargetMode="External"/><Relationship Id="rId11" Type="http://schemas.openxmlformats.org/officeDocument/2006/relationships/hyperlink" Target="https://biblia.com/bible/esv/Heb.%207.27" TargetMode="External"/><Relationship Id="rId24" Type="http://schemas.openxmlformats.org/officeDocument/2006/relationships/hyperlink" Target="https://biblia.com/bible/esv/Gal.%203.16" TargetMode="External"/><Relationship Id="rId32" Type="http://schemas.openxmlformats.org/officeDocument/2006/relationships/hyperlink" Target="https://biblia.com/bible/esv/Ps%202.16" TargetMode="External"/><Relationship Id="rId37" Type="http://schemas.openxmlformats.org/officeDocument/2006/relationships/hyperlink" Target="https://biblia.com/bible/esv/Rev.%2021.4" TargetMode="External"/><Relationship Id="rId40" Type="http://schemas.openxmlformats.org/officeDocument/2006/relationships/hyperlink" Target="https://biblia.com/bible/esv/Gal.%203.16%E2%80%9318" TargetMode="External"/><Relationship Id="rId45" Type="http://schemas.openxmlformats.org/officeDocument/2006/relationships/hyperlink" Target="https://biblia.com/bible/esv/Ps.%2040.6%E2%80%938" TargetMode="External"/><Relationship Id="rId53" Type="http://schemas.openxmlformats.org/officeDocument/2006/relationships/hyperlink" Target="https://www.blueletterbible.org/kjv/exodus/20/1-26/s_70001" TargetMode="External"/><Relationship Id="rId58" Type="http://schemas.openxmlformats.org/officeDocument/2006/relationships/hyperlink" Target="https://www.blueletterbible.org/kjv/hebrews/8/7-13/s_1141007" TargetMode="External"/><Relationship Id="rId5" Type="http://schemas.openxmlformats.org/officeDocument/2006/relationships/hyperlink" Target="https://biblia.com/bible/esv/Gen.%202.17%E2%80%9318" TargetMode="External"/><Relationship Id="rId19" Type="http://schemas.openxmlformats.org/officeDocument/2006/relationships/hyperlink" Target="https://biblia.com/bible/esv/2%20Cor.%206.2" TargetMode="External"/><Relationship Id="rId4" Type="http://schemas.openxmlformats.org/officeDocument/2006/relationships/hyperlink" Target="https://www.beautifulchristianlife.com/blog/2-kinds-of-covenants-in-the-bible" TargetMode="External"/><Relationship Id="rId9" Type="http://schemas.openxmlformats.org/officeDocument/2006/relationships/hyperlink" Target="https://biblia.com/bible/esv/Gen%203.15" TargetMode="External"/><Relationship Id="rId14" Type="http://schemas.openxmlformats.org/officeDocument/2006/relationships/hyperlink" Target="https://biblia.com/bible/esv/Rom.%205.1" TargetMode="External"/><Relationship Id="rId22" Type="http://schemas.openxmlformats.org/officeDocument/2006/relationships/hyperlink" Target="https://biblia.com/bible/esv/Matt.%201.1%E2%80%9317" TargetMode="External"/><Relationship Id="rId27" Type="http://schemas.openxmlformats.org/officeDocument/2006/relationships/hyperlink" Target="https://biblia.com/bible/esv/Gen.%2015.6" TargetMode="External"/><Relationship Id="rId30" Type="http://schemas.openxmlformats.org/officeDocument/2006/relationships/hyperlink" Target="https://biblia.com/bible/esv/1%20Kings%2011.4%E2%80%938" TargetMode="External"/><Relationship Id="rId35" Type="http://schemas.openxmlformats.org/officeDocument/2006/relationships/hyperlink" Target="https://biblia.com/bible/esv/1%20Kings%202.35" TargetMode="External"/><Relationship Id="rId43" Type="http://schemas.openxmlformats.org/officeDocument/2006/relationships/hyperlink" Target="https://biblia.com/bible/esv/1%20Cor.%203.16" TargetMode="External"/><Relationship Id="rId48" Type="http://schemas.openxmlformats.org/officeDocument/2006/relationships/hyperlink" Target="https://biblia.com/bible/esv/Zech.%206.12%E2%80%9313" TargetMode="External"/><Relationship Id="rId56" Type="http://schemas.openxmlformats.org/officeDocument/2006/relationships/hyperlink" Target="https://www.blueletterbible.org/study/larkin/dt/31.cfm#c85" TargetMode="External"/><Relationship Id="rId8" Type="http://schemas.openxmlformats.org/officeDocument/2006/relationships/hyperlink" Target="https://biblia.com/bible/esv/1%20Cor.%2015.21%E2%80%9322" TargetMode="External"/><Relationship Id="rId51" Type="http://schemas.openxmlformats.org/officeDocument/2006/relationships/hyperlink" Target="https://amzn.to/2JG4xmz" TargetMode="External"/><Relationship Id="rId3" Type="http://schemas.openxmlformats.org/officeDocument/2006/relationships/hyperlink" Target="https://www.beautifulchristianlife.com/blog/8-covenants-in-the-bible" TargetMode="External"/><Relationship Id="rId12" Type="http://schemas.openxmlformats.org/officeDocument/2006/relationships/hyperlink" Target="https://biblia.com/bible/esv/Heb%2010.14" TargetMode="External"/><Relationship Id="rId17" Type="http://schemas.openxmlformats.org/officeDocument/2006/relationships/hyperlink" Target="https://biblia.com/bible/esv/2%20Pet.%202.9" TargetMode="External"/><Relationship Id="rId25" Type="http://schemas.openxmlformats.org/officeDocument/2006/relationships/hyperlink" Target="https://biblia.com/bible/esv/Gal.%203.29" TargetMode="External"/><Relationship Id="rId33" Type="http://schemas.openxmlformats.org/officeDocument/2006/relationships/hyperlink" Target="https://biblia.com/bible/esv/Ps%202.110" TargetMode="External"/><Relationship Id="rId38" Type="http://schemas.openxmlformats.org/officeDocument/2006/relationships/hyperlink" Target="https://biblia.com/bible/esv/Jer.%2031.31%E2%80%9334" TargetMode="External"/><Relationship Id="rId46" Type="http://schemas.openxmlformats.org/officeDocument/2006/relationships/hyperlink" Target="https://biblia.com/bible/esv/Ps.%20110" TargetMode="External"/><Relationship Id="rId59" Type="http://schemas.openxmlformats.org/officeDocument/2006/relationships/hyperlink" Target="https://www.blueletterbible.org/kjv/jeremiah/31/31-37/s_776031" TargetMode="External"/><Relationship Id="rId20" Type="http://schemas.openxmlformats.org/officeDocument/2006/relationships/hyperlink" Target="https://biblia.com/bible/esv/Gen.%2012.3" TargetMode="External"/><Relationship Id="rId41" Type="http://schemas.openxmlformats.org/officeDocument/2006/relationships/hyperlink" Target="https://biblia.com/bible/esv/John%201.12" TargetMode="External"/><Relationship Id="rId54" Type="http://schemas.openxmlformats.org/officeDocument/2006/relationships/hyperlink" Target="https://www.blueletterbible.org/kjv/exodus/21/1-36/s_71001" TargetMode="External"/><Relationship Id="rId1" Type="http://schemas.openxmlformats.org/officeDocument/2006/relationships/slideLayout" Target="../slideLayouts/slideLayout2.xml"/><Relationship Id="rId6" Type="http://schemas.openxmlformats.org/officeDocument/2006/relationships/hyperlink" Target="https://biblia.com/bible/esv/Gen.%203" TargetMode="External"/><Relationship Id="rId15" Type="http://schemas.openxmlformats.org/officeDocument/2006/relationships/hyperlink" Target="https://biblia.com/bible/esv/Rom%208.15" TargetMode="External"/><Relationship Id="rId23" Type="http://schemas.openxmlformats.org/officeDocument/2006/relationships/hyperlink" Target="https://biblia.com/bible/esv/Luke%203.23%E2%80%9338" TargetMode="External"/><Relationship Id="rId28" Type="http://schemas.openxmlformats.org/officeDocument/2006/relationships/hyperlink" Target="https://biblia.com/bible/esv/Rom.%203.19%E2%80%9320" TargetMode="External"/><Relationship Id="rId36" Type="http://schemas.openxmlformats.org/officeDocument/2006/relationships/hyperlink" Target="https://biblia.com/bible/esv/Rev.%2011.15" TargetMode="External"/><Relationship Id="rId49" Type="http://schemas.openxmlformats.org/officeDocument/2006/relationships/hyperlink" Target="https://biblia.com/bible/esv/John%2017.1%E2%80%935" TargetMode="External"/><Relationship Id="rId57" Type="http://schemas.openxmlformats.org/officeDocument/2006/relationships/hyperlink" Target="https://www.blueletterbible.org/kjv/exodus/31/12-18/s_81012" TargetMode="External"/><Relationship Id="rId10" Type="http://schemas.openxmlformats.org/officeDocument/2006/relationships/hyperlink" Target="https://biblia.com/bible/esv/Rom.%205.12%E2%80%9321" TargetMode="External"/><Relationship Id="rId31" Type="http://schemas.openxmlformats.org/officeDocument/2006/relationships/hyperlink" Target="https://biblia.com/bible/esv/Ps.%202" TargetMode="External"/><Relationship Id="rId44" Type="http://schemas.openxmlformats.org/officeDocument/2006/relationships/hyperlink" Target="https://biblia.com/bible/esv/Rom.%208.29" TargetMode="External"/><Relationship Id="rId52" Type="http://schemas.openxmlformats.org/officeDocument/2006/relationships/hyperlink" Target="https://www.blueletterbible.org/study/larkin/dt/26.cfm" TargetMode="External"/><Relationship Id="rId60" Type="http://schemas.openxmlformats.org/officeDocument/2006/relationships/hyperlink" Target="https://www.blueletterbible.org/kjv/matthew/26/28/s_955028" TargetMode="Externa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crdownload"/></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f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3.jpe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fif"/><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6.wdp"/><Relationship Id="rId7" Type="http://schemas.openxmlformats.org/officeDocument/2006/relationships/image" Target="../media/image51.png"/><Relationship Id="rId12"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20.png"/><Relationship Id="rId10" Type="http://schemas.microsoft.com/office/2007/relationships/hdphoto" Target="../media/hdphoto5.wdp"/><Relationship Id="rId4" Type="http://schemas.openxmlformats.org/officeDocument/2006/relationships/image" Target="../media/image49.jpe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0.png"/><Relationship Id="rId10" Type="http://schemas.openxmlformats.org/officeDocument/2006/relationships/image" Target="../media/image53.jpeg"/><Relationship Id="rId4" Type="http://schemas.microsoft.com/office/2007/relationships/hdphoto" Target="../media/hdphoto6.wdp"/><Relationship Id="rId9"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8.png"/><Relationship Id="rId5" Type="http://schemas.microsoft.com/office/2007/relationships/hdphoto" Target="../media/hdphoto9.wdp"/><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8.png"/><Relationship Id="rId3" Type="http://schemas.openxmlformats.org/officeDocument/2006/relationships/image" Target="../media/image65.jpeg"/><Relationship Id="rId7" Type="http://schemas.openxmlformats.org/officeDocument/2006/relationships/image" Target="../media/image71.png"/><Relationship Id="rId12" Type="http://schemas.openxmlformats.org/officeDocument/2006/relationships/image" Target="../media/image74.jpg"/><Relationship Id="rId2" Type="http://schemas.openxmlformats.org/officeDocument/2006/relationships/image" Target="../media/image68.png"/><Relationship Id="rId1" Type="http://schemas.openxmlformats.org/officeDocument/2006/relationships/slideLayout" Target="../slideLayouts/slideLayout5.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jpeg"/><Relationship Id="rId1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13.wdp"/></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9.jpeg"/><Relationship Id="rId4" Type="http://schemas.microsoft.com/office/2007/relationships/hdphoto" Target="../media/hdphoto14.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1.png"/><Relationship Id="rId7"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7.wdp"/><Relationship Id="rId9"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4.jpeg"/><Relationship Id="rId2" Type="http://schemas.openxmlformats.org/officeDocument/2006/relationships/image" Target="../media/image95.jpe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93.png"/><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97.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7" Type="http://schemas.microsoft.com/office/2007/relationships/hdphoto" Target="../media/hdphoto17.wdp"/><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16.wdp"/></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hyperlink" Target="mailto:questions@studythecalendar.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C:\Users\Rae\Desktop\Best CCC Logo Clear with colors in circle SM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84321" y="5207561"/>
            <a:ext cx="1285946" cy="1330596"/>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385F3E72-97D8-4E0E-8DB2-A67F030E614A}" type="slidenum">
              <a:rPr lang="en-US" smtClean="0"/>
              <a:t>1</a:t>
            </a:fld>
            <a:endParaRPr lang="en-US"/>
          </a:p>
        </p:txBody>
      </p:sp>
      <p:sp>
        <p:nvSpPr>
          <p:cNvPr id="12" name="Rectangle 11"/>
          <p:cNvSpPr/>
          <p:nvPr/>
        </p:nvSpPr>
        <p:spPr>
          <a:xfrm>
            <a:off x="1325808" y="5522494"/>
            <a:ext cx="9018342" cy="1015663"/>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dirty="0">
                <a:ln w="15875">
                  <a:solidFill>
                    <a:schemeClr val="accent4">
                      <a:lumMod val="50000"/>
                    </a:schemeClr>
                  </a:solidFill>
                </a:ln>
                <a:solidFill>
                  <a:schemeClr val="accent4">
                    <a:lumMod val="60000"/>
                    <a:lumOff val="40000"/>
                  </a:schemeClr>
                </a:solidFill>
                <a:effectLst>
                  <a:innerShdw blurRad="69850" dist="43180" dir="5400000">
                    <a:srgbClr val="000000">
                      <a:alpha val="65000"/>
                    </a:srgbClr>
                  </a:innerShdw>
                </a:effectLst>
                <a:latin typeface="Maiandra GD" pitchFamily="34" charset="0"/>
              </a:rPr>
              <a:t>Part 1:  Seed of Like Kind</a:t>
            </a:r>
            <a:endParaRPr lang="en-US" sz="6000" b="1" dirty="0">
              <a:ln w="15875">
                <a:solidFill>
                  <a:schemeClr val="accent4">
                    <a:lumMod val="50000"/>
                  </a:schemeClr>
                </a:solidFill>
              </a:ln>
              <a:solidFill>
                <a:schemeClr val="accent4">
                  <a:lumMod val="60000"/>
                  <a:lumOff val="40000"/>
                </a:schemeClr>
              </a:solidFill>
              <a:latin typeface="Maiandra GD" panose="020E0502030308020204" pitchFamily="34" charset="0"/>
            </a:endParaRPr>
          </a:p>
        </p:txBody>
      </p:sp>
    </p:spTree>
    <p:extLst>
      <p:ext uri="{BB962C8B-B14F-4D97-AF65-F5344CB8AC3E}">
        <p14:creationId xmlns:p14="http://schemas.microsoft.com/office/powerpoint/2010/main" val="1459483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bg1"/>
                </a:solidFill>
              </a:rPr>
              <a:t>10</a:t>
            </a:fld>
            <a:endParaRPr lang="en-US" sz="1600" b="1" dirty="0">
              <a:solidFill>
                <a:schemeClr val="bg1"/>
              </a:solidFill>
            </a:endParaRPr>
          </a:p>
        </p:txBody>
      </p:sp>
      <p:sp>
        <p:nvSpPr>
          <p:cNvPr id="12" name="Rectangle 11"/>
          <p:cNvSpPr/>
          <p:nvPr/>
        </p:nvSpPr>
        <p:spPr>
          <a:xfrm>
            <a:off x="350226" y="489172"/>
            <a:ext cx="11562198" cy="173124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If the “</a:t>
            </a:r>
            <a:r>
              <a:rPr lang="en-US" sz="4800" b="1" u="sng"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seed of like kind</a:t>
            </a: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for the </a:t>
            </a:r>
            <a:br>
              <a:rPr lang="en-US" sz="48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err="1">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4800" b="1"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Priesthood is not … </a:t>
            </a:r>
            <a:endParaRPr lang="en-US" sz="40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Comic Sans MS" panose="030F0702030302020204" pitchFamily="66" charset="0"/>
              <a:ea typeface="Nouvelle Vague" pitchFamily="2" charset="0"/>
              <a:cs typeface="MV Boli" pitchFamily="2" charset="0"/>
            </a:endParaRPr>
          </a:p>
          <a:p>
            <a:pPr algn="ctr"/>
            <a:endParaRPr lang="en-US" sz="105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Comic Sans MS" panose="030F0702030302020204" pitchFamily="66" charset="0"/>
              <a:ea typeface="Nouvelle Vague" pitchFamily="2" charset="0"/>
              <a:cs typeface="MV Boli" pitchFamily="2" charset="0"/>
            </a:endParaRPr>
          </a:p>
        </p:txBody>
      </p:sp>
      <p:pic>
        <p:nvPicPr>
          <p:cNvPr id="8" name="Picture 7"/>
          <p:cNvPicPr>
            <a:picLocks noChangeAspect="1"/>
          </p:cNvPicPr>
          <p:nvPr/>
        </p:nvPicPr>
        <p:blipFill>
          <a:blip r:embed="rId4">
            <a:duotone>
              <a:prstClr val="black"/>
              <a:srgbClr val="8C65D9">
                <a:tint val="45000"/>
                <a:satMod val="400000"/>
              </a:srgbClr>
            </a:duotone>
            <a:extLst>
              <a:ext uri="{28A0092B-C50C-407E-A947-70E740481C1C}">
                <a14:useLocalDpi xmlns:a14="http://schemas.microsoft.com/office/drawing/2010/main"/>
              </a:ext>
            </a:extLst>
          </a:blip>
          <a:stretch>
            <a:fillRect/>
          </a:stretch>
        </p:blipFill>
        <p:spPr>
          <a:xfrm>
            <a:off x="2763052" y="2230096"/>
            <a:ext cx="6736547" cy="1190625"/>
          </a:xfrm>
          <a:prstGeom prst="rect">
            <a:avLst/>
          </a:prstGeom>
          <a:scene3d>
            <a:camera prst="orthographicFront"/>
            <a:lightRig rig="threePt" dir="t"/>
          </a:scene3d>
          <a:sp3d>
            <a:bevelT w="152400" h="50800" prst="softRound"/>
          </a:sp3d>
        </p:spPr>
      </p:pic>
      <p:sp>
        <p:nvSpPr>
          <p:cNvPr id="17" name="Rectangle 16"/>
          <p:cNvSpPr/>
          <p:nvPr/>
        </p:nvSpPr>
        <p:spPr>
          <a:xfrm>
            <a:off x="3878158" y="3756975"/>
            <a:ext cx="7902997" cy="280076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what does that concept </a:t>
            </a:r>
            <a:br>
              <a:rPr lang="en-US" sz="4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have to do with </a:t>
            </a:r>
            <a: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the </a:t>
            </a:r>
            <a:b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Heavenly </a:t>
            </a:r>
            <a:r>
              <a:rPr lang="en-US" sz="44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Tabernacle </a:t>
            </a:r>
            <a: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for </a:t>
            </a:r>
            <a:b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the </a:t>
            </a:r>
            <a:r>
              <a:rPr lang="en-US" sz="4400" b="1" dirty="0" err="1">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4400" b="1"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4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Priesthood?</a:t>
            </a:r>
            <a:r>
              <a:rPr lang="en-US" sz="4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endParaRPr lang="en-US" sz="4400" b="1" cap="none" spc="0"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430" y="3793672"/>
            <a:ext cx="3581400" cy="2727374"/>
          </a:xfrm>
          <a:prstGeom prst="ellipse">
            <a:avLst/>
          </a:prstGeom>
          <a:ln>
            <a:noFill/>
          </a:ln>
          <a:effectLst>
            <a:glow rad="127000">
              <a:schemeClr val="accent4">
                <a:lumMod val="60000"/>
                <a:lumOff val="40000"/>
              </a:schemeClr>
            </a:glow>
            <a:softEdge rad="112500"/>
          </a:effectLst>
        </p:spPr>
      </p:pic>
    </p:spTree>
    <p:extLst>
      <p:ext uri="{BB962C8B-B14F-4D97-AF65-F5344CB8AC3E}">
        <p14:creationId xmlns:p14="http://schemas.microsoft.com/office/powerpoint/2010/main" val="222917381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laceholder 4"/>
          <p:cNvSpPr>
            <a:spLocks noGrp="1"/>
          </p:cNvSpPr>
          <p:nvPr>
            <p:ph sz="half" idx="1"/>
          </p:nvPr>
        </p:nvSpPr>
        <p:spPr>
          <a:xfrm>
            <a:off x="178526" y="1234183"/>
            <a:ext cx="6907801" cy="4959789"/>
          </a:xfrm>
        </p:spPr>
        <p:txBody>
          <a:bodyPr>
            <a:noAutofit/>
            <a:scene3d>
              <a:camera prst="orthographicFront"/>
              <a:lightRig rig="threePt" dir="t"/>
            </a:scene3d>
            <a:sp3d extrusionH="57150">
              <a:bevelT w="38100" h="38100" prst="angle"/>
            </a:sp3d>
          </a:bodyPr>
          <a:lstStyle/>
          <a:p>
            <a:pPr marL="285750" indent="-285750"/>
            <a:r>
              <a:rPr lang="en-CA" sz="2700" dirty="0">
                <a:solidFill>
                  <a:srgbClr val="002060"/>
                </a:solidFill>
              </a:rPr>
              <a:t>The Tabernacle in heaven which held </a:t>
            </a:r>
            <a:br>
              <a:rPr lang="en-CA" sz="2700" dirty="0">
                <a:solidFill>
                  <a:srgbClr val="002060"/>
                </a:solidFill>
              </a:rPr>
            </a:br>
            <a:r>
              <a:rPr lang="en-CA" sz="2700" dirty="0">
                <a:solidFill>
                  <a:srgbClr val="002060"/>
                </a:solidFill>
              </a:rPr>
              <a:t>the original pattern for the one on earth, </a:t>
            </a:r>
            <a:br>
              <a:rPr lang="en-CA" sz="2700" dirty="0">
                <a:solidFill>
                  <a:srgbClr val="002060"/>
                </a:solidFill>
              </a:rPr>
            </a:br>
            <a:r>
              <a:rPr lang="en-CA" sz="2700" dirty="0">
                <a:solidFill>
                  <a:srgbClr val="002060"/>
                </a:solidFill>
              </a:rPr>
              <a:t>was the </a:t>
            </a:r>
            <a:r>
              <a:rPr lang="en-CA" sz="2400" dirty="0">
                <a:solidFill>
                  <a:srgbClr val="0000FF"/>
                </a:solidFill>
                <a:effectLst>
                  <a:outerShdw blurRad="50800" dist="50800" dir="5400000" sx="101000" sy="101000" algn="ctr" rotWithShape="0">
                    <a:srgbClr val="00FFFF"/>
                  </a:outerShdw>
                </a:effectLst>
                <a:latin typeface="Cooper Black" panose="0208090404030B020404" pitchFamily="18" charset="0"/>
              </a:rPr>
              <a:t>SEED</a:t>
            </a:r>
            <a:r>
              <a:rPr lang="en-CA" sz="2700" dirty="0">
                <a:solidFill>
                  <a:srgbClr val="002060"/>
                </a:solidFill>
              </a:rPr>
              <a:t> FOR WHICH SUBSEQUENT tabernacles must abide to. </a:t>
            </a:r>
          </a:p>
          <a:p>
            <a:pPr marL="285750" indent="-285750"/>
            <a:r>
              <a:rPr lang="en-CA" sz="2700" dirty="0">
                <a:solidFill>
                  <a:srgbClr val="002060"/>
                </a:solidFill>
              </a:rPr>
              <a:t>That </a:t>
            </a:r>
            <a:r>
              <a:rPr lang="en-CA" sz="2400" dirty="0">
                <a:solidFill>
                  <a:srgbClr val="0000FF"/>
                </a:solidFill>
                <a:effectLst>
                  <a:outerShdw blurRad="50800" dist="50800" dir="5400000" sx="101000" sy="101000" algn="ctr" rotWithShape="0">
                    <a:srgbClr val="00FFFF"/>
                  </a:outerShdw>
                </a:effectLst>
                <a:latin typeface="Cooper Black" panose="0208090404030B020404" pitchFamily="18" charset="0"/>
              </a:rPr>
              <a:t>seed</a:t>
            </a:r>
            <a:r>
              <a:rPr lang="en-CA" sz="2700" dirty="0">
                <a:solidFill>
                  <a:srgbClr val="002060"/>
                </a:solidFill>
              </a:rPr>
              <a:t> established from eternity is a </a:t>
            </a:r>
            <a:br>
              <a:rPr lang="en-CA" sz="2700" dirty="0">
                <a:solidFill>
                  <a:srgbClr val="002060"/>
                </a:solidFill>
              </a:rPr>
            </a:br>
            <a:r>
              <a:rPr lang="en-CA" sz="2700" dirty="0">
                <a:solidFill>
                  <a:srgbClr val="002060"/>
                </a:solidFill>
              </a:rPr>
              <a:t>visual picture of everything which must </a:t>
            </a:r>
            <a:br>
              <a:rPr lang="en-CA" sz="2700" dirty="0">
                <a:solidFill>
                  <a:srgbClr val="002060"/>
                </a:solidFill>
              </a:rPr>
            </a:br>
            <a:r>
              <a:rPr lang="en-CA" sz="2700" dirty="0">
                <a:solidFill>
                  <a:srgbClr val="002060"/>
                </a:solidFill>
              </a:rPr>
              <a:t>occur on this earth in </a:t>
            </a:r>
            <a:r>
              <a:rPr lang="en-CA" sz="2700" b="1" dirty="0">
                <a:solidFill>
                  <a:srgbClr val="0070C0"/>
                </a:solidFill>
              </a:rPr>
              <a:t>Yahuah’s</a:t>
            </a:r>
            <a:r>
              <a:rPr lang="en-CA" sz="2700" dirty="0">
                <a:solidFill>
                  <a:srgbClr val="002060"/>
                </a:solidFill>
              </a:rPr>
              <a:t> time plan.</a:t>
            </a:r>
          </a:p>
          <a:p>
            <a:pPr marL="285750" indent="-285750"/>
            <a:r>
              <a:rPr lang="en-CA" sz="2700" dirty="0">
                <a:solidFill>
                  <a:srgbClr val="002060"/>
                </a:solidFill>
              </a:rPr>
              <a:t>That Tabernacle which has its origin in </a:t>
            </a:r>
            <a:br>
              <a:rPr lang="en-CA" sz="2700" dirty="0">
                <a:solidFill>
                  <a:srgbClr val="002060"/>
                </a:solidFill>
              </a:rPr>
            </a:br>
            <a:r>
              <a:rPr lang="en-CA" sz="2700" dirty="0">
                <a:solidFill>
                  <a:srgbClr val="002060"/>
                </a:solidFill>
              </a:rPr>
              <a:t>Heaven </a:t>
            </a:r>
            <a:r>
              <a:rPr lang="en-CA" sz="2700" b="1" dirty="0">
                <a:solidFill>
                  <a:srgbClr val="002060"/>
                </a:solidFill>
                <a:effectLst>
                  <a:outerShdw blurRad="50800" dist="50800" dir="5400000" algn="ctr" rotWithShape="0">
                    <a:srgbClr val="FF0000"/>
                  </a:outerShdw>
                </a:effectLst>
              </a:rPr>
              <a:t>also has a Priest </a:t>
            </a:r>
            <a:r>
              <a:rPr lang="en-CA" sz="2000" dirty="0">
                <a:solidFill>
                  <a:srgbClr val="002060"/>
                </a:solidFill>
              </a:rPr>
              <a:t>(KOHEN HA GADOL). </a:t>
            </a:r>
            <a:endParaRPr lang="en-CA" sz="2700" dirty="0">
              <a:solidFill>
                <a:srgbClr val="002060"/>
              </a:solidFill>
            </a:endParaRPr>
          </a:p>
          <a:p>
            <a:pPr marL="285750" indent="-285750"/>
            <a:r>
              <a:rPr lang="en-CA" sz="2700" dirty="0">
                <a:solidFill>
                  <a:srgbClr val="002060"/>
                </a:solidFill>
              </a:rPr>
              <a:t>That base foundation of a Kohen Ha </a:t>
            </a:r>
            <a:r>
              <a:rPr lang="en-CA" sz="2700" dirty="0" err="1">
                <a:solidFill>
                  <a:srgbClr val="002060"/>
                </a:solidFill>
              </a:rPr>
              <a:t>Gadol</a:t>
            </a:r>
            <a:r>
              <a:rPr lang="en-CA" sz="2700" dirty="0">
                <a:solidFill>
                  <a:srgbClr val="002060"/>
                </a:solidFill>
              </a:rPr>
              <a:t> </a:t>
            </a:r>
            <a:br>
              <a:rPr lang="en-CA" sz="2700" dirty="0">
                <a:solidFill>
                  <a:srgbClr val="002060"/>
                </a:solidFill>
              </a:rPr>
            </a:br>
            <a:r>
              <a:rPr lang="en-CA" sz="2700" dirty="0">
                <a:solidFill>
                  <a:srgbClr val="002060"/>
                </a:solidFill>
              </a:rPr>
              <a:t>is a </a:t>
            </a:r>
            <a:r>
              <a:rPr lang="en-US" sz="2400" dirty="0">
                <a:solidFill>
                  <a:srgbClr val="0000FF"/>
                </a:solidFill>
                <a:latin typeface="Cooper Black" panose="0208090404030B020404" pitchFamily="18" charset="0"/>
              </a:rPr>
              <a:t>“</a:t>
            </a:r>
            <a:r>
              <a:rPr lang="en-US" sz="2400" dirty="0">
                <a:solidFill>
                  <a:srgbClr val="0000FF"/>
                </a:solidFill>
                <a:effectLst>
                  <a:outerShdw blurRad="50800" dist="50800" dir="5400000" sx="101000" sy="101000" algn="ctr" rotWithShape="0">
                    <a:srgbClr val="00FFFF"/>
                  </a:outerShdw>
                </a:effectLst>
                <a:latin typeface="Cooper Black" panose="0208090404030B020404" pitchFamily="18" charset="0"/>
              </a:rPr>
              <a:t>Seed within Itself</a:t>
            </a:r>
            <a:r>
              <a:rPr lang="en-US" sz="2400" dirty="0">
                <a:solidFill>
                  <a:srgbClr val="0000FF"/>
                </a:solidFill>
                <a:latin typeface="Cooper Black" panose="0208090404030B020404" pitchFamily="18" charset="0"/>
              </a:rPr>
              <a:t>”</a:t>
            </a:r>
            <a:r>
              <a:rPr lang="en-CA" sz="2700" dirty="0">
                <a:solidFill>
                  <a:srgbClr val="002060"/>
                </a:solidFill>
              </a:rPr>
              <a:t> after its own kind which also must reproduce within the time </a:t>
            </a:r>
            <a:br>
              <a:rPr lang="en-CA" sz="2700" dirty="0">
                <a:solidFill>
                  <a:srgbClr val="002060"/>
                </a:solidFill>
              </a:rPr>
            </a:br>
            <a:r>
              <a:rPr lang="en-CA" sz="2700" dirty="0">
                <a:solidFill>
                  <a:srgbClr val="002060"/>
                </a:solidFill>
              </a:rPr>
              <a:t>on this earth.  </a:t>
            </a:r>
          </a:p>
        </p:txBody>
      </p:sp>
      <p:sp>
        <p:nvSpPr>
          <p:cNvPr id="4" name="Slide Number Placeholder 3"/>
          <p:cNvSpPr>
            <a:spLocks noGrp="1"/>
          </p:cNvSpPr>
          <p:nvPr>
            <p:ph type="sldNum" sz="quarter" idx="12"/>
          </p:nvPr>
        </p:nvSpPr>
        <p:spPr/>
        <p:txBody>
          <a:bodyPr/>
          <a:lstStyle/>
          <a:p>
            <a:fld id="{385F3E72-97D8-4E0E-8DB2-A67F030E614A}" type="slidenum">
              <a:rPr lang="en-US" b="1" smtClean="0">
                <a:solidFill>
                  <a:schemeClr val="tx1"/>
                </a:solidFill>
              </a:rPr>
              <a:t>11</a:t>
            </a:fld>
            <a:endParaRPr lang="en-US" b="1" dirty="0">
              <a:solidFill>
                <a:schemeClr val="tx1"/>
              </a:solidFill>
            </a:endParaRPr>
          </a:p>
        </p:txBody>
      </p:sp>
      <p:pic>
        <p:nvPicPr>
          <p:cNvPr id="5" name="Picture 4">
            <a:extLst>
              <a:ext uri="{FF2B5EF4-FFF2-40B4-BE49-F238E27FC236}">
                <a16:creationId xmlns="" xmlns:a16="http://schemas.microsoft.com/office/drawing/2014/main" id="{BAD15CF1-7402-4CF4-B7AD-65E8B31BB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22428" y="36751"/>
            <a:ext cx="1208314" cy="1208314"/>
          </a:xfrm>
          <a:prstGeom prst="ellipse">
            <a:avLst/>
          </a:prstGeom>
          <a:ln>
            <a:noFill/>
          </a:ln>
          <a:effectLst>
            <a:softEdge rad="112500"/>
          </a:effectLst>
        </p:spPr>
      </p:pic>
      <p:sp>
        <p:nvSpPr>
          <p:cNvPr id="13" name="Title 1"/>
          <p:cNvSpPr txBox="1">
            <a:spLocks/>
          </p:cNvSpPr>
          <p:nvPr/>
        </p:nvSpPr>
        <p:spPr>
          <a:xfrm>
            <a:off x="264886" y="124974"/>
            <a:ext cx="11437256" cy="1092200"/>
          </a:xfrm>
          <a:prstGeom prst="rect">
            <a:avLst/>
          </a:prstGeom>
        </p:spPr>
        <p:txBody>
          <a:bodyPr vert="horz" lIns="91440" tIns="45720" rIns="91440" bIns="45720" rtlCol="0" anchor="ctr">
            <a:no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Something to Think About</a:t>
            </a:r>
            <a:endParaRPr lang="en-CA"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endParaRPr>
          </a:p>
        </p:txBody>
      </p:sp>
      <p:sp>
        <p:nvSpPr>
          <p:cNvPr id="15" name="Content Placeholder 5"/>
          <p:cNvSpPr txBox="1">
            <a:spLocks/>
          </p:cNvSpPr>
          <p:nvPr/>
        </p:nvSpPr>
        <p:spPr>
          <a:xfrm>
            <a:off x="7025833" y="1207039"/>
            <a:ext cx="4813742" cy="5199278"/>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CA" sz="2700" dirty="0">
                <a:solidFill>
                  <a:srgbClr val="002060"/>
                </a:solidFill>
              </a:rPr>
              <a:t>Any process that strays from this Divine Pattern is a </a:t>
            </a:r>
            <a:r>
              <a:rPr lang="en-CA" sz="2700" b="1" u="sng" dirty="0">
                <a:solidFill>
                  <a:srgbClr val="C00000"/>
                </a:solidFill>
              </a:rPr>
              <a:t>ROQUE</a:t>
            </a:r>
            <a:r>
              <a:rPr lang="en-CA" sz="2700" dirty="0">
                <a:solidFill>
                  <a:srgbClr val="C00000"/>
                </a:solidFill>
              </a:rPr>
              <a:t> </a:t>
            </a:r>
            <a:r>
              <a:rPr lang="en-CA" sz="2700" b="1" u="sng" dirty="0">
                <a:solidFill>
                  <a:srgbClr val="C00000"/>
                </a:solidFill>
              </a:rPr>
              <a:t>contamination</a:t>
            </a:r>
            <a:r>
              <a:rPr lang="en-CA" sz="2700" dirty="0">
                <a:solidFill>
                  <a:srgbClr val="C00000"/>
                </a:solidFill>
              </a:rPr>
              <a:t> </a:t>
            </a:r>
            <a:r>
              <a:rPr lang="en-CA" sz="2700" dirty="0">
                <a:solidFill>
                  <a:srgbClr val="002060"/>
                </a:solidFill>
              </a:rPr>
              <a:t>derived from the </a:t>
            </a:r>
            <a:r>
              <a:rPr lang="en-CA" sz="2700" b="1" dirty="0">
                <a:solidFill>
                  <a:srgbClr val="C00000"/>
                </a:solidFill>
              </a:rPr>
              <a:t>Adversary.   </a:t>
            </a:r>
          </a:p>
          <a:p>
            <a:pPr marL="285750" indent="-285750"/>
            <a:r>
              <a:rPr lang="en-CA" sz="2700" dirty="0">
                <a:solidFill>
                  <a:srgbClr val="002060"/>
                </a:solidFill>
              </a:rPr>
              <a:t>Looking at nature and all around us the </a:t>
            </a:r>
            <a:r>
              <a:rPr lang="en-US" sz="2400" dirty="0">
                <a:solidFill>
                  <a:srgbClr val="0000FF"/>
                </a:solidFill>
                <a:latin typeface="Cooper Black" panose="0208090404030B020404" pitchFamily="18" charset="0"/>
              </a:rPr>
              <a:t>“</a:t>
            </a:r>
            <a:r>
              <a:rPr lang="en-US" sz="2400" dirty="0">
                <a:solidFill>
                  <a:srgbClr val="0000FF"/>
                </a:solidFill>
                <a:effectLst>
                  <a:outerShdw blurRad="50800" dist="50800" dir="5400000" sx="101000" sy="101000" algn="ctr" rotWithShape="0">
                    <a:srgbClr val="00FFFF"/>
                  </a:outerShdw>
                </a:effectLst>
                <a:latin typeface="Cooper Black" panose="0208090404030B020404" pitchFamily="18" charset="0"/>
              </a:rPr>
              <a:t>seed within itself</a:t>
            </a:r>
            <a:r>
              <a:rPr lang="en-US" sz="2400" dirty="0">
                <a:solidFill>
                  <a:srgbClr val="0000FF"/>
                </a:solidFill>
                <a:latin typeface="Cooper Black" panose="0208090404030B020404" pitchFamily="18" charset="0"/>
              </a:rPr>
              <a:t>”</a:t>
            </a:r>
            <a:r>
              <a:rPr lang="en-CA" sz="2700" dirty="0">
                <a:solidFill>
                  <a:srgbClr val="002060"/>
                </a:solidFill>
              </a:rPr>
              <a:t> is seen – without any natural violation.</a:t>
            </a:r>
          </a:p>
          <a:p>
            <a:pPr marL="285750" indent="-285750"/>
            <a:r>
              <a:rPr lang="en-CA" sz="2700" dirty="0">
                <a:solidFill>
                  <a:srgbClr val="002060"/>
                </a:solidFill>
              </a:rPr>
              <a:t>No one has ever seen, nor heard of, an apple tree seed producing avocados.  Yet that is exactly what the enemy would want us to believe.</a:t>
            </a:r>
          </a:p>
        </p:txBody>
      </p:sp>
    </p:spTree>
    <p:extLst>
      <p:ext uri="{BB962C8B-B14F-4D97-AF65-F5344CB8AC3E}">
        <p14:creationId xmlns:p14="http://schemas.microsoft.com/office/powerpoint/2010/main" val="416178085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laceholder 4"/>
          <p:cNvSpPr>
            <a:spLocks noGrp="1"/>
          </p:cNvSpPr>
          <p:nvPr>
            <p:ph idx="1"/>
          </p:nvPr>
        </p:nvSpPr>
        <p:spPr>
          <a:xfrm>
            <a:off x="150586" y="3664420"/>
            <a:ext cx="5691414" cy="2818461"/>
          </a:xfrm>
          <a:solidFill>
            <a:srgbClr val="002060">
              <a:alpha val="44000"/>
            </a:srgbClr>
          </a:solidFill>
          <a:effectLst>
            <a:innerShdw blurRad="63500" dist="50800" dir="16200000">
              <a:prstClr val="black">
                <a:alpha val="50000"/>
              </a:prstClr>
            </a:innerShdw>
          </a:effectLst>
          <a:scene3d>
            <a:camera prst="orthographicFront"/>
            <a:lightRig rig="threePt" dir="t"/>
          </a:scene3d>
          <a:sp3d>
            <a:bevelT w="152400" h="50800" prst="softRound"/>
          </a:sp3d>
        </p:spPr>
        <p:txBody>
          <a:bodyPr>
            <a:noAutofit/>
          </a:bodyPr>
          <a:lstStyle/>
          <a:p>
            <a:pPr marL="285750" indent="-285750"/>
            <a:r>
              <a:rPr lang="en-US" sz="2600" b="1" dirty="0">
                <a:ln>
                  <a:solidFill>
                    <a:srgbClr val="002060"/>
                  </a:solidFill>
                </a:ln>
                <a:solidFill>
                  <a:schemeClr val="bg1"/>
                </a:solidFill>
              </a:rPr>
              <a:t>What ever the enemy duplicates by contamination is rogue. </a:t>
            </a:r>
            <a:r>
              <a:rPr lang="en-US" sz="2600" b="1" dirty="0">
                <a:ln>
                  <a:solidFill>
                    <a:srgbClr val="002060"/>
                  </a:solidFill>
                </a:ln>
                <a:solidFill>
                  <a:schemeClr val="bg1"/>
                </a:solidFill>
                <a:effectLst>
                  <a:outerShdw blurRad="50800" dist="50800" dir="5400000" algn="ctr" rotWithShape="0">
                    <a:srgbClr val="FF0000"/>
                  </a:outerShdw>
                </a:effectLst>
              </a:rPr>
              <a:t>It does not have a seed within itself.</a:t>
            </a:r>
            <a:r>
              <a:rPr lang="en-US" sz="2600" b="1" dirty="0">
                <a:ln>
                  <a:solidFill>
                    <a:srgbClr val="002060"/>
                  </a:solidFill>
                </a:ln>
                <a:solidFill>
                  <a:schemeClr val="bg1"/>
                </a:solidFill>
              </a:rPr>
              <a:t>  Never! </a:t>
            </a:r>
          </a:p>
          <a:p>
            <a:pPr marL="285750" indent="-285750"/>
            <a:r>
              <a:rPr lang="en-US" sz="2600" b="1" dirty="0">
                <a:ln>
                  <a:solidFill>
                    <a:srgbClr val="002060"/>
                  </a:solidFill>
                </a:ln>
                <a:solidFill>
                  <a:srgbClr val="00B0F0"/>
                </a:solidFill>
              </a:rPr>
              <a:t>Yahuah</a:t>
            </a:r>
            <a:r>
              <a:rPr lang="en-US" sz="2600" b="1" dirty="0">
                <a:ln>
                  <a:solidFill>
                    <a:srgbClr val="002060"/>
                  </a:solidFill>
                </a:ln>
                <a:solidFill>
                  <a:schemeClr val="bg1"/>
                </a:solidFill>
              </a:rPr>
              <a:t> would not allow this eternally because then His people would </a:t>
            </a:r>
            <a:br>
              <a:rPr lang="en-US" sz="2600" b="1" dirty="0">
                <a:ln>
                  <a:solidFill>
                    <a:srgbClr val="002060"/>
                  </a:solidFill>
                </a:ln>
                <a:solidFill>
                  <a:schemeClr val="bg1"/>
                </a:solidFill>
              </a:rPr>
            </a:br>
            <a:r>
              <a:rPr lang="en-US" sz="2600" b="1" dirty="0">
                <a:ln>
                  <a:solidFill>
                    <a:srgbClr val="002060"/>
                  </a:solidFill>
                </a:ln>
                <a:solidFill>
                  <a:schemeClr val="bg1"/>
                </a:solidFill>
              </a:rPr>
              <a:t>not be able to discern His Truth </a:t>
            </a:r>
            <a:br>
              <a:rPr lang="en-US" sz="2600" b="1" dirty="0">
                <a:ln>
                  <a:solidFill>
                    <a:srgbClr val="002060"/>
                  </a:solidFill>
                </a:ln>
                <a:solidFill>
                  <a:schemeClr val="bg1"/>
                </a:solidFill>
              </a:rPr>
            </a:br>
            <a:r>
              <a:rPr lang="en-US" sz="2600" b="1" dirty="0">
                <a:ln>
                  <a:solidFill>
                    <a:srgbClr val="002060"/>
                  </a:solidFill>
                </a:ln>
                <a:solidFill>
                  <a:schemeClr val="bg1"/>
                </a:solidFill>
              </a:rPr>
              <a:t>from the deceptions &amp; counterfeits. </a:t>
            </a:r>
          </a:p>
        </p:txBody>
      </p:sp>
      <p:sp>
        <p:nvSpPr>
          <p:cNvPr id="4" name="Slide Number Placeholder 3"/>
          <p:cNvSpPr>
            <a:spLocks noGrp="1"/>
          </p:cNvSpPr>
          <p:nvPr>
            <p:ph type="sldNum" sz="quarter" idx="12"/>
          </p:nvPr>
        </p:nvSpPr>
        <p:spPr/>
        <p:txBody>
          <a:bodyPr/>
          <a:lstStyle/>
          <a:p>
            <a:fld id="{385F3E72-97D8-4E0E-8DB2-A67F030E614A}" type="slidenum">
              <a:rPr lang="en-US" b="1" smtClean="0">
                <a:solidFill>
                  <a:schemeClr val="tx1"/>
                </a:solidFill>
              </a:rPr>
              <a:t>12</a:t>
            </a:fld>
            <a:endParaRPr lang="en-US" b="1" dirty="0">
              <a:solidFill>
                <a:schemeClr val="tx1"/>
              </a:solidFill>
            </a:endParaRPr>
          </a:p>
        </p:txBody>
      </p:sp>
      <p:sp>
        <p:nvSpPr>
          <p:cNvPr id="13" name="Title 1"/>
          <p:cNvSpPr txBox="1">
            <a:spLocks/>
          </p:cNvSpPr>
          <p:nvPr/>
        </p:nvSpPr>
        <p:spPr>
          <a:xfrm>
            <a:off x="150586" y="123112"/>
            <a:ext cx="5119914" cy="3265926"/>
          </a:xfrm>
          <a:prstGeom prst="rect">
            <a:avLst/>
          </a:prstGeom>
        </p:spPr>
        <p:txBody>
          <a:bodyPr vert="horz" lIns="91440" tIns="45720" rIns="91440" bIns="45720" rtlCol="0" anchor="ctr">
            <a:no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rgbClr val="002060"/>
                  </a:solidFill>
                </a:ln>
                <a:solidFill>
                  <a:srgbClr val="C0000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Something Else to Think About</a:t>
            </a:r>
            <a:endParaRPr lang="en-CA" sz="6600" b="1" dirty="0">
              <a:ln>
                <a:solidFill>
                  <a:srgbClr val="002060"/>
                </a:solidFill>
              </a:ln>
              <a:solidFill>
                <a:srgbClr val="C0000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endParaRPr>
          </a:p>
        </p:txBody>
      </p:sp>
      <p:sp>
        <p:nvSpPr>
          <p:cNvPr id="16" name="Rectangle 15"/>
          <p:cNvSpPr/>
          <p:nvPr/>
        </p:nvSpPr>
        <p:spPr>
          <a:xfrm>
            <a:off x="12328583" y="0"/>
            <a:ext cx="8969828" cy="7571303"/>
          </a:xfrm>
          <a:prstGeom prst="rect">
            <a:avLst/>
          </a:prstGeom>
          <a:solidFill>
            <a:schemeClr val="accent4">
              <a:lumMod val="20000"/>
              <a:lumOff val="80000"/>
            </a:schemeClr>
          </a:solidFill>
        </p:spPr>
        <p:txBody>
          <a:bodyPr wrap="square">
            <a:spAutoFit/>
          </a:bodyPr>
          <a:lstStyle/>
          <a:p>
            <a:r>
              <a:rPr lang="en-US" dirty="0"/>
              <a:t>From Tim Jan 22</a:t>
            </a:r>
            <a:r>
              <a:rPr lang="en-US" baseline="30000" dirty="0"/>
              <a:t>nd</a:t>
            </a:r>
            <a:r>
              <a:rPr lang="en-US" dirty="0"/>
              <a:t>:  your original thoughts – with adjustment – are on this new slide. </a:t>
            </a:r>
            <a:endParaRPr lang="en-CA" dirty="0"/>
          </a:p>
          <a:p>
            <a:r>
              <a:rPr lang="en-CA" dirty="0"/>
              <a:t>maybe you already have this but I am going to write it - we need to remember that the tabernacle was patterned after the one in the heaven. That Tabernacle in heaven which held the original pattern for the one on earth, was the SEED A FOR WHICH SUBSEQUENT  tabernacles must abide to. That seed established from eternity, see Heavenly Tabernacle - is a visual picture of everything which must occur on this earth. Going back to </a:t>
            </a:r>
            <a:r>
              <a:rPr lang="en-CA" dirty="0" err="1"/>
              <a:t>Shaneh</a:t>
            </a:r>
            <a:r>
              <a:rPr lang="en-CA" dirty="0"/>
              <a:t>, - the </a:t>
            </a:r>
            <a:r>
              <a:rPr lang="en-CA" dirty="0" err="1"/>
              <a:t>Shaneh</a:t>
            </a:r>
            <a:r>
              <a:rPr lang="en-CA" dirty="0"/>
              <a:t> (which I understand as - ETERNTY by its own definition, is the seed which produces within itself, applied right here on earth. Time is the base of that which produces of itself after like kind.  Time is that which Satan has done his best to destroy. Mo-</a:t>
            </a:r>
            <a:r>
              <a:rPr lang="en-CA" dirty="0" err="1"/>
              <a:t>edim</a:t>
            </a:r>
            <a:r>
              <a:rPr lang="en-CA" dirty="0"/>
              <a:t>, </a:t>
            </a:r>
            <a:r>
              <a:rPr lang="en-CA" dirty="0" err="1"/>
              <a:t>Mazzaroth</a:t>
            </a:r>
            <a:r>
              <a:rPr lang="en-CA" dirty="0"/>
              <a:t> etc. </a:t>
            </a:r>
          </a:p>
          <a:p>
            <a:r>
              <a:rPr lang="en-CA" dirty="0"/>
              <a:t>That Tabernacle which has its origin in Heaven also has  KOHEN HA GADOL. That base foundation of a Kohen Ha </a:t>
            </a:r>
            <a:r>
              <a:rPr lang="en-CA" dirty="0" err="1"/>
              <a:t>Gadol</a:t>
            </a:r>
            <a:r>
              <a:rPr lang="en-CA" dirty="0"/>
              <a:t> is a seed within itself after is own kind which also must reproduce within the time on </a:t>
            </a:r>
            <a:r>
              <a:rPr lang="en-CA" dirty="0" err="1"/>
              <a:t>thie</a:t>
            </a:r>
            <a:r>
              <a:rPr lang="en-CA" dirty="0"/>
              <a:t> earth. Any process that strays from this Divine Pattern is a ROQUE contamination derived from the Adversary.   We look at nature and all around us the seed within itself is seen. I have never seen nor heard of an apple tree seed producing avocados.  Yet that is exactly what </a:t>
            </a:r>
            <a:r>
              <a:rPr lang="en-CA" dirty="0" err="1"/>
              <a:t>satan</a:t>
            </a:r>
            <a:r>
              <a:rPr lang="en-CA" dirty="0"/>
              <a:t> would have us do and believe.</a:t>
            </a:r>
          </a:p>
          <a:p>
            <a:endParaRPr lang="en-US" dirty="0"/>
          </a:p>
          <a:p>
            <a:r>
              <a:rPr lang="en-US" dirty="0"/>
              <a:t>What ever </a:t>
            </a:r>
            <a:r>
              <a:rPr lang="en-US" dirty="0" err="1"/>
              <a:t>satan</a:t>
            </a:r>
            <a:r>
              <a:rPr lang="en-US" dirty="0"/>
              <a:t> duplicates by contamination is rogue. It does not have a seed within itself. Never. Yahuah would not allow it because then we would not be able to discern Yahuah's Truth from the deception. We must always strive to see the "seed within itself" results and pattern in all that we hold dear to.  Anything else is rogue and destruction. Just writing out my thoughts at the moment. Thanks for "listening"!  LOL!</a:t>
            </a:r>
          </a:p>
          <a:p>
            <a:endParaRPr lang="en-US" dirty="0"/>
          </a:p>
          <a:p>
            <a:r>
              <a:rPr lang="en-US" dirty="0"/>
              <a:t>Tim, what if the Tent of Meeting that Moses first erected was a round design after the pattern in heaven?  It leaves a lot of questions.  </a:t>
            </a:r>
          </a:p>
          <a:p>
            <a:endParaRPr lang="en-US" dirty="0"/>
          </a:p>
          <a:p>
            <a:r>
              <a:rPr lang="en-US" dirty="0"/>
              <a:t>Also, if the sanctuary of Moses was a box, still everything is AROUND the Holy of Holies – there is still the idea of circles.</a:t>
            </a:r>
            <a:endParaRPr lang="en-CA" dirty="0"/>
          </a:p>
        </p:txBody>
      </p:sp>
      <p:sp>
        <p:nvSpPr>
          <p:cNvPr id="17" name="Content Placeholder 4"/>
          <p:cNvSpPr txBox="1">
            <a:spLocks/>
          </p:cNvSpPr>
          <p:nvPr/>
        </p:nvSpPr>
        <p:spPr>
          <a:xfrm>
            <a:off x="6056083" y="3664420"/>
            <a:ext cx="5858329" cy="2861057"/>
          </a:xfrm>
          <a:prstGeom prst="rect">
            <a:avLst/>
          </a:prstGeom>
          <a:solidFill>
            <a:srgbClr val="002060">
              <a:alpha val="44000"/>
            </a:srgbClr>
          </a:solidFill>
          <a:effectLst>
            <a:innerShdw blurRad="63500" dist="50800" dir="16200000">
              <a:prstClr val="black">
                <a:alpha val="50000"/>
              </a:prstClr>
            </a:innerShdw>
          </a:effectLst>
          <a:scene3d>
            <a:camera prst="orthographicFront"/>
            <a:lightRig rig="threePt" dir="t"/>
          </a:scene3d>
          <a:sp3d>
            <a:bevelT w="152400" h="50800" prst="softRound"/>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600" b="1" dirty="0">
                <a:ln>
                  <a:solidFill>
                    <a:srgbClr val="002060"/>
                  </a:solidFill>
                </a:ln>
                <a:solidFill>
                  <a:srgbClr val="FF9933"/>
                </a:solidFill>
              </a:rPr>
              <a:t>The importance of this study </a:t>
            </a:r>
            <a:r>
              <a:rPr lang="en-US" sz="2600" b="1" dirty="0">
                <a:ln>
                  <a:solidFill>
                    <a:srgbClr val="002060"/>
                  </a:solidFill>
                </a:ln>
                <a:solidFill>
                  <a:schemeClr val="bg1"/>
                </a:solidFill>
              </a:rPr>
              <a:t>– at the very beginning – is to </a:t>
            </a:r>
            <a:r>
              <a:rPr lang="en-US" sz="2600" b="1" dirty="0">
                <a:ln w="12700">
                  <a:solidFill>
                    <a:srgbClr val="0000FF"/>
                  </a:solidFill>
                </a:ln>
                <a:solidFill>
                  <a:srgbClr val="FF9933"/>
                </a:solidFill>
                <a:effectLst>
                  <a:outerShdw blurRad="50800" dist="50800" dir="5400000" algn="ctr" rotWithShape="0">
                    <a:srgbClr val="FFFF00"/>
                  </a:outerShdw>
                </a:effectLst>
                <a:latin typeface="Arial Black" panose="020B0A04020102020204" pitchFamily="34" charset="0"/>
              </a:rPr>
              <a:t>always strive to see</a:t>
            </a:r>
            <a:r>
              <a:rPr lang="en-US" sz="2600" b="1" dirty="0">
                <a:ln>
                  <a:solidFill>
                    <a:srgbClr val="002060"/>
                  </a:solidFill>
                </a:ln>
                <a:solidFill>
                  <a:schemeClr val="bg1"/>
                </a:solidFill>
              </a:rPr>
              <a:t> the </a:t>
            </a:r>
            <a:r>
              <a:rPr lang="en-US" sz="2600" b="1" dirty="0">
                <a:ln w="12700">
                  <a:solidFill>
                    <a:srgbClr val="0000FF"/>
                  </a:solidFill>
                </a:ln>
                <a:solidFill>
                  <a:srgbClr val="FFFF00"/>
                </a:solidFill>
                <a:effectLst>
                  <a:outerShdw blurRad="50800" dist="50800" dir="5400000" algn="ctr" rotWithShape="0">
                    <a:srgbClr val="00FFFF"/>
                  </a:outerShdw>
                </a:effectLst>
                <a:latin typeface="Cooper Black" panose="0208090404030B020404" pitchFamily="18" charset="0"/>
              </a:rPr>
              <a:t>"seed within itself."  </a:t>
            </a:r>
          </a:p>
          <a:p>
            <a:pPr marL="285750" indent="-285750"/>
            <a:r>
              <a:rPr lang="en-US" sz="2600" b="1" dirty="0">
                <a:ln>
                  <a:solidFill>
                    <a:srgbClr val="002060"/>
                  </a:solidFill>
                </a:ln>
                <a:solidFill>
                  <a:schemeClr val="bg1"/>
                </a:solidFill>
              </a:rPr>
              <a:t>We must seek for this pattern in all that we hold dear.  </a:t>
            </a:r>
          </a:p>
          <a:p>
            <a:pPr marL="285750" indent="-285750"/>
            <a:r>
              <a:rPr lang="en-US" sz="2600" b="1" dirty="0">
                <a:ln>
                  <a:solidFill>
                    <a:srgbClr val="002060"/>
                  </a:solidFill>
                </a:ln>
                <a:solidFill>
                  <a:schemeClr val="bg1"/>
                </a:solidFill>
              </a:rPr>
              <a:t>Anything else is rogue and destructive.</a:t>
            </a:r>
          </a:p>
        </p:txBody>
      </p:sp>
    </p:spTree>
    <p:extLst>
      <p:ext uri="{BB962C8B-B14F-4D97-AF65-F5344CB8AC3E}">
        <p14:creationId xmlns:p14="http://schemas.microsoft.com/office/powerpoint/2010/main" val="42785338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1000"/>
                                        <p:tgtEl>
                                          <p:spTgt spid="17">
                                            <p:txEl>
                                              <p:pRg st="0" end="0"/>
                                            </p:txEl>
                                          </p:spTgt>
                                        </p:tgtEl>
                                      </p:cBhvr>
                                    </p:animEffect>
                                  </p:childTnLst>
                                </p:cTn>
                              </p:par>
                            </p:childTnLst>
                          </p:cTn>
                        </p:par>
                        <p:par>
                          <p:cTn id="8" fill="hold">
                            <p:stCondLst>
                              <p:cond delay="1000"/>
                            </p:stCondLst>
                            <p:childTnLst>
                              <p:par>
                                <p:cTn id="9" presetID="16" presetClass="entr" presetSubtype="21" fill="hold" nodeType="afterEffect">
                                  <p:stCondLst>
                                    <p:cond delay="200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barn(inVertical)">
                                      <p:cBhvr>
                                        <p:cTn id="11" dur="1500"/>
                                        <p:tgtEl>
                                          <p:spTgt spid="17">
                                            <p:txEl>
                                              <p:pRg st="1" end="1"/>
                                            </p:txEl>
                                          </p:spTgt>
                                        </p:tgtEl>
                                      </p:cBhvr>
                                    </p:animEffect>
                                  </p:childTnLst>
                                </p:cTn>
                              </p:par>
                            </p:childTnLst>
                          </p:cTn>
                        </p:par>
                        <p:par>
                          <p:cTn id="12" fill="hold">
                            <p:stCondLst>
                              <p:cond delay="4500"/>
                            </p:stCondLst>
                            <p:childTnLst>
                              <p:par>
                                <p:cTn id="13" presetID="16" presetClass="entr" presetSubtype="21" fill="hold" nodeType="afterEffect">
                                  <p:stCondLst>
                                    <p:cond delay="200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barn(inVertical)">
                                      <p:cBhvr>
                                        <p:cTn id="15" dur="1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F3E72-97D8-4E0E-8DB2-A67F030E614A}" type="slidenum">
              <a:rPr lang="en-US" b="1" smtClean="0">
                <a:solidFill>
                  <a:schemeClr val="tx1"/>
                </a:solidFill>
              </a:rPr>
              <a:t>13</a:t>
            </a:fld>
            <a:endParaRPr lang="en-US" b="1" dirty="0">
              <a:solidFill>
                <a:schemeClr val="tx1"/>
              </a:solidFill>
            </a:endParaRPr>
          </a:p>
        </p:txBody>
      </p:sp>
      <p:sp>
        <p:nvSpPr>
          <p:cNvPr id="13" name="Title 1"/>
          <p:cNvSpPr txBox="1">
            <a:spLocks/>
          </p:cNvSpPr>
          <p:nvPr/>
        </p:nvSpPr>
        <p:spPr>
          <a:xfrm>
            <a:off x="264886" y="124974"/>
            <a:ext cx="11437256" cy="1805426"/>
          </a:xfrm>
          <a:prstGeom prst="rect">
            <a:avLst/>
          </a:prstGeom>
        </p:spPr>
        <p:txBody>
          <a:bodyPr vert="horz" lIns="91440" tIns="45720" rIns="91440" bIns="45720" rtlCol="0" anchor="ctr">
            <a:no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rgbClr val="002060"/>
                  </a:solidFill>
                </a:ln>
                <a:solidFill>
                  <a:schemeClr val="accent4">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Heaven’s </a:t>
            </a:r>
            <a:r>
              <a:rPr lang="en-US" sz="6600" b="1" dirty="0">
                <a:ln>
                  <a:solidFill>
                    <a:srgbClr val="002060"/>
                  </a:solidFill>
                </a:ln>
                <a:solidFill>
                  <a:srgbClr val="7030A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“Seed” </a:t>
            </a:r>
            <a:r>
              <a:rPr lang="en-US" sz="6600" b="1" dirty="0">
                <a:ln>
                  <a:solidFill>
                    <a:srgbClr val="002060"/>
                  </a:solidFill>
                </a:ln>
                <a:solidFill>
                  <a:schemeClr val="accent4">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for</a:t>
            </a:r>
            <a:br>
              <a:rPr lang="en-US" sz="6600" b="1" dirty="0">
                <a:ln>
                  <a:solidFill>
                    <a:srgbClr val="002060"/>
                  </a:solidFill>
                </a:ln>
                <a:solidFill>
                  <a:schemeClr val="accent4">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br>
            <a:r>
              <a:rPr lang="en-US" sz="6600" b="1" dirty="0">
                <a:ln>
                  <a:solidFill>
                    <a:srgbClr val="002060"/>
                  </a:solidFill>
                </a:ln>
                <a:solidFill>
                  <a:srgbClr val="7030A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Priesthood</a:t>
            </a:r>
            <a:r>
              <a:rPr lang="en-US"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 </a:t>
            </a:r>
            <a:r>
              <a:rPr lang="en-US" sz="6600" b="1" dirty="0">
                <a:ln>
                  <a:solidFill>
                    <a:srgbClr val="002060"/>
                  </a:solidFill>
                </a:ln>
                <a:solidFill>
                  <a:schemeClr val="accent4">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&amp;</a:t>
            </a:r>
            <a:r>
              <a:rPr lang="en-US"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 </a:t>
            </a:r>
            <a:r>
              <a:rPr lang="en-US" sz="6600" b="1" dirty="0">
                <a:ln>
                  <a:solidFill>
                    <a:srgbClr val="002060"/>
                  </a:solidFill>
                </a:ln>
                <a:solidFill>
                  <a:srgbClr val="00B0F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Covenant</a:t>
            </a:r>
            <a:endParaRPr lang="en-CA" sz="6600" b="1" dirty="0">
              <a:ln>
                <a:solidFill>
                  <a:srgbClr val="002060"/>
                </a:solidFill>
              </a:ln>
              <a:solidFill>
                <a:srgbClr val="00B0F0"/>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endParaRPr>
          </a:p>
        </p:txBody>
      </p:sp>
      <p:pic>
        <p:nvPicPr>
          <p:cNvPr id="10"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00000">
            <a:off x="318430" y="2288333"/>
            <a:ext cx="4830273" cy="4633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84724" y="2188994"/>
            <a:ext cx="7517417" cy="44627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0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was “the” </a:t>
            </a:r>
            <a:b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0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covering </a:t>
            </a:r>
            <a:b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for His children </a:t>
            </a:r>
            <a:b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beginning in heaven</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Forte" panose="03060902040502070203" pitchFamily="66" charset="0"/>
                <a:ea typeface="Nouvelle Vague" pitchFamily="2" charset="0"/>
                <a:cs typeface="MV Boli" pitchFamily="2" charset="0"/>
              </a:rPr>
              <a:t>.</a:t>
            </a:r>
            <a:endParaRPr lang="en-US" sz="4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endParaRPr lang="en-US" sz="16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36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 Covenant requirements were simple: Obey; or be brought under judgment if no repentance!</a:t>
            </a:r>
            <a:endParaRPr lang="en-US" sz="36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16" name="Rectangle 15"/>
          <p:cNvSpPr/>
          <p:nvPr/>
        </p:nvSpPr>
        <p:spPr>
          <a:xfrm rot="20580883">
            <a:off x="615800" y="2148911"/>
            <a:ext cx="2946080" cy="1081393"/>
          </a:xfrm>
          <a:prstGeom prst="rect">
            <a:avLst/>
          </a:prstGeom>
          <a:noFill/>
        </p:spPr>
        <p:txBody>
          <a:bodyPr wrap="none" lIns="91440" tIns="45720" rIns="91440" bIns="45720">
            <a:prstTxWarp prst="textDeflateBottom">
              <a:avLst>
                <a:gd name="adj" fmla="val 91496"/>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spc="0" dirty="0" err="1">
                <a:ln w="9000" cmpd="sng">
                  <a:solidFill>
                    <a:schemeClr val="accent4">
                      <a:shade val="50000"/>
                      <a:satMod val="120000"/>
                    </a:schemeClr>
                  </a:solidFill>
                  <a:prstDash val="solid"/>
                </a:ln>
                <a:solidFill>
                  <a:srgbClr val="7030A0"/>
                </a:solidFill>
                <a:effectLst>
                  <a:glow rad="127000">
                    <a:schemeClr val="bg1"/>
                  </a:glow>
                  <a:reflection blurRad="12700" stA="28000" endPos="45000" dist="1000" dir="5400000" sy="-100000" algn="bl" rotWithShape="0"/>
                </a:effectLst>
                <a:latin typeface="MV Boli" pitchFamily="2" charset="0"/>
                <a:cs typeface="MV Boli" pitchFamily="2" charset="0"/>
              </a:rPr>
              <a:t>Melki-tzedek</a:t>
            </a:r>
            <a:r>
              <a:rPr lang="en-US" sz="3600" b="1" spc="0" dirty="0">
                <a:ln w="9000" cmpd="sng">
                  <a:solidFill>
                    <a:schemeClr val="accent4">
                      <a:shade val="50000"/>
                      <a:satMod val="120000"/>
                    </a:schemeClr>
                  </a:solidFill>
                  <a:prstDash val="solid"/>
                </a:ln>
                <a:solidFill>
                  <a:srgbClr val="7030A0"/>
                </a:solidFill>
                <a:effectLst>
                  <a:glow rad="127000">
                    <a:schemeClr val="bg1"/>
                  </a:glow>
                  <a:reflection blurRad="12700" stA="28000" endPos="45000" dist="1000" dir="5400000" sy="-100000" algn="bl" rotWithShape="0"/>
                </a:effectLst>
                <a:latin typeface="MV Boli" pitchFamily="2" charset="0"/>
                <a:cs typeface="MV Boli" pitchFamily="2" charset="0"/>
              </a:rPr>
              <a:t/>
            </a:r>
            <a:br>
              <a:rPr lang="en-US" sz="3600" b="1" spc="0" dirty="0">
                <a:ln w="9000" cmpd="sng">
                  <a:solidFill>
                    <a:schemeClr val="accent4">
                      <a:shade val="50000"/>
                      <a:satMod val="120000"/>
                    </a:schemeClr>
                  </a:solidFill>
                  <a:prstDash val="solid"/>
                </a:ln>
                <a:solidFill>
                  <a:srgbClr val="7030A0"/>
                </a:solidFill>
                <a:effectLst>
                  <a:glow rad="127000">
                    <a:schemeClr val="bg1"/>
                  </a:glow>
                  <a:reflection blurRad="12700" stA="28000" endPos="45000" dist="1000" dir="5400000" sy="-100000" algn="bl" rotWithShape="0"/>
                </a:effectLst>
                <a:latin typeface="MV Boli" pitchFamily="2" charset="0"/>
                <a:cs typeface="MV Boli" pitchFamily="2" charset="0"/>
              </a:rPr>
            </a:br>
            <a:r>
              <a:rPr lang="en-US" sz="3600" b="1" spc="0" dirty="0">
                <a:ln w="9000" cmpd="sng">
                  <a:solidFill>
                    <a:schemeClr val="accent4">
                      <a:shade val="50000"/>
                      <a:satMod val="120000"/>
                    </a:schemeClr>
                  </a:solidFill>
                  <a:prstDash val="solid"/>
                </a:ln>
                <a:solidFill>
                  <a:srgbClr val="7030A0"/>
                </a:solidFill>
                <a:effectLst>
                  <a:glow rad="127000">
                    <a:schemeClr val="bg1"/>
                  </a:glow>
                </a:effectLst>
                <a:latin typeface="MV Boli" pitchFamily="2" charset="0"/>
                <a:cs typeface="MV Boli" pitchFamily="2" charset="0"/>
              </a:rPr>
              <a:t>King &amp; Priest</a:t>
            </a:r>
            <a:endParaRPr lang="en-US" sz="5400" b="1" cap="all" spc="0" dirty="0">
              <a:ln w="9000" cmpd="sng">
                <a:solidFill>
                  <a:schemeClr val="accent4">
                    <a:shade val="50000"/>
                    <a:satMod val="120000"/>
                  </a:schemeClr>
                </a:solidFill>
                <a:prstDash val="solid"/>
              </a:ln>
              <a:solidFill>
                <a:srgbClr val="7030A0"/>
              </a:solidFill>
              <a:effectLst>
                <a:glow rad="127000">
                  <a:schemeClr val="bg1"/>
                </a:glow>
              </a:effectLst>
              <a:latin typeface="MV Boli" pitchFamily="2" charset="0"/>
              <a:cs typeface="MV Boli" pitchFamily="2" charset="0"/>
            </a:endParaRPr>
          </a:p>
        </p:txBody>
      </p:sp>
      <p:sp>
        <p:nvSpPr>
          <p:cNvPr id="17" name="Rectangle 16"/>
          <p:cNvSpPr/>
          <p:nvPr/>
        </p:nvSpPr>
        <p:spPr>
          <a:xfrm rot="20516498">
            <a:off x="1176118" y="4307051"/>
            <a:ext cx="2715808" cy="646331"/>
          </a:xfrm>
          <a:prstGeom prst="rect">
            <a:avLst/>
          </a:prstGeom>
          <a:noFill/>
        </p:spPr>
        <p:txBody>
          <a:bodyPr wrap="none" lIns="91440" tIns="45720" rIns="91440" bIns="45720">
            <a:prstTxWarp prst="textChevronInverted">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rPr>
              <a:t> Covenant </a:t>
            </a:r>
            <a:endParaRPr lang="en-US" sz="54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endParaRPr>
          </a:p>
        </p:txBody>
      </p:sp>
    </p:spTree>
    <p:extLst>
      <p:ext uri="{BB962C8B-B14F-4D97-AF65-F5344CB8AC3E}">
        <p14:creationId xmlns:p14="http://schemas.microsoft.com/office/powerpoint/2010/main" val="428152068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tx1"/>
                </a:solidFill>
              </a:rPr>
              <a:t>14</a:t>
            </a:fld>
            <a:endParaRPr lang="en-US" b="1" dirty="0">
              <a:solidFill>
                <a:schemeClr val="tx1"/>
              </a:solidFill>
            </a:endParaRPr>
          </a:p>
        </p:txBody>
      </p:sp>
      <p:sp>
        <p:nvSpPr>
          <p:cNvPr id="14" name="Rectangle 13"/>
          <p:cNvSpPr/>
          <p:nvPr/>
        </p:nvSpPr>
        <p:spPr>
          <a:xfrm>
            <a:off x="103458" y="1217174"/>
            <a:ext cx="5700442" cy="50167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marL="742950" indent="-742950">
              <a:buFont typeface="Wingdings" panose="05000000000000000000" pitchFamily="2" charset="2"/>
              <a:buChar char="v"/>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Everything began with our Creator </a:t>
            </a: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p>
          <a:p>
            <a:pPr marL="742950" indent="-742950">
              <a:buFont typeface="Wingdings" panose="05000000000000000000" pitchFamily="2" charset="2"/>
              <a:buChar char="v"/>
            </a:pP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a:t>
            </a:r>
            <a:r>
              <a:rPr lang="en-US" sz="3200" b="1" cap="none" spc="0"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He</a:t>
            </a: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really the - </a:t>
            </a:r>
            <a:b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32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Seed</a:t>
            </a: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of everything? </a:t>
            </a:r>
          </a:p>
          <a:p>
            <a:pPr marL="742950" indent="-742950">
              <a:buFont typeface="Wingdings" panose="05000000000000000000" pitchFamily="2" charset="2"/>
              <a:buChar char="v"/>
            </a:pP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a:t>
            </a:r>
            <a:r>
              <a:rPr lang="en-US" sz="3200" b="1" cap="none" spc="0"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He</a:t>
            </a: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a:t>
            </a:r>
            <a:r>
              <a:rPr lang="en-US" sz="32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King</a:t>
            </a: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3200" b="1" cap="none" spc="0"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Leader</a:t>
            </a:r>
            <a:r>
              <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of everything?  If so, is there always “order”? </a:t>
            </a:r>
          </a:p>
          <a:p>
            <a:pPr marL="742950" indent="-742950">
              <a:buFont typeface="Wingdings" panose="05000000000000000000" pitchFamily="2" charset="2"/>
              <a:buChar char="v"/>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a:t>
            </a: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He</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High Priest</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of everything?  If so,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there a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covenant</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15" name="Title 1"/>
          <p:cNvSpPr txBox="1">
            <a:spLocks/>
          </p:cNvSpPr>
          <p:nvPr/>
        </p:nvSpPr>
        <p:spPr>
          <a:xfrm>
            <a:off x="264886" y="124974"/>
            <a:ext cx="11437256" cy="1092200"/>
          </a:xfrm>
          <a:prstGeom prst="rect">
            <a:avLst/>
          </a:prstGeom>
        </p:spPr>
        <p:txBody>
          <a:bodyPr vert="horz" lIns="91440" tIns="45720" rIns="91440" bIns="45720" rtlCol="0" anchor="ctr">
            <a:no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rPr>
              <a:t>In the VERY Beginning …</a:t>
            </a:r>
            <a:endParaRPr lang="en-CA" sz="6600" b="1" dirty="0">
              <a:ln>
                <a:solidFill>
                  <a:srgbClr val="002060"/>
                </a:solidFill>
              </a:ln>
              <a:solidFill>
                <a:schemeClr val="accent5">
                  <a:lumMod val="60000"/>
                  <a:lumOff val="40000"/>
                </a:schemeClr>
              </a:solidFill>
              <a:effectLst>
                <a:outerShdw blurRad="50800" dist="38100" dir="16200000" rotWithShape="0">
                  <a:srgbClr val="002060">
                    <a:alpha val="60000"/>
                  </a:srgbClr>
                </a:outerShdw>
                <a:reflection blurRad="76200" stA="46000" endPos="45000" dist="88900" dir="5400000" sy="-100000" algn="bl" rotWithShape="0"/>
              </a:effectLst>
              <a:latin typeface="Forte" panose="03060902040502070203" pitchFamily="66" charset="0"/>
            </a:endParaRPr>
          </a:p>
        </p:txBody>
      </p:sp>
      <p:sp>
        <p:nvSpPr>
          <p:cNvPr id="17" name="Rectangle 16"/>
          <p:cNvSpPr/>
          <p:nvPr/>
        </p:nvSpPr>
        <p:spPr>
          <a:xfrm>
            <a:off x="5907358" y="1253523"/>
            <a:ext cx="6110470" cy="550920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marL="742950" indent="-742950">
              <a:buFont typeface="Wingdings" panose="05000000000000000000" pitchFamily="2" charset="2"/>
              <a:buChar char="v"/>
            </a:pP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knows the –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“end from the beginning” including the </a:t>
            </a:r>
            <a:r>
              <a:rPr lang="en-US" sz="3200" b="1"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birth of sin</a:t>
            </a:r>
            <a:r>
              <a:rPr lang="en-US" sz="2800" b="1" dirty="0">
                <a:ln w="11430">
                  <a:solidFill>
                    <a:srgbClr val="002060"/>
                  </a:solidFill>
                </a:ln>
                <a:solidFill>
                  <a:srgbClr val="C00000"/>
                </a:solidFill>
                <a:effectLst>
                  <a:outerShdw blurRad="50800" dist="39000" dir="5460000" algn="tl">
                    <a:srgbClr val="000000">
                      <a:alpha val="38000"/>
                    </a:srgbClr>
                  </a:outerShdw>
                </a:effectLst>
                <a:latin typeface="Forte" panose="03060902040502070203" pitchFamily="66" charset="0"/>
                <a:ea typeface="Nouvelle Vague" pitchFamily="2" charset="0"/>
                <a:cs typeface="MV Boli" pitchFamily="2" charset="0"/>
              </a:rPr>
              <a:t>.</a:t>
            </a:r>
            <a:endParaRPr lang="en-US" sz="3200" b="1"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marL="742950" indent="-742950">
              <a:buFont typeface="Wingdings" panose="05000000000000000000" pitchFamily="2" charset="2"/>
              <a:buChar char="v"/>
            </a:pPr>
            <a:r>
              <a:rPr lang="en-US" sz="32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 </a:t>
            </a:r>
            <a:r>
              <a:rPr lang="en-US" sz="3200" b="1" dirty="0">
                <a:ln w="11430">
                  <a:solidFill>
                    <a:srgbClr val="002060"/>
                  </a:solidFill>
                </a:ln>
                <a:solidFill>
                  <a:srgbClr val="FF0000"/>
                </a:solidFill>
                <a:effectLst>
                  <a:outerShdw blurRad="50800" dist="39000" dir="5460000" sx="101000" sy="101000" algn="tl">
                    <a:srgbClr val="7030A0"/>
                  </a:outerShdw>
                </a:effectLst>
                <a:latin typeface="MV Boli" pitchFamily="2" charset="0"/>
                <a:ea typeface="Nouvelle Vague" pitchFamily="2" charset="0"/>
                <a:cs typeface="MV Boli" pitchFamily="2" charset="0"/>
              </a:rPr>
              <a:t>Plan of Salvation </a:t>
            </a:r>
            <a:r>
              <a:rPr lang="en-US" sz="32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r>
            <a:br>
              <a:rPr lang="en-US" sz="32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was laid down before the foundation of the world … </a:t>
            </a:r>
          </a:p>
          <a:p>
            <a:pPr marL="742950" indent="-742950">
              <a:buFont typeface="Wingdings" panose="05000000000000000000" pitchFamily="2" charset="2"/>
              <a:buChar char="v"/>
            </a:pP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 Plan: </a:t>
            </a: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Yahusha</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would die “once” to provide forgiveness for all sin upon repentance &amp; acceptance!</a:t>
            </a:r>
          </a:p>
          <a:p>
            <a:pPr marL="742950" indent="-742950">
              <a:buFont typeface="Wingdings" panose="05000000000000000000" pitchFamily="2" charset="2"/>
              <a:buChar char="v"/>
            </a:pPr>
            <a:endParaRPr lang="en-US" sz="32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6" name="Content Placeholder 2"/>
          <p:cNvSpPr>
            <a:spLocks noGrp="1"/>
          </p:cNvSpPr>
          <p:nvPr>
            <p:ph idx="1"/>
          </p:nvPr>
        </p:nvSpPr>
        <p:spPr>
          <a:xfrm>
            <a:off x="150630" y="7008995"/>
            <a:ext cx="11729012" cy="6591782"/>
          </a:xfrm>
          <a:solidFill>
            <a:schemeClr val="accent2">
              <a:lumMod val="20000"/>
              <a:lumOff val="80000"/>
            </a:schemeClr>
          </a:solidFill>
        </p:spPr>
        <p:txBody>
          <a:bodyPr>
            <a:normAutofit fontScale="55000" lnSpcReduction="20000"/>
          </a:bodyPr>
          <a:lstStyle/>
          <a:p>
            <a:pPr marL="0" indent="0">
              <a:buNone/>
            </a:pPr>
            <a:r>
              <a:rPr lang="en-US" dirty="0"/>
              <a:t>Here are the 10 verses for “foundation of the word: . </a:t>
            </a:r>
          </a:p>
          <a:p>
            <a:pPr marL="514350" indent="-514350">
              <a:buFont typeface="+mj-lt"/>
              <a:buAutoNum type="arabicPeriod"/>
            </a:pPr>
            <a:r>
              <a:rPr lang="en-US" sz="3300" dirty="0"/>
              <a:t>Matthew 13:35  That it might be fulfilled which was spoken by the prophet, saying, I will open my mouth in parables; I will utter things which have been kept secret </a:t>
            </a:r>
            <a:r>
              <a:rPr lang="en-US" sz="3300" b="1" dirty="0"/>
              <a:t>from the foundation of the world.</a:t>
            </a:r>
            <a:r>
              <a:rPr lang="en-US" sz="3300" dirty="0"/>
              <a:t/>
            </a:r>
            <a:br>
              <a:rPr lang="en-US" sz="3300" dirty="0"/>
            </a:br>
            <a:r>
              <a:rPr lang="en-US" sz="3300" dirty="0"/>
              <a:t>KJV for all of them</a:t>
            </a:r>
          </a:p>
          <a:p>
            <a:pPr marL="514350" indent="-514350">
              <a:buFont typeface="+mj-lt"/>
              <a:buAutoNum type="arabicPeriod"/>
            </a:pPr>
            <a:r>
              <a:rPr lang="en-US" sz="3300" dirty="0"/>
              <a:t>Matthew 25:34  Then shall the King say unto them on his right hand, Come, ye blessed of my Father, inherit the kingdom prepared for you </a:t>
            </a:r>
            <a:r>
              <a:rPr lang="en-US" sz="3300" b="1" dirty="0"/>
              <a:t>from the foundation of the world: </a:t>
            </a:r>
          </a:p>
          <a:p>
            <a:pPr marL="514350" indent="-514350">
              <a:buFont typeface="+mj-lt"/>
              <a:buAutoNum type="arabicPeriod"/>
            </a:pPr>
            <a:r>
              <a:rPr lang="en-US" sz="3300" dirty="0"/>
              <a:t>Luke 11:50  That the blood of all the prophets, which was shed </a:t>
            </a:r>
            <a:r>
              <a:rPr lang="en-US" sz="3300" b="1" dirty="0"/>
              <a:t>from the foundation of the world</a:t>
            </a:r>
            <a:r>
              <a:rPr lang="en-US" sz="3300" dirty="0"/>
              <a:t>, may be required of this generation;</a:t>
            </a:r>
          </a:p>
          <a:p>
            <a:pPr marL="514350" indent="-514350">
              <a:buFont typeface="+mj-lt"/>
              <a:buAutoNum type="arabicPeriod"/>
            </a:pPr>
            <a:r>
              <a:rPr lang="en-US" sz="3300" dirty="0"/>
              <a:t>John 17:24  Father, I will that they also, whom thou hast given me, be with me where I am; that they may behold my glory, which thou hast given me: for thou </a:t>
            </a:r>
            <a:r>
              <a:rPr lang="en-US" sz="3300" dirty="0" err="1"/>
              <a:t>lovedst</a:t>
            </a:r>
            <a:r>
              <a:rPr lang="en-US" sz="3300" dirty="0"/>
              <a:t> me </a:t>
            </a:r>
            <a:r>
              <a:rPr lang="en-US" sz="3300" b="1" u="sng" dirty="0">
                <a:solidFill>
                  <a:srgbClr val="FF0000"/>
                </a:solidFill>
              </a:rPr>
              <a:t>before</a:t>
            </a:r>
            <a:r>
              <a:rPr lang="en-US" sz="3300" dirty="0"/>
              <a:t> </a:t>
            </a:r>
            <a:r>
              <a:rPr lang="en-US" sz="3300" b="1" dirty="0"/>
              <a:t>the foundation of the world.</a:t>
            </a:r>
          </a:p>
          <a:p>
            <a:pPr marL="514350" indent="-514350">
              <a:buFont typeface="+mj-lt"/>
              <a:buAutoNum type="arabicPeriod"/>
            </a:pPr>
            <a:r>
              <a:rPr lang="en-US" sz="3300" dirty="0"/>
              <a:t>Ephesians 1:4  According as he hath chosen us in him </a:t>
            </a:r>
            <a:r>
              <a:rPr lang="en-US" sz="3300" b="1" dirty="0">
                <a:solidFill>
                  <a:srgbClr val="FF0000"/>
                </a:solidFill>
              </a:rPr>
              <a:t>before</a:t>
            </a:r>
            <a:r>
              <a:rPr lang="en-US" sz="3300" b="1" dirty="0"/>
              <a:t> the foundation of the world</a:t>
            </a:r>
            <a:r>
              <a:rPr lang="en-US" sz="3300" dirty="0"/>
              <a:t>, that we should be holy and without blame before him in love:  </a:t>
            </a:r>
          </a:p>
          <a:p>
            <a:pPr marL="514350" indent="-514350">
              <a:buFont typeface="+mj-lt"/>
              <a:buAutoNum type="arabicPeriod"/>
            </a:pPr>
            <a:r>
              <a:rPr lang="en-US" sz="3300" dirty="0"/>
              <a:t>Hebrews 4:3  For we which have believed do enter into rest, as he said, As I have sworn in my wrath, if they shall enter into my rest: although the works were finished </a:t>
            </a:r>
            <a:r>
              <a:rPr lang="en-US" sz="3300" b="1" dirty="0"/>
              <a:t>from the foundation of the world.  </a:t>
            </a:r>
          </a:p>
          <a:p>
            <a:pPr marL="514350" indent="-514350">
              <a:buFont typeface="+mj-lt"/>
              <a:buAutoNum type="arabicPeriod"/>
            </a:pPr>
            <a:r>
              <a:rPr lang="en-US" sz="3300" dirty="0"/>
              <a:t>Hebrews 9:26  For then must he often have suffered </a:t>
            </a:r>
            <a:r>
              <a:rPr lang="en-US" sz="3300" b="1" u="sng" dirty="0">
                <a:solidFill>
                  <a:srgbClr val="FF0000"/>
                </a:solidFill>
              </a:rPr>
              <a:t>since</a:t>
            </a:r>
            <a:r>
              <a:rPr lang="en-US" sz="3300" b="1" dirty="0"/>
              <a:t> the foundation of the world</a:t>
            </a:r>
            <a:r>
              <a:rPr lang="en-US" sz="3300" dirty="0"/>
              <a:t>: but now once in the end of the world hath he appeared to put away sin by the sacrifice of himself.  </a:t>
            </a:r>
          </a:p>
          <a:p>
            <a:pPr marL="514350" indent="-514350">
              <a:buFont typeface="+mj-lt"/>
              <a:buAutoNum type="arabicPeriod"/>
            </a:pPr>
            <a:r>
              <a:rPr lang="en-US" sz="3300" dirty="0"/>
              <a:t>1 Peter 1:20  Who verily was </a:t>
            </a:r>
            <a:r>
              <a:rPr lang="en-US" sz="3300" b="1" u="sng" dirty="0">
                <a:solidFill>
                  <a:srgbClr val="0070C0"/>
                </a:solidFill>
              </a:rPr>
              <a:t>foreordained</a:t>
            </a:r>
            <a:r>
              <a:rPr lang="en-US" sz="3300" dirty="0"/>
              <a:t> </a:t>
            </a:r>
            <a:r>
              <a:rPr lang="en-US" sz="3300" b="1" dirty="0">
                <a:solidFill>
                  <a:srgbClr val="FF0000"/>
                </a:solidFill>
              </a:rPr>
              <a:t>before</a:t>
            </a:r>
            <a:r>
              <a:rPr lang="en-US" sz="3300" b="1" dirty="0"/>
              <a:t> the foundation of the world, </a:t>
            </a:r>
            <a:r>
              <a:rPr lang="en-US" sz="3300" dirty="0"/>
              <a:t>but was manifest in these last times for you,  </a:t>
            </a:r>
          </a:p>
          <a:p>
            <a:pPr marL="514350" indent="-514350">
              <a:buFont typeface="+mj-lt"/>
              <a:buAutoNum type="arabicPeriod"/>
            </a:pPr>
            <a:r>
              <a:rPr lang="en-US" sz="3300" dirty="0"/>
              <a:t>Revelation 13:8  </a:t>
            </a:r>
            <a:r>
              <a:rPr lang="en-US" sz="3300" dirty="0" err="1"/>
              <a:t>nd</a:t>
            </a:r>
            <a:r>
              <a:rPr lang="en-US" sz="3300" dirty="0"/>
              <a:t> all that dwell upon the earth shall worship him, whose names are not written in the book of life of the Lamb slain </a:t>
            </a:r>
            <a:r>
              <a:rPr lang="en-US" sz="3300" b="1" dirty="0"/>
              <a:t>from the foundation of the world.  </a:t>
            </a:r>
          </a:p>
          <a:p>
            <a:pPr marL="514350" indent="-514350">
              <a:buFont typeface="+mj-lt"/>
              <a:buAutoNum type="arabicPeriod"/>
            </a:pPr>
            <a:r>
              <a:rPr lang="en-US" sz="3300" dirty="0"/>
              <a:t>Revelation 17:8  The beast that thou </a:t>
            </a:r>
            <a:r>
              <a:rPr lang="en-US" sz="3300" dirty="0" err="1"/>
              <a:t>sawest</a:t>
            </a:r>
            <a:r>
              <a:rPr lang="en-US" sz="3300" dirty="0"/>
              <a:t> was, and is not; and shall ascend out of the bottomless pit, and go into perdition: and they that dwell on the earth shall wonder, whose names were not written in the book of life </a:t>
            </a:r>
            <a:r>
              <a:rPr lang="en-US" sz="3300" b="1" dirty="0"/>
              <a:t>from the foundation of the world</a:t>
            </a:r>
            <a:r>
              <a:rPr lang="en-US" sz="3300" dirty="0"/>
              <a:t>, when they behold the beast that was, and is not, and yet is.</a:t>
            </a:r>
          </a:p>
          <a:p>
            <a:pPr marL="0" indent="0">
              <a:buNone/>
            </a:pPr>
            <a:r>
              <a:rPr lang="en-US" dirty="0"/>
              <a:t/>
            </a:r>
            <a:br>
              <a:rPr lang="en-US" dirty="0"/>
            </a:br>
            <a:endParaRPr lang="en-CA" dirty="0"/>
          </a:p>
        </p:txBody>
      </p:sp>
    </p:spTree>
    <p:extLst>
      <p:ext uri="{BB962C8B-B14F-4D97-AF65-F5344CB8AC3E}">
        <p14:creationId xmlns:p14="http://schemas.microsoft.com/office/powerpoint/2010/main" val="14490570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p:nvSpPr>
        <p:spPr>
          <a:xfrm>
            <a:off x="5839336" y="1188410"/>
            <a:ext cx="6427970" cy="550920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r>
              <a:rPr lang="en-US" sz="3200" b="1" dirty="0">
                <a:ln w="11430">
                  <a:solidFill>
                    <a:srgbClr val="C0000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This first sin in heaven:</a:t>
            </a:r>
          </a:p>
          <a:p>
            <a:pPr marL="742950" indent="-742950">
              <a:buFont typeface="+mj-lt"/>
              <a:buAutoNum type="alphaLcParenR"/>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was in violation of a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Royal Covenant</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set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down from the beginning!</a:t>
            </a:r>
          </a:p>
          <a:p>
            <a:pPr marL="742950" indent="-742950">
              <a:buFont typeface="+mj-lt"/>
              <a:buAutoNum type="alphaLcParenR"/>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had to have judgment!</a:t>
            </a:r>
          </a:p>
          <a:p>
            <a:pPr marL="742950" indent="-742950">
              <a:buFont typeface="Wingdings" panose="05000000000000000000" pitchFamily="2" charset="2"/>
              <a:buChar char="Ø"/>
            </a:pP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Who</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administered the pending judgment?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 King? </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or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 Priest?</a:t>
            </a:r>
          </a:p>
          <a:p>
            <a:pPr marL="742950" indent="-742950">
              <a:buFont typeface="Wingdings" panose="05000000000000000000" pitchFamily="2" charset="2"/>
              <a:buChar char="Ø"/>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that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King</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and “</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Priest</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3200" b="1" u="sng" dirty="0">
                <a:ln w="11430">
                  <a:solidFill>
                    <a:srgbClr val="0000FF"/>
                  </a:solidFill>
                </a:ln>
                <a:solidFill>
                  <a:schemeClr val="accent6">
                    <a:lumMod val="50000"/>
                  </a:schemeClr>
                </a:solidFill>
                <a:effectLst>
                  <a:outerShdw blurRad="50800" dist="39000" dir="5460000" sx="102000" sy="102000" algn="tl">
                    <a:srgbClr val="00FF99"/>
                  </a:outerShdw>
                </a:effectLst>
                <a:latin typeface="MV Boli" pitchFamily="2" charset="0"/>
                <a:ea typeface="Nouvelle Vague" pitchFamily="2" charset="0"/>
                <a:cs typeface="MV Boli" pitchFamily="2" charset="0"/>
              </a:rPr>
              <a:t>THE </a:t>
            </a:r>
            <a:r>
              <a:rPr lang="en-US" sz="3200" b="1" u="sng" dirty="0">
                <a:ln w="11430">
                  <a:solidFill>
                    <a:srgbClr val="0000FF"/>
                  </a:solidFill>
                </a:ln>
                <a:solidFill>
                  <a:srgbClr val="441D61"/>
                </a:solidFill>
                <a:effectLst>
                  <a:outerShdw blurRad="50800" dist="39000" dir="5460000" sx="102000" sy="102000" algn="tl">
                    <a:srgbClr val="00FF99"/>
                  </a:outerShdw>
                </a:effectLst>
                <a:latin typeface="MV Boli" pitchFamily="2" charset="0"/>
                <a:ea typeface="Nouvelle Vague" pitchFamily="2" charset="0"/>
                <a:cs typeface="MV Boli" pitchFamily="2" charset="0"/>
              </a:rPr>
              <a:t>SEED</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for all “kings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&amp; priests” to come?</a:t>
            </a:r>
          </a:p>
        </p:txBody>
      </p:sp>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tx1"/>
                </a:solidFill>
              </a:rPr>
              <a:t>15</a:t>
            </a:fld>
            <a:endParaRPr lang="en-US" b="1" dirty="0">
              <a:solidFill>
                <a:schemeClr val="tx1"/>
              </a:solidFill>
            </a:endParaRPr>
          </a:p>
        </p:txBody>
      </p:sp>
      <p:pic>
        <p:nvPicPr>
          <p:cNvPr id="5" name="Picture 4">
            <a:extLst>
              <a:ext uri="{FF2B5EF4-FFF2-40B4-BE49-F238E27FC236}">
                <a16:creationId xmlns="" xmlns:a16="http://schemas.microsoft.com/office/drawing/2014/main" id="{BAD15CF1-7402-4CF4-B7AD-65E8B31BB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3666" y="3746499"/>
            <a:ext cx="1288527" cy="1288527"/>
          </a:xfrm>
          <a:prstGeom prst="ellipse">
            <a:avLst/>
          </a:prstGeom>
          <a:ln>
            <a:noFill/>
          </a:ln>
          <a:effectLst>
            <a:softEdge rad="112500"/>
          </a:effectLst>
        </p:spPr>
      </p:pic>
      <p:sp>
        <p:nvSpPr>
          <p:cNvPr id="14" name="Rectangle 13"/>
          <p:cNvSpPr/>
          <p:nvPr/>
        </p:nvSpPr>
        <p:spPr>
          <a:xfrm>
            <a:off x="103458" y="1217174"/>
            <a:ext cx="5700442" cy="50167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marL="742950" indent="-742950">
              <a:buFont typeface="Wingdings" panose="05000000000000000000" pitchFamily="2" charset="2"/>
              <a:buChar char="v"/>
            </a:pP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Yahuah’s</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Word does </a:t>
            </a:r>
            <a:b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not return to </a:t>
            </a:r>
            <a:r>
              <a:rPr lang="en-US" sz="3200" b="1" dirty="0">
                <a:ln w="11430">
                  <a:solidFill>
                    <a:srgbClr val="002060"/>
                  </a:solidFill>
                </a:ln>
                <a:solidFill>
                  <a:srgbClr val="00B0F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Him</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void!</a:t>
            </a:r>
          </a:p>
          <a:p>
            <a:pPr marL="742950" indent="-742950">
              <a:buFont typeface="Wingdings" panose="05000000000000000000" pitchFamily="2" charset="2"/>
              <a:buChar char="v"/>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Does that mean the </a:t>
            </a:r>
            <a:r>
              <a:rPr lang="en-US" sz="3200" b="1"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Plan of Salvation </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laid down in the beginning was inclusive of </a:t>
            </a:r>
            <a:r>
              <a:rPr lang="en-US" sz="32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Lucifer</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and </a:t>
            </a:r>
            <a:r>
              <a:rPr lang="en-US" sz="32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his followers</a:t>
            </a: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p>
          <a:p>
            <a:pPr marL="742950" indent="-742950">
              <a:buFont typeface="Wingdings" panose="05000000000000000000" pitchFamily="2" charset="2"/>
              <a:buChar char="v"/>
            </a:pPr>
            <a:r>
              <a:rPr lang="en-US" sz="32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We know Lucifer and </a:t>
            </a:r>
            <a:br>
              <a:rPr lang="en-US" sz="32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his angels were expelled from heaven, right?</a:t>
            </a:r>
          </a:p>
        </p:txBody>
      </p:sp>
      <p:sp>
        <p:nvSpPr>
          <p:cNvPr id="15" name="Title 1"/>
          <p:cNvSpPr txBox="1">
            <a:spLocks/>
          </p:cNvSpPr>
          <p:nvPr/>
        </p:nvSpPr>
        <p:spPr>
          <a:xfrm>
            <a:off x="264886" y="124974"/>
            <a:ext cx="11437256" cy="109220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rgbClr val="002060"/>
                  </a:solidFill>
                </a:ln>
                <a:solidFill>
                  <a:srgbClr val="FF0000"/>
                </a:solidFill>
                <a:effectLst>
                  <a:outerShdw blurRad="63500" dist="38100" dir="16200000" sx="102000" sy="102000" rotWithShape="0">
                    <a:schemeClr val="tx1">
                      <a:lumMod val="85000"/>
                      <a:lumOff val="15000"/>
                      <a:alpha val="93000"/>
                    </a:schemeClr>
                  </a:outerShdw>
                </a:effectLst>
                <a:latin typeface="Forte" panose="03060902040502070203" pitchFamily="66" charset="0"/>
              </a:rPr>
              <a:t>The First Sin in Heaven</a:t>
            </a:r>
            <a:endParaRPr lang="en-CA" sz="6600" b="1" dirty="0">
              <a:ln>
                <a:solidFill>
                  <a:srgbClr val="002060"/>
                </a:solidFill>
              </a:ln>
              <a:solidFill>
                <a:srgbClr val="FF0000"/>
              </a:solidFill>
              <a:effectLst>
                <a:outerShdw blurRad="63500" dist="38100" dir="16200000" sx="102000" sy="102000" rotWithShape="0">
                  <a:schemeClr val="tx1">
                    <a:lumMod val="85000"/>
                    <a:lumOff val="15000"/>
                    <a:alpha val="93000"/>
                  </a:schemeClr>
                </a:outerShdw>
              </a:effectLst>
              <a:latin typeface="Forte" panose="03060902040502070203" pitchFamily="66" charset="0"/>
            </a:endParaRPr>
          </a:p>
        </p:txBody>
      </p:sp>
      <p:sp>
        <p:nvSpPr>
          <p:cNvPr id="2" name="Speech Bubble: Rectangle with Corners Rounded 1">
            <a:extLst>
              <a:ext uri="{FF2B5EF4-FFF2-40B4-BE49-F238E27FC236}">
                <a16:creationId xmlns="" xmlns:a16="http://schemas.microsoft.com/office/drawing/2014/main" id="{B1D291BB-F870-4D9D-A8E0-ADCE8FC4E8D1}"/>
              </a:ext>
            </a:extLst>
          </p:cNvPr>
          <p:cNvSpPr/>
          <p:nvPr/>
        </p:nvSpPr>
        <p:spPr>
          <a:xfrm>
            <a:off x="927100" y="6195832"/>
            <a:ext cx="5364370" cy="612648"/>
          </a:xfrm>
          <a:prstGeom prst="wedgeRoundRectCallout">
            <a:avLst>
              <a:gd name="adj1" fmla="val 63195"/>
              <a:gd name="adj2" fmla="val -100084"/>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path path="shape">
              <a:fillToRect l="50000" t="50000" r="50000" b="50000"/>
            </a:path>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dirty="0">
                <a:ln w="28575">
                  <a:solidFill>
                    <a:srgbClr val="0000FF"/>
                  </a:solidFill>
                </a:ln>
                <a:solidFill>
                  <a:srgbClr val="FFFF00"/>
                </a:solidFill>
                <a:effectLst>
                  <a:outerShdw blurRad="50800" dist="50800" dir="5400000" algn="ctr" rotWithShape="0">
                    <a:srgbClr val="00FF99"/>
                  </a:outerShdw>
                </a:effectLst>
                <a:latin typeface="Cooper Black" panose="0208090404030B020404" pitchFamily="18" charset="0"/>
              </a:rPr>
              <a:t>ACCORDING TO ITS KIND!</a:t>
            </a:r>
          </a:p>
        </p:txBody>
      </p:sp>
    </p:spTree>
    <p:extLst>
      <p:ext uri="{BB962C8B-B14F-4D97-AF65-F5344CB8AC3E}">
        <p14:creationId xmlns:p14="http://schemas.microsoft.com/office/powerpoint/2010/main" val="48030975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16</a:t>
            </a:fld>
            <a:endParaRPr lang="en-US" dirty="0">
              <a:solidFill>
                <a:schemeClr val="tx1"/>
              </a:solidFill>
            </a:endParaRPr>
          </a:p>
        </p:txBody>
      </p:sp>
      <p:sp>
        <p:nvSpPr>
          <p:cNvPr id="6" name="Title 1"/>
          <p:cNvSpPr txBox="1">
            <a:spLocks/>
          </p:cNvSpPr>
          <p:nvPr/>
        </p:nvSpPr>
        <p:spPr>
          <a:xfrm>
            <a:off x="264886" y="124974"/>
            <a:ext cx="11437256" cy="109220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accent1">
                    <a:lumMod val="75000"/>
                  </a:schemeClr>
                </a:solidFill>
                <a:latin typeface="Forte" panose="03060902040502070203" pitchFamily="66" charset="0"/>
              </a:rPr>
              <a:t>The Seed of the King &amp; Priesthood</a:t>
            </a:r>
            <a:endParaRPr lang="en-CA" sz="6000" b="1" dirty="0">
              <a:solidFill>
                <a:schemeClr val="accent1">
                  <a:lumMod val="75000"/>
                </a:schemeClr>
              </a:solidFill>
              <a:latin typeface="Forte" panose="03060902040502070203" pitchFamily="66" charset="0"/>
            </a:endParaRPr>
          </a:p>
        </p:txBody>
      </p:sp>
      <p:sp>
        <p:nvSpPr>
          <p:cNvPr id="7" name="Content Placeholder 4"/>
          <p:cNvSpPr txBox="1">
            <a:spLocks/>
          </p:cNvSpPr>
          <p:nvPr/>
        </p:nvSpPr>
        <p:spPr>
          <a:xfrm>
            <a:off x="264886" y="1245065"/>
            <a:ext cx="5754914" cy="5199278"/>
          </a:xfrm>
          <a:prstGeom prst="rect">
            <a:avLst/>
          </a:prstGeom>
        </p:spPr>
        <p:txBody>
          <a:bodyPr>
            <a:normAutofit fontScale="92500" lnSpcReduction="2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dirty="0">
                <a:solidFill>
                  <a:srgbClr val="002060"/>
                </a:solidFill>
              </a:rPr>
              <a:t>In heaven, the sin of Lucifer and </a:t>
            </a:r>
            <a:br>
              <a:rPr lang="en-US" dirty="0">
                <a:solidFill>
                  <a:srgbClr val="002060"/>
                </a:solidFill>
              </a:rPr>
            </a:br>
            <a:r>
              <a:rPr lang="en-US" dirty="0">
                <a:solidFill>
                  <a:srgbClr val="002060"/>
                </a:solidFill>
              </a:rPr>
              <a:t>his followers could not be judged without some form of government including a King, Judge and Priest. </a:t>
            </a:r>
          </a:p>
          <a:p>
            <a:pPr marL="514350" indent="-514350">
              <a:buFont typeface="+mj-lt"/>
              <a:buAutoNum type="arabicParenR"/>
            </a:pPr>
            <a:r>
              <a:rPr lang="en-US" dirty="0">
                <a:solidFill>
                  <a:srgbClr val="C00000"/>
                </a:solidFill>
              </a:rPr>
              <a:t>Lucifer and his followers were </a:t>
            </a:r>
            <a:br>
              <a:rPr lang="en-US" dirty="0">
                <a:solidFill>
                  <a:srgbClr val="C00000"/>
                </a:solidFill>
              </a:rPr>
            </a:br>
            <a:r>
              <a:rPr lang="en-US" dirty="0">
                <a:solidFill>
                  <a:srgbClr val="C00000"/>
                </a:solidFill>
              </a:rPr>
              <a:t>given the option to repent and </a:t>
            </a:r>
            <a:br>
              <a:rPr lang="en-US" dirty="0">
                <a:solidFill>
                  <a:srgbClr val="C00000"/>
                </a:solidFill>
              </a:rPr>
            </a:br>
            <a:r>
              <a:rPr lang="en-US" dirty="0">
                <a:solidFill>
                  <a:srgbClr val="C00000"/>
                </a:solidFill>
              </a:rPr>
              <a:t>be forgiven through the Plan of Salvation that was laid down </a:t>
            </a:r>
            <a:br>
              <a:rPr lang="en-US" dirty="0">
                <a:solidFill>
                  <a:srgbClr val="C00000"/>
                </a:solidFill>
              </a:rPr>
            </a:br>
            <a:r>
              <a:rPr lang="en-US" dirty="0">
                <a:solidFill>
                  <a:srgbClr val="C00000"/>
                </a:solidFill>
              </a:rPr>
              <a:t>long before.  </a:t>
            </a:r>
          </a:p>
          <a:p>
            <a:pPr marL="514350" indent="-514350">
              <a:buFont typeface="+mj-lt"/>
              <a:buAutoNum type="arabicParenR"/>
            </a:pPr>
            <a:r>
              <a:rPr lang="en-US" dirty="0">
                <a:solidFill>
                  <a:srgbClr val="002060"/>
                </a:solidFill>
              </a:rPr>
              <a:t>This gift of forgiveness would </a:t>
            </a:r>
            <a:br>
              <a:rPr lang="en-US" dirty="0">
                <a:solidFill>
                  <a:srgbClr val="002060"/>
                </a:solidFill>
              </a:rPr>
            </a:br>
            <a:r>
              <a:rPr lang="en-US" dirty="0">
                <a:solidFill>
                  <a:srgbClr val="002060"/>
                </a:solidFill>
              </a:rPr>
              <a:t>have been “through faith” when</a:t>
            </a:r>
            <a:br>
              <a:rPr lang="en-US" dirty="0">
                <a:solidFill>
                  <a:srgbClr val="002060"/>
                </a:solidFill>
              </a:rPr>
            </a:br>
            <a:r>
              <a:rPr lang="en-US" dirty="0">
                <a:solidFill>
                  <a:srgbClr val="002060"/>
                </a:solidFill>
              </a:rPr>
              <a:t>the blood sacrifice would be given according to the Plan of Salvation.</a:t>
            </a:r>
          </a:p>
          <a:p>
            <a:pPr marL="514350" indent="-514350">
              <a:buFont typeface="+mj-lt"/>
              <a:buAutoNum type="arabicParenR"/>
            </a:pPr>
            <a:r>
              <a:rPr lang="en-US" b="1" dirty="0">
                <a:solidFill>
                  <a:srgbClr val="C00000"/>
                </a:solidFill>
              </a:rPr>
              <a:t>They did NOT repent!  </a:t>
            </a:r>
            <a:br>
              <a:rPr lang="en-US" b="1" dirty="0">
                <a:solidFill>
                  <a:srgbClr val="C00000"/>
                </a:solidFill>
              </a:rPr>
            </a:br>
            <a:r>
              <a:rPr lang="en-US" b="1" dirty="0">
                <a:solidFill>
                  <a:srgbClr val="C00000"/>
                </a:solidFill>
              </a:rPr>
              <a:t>Therefore judgment was pending.</a:t>
            </a:r>
          </a:p>
          <a:p>
            <a:pPr marL="514350" indent="-514350">
              <a:buFont typeface="+mj-lt"/>
              <a:buAutoNum type="arabicParenR"/>
            </a:pPr>
            <a:endParaRPr lang="en-US" b="1" dirty="0">
              <a:solidFill>
                <a:srgbClr val="002060"/>
              </a:solidFill>
            </a:endParaRPr>
          </a:p>
        </p:txBody>
      </p:sp>
      <p:sp>
        <p:nvSpPr>
          <p:cNvPr id="8" name="Content Placeholder 5"/>
          <p:cNvSpPr txBox="1">
            <a:spLocks/>
          </p:cNvSpPr>
          <p:nvPr/>
        </p:nvSpPr>
        <p:spPr>
          <a:xfrm>
            <a:off x="5965371" y="1245065"/>
            <a:ext cx="5965371" cy="4478003"/>
          </a:xfrm>
          <a:prstGeom prst="rect">
            <a:avLst/>
          </a:prstGeom>
        </p:spPr>
        <p:txBody>
          <a:bodyPr>
            <a:normAutofit fontScale="92500" lnSpcReduction="1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solidFill>
                  <a:srgbClr val="C00000"/>
                </a:solidFill>
              </a:rPr>
              <a:t>Questions</a:t>
            </a:r>
            <a:r>
              <a:rPr lang="en-US" dirty="0">
                <a:solidFill>
                  <a:srgbClr val="C00000"/>
                </a:solidFill>
              </a:rPr>
              <a:t>:</a:t>
            </a:r>
          </a:p>
          <a:p>
            <a:pPr marL="571500" indent="-571500">
              <a:buFont typeface="+mj-lt"/>
              <a:buAutoNum type="romanLcPeriod"/>
            </a:pPr>
            <a:r>
              <a:rPr lang="en-US" dirty="0">
                <a:solidFill>
                  <a:srgbClr val="002060"/>
                </a:solidFill>
              </a:rPr>
              <a:t>Who issued forth this judgment?  </a:t>
            </a:r>
            <a:br>
              <a:rPr lang="en-US" dirty="0">
                <a:solidFill>
                  <a:srgbClr val="002060"/>
                </a:solidFill>
              </a:rPr>
            </a:br>
            <a:r>
              <a:rPr lang="en-US" dirty="0">
                <a:solidFill>
                  <a:srgbClr val="002060"/>
                </a:solidFill>
              </a:rPr>
              <a:t>The King?  The Priest?  Or both?</a:t>
            </a:r>
          </a:p>
          <a:p>
            <a:pPr marL="571500" indent="-571500">
              <a:buFont typeface="+mj-lt"/>
              <a:buAutoNum type="romanLcPeriod"/>
            </a:pPr>
            <a:r>
              <a:rPr lang="en-US" dirty="0">
                <a:solidFill>
                  <a:srgbClr val="C00000"/>
                </a:solidFill>
              </a:rPr>
              <a:t>Does this scenario in heaven not proclaim there were positions of king/leadership and priests to </a:t>
            </a:r>
            <a:br>
              <a:rPr lang="en-US" dirty="0">
                <a:solidFill>
                  <a:srgbClr val="C00000"/>
                </a:solidFill>
              </a:rPr>
            </a:br>
            <a:r>
              <a:rPr lang="en-US" dirty="0">
                <a:solidFill>
                  <a:srgbClr val="C00000"/>
                </a:solidFill>
              </a:rPr>
              <a:t>deal with violation?</a:t>
            </a:r>
          </a:p>
          <a:p>
            <a:pPr marL="571500" indent="-571500">
              <a:buFont typeface="+mj-lt"/>
              <a:buAutoNum type="romanLcPeriod"/>
            </a:pPr>
            <a:r>
              <a:rPr lang="en-US" dirty="0">
                <a:solidFill>
                  <a:srgbClr val="002060"/>
                </a:solidFill>
              </a:rPr>
              <a:t>Are these heavenly positions not </a:t>
            </a:r>
            <a:br>
              <a:rPr lang="en-US" dirty="0">
                <a:solidFill>
                  <a:srgbClr val="002060"/>
                </a:solidFill>
              </a:rPr>
            </a:br>
            <a:r>
              <a:rPr lang="en-US" dirty="0">
                <a:solidFill>
                  <a:srgbClr val="002060"/>
                </a:solidFill>
              </a:rPr>
              <a:t>the “</a:t>
            </a:r>
            <a:r>
              <a:rPr lang="en-US" dirty="0">
                <a:solidFill>
                  <a:srgbClr val="002060"/>
                </a:solidFill>
                <a:effectLst>
                  <a:outerShdw blurRad="50800" dist="50800" dir="5400000" algn="ctr" rotWithShape="0">
                    <a:srgbClr val="00FFFF"/>
                  </a:outerShdw>
                </a:effectLst>
              </a:rPr>
              <a:t>seed</a:t>
            </a:r>
            <a:r>
              <a:rPr lang="en-US" dirty="0">
                <a:solidFill>
                  <a:srgbClr val="002060"/>
                </a:solidFill>
              </a:rPr>
              <a:t>” for the positions of </a:t>
            </a:r>
            <a:br>
              <a:rPr lang="en-US" dirty="0">
                <a:solidFill>
                  <a:srgbClr val="002060"/>
                </a:solidFill>
              </a:rPr>
            </a:br>
            <a:r>
              <a:rPr lang="en-US" dirty="0">
                <a:solidFill>
                  <a:srgbClr val="002060"/>
                </a:solidFill>
              </a:rPr>
              <a:t>“kings and priests” on the earth</a:t>
            </a:r>
            <a:br>
              <a:rPr lang="en-US" dirty="0">
                <a:solidFill>
                  <a:srgbClr val="002060"/>
                </a:solidFill>
              </a:rPr>
            </a:br>
            <a:r>
              <a:rPr lang="en-US" dirty="0">
                <a:solidFill>
                  <a:srgbClr val="002060"/>
                </a:solidFill>
              </a:rPr>
              <a:t>that would be needed for leadership, instruction and judgment?</a:t>
            </a:r>
            <a:endParaRPr lang="en-US" dirty="0"/>
          </a:p>
          <a:p>
            <a:pPr marL="0" indent="0">
              <a:buFont typeface="Arial" panose="020B0604020202020204" pitchFamily="34" charset="0"/>
              <a:buNone/>
            </a:pPr>
            <a:endParaRPr lang="en-US" dirty="0"/>
          </a:p>
        </p:txBody>
      </p:sp>
      <p:sp>
        <p:nvSpPr>
          <p:cNvPr id="10" name="Rectangle 9"/>
          <p:cNvSpPr/>
          <p:nvPr/>
        </p:nvSpPr>
        <p:spPr>
          <a:xfrm>
            <a:off x="5280787" y="5519172"/>
            <a:ext cx="6222594" cy="133882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27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the idea of a </a:t>
            </a:r>
            <a:r>
              <a:rPr lang="en-US" sz="27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pre-existing priesthood</a:t>
            </a:r>
            <a:r>
              <a:rPr lang="en-US" sz="27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2700" b="1" dirty="0">
                <a:ln w="11430">
                  <a:solidFill>
                    <a:srgbClr val="002060"/>
                  </a:solidFill>
                </a:ln>
                <a:solidFill>
                  <a:srgbClr val="FF0000"/>
                </a:solidFill>
                <a:effectLst>
                  <a:outerShdw blurRad="50800" dist="39000" dir="5460000" algn="tl">
                    <a:srgbClr val="00FFFF"/>
                  </a:outerShdw>
                </a:effectLst>
                <a:latin typeface="MV Boli" pitchFamily="2" charset="0"/>
                <a:ea typeface="Nouvelle Vague" pitchFamily="2" charset="0"/>
                <a:cs typeface="MV Boli" pitchFamily="2" charset="0"/>
              </a:rPr>
              <a:t>before</a:t>
            </a:r>
            <a:r>
              <a:rPr lang="en-US" sz="2700" b="1"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tribe of Levi, still just a theory?</a:t>
            </a:r>
            <a:endParaRPr lang="en-US" sz="2700" b="1" cap="none" spc="0"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Tree>
    <p:extLst>
      <p:ext uri="{BB962C8B-B14F-4D97-AF65-F5344CB8AC3E}">
        <p14:creationId xmlns:p14="http://schemas.microsoft.com/office/powerpoint/2010/main" val="101431341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200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anim calcmode="lin" valueType="num">
                                      <p:cBhvr>
                                        <p:cTn id="1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200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tx1"/>
                </a:solidFill>
              </a:rPr>
              <a:t>17</a:t>
            </a:fld>
            <a:endParaRPr lang="en-US" sz="1600" b="1" dirty="0">
              <a:solidFill>
                <a:schemeClr val="tx1"/>
              </a:solidFill>
            </a:endParaRPr>
          </a:p>
        </p:txBody>
      </p:sp>
      <p:sp>
        <p:nvSpPr>
          <p:cNvPr id="12" name="Rectangle 11"/>
          <p:cNvSpPr/>
          <p:nvPr/>
        </p:nvSpPr>
        <p:spPr>
          <a:xfrm>
            <a:off x="2451100" y="249612"/>
            <a:ext cx="9601200" cy="43396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In heaven, the </a:t>
            </a:r>
            <a:r>
              <a:rPr lang="en-US" sz="4600" b="1" dirty="0">
                <a:ln w="11430">
                  <a:solidFill>
                    <a:srgbClr val="002060"/>
                  </a:solidFill>
                </a:ln>
                <a:solidFill>
                  <a:schemeClr val="accent2">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disobedient angels </a:t>
            </a: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transgressed their </a:t>
            </a:r>
            <a:r>
              <a:rPr lang="en-US" sz="46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Creator’s</a:t>
            </a: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600" b="1"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Covenant/SEED!</a:t>
            </a: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In time our </a:t>
            </a:r>
            <a:r>
              <a:rPr lang="en-US" sz="4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King/leader </a:t>
            </a: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&amp; </a:t>
            </a:r>
            <a:r>
              <a:rPr lang="en-US" sz="46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Priest</a:t>
            </a:r>
            <a:r>
              <a:rPr lang="en-US" sz="4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pronounced judgment casting those </a:t>
            </a:r>
            <a:b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6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unrepentant beings to this earth!</a:t>
            </a:r>
            <a:endParaRPr lang="en-US" sz="46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4" y="-1"/>
            <a:ext cx="2850303" cy="6919401"/>
          </a:xfrm>
          <a:prstGeom prst="rect">
            <a:avLst/>
          </a:prstGeom>
          <a:effectLst>
            <a:softEdge rad="317500"/>
          </a:effectLst>
        </p:spPr>
      </p:pic>
      <p:sp>
        <p:nvSpPr>
          <p:cNvPr id="13" name="Rectangle 12"/>
          <p:cNvSpPr/>
          <p:nvPr/>
        </p:nvSpPr>
        <p:spPr>
          <a:xfrm>
            <a:off x="2844232" y="4589262"/>
            <a:ext cx="8814935"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this “</a:t>
            </a:r>
            <a:r>
              <a:rPr lang="en-US" sz="3600" b="1" dirty="0">
                <a:ln w="11430">
                  <a:solidFill>
                    <a:srgbClr val="002060"/>
                  </a:solidFill>
                </a:ln>
                <a:solidFill>
                  <a:srgbClr val="FFFF00"/>
                </a:solidFill>
                <a:effectLst>
                  <a:outerShdw blurRad="50800" dist="39000" dir="5460000" algn="tl">
                    <a:srgbClr val="0000FF"/>
                  </a:outerShdw>
                </a:effectLst>
                <a:latin typeface="MV Boli" pitchFamily="2" charset="0"/>
                <a:ea typeface="Nouvelle Vague" pitchFamily="2" charset="0"/>
                <a:cs typeface="MV Boli" pitchFamily="2" charset="0"/>
              </a:rPr>
              <a:t>THE SEED</a:t>
            </a: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of Melki-</a:t>
            </a:r>
            <a:r>
              <a:rPr lang="en-US" sz="36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tzedek’s</a:t>
            </a: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Kingship &amp; Priesthood </a:t>
            </a:r>
            <a:b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6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which</a:t>
            </a: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p</a:t>
            </a:r>
            <a:r>
              <a:rPr lang="en-US" sz="36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rovides an</a:t>
            </a: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3600" b="1" u="sng" dirty="0">
                <a:ln w="11430">
                  <a:solidFill>
                    <a:srgbClr val="002060"/>
                  </a:solidFill>
                </a:ln>
                <a:solidFill>
                  <a:srgbClr val="441D61"/>
                </a:solidFill>
                <a:effectLst>
                  <a:outerShdw blurRad="50800" dist="39000" dir="5460000" algn="tl">
                    <a:srgbClr val="00FF99"/>
                  </a:outerShdw>
                </a:effectLst>
                <a:latin typeface="MV Boli" pitchFamily="2" charset="0"/>
                <a:ea typeface="Nouvelle Vague" pitchFamily="2" charset="0"/>
                <a:cs typeface="MV Boli" pitchFamily="2" charset="0"/>
              </a:rPr>
              <a:t>OPTION</a:t>
            </a: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 that </a:t>
            </a:r>
            <a:b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6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will be put in place on earth?</a:t>
            </a:r>
            <a:endParaRPr lang="en-US" sz="36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Tree>
    <p:extLst>
      <p:ext uri="{BB962C8B-B14F-4D97-AF65-F5344CB8AC3E}">
        <p14:creationId xmlns:p14="http://schemas.microsoft.com/office/powerpoint/2010/main" val="142233354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p:nvSpPr>
        <p:spPr>
          <a:xfrm>
            <a:off x="-57150" y="1257807"/>
            <a:ext cx="12330122"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3200" b="1" dirty="0">
                <a:ln w="11430">
                  <a:solidFill>
                    <a:srgbClr val="C0000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 “Seed” had to be present before the first sin in heaven:</a:t>
            </a:r>
          </a:p>
          <a:p>
            <a:pPr marL="742950" indent="-742950" algn="ctr">
              <a:buFont typeface="Wingdings" panose="05000000000000000000" pitchFamily="2" charset="2"/>
              <a:buChar char="Ø"/>
            </a:pPr>
            <a:r>
              <a:rPr lang="en-US" sz="32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Think about that for a moment!</a:t>
            </a:r>
          </a:p>
        </p:txBody>
      </p:sp>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tx1"/>
                </a:solidFill>
              </a:rPr>
              <a:t>18</a:t>
            </a:fld>
            <a:endParaRPr lang="en-US" b="1" dirty="0">
              <a:solidFill>
                <a:schemeClr val="tx1"/>
              </a:solidFill>
            </a:endParaRPr>
          </a:p>
        </p:txBody>
      </p:sp>
      <p:pic>
        <p:nvPicPr>
          <p:cNvPr id="5" name="Picture 4">
            <a:extLst>
              <a:ext uri="{FF2B5EF4-FFF2-40B4-BE49-F238E27FC236}">
                <a16:creationId xmlns="" xmlns:a16="http://schemas.microsoft.com/office/drawing/2014/main" id="{BAD15CF1-7402-4CF4-B7AD-65E8B31BB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5919" y="1821280"/>
            <a:ext cx="1288527" cy="1288527"/>
          </a:xfrm>
          <a:prstGeom prst="ellipse">
            <a:avLst/>
          </a:prstGeom>
          <a:ln>
            <a:noFill/>
          </a:ln>
          <a:effectLst>
            <a:softEdge rad="112500"/>
          </a:effectLst>
        </p:spPr>
      </p:pic>
      <p:sp>
        <p:nvSpPr>
          <p:cNvPr id="14" name="Pentagon 13"/>
          <p:cNvSpPr/>
          <p:nvPr/>
        </p:nvSpPr>
        <p:spPr>
          <a:xfrm>
            <a:off x="480977" y="5644257"/>
            <a:ext cx="9833236" cy="1077218"/>
          </a:xfrm>
          <a:prstGeom prst="homePlate">
            <a:avLst/>
          </a:prstGeom>
          <a:solidFill>
            <a:srgbClr val="E1CCF0"/>
          </a:solidFill>
          <a:ln w="76200">
            <a:solidFill>
              <a:srgbClr val="441D61"/>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prst="softRound"/>
              <a:contourClr>
                <a:schemeClr val="accent2">
                  <a:shade val="75000"/>
                </a:schemeClr>
              </a:contourClr>
            </a:sp3d>
          </a:bodyPr>
          <a:lstStyle/>
          <a:p>
            <a:pPr algn="ct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YES!  This “</a:t>
            </a:r>
            <a:r>
              <a:rPr lang="en-US" sz="3200" b="1" dirty="0">
                <a:ln w="11430">
                  <a:solidFill>
                    <a:srgbClr val="FFFF00"/>
                  </a:solidFill>
                </a:ln>
                <a:solidFill>
                  <a:srgbClr val="441D61"/>
                </a:solidFill>
                <a:effectLst>
                  <a:outerShdw blurRad="50800" dist="39000" dir="5460000" sx="101000" sy="101000" algn="tl">
                    <a:srgbClr val="0000FF"/>
                  </a:outerShdw>
                </a:effectLst>
                <a:latin typeface="MV Boli" pitchFamily="2" charset="0"/>
                <a:ea typeface="Nouvelle Vague" pitchFamily="2" charset="0"/>
                <a:cs typeface="MV Boli" pitchFamily="2" charset="0"/>
              </a:rPr>
              <a:t>Seed</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of </a:t>
            </a:r>
            <a:r>
              <a:rPr lang="en-US" sz="32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Melki-tzedek’s</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Kingship </a:t>
            </a:r>
            <a:b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&amp; Priesthood was </a:t>
            </a:r>
            <a:r>
              <a:rPr lang="en-US" sz="32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im</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a:t>
            </a:r>
            <a:r>
              <a:rPr lang="en-US" sz="32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lemented</a:t>
            </a:r>
            <a:r>
              <a:rPr lang="en-US" sz="32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on earth!</a:t>
            </a:r>
          </a:p>
        </p:txBody>
      </p:sp>
      <p:sp>
        <p:nvSpPr>
          <p:cNvPr id="15" name="Title 1"/>
          <p:cNvSpPr txBox="1">
            <a:spLocks/>
          </p:cNvSpPr>
          <p:nvPr/>
        </p:nvSpPr>
        <p:spPr>
          <a:xfrm>
            <a:off x="0" y="124974"/>
            <a:ext cx="12054446" cy="109220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rgbClr val="002060"/>
                  </a:solidFill>
                </a:ln>
                <a:solidFill>
                  <a:srgbClr val="7030A0"/>
                </a:solidFill>
                <a:effectLst>
                  <a:outerShdw blurRad="63500" dist="38100" dir="16200000" sx="102000" sy="102000" rotWithShape="0">
                    <a:srgbClr val="8C65D9">
                      <a:alpha val="93000"/>
                    </a:srgbClr>
                  </a:outerShdw>
                </a:effectLst>
                <a:latin typeface="Forte" panose="03060902040502070203" pitchFamily="66" charset="0"/>
              </a:rPr>
              <a:t>The Original “Seed” of </a:t>
            </a:r>
            <a:r>
              <a:rPr lang="en-US" sz="6000" b="1" u="sng" dirty="0">
                <a:ln>
                  <a:solidFill>
                    <a:srgbClr val="002060"/>
                  </a:solidFill>
                </a:ln>
                <a:solidFill>
                  <a:srgbClr val="7030A0"/>
                </a:solidFill>
                <a:effectLst>
                  <a:outerShdw blurRad="63500" dist="38100" dir="16200000" sx="102000" sy="102000" rotWithShape="0">
                    <a:srgbClr val="8C65D9">
                      <a:alpha val="93000"/>
                    </a:srgbClr>
                  </a:outerShdw>
                </a:effectLst>
                <a:latin typeface="Forte" panose="03060902040502070203" pitchFamily="66" charset="0"/>
              </a:rPr>
              <a:t>Priesthood</a:t>
            </a:r>
            <a:endParaRPr lang="en-CA" sz="6000" b="1" u="sng" dirty="0">
              <a:ln>
                <a:solidFill>
                  <a:srgbClr val="002060"/>
                </a:solidFill>
              </a:ln>
              <a:solidFill>
                <a:srgbClr val="7030A0"/>
              </a:solidFill>
              <a:effectLst>
                <a:outerShdw blurRad="63500" dist="38100" dir="16200000" sx="102000" sy="102000" rotWithShape="0">
                  <a:srgbClr val="8C65D9">
                    <a:alpha val="93000"/>
                  </a:srgbClr>
                </a:outerShdw>
              </a:effectLst>
              <a:latin typeface="Forte" panose="03060902040502070203" pitchFamily="66" charset="0"/>
            </a:endParaRPr>
          </a:p>
        </p:txBody>
      </p:sp>
      <p:sp>
        <p:nvSpPr>
          <p:cNvPr id="11" name="Rectangle 10"/>
          <p:cNvSpPr/>
          <p:nvPr/>
        </p:nvSpPr>
        <p:spPr>
          <a:xfrm>
            <a:off x="319314" y="2375658"/>
            <a:ext cx="10895533" cy="310854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buFont typeface="Wingdings" panose="05000000000000000000" pitchFamily="2" charset="2"/>
              <a:buChar char="Ø"/>
            </a:pPr>
            <a:r>
              <a:rPr lang="en-CA" sz="2800" b="1" dirty="0">
                <a:solidFill>
                  <a:schemeClr val="accent6">
                    <a:lumMod val="50000"/>
                  </a:schemeClr>
                </a:solidFill>
                <a:latin typeface="Comic Sans MS" panose="030F0702030302020204" pitchFamily="66" charset="0"/>
              </a:rPr>
              <a:t>How can a seed be produced on this earth without having a heavenly beginning?  </a:t>
            </a:r>
            <a:r>
              <a:rPr lang="en-CA" sz="2800" b="1" dirty="0">
                <a:latin typeface="Comic Sans MS" panose="030F0702030302020204" pitchFamily="66" charset="0"/>
              </a:rPr>
              <a:t>How can the </a:t>
            </a:r>
            <a:r>
              <a:rPr lang="en-CA" sz="2800" b="1" u="sng" dirty="0">
                <a:effectLst>
                  <a:glow rad="127000">
                    <a:srgbClr val="00FFFF"/>
                  </a:glow>
                </a:effectLst>
                <a:latin typeface="Comic Sans MS" panose="030F0702030302020204" pitchFamily="66" charset="0"/>
              </a:rPr>
              <a:t>COVENANT</a:t>
            </a:r>
            <a:r>
              <a:rPr lang="en-CA" sz="2800" b="1" dirty="0">
                <a:latin typeface="Comic Sans MS" panose="030F0702030302020204" pitchFamily="66" charset="0"/>
              </a:rPr>
              <a:t> of the </a:t>
            </a:r>
            <a:r>
              <a:rPr lang="en-CA" sz="2800" b="1" dirty="0">
                <a:effectLst>
                  <a:glow rad="88900">
                    <a:srgbClr val="00FFFF"/>
                  </a:glow>
                </a:effectLst>
                <a:latin typeface="Comic Sans MS" panose="030F0702030302020204" pitchFamily="66" charset="0"/>
              </a:rPr>
              <a:t>“</a:t>
            </a:r>
            <a:r>
              <a:rPr lang="en-CA" sz="2800" b="1" u="sng" dirty="0">
                <a:effectLst>
                  <a:glow rad="88900">
                    <a:srgbClr val="00FFFF"/>
                  </a:glow>
                </a:effectLst>
                <a:latin typeface="Comic Sans MS" panose="030F0702030302020204" pitchFamily="66" charset="0"/>
              </a:rPr>
              <a:t>Seed within Itself</a:t>
            </a:r>
            <a:r>
              <a:rPr lang="en-CA" sz="2800" b="1" dirty="0">
                <a:effectLst>
                  <a:glow rad="88900">
                    <a:srgbClr val="00FFFF"/>
                  </a:glow>
                </a:effectLst>
                <a:latin typeface="Comic Sans MS" panose="030F0702030302020204" pitchFamily="66" charset="0"/>
              </a:rPr>
              <a:t>,”</a:t>
            </a:r>
            <a:r>
              <a:rPr lang="en-CA" sz="2800" b="1" dirty="0">
                <a:latin typeface="Comic Sans MS" panose="030F0702030302020204" pitchFamily="66" charset="0"/>
              </a:rPr>
              <a:t> </a:t>
            </a:r>
            <a:r>
              <a:rPr lang="en-CA" sz="2400" b="1" dirty="0">
                <a:latin typeface="Comic Sans MS" panose="030F0702030302020204" pitchFamily="66" charset="0"/>
              </a:rPr>
              <a:t>(as written in Genesis 1) </a:t>
            </a:r>
            <a:r>
              <a:rPr lang="en-CA" sz="2800" b="1" dirty="0">
                <a:latin typeface="Comic Sans MS" panose="030F0702030302020204" pitchFamily="66" charset="0"/>
              </a:rPr>
              <a:t>be </a:t>
            </a:r>
            <a:r>
              <a:rPr lang="en-CA" sz="2800" b="1" dirty="0">
                <a:effectLst>
                  <a:outerShdw blurRad="50800" dist="50800" dir="5400000" sx="101000" sy="101000" algn="ctr" rotWithShape="0">
                    <a:srgbClr val="FF0000"/>
                  </a:outerShdw>
                </a:effectLst>
                <a:latin typeface="Comic Sans MS" panose="030F0702030302020204" pitchFamily="66" charset="0"/>
              </a:rPr>
              <a:t>IGNORED</a:t>
            </a:r>
            <a:r>
              <a:rPr lang="en-CA" sz="2800" b="1" dirty="0">
                <a:latin typeface="Comic Sans MS" panose="030F0702030302020204" pitchFamily="66" charset="0"/>
              </a:rPr>
              <a:t>,</a:t>
            </a:r>
            <a:r>
              <a:rPr lang="en-CA" sz="2800" b="1" dirty="0">
                <a:solidFill>
                  <a:schemeClr val="accent6">
                    <a:lumMod val="50000"/>
                  </a:schemeClr>
                </a:solidFill>
                <a:latin typeface="Comic Sans MS" panose="030F0702030302020204" pitchFamily="66" charset="0"/>
              </a:rPr>
              <a:t> and a system of government never before known suddenly come to fruition when it never had alignment with the </a:t>
            </a:r>
            <a:r>
              <a:rPr lang="en-CA" sz="2800" b="1" dirty="0">
                <a:solidFill>
                  <a:srgbClr val="0000CC"/>
                </a:solidFill>
                <a:effectLst>
                  <a:outerShdw blurRad="50800" dist="50800" dir="5400000" sx="101000" sy="101000" algn="ctr" rotWithShape="0">
                    <a:srgbClr val="FFFF00"/>
                  </a:outerShdw>
                </a:effectLst>
                <a:latin typeface="Comic Sans MS" panose="030F0702030302020204" pitchFamily="66" charset="0"/>
              </a:rPr>
              <a:t>Covenant seed within itself </a:t>
            </a:r>
            <a:r>
              <a:rPr lang="en-CA" sz="2800" b="1" dirty="0">
                <a:solidFill>
                  <a:schemeClr val="accent6">
                    <a:lumMod val="50000"/>
                  </a:schemeClr>
                </a:solidFill>
                <a:latin typeface="Comic Sans MS" panose="030F0702030302020204" pitchFamily="66" charset="0"/>
              </a:rPr>
              <a:t>in the first place?  </a:t>
            </a:r>
          </a:p>
          <a:p>
            <a:pPr marL="457200" indent="-457200">
              <a:buFont typeface="Wingdings" panose="05000000000000000000" pitchFamily="2" charset="2"/>
              <a:buChar char="Ø"/>
            </a:pPr>
            <a:r>
              <a:rPr lang="en-CA" sz="2800" b="1" dirty="0" err="1">
                <a:solidFill>
                  <a:srgbClr val="441D61"/>
                </a:solidFill>
                <a:latin typeface="Comic Sans MS" panose="030F0702030302020204" pitchFamily="66" charset="0"/>
              </a:rPr>
              <a:t>Melki-tzedek</a:t>
            </a:r>
            <a:r>
              <a:rPr lang="en-CA" sz="2800" b="1" dirty="0">
                <a:solidFill>
                  <a:srgbClr val="441D61"/>
                </a:solidFill>
                <a:latin typeface="Comic Sans MS" panose="030F0702030302020204" pitchFamily="66" charset="0"/>
              </a:rPr>
              <a:t> cannot be “new” and it is NOT “rogue”!</a:t>
            </a:r>
            <a:r>
              <a:rPr lang="en-CA" sz="2800" dirty="0">
                <a:solidFill>
                  <a:schemeClr val="accent6">
                    <a:lumMod val="50000"/>
                  </a:schemeClr>
                </a:solidFill>
              </a:rPr>
              <a:t>  </a:t>
            </a:r>
          </a:p>
        </p:txBody>
      </p:sp>
      <p:sp>
        <p:nvSpPr>
          <p:cNvPr id="12" name="Rectangle 11">
            <a:extLst>
              <a:ext uri="{FF2B5EF4-FFF2-40B4-BE49-F238E27FC236}">
                <a16:creationId xmlns="" xmlns:a16="http://schemas.microsoft.com/office/drawing/2014/main" id="{6E5B756E-593C-4F32-9DC5-0C146D70C07C}"/>
              </a:ext>
            </a:extLst>
          </p:cNvPr>
          <p:cNvSpPr/>
          <p:nvPr/>
        </p:nvSpPr>
        <p:spPr>
          <a:xfrm rot="21127155">
            <a:off x="9353714" y="6099529"/>
            <a:ext cx="2797752" cy="111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2835736"/>
              </a:avLst>
            </a:prstTxWarp>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 </a:t>
            </a:r>
            <a:r>
              <a:rPr lang="en-US" sz="8000" b="1" dirty="0">
                <a:ln w="6350">
                  <a:solidFill>
                    <a:srgbClr val="002060"/>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And also:</a:t>
            </a:r>
            <a:endParaRPr lang="en-CA" sz="8000" dirty="0">
              <a:ln w="6350">
                <a:solidFill>
                  <a:srgbClr val="002060"/>
                </a:solidFill>
              </a:ln>
              <a:effectLst>
                <a:glow rad="228600">
                  <a:schemeClr val="accent1">
                    <a:satMod val="175000"/>
                    <a:alpha val="40000"/>
                  </a:schemeClr>
                </a:glow>
              </a:effectLst>
            </a:endParaRPr>
          </a:p>
        </p:txBody>
      </p:sp>
    </p:spTree>
    <p:extLst>
      <p:ext uri="{BB962C8B-B14F-4D97-AF65-F5344CB8AC3E}">
        <p14:creationId xmlns:p14="http://schemas.microsoft.com/office/powerpoint/2010/main" val="365901469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barn(inVertical)">
                                      <p:cBhvr>
                                        <p:cTn id="14" dur="1000"/>
                                        <p:tgtEl>
                                          <p:spTgt spid="14">
                                            <p:txEl>
                                              <p:pRg st="0" end="0"/>
                                            </p:txEl>
                                          </p:spTgt>
                                        </p:tgtEl>
                                      </p:cBhvr>
                                    </p:animEffect>
                                  </p:childTnLst>
                                </p:cTn>
                              </p:par>
                            </p:childTnLst>
                          </p:cTn>
                        </p:par>
                        <p:par>
                          <p:cTn id="15" fill="hold">
                            <p:stCondLst>
                              <p:cond delay="1000"/>
                            </p:stCondLst>
                            <p:childTnLst>
                              <p:par>
                                <p:cTn id="16" presetID="26"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80">
                                          <p:stCondLst>
                                            <p:cond delay="0"/>
                                          </p:stCondLst>
                                        </p:cTn>
                                        <p:tgtEl>
                                          <p:spTgt spid="12"/>
                                        </p:tgtEl>
                                      </p:cBhvr>
                                    </p:animEffect>
                                    <p:anim calcmode="lin" valueType="num">
                                      <p:cBhvr>
                                        <p:cTn id="1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4" dur="26">
                                          <p:stCondLst>
                                            <p:cond delay="650"/>
                                          </p:stCondLst>
                                        </p:cTn>
                                        <p:tgtEl>
                                          <p:spTgt spid="12"/>
                                        </p:tgtEl>
                                      </p:cBhvr>
                                      <p:to x="100000" y="60000"/>
                                    </p:animScale>
                                    <p:animScale>
                                      <p:cBhvr>
                                        <p:cTn id="25" dur="166" decel="50000">
                                          <p:stCondLst>
                                            <p:cond delay="676"/>
                                          </p:stCondLst>
                                        </p:cTn>
                                        <p:tgtEl>
                                          <p:spTgt spid="12"/>
                                        </p:tgtEl>
                                      </p:cBhvr>
                                      <p:to x="100000" y="100000"/>
                                    </p:animScale>
                                    <p:animScale>
                                      <p:cBhvr>
                                        <p:cTn id="26" dur="26">
                                          <p:stCondLst>
                                            <p:cond delay="1312"/>
                                          </p:stCondLst>
                                        </p:cTn>
                                        <p:tgtEl>
                                          <p:spTgt spid="12"/>
                                        </p:tgtEl>
                                      </p:cBhvr>
                                      <p:to x="100000" y="80000"/>
                                    </p:animScale>
                                    <p:animScale>
                                      <p:cBhvr>
                                        <p:cTn id="27" dur="166" decel="50000">
                                          <p:stCondLst>
                                            <p:cond delay="1338"/>
                                          </p:stCondLst>
                                        </p:cTn>
                                        <p:tgtEl>
                                          <p:spTgt spid="12"/>
                                        </p:tgtEl>
                                      </p:cBhvr>
                                      <p:to x="100000" y="100000"/>
                                    </p:animScale>
                                    <p:animScale>
                                      <p:cBhvr>
                                        <p:cTn id="28" dur="26">
                                          <p:stCondLst>
                                            <p:cond delay="1642"/>
                                          </p:stCondLst>
                                        </p:cTn>
                                        <p:tgtEl>
                                          <p:spTgt spid="12"/>
                                        </p:tgtEl>
                                      </p:cBhvr>
                                      <p:to x="100000" y="90000"/>
                                    </p:animScale>
                                    <p:animScale>
                                      <p:cBhvr>
                                        <p:cTn id="29" dur="166" decel="50000">
                                          <p:stCondLst>
                                            <p:cond delay="1668"/>
                                          </p:stCondLst>
                                        </p:cTn>
                                        <p:tgtEl>
                                          <p:spTgt spid="12"/>
                                        </p:tgtEl>
                                      </p:cBhvr>
                                      <p:to x="100000" y="100000"/>
                                    </p:animScale>
                                    <p:animScale>
                                      <p:cBhvr>
                                        <p:cTn id="30" dur="26">
                                          <p:stCondLst>
                                            <p:cond delay="1808"/>
                                          </p:stCondLst>
                                        </p:cTn>
                                        <p:tgtEl>
                                          <p:spTgt spid="12"/>
                                        </p:tgtEl>
                                      </p:cBhvr>
                                      <p:to x="100000" y="95000"/>
                                    </p:animScale>
                                    <p:animScale>
                                      <p:cBhvr>
                                        <p:cTn id="3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tx1"/>
                </a:solidFill>
              </a:rPr>
              <a:t>19</a:t>
            </a:fld>
            <a:endParaRPr lang="en-US" sz="1600" b="1" dirty="0">
              <a:solidFill>
                <a:schemeClr val="tx1"/>
              </a:solidFill>
            </a:endParaRPr>
          </a:p>
        </p:txBody>
      </p:sp>
      <p:sp>
        <p:nvSpPr>
          <p:cNvPr id="12" name="Rectangle 11"/>
          <p:cNvSpPr/>
          <p:nvPr/>
        </p:nvSpPr>
        <p:spPr>
          <a:xfrm>
            <a:off x="0" y="249612"/>
            <a:ext cx="11604086"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In the Scriptures, when there is a divinely appointed </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King/leader </a:t>
            </a:r>
            <a:r>
              <a:rPr lang="en-US" sz="54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&amp; </a:t>
            </a:r>
            <a:r>
              <a:rPr lang="en-US" sz="54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Priesthood</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54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there is also an </a:t>
            </a:r>
            <a:r>
              <a:rPr lang="en-US" sz="5400" b="1" dirty="0">
                <a:ln w="11430">
                  <a:solidFill>
                    <a:srgbClr val="002060"/>
                  </a:solidFill>
                </a:ln>
                <a:solidFill>
                  <a:srgbClr val="C00000"/>
                </a:solidFill>
                <a:effectLst>
                  <a:outerShdw blurRad="50800" dist="39000" dir="5460000" sx="101000" sy="101000" algn="tl">
                    <a:srgbClr val="0000FF"/>
                  </a:outerShdw>
                </a:effectLst>
                <a:latin typeface="MV Boli" pitchFamily="2" charset="0"/>
                <a:ea typeface="Nouvelle Vague" pitchFamily="2" charset="0"/>
                <a:cs typeface="MV Boli" pitchFamily="2" charset="0"/>
              </a:rPr>
              <a:t>accompanying covenant </a:t>
            </a:r>
            <a:r>
              <a:rPr lang="en-US" sz="54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for each</a:t>
            </a:r>
            <a:r>
              <a:rPr lang="en-US" sz="4000" b="1" dirty="0">
                <a:ln w="11430">
                  <a:solidFill>
                    <a:srgbClr val="002060"/>
                  </a:solidFill>
                </a:ln>
                <a:solidFill>
                  <a:schemeClr val="bg2">
                    <a:lumMod val="25000"/>
                  </a:schemeClr>
                </a:solidFill>
                <a:effectLst>
                  <a:outerShdw blurRad="50800" dist="39000" dir="5460000" algn="tl">
                    <a:srgbClr val="000000">
                      <a:alpha val="38000"/>
                    </a:srgbClr>
                  </a:outerShdw>
                </a:effectLst>
                <a:latin typeface="Comic Sans MS" panose="030F0702030302020204" pitchFamily="66" charset="0"/>
                <a:ea typeface="Nouvelle Vague" pitchFamily="2" charset="0"/>
                <a:cs typeface="MV Boli" pitchFamily="2" charset="0"/>
              </a:rPr>
              <a:t>.</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6010" y="3737045"/>
            <a:ext cx="2887318" cy="2953423"/>
          </a:xfrm>
          <a:prstGeom prst="ellipse">
            <a:avLst/>
          </a:prstGeom>
          <a:ln>
            <a:noFill/>
          </a:ln>
          <a:effectLst>
            <a:glow rad="228600">
              <a:srgbClr val="7030A0">
                <a:alpha val="40000"/>
              </a:srgbClr>
            </a:glow>
            <a:softEdge rad="112500"/>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36712" y="3628677"/>
            <a:ext cx="2163635" cy="3170161"/>
          </a:xfrm>
          <a:prstGeom prst="ellipse">
            <a:avLst/>
          </a:prstGeom>
          <a:ln>
            <a:noFill/>
          </a:ln>
          <a:effectLst>
            <a:glow rad="228600">
              <a:schemeClr val="accent5">
                <a:satMod val="175000"/>
                <a:alpha val="40000"/>
              </a:schemeClr>
            </a:glow>
            <a:softEdge rad="112500"/>
          </a:effectLst>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7950" y="3845510"/>
            <a:ext cx="4514817" cy="2540337"/>
          </a:xfrm>
          <a:prstGeom prst="ellipse">
            <a:avLst/>
          </a:prstGeom>
          <a:ln>
            <a:noFill/>
          </a:ln>
          <a:effectLst>
            <a:glow rad="228600">
              <a:srgbClr val="FF0000">
                <a:alpha val="40000"/>
              </a:srgbClr>
            </a:glow>
            <a:softEdge rad="112500"/>
          </a:effectLst>
        </p:spPr>
      </p:pic>
    </p:spTree>
    <p:extLst>
      <p:ext uri="{BB962C8B-B14F-4D97-AF65-F5344CB8AC3E}">
        <p14:creationId xmlns:p14="http://schemas.microsoft.com/office/powerpoint/2010/main" val="48044908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rgbClr val="7030A0"/>
            </a:gs>
            <a:gs pos="85000">
              <a:srgbClr val="B88994"/>
            </a:gs>
            <a:gs pos="78000">
              <a:schemeClr val="accent4">
                <a:lumMod val="47000"/>
                <a:lumOff val="53000"/>
                <a:alpha val="46000"/>
              </a:schemeClr>
            </a:gs>
            <a:gs pos="63000">
              <a:schemeClr val="accent1">
                <a:lumMod val="45000"/>
                <a:lumOff val="55000"/>
                <a:alpha val="53000"/>
              </a:schemeClr>
            </a:gs>
            <a:gs pos="95000">
              <a:srgbClr val="7030A0"/>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8943" y="-56787"/>
            <a:ext cx="5886871" cy="6856652"/>
          </a:xfrm>
          <a:prstGeom prst="rect">
            <a:avLst/>
          </a:prstGeom>
          <a:effectLst>
            <a:softEdge rad="622300"/>
          </a:effectLst>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a:t>
            </a:fld>
            <a:endParaRPr lang="en-US" dirty="0">
              <a:solidFill>
                <a:schemeClr val="tx1"/>
              </a:solidFill>
            </a:endParaRPr>
          </a:p>
        </p:txBody>
      </p:sp>
      <p:sp>
        <p:nvSpPr>
          <p:cNvPr id="10" name="Rectangle 9"/>
          <p:cNvSpPr/>
          <p:nvPr/>
        </p:nvSpPr>
        <p:spPr>
          <a:xfrm>
            <a:off x="475363" y="479958"/>
            <a:ext cx="6222594" cy="424731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the idea of a </a:t>
            </a:r>
            <a:r>
              <a:rPr lang="en-US" sz="54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pre-existing priesthood </a:t>
            </a:r>
            <a:r>
              <a:rPr lang="en-US" sz="5400" b="1" u="sng" dirty="0">
                <a:ln w="11430">
                  <a:solidFill>
                    <a:srgbClr val="002060"/>
                  </a:solidFill>
                </a:ln>
                <a:solidFill>
                  <a:srgbClr val="441D61"/>
                </a:solidFill>
                <a:effectLst>
                  <a:outerShdw blurRad="50800" dist="39000" dir="5460000" sx="101000" sy="101000" algn="tl">
                    <a:srgbClr val="FF0000"/>
                  </a:outerShdw>
                </a:effectLst>
                <a:latin typeface="MV Boli" pitchFamily="2" charset="0"/>
                <a:ea typeface="Nouvelle Vague" pitchFamily="2" charset="0"/>
                <a:cs typeface="MV Boli" pitchFamily="2" charset="0"/>
              </a:rPr>
              <a:t>before</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tribe of Levi, just a theory?</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4500" b="90000" l="3250" r="98875"/>
                    </a14:imgEffect>
                    <a14:imgEffect>
                      <a14:saturation sat="66000"/>
                    </a14:imgEffect>
                  </a14:imgLayer>
                </a14:imgProps>
              </a:ext>
              <a:ext uri="{28A0092B-C50C-407E-A947-70E740481C1C}">
                <a14:useLocalDpi xmlns:a14="http://schemas.microsoft.com/office/drawing/2010/main"/>
              </a:ext>
            </a:extLst>
          </a:blip>
          <a:stretch>
            <a:fillRect/>
          </a:stretch>
        </p:blipFill>
        <p:spPr>
          <a:xfrm>
            <a:off x="4291635" y="2762251"/>
            <a:ext cx="7956153" cy="39780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97343" y="5523249"/>
            <a:ext cx="3588726"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2060"/>
                  </a:solidFill>
                </a:ln>
                <a:solidFill>
                  <a:schemeClr val="accent2">
                    <a:lumMod val="60000"/>
                    <a:lumOff val="40000"/>
                  </a:schemeClr>
                </a:solidFill>
                <a:effectLst>
                  <a:outerShdw blurRad="50800" dist="39000" dir="5460000" algn="tl">
                    <a:srgbClr val="000000">
                      <a:alpha val="38000"/>
                    </a:srgbClr>
                  </a:outerShdw>
                </a:effectLst>
                <a:latin typeface="Ravie" panose="04040805050809020602" pitchFamily="82" charset="0"/>
                <a:ea typeface="Nouvelle Vague" pitchFamily="2" charset="0"/>
                <a:cs typeface="MV Boli" pitchFamily="2" charset="0"/>
              </a:rPr>
              <a:t>Or…</a:t>
            </a:r>
            <a:endParaRPr lang="en-US" sz="5400" b="1" cap="none" spc="0" dirty="0">
              <a:ln w="11430">
                <a:solidFill>
                  <a:srgbClr val="002060"/>
                </a:solidFill>
              </a:ln>
              <a:solidFill>
                <a:schemeClr val="accent2">
                  <a:lumMod val="60000"/>
                  <a:lumOff val="40000"/>
                </a:schemeClr>
              </a:solidFill>
              <a:effectLst>
                <a:outerShdw blurRad="50800" dist="39000" dir="5460000" algn="tl">
                  <a:srgbClr val="000000">
                    <a:alpha val="38000"/>
                  </a:srgbClr>
                </a:outerShdw>
              </a:effectLst>
              <a:latin typeface="Ravie" panose="04040805050809020602" pitchFamily="82" charset="0"/>
              <a:ea typeface="Nouvelle Vague" pitchFamily="2" charset="0"/>
              <a:cs typeface="MV Boli" pitchFamily="2" charset="0"/>
            </a:endParaRPr>
          </a:p>
        </p:txBody>
      </p:sp>
    </p:spTree>
    <p:extLst>
      <p:ext uri="{BB962C8B-B14F-4D97-AF65-F5344CB8AC3E}">
        <p14:creationId xmlns:p14="http://schemas.microsoft.com/office/powerpoint/2010/main" val="37927613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tx1"/>
                </a:solidFill>
              </a:rPr>
              <a:t>20</a:t>
            </a:fld>
            <a:endParaRPr lang="en-US" sz="1600" b="1" dirty="0">
              <a:solidFill>
                <a:schemeClr val="tx1"/>
              </a:solidFill>
            </a:endParaRPr>
          </a:p>
        </p:txBody>
      </p:sp>
      <p:pic>
        <p:nvPicPr>
          <p:cNvPr id="10" name="Picture 11" descr="C:\Users\Rae\Desktop\Art on Desktop\white man clip art\yellow-blue smiley faces\Smiley Decision Questions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3565" y="4362336"/>
            <a:ext cx="1960245" cy="220607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71365"/>
            <a:ext cx="121920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Practically, everyone that reads the Scriptures knows there is/was a Levitical Priesthood!  </a:t>
            </a:r>
            <a:b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But do they know the accurate term is </a:t>
            </a:r>
            <a:b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000" b="1" dirty="0" err="1">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Aharonic</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36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3600" b="1" dirty="0">
                <a:ln w="11430">
                  <a:solidFill>
                    <a:srgbClr val="002060"/>
                  </a:solidFill>
                </a:ln>
                <a:solidFill>
                  <a:srgbClr val="00B05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Aaronic</a:t>
            </a:r>
            <a:r>
              <a:rPr lang="en-US" sz="36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Priesthood </a:t>
            </a:r>
            <a:r>
              <a:rPr lang="en-US" sz="2800"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2800" u="sng" dirty="0">
                <a:ln w="11430">
                  <a:solidFill>
                    <a:srgbClr val="002060"/>
                  </a:solidFill>
                </a:ln>
                <a:solidFill>
                  <a:srgbClr val="FF0000"/>
                </a:solidFill>
                <a:effectLst>
                  <a:glow rad="127000">
                    <a:srgbClr val="FFFF00"/>
                  </a:glow>
                  <a:outerShdw blurRad="50800" dist="39000" dir="5460000" algn="tl">
                    <a:srgbClr val="000000">
                      <a:alpha val="38000"/>
                    </a:srgbClr>
                  </a:outerShdw>
                </a:effectLst>
                <a:latin typeface="MV Boli" pitchFamily="2" charset="0"/>
                <a:ea typeface="Nouvelle Vague" pitchFamily="2" charset="0"/>
                <a:cs typeface="MV Boli" pitchFamily="2" charset="0"/>
              </a:rPr>
              <a:t>from</a:t>
            </a:r>
            <a:r>
              <a:rPr lang="en-US" sz="2800"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tribe of Levi)</a:t>
            </a:r>
            <a:r>
              <a:rPr lang="en-US" sz="40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40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12" name="Rectangle 11"/>
          <p:cNvSpPr/>
          <p:nvPr/>
        </p:nvSpPr>
        <p:spPr>
          <a:xfrm>
            <a:off x="164472" y="3346261"/>
            <a:ext cx="9979742"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And</a:t>
            </a:r>
            <a:r>
              <a:rPr lang="en-US" sz="5400" b="1" cap="none" spc="0"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do they know:</a:t>
            </a:r>
          </a:p>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There is “</a:t>
            </a:r>
            <a:r>
              <a:rPr lang="en-US" sz="54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another</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Priesthood that has been around much longer and is supreme today? </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8" name="Rectangle 7">
            <a:extLst>
              <a:ext uri="{FF2B5EF4-FFF2-40B4-BE49-F238E27FC236}">
                <a16:creationId xmlns="" xmlns:a16="http://schemas.microsoft.com/office/drawing/2014/main" id="{6E5B756E-593C-4F32-9DC5-0C146D70C07C}"/>
              </a:ext>
            </a:extLst>
          </p:cNvPr>
          <p:cNvSpPr/>
          <p:nvPr/>
        </p:nvSpPr>
        <p:spPr>
          <a:xfrm>
            <a:off x="0" y="187300"/>
            <a:ext cx="12192000" cy="684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scene3d>
              <a:camera prst="orthographicFront"/>
              <a:lightRig rig="threePt" dir="t"/>
            </a:scene3d>
            <a:sp3d extrusionH="57150">
              <a:bevelT h="25400" prst="softRound"/>
            </a:sp3d>
          </a:bodyPr>
          <a:lstStyle/>
          <a:p>
            <a:pPr algn="ctr"/>
            <a:r>
              <a:rPr lang="en-US" sz="48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63500">
                    <a:schemeClr val="accent1">
                      <a:satMod val="175000"/>
                      <a:alpha val="40000"/>
                    </a:schemeClr>
                  </a:glow>
                </a:effectLst>
                <a:latin typeface="MV Boli" panose="02000500030200090000" pitchFamily="2" charset="0"/>
                <a:cs typeface="MV Boli" panose="02000500030200090000" pitchFamily="2" charset="0"/>
              </a:rPr>
              <a:t>Who is this Priest on earth?  </a:t>
            </a:r>
            <a:r>
              <a:rPr lang="en-US" sz="4800" b="1" dirty="0">
                <a:ln w="6350">
                  <a:solidFill>
                    <a:srgbClr val="002060"/>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It seems:</a:t>
            </a:r>
            <a:endParaRPr lang="en-CA" sz="4800" dirty="0">
              <a:ln w="6350">
                <a:solidFill>
                  <a:srgbClr val="002060"/>
                </a:solidFill>
              </a:ln>
              <a:effectLst>
                <a:glow rad="228600">
                  <a:schemeClr val="accent1">
                    <a:satMod val="175000"/>
                    <a:alpha val="40000"/>
                  </a:schemeClr>
                </a:glow>
              </a:effectLst>
            </a:endParaRPr>
          </a:p>
        </p:txBody>
      </p:sp>
    </p:spTree>
    <p:extLst>
      <p:ext uri="{BB962C8B-B14F-4D97-AF65-F5344CB8AC3E}">
        <p14:creationId xmlns:p14="http://schemas.microsoft.com/office/powerpoint/2010/main" val="6838571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75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3486" y="1085411"/>
            <a:ext cx="5526314" cy="5199278"/>
          </a:xfrm>
        </p:spPr>
        <p:txBody>
          <a:bodyPr>
            <a:normAutofit fontScale="92500" lnSpcReduction="10000"/>
            <a:scene3d>
              <a:camera prst="orthographicFront"/>
              <a:lightRig rig="threePt" dir="t"/>
            </a:scene3d>
            <a:sp3d extrusionH="57150">
              <a:bevelT w="38100" h="38100" prst="angle"/>
            </a:sp3d>
          </a:bodyPr>
          <a:lstStyle/>
          <a:p>
            <a:pPr marL="514350" indent="-514350">
              <a:buFont typeface="+mj-lt"/>
              <a:buAutoNum type="arabicParenR"/>
            </a:pPr>
            <a:r>
              <a:rPr lang="en-US" dirty="0">
                <a:solidFill>
                  <a:srgbClr val="002060"/>
                </a:solidFill>
              </a:rPr>
              <a:t>Isaiah tells us </a:t>
            </a:r>
            <a:r>
              <a:rPr lang="en-US" b="1" u="sng" dirty="0">
                <a:solidFill>
                  <a:srgbClr val="002060"/>
                </a:solidFill>
              </a:rPr>
              <a:t>7 times</a:t>
            </a:r>
            <a:r>
              <a:rPr lang="en-US" dirty="0">
                <a:solidFill>
                  <a:srgbClr val="002060"/>
                </a:solidFill>
              </a:rPr>
              <a:t> that </a:t>
            </a:r>
            <a:br>
              <a:rPr lang="en-US" dirty="0">
                <a:solidFill>
                  <a:srgbClr val="002060"/>
                </a:solidFill>
              </a:rPr>
            </a:br>
            <a:r>
              <a:rPr lang="en-US" dirty="0">
                <a:solidFill>
                  <a:srgbClr val="002060"/>
                </a:solidFill>
              </a:rPr>
              <a:t>we can know the end from </a:t>
            </a:r>
            <a:br>
              <a:rPr lang="en-US" dirty="0">
                <a:solidFill>
                  <a:srgbClr val="002060"/>
                </a:solidFill>
              </a:rPr>
            </a:br>
            <a:r>
              <a:rPr lang="en-US" dirty="0">
                <a:solidFill>
                  <a:srgbClr val="002060"/>
                </a:solidFill>
              </a:rPr>
              <a:t>the beginning. </a:t>
            </a:r>
            <a:r>
              <a:rPr lang="en-US" sz="2000" dirty="0">
                <a:solidFill>
                  <a:srgbClr val="002060"/>
                </a:solidFill>
              </a:rPr>
              <a:t>(See Isa 46:9-10.)</a:t>
            </a:r>
          </a:p>
          <a:p>
            <a:pPr marL="514350" indent="-514350">
              <a:buFont typeface="+mj-lt"/>
              <a:buAutoNum type="arabicParenR"/>
            </a:pPr>
            <a:r>
              <a:rPr lang="en-US" b="1" dirty="0">
                <a:solidFill>
                  <a:schemeClr val="accent6">
                    <a:lumMod val="50000"/>
                  </a:schemeClr>
                </a:solidFill>
              </a:rPr>
              <a:t>Most people understand the Scriptures declare </a:t>
            </a:r>
            <a:r>
              <a:rPr lang="en-US" b="1" dirty="0">
                <a:solidFill>
                  <a:srgbClr val="0070C0"/>
                </a:solidFill>
              </a:rPr>
              <a:t>Yahusha</a:t>
            </a:r>
            <a:r>
              <a:rPr lang="en-US" b="1" dirty="0">
                <a:solidFill>
                  <a:schemeClr val="accent6">
                    <a:lumMod val="50000"/>
                  </a:schemeClr>
                </a:solidFill>
              </a:rPr>
              <a:t/>
            </a:r>
            <a:br>
              <a:rPr lang="en-US" b="1" dirty="0">
                <a:solidFill>
                  <a:schemeClr val="accent6">
                    <a:lumMod val="50000"/>
                  </a:schemeClr>
                </a:solidFill>
              </a:rPr>
            </a:br>
            <a:r>
              <a:rPr lang="en-US" b="1" dirty="0">
                <a:solidFill>
                  <a:schemeClr val="accent6">
                    <a:lumMod val="50000"/>
                  </a:schemeClr>
                </a:solidFill>
              </a:rPr>
              <a:t>is our </a:t>
            </a:r>
            <a:r>
              <a:rPr lang="en-US" b="1" dirty="0" err="1">
                <a:solidFill>
                  <a:schemeClr val="accent6">
                    <a:lumMod val="50000"/>
                  </a:schemeClr>
                </a:solidFill>
              </a:rPr>
              <a:t>Melki-tzedek</a:t>
            </a:r>
            <a:r>
              <a:rPr lang="en-US" b="1" dirty="0">
                <a:solidFill>
                  <a:schemeClr val="accent6">
                    <a:lumMod val="50000"/>
                  </a:schemeClr>
                </a:solidFill>
              </a:rPr>
              <a:t> Priest </a:t>
            </a:r>
            <a:br>
              <a:rPr lang="en-US" b="1" dirty="0">
                <a:solidFill>
                  <a:schemeClr val="accent6">
                    <a:lumMod val="50000"/>
                  </a:schemeClr>
                </a:solidFill>
              </a:rPr>
            </a:br>
            <a:r>
              <a:rPr lang="en-US" b="1" dirty="0">
                <a:solidFill>
                  <a:schemeClr val="accent6">
                    <a:lumMod val="50000"/>
                  </a:schemeClr>
                </a:solidFill>
              </a:rPr>
              <a:t>today, ministering in the </a:t>
            </a:r>
            <a:br>
              <a:rPr lang="en-US" b="1" dirty="0">
                <a:solidFill>
                  <a:schemeClr val="accent6">
                    <a:lumMod val="50000"/>
                  </a:schemeClr>
                </a:solidFill>
              </a:rPr>
            </a:br>
            <a:r>
              <a:rPr lang="en-US" b="1" dirty="0">
                <a:solidFill>
                  <a:schemeClr val="accent6">
                    <a:lumMod val="50000"/>
                  </a:schemeClr>
                </a:solidFill>
              </a:rPr>
              <a:t>courts of heaven.</a:t>
            </a:r>
          </a:p>
          <a:p>
            <a:pPr marL="514350" indent="-514350">
              <a:buFont typeface="+mj-lt"/>
              <a:buAutoNum type="arabicParenR"/>
            </a:pPr>
            <a:r>
              <a:rPr lang="en-US" b="1" dirty="0">
                <a:solidFill>
                  <a:srgbClr val="0070C0"/>
                </a:solidFill>
              </a:rPr>
              <a:t>As “the” Melki-tzedek Priest</a:t>
            </a:r>
            <a:br>
              <a:rPr lang="en-US" b="1" dirty="0">
                <a:solidFill>
                  <a:srgbClr val="0070C0"/>
                </a:solidFill>
              </a:rPr>
            </a:br>
            <a:r>
              <a:rPr lang="en-US" b="1" dirty="0">
                <a:solidFill>
                  <a:srgbClr val="0070C0"/>
                </a:solidFill>
              </a:rPr>
              <a:t>in heaven, Yahusha  also qualifies Himself with these titles:  </a:t>
            </a:r>
          </a:p>
          <a:p>
            <a:pPr marL="971550" lvl="1" indent="-514350">
              <a:buFont typeface="+mj-lt"/>
              <a:buAutoNum type="alphaLcPeriod"/>
            </a:pPr>
            <a:r>
              <a:rPr lang="en-US" sz="2600" b="1" dirty="0">
                <a:solidFill>
                  <a:srgbClr val="002060"/>
                </a:solidFill>
              </a:rPr>
              <a:t>Aleph-</a:t>
            </a:r>
            <a:r>
              <a:rPr lang="en-US" sz="2600" b="1" dirty="0" err="1">
                <a:solidFill>
                  <a:srgbClr val="002060"/>
                </a:solidFill>
              </a:rPr>
              <a:t>Tav</a:t>
            </a:r>
            <a:endParaRPr lang="en-US" sz="2600" b="1" dirty="0">
              <a:solidFill>
                <a:srgbClr val="002060"/>
              </a:solidFill>
            </a:endParaRPr>
          </a:p>
          <a:p>
            <a:pPr marL="971550" lvl="1" indent="-514350">
              <a:buFont typeface="+mj-lt"/>
              <a:buAutoNum type="alphaLcPeriod"/>
            </a:pPr>
            <a:r>
              <a:rPr lang="en-US" sz="2600" b="1" dirty="0">
                <a:solidFill>
                  <a:srgbClr val="002060"/>
                </a:solidFill>
              </a:rPr>
              <a:t>Alpha &amp; Omega</a:t>
            </a:r>
          </a:p>
          <a:p>
            <a:pPr marL="971550" lvl="1" indent="-514350">
              <a:buFont typeface="+mj-lt"/>
              <a:buAutoNum type="alphaLcPeriod"/>
            </a:pPr>
            <a:r>
              <a:rPr lang="en-US" sz="2600" b="1" dirty="0">
                <a:solidFill>
                  <a:srgbClr val="002060"/>
                </a:solidFill>
              </a:rPr>
              <a:t>First &amp; Last</a:t>
            </a:r>
          </a:p>
        </p:txBody>
      </p:sp>
      <p:sp>
        <p:nvSpPr>
          <p:cNvPr id="6" name="Content Placeholder 5"/>
          <p:cNvSpPr>
            <a:spLocks noGrp="1"/>
          </p:cNvSpPr>
          <p:nvPr>
            <p:ph sz="half" idx="2"/>
          </p:nvPr>
        </p:nvSpPr>
        <p:spPr>
          <a:xfrm>
            <a:off x="5965371" y="1085411"/>
            <a:ext cx="5965371" cy="5199278"/>
          </a:xfrm>
        </p:spPr>
        <p:txBody>
          <a:bodyPr>
            <a:normAutofit fontScale="92500" lnSpcReduction="10000"/>
            <a:scene3d>
              <a:camera prst="orthographicFront"/>
              <a:lightRig rig="threePt" dir="t"/>
            </a:scene3d>
            <a:sp3d extrusionH="57150">
              <a:bevelT w="38100" h="38100" prst="angle"/>
            </a:sp3d>
          </a:bodyPr>
          <a:lstStyle/>
          <a:p>
            <a:pPr marL="0" indent="0">
              <a:buNone/>
            </a:pPr>
            <a:r>
              <a:rPr lang="en-US" b="1" u="sng" dirty="0">
                <a:solidFill>
                  <a:srgbClr val="002060"/>
                </a:solidFill>
              </a:rPr>
              <a:t>Questions</a:t>
            </a:r>
            <a:r>
              <a:rPr lang="en-US" dirty="0">
                <a:solidFill>
                  <a:srgbClr val="002060"/>
                </a:solidFill>
              </a:rPr>
              <a:t>:</a:t>
            </a:r>
          </a:p>
          <a:p>
            <a:pPr marL="514350" indent="-514350">
              <a:buAutoNum type="arabicParenR" startAt="4"/>
            </a:pPr>
            <a:r>
              <a:rPr lang="en-US" b="1" dirty="0">
                <a:solidFill>
                  <a:srgbClr val="0070C0"/>
                </a:solidFill>
              </a:rPr>
              <a:t>Did Yahuah implement an earthly </a:t>
            </a:r>
            <a:br>
              <a:rPr lang="en-US" b="1" dirty="0">
                <a:solidFill>
                  <a:srgbClr val="0070C0"/>
                </a:solidFill>
              </a:rPr>
            </a:br>
            <a:r>
              <a:rPr lang="en-US" b="1" dirty="0">
                <a:solidFill>
                  <a:srgbClr val="0070C0"/>
                </a:solidFill>
              </a:rPr>
              <a:t>Melki-tzedek Priesthood position </a:t>
            </a:r>
            <a:br>
              <a:rPr lang="en-US" b="1" dirty="0">
                <a:solidFill>
                  <a:srgbClr val="0070C0"/>
                </a:solidFill>
              </a:rPr>
            </a:br>
            <a:r>
              <a:rPr lang="en-US" b="1" dirty="0">
                <a:solidFill>
                  <a:srgbClr val="0070C0"/>
                </a:solidFill>
              </a:rPr>
              <a:t>for mankind at creation? </a:t>
            </a:r>
          </a:p>
          <a:p>
            <a:pPr marL="514350" indent="-514350">
              <a:buAutoNum type="arabicParenR" startAt="4"/>
            </a:pPr>
            <a:r>
              <a:rPr lang="en-US" b="1" dirty="0">
                <a:solidFill>
                  <a:schemeClr val="accent3">
                    <a:lumMod val="50000"/>
                  </a:schemeClr>
                </a:solidFill>
              </a:rPr>
              <a:t>If so, how can this priesthood be found &amp; traced in the Scriptures?</a:t>
            </a:r>
          </a:p>
          <a:p>
            <a:pPr marL="514350" indent="-514350">
              <a:buAutoNum type="arabicParenR" startAt="4"/>
            </a:pPr>
            <a:r>
              <a:rPr lang="en-US" b="1" dirty="0">
                <a:solidFill>
                  <a:schemeClr val="accent6">
                    <a:lumMod val="50000"/>
                  </a:schemeClr>
                </a:solidFill>
              </a:rPr>
              <a:t>How could this earthly priesthood legitimately transfer back to </a:t>
            </a:r>
            <a:br>
              <a:rPr lang="en-US" b="1" dirty="0">
                <a:solidFill>
                  <a:schemeClr val="accent6">
                    <a:lumMod val="50000"/>
                  </a:schemeClr>
                </a:solidFill>
              </a:rPr>
            </a:br>
            <a:r>
              <a:rPr lang="en-US" b="1" dirty="0">
                <a:solidFill>
                  <a:srgbClr val="0070C0"/>
                </a:solidFill>
              </a:rPr>
              <a:t>Yahusha, </a:t>
            </a:r>
            <a:r>
              <a:rPr lang="en-US" b="1" dirty="0">
                <a:solidFill>
                  <a:schemeClr val="accent6">
                    <a:lumMod val="50000"/>
                  </a:schemeClr>
                </a:solidFill>
              </a:rPr>
              <a:t>as the Sovereign </a:t>
            </a:r>
            <a:br>
              <a:rPr lang="en-US" b="1" dirty="0">
                <a:solidFill>
                  <a:schemeClr val="accent6">
                    <a:lumMod val="50000"/>
                  </a:schemeClr>
                </a:solidFill>
              </a:rPr>
            </a:br>
            <a:r>
              <a:rPr lang="en-US" b="1" dirty="0">
                <a:solidFill>
                  <a:schemeClr val="accent6">
                    <a:lumMod val="50000"/>
                  </a:schemeClr>
                </a:solidFill>
              </a:rPr>
              <a:t>Majesty of Heaven?</a:t>
            </a:r>
          </a:p>
          <a:p>
            <a:pPr marL="514350" indent="-514350">
              <a:buAutoNum type="arabicParenR" startAt="4"/>
            </a:pPr>
            <a:r>
              <a:rPr lang="en-US" b="1" dirty="0">
                <a:solidFill>
                  <a:srgbClr val="CC0066"/>
                </a:solidFill>
              </a:rPr>
              <a:t>Does this priesthood message have anything to do with His Bride?</a:t>
            </a:r>
          </a:p>
          <a:p>
            <a:pPr marL="514350" indent="-514350">
              <a:buAutoNum type="arabicParenR" startAt="4"/>
            </a:pPr>
            <a:endParaRPr lang="en-US" dirty="0">
              <a:solidFill>
                <a:srgbClr val="002060"/>
              </a:solidFill>
            </a:endParaRPr>
          </a:p>
          <a:p>
            <a:pPr marL="514350" indent="-514350">
              <a:buAutoNum type="arabicParenR" startAt="4"/>
            </a:pPr>
            <a:endParaRPr lang="en-US" dirty="0"/>
          </a:p>
          <a:p>
            <a:pPr marL="0" indent="0">
              <a:buNone/>
            </a:pPr>
            <a:endParaRPr lang="en-US" dirty="0"/>
          </a:p>
        </p:txBody>
      </p:sp>
      <p:sp>
        <p:nvSpPr>
          <p:cNvPr id="4" name="Slide Number Placeholder 3"/>
          <p:cNvSpPr>
            <a:spLocks noGrp="1"/>
          </p:cNvSpPr>
          <p:nvPr>
            <p:ph type="sldNum" sz="quarter" idx="12"/>
          </p:nvPr>
        </p:nvSpPr>
        <p:spPr>
          <a:xfrm>
            <a:off x="8610600" y="6356350"/>
            <a:ext cx="3465286" cy="365125"/>
          </a:xfrm>
        </p:spPr>
        <p:txBody>
          <a:bodyPr/>
          <a:lstStyle/>
          <a:p>
            <a:fld id="{385F3E72-97D8-4E0E-8DB2-A67F030E614A}" type="slidenum">
              <a:rPr lang="en-US" sz="1600" b="1" smtClean="0">
                <a:solidFill>
                  <a:schemeClr val="tx1"/>
                </a:solidFill>
              </a:rPr>
              <a:t>21</a:t>
            </a:fld>
            <a:endParaRPr lang="en-US" sz="1600" b="1" dirty="0">
              <a:solidFill>
                <a:schemeClr val="tx1"/>
              </a:solidFill>
            </a:endParaRPr>
          </a:p>
        </p:txBody>
      </p:sp>
      <p:sp>
        <p:nvSpPr>
          <p:cNvPr id="7" name="Rectangle 6"/>
          <p:cNvSpPr/>
          <p:nvPr/>
        </p:nvSpPr>
        <p:spPr>
          <a:xfrm>
            <a:off x="3044178" y="5582702"/>
            <a:ext cx="8263600" cy="113877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3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For this study series many Scriptures </a:t>
            </a:r>
            <a:br>
              <a:rPr lang="en-US" sz="3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3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will be considered, not just a few! </a:t>
            </a:r>
            <a:endParaRPr lang="en-US" sz="3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8" name="Title 1"/>
          <p:cNvSpPr txBox="1">
            <a:spLocks/>
          </p:cNvSpPr>
          <p:nvPr/>
        </p:nvSpPr>
        <p:spPr>
          <a:xfrm>
            <a:off x="258184" y="-129153"/>
            <a:ext cx="11672558"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rgbClr val="00B0F0"/>
                </a:solidFill>
                <a:latin typeface="Forte" panose="03060902040502070203" pitchFamily="66" charset="0"/>
              </a:rPr>
              <a:t>Introduction</a:t>
            </a:r>
            <a:r>
              <a:rPr lang="en-US" sz="6600" b="1" dirty="0">
                <a:solidFill>
                  <a:schemeClr val="accent1">
                    <a:lumMod val="75000"/>
                  </a:schemeClr>
                </a:solidFill>
                <a:latin typeface="Forte" panose="03060902040502070203" pitchFamily="66" charset="0"/>
              </a:rPr>
              <a:t> for the Beginning</a:t>
            </a:r>
            <a:endParaRPr lang="en-CA" sz="66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18355493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200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anim calcmode="lin" valueType="num">
                                      <p:cBhvr>
                                        <p:cTn id="2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3486" y="1245065"/>
            <a:ext cx="5526314" cy="5199278"/>
          </a:xfrm>
        </p:spPr>
        <p:txBody>
          <a:bodyPr>
            <a:normAutofit fontScale="92500"/>
            <a:scene3d>
              <a:camera prst="orthographicFront"/>
              <a:lightRig rig="threePt" dir="t"/>
            </a:scene3d>
            <a:sp3d extrusionH="57150">
              <a:bevelT w="38100" h="38100" prst="angle"/>
            </a:sp3d>
          </a:bodyPr>
          <a:lstStyle/>
          <a:p>
            <a:pPr marL="514350" indent="-514350">
              <a:buFont typeface="+mj-lt"/>
              <a:buAutoNum type="arabicParenR"/>
            </a:pPr>
            <a:r>
              <a:rPr lang="en-US" b="1" dirty="0">
                <a:solidFill>
                  <a:srgbClr val="002060"/>
                </a:solidFill>
              </a:rPr>
              <a:t>When considering any “seed” </a:t>
            </a:r>
            <a:br>
              <a:rPr lang="en-US" b="1" dirty="0">
                <a:solidFill>
                  <a:srgbClr val="002060"/>
                </a:solidFill>
              </a:rPr>
            </a:br>
            <a:r>
              <a:rPr lang="en-US" sz="2400" dirty="0">
                <a:solidFill>
                  <a:srgbClr val="002060"/>
                </a:solidFill>
              </a:rPr>
              <a:t>(no matter what it may be) </a:t>
            </a:r>
            <a:r>
              <a:rPr lang="en-US" dirty="0">
                <a:solidFill>
                  <a:srgbClr val="002060"/>
                </a:solidFill>
              </a:rPr>
              <a:t>how </a:t>
            </a:r>
            <a:br>
              <a:rPr lang="en-US" dirty="0">
                <a:solidFill>
                  <a:srgbClr val="002060"/>
                </a:solidFill>
              </a:rPr>
            </a:br>
            <a:r>
              <a:rPr lang="en-US" b="1" dirty="0">
                <a:solidFill>
                  <a:srgbClr val="002060"/>
                </a:solidFill>
              </a:rPr>
              <a:t>many relate to “heaven” as the “beginning” of the </a:t>
            </a:r>
            <a:r>
              <a:rPr lang="en-US" dirty="0">
                <a:solidFill>
                  <a:srgbClr val="0000FF"/>
                </a:solidFill>
                <a:effectLst>
                  <a:outerShdw blurRad="50800" dist="50800" dir="5400000" sx="101000" sy="101000" algn="ctr" rotWithShape="0">
                    <a:srgbClr val="00FFFF"/>
                  </a:outerShdw>
                </a:effectLst>
                <a:latin typeface="Cooper Black" panose="0208090404030B020404" pitchFamily="18" charset="0"/>
              </a:rPr>
              <a:t>Covenant</a:t>
            </a:r>
            <a:r>
              <a:rPr lang="en-US" dirty="0">
                <a:solidFill>
                  <a:srgbClr val="002060"/>
                </a:solidFill>
              </a:rPr>
              <a:t> </a:t>
            </a:r>
            <a:br>
              <a:rPr lang="en-US" dirty="0">
                <a:solidFill>
                  <a:srgbClr val="002060"/>
                </a:solidFill>
              </a:rPr>
            </a:br>
            <a:r>
              <a:rPr lang="en-US" b="1" dirty="0">
                <a:solidFill>
                  <a:srgbClr val="002060"/>
                </a:solidFill>
              </a:rPr>
              <a:t>for the </a:t>
            </a:r>
            <a:r>
              <a:rPr lang="en-US" dirty="0">
                <a:solidFill>
                  <a:srgbClr val="0000FF"/>
                </a:solidFill>
                <a:latin typeface="Cooper Black" panose="0208090404030B020404" pitchFamily="18" charset="0"/>
              </a:rPr>
              <a:t>“</a:t>
            </a:r>
            <a:r>
              <a:rPr lang="en-US" dirty="0">
                <a:solidFill>
                  <a:srgbClr val="0000FF"/>
                </a:solidFill>
                <a:effectLst>
                  <a:outerShdw blurRad="50800" dist="50800" dir="5400000" sx="101000" sy="101000" algn="ctr" rotWithShape="0">
                    <a:srgbClr val="00FFFF"/>
                  </a:outerShdw>
                </a:effectLst>
                <a:latin typeface="Cooper Black" panose="0208090404030B020404" pitchFamily="18" charset="0"/>
              </a:rPr>
              <a:t>Seed within Itself</a:t>
            </a:r>
            <a:r>
              <a:rPr lang="en-US" dirty="0">
                <a:solidFill>
                  <a:srgbClr val="0000FF"/>
                </a:solidFill>
                <a:latin typeface="Cooper Black" panose="0208090404030B020404" pitchFamily="18" charset="0"/>
              </a:rPr>
              <a:t>”</a:t>
            </a:r>
            <a:r>
              <a:rPr lang="en-US" b="1" dirty="0">
                <a:solidFill>
                  <a:srgbClr val="002060"/>
                </a:solidFill>
              </a:rPr>
              <a:t>?</a:t>
            </a:r>
            <a:endParaRPr lang="en-US" sz="2000" b="1" dirty="0">
              <a:solidFill>
                <a:srgbClr val="002060"/>
              </a:solidFill>
            </a:endParaRPr>
          </a:p>
          <a:p>
            <a:pPr marL="514350" indent="-514350">
              <a:buFont typeface="+mj-lt"/>
              <a:buAutoNum type="arabicParenR"/>
            </a:pPr>
            <a:r>
              <a:rPr lang="en-US" b="1" u="sng" dirty="0">
                <a:solidFill>
                  <a:srgbClr val="002060"/>
                </a:solidFill>
              </a:rPr>
              <a:t>Answer</a:t>
            </a:r>
            <a:r>
              <a:rPr lang="en-US" dirty="0">
                <a:solidFill>
                  <a:srgbClr val="002060"/>
                </a:solidFill>
              </a:rPr>
              <a:t>:  </a:t>
            </a:r>
            <a:r>
              <a:rPr lang="en-US" b="1" dirty="0">
                <a:solidFill>
                  <a:srgbClr val="FF0000"/>
                </a:solidFill>
              </a:rPr>
              <a:t>Likely very few!</a:t>
            </a:r>
          </a:p>
          <a:p>
            <a:pPr marL="514350" indent="-514350">
              <a:buFont typeface="+mj-lt"/>
              <a:buAutoNum type="arabicParenR"/>
            </a:pPr>
            <a:r>
              <a:rPr lang="en-US" dirty="0">
                <a:solidFill>
                  <a:srgbClr val="002060"/>
                </a:solidFill>
              </a:rPr>
              <a:t>“Every seed” always existed </a:t>
            </a:r>
            <a:br>
              <a:rPr lang="en-US" dirty="0">
                <a:solidFill>
                  <a:srgbClr val="002060"/>
                </a:solidFill>
              </a:rPr>
            </a:br>
            <a:r>
              <a:rPr lang="en-US" dirty="0">
                <a:solidFill>
                  <a:srgbClr val="002060"/>
                </a:solidFill>
              </a:rPr>
              <a:t>with our Creator in heaven!</a:t>
            </a:r>
            <a:br>
              <a:rPr lang="en-US" dirty="0">
                <a:solidFill>
                  <a:srgbClr val="002060"/>
                </a:solidFill>
              </a:rPr>
            </a:br>
            <a:r>
              <a:rPr lang="en-US" b="1" dirty="0">
                <a:solidFill>
                  <a:srgbClr val="FF0000"/>
                </a:solidFill>
              </a:rPr>
              <a:t>And then … </a:t>
            </a:r>
          </a:p>
          <a:p>
            <a:pPr marL="514350" indent="-514350">
              <a:buFont typeface="+mj-lt"/>
              <a:buAutoNum type="arabicParenR"/>
            </a:pPr>
            <a:r>
              <a:rPr lang="en-US" dirty="0">
                <a:solidFill>
                  <a:srgbClr val="002060"/>
                </a:solidFill>
              </a:rPr>
              <a:t>Each “seed” was implemented, onto and within, this earth.  This invariably included the </a:t>
            </a:r>
            <a:r>
              <a:rPr lang="en-US" dirty="0">
                <a:solidFill>
                  <a:srgbClr val="0000FF"/>
                </a:solidFill>
                <a:effectLst>
                  <a:outerShdw blurRad="50800" dist="50800" dir="5400000" sx="101000" sy="101000" algn="ctr" rotWithShape="0">
                    <a:srgbClr val="00FFFF"/>
                  </a:outerShdw>
                </a:effectLst>
                <a:latin typeface="Cooper Black" panose="0208090404030B020404" pitchFamily="18" charset="0"/>
              </a:rPr>
              <a:t>Seed of Priesthood and Covenant. </a:t>
            </a:r>
          </a:p>
        </p:txBody>
      </p:sp>
      <p:sp>
        <p:nvSpPr>
          <p:cNvPr id="6" name="Content Placeholder 5"/>
          <p:cNvSpPr>
            <a:spLocks noGrp="1"/>
          </p:cNvSpPr>
          <p:nvPr>
            <p:ph sz="half" idx="2"/>
          </p:nvPr>
        </p:nvSpPr>
        <p:spPr>
          <a:xfrm>
            <a:off x="5965371" y="1245065"/>
            <a:ext cx="5965371" cy="5199278"/>
          </a:xfrm>
        </p:spPr>
        <p:txBody>
          <a:bodyPr>
            <a:normAutofit fontScale="92500"/>
            <a:scene3d>
              <a:camera prst="orthographicFront"/>
              <a:lightRig rig="threePt" dir="t"/>
            </a:scene3d>
            <a:sp3d extrusionH="57150">
              <a:bevelT w="38100" h="38100" prst="angle"/>
            </a:sp3d>
          </a:bodyPr>
          <a:lstStyle/>
          <a:p>
            <a:pPr marL="514350" indent="-514350">
              <a:buFont typeface="+mj-lt"/>
              <a:buAutoNum type="arabicParenR" startAt="5"/>
            </a:pPr>
            <a:r>
              <a:rPr lang="en-US" dirty="0">
                <a:solidFill>
                  <a:srgbClr val="002060"/>
                </a:solidFill>
              </a:rPr>
              <a:t>Heaven’s original plan for earth was </a:t>
            </a:r>
            <a:br>
              <a:rPr lang="en-US" dirty="0">
                <a:solidFill>
                  <a:srgbClr val="002060"/>
                </a:solidFill>
              </a:rPr>
            </a:br>
            <a:r>
              <a:rPr lang="en-US" dirty="0">
                <a:solidFill>
                  <a:srgbClr val="002060"/>
                </a:solidFill>
              </a:rPr>
              <a:t>to have a nation “</a:t>
            </a:r>
            <a:r>
              <a:rPr lang="en-US" b="1" u="sng" dirty="0">
                <a:solidFill>
                  <a:srgbClr val="0070C0"/>
                </a:solidFill>
              </a:rPr>
              <a:t>OF</a:t>
            </a:r>
            <a:r>
              <a:rPr lang="en-US" dirty="0">
                <a:solidFill>
                  <a:srgbClr val="002060"/>
                </a:solidFill>
              </a:rPr>
              <a:t>” priests, not a nation with “</a:t>
            </a:r>
            <a:r>
              <a:rPr lang="en-US" b="1" u="sng" dirty="0">
                <a:solidFill>
                  <a:srgbClr val="C00000"/>
                </a:solidFill>
              </a:rPr>
              <a:t>a</a:t>
            </a:r>
            <a:r>
              <a:rPr lang="en-US" dirty="0">
                <a:solidFill>
                  <a:srgbClr val="002060"/>
                </a:solidFill>
              </a:rPr>
              <a:t>” </a:t>
            </a:r>
            <a:r>
              <a:rPr lang="en-US" b="1" dirty="0">
                <a:solidFill>
                  <a:srgbClr val="C00000"/>
                </a:solidFill>
              </a:rPr>
              <a:t>high</a:t>
            </a:r>
            <a:r>
              <a:rPr lang="en-US" dirty="0">
                <a:solidFill>
                  <a:srgbClr val="FF0000"/>
                </a:solidFill>
              </a:rPr>
              <a:t> </a:t>
            </a:r>
            <a:r>
              <a:rPr lang="en-US" dirty="0">
                <a:solidFill>
                  <a:srgbClr val="002060"/>
                </a:solidFill>
              </a:rPr>
              <a:t>priest. </a:t>
            </a:r>
            <a:br>
              <a:rPr lang="en-US" dirty="0">
                <a:solidFill>
                  <a:srgbClr val="002060"/>
                </a:solidFill>
              </a:rPr>
            </a:br>
            <a:r>
              <a:rPr lang="en-US" sz="2000" dirty="0">
                <a:solidFill>
                  <a:srgbClr val="002060"/>
                </a:solidFill>
              </a:rPr>
              <a:t>(This will be explained later).</a:t>
            </a:r>
            <a:r>
              <a:rPr lang="en-US" dirty="0">
                <a:solidFill>
                  <a:srgbClr val="002060"/>
                </a:solidFill>
              </a:rPr>
              <a:t> </a:t>
            </a:r>
          </a:p>
          <a:p>
            <a:pPr marL="514350" indent="-514350">
              <a:buFont typeface="+mj-lt"/>
              <a:buAutoNum type="arabicParenR" startAt="5"/>
            </a:pPr>
            <a:r>
              <a:rPr lang="en-US" b="1" dirty="0">
                <a:solidFill>
                  <a:schemeClr val="accent2">
                    <a:lumMod val="50000"/>
                  </a:schemeClr>
                </a:solidFill>
              </a:rPr>
              <a:t>Heaven’s perfect plan was contaminated by the adversary.</a:t>
            </a:r>
          </a:p>
          <a:p>
            <a:pPr marL="514350" indent="-514350">
              <a:buFont typeface="+mj-lt"/>
              <a:buAutoNum type="arabicParenR" startAt="5"/>
            </a:pPr>
            <a:r>
              <a:rPr lang="en-US" dirty="0">
                <a:solidFill>
                  <a:srgbClr val="002060"/>
                </a:solidFill>
              </a:rPr>
              <a:t>Yet in the final outcome this </a:t>
            </a:r>
            <a:r>
              <a:rPr lang="en-US" dirty="0">
                <a:solidFill>
                  <a:srgbClr val="0000FF"/>
                </a:solidFill>
                <a:latin typeface="Cooper Black" panose="0208090404030B020404" pitchFamily="18" charset="0"/>
              </a:rPr>
              <a:t>“</a:t>
            </a:r>
            <a:r>
              <a:rPr lang="en-US" dirty="0">
                <a:solidFill>
                  <a:srgbClr val="0000FF"/>
                </a:solidFill>
                <a:effectLst>
                  <a:outerShdw blurRad="50800" dist="50800" dir="5400000" sx="101000" sy="101000" algn="ctr" rotWithShape="0">
                    <a:srgbClr val="00FFFF"/>
                  </a:outerShdw>
                </a:effectLst>
                <a:latin typeface="Cooper Black" panose="0208090404030B020404" pitchFamily="18" charset="0"/>
              </a:rPr>
              <a:t>Seed within Itself</a:t>
            </a:r>
            <a:r>
              <a:rPr lang="en-US" dirty="0">
                <a:solidFill>
                  <a:srgbClr val="0000FF"/>
                </a:solidFill>
                <a:latin typeface="Cooper Black" panose="0208090404030B020404" pitchFamily="18" charset="0"/>
              </a:rPr>
              <a:t>”</a:t>
            </a:r>
            <a:r>
              <a:rPr lang="en-US" dirty="0">
                <a:solidFill>
                  <a:srgbClr val="002060"/>
                </a:solidFill>
              </a:rPr>
              <a:t> </a:t>
            </a:r>
            <a:r>
              <a:rPr lang="en-US" sz="2400" dirty="0">
                <a:solidFill>
                  <a:srgbClr val="002060"/>
                </a:solidFill>
              </a:rPr>
              <a:t>(in the plan of heaven)</a:t>
            </a:r>
            <a:r>
              <a:rPr lang="en-US" dirty="0">
                <a:solidFill>
                  <a:srgbClr val="002060"/>
                </a:solidFill>
              </a:rPr>
              <a:t> will prevail.  That </a:t>
            </a:r>
            <a:r>
              <a:rPr lang="en-US" dirty="0">
                <a:solidFill>
                  <a:srgbClr val="0000FF"/>
                </a:solidFill>
                <a:latin typeface="Cooper Black" panose="0208090404030B020404" pitchFamily="18" charset="0"/>
              </a:rPr>
              <a:t>“</a:t>
            </a:r>
            <a:r>
              <a:rPr lang="en-US" dirty="0">
                <a:solidFill>
                  <a:srgbClr val="0000FF"/>
                </a:solidFill>
                <a:effectLst>
                  <a:outerShdw blurRad="50800" dist="50800" dir="5400000" sx="101000" sy="101000" algn="ctr" rotWithShape="0">
                    <a:srgbClr val="00FFFF"/>
                  </a:outerShdw>
                </a:effectLst>
                <a:latin typeface="Cooper Black" panose="0208090404030B020404" pitchFamily="18" charset="0"/>
              </a:rPr>
              <a:t>Seed within Itself</a:t>
            </a:r>
            <a:r>
              <a:rPr lang="en-US" dirty="0">
                <a:solidFill>
                  <a:srgbClr val="0000FF"/>
                </a:solidFill>
                <a:latin typeface="Cooper Black" panose="0208090404030B020404" pitchFamily="18" charset="0"/>
              </a:rPr>
              <a:t>”</a:t>
            </a:r>
            <a:r>
              <a:rPr lang="en-US" dirty="0">
                <a:solidFill>
                  <a:srgbClr val="002060"/>
                </a:solidFill>
              </a:rPr>
              <a:t> will be seen in full fruition </a:t>
            </a:r>
            <a:br>
              <a:rPr lang="en-US" dirty="0">
                <a:solidFill>
                  <a:srgbClr val="002060"/>
                </a:solidFill>
              </a:rPr>
            </a:br>
            <a:r>
              <a:rPr lang="en-US" dirty="0">
                <a:solidFill>
                  <a:srgbClr val="002060"/>
                </a:solidFill>
              </a:rPr>
              <a:t>on the earth made new in a kingdom “</a:t>
            </a:r>
            <a:r>
              <a:rPr lang="en-US" b="1" u="sng" dirty="0">
                <a:solidFill>
                  <a:srgbClr val="0070C0"/>
                </a:solidFill>
              </a:rPr>
              <a:t>OF</a:t>
            </a:r>
            <a:r>
              <a:rPr lang="en-US" dirty="0">
                <a:solidFill>
                  <a:srgbClr val="002060"/>
                </a:solidFill>
              </a:rPr>
              <a:t>” priests returning back to heaven’s original design.</a:t>
            </a:r>
          </a:p>
          <a:p>
            <a:pPr marL="514350" indent="-514350">
              <a:buFont typeface="+mj-lt"/>
              <a:buAutoNum type="arabicParenR" startAt="5"/>
            </a:pPr>
            <a:endParaRPr lang="en-US" dirty="0">
              <a:solidFill>
                <a:srgbClr val="002060"/>
              </a:solidFill>
            </a:endParaRPr>
          </a:p>
          <a:p>
            <a:pPr marL="514350" indent="-514350">
              <a:buAutoNum type="arabicParenR" startAt="5"/>
            </a:pPr>
            <a:endParaRPr lang="en-US" dirty="0">
              <a:solidFill>
                <a:srgbClr val="002060"/>
              </a:solidFill>
            </a:endParaRPr>
          </a:p>
          <a:p>
            <a:pPr marL="514350" indent="-514350">
              <a:buAutoNum type="arabicParenR" startAt="5"/>
            </a:pPr>
            <a:endParaRPr lang="en-US" dirty="0"/>
          </a:p>
          <a:p>
            <a:pPr marL="0" indent="0">
              <a:buNone/>
            </a:pPr>
            <a:endParaRPr lang="en-US" dirty="0"/>
          </a:p>
        </p:txBody>
      </p:sp>
      <p:sp>
        <p:nvSpPr>
          <p:cNvPr id="4" name="Slide Number Placeholder 3"/>
          <p:cNvSpPr>
            <a:spLocks noGrp="1"/>
          </p:cNvSpPr>
          <p:nvPr>
            <p:ph type="sldNum" sz="quarter" idx="12"/>
          </p:nvPr>
        </p:nvSpPr>
        <p:spPr>
          <a:xfrm>
            <a:off x="8610600" y="6356350"/>
            <a:ext cx="3465286" cy="365125"/>
          </a:xfrm>
        </p:spPr>
        <p:txBody>
          <a:bodyPr/>
          <a:lstStyle/>
          <a:p>
            <a:fld id="{385F3E72-97D8-4E0E-8DB2-A67F030E614A}" type="slidenum">
              <a:rPr lang="en-US" sz="1600" b="1" smtClean="0">
                <a:solidFill>
                  <a:schemeClr val="tx1"/>
                </a:solidFill>
              </a:rPr>
              <a:t>22</a:t>
            </a:fld>
            <a:endParaRPr lang="en-US" sz="1600" b="1" dirty="0">
              <a:solidFill>
                <a:schemeClr val="tx1"/>
              </a:solidFill>
            </a:endParaRPr>
          </a:p>
        </p:txBody>
      </p:sp>
      <p:sp>
        <p:nvSpPr>
          <p:cNvPr id="8" name="Title 1"/>
          <p:cNvSpPr txBox="1">
            <a:spLocks/>
          </p:cNvSpPr>
          <p:nvPr/>
        </p:nvSpPr>
        <p:spPr>
          <a:xfrm>
            <a:off x="493486" y="30501"/>
            <a:ext cx="11437256"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rgbClr val="00B0F0"/>
                </a:solidFill>
                <a:latin typeface="Forte" panose="03060902040502070203" pitchFamily="66" charset="0"/>
              </a:rPr>
              <a:t>Where</a:t>
            </a:r>
            <a:r>
              <a:rPr lang="en-US" sz="6600" b="1" dirty="0">
                <a:solidFill>
                  <a:schemeClr val="accent1">
                    <a:lumMod val="75000"/>
                  </a:schemeClr>
                </a:solidFill>
                <a:latin typeface="Forte" panose="03060902040502070203" pitchFamily="66" charset="0"/>
              </a:rPr>
              <a:t> is the Beginning </a:t>
            </a:r>
            <a:r>
              <a:rPr lang="en-US" sz="6600" b="1" dirty="0">
                <a:solidFill>
                  <a:srgbClr val="00B0F0"/>
                </a:solidFill>
                <a:latin typeface="Forte" panose="03060902040502070203" pitchFamily="66" charset="0"/>
              </a:rPr>
              <a:t>Seed</a:t>
            </a:r>
            <a:r>
              <a:rPr lang="en-US" sz="6600" b="1" dirty="0">
                <a:solidFill>
                  <a:schemeClr val="accent1">
                    <a:lumMod val="75000"/>
                  </a:schemeClr>
                </a:solidFill>
                <a:latin typeface="Forte" panose="03060902040502070203" pitchFamily="66" charset="0"/>
              </a:rPr>
              <a:t>?</a:t>
            </a:r>
            <a:endParaRPr lang="en-CA" sz="66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12106047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tx1"/>
                </a:solidFill>
              </a:rPr>
              <a:t>23</a:t>
            </a:fld>
            <a:endParaRPr lang="en-US" sz="1600" b="1" dirty="0">
              <a:solidFill>
                <a:schemeClr val="tx1"/>
              </a:solidFill>
            </a:endParaRPr>
          </a:p>
        </p:txBody>
      </p:sp>
      <p:pic>
        <p:nvPicPr>
          <p:cNvPr id="9" name="Picture 11" descr="C:\Users\Rae\Desktop\Art on Desktop\white man clip art\yellow-blue smiley faces\Smiley Decision Questions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17386" y="3328488"/>
            <a:ext cx="1960245" cy="220607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693777" y="3269607"/>
            <a:ext cx="8555459" cy="2264954"/>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r>
              <a:rPr lang="en-US" sz="3600" b="1" dirty="0">
                <a:ln>
                  <a:solidFill>
                    <a:srgbClr val="0000FF"/>
                  </a:solidFill>
                </a:ln>
                <a:solidFill>
                  <a:srgbClr val="FF0000"/>
                </a:solidFill>
                <a:latin typeface="Comic Sans MS" panose="030F0702030302020204" pitchFamily="66" charset="0"/>
              </a:rPr>
              <a:t>“For </a:t>
            </a:r>
            <a:r>
              <a:rPr lang="en-US" sz="3600" b="1" u="sng" dirty="0">
                <a:ln>
                  <a:solidFill>
                    <a:srgbClr val="0000FF"/>
                  </a:solidFill>
                </a:ln>
                <a:solidFill>
                  <a:srgbClr val="FFFF00"/>
                </a:solidFill>
                <a:latin typeface="Comic Sans MS" panose="030F0702030302020204" pitchFamily="66" charset="0"/>
              </a:rPr>
              <a:t>the</a:t>
            </a:r>
            <a:r>
              <a:rPr lang="en-US" sz="3600" b="1" dirty="0">
                <a:ln>
                  <a:solidFill>
                    <a:srgbClr val="0000FF"/>
                  </a:solidFill>
                </a:ln>
                <a:solidFill>
                  <a:srgbClr val="FFFF00"/>
                </a:solidFill>
                <a:latin typeface="Comic Sans MS" panose="030F0702030302020204" pitchFamily="66" charset="0"/>
              </a:rPr>
              <a:t> p</a:t>
            </a:r>
            <a:r>
              <a:rPr lang="en-US" sz="3600" b="1" u="sng" dirty="0">
                <a:ln>
                  <a:solidFill>
                    <a:srgbClr val="0000FF"/>
                  </a:solidFill>
                </a:ln>
                <a:solidFill>
                  <a:srgbClr val="FFFF00"/>
                </a:solidFill>
                <a:latin typeface="Comic Sans MS" panose="030F0702030302020204" pitchFamily="66" charset="0"/>
              </a:rPr>
              <a:t>riesthood</a:t>
            </a:r>
            <a:r>
              <a:rPr lang="en-US" sz="3600" b="1" dirty="0">
                <a:ln>
                  <a:solidFill>
                    <a:srgbClr val="0000FF"/>
                  </a:solidFill>
                </a:ln>
                <a:solidFill>
                  <a:srgbClr val="FFFF00"/>
                </a:solidFill>
                <a:latin typeface="Comic Sans MS" panose="030F0702030302020204" pitchFamily="66" charset="0"/>
              </a:rPr>
              <a:t> </a:t>
            </a:r>
            <a:r>
              <a:rPr lang="en-US" sz="3600" b="1" u="sng" dirty="0">
                <a:ln>
                  <a:solidFill>
                    <a:srgbClr val="0000FF"/>
                  </a:solidFill>
                </a:ln>
                <a:solidFill>
                  <a:srgbClr val="FFFF00"/>
                </a:solidFill>
                <a:latin typeface="Comic Sans MS" panose="030F0702030302020204" pitchFamily="66" charset="0"/>
              </a:rPr>
              <a:t>bein</a:t>
            </a:r>
            <a:r>
              <a:rPr lang="en-US" sz="3600" b="1" dirty="0">
                <a:ln>
                  <a:solidFill>
                    <a:srgbClr val="0000FF"/>
                  </a:solidFill>
                </a:ln>
                <a:solidFill>
                  <a:srgbClr val="FFFF00"/>
                </a:solidFill>
                <a:latin typeface="Comic Sans MS" panose="030F0702030302020204" pitchFamily="66" charset="0"/>
              </a:rPr>
              <a:t>g </a:t>
            </a:r>
            <a:r>
              <a:rPr lang="en-US" sz="3600" b="1" u="sng" dirty="0">
                <a:ln>
                  <a:solidFill>
                    <a:srgbClr val="0000FF"/>
                  </a:solidFill>
                </a:ln>
                <a:solidFill>
                  <a:srgbClr val="FFFF00"/>
                </a:solidFill>
                <a:latin typeface="Comic Sans MS" panose="030F0702030302020204" pitchFamily="66" charset="0"/>
              </a:rPr>
              <a:t>chan</a:t>
            </a:r>
            <a:r>
              <a:rPr lang="en-US" sz="3600" b="1" dirty="0">
                <a:ln>
                  <a:solidFill>
                    <a:srgbClr val="0000FF"/>
                  </a:solidFill>
                </a:ln>
                <a:solidFill>
                  <a:srgbClr val="FFFF00"/>
                </a:solidFill>
                <a:latin typeface="Comic Sans MS" panose="030F0702030302020204" pitchFamily="66" charset="0"/>
              </a:rPr>
              <a:t>g</a:t>
            </a:r>
            <a:r>
              <a:rPr lang="en-US" sz="3600" b="1" u="sng" dirty="0">
                <a:ln>
                  <a:solidFill>
                    <a:srgbClr val="0000FF"/>
                  </a:solidFill>
                </a:ln>
                <a:solidFill>
                  <a:srgbClr val="FFFF00"/>
                </a:solidFill>
                <a:latin typeface="Comic Sans MS" panose="030F0702030302020204" pitchFamily="66" charset="0"/>
              </a:rPr>
              <a:t>ed</a:t>
            </a:r>
            <a:r>
              <a:rPr lang="en-US" sz="3600" b="1" dirty="0">
                <a:ln>
                  <a:solidFill>
                    <a:srgbClr val="0000FF"/>
                  </a:solidFill>
                </a:ln>
                <a:solidFill>
                  <a:srgbClr val="FFFF00"/>
                </a:solidFill>
                <a:latin typeface="Comic Sans MS" panose="030F0702030302020204" pitchFamily="66" charset="0"/>
              </a:rPr>
              <a:t>, </a:t>
            </a:r>
            <a:br>
              <a:rPr lang="en-US" sz="3600" b="1" dirty="0">
                <a:ln>
                  <a:solidFill>
                    <a:srgbClr val="0000FF"/>
                  </a:solidFill>
                </a:ln>
                <a:solidFill>
                  <a:srgbClr val="FFFF00"/>
                </a:solidFill>
                <a:latin typeface="Comic Sans MS" panose="030F0702030302020204" pitchFamily="66" charset="0"/>
              </a:rPr>
            </a:br>
            <a:r>
              <a:rPr lang="en-US" sz="3600" b="1" dirty="0">
                <a:ln>
                  <a:solidFill>
                    <a:srgbClr val="0000FF"/>
                  </a:solidFill>
                </a:ln>
                <a:solidFill>
                  <a:srgbClr val="FFFF00"/>
                </a:solidFill>
                <a:latin typeface="Comic Sans MS" panose="030F0702030302020204" pitchFamily="66" charset="0"/>
              </a:rPr>
              <a:t>	</a:t>
            </a:r>
            <a:r>
              <a:rPr lang="en-US" sz="3600" b="1" dirty="0">
                <a:ln>
                  <a:solidFill>
                    <a:srgbClr val="0000FF"/>
                  </a:solidFill>
                </a:ln>
                <a:solidFill>
                  <a:srgbClr val="FF0000"/>
                </a:solidFill>
                <a:latin typeface="Comic Sans MS" panose="030F0702030302020204" pitchFamily="66" charset="0"/>
              </a:rPr>
              <a:t>of necessity there takes place </a:t>
            </a:r>
            <a:br>
              <a:rPr lang="en-US" sz="3600" b="1" dirty="0">
                <a:ln>
                  <a:solidFill>
                    <a:srgbClr val="0000FF"/>
                  </a:solidFill>
                </a:ln>
                <a:solidFill>
                  <a:srgbClr val="FF0000"/>
                </a:solidFill>
                <a:latin typeface="Comic Sans MS" panose="030F0702030302020204" pitchFamily="66" charset="0"/>
              </a:rPr>
            </a:br>
            <a:r>
              <a:rPr lang="en-US" sz="3600" b="1" dirty="0">
                <a:ln>
                  <a:solidFill>
                    <a:srgbClr val="0000FF"/>
                  </a:solidFill>
                </a:ln>
                <a:solidFill>
                  <a:srgbClr val="FF0000"/>
                </a:solidFill>
                <a:latin typeface="Comic Sans MS" panose="030F0702030302020204" pitchFamily="66" charset="0"/>
              </a:rPr>
              <a:t>       a </a:t>
            </a:r>
            <a:r>
              <a:rPr lang="en-US" sz="3600" b="1" u="sng" dirty="0">
                <a:ln>
                  <a:solidFill>
                    <a:srgbClr val="0000FF"/>
                  </a:solidFill>
                </a:ln>
                <a:solidFill>
                  <a:srgbClr val="00FFFF"/>
                </a:solidFill>
                <a:latin typeface="Comic Sans MS" panose="030F0702030302020204" pitchFamily="66" charset="0"/>
              </a:rPr>
              <a:t>chan</a:t>
            </a:r>
            <a:r>
              <a:rPr lang="en-US" sz="3600" b="1" dirty="0">
                <a:ln>
                  <a:solidFill>
                    <a:srgbClr val="0000FF"/>
                  </a:solidFill>
                </a:ln>
                <a:solidFill>
                  <a:srgbClr val="00FFFF"/>
                </a:solidFill>
                <a:latin typeface="Comic Sans MS" panose="030F0702030302020204" pitchFamily="66" charset="0"/>
              </a:rPr>
              <a:t>g</a:t>
            </a:r>
            <a:r>
              <a:rPr lang="en-US" sz="3600" b="1" u="sng" dirty="0">
                <a:ln>
                  <a:solidFill>
                    <a:srgbClr val="0000FF"/>
                  </a:solidFill>
                </a:ln>
                <a:solidFill>
                  <a:srgbClr val="00FFFF"/>
                </a:solidFill>
                <a:latin typeface="Comic Sans MS" panose="030F0702030302020204" pitchFamily="66" charset="0"/>
              </a:rPr>
              <a:t>e</a:t>
            </a:r>
            <a:r>
              <a:rPr lang="en-US" sz="3600" b="1" dirty="0">
                <a:ln>
                  <a:solidFill>
                    <a:srgbClr val="0000FF"/>
                  </a:solidFill>
                </a:ln>
                <a:solidFill>
                  <a:srgbClr val="00FFFF"/>
                </a:solidFill>
                <a:latin typeface="Comic Sans MS" panose="030F0702030302020204" pitchFamily="66" charset="0"/>
              </a:rPr>
              <a:t> </a:t>
            </a:r>
            <a:r>
              <a:rPr lang="en-US" sz="3600" b="1" u="sng" dirty="0">
                <a:ln>
                  <a:solidFill>
                    <a:srgbClr val="0000FF"/>
                  </a:solidFill>
                </a:ln>
                <a:solidFill>
                  <a:srgbClr val="00FFFF"/>
                </a:solidFill>
                <a:latin typeface="Comic Sans MS" panose="030F0702030302020204" pitchFamily="66" charset="0"/>
              </a:rPr>
              <a:t>of law</a:t>
            </a:r>
            <a:r>
              <a:rPr lang="en-US" sz="3600" b="1" dirty="0">
                <a:ln>
                  <a:solidFill>
                    <a:srgbClr val="0000FF"/>
                  </a:solidFill>
                </a:ln>
                <a:solidFill>
                  <a:srgbClr val="00FFFF"/>
                </a:solidFill>
                <a:latin typeface="Comic Sans MS" panose="030F0702030302020204" pitchFamily="66" charset="0"/>
              </a:rPr>
              <a:t> </a:t>
            </a:r>
            <a:r>
              <a:rPr lang="en-US" sz="3600" b="1" dirty="0">
                <a:ln>
                  <a:solidFill>
                    <a:srgbClr val="0000FF"/>
                  </a:solidFill>
                </a:ln>
                <a:solidFill>
                  <a:srgbClr val="FF0000"/>
                </a:solidFill>
                <a:latin typeface="Comic Sans MS" panose="030F0702030302020204" pitchFamily="66" charset="0"/>
              </a:rPr>
              <a:t>also.”</a:t>
            </a:r>
            <a:endParaRPr lang="en-CA" sz="3600" dirty="0">
              <a:latin typeface="Comic Sans MS" panose="030F0702030302020204" pitchFamily="66" charset="0"/>
            </a:endParaRPr>
          </a:p>
        </p:txBody>
      </p:sp>
      <p:sp>
        <p:nvSpPr>
          <p:cNvPr id="12" name="Rectangle 11"/>
          <p:cNvSpPr/>
          <p:nvPr/>
        </p:nvSpPr>
        <p:spPr>
          <a:xfrm>
            <a:off x="1047750" y="131152"/>
            <a:ext cx="1022985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Question for Consideration:</a:t>
            </a:r>
          </a:p>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What </a:t>
            </a:r>
            <a:r>
              <a:rPr lang="en-US" sz="5400" b="1" u="sng"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kind of stud</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 needs to be done to understand the statement in </a:t>
            </a: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Hebrews 7:12</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6" name="Rectangle 5"/>
          <p:cNvSpPr/>
          <p:nvPr/>
        </p:nvSpPr>
        <p:spPr>
          <a:xfrm>
            <a:off x="532889" y="5437446"/>
            <a:ext cx="10019318"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0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How does this relate to </a:t>
            </a:r>
            <a:r>
              <a:rPr lang="en-US" sz="40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Yahuah’s</a:t>
            </a:r>
            <a:r>
              <a:rPr lang="en-US" sz="40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000" b="1" dirty="0">
                <a:ln w="11430">
                  <a:solidFill>
                    <a:srgbClr val="002060"/>
                  </a:solidFill>
                </a:ln>
                <a:solidFill>
                  <a:srgbClr val="441D61"/>
                </a:solidFill>
                <a:effectLst>
                  <a:outerShdw blurRad="50800" dist="39000" dir="5460000" sx="101000" sy="101000" algn="tl">
                    <a:srgbClr val="FF0000"/>
                  </a:outerShdw>
                </a:effectLst>
                <a:latin typeface="MV Boli" pitchFamily="2" charset="0"/>
                <a:ea typeface="Nouvelle Vague" pitchFamily="2" charset="0"/>
                <a:cs typeface="MV Boli" pitchFamily="2" charset="0"/>
              </a:rPr>
              <a:t>mode of operation</a:t>
            </a:r>
            <a:r>
              <a:rPr lang="en-US" sz="40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 </a:t>
            </a:r>
            <a:r>
              <a:rPr lang="en-US" sz="4000" b="1" dirty="0">
                <a:solidFill>
                  <a:srgbClr val="0000FF"/>
                </a:solidFill>
                <a:effectLst>
                  <a:outerShdw blurRad="50800" dist="50800" dir="5400000" sx="101000" sy="101000" algn="ctr" rotWithShape="0">
                    <a:srgbClr val="00FFFF"/>
                  </a:outerShdw>
                </a:effectLst>
                <a:latin typeface="MV Boli" panose="02000500030200090000" pitchFamily="2" charset="0"/>
                <a:cs typeface="MV Boli" panose="02000500030200090000" pitchFamily="2" charset="0"/>
              </a:rPr>
              <a:t>“Seed within Itself”</a:t>
            </a:r>
            <a:r>
              <a:rPr lang="en-US" sz="40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40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Tree>
    <p:extLst>
      <p:ext uri="{BB962C8B-B14F-4D97-AF65-F5344CB8AC3E}">
        <p14:creationId xmlns:p14="http://schemas.microsoft.com/office/powerpoint/2010/main" val="1374898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75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tx1"/>
                </a:solidFill>
              </a:rPr>
              <a:t>24</a:t>
            </a:fld>
            <a:endParaRPr lang="en-US" sz="1600" b="1" dirty="0">
              <a:solidFill>
                <a:schemeClr val="tx1"/>
              </a:solidFill>
            </a:endParaRPr>
          </a:p>
        </p:txBody>
      </p:sp>
      <p:pic>
        <p:nvPicPr>
          <p:cNvPr id="9" name="Picture 11" descr="C:\Users\Rae\Desktop\Art on Desktop\white man clip art\yellow-blue smiley faces\Smiley Decision Questions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9349" y="3231373"/>
            <a:ext cx="1960245" cy="220607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1818270" y="1852539"/>
            <a:ext cx="8555459" cy="1050306"/>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r>
              <a:rPr lang="en-US" sz="3600" b="1" dirty="0">
                <a:ln>
                  <a:solidFill>
                    <a:srgbClr val="0000FF"/>
                  </a:solidFill>
                </a:ln>
                <a:solidFill>
                  <a:srgbClr val="FF0000"/>
                </a:solidFill>
                <a:latin typeface="Comic Sans MS" panose="030F0702030302020204" pitchFamily="66" charset="0"/>
              </a:rPr>
              <a:t>“For </a:t>
            </a:r>
            <a:r>
              <a:rPr lang="en-US" sz="3600" b="1" u="sng" dirty="0">
                <a:ln>
                  <a:solidFill>
                    <a:srgbClr val="0000FF"/>
                  </a:solidFill>
                </a:ln>
                <a:solidFill>
                  <a:srgbClr val="FFFF00"/>
                </a:solidFill>
                <a:latin typeface="Comic Sans MS" panose="030F0702030302020204" pitchFamily="66" charset="0"/>
              </a:rPr>
              <a:t>the</a:t>
            </a:r>
            <a:r>
              <a:rPr lang="en-US" sz="3600" b="1" dirty="0">
                <a:ln>
                  <a:solidFill>
                    <a:srgbClr val="0000FF"/>
                  </a:solidFill>
                </a:ln>
                <a:solidFill>
                  <a:srgbClr val="FFFF00"/>
                </a:solidFill>
                <a:latin typeface="Comic Sans MS" panose="030F0702030302020204" pitchFamily="66" charset="0"/>
              </a:rPr>
              <a:t> p</a:t>
            </a:r>
            <a:r>
              <a:rPr lang="en-US" sz="3600" b="1" u="sng" dirty="0">
                <a:ln>
                  <a:solidFill>
                    <a:srgbClr val="0000FF"/>
                  </a:solidFill>
                </a:ln>
                <a:solidFill>
                  <a:srgbClr val="FFFF00"/>
                </a:solidFill>
                <a:latin typeface="Comic Sans MS" panose="030F0702030302020204" pitchFamily="66" charset="0"/>
              </a:rPr>
              <a:t>riesthood</a:t>
            </a:r>
            <a:r>
              <a:rPr lang="en-US" sz="3600" b="1" dirty="0">
                <a:ln>
                  <a:solidFill>
                    <a:srgbClr val="0000FF"/>
                  </a:solidFill>
                </a:ln>
                <a:solidFill>
                  <a:srgbClr val="FFFF00"/>
                </a:solidFill>
                <a:latin typeface="Comic Sans MS" panose="030F0702030302020204" pitchFamily="66" charset="0"/>
              </a:rPr>
              <a:t> </a:t>
            </a:r>
            <a:r>
              <a:rPr lang="en-US" sz="3600" b="1" u="sng" dirty="0">
                <a:ln>
                  <a:solidFill>
                    <a:srgbClr val="0000FF"/>
                  </a:solidFill>
                </a:ln>
                <a:solidFill>
                  <a:srgbClr val="FFFF00"/>
                </a:solidFill>
                <a:latin typeface="Comic Sans MS" panose="030F0702030302020204" pitchFamily="66" charset="0"/>
              </a:rPr>
              <a:t>bein</a:t>
            </a:r>
            <a:r>
              <a:rPr lang="en-US" sz="3600" b="1" dirty="0">
                <a:ln>
                  <a:solidFill>
                    <a:srgbClr val="0000FF"/>
                  </a:solidFill>
                </a:ln>
                <a:solidFill>
                  <a:srgbClr val="FFFF00"/>
                </a:solidFill>
                <a:latin typeface="Comic Sans MS" panose="030F0702030302020204" pitchFamily="66" charset="0"/>
              </a:rPr>
              <a:t>g</a:t>
            </a:r>
            <a:r>
              <a:rPr lang="en-US" sz="3600" b="1" u="sng" dirty="0">
                <a:ln>
                  <a:solidFill>
                    <a:srgbClr val="0000FF"/>
                  </a:solidFill>
                </a:ln>
                <a:solidFill>
                  <a:srgbClr val="FFFF00"/>
                </a:solidFill>
                <a:latin typeface="Comic Sans MS" panose="030F0702030302020204" pitchFamily="66" charset="0"/>
              </a:rPr>
              <a:t> chan</a:t>
            </a:r>
            <a:r>
              <a:rPr lang="en-US" sz="3600" b="1" dirty="0">
                <a:ln>
                  <a:solidFill>
                    <a:srgbClr val="0000FF"/>
                  </a:solidFill>
                </a:ln>
                <a:solidFill>
                  <a:srgbClr val="FFFF00"/>
                </a:solidFill>
                <a:latin typeface="Comic Sans MS" panose="030F0702030302020204" pitchFamily="66" charset="0"/>
              </a:rPr>
              <a:t>g</a:t>
            </a:r>
            <a:r>
              <a:rPr lang="en-US" sz="3600" b="1" u="sng" dirty="0">
                <a:ln>
                  <a:solidFill>
                    <a:srgbClr val="0000FF"/>
                  </a:solidFill>
                </a:ln>
                <a:solidFill>
                  <a:srgbClr val="FFFF00"/>
                </a:solidFill>
                <a:latin typeface="Comic Sans MS" panose="030F0702030302020204" pitchFamily="66" charset="0"/>
              </a:rPr>
              <a:t>ed</a:t>
            </a:r>
            <a:r>
              <a:rPr lang="en-US" sz="3600" b="1" dirty="0">
                <a:ln>
                  <a:solidFill>
                    <a:srgbClr val="0000FF"/>
                  </a:solidFill>
                </a:ln>
                <a:solidFill>
                  <a:srgbClr val="FFFF00"/>
                </a:solidFill>
                <a:latin typeface="Comic Sans MS" panose="030F0702030302020204" pitchFamily="66" charset="0"/>
              </a:rPr>
              <a:t>, </a:t>
            </a:r>
            <a:br>
              <a:rPr lang="en-US" sz="3600" b="1" dirty="0">
                <a:ln>
                  <a:solidFill>
                    <a:srgbClr val="0000FF"/>
                  </a:solidFill>
                </a:ln>
                <a:solidFill>
                  <a:srgbClr val="FFFF00"/>
                </a:solidFill>
                <a:latin typeface="Comic Sans MS" panose="030F0702030302020204" pitchFamily="66" charset="0"/>
              </a:rPr>
            </a:br>
            <a:r>
              <a:rPr lang="en-US" sz="3600" b="1" dirty="0">
                <a:ln>
                  <a:solidFill>
                    <a:srgbClr val="0000FF"/>
                  </a:solidFill>
                </a:ln>
                <a:solidFill>
                  <a:srgbClr val="FFFF00"/>
                </a:solidFill>
                <a:latin typeface="Comic Sans MS" panose="030F0702030302020204" pitchFamily="66" charset="0"/>
              </a:rPr>
              <a:t>	</a:t>
            </a:r>
            <a:endParaRPr lang="en-CA" sz="3600" dirty="0">
              <a:latin typeface="Comic Sans MS" panose="030F0702030302020204" pitchFamily="66" charset="0"/>
            </a:endParaRPr>
          </a:p>
        </p:txBody>
      </p:sp>
      <p:sp>
        <p:nvSpPr>
          <p:cNvPr id="12" name="Rectangle 11"/>
          <p:cNvSpPr/>
          <p:nvPr/>
        </p:nvSpPr>
        <p:spPr>
          <a:xfrm>
            <a:off x="610488" y="125905"/>
            <a:ext cx="10750078" cy="477053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If the </a:t>
            </a:r>
            <a:r>
              <a:rPr lang="en-US" sz="5400" b="1" cap="none" spc="0" dirty="0">
                <a:ln w="11430">
                  <a:solidFill>
                    <a:srgbClr val="002060"/>
                  </a:solidFill>
                </a:ln>
                <a:solidFill>
                  <a:srgbClr val="7030A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Aharonic Priesthood </a:t>
            </a:r>
            <a:r>
              <a:rPr lang="en-US" sz="5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has been changed (</a:t>
            </a:r>
            <a:r>
              <a:rPr lang="en-US" sz="5400" b="1" cap="none" spc="0" dirty="0">
                <a:ln w="11430">
                  <a:solidFill>
                    <a:srgbClr val="002060"/>
                  </a:solidFill>
                </a:ln>
                <a:solidFill>
                  <a:srgbClr val="7030A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as per Heb 7:12</a:t>
            </a:r>
            <a:r>
              <a:rPr lang="en-US" sz="5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p>
          <a:p>
            <a:pPr algn="ctr"/>
            <a:endPar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Then in accordance with a</a:t>
            </a:r>
            <a:b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dirty="0">
                <a:solidFill>
                  <a:srgbClr val="0000FF"/>
                </a:solidFill>
                <a:effectLst>
                  <a:outerShdw blurRad="50800" dist="50800" dir="5400000" sx="101000" sy="101000" algn="ctr" rotWithShape="0">
                    <a:srgbClr val="00FFFF"/>
                  </a:outerShdw>
                </a:effectLst>
                <a:latin typeface="MV Boli" panose="02000500030200090000" pitchFamily="2" charset="0"/>
                <a:cs typeface="MV Boli" panose="02000500030200090000" pitchFamily="2" charset="0"/>
              </a:rPr>
              <a:t>“Seed within Itself”</a:t>
            </a:r>
            <a: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&amp; </a:t>
            </a:r>
            <a:b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r>
              <a:rPr lang="en-US" sz="44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Nothing new under the sun</a:t>
            </a:r>
            <a: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4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6" name="Rectangle 5"/>
          <p:cNvSpPr/>
          <p:nvPr/>
        </p:nvSpPr>
        <p:spPr>
          <a:xfrm>
            <a:off x="-128848" y="5370643"/>
            <a:ext cx="1127009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000" b="1" u="sng" dirty="0">
                <a:ln w="11430">
                  <a:solidFill>
                    <a:srgbClr val="002060"/>
                  </a:solidFill>
                </a:ln>
                <a:latin typeface="Arial Black" panose="020B0A04020102020204" pitchFamily="34" charset="0"/>
                <a:ea typeface="Nouvelle Vague" pitchFamily="2" charset="0"/>
                <a:cs typeface="MV Boli" pitchFamily="2" charset="0"/>
              </a:rPr>
              <a:t>Pra</a:t>
            </a:r>
            <a:r>
              <a:rPr lang="en-US" sz="4000" b="1" dirty="0">
                <a:ln w="11430">
                  <a:solidFill>
                    <a:srgbClr val="002060"/>
                  </a:solidFill>
                </a:ln>
                <a:latin typeface="Arial Black" panose="020B0A04020102020204" pitchFamily="34" charset="0"/>
                <a:ea typeface="Nouvelle Vague" pitchFamily="2" charset="0"/>
                <a:cs typeface="MV Boli" pitchFamily="2" charset="0"/>
              </a:rPr>
              <a:t>y</a:t>
            </a:r>
            <a:r>
              <a:rPr lang="en-US" sz="4000" b="1" u="sng" dirty="0">
                <a:ln w="11430">
                  <a:solidFill>
                    <a:srgbClr val="002060"/>
                  </a:solidFill>
                </a:ln>
                <a:latin typeface="Arial Black" panose="020B0A04020102020204" pitchFamily="34" charset="0"/>
                <a:ea typeface="Nouvelle Vague" pitchFamily="2" charset="0"/>
                <a:cs typeface="MV Boli" pitchFamily="2" charset="0"/>
              </a:rPr>
              <a:t> tell</a:t>
            </a:r>
            <a:r>
              <a:rPr lang="en-US" sz="4000" b="1" dirty="0">
                <a:ln w="11430">
                  <a:solidFill>
                    <a:srgbClr val="002060"/>
                  </a:solidFill>
                </a:ln>
                <a:latin typeface="Arial Black" panose="020B0A04020102020204" pitchFamily="34" charset="0"/>
                <a:ea typeface="Nouvelle Vague" pitchFamily="2" charset="0"/>
                <a:cs typeface="MV Boli" pitchFamily="2" charset="0"/>
              </a:rPr>
              <a:t> – </a:t>
            </a:r>
            <a:r>
              <a:rPr lang="en-US" sz="4000" b="1" dirty="0">
                <a:ln w="11430">
                  <a:solidFill>
                    <a:srgbClr val="002060"/>
                  </a:solidFill>
                </a:ln>
                <a:solidFill>
                  <a:srgbClr val="441D61"/>
                </a:solidFill>
                <a:effectLst>
                  <a:outerShdw blurRad="50800" dist="39000" dir="5460000" sx="101000" sy="101000" algn="tl">
                    <a:srgbClr val="FF0000"/>
                  </a:outerShdw>
                </a:effectLst>
                <a:latin typeface="MV Boli" pitchFamily="2" charset="0"/>
                <a:ea typeface="Nouvelle Vague" pitchFamily="2" charset="0"/>
                <a:cs typeface="MV Boli" pitchFamily="2" charset="0"/>
              </a:rPr>
              <a:t>WHAT PRIESTHOOD ALREADY </a:t>
            </a:r>
            <a:r>
              <a:rPr lang="en-US" sz="4000" b="1" u="sng" dirty="0">
                <a:ln w="11430">
                  <a:solidFill>
                    <a:srgbClr val="002060"/>
                  </a:solidFill>
                </a:ln>
                <a:solidFill>
                  <a:srgbClr val="441D61"/>
                </a:solidFill>
                <a:effectLst>
                  <a:outerShdw blurRad="50800" dist="39000" dir="5460000" sx="102000" sy="102000" algn="tl">
                    <a:srgbClr val="00FFFF"/>
                  </a:outerShdw>
                </a:effectLst>
                <a:latin typeface="MV Boli" pitchFamily="2" charset="0"/>
                <a:ea typeface="Nouvelle Vague" pitchFamily="2" charset="0"/>
                <a:cs typeface="MV Boli" pitchFamily="2" charset="0"/>
              </a:rPr>
              <a:t>HAS EXISTENCE</a:t>
            </a:r>
            <a:r>
              <a:rPr lang="en-US" sz="4000" b="1" dirty="0">
                <a:ln w="11430">
                  <a:solidFill>
                    <a:srgbClr val="002060"/>
                  </a:solidFill>
                </a:ln>
                <a:solidFill>
                  <a:srgbClr val="441D61"/>
                </a:solidFill>
                <a:effectLst>
                  <a:outerShdw blurRad="50800" dist="39000" dir="5460000" sx="102000" sy="102000" algn="tl">
                    <a:srgbClr val="00FFFF"/>
                  </a:outerShdw>
                </a:effectLst>
                <a:latin typeface="MV Boli" pitchFamily="2" charset="0"/>
                <a:ea typeface="Nouvelle Vague" pitchFamily="2" charset="0"/>
                <a:cs typeface="MV Boli" pitchFamily="2" charset="0"/>
              </a:rPr>
              <a:t> </a:t>
            </a:r>
            <a:r>
              <a:rPr lang="en-US" sz="4000" b="1" dirty="0">
                <a:ln w="11430">
                  <a:solidFill>
                    <a:srgbClr val="002060"/>
                  </a:solidFill>
                </a:ln>
                <a:solidFill>
                  <a:srgbClr val="441D61"/>
                </a:solidFill>
                <a:effectLst>
                  <a:outerShdw blurRad="50800" dist="39000" dir="5460000" sx="101000" sy="101000" algn="tl">
                    <a:srgbClr val="FF0000"/>
                  </a:outerShdw>
                </a:effectLst>
                <a:latin typeface="MV Boli" pitchFamily="2" charset="0"/>
                <a:ea typeface="Nouvelle Vague" pitchFamily="2" charset="0"/>
                <a:cs typeface="MV Boli" pitchFamily="2" charset="0"/>
              </a:rPr>
              <a:t>IN YAHUAH’S UNIVERSE?  </a:t>
            </a:r>
            <a:endParaRPr lang="en-US" sz="40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7" name="Picture 6" descr="C:\Users\Rae\Desktop\blue face small mouth.png">
            <a:extLst>
              <a:ext uri="{FF2B5EF4-FFF2-40B4-BE49-F238E27FC236}">
                <a16:creationId xmlns="" xmlns:a16="http://schemas.microsoft.com/office/drawing/2014/main" id="{DB0026FF-F5ED-4049-B108-872CD8B020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493296" y="3840623"/>
            <a:ext cx="1738426" cy="177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17900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25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1000"/>
                                        <p:tgtEl>
                                          <p:spTgt spid="12">
                                            <p:txEl>
                                              <p:pRg st="2" end="2"/>
                                            </p:txEl>
                                          </p:spTgt>
                                        </p:tgtEl>
                                      </p:cBhvr>
                                    </p:animEffect>
                                    <p:anim calcmode="lin" valueType="num">
                                      <p:cBhvr>
                                        <p:cTn id="1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1000"/>
                            </p:stCondLst>
                            <p:childTnLst>
                              <p:par>
                                <p:cTn id="19" presetID="42" presetClass="entr" presetSubtype="0" fill="hold" grpId="0" nodeType="after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25</a:t>
            </a:fld>
            <a:endParaRPr lang="en-US" dirty="0">
              <a:solidFill>
                <a:schemeClr val="tx1"/>
              </a:solidFill>
            </a:endParaRPr>
          </a:p>
        </p:txBody>
      </p:sp>
      <p:pic>
        <p:nvPicPr>
          <p:cNvPr id="3" name="Picture 6" descr="C:\Users\Rae\Desktop\Mel [cf] Priesthood &amp; Faifer\umbrella 5.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142514" y="319723"/>
            <a:ext cx="4049486" cy="451375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58730"/>
            <a:ext cx="9033164" cy="486287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Are “priesthood &amp; law” connected to “covenants”?</a:t>
            </a:r>
          </a:p>
          <a:p>
            <a:pPr algn="ctr"/>
            <a:endParaRPr lang="en-US" sz="36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What is a “</a:t>
            </a:r>
            <a:r>
              <a:rPr lang="en-US" sz="5400" b="1" dirty="0">
                <a:ln w="11430">
                  <a:solidFill>
                    <a:srgbClr val="002060"/>
                  </a:solidFill>
                </a:ln>
                <a:solidFill>
                  <a:schemeClr val="accent6">
                    <a:lumMod val="50000"/>
                  </a:schemeClr>
                </a:solidFill>
                <a:effectLst>
                  <a:outerShdw blurRad="50800" dist="39000" dir="5460000" algn="tl">
                    <a:srgbClr val="0000FF"/>
                  </a:outerShdw>
                </a:effectLst>
                <a:latin typeface="MV Boli" pitchFamily="2" charset="0"/>
                <a:ea typeface="Nouvelle Vague" pitchFamily="2" charset="0"/>
                <a:cs typeface="MV Boli" pitchFamily="2" charset="0"/>
              </a:rPr>
              <a:t>covenant</a:t>
            </a: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b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and how is it related to priesthood &amp; law?</a:t>
            </a:r>
            <a:endParaRPr lang="en-US" sz="54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5" name="Rectangle 4"/>
          <p:cNvSpPr/>
          <p:nvPr/>
        </p:nvSpPr>
        <p:spPr>
          <a:xfrm>
            <a:off x="423635" y="5421600"/>
            <a:ext cx="8763908"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How is “covenant” related to the </a:t>
            </a:r>
            <a:r>
              <a:rPr lang="en-US" sz="4400" b="1" dirty="0">
                <a:solidFill>
                  <a:srgbClr val="0000FF"/>
                </a:solidFill>
                <a:effectLst>
                  <a:outerShdw blurRad="50800" dist="50800" dir="5400000" sx="101000" sy="101000" algn="ctr" rotWithShape="0">
                    <a:srgbClr val="00FFFF"/>
                  </a:outerShdw>
                </a:effectLst>
                <a:latin typeface="MV Boli" panose="02000500030200090000" pitchFamily="2" charset="0"/>
                <a:cs typeface="MV Boli" panose="02000500030200090000" pitchFamily="2" charset="0"/>
              </a:rPr>
              <a:t>“Seed within Itself”</a:t>
            </a:r>
            <a:r>
              <a:rPr lang="en-US" sz="4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t>
            </a:r>
            <a:endParaRPr lang="en-US" sz="4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Tree>
    <p:extLst>
      <p:ext uri="{BB962C8B-B14F-4D97-AF65-F5344CB8AC3E}">
        <p14:creationId xmlns:p14="http://schemas.microsoft.com/office/powerpoint/2010/main" val="236337012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26</a:t>
            </a:fld>
            <a:endParaRPr lang="en-US" dirty="0">
              <a:solidFill>
                <a:schemeClr val="tx1"/>
              </a:solidFill>
            </a:endParaRPr>
          </a:p>
        </p:txBody>
      </p:sp>
      <p:sp>
        <p:nvSpPr>
          <p:cNvPr id="3" name="Content Placeholder 2"/>
          <p:cNvSpPr txBox="1">
            <a:spLocks/>
          </p:cNvSpPr>
          <p:nvPr/>
        </p:nvSpPr>
        <p:spPr>
          <a:xfrm>
            <a:off x="457200" y="1088568"/>
            <a:ext cx="5655446" cy="5943600"/>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chemeClr val="accent1">
                    <a:lumMod val="50000"/>
                  </a:schemeClr>
                </a:solidFill>
              </a:rPr>
              <a:t>“</a:t>
            </a:r>
            <a:r>
              <a:rPr lang="en-US" b="1" u="sng" dirty="0">
                <a:solidFill>
                  <a:schemeClr val="accent1">
                    <a:lumMod val="50000"/>
                  </a:schemeClr>
                </a:solidFill>
              </a:rPr>
              <a:t>Covenant</a:t>
            </a:r>
            <a:r>
              <a:rPr lang="en-US" dirty="0">
                <a:solidFill>
                  <a:schemeClr val="accent1">
                    <a:lumMod val="50000"/>
                  </a:schemeClr>
                </a:solidFill>
              </a:rPr>
              <a:t>” is one of those words that just keeps coming up when you read the Scriptures—and certainly with study and research.</a:t>
            </a:r>
          </a:p>
          <a:p>
            <a:pPr algn="ctr" fontAlgn="base"/>
            <a:r>
              <a:rPr lang="en-US" dirty="0">
                <a:solidFill>
                  <a:srgbClr val="FF0000"/>
                </a:solidFill>
              </a:rPr>
              <a:t>This word has </a:t>
            </a:r>
            <a:r>
              <a:rPr lang="en-US" b="1" dirty="0">
                <a:solidFill>
                  <a:srgbClr val="FF0000"/>
                </a:solidFill>
              </a:rPr>
              <a:t>different definitions </a:t>
            </a:r>
            <a:r>
              <a:rPr lang="en-US" dirty="0">
                <a:solidFill>
                  <a:srgbClr val="FF0000"/>
                </a:solidFill>
              </a:rPr>
              <a:t>depending on who you communicate with. </a:t>
            </a:r>
          </a:p>
          <a:p>
            <a:pPr fontAlgn="base"/>
            <a:r>
              <a:rPr lang="en-US" b="1" dirty="0">
                <a:solidFill>
                  <a:srgbClr val="002060"/>
                </a:solidFill>
              </a:rPr>
              <a:t>For the Jews/Sabbath keepers:  </a:t>
            </a:r>
            <a:r>
              <a:rPr lang="en-US" dirty="0">
                <a:solidFill>
                  <a:srgbClr val="002060"/>
                </a:solidFill>
              </a:rPr>
              <a:t>covenant relates strongly to “law.”</a:t>
            </a:r>
          </a:p>
          <a:p>
            <a:pPr fontAlgn="base"/>
            <a:r>
              <a:rPr lang="en-US" b="1" dirty="0">
                <a:solidFill>
                  <a:schemeClr val="accent6">
                    <a:lumMod val="50000"/>
                  </a:schemeClr>
                </a:solidFill>
              </a:rPr>
              <a:t>For the nominal Christian:  </a:t>
            </a:r>
            <a:br>
              <a:rPr lang="en-US" b="1" dirty="0">
                <a:solidFill>
                  <a:schemeClr val="accent6">
                    <a:lumMod val="50000"/>
                  </a:schemeClr>
                </a:solidFill>
              </a:rPr>
            </a:br>
            <a:r>
              <a:rPr lang="en-US" dirty="0">
                <a:solidFill>
                  <a:schemeClr val="accent6">
                    <a:lumMod val="50000"/>
                  </a:schemeClr>
                </a:solidFill>
              </a:rPr>
              <a:t>covenant relates strongly to “grace.”</a:t>
            </a:r>
          </a:p>
        </p:txBody>
      </p:sp>
      <p:sp>
        <p:nvSpPr>
          <p:cNvPr id="5" name="Content Placeholder 2"/>
          <p:cNvSpPr txBox="1">
            <a:spLocks/>
          </p:cNvSpPr>
          <p:nvPr/>
        </p:nvSpPr>
        <p:spPr>
          <a:xfrm>
            <a:off x="6362700" y="1088568"/>
            <a:ext cx="5531756" cy="5943600"/>
          </a:xfrm>
          <a:prstGeom prst="rect">
            <a:avLst/>
          </a:prstGeom>
        </p:spPr>
        <p:txBody>
          <a:bodyPr>
            <a:normAutofit lnSpcReduction="1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441D61"/>
                </a:solidFill>
              </a:rPr>
              <a:t>For many that hear of “</a:t>
            </a:r>
            <a:r>
              <a:rPr lang="en-US" b="1" u="sng" dirty="0">
                <a:solidFill>
                  <a:srgbClr val="441D61"/>
                </a:solidFill>
              </a:rPr>
              <a:t>covenant</a:t>
            </a:r>
            <a:r>
              <a:rPr lang="en-US" dirty="0">
                <a:solidFill>
                  <a:srgbClr val="441D61"/>
                </a:solidFill>
              </a:rPr>
              <a:t>” today, it sounds like a lofty legal term for “contract,” or an “agreement.”  </a:t>
            </a:r>
            <a:br>
              <a:rPr lang="en-US" dirty="0">
                <a:solidFill>
                  <a:srgbClr val="441D61"/>
                </a:solidFill>
              </a:rPr>
            </a:br>
            <a:r>
              <a:rPr lang="en-US" dirty="0">
                <a:solidFill>
                  <a:srgbClr val="C00000"/>
                </a:solidFill>
              </a:rPr>
              <a:t>Most people look for ways to </a:t>
            </a:r>
            <a:br>
              <a:rPr lang="en-US" dirty="0">
                <a:solidFill>
                  <a:srgbClr val="C00000"/>
                </a:solidFill>
              </a:rPr>
            </a:br>
            <a:r>
              <a:rPr lang="en-US" dirty="0">
                <a:solidFill>
                  <a:srgbClr val="C00000"/>
                </a:solidFill>
              </a:rPr>
              <a:t>“get out of this contract” if it has anything to do with </a:t>
            </a:r>
            <a:r>
              <a:rPr lang="en-US" b="1" dirty="0">
                <a:solidFill>
                  <a:srgbClr val="0070C0"/>
                </a:solidFill>
              </a:rPr>
              <a:t>Yahuah’s laws.</a:t>
            </a:r>
          </a:p>
          <a:p>
            <a:pPr fontAlgn="base"/>
            <a:r>
              <a:rPr lang="en-US" dirty="0">
                <a:solidFill>
                  <a:srgbClr val="0070C0"/>
                </a:solidFill>
              </a:rPr>
              <a:t>Nevertheless, </a:t>
            </a:r>
            <a:r>
              <a:rPr lang="en-US" b="1" u="sng" dirty="0">
                <a:solidFill>
                  <a:srgbClr val="441D61"/>
                </a:solidFill>
              </a:rPr>
              <a:t>covenant</a:t>
            </a:r>
            <a:r>
              <a:rPr lang="en-US" dirty="0">
                <a:solidFill>
                  <a:srgbClr val="0070C0"/>
                </a:solidFill>
              </a:rPr>
              <a:t> is a weighty theme that dominates Scripture: it’s good to get an idea of what it means in the Scriptures.</a:t>
            </a:r>
          </a:p>
          <a:p>
            <a:pPr fontAlgn="base"/>
            <a:r>
              <a:rPr lang="en-US" b="1" dirty="0">
                <a:solidFill>
                  <a:srgbClr val="441D61"/>
                </a:solidFill>
              </a:rPr>
              <a:t>This study is meant to address the most important of all Scriptural covenants, and exactly what it means for everyone today.</a:t>
            </a:r>
          </a:p>
          <a:p>
            <a:endParaRPr lang="en-US" b="1" dirty="0"/>
          </a:p>
        </p:txBody>
      </p:sp>
      <p:sp>
        <p:nvSpPr>
          <p:cNvPr id="6" name="Title 1"/>
          <p:cNvSpPr txBox="1">
            <a:spLocks/>
          </p:cNvSpPr>
          <p:nvPr/>
        </p:nvSpPr>
        <p:spPr>
          <a:xfrm>
            <a:off x="302238" y="200510"/>
            <a:ext cx="11437256" cy="888058"/>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accent1">
                    <a:lumMod val="75000"/>
                  </a:schemeClr>
                </a:solidFill>
                <a:latin typeface="Forte" panose="03060902040502070203" pitchFamily="66" charset="0"/>
              </a:rPr>
              <a:t>What is a </a:t>
            </a:r>
            <a:r>
              <a:rPr lang="en-US" sz="6600" b="1" dirty="0">
                <a:solidFill>
                  <a:schemeClr val="accent1">
                    <a:lumMod val="75000"/>
                  </a:schemeClr>
                </a:solidFill>
                <a:effectLst>
                  <a:outerShdw blurRad="50800" dist="50800" dir="5400000" algn="ctr" rotWithShape="0">
                    <a:srgbClr val="0000FF"/>
                  </a:outerShdw>
                </a:effectLst>
                <a:latin typeface="Forte" panose="03060902040502070203" pitchFamily="66" charset="0"/>
              </a:rPr>
              <a:t>Covenant</a:t>
            </a:r>
            <a:r>
              <a:rPr lang="en-US" sz="6600" b="1" dirty="0">
                <a:solidFill>
                  <a:schemeClr val="accent1">
                    <a:lumMod val="75000"/>
                  </a:schemeClr>
                </a:solidFill>
                <a:latin typeface="Forte" panose="03060902040502070203" pitchFamily="66" charset="0"/>
              </a:rPr>
              <a:t>?</a:t>
            </a:r>
            <a:endParaRPr lang="en-CA" sz="66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180869945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30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3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534150" y="1295399"/>
            <a:ext cx="5295900" cy="5426075"/>
          </a:xfrm>
          <a:prstGeom prst="rect">
            <a:avLst/>
          </a:prstGeom>
        </p:spPr>
        <p:txBody>
          <a:bodyPr vert="horz" lIns="91440" tIns="45720" rIns="91440" bIns="45720" rtlCol="0">
            <a:normAutofit fontScale="92500" lnSpcReduction="1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“Some believe there are 8 covenants listed as:  </a:t>
            </a:r>
          </a:p>
          <a:p>
            <a:pPr marL="514350" indent="-514350">
              <a:buFont typeface="+mj-lt"/>
              <a:buAutoNum type="arabicPeriod"/>
            </a:pPr>
            <a:r>
              <a:rPr lang="en-US" dirty="0"/>
              <a:t>Adam, </a:t>
            </a:r>
          </a:p>
          <a:p>
            <a:pPr marL="514350" indent="-514350">
              <a:buFont typeface="+mj-lt"/>
              <a:buAutoNum type="arabicPeriod"/>
            </a:pPr>
            <a:r>
              <a:rPr lang="en-US" dirty="0"/>
              <a:t>Noah, </a:t>
            </a:r>
          </a:p>
          <a:p>
            <a:pPr marL="514350" indent="-514350">
              <a:buFont typeface="+mj-lt"/>
              <a:buAutoNum type="arabicPeriod"/>
            </a:pPr>
            <a:r>
              <a:rPr lang="en-US" dirty="0"/>
              <a:t>Abraham, </a:t>
            </a:r>
          </a:p>
          <a:p>
            <a:pPr marL="514350" indent="-514350">
              <a:buFont typeface="+mj-lt"/>
              <a:buAutoNum type="arabicPeriod"/>
            </a:pPr>
            <a:r>
              <a:rPr lang="en-US" dirty="0"/>
              <a:t>Mosaic Covenant with Israel, </a:t>
            </a:r>
          </a:p>
          <a:p>
            <a:pPr marL="514350" indent="-514350">
              <a:buFont typeface="+mj-lt"/>
              <a:buAutoNum type="arabicPeriod"/>
            </a:pPr>
            <a:r>
              <a:rPr lang="en-US" dirty="0" err="1"/>
              <a:t>Aharon</a:t>
            </a:r>
            <a:r>
              <a:rPr lang="en-US" dirty="0"/>
              <a:t> &amp; Sons, </a:t>
            </a:r>
          </a:p>
          <a:p>
            <a:pPr marL="514350" indent="-514350">
              <a:buFont typeface="+mj-lt"/>
              <a:buAutoNum type="arabicPeriod"/>
            </a:pPr>
            <a:r>
              <a:rPr lang="en-US" dirty="0" err="1"/>
              <a:t>Phinehas</a:t>
            </a:r>
            <a:r>
              <a:rPr lang="en-US" dirty="0"/>
              <a:t>, </a:t>
            </a:r>
          </a:p>
          <a:p>
            <a:pPr marL="514350" indent="-514350">
              <a:buFont typeface="+mj-lt"/>
              <a:buAutoNum type="arabicPeriod"/>
            </a:pPr>
            <a:r>
              <a:rPr lang="en-US" dirty="0"/>
              <a:t>David, </a:t>
            </a:r>
          </a:p>
          <a:p>
            <a:pPr marL="514350" indent="-514350">
              <a:buFont typeface="+mj-lt"/>
              <a:buAutoNum type="arabicPeriod"/>
            </a:pPr>
            <a:r>
              <a:rPr lang="en-US" dirty="0"/>
              <a:t>Yahusha.”</a:t>
            </a:r>
          </a:p>
          <a:p>
            <a:r>
              <a:rPr lang="en-US" dirty="0">
                <a:solidFill>
                  <a:srgbClr val="441D61"/>
                </a:solidFill>
              </a:rPr>
              <a:t>This study will only address the </a:t>
            </a:r>
            <a:r>
              <a:rPr lang="en-US" b="1" dirty="0">
                <a:solidFill>
                  <a:srgbClr val="441D61"/>
                </a:solidFill>
              </a:rPr>
              <a:t>Covenant</a:t>
            </a:r>
            <a:r>
              <a:rPr lang="en-US" dirty="0">
                <a:solidFill>
                  <a:srgbClr val="441D61"/>
                </a:solidFill>
              </a:rPr>
              <a:t> of the </a:t>
            </a:r>
            <a:r>
              <a:rPr lang="en-US" b="1" dirty="0">
                <a:solidFill>
                  <a:srgbClr val="441D61"/>
                </a:solidFill>
              </a:rPr>
              <a:t>Melki-tzedek</a:t>
            </a:r>
            <a:r>
              <a:rPr lang="en-US" dirty="0">
                <a:solidFill>
                  <a:srgbClr val="441D61"/>
                </a:solidFill>
              </a:rPr>
              <a:t> </a:t>
            </a:r>
            <a:r>
              <a:rPr lang="en-US" b="1" dirty="0">
                <a:solidFill>
                  <a:srgbClr val="441D61"/>
                </a:solidFill>
              </a:rPr>
              <a:t>Priesthood</a:t>
            </a:r>
            <a:r>
              <a:rPr lang="en-US" dirty="0">
                <a:solidFill>
                  <a:srgbClr val="441D61"/>
                </a:solidFill>
              </a:rPr>
              <a:t>.</a:t>
            </a:r>
          </a:p>
          <a:p>
            <a:endParaRPr lang="en-US" dirty="0"/>
          </a:p>
        </p:txBody>
      </p:sp>
      <p:sp>
        <p:nvSpPr>
          <p:cNvPr id="3" name="Content Placeholder 2"/>
          <p:cNvSpPr>
            <a:spLocks noGrp="1"/>
          </p:cNvSpPr>
          <p:nvPr>
            <p:ph idx="1"/>
          </p:nvPr>
        </p:nvSpPr>
        <p:spPr>
          <a:xfrm>
            <a:off x="438150" y="1295400"/>
            <a:ext cx="5619750" cy="5181600"/>
          </a:xfrm>
        </p:spPr>
        <p:txBody>
          <a:bodyPr>
            <a:normAutofit/>
            <a:scene3d>
              <a:camera prst="orthographicFront"/>
              <a:lightRig rig="threePt" dir="t"/>
            </a:scene3d>
            <a:sp3d extrusionH="57150">
              <a:bevelT w="38100" h="38100" prst="angle"/>
            </a:sp3d>
          </a:bodyPr>
          <a:lstStyle/>
          <a:p>
            <a:pPr marL="0" indent="0">
              <a:buNone/>
            </a:pPr>
            <a:r>
              <a:rPr lang="en-US" dirty="0"/>
              <a:t>From the internet – some definitions: </a:t>
            </a:r>
          </a:p>
          <a:p>
            <a:r>
              <a:rPr lang="en-US" dirty="0">
                <a:solidFill>
                  <a:schemeClr val="accent1">
                    <a:lumMod val="50000"/>
                  </a:schemeClr>
                </a:solidFill>
              </a:rPr>
              <a:t>“There are several covenants in the Bible, but </a:t>
            </a:r>
            <a:r>
              <a:rPr lang="en-US" b="1" dirty="0">
                <a:solidFill>
                  <a:schemeClr val="accent1">
                    <a:lumMod val="50000"/>
                  </a:schemeClr>
                </a:solidFill>
              </a:rPr>
              <a:t>five covenants</a:t>
            </a:r>
            <a:r>
              <a:rPr lang="en-US" dirty="0">
                <a:solidFill>
                  <a:schemeClr val="accent1">
                    <a:lumMod val="50000"/>
                  </a:schemeClr>
                </a:solidFill>
              </a:rPr>
              <a:t> are crucial for understanding the story of the Scriptures and Yahuah's redemptive plan: </a:t>
            </a:r>
          </a:p>
          <a:p>
            <a:pPr marL="514350" indent="-514350">
              <a:buFont typeface="+mj-lt"/>
              <a:buAutoNum type="arabicPeriod"/>
            </a:pPr>
            <a:r>
              <a:rPr lang="en-US" dirty="0"/>
              <a:t>the </a:t>
            </a:r>
            <a:r>
              <a:rPr lang="en-US" b="1" dirty="0" err="1"/>
              <a:t>Noahic</a:t>
            </a:r>
            <a:r>
              <a:rPr lang="en-US" dirty="0"/>
              <a:t> Covenant, </a:t>
            </a:r>
          </a:p>
          <a:p>
            <a:pPr marL="514350" indent="-514350">
              <a:buFont typeface="+mj-lt"/>
              <a:buAutoNum type="arabicPeriod"/>
            </a:pPr>
            <a:r>
              <a:rPr lang="en-US" dirty="0"/>
              <a:t>the </a:t>
            </a:r>
            <a:r>
              <a:rPr lang="en-US" b="1" dirty="0"/>
              <a:t>Abrahamic</a:t>
            </a:r>
            <a:r>
              <a:rPr lang="en-US" dirty="0"/>
              <a:t> Covenant, </a:t>
            </a:r>
          </a:p>
          <a:p>
            <a:pPr marL="514350" indent="-514350">
              <a:buFont typeface="+mj-lt"/>
              <a:buAutoNum type="arabicPeriod"/>
            </a:pPr>
            <a:r>
              <a:rPr lang="en-US" dirty="0"/>
              <a:t>the </a:t>
            </a:r>
            <a:r>
              <a:rPr lang="en-US" b="1" dirty="0"/>
              <a:t>Mosaic</a:t>
            </a:r>
            <a:r>
              <a:rPr lang="en-US" dirty="0"/>
              <a:t> Covenant, </a:t>
            </a:r>
          </a:p>
          <a:p>
            <a:pPr marL="514350" indent="-514350">
              <a:buFont typeface="+mj-lt"/>
              <a:buAutoNum type="arabicPeriod"/>
            </a:pPr>
            <a:r>
              <a:rPr lang="en-US" dirty="0"/>
              <a:t>the </a:t>
            </a:r>
            <a:r>
              <a:rPr lang="en-US" b="1" dirty="0"/>
              <a:t>Davidic</a:t>
            </a:r>
            <a:r>
              <a:rPr lang="en-US" dirty="0"/>
              <a:t> Covenant and </a:t>
            </a:r>
          </a:p>
          <a:p>
            <a:pPr marL="514350" indent="-514350">
              <a:buFont typeface="+mj-lt"/>
              <a:buAutoNum type="arabicPeriod"/>
            </a:pPr>
            <a:r>
              <a:rPr lang="en-US" dirty="0"/>
              <a:t>the </a:t>
            </a:r>
            <a:r>
              <a:rPr lang="en-US" b="1" dirty="0"/>
              <a:t>New</a:t>
            </a:r>
            <a:r>
              <a:rPr lang="en-US" dirty="0"/>
              <a:t> Covenant.”</a:t>
            </a:r>
          </a:p>
        </p:txBody>
      </p:sp>
      <p:sp>
        <p:nvSpPr>
          <p:cNvPr id="4" name="Rectangle 3"/>
          <p:cNvSpPr/>
          <p:nvPr/>
        </p:nvSpPr>
        <p:spPr>
          <a:xfrm>
            <a:off x="12401550" y="-6858000"/>
            <a:ext cx="12954000" cy="9510296"/>
          </a:xfrm>
          <a:prstGeom prst="rect">
            <a:avLst/>
          </a:prstGeom>
          <a:solidFill>
            <a:schemeClr val="accent3">
              <a:lumMod val="20000"/>
              <a:lumOff val="80000"/>
            </a:schemeClr>
          </a:solidFill>
        </p:spPr>
        <p:txBody>
          <a:bodyPr wrap="square">
            <a:spAutoFit/>
          </a:bodyPr>
          <a:lstStyle/>
          <a:p>
            <a:r>
              <a:rPr lang="en-US" dirty="0"/>
              <a:t>The Biblical Covenants    </a:t>
            </a:r>
            <a:r>
              <a:rPr lang="en-US" dirty="0">
                <a:hlinkClick r:id="rId2"/>
              </a:rPr>
              <a:t>https://www.gcu.edu/blog/theology-ministry/theology-thursday-what-are-biblical-covenants#:~:text=There%20are%20several%20covenants%20in,Covenant%20and%20the%20New%20Covenant</a:t>
            </a:r>
            <a:r>
              <a:rPr lang="en-US" dirty="0"/>
              <a:t>. </a:t>
            </a:r>
          </a:p>
          <a:p>
            <a:r>
              <a:rPr lang="en-US" dirty="0"/>
              <a:t>There are several covenants in the Bible, but five covenants are crucial for understanding the story of the Bible and God’s redemptive plan: the </a:t>
            </a:r>
            <a:r>
              <a:rPr lang="en-US" dirty="0" err="1"/>
              <a:t>Noahic</a:t>
            </a:r>
            <a:r>
              <a:rPr lang="en-US" dirty="0"/>
              <a:t> Covenant, the Abrahamic Covenant, The Mosaic Covenant, the Davidic Covenant and the New Covenant.</a:t>
            </a:r>
          </a:p>
          <a:p>
            <a:r>
              <a:rPr lang="en-US" dirty="0"/>
              <a:t>The </a:t>
            </a:r>
            <a:r>
              <a:rPr lang="en-US" dirty="0" err="1"/>
              <a:t>Noahic</a:t>
            </a:r>
            <a:r>
              <a:rPr lang="en-US" dirty="0"/>
              <a:t> Covenant</a:t>
            </a:r>
          </a:p>
          <a:p>
            <a:r>
              <a:rPr lang="en-US" dirty="0"/>
              <a:t>From Genesis 9, this is a covenant God establishes with Noah after the flood in which he resets and renews the blessings of creation, reaffirming God’s image in humanity and the work of dominion. This covenant promises the preservation of humanity and provides for the restraint of human evil and violence.</a:t>
            </a:r>
          </a:p>
          <a:p>
            <a:r>
              <a:rPr lang="en-US" dirty="0"/>
              <a:t>The Abrahamic Covenant</a:t>
            </a:r>
          </a:p>
          <a:p>
            <a:r>
              <a:rPr lang="en-US" dirty="0"/>
              <a:t>See Genesis 12 and 15. This is the most central to the biblical story. In it, God promises Abraham a land, descendants and blessing. This blessing promised to Abraham would extend through him to all the peoples of the earth. Understanding the Abrahamic Covenant is paramount to understanding theological concepts like a Promised Land, election, the people of God, inheritance and so on. It provides context for understanding practices like circumcision, conflicts with surrounding nations and divisions between Jews and Gentiles.</a:t>
            </a:r>
          </a:p>
          <a:p>
            <a:r>
              <a:rPr lang="en-US" dirty="0"/>
              <a:t>The Mosaic Covenant</a:t>
            </a:r>
          </a:p>
          <a:p>
            <a:r>
              <a:rPr lang="en-US" dirty="0"/>
              <a:t>See Exodus 19 and 24. This is the covenant God establishes with the people of Israel at Mt. Sinai after he led them out of Egyptian slavery. With it, God supplies the Law that is meant to govern and shape the people of Israel in the Promised Land. This Law was not a means of salvation but would distinguish the people from the surrounding nations as a special kingdom of priests (Exodus 19:1-7). This covenant was conditional and defined blessings and curses based on obedience or disobedience (see Deuteronomy 28-29). Understanding the Mosaic Covenant is foundational to understanding the cycles of blessing and curse in the Old Testament, the exiles of Israel and Judah, the disputes between Jesus and the Pharisees and Paul’s pastoral teachings about law and grace.</a:t>
            </a:r>
          </a:p>
          <a:p>
            <a:r>
              <a:rPr lang="en-US" dirty="0"/>
              <a:t>The Davidic Covenant</a:t>
            </a:r>
          </a:p>
          <a:p>
            <a:r>
              <a:rPr lang="en-US" dirty="0"/>
              <a:t>See 2 Samuel 7. This is the covenant where God promises a descendant of David to reign on the throne over the people of God. It is a continuation of the earlier covenants in that it promises a Davidic king as the figure through whom God would secure the promises of land, descendants, and blessing. This covenant becomes the basis for hope of a Messiah and makes sense of the Gospels’ concern to show Jesus was the rightful King of the Jews.</a:t>
            </a:r>
          </a:p>
          <a:p>
            <a:r>
              <a:rPr lang="en-US" dirty="0"/>
              <a:t>The New Covenant</a:t>
            </a:r>
          </a:p>
          <a:p>
            <a:r>
              <a:rPr lang="en-US" dirty="0"/>
              <a:t>See Jeremiah 31:31-34 and Luke 22:14-23. This is language first used in Jeremiah’s promise of rescue and renewal of the exiled people of God in Babylon. It promises a coming day when God would make a new covenant unlike the one which Israel had broken. This coming day would bring forgiveness of sin, internal renewal of the heart, and intimate knowledge of God. On the night of Jesus’s Last Supper, Jesus takes the cup and declares that his death would be the inauguration of this new covenant.</a:t>
            </a:r>
          </a:p>
          <a:p>
            <a:r>
              <a:rPr lang="en-US" dirty="0"/>
              <a:t>These five covenants provide the skeletal framework and context for practically every page of the Bible. They are fundamental to understanding the Bible rightly. The Old Testament covenants establish promises that look forward to fulfillment. Much of the New Testament is concerned to show how Jesus Christ fulfills these covenant promises and what life should look like for a people living in the New Covenant inaugurated by his death and resurrection.</a:t>
            </a:r>
          </a:p>
        </p:txBody>
      </p:sp>
      <p:sp>
        <p:nvSpPr>
          <p:cNvPr id="6" name="Rectangle 5"/>
          <p:cNvSpPr/>
          <p:nvPr/>
        </p:nvSpPr>
        <p:spPr>
          <a:xfrm>
            <a:off x="-21031200" y="-9525"/>
            <a:ext cx="20650200" cy="16158270"/>
          </a:xfrm>
          <a:prstGeom prst="rect">
            <a:avLst/>
          </a:prstGeom>
          <a:solidFill>
            <a:schemeClr val="accent6">
              <a:lumMod val="20000"/>
              <a:lumOff val="80000"/>
            </a:schemeClr>
          </a:solidFill>
        </p:spPr>
        <p:txBody>
          <a:bodyPr wrap="square">
            <a:spAutoFit/>
          </a:bodyPr>
          <a:lstStyle/>
          <a:p>
            <a:r>
              <a:rPr lang="en-US" dirty="0">
                <a:hlinkClick r:id="rId3"/>
              </a:rPr>
              <a:t>https://www.beautifulchristianlife.com/blog/8-covenants-in-the-bible</a:t>
            </a:r>
            <a:r>
              <a:rPr lang="en-US" dirty="0"/>
              <a:t>      8 Covenants of the Bible</a:t>
            </a:r>
          </a:p>
          <a:p>
            <a:r>
              <a:rPr lang="en-US" dirty="0"/>
              <a:t>God always keeps his promises. In "</a:t>
            </a:r>
            <a:r>
              <a:rPr lang="en-US" dirty="0">
                <a:hlinkClick r:id="rId4"/>
              </a:rPr>
              <a:t>2 Kinds of Covenants in the Bible You Need to Know</a:t>
            </a:r>
            <a:r>
              <a:rPr lang="en-US" dirty="0"/>
              <a:t>," we looked at the two main kinds of promises in the Bible: conditional and unconditional covenants. At first glance, these covenants can seem like strange practices from the long-ago past that have no relevance for us today, but nothing could be further from the truth. Following is a brief explanation of the eight significant covenants of the Bible—and what each one means for you personally.</a:t>
            </a:r>
          </a:p>
          <a:p>
            <a:r>
              <a:rPr lang="en-US" b="1" dirty="0"/>
              <a:t>1. The Covenant of Works (Conditional)</a:t>
            </a:r>
            <a:endParaRPr lang="en-US" dirty="0"/>
          </a:p>
          <a:p>
            <a:r>
              <a:rPr lang="en-US" dirty="0"/>
              <a:t>God made a </a:t>
            </a:r>
            <a:r>
              <a:rPr lang="en-US" i="1" dirty="0"/>
              <a:t>conditional covenant</a:t>
            </a:r>
            <a:r>
              <a:rPr lang="en-US" dirty="0"/>
              <a:t> with Adam in the garden of Eden. Adam was supposed to obey all God’s commands to earn the right to eat from the tree of life and merit eternal life.  Adam rebelled against God and earned instead death and condemnation for himself and all his descendants (</a:t>
            </a:r>
            <a:r>
              <a:rPr lang="en-US" dirty="0">
                <a:hlinkClick r:id="rId5"/>
              </a:rPr>
              <a:t>Gen. 2:17–18</a:t>
            </a:r>
            <a:r>
              <a:rPr lang="en-US" dirty="0"/>
              <a:t>; </a:t>
            </a:r>
            <a:r>
              <a:rPr lang="en-US" dirty="0">
                <a:hlinkClick r:id="rId6"/>
              </a:rPr>
              <a:t>Gen. 3</a:t>
            </a:r>
            <a:r>
              <a:rPr lang="en-US" dirty="0"/>
              <a:t>).</a:t>
            </a:r>
          </a:p>
          <a:p>
            <a:r>
              <a:rPr lang="en-US" b="1" dirty="0"/>
              <a:t>What does this covenant mean for you personally?</a:t>
            </a:r>
            <a:r>
              <a:rPr lang="en-US" dirty="0"/>
              <a:t> Because all humans come from Adam and were represented by him, they are all under this same covenant and guilty of failing to keep it (</a:t>
            </a:r>
            <a:r>
              <a:rPr lang="en-US" dirty="0">
                <a:hlinkClick r:id="rId7"/>
              </a:rPr>
              <a:t>Rom. 5:12</a:t>
            </a:r>
            <a:r>
              <a:rPr lang="en-US" dirty="0"/>
              <a:t>; </a:t>
            </a:r>
            <a:r>
              <a:rPr lang="en-US" dirty="0">
                <a:hlinkClick r:id="rId8"/>
              </a:rPr>
              <a:t>1 Cor. 15:21–22</a:t>
            </a:r>
            <a:r>
              <a:rPr lang="en-US" dirty="0"/>
              <a:t>). Because God is holy, you are at enmity with God based on your own imperfect works. Furthermore, because you have a sinful nature due to the corruption resulting from Adam’s fall, you commit more sins that heap more guilt upon you.</a:t>
            </a:r>
          </a:p>
          <a:p>
            <a:r>
              <a:rPr lang="en-US" b="1" dirty="0"/>
              <a:t>2. The Covenant of Grace (Unconditional)</a:t>
            </a:r>
            <a:endParaRPr lang="en-US" dirty="0"/>
          </a:p>
          <a:p>
            <a:r>
              <a:rPr lang="en-US" dirty="0"/>
              <a:t>We first find the unconditional covenant of grace in </a:t>
            </a:r>
            <a:r>
              <a:rPr lang="en-US" dirty="0">
                <a:hlinkClick r:id="rId9"/>
              </a:rPr>
              <a:t>Genesis 3:15</a:t>
            </a:r>
            <a:r>
              <a:rPr lang="en-US" dirty="0"/>
              <a:t> where God promises that a savior will come who will crush the head of the serpent (i.e. Satan). In the covenant of grace, people are saved by God’s grace through faith in Christ alone because of Christ’s perfect keeping of the law and his perfect and complete sacrifice once and for all for sin (</a:t>
            </a:r>
            <a:r>
              <a:rPr lang="en-US" dirty="0">
                <a:hlinkClick r:id="rId10"/>
              </a:rPr>
              <a:t>Rom. 5:12–21</a:t>
            </a:r>
            <a:r>
              <a:rPr lang="en-US" dirty="0"/>
              <a:t>; </a:t>
            </a:r>
            <a:r>
              <a:rPr lang="en-US" dirty="0">
                <a:hlinkClick r:id="rId11"/>
              </a:rPr>
              <a:t>Heb. 7:27</a:t>
            </a:r>
            <a:r>
              <a:rPr lang="en-US" dirty="0"/>
              <a:t>; </a:t>
            </a:r>
            <a:r>
              <a:rPr lang="en-US" dirty="0">
                <a:hlinkClick r:id="rId12"/>
              </a:rPr>
              <a:t>10:14</a:t>
            </a:r>
            <a:r>
              <a:rPr lang="en-US" dirty="0"/>
              <a:t>).</a:t>
            </a:r>
          </a:p>
          <a:p>
            <a:r>
              <a:rPr lang="en-US" b="1" dirty="0"/>
              <a:t>What does this covenant mean for you personally?</a:t>
            </a:r>
            <a:r>
              <a:rPr lang="en-US" dirty="0"/>
              <a:t> Because you are sinful, you can never keep God’s law perfectly and be pure in order to stand in his presence. Through faith in Christ alone, you are declared righteous in God’s sight, are forgiven of your sins, have peace with your Creator, and have been gifted all the rights and privileges as God’s child for eternity (</a:t>
            </a:r>
            <a:r>
              <a:rPr lang="en-US" dirty="0">
                <a:hlinkClick r:id="rId13"/>
              </a:rPr>
              <a:t>Eph. 2:8–9</a:t>
            </a:r>
            <a:r>
              <a:rPr lang="en-US" dirty="0"/>
              <a:t>; </a:t>
            </a:r>
            <a:r>
              <a:rPr lang="en-US" dirty="0">
                <a:hlinkClick r:id="rId14"/>
              </a:rPr>
              <a:t>Rom. 5:1</a:t>
            </a:r>
            <a:r>
              <a:rPr lang="en-US" dirty="0"/>
              <a:t>; </a:t>
            </a:r>
            <a:r>
              <a:rPr lang="en-US" dirty="0">
                <a:hlinkClick r:id="rId15"/>
              </a:rPr>
              <a:t>8:15</a:t>
            </a:r>
            <a:r>
              <a:rPr lang="en-US" dirty="0"/>
              <a:t>).</a:t>
            </a:r>
          </a:p>
          <a:p>
            <a:r>
              <a:rPr lang="en-US" b="1" dirty="0"/>
              <a:t>3. The </a:t>
            </a:r>
            <a:r>
              <a:rPr lang="en-US" b="1" dirty="0" err="1"/>
              <a:t>Noahic</a:t>
            </a:r>
            <a:r>
              <a:rPr lang="en-US" b="1" dirty="0"/>
              <a:t> Covenant (Unconditional)</a:t>
            </a:r>
            <a:endParaRPr lang="en-US" dirty="0"/>
          </a:p>
          <a:p>
            <a:r>
              <a:rPr lang="en-US" dirty="0"/>
              <a:t>In the unconditional </a:t>
            </a:r>
            <a:r>
              <a:rPr lang="en-US" dirty="0" err="1"/>
              <a:t>Noahic</a:t>
            </a:r>
            <a:r>
              <a:rPr lang="en-US" dirty="0"/>
              <a:t> covenant, God made a promise to Noah to never again bring a flood to destroy the earth (</a:t>
            </a:r>
            <a:r>
              <a:rPr lang="en-US" dirty="0">
                <a:hlinkClick r:id="rId16"/>
              </a:rPr>
              <a:t>Gen. 9:1–17</a:t>
            </a:r>
            <a:r>
              <a:rPr lang="en-US" dirty="0"/>
              <a:t>). God instituted the </a:t>
            </a:r>
            <a:r>
              <a:rPr lang="en-US" dirty="0" err="1"/>
              <a:t>Noahic</a:t>
            </a:r>
            <a:r>
              <a:rPr lang="en-US" dirty="0"/>
              <a:t> covenant to preserve the earth so that humans would not destroy each other, in order that the savior, Jesus Christ, could come at the appointed time in God’s redemptive plan.</a:t>
            </a:r>
          </a:p>
          <a:p>
            <a:r>
              <a:rPr lang="en-US" b="1" dirty="0"/>
              <a:t>What does this covenant mean for you personally?</a:t>
            </a:r>
            <a:r>
              <a:rPr lang="en-US" dirty="0"/>
              <a:t> Since Christ has come and done his saving work, God “is patient toward you, not wishing that any should perish, but that all should reach repentance” (</a:t>
            </a:r>
            <a:r>
              <a:rPr lang="en-US" dirty="0">
                <a:hlinkClick r:id="rId17"/>
              </a:rPr>
              <a:t>2 Pet. 2:9</a:t>
            </a:r>
            <a:r>
              <a:rPr lang="en-US" dirty="0"/>
              <a:t>). Jesus will return one day to fully establish his kingdom (</a:t>
            </a:r>
            <a:r>
              <a:rPr lang="en-US" dirty="0">
                <a:hlinkClick r:id="rId18"/>
              </a:rPr>
              <a:t>Rev. 21</a:t>
            </a:r>
            <a:r>
              <a:rPr lang="en-US" dirty="0"/>
              <a:t>). If you have not received Christ as your Savior, do so right away, for now is the day of salvation (</a:t>
            </a:r>
            <a:r>
              <a:rPr lang="en-US" dirty="0">
                <a:hlinkClick r:id="rId19"/>
              </a:rPr>
              <a:t>2 Cor. 6:2</a:t>
            </a:r>
            <a:r>
              <a:rPr lang="en-US" dirty="0"/>
              <a:t>).</a:t>
            </a:r>
          </a:p>
          <a:p>
            <a:endParaRPr lang="en-US" dirty="0"/>
          </a:p>
          <a:p>
            <a:r>
              <a:rPr lang="en-US" b="1" dirty="0"/>
              <a:t>4. The Covenant of Abraham (Unconditional)</a:t>
            </a:r>
            <a:endParaRPr lang="en-US" dirty="0"/>
          </a:p>
          <a:p>
            <a:r>
              <a:rPr lang="en-US" dirty="0"/>
              <a:t>The covenant of grace is more fully revealed in the covenant of Abraham. God made an unconditional, permanent covenant with Abraham: “‘I will bless those who bless you, and him who dishonors you I will curse, and in you all the families of the earth shall be blessed’” (</a:t>
            </a:r>
            <a:r>
              <a:rPr lang="en-US" dirty="0">
                <a:hlinkClick r:id="rId20"/>
              </a:rPr>
              <a:t>Gen. 12:3</a:t>
            </a:r>
            <a:r>
              <a:rPr lang="en-US" dirty="0"/>
              <a:t>; </a:t>
            </a:r>
            <a:r>
              <a:rPr lang="en-US" dirty="0">
                <a:hlinkClick r:id="rId21"/>
              </a:rPr>
              <a:t>15:5–6</a:t>
            </a:r>
            <a:r>
              <a:rPr lang="en-US" dirty="0"/>
              <a:t>). God fulfilled his promise to Abraham by sending his only begotten Son Jesus to the earth as the Savior of the world to be born in the flesh from a descendant of Abraham (</a:t>
            </a:r>
            <a:r>
              <a:rPr lang="en-US" dirty="0">
                <a:hlinkClick r:id="rId22"/>
              </a:rPr>
              <a:t>Matt. 1:1–17</a:t>
            </a:r>
            <a:r>
              <a:rPr lang="en-US" dirty="0"/>
              <a:t>; </a:t>
            </a:r>
            <a:r>
              <a:rPr lang="en-US" dirty="0">
                <a:hlinkClick r:id="rId23"/>
              </a:rPr>
              <a:t>Luke 3:23–38</a:t>
            </a:r>
            <a:r>
              <a:rPr lang="en-US" dirty="0"/>
              <a:t>; </a:t>
            </a:r>
            <a:r>
              <a:rPr lang="en-US" dirty="0">
                <a:hlinkClick r:id="rId24"/>
              </a:rPr>
              <a:t>Gal. 3:16</a:t>
            </a:r>
            <a:r>
              <a:rPr lang="en-US" dirty="0"/>
              <a:t>).</a:t>
            </a:r>
          </a:p>
          <a:p>
            <a:r>
              <a:rPr lang="en-US" b="1" dirty="0"/>
              <a:t>What does this covenant mean for you personally?</a:t>
            </a:r>
            <a:r>
              <a:rPr lang="en-US" dirty="0"/>
              <a:t> All who receive Christ as Savior are the true heirs of Abraham and have all rights and privileges thereof. Abraham believed God would keep his promise, “and if you are Christ’s, then you are Abraham’s offspring, heirs according to promise” (</a:t>
            </a:r>
            <a:r>
              <a:rPr lang="en-US" dirty="0">
                <a:hlinkClick r:id="rId25"/>
              </a:rPr>
              <a:t>Gal. 3:29</a:t>
            </a:r>
            <a:r>
              <a:rPr lang="en-US" dirty="0"/>
              <a:t>).</a:t>
            </a:r>
          </a:p>
          <a:p>
            <a:r>
              <a:rPr lang="en-US" b="1" dirty="0"/>
              <a:t>5. The Mosaic Covenant (Conditional)</a:t>
            </a:r>
            <a:endParaRPr lang="en-US" dirty="0"/>
          </a:p>
          <a:p>
            <a:r>
              <a:rPr lang="en-US" dirty="0"/>
              <a:t>Like the Abrahamic covenant, the Mosaic (old) covenant was part of the covenant of grace but it was temporary in nature. The Mosaic covenant was a conditional agreement between God and the people of Israel that was mediated by Moses (</a:t>
            </a:r>
            <a:r>
              <a:rPr lang="en-US" dirty="0">
                <a:hlinkClick r:id="rId26"/>
              </a:rPr>
              <a:t>Exod. 19–24</a:t>
            </a:r>
            <a:r>
              <a:rPr lang="en-US" dirty="0"/>
              <a:t>). The people of Israel had to fulfill God’s stipulations in this covenant to stay and prosper in the land God had given them. None of the Israelites were ever pure before God through the keeping of this covenant, because it was impossible for anyone to obey it perfectly. They were only declared righteous by faith alone, just as their father Abraham was (</a:t>
            </a:r>
            <a:r>
              <a:rPr lang="en-US" dirty="0">
                <a:hlinkClick r:id="rId27"/>
              </a:rPr>
              <a:t>Gen. 15:6</a:t>
            </a:r>
            <a:r>
              <a:rPr lang="en-US" dirty="0"/>
              <a:t>).</a:t>
            </a:r>
          </a:p>
          <a:p>
            <a:r>
              <a:rPr lang="en-US" dirty="0"/>
              <a:t>This covenant was extremely important for two reasons: 1) it showed the nation of Israel (and us) the impossibility of keeping God’s law perfectly and the need for a savior and 2) it provided a forum for Christ to come and be the perfect Son of Israel who would obey God’s law in all things and be the once-for-all sacrifice for sin.</a:t>
            </a:r>
          </a:p>
          <a:p>
            <a:r>
              <a:rPr lang="en-US" b="1" dirty="0"/>
              <a:t>What does this covenant mean for you personally?</a:t>
            </a:r>
            <a:r>
              <a:rPr lang="en-US" dirty="0"/>
              <a:t> The Mosaic covenant shows us that, because of indwelling sin, the law is a taskmaster that humans can never appease (</a:t>
            </a:r>
            <a:r>
              <a:rPr lang="en-US" dirty="0">
                <a:hlinkClick r:id="rId28"/>
              </a:rPr>
              <a:t>Rom. 3:19–20</a:t>
            </a:r>
            <a:r>
              <a:rPr lang="en-US" dirty="0"/>
              <a:t>). Yet, there is no need for you to despair: Through faith in Christ, you are declared righteous before God, since Christ’s perfect obedience is counted to you and your sin is counted to Christ (</a:t>
            </a:r>
            <a:r>
              <a:rPr lang="en-US" dirty="0">
                <a:hlinkClick r:id="rId10"/>
              </a:rPr>
              <a:t>Rom. 5:12–21</a:t>
            </a:r>
            <a:r>
              <a:rPr lang="en-US" dirty="0"/>
              <a:t>; </a:t>
            </a:r>
            <a:r>
              <a:rPr lang="en-US" dirty="0">
                <a:hlinkClick r:id="rId11"/>
              </a:rPr>
              <a:t>Heb. 7:27</a:t>
            </a:r>
            <a:r>
              <a:rPr lang="en-US" dirty="0"/>
              <a:t>; </a:t>
            </a:r>
            <a:r>
              <a:rPr lang="en-US" dirty="0">
                <a:hlinkClick r:id="rId12"/>
              </a:rPr>
              <a:t>10:14</a:t>
            </a:r>
            <a:r>
              <a:rPr lang="en-US" dirty="0"/>
              <a:t>).</a:t>
            </a:r>
          </a:p>
          <a:p>
            <a:r>
              <a:rPr lang="en-US" b="1" dirty="0"/>
              <a:t>6. The Davidic Covenant (Unconditional)</a:t>
            </a:r>
            <a:endParaRPr lang="en-US" dirty="0"/>
          </a:p>
          <a:p>
            <a:r>
              <a:rPr lang="en-US" dirty="0"/>
              <a:t>In 2 Samuel 7, God made a promise that he would raise up David’s offspring and “establish the throne of his kingdom forever” (7:12–13). God promised unconditionally to put a son of David on the throne, but only the righteous son would reign for eternity. While David’s son Solomon ruled over Israel, he failed to keep God’s commands (</a:t>
            </a:r>
            <a:r>
              <a:rPr lang="en-US" dirty="0">
                <a:hlinkClick r:id="rId29"/>
              </a:rPr>
              <a:t>1 Kings 9:4–9</a:t>
            </a:r>
            <a:r>
              <a:rPr lang="en-US" dirty="0"/>
              <a:t>; </a:t>
            </a:r>
            <a:r>
              <a:rPr lang="en-US" dirty="0">
                <a:hlinkClick r:id="rId30"/>
              </a:rPr>
              <a:t>11:4–8</a:t>
            </a:r>
            <a:r>
              <a:rPr lang="en-US" dirty="0"/>
              <a:t>). Only David’s descendant Jesus was the true and faithful Son deserving of the everlasting throne of David (</a:t>
            </a:r>
            <a:r>
              <a:rPr lang="en-US" dirty="0">
                <a:hlinkClick r:id="rId31"/>
              </a:rPr>
              <a:t>Ps. 2</a:t>
            </a:r>
            <a:r>
              <a:rPr lang="en-US" dirty="0"/>
              <a:t>; </a:t>
            </a:r>
            <a:r>
              <a:rPr lang="en-US" dirty="0">
                <a:hlinkClick r:id="rId32"/>
              </a:rPr>
              <a:t>16</a:t>
            </a:r>
            <a:r>
              <a:rPr lang="en-US" dirty="0"/>
              <a:t>; </a:t>
            </a:r>
            <a:r>
              <a:rPr lang="en-US" dirty="0">
                <a:hlinkClick r:id="rId33"/>
              </a:rPr>
              <a:t>110</a:t>
            </a:r>
            <a:r>
              <a:rPr lang="en-US" dirty="0"/>
              <a:t>).</a:t>
            </a:r>
          </a:p>
          <a:p>
            <a:r>
              <a:rPr lang="en-US" dirty="0"/>
              <a:t/>
            </a:r>
            <a:br>
              <a:rPr lang="en-US" dirty="0"/>
            </a:br>
            <a:r>
              <a:rPr lang="en-US" b="1" dirty="0"/>
              <a:t>What does this covenant mean for you personally? </a:t>
            </a:r>
            <a:r>
              <a:rPr lang="en-US" dirty="0"/>
              <a:t>Unlike mere human rulers who disappoint us with their failure to rule justly, Jesus obeyed God in all things—even giving his own life out of his love for the world—and earned the right to rule in glory forever (</a:t>
            </a:r>
            <a:r>
              <a:rPr lang="en-US" dirty="0">
                <a:hlinkClick r:id="rId34"/>
              </a:rPr>
              <a:t>John 3:16</a:t>
            </a:r>
            <a:r>
              <a:rPr lang="en-US" dirty="0"/>
              <a:t>; </a:t>
            </a:r>
            <a:r>
              <a:rPr lang="en-US" dirty="0">
                <a:hlinkClick r:id="rId35"/>
              </a:rPr>
              <a:t>1 Kings 2:35</a:t>
            </a:r>
            <a:r>
              <a:rPr lang="en-US" dirty="0"/>
              <a:t>; </a:t>
            </a:r>
            <a:r>
              <a:rPr lang="en-US" dirty="0">
                <a:hlinkClick r:id="rId36"/>
              </a:rPr>
              <a:t>Rev. 11:15</a:t>
            </a:r>
            <a:r>
              <a:rPr lang="en-US" dirty="0"/>
              <a:t>). You can take comfort in knowing that the resurrected Christ is the one truly righteous King who has not only secured eternal life for all believers but will also put an end to all injustice and evil one day (</a:t>
            </a:r>
            <a:r>
              <a:rPr lang="en-US" dirty="0">
                <a:hlinkClick r:id="rId37"/>
              </a:rPr>
              <a:t>Rev. 21:4</a:t>
            </a:r>
            <a:r>
              <a:rPr lang="en-US" dirty="0"/>
              <a:t>).</a:t>
            </a:r>
          </a:p>
          <a:p>
            <a:r>
              <a:rPr lang="en-US" b="1" dirty="0"/>
              <a:t>7. The New Covenant (Unconditional)</a:t>
            </a:r>
            <a:endParaRPr lang="en-US" dirty="0"/>
          </a:p>
          <a:p>
            <a:r>
              <a:rPr lang="en-US" dirty="0"/>
              <a:t>The new covenant ushered in the new creation. This covenant is new in relationship to the old (Mosaic) covenant, but both are part of the Abrahamic covenant. While Moses was the mediator of the old covenant between God and the nation of Israel, Christ is the mediator of the new covenant between God and believers through his finished work of redemption in his life, death, and resurrection. While the old covenant required national obedience, the new covenant requires faith in Christ, the perfectly obedient Son of Israel (</a:t>
            </a:r>
            <a:r>
              <a:rPr lang="en-US" dirty="0">
                <a:hlinkClick r:id="rId38"/>
              </a:rPr>
              <a:t>Jer. 31:31–34</a:t>
            </a:r>
            <a:r>
              <a:rPr lang="en-US" dirty="0"/>
              <a:t>; </a:t>
            </a:r>
            <a:r>
              <a:rPr lang="en-US" dirty="0">
                <a:hlinkClick r:id="rId39"/>
              </a:rPr>
              <a:t>Matt. 26:28</a:t>
            </a:r>
            <a:r>
              <a:rPr lang="en-US" dirty="0"/>
              <a:t>; </a:t>
            </a:r>
            <a:r>
              <a:rPr lang="en-US" dirty="0">
                <a:hlinkClick r:id="rId40"/>
              </a:rPr>
              <a:t>Gal. 3:16–18</a:t>
            </a:r>
            <a:r>
              <a:rPr lang="en-US" dirty="0"/>
              <a:t>).</a:t>
            </a:r>
          </a:p>
          <a:p>
            <a:r>
              <a:rPr lang="en-US" b="1" dirty="0"/>
              <a:t>What does this covenant mean for you personally? </a:t>
            </a:r>
            <a:r>
              <a:rPr lang="en-US" dirty="0"/>
              <a:t>While the new covenant requires faith in Christ, this faith itself is a gift from God, given to all who trust in Christ as their Savior (</a:t>
            </a:r>
            <a:r>
              <a:rPr lang="en-US" dirty="0">
                <a:hlinkClick r:id="rId41"/>
              </a:rPr>
              <a:t>John 1:12</a:t>
            </a:r>
            <a:r>
              <a:rPr lang="en-US" dirty="0"/>
              <a:t>; </a:t>
            </a:r>
            <a:r>
              <a:rPr lang="en-US" dirty="0">
                <a:hlinkClick r:id="rId13"/>
              </a:rPr>
              <a:t>Eph. 2:8–9</a:t>
            </a:r>
            <a:r>
              <a:rPr lang="en-US" dirty="0"/>
              <a:t>). As a Christian, you can rejoice that you have peace with God (</a:t>
            </a:r>
            <a:r>
              <a:rPr lang="en-US" dirty="0">
                <a:hlinkClick r:id="rId14"/>
              </a:rPr>
              <a:t>Rom. 5:1</a:t>
            </a:r>
            <a:r>
              <a:rPr lang="en-US" dirty="0"/>
              <a:t>), eternal life (</a:t>
            </a:r>
            <a:r>
              <a:rPr lang="en-US" dirty="0">
                <a:hlinkClick r:id="rId42"/>
              </a:rPr>
              <a:t>Rom. 6:23</a:t>
            </a:r>
            <a:r>
              <a:rPr lang="en-US" dirty="0"/>
              <a:t>), are indwelt by the Holy Spirit (</a:t>
            </a:r>
            <a:r>
              <a:rPr lang="en-US" dirty="0">
                <a:hlinkClick r:id="rId43"/>
              </a:rPr>
              <a:t>1 Cor. 3:16</a:t>
            </a:r>
            <a:r>
              <a:rPr lang="en-US" dirty="0"/>
              <a:t>), and are being conformed to the image of Jesus (</a:t>
            </a:r>
            <a:r>
              <a:rPr lang="en-US" dirty="0">
                <a:hlinkClick r:id="rId44"/>
              </a:rPr>
              <a:t>Rom. 8:29</a:t>
            </a:r>
            <a:r>
              <a:rPr lang="en-US" dirty="0"/>
              <a:t>).</a:t>
            </a:r>
          </a:p>
          <a:p>
            <a:r>
              <a:rPr lang="en-US" b="1" dirty="0"/>
              <a:t>8. The Covenant of Redemption (Conditional)</a:t>
            </a:r>
            <a:endParaRPr lang="en-US" dirty="0"/>
          </a:p>
          <a:p>
            <a:r>
              <a:rPr lang="en-US" dirty="0"/>
              <a:t>Without the covenant of redemption, the only other covenant in this list that could exist is the first one: the covenant of works. The covenant of redemption was established before creation and is the pact between the persons of the Trinity in which the Father sends the Son to do the work of redemption, the Son submits to the Father’s will, and the Holy Spirit applies the benefits of the Son’s accomplished work to believers (</a:t>
            </a:r>
            <a:r>
              <a:rPr lang="en-US" dirty="0">
                <a:hlinkClick r:id="rId45"/>
              </a:rPr>
              <a:t>Ps. 40:6–8</a:t>
            </a:r>
            <a:r>
              <a:rPr lang="en-US" dirty="0"/>
              <a:t>). As a reward for his obedience, the Father gifts the Son with glory and an everlasting kingdom (</a:t>
            </a:r>
            <a:r>
              <a:rPr lang="en-US" dirty="0">
                <a:hlinkClick r:id="rId46"/>
              </a:rPr>
              <a:t>Ps. 110</a:t>
            </a:r>
            <a:r>
              <a:rPr lang="en-US" dirty="0"/>
              <a:t>; </a:t>
            </a:r>
            <a:r>
              <a:rPr lang="en-US" dirty="0">
                <a:hlinkClick r:id="rId47"/>
              </a:rPr>
              <a:t>Isa. 53</a:t>
            </a:r>
            <a:r>
              <a:rPr lang="en-US" dirty="0"/>
              <a:t>; </a:t>
            </a:r>
            <a:r>
              <a:rPr lang="en-US" dirty="0">
                <a:hlinkClick r:id="rId48"/>
              </a:rPr>
              <a:t>Zech. 6:12–13</a:t>
            </a:r>
            <a:r>
              <a:rPr lang="en-US" dirty="0"/>
              <a:t>; </a:t>
            </a:r>
            <a:r>
              <a:rPr lang="en-US" dirty="0">
                <a:hlinkClick r:id="rId49"/>
              </a:rPr>
              <a:t>John 17:1–5</a:t>
            </a:r>
            <a:r>
              <a:rPr lang="en-US" dirty="0"/>
              <a:t>).</a:t>
            </a:r>
          </a:p>
          <a:p>
            <a:r>
              <a:rPr lang="en-US" b="1" dirty="0"/>
              <a:t>What does this covenant mean for you personally? </a:t>
            </a:r>
            <a:r>
              <a:rPr lang="en-US" dirty="0"/>
              <a:t>If the persons of the Trinity didn’t make this pact—</a:t>
            </a:r>
            <a:r>
              <a:rPr lang="en-US" i="1" dirty="0"/>
              <a:t>and keep it</a:t>
            </a:r>
            <a:r>
              <a:rPr lang="en-US" dirty="0"/>
              <a:t>—we would all be under God’s condemnation without any hope for meeting his holy standards. God did not have to save any of us from the consequences of our sin, but he did so out of his unfathomable love (</a:t>
            </a:r>
            <a:r>
              <a:rPr lang="en-US" dirty="0">
                <a:hlinkClick r:id="rId50"/>
              </a:rPr>
              <a:t>Rom. 3:23–26</a:t>
            </a:r>
            <a:r>
              <a:rPr lang="en-US" dirty="0"/>
              <a:t>). Don’t depend on your own imperfect works to be right before God; instead, believe in and receive Jesus Christ as your Savior today.</a:t>
            </a:r>
          </a:p>
          <a:p>
            <a:r>
              <a:rPr lang="en-US" b="1" dirty="0"/>
              <a:t>Digging deeper:</a:t>
            </a:r>
            <a:r>
              <a:rPr lang="en-US" dirty="0"/>
              <a:t> If you would like to learn more about the eight significant covenants in the Bible, check out </a:t>
            </a:r>
            <a:r>
              <a:rPr lang="en-US" b="1" i="1" dirty="0">
                <a:hlinkClick r:id="rId51"/>
              </a:rPr>
              <a:t>Sacred Bond: Covenant Theology Explored</a:t>
            </a:r>
            <a:r>
              <a:rPr lang="en-US" b="1" dirty="0">
                <a:hlinkClick r:id="rId51"/>
              </a:rPr>
              <a:t> (Second Edition)</a:t>
            </a:r>
            <a:r>
              <a:rPr lang="en-US" dirty="0"/>
              <a:t> by Michael G. Brown and Zach </a:t>
            </a:r>
            <a:r>
              <a:rPr lang="en-US" dirty="0" err="1"/>
              <a:t>Keele</a:t>
            </a:r>
            <a:r>
              <a:rPr lang="en-US" dirty="0"/>
              <a:t>.</a:t>
            </a:r>
          </a:p>
          <a:p>
            <a:endParaRPr lang="en-US" dirty="0"/>
          </a:p>
        </p:txBody>
      </p:sp>
      <p:sp>
        <p:nvSpPr>
          <p:cNvPr id="8" name="Rectangle 7"/>
          <p:cNvSpPr/>
          <p:nvPr/>
        </p:nvSpPr>
        <p:spPr>
          <a:xfrm>
            <a:off x="2190750" y="-7239000"/>
            <a:ext cx="8229600" cy="6740307"/>
          </a:xfrm>
          <a:prstGeom prst="rect">
            <a:avLst/>
          </a:prstGeom>
          <a:solidFill>
            <a:schemeClr val="bg1">
              <a:lumMod val="95000"/>
            </a:schemeClr>
          </a:solidFill>
        </p:spPr>
        <p:txBody>
          <a:bodyPr wrap="square">
            <a:spAutoFit/>
          </a:bodyPr>
          <a:lstStyle/>
          <a:p>
            <a:r>
              <a:rPr lang="en-US" dirty="0">
                <a:hlinkClick r:id="rId52"/>
              </a:rPr>
              <a:t>https://www.blueletterbible.org/study/larkin/dt/26.cfm</a:t>
            </a:r>
            <a:endParaRPr lang="en-US" dirty="0"/>
          </a:p>
          <a:p>
            <a:r>
              <a:rPr lang="en-US" b="1" dirty="0"/>
              <a:t>I just chose 2 of the 8 – the 8</a:t>
            </a:r>
            <a:r>
              <a:rPr lang="en-US" b="1" baseline="30000" dirty="0"/>
              <a:t>th</a:t>
            </a:r>
            <a:r>
              <a:rPr lang="en-US" b="1" dirty="0"/>
              <a:t> is very interesting.  Mar 12/21</a:t>
            </a:r>
          </a:p>
          <a:p>
            <a:r>
              <a:rPr lang="en-US" b="1" dirty="0"/>
              <a:t>V. The "Mosaic" Covenant.</a:t>
            </a:r>
          </a:p>
          <a:p>
            <a:r>
              <a:rPr lang="en-US" dirty="0"/>
              <a:t>The "Mosaic Covenant" was given to Moses on Mt. Sinai, shortly after the Exodus from Egypt. It ushered in the "Dispensation of Law." It was conditioned on obedience, and may be divided into three parts.</a:t>
            </a:r>
          </a:p>
          <a:p>
            <a:r>
              <a:rPr lang="en-US" b="1" dirty="0"/>
              <a:t>The Moral Law.</a:t>
            </a:r>
            <a:r>
              <a:rPr lang="en-US" dirty="0"/>
              <a:t> </a:t>
            </a:r>
            <a:r>
              <a:rPr lang="en-US" dirty="0">
                <a:hlinkClick r:id="rId53"/>
              </a:rPr>
              <a:t>Ex. 20:1-26</a:t>
            </a:r>
            <a:r>
              <a:rPr lang="en-US" dirty="0"/>
              <a:t>. This consists of the Ten Commandments.</a:t>
            </a:r>
          </a:p>
          <a:p>
            <a:r>
              <a:rPr lang="en-US" b="1" dirty="0"/>
              <a:t>The Civil Law.</a:t>
            </a:r>
            <a:r>
              <a:rPr lang="en-US" dirty="0"/>
              <a:t> </a:t>
            </a:r>
            <a:r>
              <a:rPr lang="en-US" dirty="0">
                <a:hlinkClick r:id="rId54"/>
              </a:rPr>
              <a:t>Ex. 21:1-24:18</a:t>
            </a:r>
            <a:r>
              <a:rPr lang="en-US" dirty="0"/>
              <a:t>.</a:t>
            </a:r>
          </a:p>
          <a:p>
            <a:r>
              <a:rPr lang="en-US" b="1" dirty="0"/>
              <a:t>The Ceremonial Law.</a:t>
            </a:r>
            <a:r>
              <a:rPr lang="en-US" dirty="0"/>
              <a:t> </a:t>
            </a:r>
            <a:r>
              <a:rPr lang="en-US" dirty="0">
                <a:hlinkClick r:id="rId55"/>
              </a:rPr>
              <a:t>Ex. 25:1-40:38</a:t>
            </a:r>
            <a:r>
              <a:rPr lang="en-US" dirty="0"/>
              <a:t>. This includes the Tabernacle, the Priesthood, and the order of service. See </a:t>
            </a:r>
            <a:r>
              <a:rPr lang="en-US" dirty="0">
                <a:hlinkClick r:id="rId56"/>
              </a:rPr>
              <a:t>Chart</a:t>
            </a:r>
            <a:r>
              <a:rPr lang="en-US" dirty="0"/>
              <a:t> of Book of Leviticus. The </a:t>
            </a:r>
            <a:r>
              <a:rPr lang="en-US" b="1" dirty="0"/>
              <a:t>"Sign"</a:t>
            </a:r>
            <a:r>
              <a:rPr lang="en-US" dirty="0"/>
              <a:t> of this Covenant is the </a:t>
            </a:r>
            <a:r>
              <a:rPr lang="en-US" b="1" dirty="0"/>
              <a:t>Sabbath</a:t>
            </a:r>
            <a:r>
              <a:rPr lang="en-US" dirty="0"/>
              <a:t>. </a:t>
            </a:r>
            <a:r>
              <a:rPr lang="en-US" dirty="0">
                <a:hlinkClick r:id="rId57"/>
              </a:rPr>
              <a:t>Ex. 31:12-18</a:t>
            </a:r>
            <a:r>
              <a:rPr lang="en-US" dirty="0"/>
              <a:t>.</a:t>
            </a:r>
          </a:p>
          <a:p>
            <a:r>
              <a:rPr lang="en-US" dirty="0"/>
              <a:t>This Covenant continued in force until the Jews were scattered at the destruction of Jerusalem in A.D. 70. It will be renewed when Israel is converted and restored to their own land, and will then be known as the "Palestinian Covenant," which Covenant ends with the "Renovation of the Earth by Fire."</a:t>
            </a:r>
          </a:p>
          <a:p>
            <a:r>
              <a:rPr lang="en-US" b="1" dirty="0"/>
              <a:t>VIII. The "New" Covenant.</a:t>
            </a:r>
          </a:p>
          <a:p>
            <a:r>
              <a:rPr lang="en-US" b="1" dirty="0">
                <a:hlinkClick r:id="rId58"/>
              </a:rPr>
              <a:t>Heb. 8:7-13</a:t>
            </a:r>
            <a:r>
              <a:rPr lang="en-US" b="1" dirty="0"/>
              <a:t>.</a:t>
            </a:r>
          </a:p>
          <a:p>
            <a:r>
              <a:rPr lang="en-US" dirty="0"/>
              <a:t>This Covenant has not yet been made. It is to be made with Israel after they get back to their own land. It is promised in </a:t>
            </a:r>
            <a:r>
              <a:rPr lang="en-US" dirty="0">
                <a:hlinkClick r:id="rId59"/>
              </a:rPr>
              <a:t>Jer. 31:31-37</a:t>
            </a:r>
            <a:r>
              <a:rPr lang="en-US" dirty="0"/>
              <a:t>. It is unconditional, and will cover the Millennium and the New Heaven and New Earth. It is based on the finished work of Christ. </a:t>
            </a:r>
            <a:r>
              <a:rPr lang="en-US" dirty="0">
                <a:hlinkClick r:id="rId60"/>
              </a:rPr>
              <a:t>Matt. 26:28</a:t>
            </a:r>
            <a:r>
              <a:rPr lang="en-US" dirty="0"/>
              <a:t>. It has nothing to do with the Church and does not belong to this Dispensation. It is the "Eighth Covenant," and speaks of </a:t>
            </a:r>
            <a:r>
              <a:rPr lang="en-US" b="1" dirty="0"/>
              <a:t>Resurrection</a:t>
            </a:r>
            <a:r>
              <a:rPr lang="en-US" dirty="0"/>
              <a:t> and </a:t>
            </a:r>
            <a:r>
              <a:rPr lang="en-US" b="1" dirty="0"/>
              <a:t>Eternal Completeness</a:t>
            </a:r>
            <a:r>
              <a:rPr lang="en-US" dirty="0"/>
              <a:t>.</a:t>
            </a:r>
          </a:p>
          <a:p>
            <a:endParaRPr lang="en-US" dirty="0"/>
          </a:p>
        </p:txBody>
      </p:sp>
      <p:sp>
        <p:nvSpPr>
          <p:cNvPr id="9" name="Slide Number Placeholder 8"/>
          <p:cNvSpPr>
            <a:spLocks noGrp="1"/>
          </p:cNvSpPr>
          <p:nvPr>
            <p:ph type="sldNum" sz="quarter" idx="12"/>
          </p:nvPr>
        </p:nvSpPr>
        <p:spPr>
          <a:xfrm>
            <a:off x="8610600" y="6356350"/>
            <a:ext cx="3465286" cy="365125"/>
          </a:xfrm>
        </p:spPr>
        <p:txBody>
          <a:bodyPr/>
          <a:lstStyle/>
          <a:p>
            <a:fld id="{F2947BD7-BFCA-451C-BF15-406394F9F347}" type="slidenum">
              <a:rPr lang="en-US" smtClean="0">
                <a:solidFill>
                  <a:schemeClr val="tx1"/>
                </a:solidFill>
              </a:rPr>
              <a:t>27</a:t>
            </a:fld>
            <a:endParaRPr lang="en-US" dirty="0">
              <a:solidFill>
                <a:schemeClr val="tx1"/>
              </a:solidFill>
            </a:endParaRPr>
          </a:p>
        </p:txBody>
      </p:sp>
      <p:sp>
        <p:nvSpPr>
          <p:cNvPr id="12" name="Title 1"/>
          <p:cNvSpPr txBox="1">
            <a:spLocks/>
          </p:cNvSpPr>
          <p:nvPr/>
        </p:nvSpPr>
        <p:spPr>
          <a:xfrm>
            <a:off x="190499" y="248441"/>
            <a:ext cx="11885387" cy="87233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1">
                    <a:lumMod val="75000"/>
                  </a:schemeClr>
                </a:solidFill>
                <a:latin typeface="Forte" panose="03060902040502070203" pitchFamily="66" charset="0"/>
              </a:rPr>
              <a:t>Which Covenant is Being Addressed?</a:t>
            </a:r>
            <a:endParaRPr lang="en-CA" sz="54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111181270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1000"/>
                                        <p:tgtEl>
                                          <p:spTgt spid="11">
                                            <p:txEl>
                                              <p:pRg st="1" end="1"/>
                                            </p:txEl>
                                          </p:spTgt>
                                        </p:tgtEl>
                                      </p:cBhvr>
                                    </p:animEffect>
                                    <p:anim calcmode="lin" valueType="num">
                                      <p:cBhvr>
                                        <p:cTn id="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50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1000"/>
                                        <p:tgtEl>
                                          <p:spTgt spid="11">
                                            <p:txEl>
                                              <p:pRg st="3" end="3"/>
                                            </p:txEl>
                                          </p:spTgt>
                                        </p:tgtEl>
                                      </p:cBhvr>
                                    </p:animEffect>
                                    <p:anim calcmode="lin" valueType="num">
                                      <p:cBhvr>
                                        <p:cTn id="2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nodeType="afterEffect">
                                  <p:stCondLst>
                                    <p:cond delay="50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42" presetClass="entr" presetSubtype="0" fill="hold" nodeType="afterEffect">
                                  <p:stCondLst>
                                    <p:cond delay="50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anim calcmode="lin" valueType="num">
                                      <p:cBhvr>
                                        <p:cTn id="3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8500"/>
                            </p:stCondLst>
                            <p:childTnLst>
                              <p:par>
                                <p:cTn id="41" presetID="42" presetClass="entr" presetSubtype="0" fill="hold" nodeType="afterEffect">
                                  <p:stCondLst>
                                    <p:cond delay="50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fade">
                                      <p:cBhvr>
                                        <p:cTn id="43" dur="1000"/>
                                        <p:tgtEl>
                                          <p:spTgt spid="11">
                                            <p:txEl>
                                              <p:pRg st="6" end="6"/>
                                            </p:txEl>
                                          </p:spTgt>
                                        </p:tgtEl>
                                      </p:cBhvr>
                                    </p:animEffect>
                                    <p:anim calcmode="lin" valueType="num">
                                      <p:cBhvr>
                                        <p:cTn id="44"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42" presetClass="entr" presetSubtype="0" fill="hold" nodeType="afterEffect">
                                  <p:stCondLst>
                                    <p:cond delay="50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11500"/>
                            </p:stCondLst>
                            <p:childTnLst>
                              <p:par>
                                <p:cTn id="53" presetID="42" presetClass="entr" presetSubtype="0" fill="hold" nodeType="afterEffect">
                                  <p:stCondLst>
                                    <p:cond delay="500"/>
                                  </p:stCondLst>
                                  <p:childTnLst>
                                    <p:set>
                                      <p:cBhvr>
                                        <p:cTn id="54" dur="1" fill="hold">
                                          <p:stCondLst>
                                            <p:cond delay="0"/>
                                          </p:stCondLst>
                                        </p:cTn>
                                        <p:tgtEl>
                                          <p:spTgt spid="11">
                                            <p:txEl>
                                              <p:pRg st="8" end="8"/>
                                            </p:txEl>
                                          </p:spTgt>
                                        </p:tgtEl>
                                        <p:attrNameLst>
                                          <p:attrName>style.visibility</p:attrName>
                                        </p:attrNameLst>
                                      </p:cBhvr>
                                      <p:to>
                                        <p:strVal val="visible"/>
                                      </p:to>
                                    </p:set>
                                    <p:animEffect transition="in" filter="fade">
                                      <p:cBhvr>
                                        <p:cTn id="55" dur="1000"/>
                                        <p:tgtEl>
                                          <p:spTgt spid="11">
                                            <p:txEl>
                                              <p:pRg st="8" end="8"/>
                                            </p:txEl>
                                          </p:spTgt>
                                        </p:tgtEl>
                                      </p:cBhvr>
                                    </p:animEffect>
                                    <p:anim calcmode="lin" valueType="num">
                                      <p:cBhvr>
                                        <p:cTn id="56"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barn(inVertical)">
                                      <p:cBhvr>
                                        <p:cTn id="62" dur="10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52505" y="2147959"/>
            <a:ext cx="8229600" cy="5600142"/>
          </a:xfrm>
          <a:prstGeom prst="rect">
            <a:avLst/>
          </a:prstGeom>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28</a:t>
            </a:fld>
            <a:endParaRPr lang="en-US" dirty="0">
              <a:solidFill>
                <a:schemeClr val="tx1"/>
              </a:solidFill>
            </a:endParaRPr>
          </a:p>
        </p:txBody>
      </p:sp>
      <p:sp>
        <p:nvSpPr>
          <p:cNvPr id="4" name="Content Placeholder 2"/>
          <p:cNvSpPr txBox="1">
            <a:spLocks/>
          </p:cNvSpPr>
          <p:nvPr/>
        </p:nvSpPr>
        <p:spPr>
          <a:xfrm>
            <a:off x="399455" y="1181100"/>
            <a:ext cx="10706100" cy="4525963"/>
          </a:xfrm>
          <a:prstGeom prst="rect">
            <a:avLst/>
          </a:prstGeom>
        </p:spPr>
        <p:txBody>
          <a:bodyPr>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rgbClr val="441D61"/>
                </a:solidFill>
                <a:latin typeface="Forte" panose="03060902040502070203" pitchFamily="66" charset="0"/>
              </a:rPr>
              <a:t>Introduction</a:t>
            </a:r>
          </a:p>
          <a:p>
            <a:r>
              <a:rPr lang="en-US" sz="3200" dirty="0"/>
              <a:t>This study is one of </a:t>
            </a:r>
            <a:r>
              <a:rPr lang="en-US" sz="3200" b="1" dirty="0">
                <a:solidFill>
                  <a:srgbClr val="441D61"/>
                </a:solidFill>
              </a:rPr>
              <a:t>Priesthoods</a:t>
            </a:r>
            <a:r>
              <a:rPr lang="en-US" sz="3200" dirty="0"/>
              <a:t> and respective </a:t>
            </a:r>
            <a:r>
              <a:rPr lang="en-US" sz="3200" b="1" dirty="0">
                <a:solidFill>
                  <a:srgbClr val="441D61"/>
                </a:solidFill>
              </a:rPr>
              <a:t>Covenants</a:t>
            </a:r>
            <a:r>
              <a:rPr lang="en-US" sz="3200" dirty="0"/>
              <a:t>. </a:t>
            </a:r>
          </a:p>
          <a:p>
            <a:r>
              <a:rPr lang="en-US" sz="3200" dirty="0"/>
              <a:t>It is the </a:t>
            </a:r>
            <a:r>
              <a:rPr lang="en-US" sz="3200" b="1" dirty="0">
                <a:solidFill>
                  <a:srgbClr val="441D61"/>
                </a:solidFill>
              </a:rPr>
              <a:t>cornerstone</a:t>
            </a:r>
            <a:r>
              <a:rPr lang="en-US" sz="3200" dirty="0"/>
              <a:t> of the Scriptures.</a:t>
            </a:r>
          </a:p>
          <a:p>
            <a:r>
              <a:rPr lang="en-US" sz="3200" dirty="0"/>
              <a:t>Few understand the </a:t>
            </a:r>
            <a:r>
              <a:rPr lang="en-US" sz="3200" b="1" dirty="0" err="1">
                <a:solidFill>
                  <a:srgbClr val="441D61"/>
                </a:solidFill>
              </a:rPr>
              <a:t>Melki-tzedek</a:t>
            </a:r>
            <a:r>
              <a:rPr lang="en-US" sz="3200" b="1" dirty="0">
                <a:solidFill>
                  <a:srgbClr val="441D61"/>
                </a:solidFill>
              </a:rPr>
              <a:t> Order</a:t>
            </a:r>
            <a:r>
              <a:rPr lang="en-US" sz="3200" dirty="0">
                <a:solidFill>
                  <a:srgbClr val="441D61"/>
                </a:solidFill>
              </a:rPr>
              <a:t>, </a:t>
            </a:r>
            <a:br>
              <a:rPr lang="en-US" sz="3200" dirty="0">
                <a:solidFill>
                  <a:srgbClr val="441D61"/>
                </a:solidFill>
              </a:rPr>
            </a:br>
            <a:r>
              <a:rPr lang="en-US" sz="3200" dirty="0"/>
              <a:t>never mind the covenants connected to it.</a:t>
            </a:r>
          </a:p>
          <a:p>
            <a:r>
              <a:rPr lang="en-US" sz="3200" b="1" dirty="0">
                <a:solidFill>
                  <a:schemeClr val="accent2">
                    <a:lumMod val="50000"/>
                  </a:schemeClr>
                </a:solidFill>
              </a:rPr>
              <a:t>And there is confusion about how this covenant </a:t>
            </a:r>
            <a:br>
              <a:rPr lang="en-US" sz="3200" b="1" dirty="0">
                <a:solidFill>
                  <a:schemeClr val="accent2">
                    <a:lumMod val="50000"/>
                  </a:schemeClr>
                </a:solidFill>
              </a:rPr>
            </a:br>
            <a:r>
              <a:rPr lang="en-US" sz="3200" b="1" dirty="0">
                <a:solidFill>
                  <a:schemeClr val="accent2">
                    <a:lumMod val="50000"/>
                  </a:schemeClr>
                </a:solidFill>
              </a:rPr>
              <a:t>relates to all the other Scriptural covenants.</a:t>
            </a:r>
          </a:p>
          <a:p>
            <a:endParaRPr lang="en-US"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10736" t="35847" b="27869"/>
          <a:stretch/>
        </p:blipFill>
        <p:spPr>
          <a:xfrm>
            <a:off x="418505" y="5511314"/>
            <a:ext cx="6972895" cy="1136476"/>
          </a:xfrm>
          <a:prstGeom prst="rect">
            <a:avLst/>
          </a:prstGeom>
        </p:spPr>
      </p:pic>
      <p:sp>
        <p:nvSpPr>
          <p:cNvPr id="9" name="Title 1"/>
          <p:cNvSpPr txBox="1">
            <a:spLocks/>
          </p:cNvSpPr>
          <p:nvPr/>
        </p:nvSpPr>
        <p:spPr>
          <a:xfrm>
            <a:off x="190499" y="248441"/>
            <a:ext cx="11885387" cy="87233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chemeClr val="accent1">
                    <a:lumMod val="75000"/>
                  </a:schemeClr>
                </a:solidFill>
                <a:latin typeface="Forte" panose="03060902040502070203" pitchFamily="66" charset="0"/>
              </a:rPr>
              <a:t>Covenant Under the Order of </a:t>
            </a:r>
            <a:r>
              <a:rPr lang="en-US" sz="5000" b="1" dirty="0" err="1">
                <a:solidFill>
                  <a:srgbClr val="7030A0"/>
                </a:solidFill>
                <a:latin typeface="Forte" panose="03060902040502070203" pitchFamily="66" charset="0"/>
              </a:rPr>
              <a:t>Melki-tzedek</a:t>
            </a:r>
            <a:endParaRPr lang="en-CA" sz="5000" b="1" dirty="0">
              <a:solidFill>
                <a:srgbClr val="7030A0"/>
              </a:solidFill>
              <a:latin typeface="Forte" panose="03060902040502070203" pitchFamily="66" charset="0"/>
            </a:endParaRPr>
          </a:p>
        </p:txBody>
      </p:sp>
    </p:spTree>
    <p:extLst>
      <p:ext uri="{BB962C8B-B14F-4D97-AF65-F5344CB8AC3E}">
        <p14:creationId xmlns:p14="http://schemas.microsoft.com/office/powerpoint/2010/main" val="99678086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200900" y="3223984"/>
            <a:ext cx="5448300" cy="36340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29</a:t>
            </a:fld>
            <a:endParaRPr lang="en-US" dirty="0">
              <a:solidFill>
                <a:schemeClr val="tx1"/>
              </a:solidFill>
            </a:endParaRPr>
          </a:p>
        </p:txBody>
      </p:sp>
      <p:sp>
        <p:nvSpPr>
          <p:cNvPr id="4" name="Content Placeholder 2"/>
          <p:cNvSpPr txBox="1">
            <a:spLocks/>
          </p:cNvSpPr>
          <p:nvPr/>
        </p:nvSpPr>
        <p:spPr>
          <a:xfrm>
            <a:off x="457200" y="1078707"/>
            <a:ext cx="11182350" cy="5642768"/>
          </a:xfrm>
          <a:prstGeom prst="rect">
            <a:avLst/>
          </a:prstGeom>
        </p:spPr>
        <p:txBody>
          <a:bodyPr>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accent1">
                    <a:lumMod val="50000"/>
                  </a:schemeClr>
                </a:solidFill>
              </a:rPr>
              <a:t>Q</a:t>
            </a:r>
            <a:r>
              <a:rPr lang="en-US" sz="3200" b="1" u="sng" dirty="0">
                <a:solidFill>
                  <a:schemeClr val="accent1">
                    <a:lumMod val="50000"/>
                  </a:schemeClr>
                </a:solidFill>
              </a:rPr>
              <a:t>uestion</a:t>
            </a:r>
            <a:r>
              <a:rPr lang="en-US" sz="3200" b="1" dirty="0">
                <a:solidFill>
                  <a:schemeClr val="accent1">
                    <a:lumMod val="50000"/>
                  </a:schemeClr>
                </a:solidFill>
              </a:rPr>
              <a:t>:  </a:t>
            </a:r>
            <a:r>
              <a:rPr lang="en-US" sz="3200" dirty="0"/>
              <a:t>When people hear the word “covenants” what is the first thing that comes to the mind of many? </a:t>
            </a:r>
          </a:p>
          <a:p>
            <a:pPr algn="r"/>
            <a:r>
              <a:rPr lang="en-US" sz="3200" b="1" dirty="0">
                <a:solidFill>
                  <a:schemeClr val="accent1">
                    <a:lumMod val="50000"/>
                  </a:schemeClr>
                </a:solidFill>
              </a:rPr>
              <a:t>Answer:</a:t>
            </a:r>
            <a:r>
              <a:rPr lang="en-US" sz="3200" dirty="0"/>
              <a:t>  </a:t>
            </a:r>
            <a:r>
              <a:rPr lang="en-US" sz="3200" b="1" dirty="0"/>
              <a:t>Old Covenant </a:t>
            </a:r>
            <a:r>
              <a:rPr lang="en-US" sz="3200" dirty="0"/>
              <a:t>and </a:t>
            </a:r>
            <a:r>
              <a:rPr lang="en-US" sz="3200" b="1" dirty="0"/>
              <a:t>New Covenant</a:t>
            </a:r>
            <a:r>
              <a:rPr lang="en-US" sz="3200" dirty="0"/>
              <a:t>, right? </a:t>
            </a:r>
          </a:p>
          <a:p>
            <a:r>
              <a:rPr lang="en-US" sz="3200" b="1" dirty="0"/>
              <a:t>Then some believe:</a:t>
            </a:r>
            <a:r>
              <a:rPr lang="en-US" sz="3200" dirty="0"/>
              <a:t>  </a:t>
            </a:r>
            <a:r>
              <a:rPr lang="en-US" sz="3200" b="1" dirty="0">
                <a:solidFill>
                  <a:srgbClr val="C00000"/>
                </a:solidFill>
              </a:rPr>
              <a:t>the Old Covenant is done away with at the crucifixion, and the New Covenant is in its place.</a:t>
            </a:r>
          </a:p>
          <a:p>
            <a:r>
              <a:rPr lang="en-US" sz="3200" b="1" dirty="0">
                <a:solidFill>
                  <a:schemeClr val="accent2">
                    <a:lumMod val="50000"/>
                  </a:schemeClr>
                </a:solidFill>
              </a:rPr>
              <a:t>Meaning, the Old Covenant is </a:t>
            </a:r>
            <a:r>
              <a:rPr lang="en-US" sz="3200" b="1" dirty="0">
                <a:solidFill>
                  <a:srgbClr val="0070C0"/>
                </a:solidFill>
              </a:rPr>
              <a:t>Yahuah’s</a:t>
            </a:r>
            <a:r>
              <a:rPr lang="en-US" sz="3200" b="1" dirty="0">
                <a:solidFill>
                  <a:schemeClr val="accent2">
                    <a:lumMod val="50000"/>
                  </a:schemeClr>
                </a:solidFill>
              </a:rPr>
              <a:t> </a:t>
            </a:r>
            <a:r>
              <a:rPr lang="en-US" sz="3200" b="1" dirty="0">
                <a:solidFill>
                  <a:srgbClr val="0070C0"/>
                </a:solidFill>
              </a:rPr>
              <a:t>Law</a:t>
            </a:r>
            <a:r>
              <a:rPr lang="en-US" sz="3200" b="1" dirty="0">
                <a:solidFill>
                  <a:schemeClr val="accent2">
                    <a:lumMod val="50000"/>
                  </a:schemeClr>
                </a:solidFill>
              </a:rPr>
              <a:t> </a:t>
            </a:r>
            <a:br>
              <a:rPr lang="en-US" sz="3200" b="1" dirty="0">
                <a:solidFill>
                  <a:schemeClr val="accent2">
                    <a:lumMod val="50000"/>
                  </a:schemeClr>
                </a:solidFill>
              </a:rPr>
            </a:br>
            <a:r>
              <a:rPr lang="en-US" sz="3200" b="1" dirty="0">
                <a:solidFill>
                  <a:schemeClr val="accent2">
                    <a:lumMod val="50000"/>
                  </a:schemeClr>
                </a:solidFill>
              </a:rPr>
              <a:t>from Mt Sinai that is old and worn out, </a:t>
            </a:r>
            <a:br>
              <a:rPr lang="en-US" sz="3200" b="1" dirty="0">
                <a:solidFill>
                  <a:schemeClr val="accent2">
                    <a:lumMod val="50000"/>
                  </a:schemeClr>
                </a:solidFill>
              </a:rPr>
            </a:br>
            <a:r>
              <a:rPr lang="en-US" sz="3200" b="1" dirty="0">
                <a:solidFill>
                  <a:schemeClr val="accent6">
                    <a:lumMod val="50000"/>
                  </a:schemeClr>
                </a:solidFill>
              </a:rPr>
              <a:t>and the New Covenant is: </a:t>
            </a:r>
            <a:br>
              <a:rPr lang="en-US" sz="3200" b="1" dirty="0">
                <a:solidFill>
                  <a:schemeClr val="accent6">
                    <a:lumMod val="50000"/>
                  </a:schemeClr>
                </a:solidFill>
              </a:rPr>
            </a:br>
            <a:r>
              <a:rPr lang="en-US" sz="3200" b="1" dirty="0">
                <a:solidFill>
                  <a:schemeClr val="accent6">
                    <a:lumMod val="50000"/>
                  </a:schemeClr>
                </a:solidFill>
              </a:rPr>
              <a:t>“Saved by grace; set free from the law!”</a:t>
            </a:r>
          </a:p>
          <a:p>
            <a:r>
              <a:rPr lang="en-US" sz="4800" b="1" spc="300" dirty="0">
                <a:ln>
                  <a:solidFill>
                    <a:schemeClr val="bg2">
                      <a:lumMod val="25000"/>
                    </a:schemeClr>
                  </a:solidFill>
                </a:ln>
                <a:solidFill>
                  <a:srgbClr val="C00000"/>
                </a:solidFill>
                <a:latin typeface="Forte" panose="03060902040502070203" pitchFamily="66" charset="0"/>
              </a:rPr>
              <a:t>Is that true?   </a:t>
            </a:r>
          </a:p>
        </p:txBody>
      </p:sp>
      <p:sp>
        <p:nvSpPr>
          <p:cNvPr id="8" name="Title 1"/>
          <p:cNvSpPr txBox="1">
            <a:spLocks/>
          </p:cNvSpPr>
          <p:nvPr/>
        </p:nvSpPr>
        <p:spPr>
          <a:xfrm>
            <a:off x="374946" y="130629"/>
            <a:ext cx="11437256" cy="105235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accent1">
                    <a:lumMod val="75000"/>
                  </a:schemeClr>
                </a:solidFill>
                <a:latin typeface="Forte" panose="03060902040502070203" pitchFamily="66" charset="0"/>
              </a:rPr>
              <a:t>What Comes to Mind First?</a:t>
            </a:r>
            <a:endParaRPr lang="en-CA" sz="66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64492949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000"/>
                                        <p:tgtEl>
                                          <p:spTgt spid="4">
                                            <p:txEl>
                                              <p:pRg st="3" end="3"/>
                                            </p:txEl>
                                          </p:spTgt>
                                        </p:tgtEl>
                                      </p:cBhvr>
                                    </p:animEffect>
                                    <p:anim calcmode="lin" valueType="num">
                                      <p:cBhvr>
                                        <p:cTn id="1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000"/>
                                        <p:tgtEl>
                                          <p:spTgt spid="4">
                                            <p:txEl>
                                              <p:pRg st="4" end="4"/>
                                            </p:txEl>
                                          </p:spTgt>
                                        </p:tgtEl>
                                      </p:cBhvr>
                                    </p:animEffect>
                                    <p:anim calcmode="lin" valueType="num">
                                      <p:cBhvr>
                                        <p:cTn id="2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a:t>
            </a:fld>
            <a:endParaRPr lang="en-US" dirty="0">
              <a:solidFill>
                <a:schemeClr val="tx1"/>
              </a:solidFill>
            </a:endParaRPr>
          </a:p>
        </p:txBody>
      </p:sp>
      <p:pic>
        <p:nvPicPr>
          <p:cNvPr id="3" name="Picture 6" descr="C:\Users\Rae\Desktop\Mel [cf] Priesthood &amp; Faifer\umbrella 5.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02286" y="1364344"/>
            <a:ext cx="4615543" cy="5080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45220"/>
            <a:ext cx="7909858" cy="66171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Was </a:t>
            </a:r>
            <a:r>
              <a:rPr lang="en-US" sz="48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a:t>
            </a: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“the” </a:t>
            </a:r>
            <a:b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covering </a:t>
            </a:r>
            <a:b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for His children </a:t>
            </a:r>
            <a:b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beginning in heaven?</a:t>
            </a:r>
            <a:endPar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endParaRPr lang="en-US" sz="20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54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Was there a covenant?</a:t>
            </a:r>
            <a:r>
              <a:rPr lang="en-US" sz="54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If so, what was it?</a:t>
            </a:r>
          </a:p>
          <a:p>
            <a:pPr algn="ct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This is the beginning of some very important questions!</a:t>
            </a:r>
          </a:p>
        </p:txBody>
      </p:sp>
      <p:grpSp>
        <p:nvGrpSpPr>
          <p:cNvPr id="5" name="Group 4"/>
          <p:cNvGrpSpPr/>
          <p:nvPr/>
        </p:nvGrpSpPr>
        <p:grpSpPr>
          <a:xfrm>
            <a:off x="8599610" y="4655505"/>
            <a:ext cx="3085854" cy="2448801"/>
            <a:chOff x="5767107" y="4272674"/>
            <a:chExt cx="3085854" cy="2448801"/>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67107" y="4283075"/>
              <a:ext cx="3085854" cy="2438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2" descr="C:\Users\Rae\Desktop\top hat clear.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841258" y="4272674"/>
              <a:ext cx="681857" cy="61132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rot="439421">
            <a:off x="8120578" y="423523"/>
            <a:ext cx="3440482" cy="1081393"/>
          </a:xfrm>
          <a:prstGeom prst="rect">
            <a:avLst/>
          </a:prstGeom>
          <a:noFill/>
        </p:spPr>
        <p:txBody>
          <a:bodyPr wrap="none" lIns="91440" tIns="45720" rIns="91440" bIns="45720">
            <a:prstTxWarp prst="textDeflateBottom">
              <a:avLst>
                <a:gd name="adj" fmla="val 91496"/>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spc="0" dirty="0" err="1">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Melki-tzedek</a:t>
            </a:r>
            <a: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
            </a:r>
            <a:b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br>
            <a: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King &amp; Priest?</a:t>
            </a:r>
            <a:endParaRPr lang="en-US" sz="54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endParaRPr>
          </a:p>
        </p:txBody>
      </p:sp>
      <p:sp>
        <p:nvSpPr>
          <p:cNvPr id="9" name="Rectangle 8"/>
          <p:cNvSpPr/>
          <p:nvPr/>
        </p:nvSpPr>
        <p:spPr>
          <a:xfrm rot="439421">
            <a:off x="8113945" y="2987456"/>
            <a:ext cx="2715808" cy="646331"/>
          </a:xfrm>
          <a:prstGeom prst="rect">
            <a:avLst/>
          </a:prstGeom>
          <a:noFill/>
        </p:spPr>
        <p:txBody>
          <a:bodyPr wrap="none" lIns="91440" tIns="45720" rIns="91440" bIns="45720">
            <a:prstTxWarp prst="textChevronInverted">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rPr>
              <a:t> Covenant?</a:t>
            </a:r>
            <a:endParaRPr lang="en-US" sz="54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endParaRPr>
          </a:p>
        </p:txBody>
      </p:sp>
    </p:spTree>
    <p:extLst>
      <p:ext uri="{BB962C8B-B14F-4D97-AF65-F5344CB8AC3E}">
        <p14:creationId xmlns:p14="http://schemas.microsoft.com/office/powerpoint/2010/main" val="40752637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30</a:t>
            </a:fld>
            <a:endParaRPr lang="en-US" dirty="0">
              <a:solidFill>
                <a:schemeClr val="tx1"/>
              </a:solidFill>
            </a:endParaRPr>
          </a:p>
        </p:txBody>
      </p:sp>
      <p:sp>
        <p:nvSpPr>
          <p:cNvPr id="4" name="Content Placeholder 2"/>
          <p:cNvSpPr txBox="1">
            <a:spLocks/>
          </p:cNvSpPr>
          <p:nvPr/>
        </p:nvSpPr>
        <p:spPr>
          <a:xfrm>
            <a:off x="457200" y="1885950"/>
            <a:ext cx="7353300" cy="4525963"/>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Here are some things that are true:</a:t>
            </a:r>
          </a:p>
          <a:p>
            <a:r>
              <a:rPr lang="en-US" b="1" dirty="0">
                <a:solidFill>
                  <a:srgbClr val="0070C0"/>
                </a:solidFill>
              </a:rPr>
              <a:t>True: There is something that is “old.” </a:t>
            </a:r>
          </a:p>
          <a:p>
            <a:r>
              <a:rPr lang="en-US" b="1" dirty="0">
                <a:solidFill>
                  <a:srgbClr val="0070C0"/>
                </a:solidFill>
              </a:rPr>
              <a:t>True: There is something that is “new.” </a:t>
            </a:r>
          </a:p>
          <a:p>
            <a:r>
              <a:rPr lang="en-US" b="1" dirty="0">
                <a:solidFill>
                  <a:srgbClr val="0070C0"/>
                </a:solidFill>
              </a:rPr>
              <a:t>True: There are some things that </a:t>
            </a:r>
            <a:r>
              <a:rPr lang="en-US" b="1" dirty="0" err="1">
                <a:solidFill>
                  <a:srgbClr val="0070C0"/>
                </a:solidFill>
              </a:rPr>
              <a:t>Yahusha’s</a:t>
            </a:r>
            <a:r>
              <a:rPr lang="en-US" b="1" dirty="0">
                <a:solidFill>
                  <a:srgbClr val="0070C0"/>
                </a:solidFill>
              </a:rPr>
              <a:t> death finalized and terminated! </a:t>
            </a:r>
          </a:p>
          <a:p>
            <a:r>
              <a:rPr lang="en-US" b="1" dirty="0">
                <a:solidFill>
                  <a:srgbClr val="C00000"/>
                </a:solidFill>
              </a:rPr>
              <a:t>Questions?  </a:t>
            </a:r>
            <a:r>
              <a:rPr lang="en-US" dirty="0"/>
              <a:t>But did </a:t>
            </a:r>
            <a:r>
              <a:rPr lang="en-US" b="1" dirty="0" err="1">
                <a:solidFill>
                  <a:srgbClr val="0070C0"/>
                </a:solidFill>
              </a:rPr>
              <a:t>Yahusha’s</a:t>
            </a:r>
            <a:r>
              <a:rPr lang="en-US" dirty="0"/>
              <a:t> death do away with the priesthood, the covenants, or the Law?  </a:t>
            </a:r>
          </a:p>
          <a:p>
            <a:r>
              <a:rPr lang="en-US" b="1" dirty="0">
                <a:solidFill>
                  <a:srgbClr val="C00000"/>
                </a:solidFill>
              </a:rPr>
              <a:t>And if so:  </a:t>
            </a:r>
            <a:r>
              <a:rPr lang="en-US" dirty="0"/>
              <a:t>which covenant? which priesthood? </a:t>
            </a:r>
            <a:br>
              <a:rPr lang="en-US" dirty="0"/>
            </a:br>
            <a:r>
              <a:rPr lang="en-US" dirty="0"/>
              <a:t>and which law?</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2269" y="4217563"/>
            <a:ext cx="3415331" cy="2194350"/>
          </a:xfrm>
          <a:prstGeom prst="ellipse">
            <a:avLst/>
          </a:prstGeom>
          <a:ln>
            <a:noFill/>
          </a:ln>
          <a:effectLst>
            <a:softEdge rad="112500"/>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8590" y="1846219"/>
            <a:ext cx="4742688" cy="2371344"/>
          </a:xfrm>
          <a:prstGeom prst="ellipse">
            <a:avLst/>
          </a:prstGeom>
          <a:ln>
            <a:noFill/>
          </a:ln>
          <a:effectLst>
            <a:softEdge rad="112500"/>
          </a:effectLst>
        </p:spPr>
      </p:pic>
      <p:sp>
        <p:nvSpPr>
          <p:cNvPr id="9" name="Title 1"/>
          <p:cNvSpPr txBox="1">
            <a:spLocks/>
          </p:cNvSpPr>
          <p:nvPr/>
        </p:nvSpPr>
        <p:spPr>
          <a:xfrm>
            <a:off x="364219" y="330200"/>
            <a:ext cx="11437256"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1">
                    <a:lumMod val="75000"/>
                  </a:schemeClr>
                </a:solidFill>
                <a:latin typeface="Forte" panose="03060902040502070203" pitchFamily="66" charset="0"/>
              </a:rPr>
              <a:t>How can we find the truth on the </a:t>
            </a:r>
            <a:r>
              <a:rPr lang="en-US" sz="5400" b="1" dirty="0" err="1">
                <a:ln>
                  <a:solidFill>
                    <a:srgbClr val="0000FF"/>
                  </a:solidFill>
                </a:ln>
                <a:solidFill>
                  <a:srgbClr val="7030A0"/>
                </a:solidFill>
                <a:effectLst>
                  <a:outerShdw blurRad="50800" dist="50800" dir="5400000" sx="101000" sy="101000" algn="ctr" rotWithShape="0">
                    <a:srgbClr val="FFFF00"/>
                  </a:outerShdw>
                </a:effectLst>
                <a:latin typeface="Forte" panose="03060902040502070203" pitchFamily="66" charset="0"/>
              </a:rPr>
              <a:t>Melki-tzedek</a:t>
            </a:r>
            <a:r>
              <a:rPr lang="en-US" sz="5400" b="1" dirty="0">
                <a:ln>
                  <a:solidFill>
                    <a:srgbClr val="0000FF"/>
                  </a:solidFill>
                </a:ln>
                <a:solidFill>
                  <a:srgbClr val="7030A0"/>
                </a:solidFill>
                <a:effectLst>
                  <a:outerShdw blurRad="50800" dist="50800" dir="5400000" sx="101000" sy="101000" algn="ctr" rotWithShape="0">
                    <a:srgbClr val="FFFF00"/>
                  </a:outerShdw>
                </a:effectLst>
                <a:latin typeface="Forte" panose="03060902040502070203" pitchFamily="66" charset="0"/>
              </a:rPr>
              <a:t> Covenant?</a:t>
            </a:r>
            <a:endParaRPr lang="en-CA" sz="6600" b="1" dirty="0">
              <a:ln>
                <a:solidFill>
                  <a:srgbClr val="0000FF"/>
                </a:solidFill>
              </a:ln>
              <a:solidFill>
                <a:schemeClr val="accent1">
                  <a:lumMod val="75000"/>
                </a:schemeClr>
              </a:solidFill>
              <a:effectLst>
                <a:outerShdw blurRad="50800" dist="50800" dir="5400000" sx="101000" sy="101000" algn="ctr" rotWithShape="0">
                  <a:srgbClr val="FFFF00"/>
                </a:outerShdw>
              </a:effectLst>
              <a:latin typeface="Forte" panose="03060902040502070203" pitchFamily="66" charset="0"/>
            </a:endParaRPr>
          </a:p>
        </p:txBody>
      </p:sp>
    </p:spTree>
    <p:extLst>
      <p:ext uri="{BB962C8B-B14F-4D97-AF65-F5344CB8AC3E}">
        <p14:creationId xmlns:p14="http://schemas.microsoft.com/office/powerpoint/2010/main" val="17392392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par>
                                <p:cTn id="16" presetID="42" presetClass="entr" presetSubtype="0" fill="hold" nodeType="withEffect">
                                  <p:stCondLst>
                                    <p:cond delay="225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1000"/>
                                        <p:tgtEl>
                                          <p:spTgt spid="4">
                                            <p:txEl>
                                              <p:pRg st="5" end="5"/>
                                            </p:txEl>
                                          </p:spTgt>
                                        </p:tgtEl>
                                      </p:cBhvr>
                                    </p:animEffect>
                                    <p:anim calcmode="lin" valueType="num">
                                      <p:cBhvr>
                                        <p:cTn id="1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31</a:t>
            </a:fld>
            <a:endParaRPr lang="en-US" dirty="0">
              <a:solidFill>
                <a:schemeClr val="tx1"/>
              </a:solidFill>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2950" y="1281112"/>
            <a:ext cx="7258050" cy="4738356"/>
          </a:xfrm>
          <a:prstGeom prst="rect">
            <a:avLst/>
          </a:prstGeom>
        </p:spPr>
      </p:pic>
      <p:sp>
        <p:nvSpPr>
          <p:cNvPr id="5" name="Content Placeholder 4"/>
          <p:cNvSpPr txBox="1">
            <a:spLocks/>
          </p:cNvSpPr>
          <p:nvPr/>
        </p:nvSpPr>
        <p:spPr>
          <a:xfrm>
            <a:off x="373744" y="1463675"/>
            <a:ext cx="4095750" cy="5257800"/>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n>
                  <a:solidFill>
                    <a:srgbClr val="002060"/>
                  </a:solidFill>
                </a:ln>
                <a:solidFill>
                  <a:srgbClr val="0070C0"/>
                </a:solidFill>
              </a:rPr>
              <a:t>This study will attempt to unravel the many tangled pieces of the “Covenant Strand” and thread them through </a:t>
            </a:r>
            <a:br>
              <a:rPr lang="en-US" b="1" dirty="0">
                <a:ln>
                  <a:solidFill>
                    <a:srgbClr val="002060"/>
                  </a:solidFill>
                </a:ln>
                <a:solidFill>
                  <a:srgbClr val="0070C0"/>
                </a:solidFill>
              </a:rPr>
            </a:br>
            <a:r>
              <a:rPr lang="en-US" b="1" dirty="0">
                <a:ln>
                  <a:solidFill>
                    <a:srgbClr val="002060"/>
                  </a:solidFill>
                </a:ln>
                <a:solidFill>
                  <a:srgbClr val="0070C0"/>
                </a:solidFill>
              </a:rPr>
              <a:t>the needle one at a </a:t>
            </a:r>
            <a:br>
              <a:rPr lang="en-US" b="1" dirty="0">
                <a:ln>
                  <a:solidFill>
                    <a:srgbClr val="002060"/>
                  </a:solidFill>
                </a:ln>
                <a:solidFill>
                  <a:srgbClr val="0070C0"/>
                </a:solidFill>
              </a:rPr>
            </a:br>
            <a:r>
              <a:rPr lang="en-US" b="1" dirty="0">
                <a:ln>
                  <a:solidFill>
                    <a:srgbClr val="002060"/>
                  </a:solidFill>
                </a:ln>
                <a:solidFill>
                  <a:srgbClr val="0070C0"/>
                </a:solidFill>
              </a:rPr>
              <a:t>time and then allow </a:t>
            </a:r>
            <a:br>
              <a:rPr lang="en-US" b="1" dirty="0">
                <a:ln>
                  <a:solidFill>
                    <a:srgbClr val="002060"/>
                  </a:solidFill>
                </a:ln>
                <a:solidFill>
                  <a:srgbClr val="0070C0"/>
                </a:solidFill>
              </a:rPr>
            </a:br>
            <a:r>
              <a:rPr lang="en-US" b="1" dirty="0">
                <a:ln>
                  <a:solidFill>
                    <a:srgbClr val="002060"/>
                  </a:solidFill>
                </a:ln>
                <a:solidFill>
                  <a:srgbClr val="0070C0"/>
                </a:solidFill>
              </a:rPr>
              <a:t>the needle to weave this golden tapestry strand through the Scriptures in this introductory study.</a:t>
            </a:r>
          </a:p>
        </p:txBody>
      </p:sp>
      <p:sp>
        <p:nvSpPr>
          <p:cNvPr id="6" name="TextBox 5"/>
          <p:cNvSpPr txBox="1"/>
          <p:nvPr/>
        </p:nvSpPr>
        <p:spPr>
          <a:xfrm>
            <a:off x="5150309" y="6112072"/>
            <a:ext cx="6155866" cy="4001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dirty="0">
                <a:solidFill>
                  <a:srgbClr val="D60093"/>
                </a:solidFill>
                <a:effectLst>
                  <a:outerShdw blurRad="38100" dist="38100" dir="2700000" algn="tl">
                    <a:srgbClr val="000000">
                      <a:alpha val="43137"/>
                    </a:srgbClr>
                  </a:outerShdw>
                </a:effectLst>
                <a:latin typeface="Lucida Handwriting" pitchFamily="66" charset="0"/>
              </a:rPr>
              <a:t>Art:  compliments of Sabine</a:t>
            </a:r>
          </a:p>
        </p:txBody>
      </p:sp>
      <p:sp>
        <p:nvSpPr>
          <p:cNvPr id="7" name="Title 1"/>
          <p:cNvSpPr txBox="1">
            <a:spLocks/>
          </p:cNvSpPr>
          <p:nvPr/>
        </p:nvSpPr>
        <p:spPr>
          <a:xfrm>
            <a:off x="457200" y="-44451"/>
            <a:ext cx="11437256"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rgbClr val="002060"/>
                  </a:solidFill>
                </a:ln>
                <a:solidFill>
                  <a:schemeClr val="bg1">
                    <a:lumMod val="65000"/>
                  </a:schemeClr>
                </a:solidFill>
                <a:latin typeface="Forte" panose="03060902040502070203" pitchFamily="66" charset="0"/>
              </a:rPr>
              <a:t>The Needle!  </a:t>
            </a:r>
            <a:r>
              <a:rPr lang="en-US" sz="6000" b="1" dirty="0">
                <a:solidFill>
                  <a:srgbClr val="00B0F0"/>
                </a:solidFill>
                <a:latin typeface="Forte" panose="03060902040502070203" pitchFamily="66" charset="0"/>
              </a:rPr>
              <a:t>One Strand of Yarn?</a:t>
            </a:r>
            <a:endParaRPr lang="en-CA" sz="6000" b="1" dirty="0">
              <a:solidFill>
                <a:srgbClr val="00B0F0"/>
              </a:solidFill>
              <a:latin typeface="Forte" panose="03060902040502070203" pitchFamily="66" charset="0"/>
            </a:endParaRPr>
          </a:p>
        </p:txBody>
      </p:sp>
    </p:spTree>
    <p:extLst>
      <p:ext uri="{BB962C8B-B14F-4D97-AF65-F5344CB8AC3E}">
        <p14:creationId xmlns:p14="http://schemas.microsoft.com/office/powerpoint/2010/main" val="199724526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32</a:t>
            </a:fld>
            <a:endParaRPr lang="en-US" dirty="0">
              <a:solidFill>
                <a:schemeClr val="tx1"/>
              </a:solidFill>
            </a:endParaRPr>
          </a:p>
        </p:txBody>
      </p:sp>
      <p:pic>
        <p:nvPicPr>
          <p:cNvPr id="3" name="Picture 3" descr="C:\Users\Rae\Desktop\Mel [cf] Priesthood &amp; Faifer\umbrella 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0700000">
            <a:off x="401523" y="701277"/>
            <a:ext cx="4830273" cy="4633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457200" y="76200"/>
            <a:ext cx="11527654" cy="792162"/>
          </a:xfrm>
          <a:prstGeom prst="rect">
            <a:avLst/>
          </a:prstGeom>
        </p:spPr>
        <p:txBody>
          <a:bodyP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Umbrella Illustration</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5" name="Content Placeholder 3"/>
          <p:cNvSpPr txBox="1">
            <a:spLocks/>
          </p:cNvSpPr>
          <p:nvPr/>
        </p:nvSpPr>
        <p:spPr>
          <a:xfrm>
            <a:off x="304800" y="3017837"/>
            <a:ext cx="11680054" cy="3521075"/>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41D61"/>
                </a:solidFill>
              </a:rPr>
              <a:t>“</a:t>
            </a:r>
            <a:r>
              <a:rPr lang="en-US" b="1" u="sng" dirty="0">
                <a:solidFill>
                  <a:srgbClr val="441D61"/>
                </a:solidFill>
              </a:rPr>
              <a:t>Forever</a:t>
            </a:r>
            <a:r>
              <a:rPr lang="en-US" b="1" dirty="0">
                <a:solidFill>
                  <a:srgbClr val="441D61"/>
                </a:solidFill>
              </a:rPr>
              <a:t>” </a:t>
            </a:r>
            <a:r>
              <a:rPr lang="en-US" dirty="0"/>
              <a:t>means from </a:t>
            </a:r>
            <a:r>
              <a:rPr lang="en-US" b="1" dirty="0">
                <a:solidFill>
                  <a:srgbClr val="441D61"/>
                </a:solidFill>
              </a:rPr>
              <a:t>“</a:t>
            </a:r>
            <a:r>
              <a:rPr lang="en-US" b="1" u="sng" dirty="0">
                <a:solidFill>
                  <a:srgbClr val="441D61"/>
                </a:solidFill>
              </a:rPr>
              <a:t>eternit</a:t>
            </a:r>
            <a:r>
              <a:rPr lang="en-US" b="1" dirty="0">
                <a:solidFill>
                  <a:srgbClr val="441D61"/>
                </a:solidFill>
              </a:rPr>
              <a:t>y p</a:t>
            </a:r>
            <a:r>
              <a:rPr lang="en-US" b="1" u="sng" dirty="0">
                <a:solidFill>
                  <a:srgbClr val="441D61"/>
                </a:solidFill>
              </a:rPr>
              <a:t>ast</a:t>
            </a:r>
            <a:r>
              <a:rPr lang="en-US" b="1" dirty="0">
                <a:solidFill>
                  <a:srgbClr val="441D61"/>
                </a:solidFill>
              </a:rPr>
              <a:t>” </a:t>
            </a:r>
            <a:r>
              <a:rPr lang="en-US" dirty="0"/>
              <a:t>to </a:t>
            </a:r>
            <a:r>
              <a:rPr lang="en-US" b="1" dirty="0">
                <a:solidFill>
                  <a:srgbClr val="441D61"/>
                </a:solidFill>
              </a:rPr>
              <a:t>“</a:t>
            </a:r>
            <a:r>
              <a:rPr lang="en-US" b="1" u="sng" dirty="0">
                <a:solidFill>
                  <a:srgbClr val="441D61"/>
                </a:solidFill>
              </a:rPr>
              <a:t>eternit</a:t>
            </a:r>
            <a:r>
              <a:rPr lang="en-US" b="1" dirty="0">
                <a:solidFill>
                  <a:srgbClr val="441D61"/>
                </a:solidFill>
              </a:rPr>
              <a:t>y </a:t>
            </a:r>
            <a:r>
              <a:rPr lang="en-US" b="1" u="sng" dirty="0">
                <a:solidFill>
                  <a:srgbClr val="441D61"/>
                </a:solidFill>
              </a:rPr>
              <a:t>future</a:t>
            </a:r>
            <a:r>
              <a:rPr lang="en-US" b="1" dirty="0">
                <a:solidFill>
                  <a:srgbClr val="441D61"/>
                </a:solidFill>
              </a:rPr>
              <a:t>.”  </a:t>
            </a:r>
            <a:br>
              <a:rPr lang="en-US" b="1" dirty="0">
                <a:solidFill>
                  <a:srgbClr val="441D61"/>
                </a:solidFill>
              </a:rPr>
            </a:br>
            <a:r>
              <a:rPr lang="en-US" dirty="0"/>
              <a:t>There are six other Scriptures referring to the </a:t>
            </a:r>
            <a:r>
              <a:rPr lang="en-US" b="1" dirty="0">
                <a:solidFill>
                  <a:srgbClr val="441D61"/>
                </a:solidFill>
              </a:rPr>
              <a:t>Majesty of Heaven</a:t>
            </a:r>
            <a:r>
              <a:rPr lang="en-US" dirty="0">
                <a:solidFill>
                  <a:srgbClr val="441D61"/>
                </a:solidFill>
              </a:rPr>
              <a:t>.</a:t>
            </a:r>
          </a:p>
          <a:p>
            <a:r>
              <a:rPr lang="en-US" dirty="0"/>
              <a:t>This is important to understand as many people, </a:t>
            </a:r>
            <a:r>
              <a:rPr lang="en-US" sz="2000" dirty="0"/>
              <a:t>(teachers &amp; leaders),</a:t>
            </a:r>
            <a:r>
              <a:rPr lang="en-US" dirty="0"/>
              <a:t> speak </a:t>
            </a:r>
            <a:br>
              <a:rPr lang="en-US" dirty="0"/>
            </a:br>
            <a:r>
              <a:rPr lang="en-US" dirty="0"/>
              <a:t>against any kind of priesthood before the mention of the </a:t>
            </a:r>
            <a:r>
              <a:rPr lang="en-US" dirty="0" err="1"/>
              <a:t>Aharonic</a:t>
            </a:r>
            <a:r>
              <a:rPr lang="en-US" dirty="0"/>
              <a:t> Priesthood (</a:t>
            </a:r>
            <a:r>
              <a:rPr lang="en-US" dirty="0" err="1"/>
              <a:t>Exo</a:t>
            </a:r>
            <a:r>
              <a:rPr lang="en-US" dirty="0"/>
              <a:t> 25-31) about 2500 years after creation. </a:t>
            </a:r>
          </a:p>
          <a:p>
            <a:r>
              <a:rPr lang="en-US" b="1" dirty="0">
                <a:effectLst>
                  <a:outerShdw blurRad="50800" dist="38100" dir="16200000" rotWithShape="0">
                    <a:srgbClr val="0000FF"/>
                  </a:outerShdw>
                </a:effectLst>
              </a:rPr>
              <a:t>This multi-colored umbrella represents the all encompassing, glorious priesthood from the beginning </a:t>
            </a:r>
            <a:r>
              <a:rPr lang="en-US" dirty="0"/>
              <a:t>before there was any sin problem (in heaven or on earth), to the point where sin was defeated by </a:t>
            </a:r>
            <a:r>
              <a:rPr lang="en-US" b="1" dirty="0">
                <a:solidFill>
                  <a:srgbClr val="0070C0"/>
                </a:solidFill>
              </a:rPr>
              <a:t>Yahusha</a:t>
            </a:r>
            <a:r>
              <a:rPr lang="en-US" dirty="0"/>
              <a:t> at His death. </a:t>
            </a:r>
            <a:endParaRPr lang="en-CA" dirty="0"/>
          </a:p>
        </p:txBody>
      </p:sp>
      <p:sp>
        <p:nvSpPr>
          <p:cNvPr id="6" name="Content Placeholder 3"/>
          <p:cNvSpPr txBox="1">
            <a:spLocks/>
          </p:cNvSpPr>
          <p:nvPr/>
        </p:nvSpPr>
        <p:spPr>
          <a:xfrm>
            <a:off x="4400550" y="1046012"/>
            <a:ext cx="4210050" cy="1585864"/>
          </a:xfrm>
          <a:prstGeom prst="rect">
            <a:avLst/>
          </a:prstGeom>
        </p:spPr>
        <p:txBody>
          <a:bodyPr vert="horz" lIns="91440" tIns="45720" rIns="91440" bIns="45720" rtlCol="0">
            <a:normAutofit fontScale="92500"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a:solidFill>
                  <a:srgbClr val="0070C0"/>
                </a:solidFill>
              </a:rPr>
              <a:t>Psalm 110:4  </a:t>
            </a:r>
            <a:r>
              <a:rPr lang="en-US" b="1" dirty="0">
                <a:solidFill>
                  <a:schemeClr val="accent2">
                    <a:lumMod val="75000"/>
                  </a:schemeClr>
                </a:solidFill>
              </a:rPr>
              <a:t/>
            </a:r>
            <a:br>
              <a:rPr lang="en-US" b="1" dirty="0">
                <a:solidFill>
                  <a:schemeClr val="accent2">
                    <a:lumMod val="75000"/>
                  </a:schemeClr>
                </a:solidFill>
              </a:rPr>
            </a:br>
            <a:r>
              <a:rPr lang="en-US" sz="2800" b="1" dirty="0">
                <a:solidFill>
                  <a:srgbClr val="7030A0"/>
                </a:solidFill>
              </a:rPr>
              <a:t>“You are a priest forever according to the </a:t>
            </a:r>
            <a:br>
              <a:rPr lang="en-US" sz="2800" b="1" dirty="0">
                <a:solidFill>
                  <a:srgbClr val="7030A0"/>
                </a:solidFill>
              </a:rPr>
            </a:br>
            <a:r>
              <a:rPr lang="en-US" sz="2800" b="1" dirty="0">
                <a:solidFill>
                  <a:srgbClr val="7030A0"/>
                </a:solidFill>
              </a:rPr>
              <a:t>order of </a:t>
            </a:r>
            <a:r>
              <a:rPr lang="en-US" sz="2800" b="1" dirty="0">
                <a:solidFill>
                  <a:srgbClr val="7030A0"/>
                </a:solidFill>
                <a:effectLst>
                  <a:outerShdw blurRad="50800" dist="50800" dir="5400000" algn="ctr" rotWithShape="0">
                    <a:srgbClr val="00FF99"/>
                  </a:outerShdw>
                </a:effectLst>
              </a:rPr>
              <a:t>Melki-tzedek</a:t>
            </a:r>
            <a:r>
              <a:rPr lang="en-US" sz="2800" b="1" dirty="0">
                <a:solidFill>
                  <a:srgbClr val="7030A0"/>
                </a:solidFill>
              </a:rPr>
              <a:t>.”  </a:t>
            </a:r>
            <a:endParaRPr lang="en-CA" b="1" dirty="0">
              <a:solidFill>
                <a:srgbClr val="7030A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5317" y="789069"/>
            <a:ext cx="4156683" cy="2336694"/>
          </a:xfrm>
          <a:prstGeom prst="rect">
            <a:avLst/>
          </a:prstGeom>
          <a:solidFill>
            <a:srgbClr val="FFFFFF">
              <a:shade val="85000"/>
            </a:srgbClr>
          </a:solidFill>
          <a:ln w="190500" cap="rnd">
            <a:noFill/>
          </a:ln>
          <a:effectLst>
            <a:outerShdw blurRad="76200" dir="18900000" sy="23000" kx="-1200000" algn="bl" rotWithShape="0">
              <a:prstClr val="black">
                <a:alpha val="2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684871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208" y="2933701"/>
            <a:ext cx="12213221" cy="4259943"/>
          </a:xfrm>
          <a:prstGeom prst="rect">
            <a:avLst/>
          </a:prstGeom>
          <a:ln>
            <a:noFill/>
          </a:ln>
          <a:effectLst>
            <a:softEdge rad="736600"/>
          </a:effectLst>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33</a:t>
            </a:fld>
            <a:endParaRPr lang="en-US" dirty="0">
              <a:solidFill>
                <a:schemeClr val="tx1"/>
              </a:solidFill>
            </a:endParaRPr>
          </a:p>
        </p:txBody>
      </p:sp>
      <p:sp>
        <p:nvSpPr>
          <p:cNvPr id="4" name="Title 2"/>
          <p:cNvSpPr txBox="1">
            <a:spLocks/>
          </p:cNvSpPr>
          <p:nvPr/>
        </p:nvSpPr>
        <p:spPr>
          <a:xfrm>
            <a:off x="457200" y="160338"/>
            <a:ext cx="11468100" cy="1439862"/>
          </a:xfrm>
          <a:prstGeom prst="rect">
            <a:avLst/>
          </a:prstGeom>
        </p:spPr>
        <p:txBody>
          <a:bodyPr>
            <a:no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Was there really a Royal King &amp;</a:t>
            </a:r>
            <a:b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Royal Priest before Creation?</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5" name="Content Placeholder 3"/>
          <p:cNvSpPr txBox="1">
            <a:spLocks/>
          </p:cNvSpPr>
          <p:nvPr/>
        </p:nvSpPr>
        <p:spPr>
          <a:xfrm>
            <a:off x="4381500" y="1451099"/>
            <a:ext cx="7222354" cy="2308556"/>
          </a:xfrm>
          <a:prstGeom prst="rect">
            <a:avLst/>
          </a:prstGeom>
        </p:spPr>
        <p:txBody>
          <a:bodyPr>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70C0"/>
                </a:solidFill>
                <a:latin typeface="Comic Sans MS" panose="030F0702030302020204" pitchFamily="66" charset="0"/>
              </a:rPr>
              <a:t>YES!  The Plan of Salvation was set down </a:t>
            </a:r>
            <a:r>
              <a:rPr lang="en-US" sz="2400" b="1" dirty="0">
                <a:solidFill>
                  <a:srgbClr val="0070C0"/>
                </a:solidFill>
                <a:effectLst>
                  <a:outerShdw blurRad="50800" dist="50800" dir="5400000" sx="101000" sy="101000" algn="ctr" rotWithShape="0">
                    <a:srgbClr val="FF0000"/>
                  </a:outerShdw>
                </a:effectLst>
                <a:latin typeface="Comic Sans MS" panose="030F0702030302020204" pitchFamily="66" charset="0"/>
              </a:rPr>
              <a:t>before the foundation of the world </a:t>
            </a:r>
            <a:r>
              <a:rPr lang="en-US" sz="2400" b="1" dirty="0">
                <a:solidFill>
                  <a:srgbClr val="0070C0"/>
                </a:solidFill>
                <a:latin typeface="Comic Sans MS" panose="030F0702030302020204" pitchFamily="66" charset="0"/>
              </a:rPr>
              <a:t>requiring:</a:t>
            </a:r>
          </a:p>
          <a:p>
            <a:r>
              <a:rPr lang="en-US" sz="2400" dirty="0"/>
              <a:t>1) a priest  2) a covenant  3) a sacrifice</a:t>
            </a:r>
          </a:p>
          <a:p>
            <a:r>
              <a:rPr lang="en-US" sz="2400" dirty="0"/>
              <a:t>Our </a:t>
            </a:r>
            <a:r>
              <a:rPr lang="en-US" sz="2400" b="1" dirty="0">
                <a:solidFill>
                  <a:srgbClr val="0070C0"/>
                </a:solidFill>
              </a:rPr>
              <a:t>Creator</a:t>
            </a:r>
            <a:r>
              <a:rPr lang="en-US" sz="2400" dirty="0"/>
              <a:t> is the </a:t>
            </a:r>
            <a:r>
              <a:rPr lang="en-US" sz="2400" b="1" dirty="0">
                <a:solidFill>
                  <a:srgbClr val="441D61"/>
                </a:solidFill>
              </a:rPr>
              <a:t>Royal King </a:t>
            </a:r>
            <a:r>
              <a:rPr lang="en-US" sz="2400" dirty="0"/>
              <a:t>of His universe reigning supreme over all heavenly beings before this earth </a:t>
            </a:r>
            <a:br>
              <a:rPr lang="en-US" sz="2400" dirty="0"/>
            </a:br>
            <a:r>
              <a:rPr lang="en-US" sz="2400" dirty="0"/>
              <a:t>was created &amp; also before Adam &amp; Eve</a:t>
            </a:r>
            <a:r>
              <a:rPr lang="en-US" sz="2000" dirty="0"/>
              <a:t>.</a:t>
            </a:r>
          </a:p>
        </p:txBody>
      </p:sp>
      <p:sp>
        <p:nvSpPr>
          <p:cNvPr id="6" name="Title 2"/>
          <p:cNvSpPr txBox="1">
            <a:spLocks/>
          </p:cNvSpPr>
          <p:nvPr/>
        </p:nvSpPr>
        <p:spPr>
          <a:xfrm>
            <a:off x="5564171" y="3692736"/>
            <a:ext cx="6360864" cy="3028739"/>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Would this communion time have</a:t>
            </a:r>
            <a:br>
              <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endPar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a:p>
            <a:endPar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a:p>
            <a:endPar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a:p>
            <a:r>
              <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r>
            <a:br>
              <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2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been like a Torah class?</a:t>
            </a:r>
            <a:endParaRPr lang="en-CA"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8" name="Content Placeholder 3"/>
          <p:cNvSpPr txBox="1">
            <a:spLocks/>
          </p:cNvSpPr>
          <p:nvPr/>
        </p:nvSpPr>
        <p:spPr>
          <a:xfrm>
            <a:off x="141070" y="4047186"/>
            <a:ext cx="5267252" cy="2692295"/>
          </a:xfrm>
          <a:prstGeom prst="rect">
            <a:avLst/>
          </a:prstGeom>
        </p:spPr>
        <p:txBody>
          <a:bodyPr>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441D61"/>
                </a:solidFill>
              </a:rPr>
              <a:t>Melki-</a:t>
            </a:r>
            <a:r>
              <a:rPr lang="en-US" sz="2400" b="1" dirty="0" err="1">
                <a:solidFill>
                  <a:srgbClr val="441D61"/>
                </a:solidFill>
              </a:rPr>
              <a:t>tzedek</a:t>
            </a:r>
            <a:r>
              <a:rPr lang="en-US" sz="2400" dirty="0"/>
              <a:t> as the </a:t>
            </a:r>
            <a:r>
              <a:rPr lang="en-US" sz="2400" b="1" dirty="0">
                <a:solidFill>
                  <a:srgbClr val="441D61"/>
                </a:solidFill>
              </a:rPr>
              <a:t>“Royal King” </a:t>
            </a:r>
            <a:r>
              <a:rPr lang="en-US" sz="2400" dirty="0"/>
              <a:t>for Adam &amp; Eve, led them and taught them His ways as their </a:t>
            </a:r>
            <a:r>
              <a:rPr lang="en-US" sz="2400" b="1" dirty="0">
                <a:solidFill>
                  <a:srgbClr val="441D61"/>
                </a:solidFill>
              </a:rPr>
              <a:t>“Royal Priest.” </a:t>
            </a:r>
          </a:p>
          <a:p>
            <a:r>
              <a:rPr lang="en-US" sz="2400" b="1" dirty="0">
                <a:solidFill>
                  <a:srgbClr val="0070C0"/>
                </a:solidFill>
              </a:rPr>
              <a:t>As their </a:t>
            </a:r>
            <a:r>
              <a:rPr lang="en-US" sz="2400" b="1" dirty="0">
                <a:solidFill>
                  <a:srgbClr val="441D61"/>
                </a:solidFill>
              </a:rPr>
              <a:t>King &amp; Priest </a:t>
            </a:r>
            <a:r>
              <a:rPr lang="en-US" sz="2400" b="1" dirty="0">
                <a:solidFill>
                  <a:srgbClr val="0070C0"/>
                </a:solidFill>
              </a:rPr>
              <a:t>He walked with them in the cool of the evening and had “face-to-face” communion with His prize creation of mankind.</a:t>
            </a:r>
          </a:p>
        </p:txBody>
      </p:sp>
      <p:sp>
        <p:nvSpPr>
          <p:cNvPr id="9" name="Rectangle 8"/>
          <p:cNvSpPr/>
          <p:nvPr/>
        </p:nvSpPr>
        <p:spPr>
          <a:xfrm>
            <a:off x="12619238" y="5863512"/>
            <a:ext cx="13386346" cy="4703082"/>
          </a:xfrm>
          <a:prstGeom prst="rect">
            <a:avLst/>
          </a:prstGeom>
          <a:solidFill>
            <a:schemeClr val="accent6">
              <a:lumMod val="60000"/>
              <a:lumOff val="40000"/>
            </a:schemeClr>
          </a:solidFill>
        </p:spPr>
        <p:txBody>
          <a:bodyPr wrap="square">
            <a:spAutoFit/>
          </a:bodyPr>
          <a:lstStyle/>
          <a:p>
            <a:pPr>
              <a:lnSpc>
                <a:spcPct val="107000"/>
              </a:lnSpc>
              <a:spcAft>
                <a:spcPts val="1200"/>
              </a:spcAft>
            </a:pPr>
            <a:r>
              <a:rPr lang="en-US" b="1" kern="1800" dirty="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1-19-22 update:  Tim is OK with the information on this slide.</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This is the kind of stuff on the internet to do away with Yahuah offering the first sacrifice - because people read only what is there not knowing that verses such as Gen 3:21 need research, which is going to be a huge part of priesthood which most know nothing about.  I admit, I was once in the same place.  The writer makes a good point that Adam and Eve were covered with "skin" since they lost their robe of light ... and it sounds good and could likely have been the case, but that does not negate the fact that an animal sacrifice has to be offered for their sin - and I strongly believe it was a LAMB, not an ox, goat, pigeon, sparrow, heifer, or even a goat.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Altho</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it could be a goat - since goats were used on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yom</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kippur</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for atonement.  John the B called Yahusha the "Lamb of ... " not the "Goat of ..."  etc. </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It seems to me only the priesthood research has the answer, so that is the purpose of this slide to set down the foundation of where this all started.  Ok, hope you can read between the lines.  </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more we work in Torah, and the more I see these flimsy excuses, the more it confirms to me that people are just plain lazy - they want "every word to be written in the text" so they know what to believe instead of using Isa 46:9-10 and "here a little, there a little."  It's the same problem with all of the lunar cal. people and Gen 1 and the gospels where they think that Yahusha had to say something about the dawn day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sabbath</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434727" y="-9153035"/>
            <a:ext cx="9277350" cy="15016547"/>
          </a:xfrm>
          <a:prstGeom prst="rect">
            <a:avLst/>
          </a:prstGeom>
          <a:solidFill>
            <a:schemeClr val="accent4">
              <a:lumMod val="20000"/>
              <a:lumOff val="80000"/>
            </a:schemeClr>
          </a:solidFill>
        </p:spPr>
        <p:txBody>
          <a:bodyPr wrap="square">
            <a:spAutoFit/>
          </a:bodyPr>
          <a:lstStyle/>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FROM THE INTERNET JAN 5</a:t>
            </a:r>
            <a:r>
              <a:rPr lang="en-US" b="1" kern="1800" baseline="300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endParaRPr lang="en-CA"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1200"/>
              </a:spcAft>
            </a:pPr>
            <a:r>
              <a:rPr lang="en-CA"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Did God Perform the First Sacrifice in Genesis 3:21?</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Many believe that the first sacrifice was carried out by God Himself in Genesis 3:21 which says that God made tunics of skin for Adam and Eve so that they could be clothed.</a:t>
            </a:r>
            <a:endParaRPr lang="en-CA" sz="1400" dirty="0">
              <a:latin typeface="Times New Roman" panose="02020603050405020304" pitchFamily="18" charset="0"/>
              <a:ea typeface="Times New Roman" panose="02020603050405020304" pitchFamily="18" charset="0"/>
            </a:endParaRPr>
          </a:p>
          <a:p>
            <a:pPr>
              <a:lnSpc>
                <a:spcPct val="107000"/>
              </a:lnSpc>
              <a:spcBef>
                <a:spcPts val="200"/>
              </a:spcBef>
              <a:spcAft>
                <a:spcPts val="1200"/>
              </a:spcAft>
            </a:pPr>
            <a:r>
              <a:rPr lang="en-CA" sz="14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Did God Sacrifice an Animal in Genesis 3:21?</a:t>
            </a:r>
            <a:endParaRPr lang="en-CA" sz="1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Although the text says nothing about a sacrifice, many believe that a sacrifice is implied.</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It is often taught that after the first sin was committed, God wanted to show Adam and Eve that sin has consequences, and so He slew an animal in front of them, and made clothes for them from the hide of the dead animal.</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Some have even speculated that the animal was a lamb, thereby presenting a prophetical picture of Jesus, the Lamb of God, slain from the foundation of the world (Revelation 5:6; 13:8).</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Furthermore, some have argued that in this death of the animal, God was teaching Adam and Eve the theological principle of substitutionary atonement. He had told Adam that if they ate of the fruit they would surely die, and so after they ate of the fruit, God should have killed them, but instead He killed an animal in their place.</a:t>
            </a:r>
            <a:endParaRPr lang="en-CA" sz="1400" dirty="0">
              <a:latin typeface="Times New Roman" panose="02020603050405020304" pitchFamily="18" charset="0"/>
              <a:ea typeface="Times New Roman" panose="02020603050405020304" pitchFamily="18" charset="0"/>
            </a:endParaRPr>
          </a:p>
          <a:p>
            <a:pPr>
              <a:lnSpc>
                <a:spcPct val="107000"/>
              </a:lnSpc>
              <a:spcBef>
                <a:spcPts val="200"/>
              </a:spcBef>
              <a:spcAft>
                <a:spcPts val="1200"/>
              </a:spcAft>
            </a:pPr>
            <a:r>
              <a:rPr lang="en-CA" sz="14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But Did God Really Perform the First Sacrifice?</a:t>
            </a:r>
            <a:endParaRPr lang="en-CA" sz="1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But is any of this really true? Did God really practice the first animal sacrifice? Was it truly a lamb? Did God intend for Adam and Eve to learn about substitutionary atonement?</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Frankly, this seems to be an awful lot to read into one single verse which says nothing other than that “God made tunics of skin, and clothed them.”</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death of an animal is never mentioned.     A lamb is never mentioned.     Substitutionary atonement isn’t even inferred.     </a:t>
            </a:r>
            <a:r>
              <a:rPr lang="en-CA" sz="1400" dirty="0">
                <a:solidFill>
                  <a:srgbClr val="333333"/>
                </a:solidFill>
                <a:latin typeface="Helvetica" panose="020B0604020202020204" pitchFamily="34" charset="0"/>
                <a:ea typeface="Times New Roman" panose="02020603050405020304" pitchFamily="18" charset="0"/>
              </a:rPr>
              <a:t>So where did God get the skin in which he clothed Adam and Eve?     </a:t>
            </a:r>
            <a:r>
              <a:rPr lang="en-CA" sz="1400" dirty="0">
                <a:solidFill>
                  <a:srgbClr val="222222"/>
                </a:solidFill>
                <a:latin typeface="Georgia" panose="02040502050405020303" pitchFamily="18" charset="0"/>
                <a:ea typeface="Times New Roman" panose="02020603050405020304" pitchFamily="18" charset="0"/>
              </a:rPr>
              <a:t>The text simply doesn’t say.</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Maybe he made it.</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word for “skin” that is used can refer to either human or animal skin.</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There have been some streams of Judaism and Christianity which believed that prior to the event described in Genesis 3:21, humans did not have “skin” the way we see it today, but existed in some other form. They believed that we were “clothed in light” like God (Psalm 104:2) and that when Adam and Eve sinned, the light left them and they tried to replace the light with leaves (Genesis 3:7), which was an insufficient covering, and so God gave them skin instead.</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This view is a little too mystical (or maybe even Gnostic) for most Christians, and yet it cannot be proven or disproven from the text any more than the traditional view that God killed an animal to make clothes for Adam and Eve.</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Maybe it was snake skin.</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It is interesting to note, however, that one of the more common Jewish explanations of this text is that the skin which Adam and Eve were clothed with was snake skin. The Jewish </a:t>
            </a:r>
            <a:r>
              <a:rPr lang="en-CA" sz="1400" dirty="0" err="1">
                <a:solidFill>
                  <a:srgbClr val="222222"/>
                </a:solidFill>
                <a:latin typeface="Georgia" panose="02040502050405020303" pitchFamily="18" charset="0"/>
                <a:ea typeface="Times New Roman" panose="02020603050405020304" pitchFamily="18" charset="0"/>
              </a:rPr>
              <a:t>Targum</a:t>
            </a:r>
            <a:r>
              <a:rPr lang="en-CA" sz="1400" dirty="0">
                <a:solidFill>
                  <a:srgbClr val="222222"/>
                </a:solidFill>
                <a:latin typeface="Georgia" panose="02040502050405020303" pitchFamily="18" charset="0"/>
                <a:ea typeface="Times New Roman" panose="02020603050405020304" pitchFamily="18" charset="0"/>
              </a:rPr>
              <a:t> Pseudo-Jonathan says that the Lord made garments for Adam and Eve from the skin which the serpent in the garden had cast off. This seems pretty far-fetched if you have ever seen the papery skin shed by serpents.</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A related view is that since God had said to the serpent, “he will crush your head and you will strike his heel” (Genesis 3:15 NIV), that Adam had taken it upon himself to kill the serpent by crushing its head with his heel, and from the skin of the dead serpent God made clothes for Adam and Eve.</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This sounds far-fetched, but it is just as speculative as every other view.</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We simply don’t know where the skin came from, or what kind of skin it was.</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simple fact of the matter is that the text simply doesn’t say how God made clothes for Adam and Eve. Therefore, we tread on dangerous ground if we claim that Genesis 3:21 contains the first sacrifice in Scripture, for it says nothing of the sort. All it says is that God gave them skin to wear.</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We read substitutionary atonement and the sacrificial system into Genesis 3:21 at our own theological peril.</a:t>
            </a:r>
            <a:endParaRPr lang="en-CA" sz="1400" dirty="0">
              <a:effectLst/>
              <a:latin typeface="Times New Roman" panose="02020603050405020304" pitchFamily="18" charset="0"/>
              <a:ea typeface="Times New Roman" panose="02020603050405020304" pitchFamily="18" charset="0"/>
            </a:endParaRPr>
          </a:p>
        </p:txBody>
      </p:sp>
      <p:pic>
        <p:nvPicPr>
          <p:cNvPr id="3"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00000">
            <a:off x="226482" y="227103"/>
            <a:ext cx="4532181" cy="434719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3109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699102" y="392439"/>
            <a:ext cx="3280229" cy="3545114"/>
          </a:xfrm>
          <a:prstGeom prst="rect">
            <a:avLst/>
          </a:prstGeom>
          <a:ln>
            <a:noFill/>
          </a:ln>
          <a:effectLst>
            <a:softEdge rad="241300"/>
          </a:effectLst>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34</a:t>
            </a:fld>
            <a:endParaRPr lang="en-US" dirty="0">
              <a:solidFill>
                <a:schemeClr val="tx1"/>
              </a:solidFill>
            </a:endParaRPr>
          </a:p>
        </p:txBody>
      </p:sp>
      <p:pic>
        <p:nvPicPr>
          <p:cNvPr id="3"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00000">
            <a:off x="127556" y="173629"/>
            <a:ext cx="4532181" cy="434719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3354382" y="171622"/>
            <a:ext cx="8196572" cy="708603"/>
          </a:xfrm>
          <a:prstGeom prst="rect">
            <a:avLst/>
          </a:prstGeom>
        </p:spPr>
        <p:txBody>
          <a:bodyPr>
            <a:no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Priesthood is Shared </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5" name="Content Placeholder 3"/>
          <p:cNvSpPr txBox="1">
            <a:spLocks/>
          </p:cNvSpPr>
          <p:nvPr/>
        </p:nvSpPr>
        <p:spPr>
          <a:xfrm>
            <a:off x="3354382" y="892591"/>
            <a:ext cx="5649519" cy="2218909"/>
          </a:xfrm>
          <a:prstGeom prst="rect">
            <a:avLst/>
          </a:prstGeom>
        </p:spPr>
        <p:txBody>
          <a:bodyPr>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           </a:t>
            </a:r>
            <a:r>
              <a:rPr lang="en-US" sz="2400" b="1" dirty="0">
                <a:solidFill>
                  <a:srgbClr val="0070C0"/>
                </a:solidFill>
              </a:rPr>
              <a:t>Yahuah</a:t>
            </a:r>
            <a:r>
              <a:rPr lang="en-US" sz="2400" dirty="0"/>
              <a:t> gave </a:t>
            </a:r>
            <a:r>
              <a:rPr lang="en-US" sz="2400" dirty="0">
                <a:solidFill>
                  <a:schemeClr val="accent6">
                    <a:lumMod val="50000"/>
                  </a:schemeClr>
                </a:solidFill>
              </a:rPr>
              <a:t>Adam dominion </a:t>
            </a:r>
            <a:r>
              <a:rPr lang="en-US" sz="2400" dirty="0"/>
              <a:t>over the </a:t>
            </a:r>
            <a:br>
              <a:rPr lang="en-US" sz="2400" dirty="0"/>
            </a:br>
            <a:r>
              <a:rPr lang="en-US" sz="2400" dirty="0"/>
              <a:t>      earth (as </a:t>
            </a:r>
            <a:r>
              <a:rPr lang="en-US" sz="2400" dirty="0">
                <a:solidFill>
                  <a:schemeClr val="accent6">
                    <a:lumMod val="50000"/>
                  </a:schemeClr>
                </a:solidFill>
              </a:rPr>
              <a:t>earth’s “king”</a:t>
            </a:r>
            <a:r>
              <a:rPr lang="en-US" sz="2400" dirty="0"/>
              <a:t>); taught them all of His perfect laws (nature, etc.); especially His </a:t>
            </a:r>
            <a:r>
              <a:rPr lang="en-US" sz="2400" b="1" dirty="0">
                <a:solidFill>
                  <a:srgbClr val="0070C0"/>
                </a:solidFill>
              </a:rPr>
              <a:t>laws of obedience and adoration.  </a:t>
            </a:r>
            <a:br>
              <a:rPr lang="en-US" sz="2400" b="1" dirty="0">
                <a:solidFill>
                  <a:srgbClr val="0070C0"/>
                </a:solidFill>
              </a:rPr>
            </a:br>
            <a:r>
              <a:rPr lang="en-US" sz="2400" dirty="0"/>
              <a:t>     The pair was taught to stay away from the Tree of Knowledge of Good and Evil.</a:t>
            </a:r>
          </a:p>
          <a:p>
            <a:pPr marL="0" indent="0">
              <a:buNone/>
            </a:pPr>
            <a:endParaRPr lang="en-US" sz="2000" dirty="0"/>
          </a:p>
        </p:txBody>
      </p:sp>
      <p:sp>
        <p:nvSpPr>
          <p:cNvPr id="8" name="Content Placeholder 3"/>
          <p:cNvSpPr txBox="1">
            <a:spLocks/>
          </p:cNvSpPr>
          <p:nvPr/>
        </p:nvSpPr>
        <p:spPr>
          <a:xfrm>
            <a:off x="97737" y="2955896"/>
            <a:ext cx="7086834" cy="3521075"/>
          </a:xfrm>
          <a:prstGeom prst="rect">
            <a:avLst/>
          </a:prstGeom>
        </p:spPr>
        <p:txBody>
          <a:bodyPr>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 summary our </a:t>
            </a:r>
            <a:r>
              <a:rPr lang="en-US" sz="2400" b="1" dirty="0">
                <a:solidFill>
                  <a:srgbClr val="441D61"/>
                </a:solidFill>
              </a:rPr>
              <a:t>Creator’s Royal Law </a:t>
            </a:r>
            <a:r>
              <a:rPr lang="en-US" sz="2400" dirty="0"/>
              <a:t>was a simple</a:t>
            </a:r>
            <a:br>
              <a:rPr lang="en-US" sz="2400" dirty="0"/>
            </a:br>
            <a:r>
              <a:rPr lang="en-US" sz="2400" b="1" u="sng" dirty="0">
                <a:solidFill>
                  <a:srgbClr val="441D61"/>
                </a:solidFill>
              </a:rPr>
              <a:t>covenant</a:t>
            </a:r>
            <a:r>
              <a:rPr lang="en-US" sz="2400" dirty="0"/>
              <a:t> like this:  </a:t>
            </a:r>
            <a:r>
              <a:rPr lang="en-US" sz="2400" b="1" dirty="0">
                <a:solidFill>
                  <a:srgbClr val="0070C0"/>
                </a:solidFill>
              </a:rPr>
              <a:t>“Obey and live; disobey and die.”</a:t>
            </a:r>
          </a:p>
          <a:p>
            <a:r>
              <a:rPr lang="en-US" sz="2400" b="1" u="sng" dirty="0">
                <a:solidFill>
                  <a:srgbClr val="C00000"/>
                </a:solidFill>
              </a:rPr>
              <a:t>Question</a:t>
            </a:r>
            <a:r>
              <a:rPr lang="en-US" sz="2400" dirty="0">
                <a:solidFill>
                  <a:srgbClr val="C00000"/>
                </a:solidFill>
              </a:rPr>
              <a:t>:  </a:t>
            </a:r>
            <a:r>
              <a:rPr lang="en-US" sz="2400" dirty="0"/>
              <a:t>Would </a:t>
            </a:r>
            <a:r>
              <a:rPr lang="en-US" sz="2400" b="1" dirty="0">
                <a:solidFill>
                  <a:schemeClr val="accent6">
                    <a:lumMod val="50000"/>
                  </a:schemeClr>
                </a:solidFill>
              </a:rPr>
              <a:t>Adam</a:t>
            </a:r>
            <a:r>
              <a:rPr lang="en-US" sz="2400" dirty="0"/>
              <a:t> not have been the </a:t>
            </a:r>
            <a:r>
              <a:rPr lang="en-US" sz="2400" b="1" dirty="0">
                <a:solidFill>
                  <a:schemeClr val="accent6">
                    <a:lumMod val="50000"/>
                  </a:schemeClr>
                </a:solidFill>
              </a:rPr>
              <a:t>earthly “priest” </a:t>
            </a:r>
            <a:r>
              <a:rPr lang="en-US" sz="2400" dirty="0"/>
              <a:t>in his Eden home to guard and lead?</a:t>
            </a:r>
          </a:p>
          <a:p>
            <a:r>
              <a:rPr lang="en-US" sz="2400" dirty="0"/>
              <a:t>In addition to this, Adam and Eve were under the umbrella of the </a:t>
            </a:r>
            <a:r>
              <a:rPr lang="en-US" sz="2400" b="1" dirty="0">
                <a:solidFill>
                  <a:srgbClr val="441D61"/>
                </a:solidFill>
              </a:rPr>
              <a:t>Royal King &amp; Priesthood </a:t>
            </a:r>
            <a:r>
              <a:rPr lang="en-US" sz="2400" dirty="0"/>
              <a:t>known as </a:t>
            </a:r>
            <a:r>
              <a:rPr lang="en-US" sz="2400" b="1" dirty="0">
                <a:ln w="6350">
                  <a:solidFill>
                    <a:srgbClr val="0000FF"/>
                  </a:solidFill>
                </a:ln>
                <a:solidFill>
                  <a:srgbClr val="441D61"/>
                </a:solidFill>
                <a:effectLst>
                  <a:outerShdw blurRad="50800" dist="50800" dir="5400000" sx="101000" sy="101000" algn="ctr" rotWithShape="0">
                    <a:srgbClr val="00FF99"/>
                  </a:outerShdw>
                </a:effectLst>
              </a:rPr>
              <a:t>Melki-tzedek</a:t>
            </a:r>
            <a:r>
              <a:rPr lang="en-US" sz="2400" dirty="0"/>
              <a:t> while at the same time </a:t>
            </a:r>
            <a:r>
              <a:rPr lang="en-US" sz="2400" b="1" dirty="0">
                <a:solidFill>
                  <a:schemeClr val="accent6">
                    <a:lumMod val="50000"/>
                  </a:schemeClr>
                </a:solidFill>
              </a:rPr>
              <a:t>Adam</a:t>
            </a:r>
            <a:r>
              <a:rPr lang="en-US" sz="2400" dirty="0"/>
              <a:t> was </a:t>
            </a:r>
            <a:br>
              <a:rPr lang="en-US" sz="2400" dirty="0"/>
            </a:br>
            <a:r>
              <a:rPr lang="en-US" sz="2400" dirty="0"/>
              <a:t>the representative on earth of the heavenly order </a:t>
            </a:r>
            <a:br>
              <a:rPr lang="en-US" sz="2400" dirty="0"/>
            </a:br>
            <a:r>
              <a:rPr lang="en-US" sz="2400" dirty="0"/>
              <a:t>of </a:t>
            </a:r>
            <a:r>
              <a:rPr lang="en-US" sz="2400" b="1" dirty="0">
                <a:ln w="3175">
                  <a:solidFill>
                    <a:srgbClr val="0000FF"/>
                  </a:solidFill>
                </a:ln>
                <a:solidFill>
                  <a:schemeClr val="accent6">
                    <a:lumMod val="50000"/>
                  </a:schemeClr>
                </a:solidFill>
                <a:effectLst>
                  <a:outerShdw blurRad="50800" dist="50800" dir="5400000" algn="ctr" rotWithShape="0">
                    <a:srgbClr val="00FF99"/>
                  </a:outerShdw>
                </a:effectLst>
              </a:rPr>
              <a:t>Melki-tzedek</a:t>
            </a:r>
            <a:r>
              <a:rPr lang="en-US" sz="2400" dirty="0"/>
              <a:t> </a:t>
            </a:r>
            <a:r>
              <a:rPr lang="en-US" sz="2400" b="1" u="sng" dirty="0"/>
              <a:t>and</a:t>
            </a:r>
            <a:r>
              <a:rPr lang="en-US" sz="2400" dirty="0"/>
              <a:t> known as </a:t>
            </a:r>
            <a:r>
              <a:rPr lang="en-US" sz="2400" b="1" u="sng" dirty="0">
                <a:solidFill>
                  <a:schemeClr val="accent6">
                    <a:lumMod val="50000"/>
                  </a:schemeClr>
                </a:solidFill>
              </a:rPr>
              <a:t>the</a:t>
            </a:r>
            <a:r>
              <a:rPr lang="en-US" sz="2400" b="1" dirty="0">
                <a:solidFill>
                  <a:schemeClr val="accent6">
                    <a:lumMod val="50000"/>
                  </a:schemeClr>
                </a:solidFill>
              </a:rPr>
              <a:t> </a:t>
            </a:r>
            <a:r>
              <a:rPr lang="en-US" sz="2400" b="1" u="sng" dirty="0">
                <a:ln w="6350">
                  <a:solidFill>
                    <a:srgbClr val="0000FF"/>
                  </a:solidFill>
                </a:ln>
                <a:solidFill>
                  <a:schemeClr val="accent6">
                    <a:lumMod val="50000"/>
                  </a:schemeClr>
                </a:solidFill>
                <a:effectLst>
                  <a:outerShdw blurRad="50800" dist="50800" dir="5400000" sx="101000" sy="101000" algn="ctr" rotWithShape="0">
                    <a:srgbClr val="FF0000"/>
                  </a:outerShdw>
                </a:effectLst>
                <a:latin typeface="Arial Black" panose="020B0A04020102020204" pitchFamily="34" charset="0"/>
              </a:rPr>
              <a:t>First</a:t>
            </a:r>
            <a:r>
              <a:rPr lang="en-US" sz="2400" b="1" dirty="0">
                <a:ln w="6350">
                  <a:solidFill>
                    <a:srgbClr val="0000FF"/>
                  </a:solidFill>
                </a:ln>
                <a:solidFill>
                  <a:schemeClr val="accent6">
                    <a:lumMod val="50000"/>
                  </a:schemeClr>
                </a:solidFill>
                <a:effectLst>
                  <a:outerShdw blurRad="50800" dist="50800" dir="5400000" sx="101000" sy="101000" algn="ctr" rotWithShape="0">
                    <a:srgbClr val="FF0000"/>
                  </a:outerShdw>
                </a:effectLst>
                <a:latin typeface="Arial Black" panose="020B0A04020102020204" pitchFamily="34" charset="0"/>
              </a:rPr>
              <a:t> </a:t>
            </a:r>
            <a:r>
              <a:rPr lang="en-US" sz="2400" b="1" u="sng" dirty="0">
                <a:solidFill>
                  <a:schemeClr val="accent6">
                    <a:lumMod val="50000"/>
                  </a:schemeClr>
                </a:solidFill>
              </a:rPr>
              <a:t>Adam</a:t>
            </a:r>
            <a:r>
              <a:rPr lang="en-US" sz="2400" dirty="0">
                <a:solidFill>
                  <a:schemeClr val="accent6">
                    <a:lumMod val="50000"/>
                  </a:schemeClr>
                </a:solidFill>
              </a:rPr>
              <a:t>.</a:t>
            </a:r>
            <a:endParaRPr lang="en-CA" sz="2400" dirty="0">
              <a:solidFill>
                <a:schemeClr val="accent6">
                  <a:lumMod val="50000"/>
                </a:schemeClr>
              </a:solidFill>
            </a:endParaRPr>
          </a:p>
        </p:txBody>
      </p:sp>
      <p:sp>
        <p:nvSpPr>
          <p:cNvPr id="9" name="Rectangle 8"/>
          <p:cNvSpPr/>
          <p:nvPr/>
        </p:nvSpPr>
        <p:spPr>
          <a:xfrm>
            <a:off x="17663472" y="5863512"/>
            <a:ext cx="13386346" cy="4703082"/>
          </a:xfrm>
          <a:prstGeom prst="rect">
            <a:avLst/>
          </a:prstGeom>
          <a:solidFill>
            <a:schemeClr val="accent6">
              <a:lumMod val="60000"/>
              <a:lumOff val="40000"/>
            </a:schemeClr>
          </a:solidFill>
        </p:spPr>
        <p:txBody>
          <a:bodyPr wrap="square">
            <a:spAutoFit/>
          </a:bodyPr>
          <a:lstStyle/>
          <a:p>
            <a:pPr>
              <a:lnSpc>
                <a:spcPct val="107000"/>
              </a:lnSpc>
              <a:spcAft>
                <a:spcPts val="1200"/>
              </a:spcAft>
            </a:pPr>
            <a:r>
              <a:rPr lang="en-US" b="1" kern="1800" dirty="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1-19-22 update:  Tim is OK with the information on this slide.</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This is the kind of stuff on the internet to do away with Yahuah offering the first sacrifice - because people read only what is there not knowing that verses such as Gen 3:21 need research, which is going to be a huge part of priesthood which most know nothing about.  I admit, I was once in the same place.  The writer makes a good point that Adam and Eve were covered with "skin" since they lost their robe of light ... and it sounds good and could likely have been the case, but that does not negate the fact that an animal sacrifice has to be offered for their sin - and I strongly believe it was a LAMB, not an ox, goat, pigeon, sparrow, heifer, or even a goat.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Altho</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it could be a goat - since goats were used on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yom</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kippur</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for atonement.  John the B called Yahusha the "Lamb of ... " not the "Goat of ..."  etc. </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It seems to me only the priesthood research has the answer, so that is the purpose of this slide to set down the foundation of where this all started.  Ok, hope you can read between the lines.  </a:t>
            </a:r>
          </a:p>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more we work in Torah, and the more I see these flimsy excuses, the more it confirms to me that people are just plain lazy - they want "every word to be written in the text" so they know what to believe instead of using Isa 46:9-10 and "here a little, there a little."  It's the same problem with all of the lunar cal. people and Gen 1 and the gospels where they think that Yahusha had to say something about the dawn day </a:t>
            </a:r>
            <a:r>
              <a:rPr lang="en-US" b="1" kern="1800"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sabbath</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7663472" y="-9153035"/>
            <a:ext cx="9277350" cy="15016547"/>
          </a:xfrm>
          <a:prstGeom prst="rect">
            <a:avLst/>
          </a:prstGeom>
          <a:solidFill>
            <a:schemeClr val="accent4">
              <a:lumMod val="20000"/>
              <a:lumOff val="80000"/>
            </a:schemeClr>
          </a:solidFill>
        </p:spPr>
        <p:txBody>
          <a:bodyPr wrap="square">
            <a:spAutoFit/>
          </a:bodyPr>
          <a:lstStyle/>
          <a:p>
            <a:pPr>
              <a:lnSpc>
                <a:spcPct val="107000"/>
              </a:lnSpc>
              <a:spcAft>
                <a:spcPts val="1200"/>
              </a:spcAft>
            </a:pP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FROM THE INTERNET JAN 5</a:t>
            </a:r>
            <a:r>
              <a:rPr lang="en-US" b="1" kern="1800" baseline="300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a:t>
            </a:r>
            <a:r>
              <a:rPr lang="en-US"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endParaRPr lang="en-CA"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1200"/>
              </a:spcAft>
            </a:pPr>
            <a:r>
              <a:rPr lang="en-CA" b="1" kern="18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Did God Perform the First Sacrifice in Genesis 3:21?</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Many believe that the first sacrifice was carried out by God Himself in Genesis 3:21 which says that God made tunics of skin for Adam and Eve so that they could be clothed.</a:t>
            </a:r>
            <a:endParaRPr lang="en-CA" sz="1400" dirty="0">
              <a:latin typeface="Times New Roman" panose="02020603050405020304" pitchFamily="18" charset="0"/>
              <a:ea typeface="Times New Roman" panose="02020603050405020304" pitchFamily="18" charset="0"/>
            </a:endParaRPr>
          </a:p>
          <a:p>
            <a:pPr>
              <a:lnSpc>
                <a:spcPct val="107000"/>
              </a:lnSpc>
              <a:spcBef>
                <a:spcPts val="200"/>
              </a:spcBef>
              <a:spcAft>
                <a:spcPts val="1200"/>
              </a:spcAft>
            </a:pPr>
            <a:r>
              <a:rPr lang="en-CA" sz="14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Did God Sacrifice an Animal in Genesis 3:21?</a:t>
            </a:r>
            <a:endParaRPr lang="en-CA" sz="1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Although the text says nothing about a sacrifice, many believe that a sacrifice is implied.</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It is often taught that after the first sin was committed, God wanted to show Adam and Eve that sin has consequences, and so He slew an animal in front of them, and made clothes for them from the hide of the dead animal.</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Some have even speculated that the animal was a lamb, thereby presenting a prophetical picture of Jesus, the Lamb of God, slain from the foundation of the world (Revelation 5:6; 13:8).</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Furthermore, some have argued that in this death of the animal, God was teaching Adam and Eve the theological principle of substitutionary atonement. He had told Adam that if they ate of the fruit they would surely die, and so after they ate of the fruit, God should have killed them, but instead He killed an animal in their place.</a:t>
            </a:r>
            <a:endParaRPr lang="en-CA" sz="1400" dirty="0">
              <a:latin typeface="Times New Roman" panose="02020603050405020304" pitchFamily="18" charset="0"/>
              <a:ea typeface="Times New Roman" panose="02020603050405020304" pitchFamily="18" charset="0"/>
            </a:endParaRPr>
          </a:p>
          <a:p>
            <a:pPr>
              <a:lnSpc>
                <a:spcPct val="107000"/>
              </a:lnSpc>
              <a:spcBef>
                <a:spcPts val="200"/>
              </a:spcBef>
              <a:spcAft>
                <a:spcPts val="1200"/>
              </a:spcAft>
            </a:pPr>
            <a:r>
              <a:rPr lang="en-CA" sz="14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But Did God Really Perform the First Sacrifice?</a:t>
            </a:r>
            <a:endParaRPr lang="en-CA" sz="1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But is any of this really true? Did God really practice the first animal sacrifice? Was it truly a lamb? Did God intend for Adam and Eve to learn about substitutionary atonement?</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Frankly, this seems to be an awful lot to read into one single verse which says nothing other than that “God made tunics of skin, and clothed them.”</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death of an animal is never mentioned.     A lamb is never mentioned.     Substitutionary atonement isn’t even inferred.     </a:t>
            </a:r>
            <a:r>
              <a:rPr lang="en-CA" sz="1400" dirty="0">
                <a:solidFill>
                  <a:srgbClr val="333333"/>
                </a:solidFill>
                <a:latin typeface="Helvetica" panose="020B0604020202020204" pitchFamily="34" charset="0"/>
                <a:ea typeface="Times New Roman" panose="02020603050405020304" pitchFamily="18" charset="0"/>
              </a:rPr>
              <a:t>So where did God get the skin in which he clothed Adam and Eve?     </a:t>
            </a:r>
            <a:r>
              <a:rPr lang="en-CA" sz="1400" dirty="0">
                <a:solidFill>
                  <a:srgbClr val="222222"/>
                </a:solidFill>
                <a:latin typeface="Georgia" panose="02040502050405020303" pitchFamily="18" charset="0"/>
                <a:ea typeface="Times New Roman" panose="02020603050405020304" pitchFamily="18" charset="0"/>
              </a:rPr>
              <a:t>The text simply doesn’t say.</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Maybe he made it.</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word for “skin” that is used can refer to either human or animal skin.</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There have been some streams of Judaism and Christianity which believed that prior to the event described in Genesis 3:21, humans did not have “skin” the way we see it today, but existed in some other form. They believed that we were “clothed in light” like God (Psalm 104:2) and that when Adam and Eve sinned, the light left them and they tried to replace the light with leaves (Genesis 3:7), which was an insufficient covering, and so God gave them skin instead.</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This view is a little too mystical (or maybe even Gnostic) for most Christians, and yet it cannot be proven or disproven from the text any more than the traditional view that God killed an animal to make clothes for Adam and Eve.</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Maybe it was snake skin.</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It is interesting to note, however, that one of the more common Jewish explanations of this text is that the skin which Adam and Eve were clothed with was snake skin. The Jewish </a:t>
            </a:r>
            <a:r>
              <a:rPr lang="en-CA" sz="1400" dirty="0" err="1">
                <a:solidFill>
                  <a:srgbClr val="222222"/>
                </a:solidFill>
                <a:latin typeface="Georgia" panose="02040502050405020303" pitchFamily="18" charset="0"/>
                <a:ea typeface="Times New Roman" panose="02020603050405020304" pitchFamily="18" charset="0"/>
              </a:rPr>
              <a:t>Targum</a:t>
            </a:r>
            <a:r>
              <a:rPr lang="en-CA" sz="1400" dirty="0">
                <a:solidFill>
                  <a:srgbClr val="222222"/>
                </a:solidFill>
                <a:latin typeface="Georgia" panose="02040502050405020303" pitchFamily="18" charset="0"/>
                <a:ea typeface="Times New Roman" panose="02020603050405020304" pitchFamily="18" charset="0"/>
              </a:rPr>
              <a:t> Pseudo-Jonathan says that the Lord made garments for Adam and Eve from the skin which the serpent in the garden had cast off. This seems pretty far-fetched if you have ever seen the papery skin shed by serpents.</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A related view is that since God had said to the serpent, “he will crush your head and you will strike his heel” (Genesis 3:15 NIV), that Adam had taken it upon himself to kill the serpent by crushing its head with his heel, and from the skin of the dead serpent God made clothes for Adam and Eve.</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This sounds far-fetched, but it is just as speculative as every other view.</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We simply don’t know where the skin came from, or what kind of skin it was.</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dirty="0">
                <a:solidFill>
                  <a:srgbClr val="222222"/>
                </a:solidFill>
                <a:latin typeface="Georgia" panose="02040502050405020303" pitchFamily="18" charset="0"/>
                <a:ea typeface="Times New Roman" panose="02020603050405020304" pitchFamily="18" charset="0"/>
              </a:rPr>
              <a:t>The simple fact of the matter is that the text simply doesn’t say how God made clothes for Adam and Eve. Therefore, we tread on dangerous ground if we claim that Genesis 3:21 contains the first sacrifice in Scripture, for it says nothing of the sort. All it says is that God gave them skin to wear.</a:t>
            </a:r>
            <a:endParaRPr lang="en-CA" sz="1400" dirty="0">
              <a:latin typeface="Times New Roman" panose="02020603050405020304" pitchFamily="18" charset="0"/>
              <a:ea typeface="Times New Roman" panose="02020603050405020304" pitchFamily="18" charset="0"/>
            </a:endParaRPr>
          </a:p>
          <a:p>
            <a:pPr>
              <a:spcAft>
                <a:spcPts val="1800"/>
              </a:spcAft>
            </a:pPr>
            <a:r>
              <a:rPr lang="en-CA" sz="1400" b="1" dirty="0">
                <a:solidFill>
                  <a:srgbClr val="222222"/>
                </a:solidFill>
                <a:latin typeface="Georgia" panose="02040502050405020303" pitchFamily="18" charset="0"/>
                <a:ea typeface="Times New Roman" panose="02020603050405020304" pitchFamily="18" charset="0"/>
              </a:rPr>
              <a:t>We read substitutionary atonement and the sacrificial system into Genesis 3:21 at our own theological peril.</a:t>
            </a:r>
            <a:endParaRPr lang="en-CA" sz="14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2475" y="3876757"/>
            <a:ext cx="4518479" cy="2540389"/>
          </a:xfrm>
          <a:prstGeom prst="ellipse">
            <a:avLst/>
          </a:prstGeom>
          <a:ln>
            <a:noFill/>
          </a:ln>
          <a:effectLst>
            <a:softEdge rad="112500"/>
          </a:effectLst>
        </p:spPr>
      </p:pic>
      <p:sp>
        <p:nvSpPr>
          <p:cNvPr id="6" name="Title 2"/>
          <p:cNvSpPr txBox="1">
            <a:spLocks/>
          </p:cNvSpPr>
          <p:nvPr/>
        </p:nvSpPr>
        <p:spPr>
          <a:xfrm>
            <a:off x="2235199" y="6000908"/>
            <a:ext cx="9448800" cy="888108"/>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10800000" scaled="1"/>
                  <a:tileRect/>
                </a:gradFill>
                <a:latin typeface="Cooper Black" panose="0208090404030B020404" pitchFamily="18" charset="0"/>
              </a:rPr>
              <a:t>Beware!  Trouble is lurking in the garden.</a:t>
            </a:r>
            <a:endParaRPr lang="en-CA"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10800000" scaled="1"/>
                <a:tileRect/>
              </a:gradFill>
              <a:latin typeface="Cooper Black" panose="0208090404030B020404" pitchFamily="18" charset="0"/>
            </a:endParaRPr>
          </a:p>
        </p:txBody>
      </p:sp>
    </p:spTree>
    <p:extLst>
      <p:ext uri="{BB962C8B-B14F-4D97-AF65-F5344CB8AC3E}">
        <p14:creationId xmlns:p14="http://schemas.microsoft.com/office/powerpoint/2010/main" val="406758591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bg1"/>
                </a:solidFill>
              </a:rPr>
              <a:t>35</a:t>
            </a:fld>
            <a:endParaRPr lang="en-US" b="1" dirty="0">
              <a:solidFill>
                <a:schemeClr val="bg1"/>
              </a:solidFill>
            </a:endParaRPr>
          </a:p>
        </p:txBody>
      </p:sp>
      <p:sp>
        <p:nvSpPr>
          <p:cNvPr id="5" name="Rectangle 4"/>
          <p:cNvSpPr/>
          <p:nvPr/>
        </p:nvSpPr>
        <p:spPr>
          <a:xfrm>
            <a:off x="1188824" y="4783435"/>
            <a:ext cx="9631575"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5400" b="1" cap="none" spc="0" dirty="0">
                <a:ln>
                  <a:solidFill>
                    <a:schemeClr val="tx1"/>
                  </a:solidFill>
                </a:ln>
                <a:solidFill>
                  <a:schemeClr val="bg1">
                    <a:lumMod val="85000"/>
                  </a:schemeClr>
                </a:solidFill>
                <a:effectLst>
                  <a:outerShdw blurRad="88900" dist="76200" dir="10800000" algn="r" rotWithShape="0">
                    <a:srgbClr val="C00000">
                      <a:alpha val="40000"/>
                    </a:srgbClr>
                  </a:outerShdw>
                </a:effectLst>
                <a:latin typeface="Berlin Sans FB Demi" panose="020E0802020502020306" pitchFamily="34" charset="0"/>
              </a:rPr>
              <a:t>Heavenly bliss on earth </a:t>
            </a:r>
            <a:br>
              <a:rPr lang="en-US" sz="5400" b="1" cap="none" spc="0" dirty="0">
                <a:ln>
                  <a:solidFill>
                    <a:schemeClr val="tx1"/>
                  </a:solidFill>
                </a:ln>
                <a:solidFill>
                  <a:schemeClr val="bg1">
                    <a:lumMod val="85000"/>
                  </a:schemeClr>
                </a:solidFill>
                <a:effectLst>
                  <a:outerShdw blurRad="88900" dist="76200" dir="10800000" algn="r" rotWithShape="0">
                    <a:srgbClr val="C00000">
                      <a:alpha val="40000"/>
                    </a:srgbClr>
                  </a:outerShdw>
                </a:effectLst>
                <a:latin typeface="Berlin Sans FB Demi" panose="020E0802020502020306" pitchFamily="34" charset="0"/>
              </a:rPr>
            </a:br>
            <a:r>
              <a:rPr lang="en-US" sz="5400" b="1" cap="none" spc="0" dirty="0">
                <a:ln>
                  <a:solidFill>
                    <a:schemeClr val="tx1"/>
                  </a:solidFill>
                </a:ln>
                <a:solidFill>
                  <a:schemeClr val="bg1">
                    <a:lumMod val="85000"/>
                  </a:schemeClr>
                </a:solidFill>
                <a:effectLst>
                  <a:outerShdw blurRad="88900" dist="76200" dir="10800000" algn="r" rotWithShape="0">
                    <a:srgbClr val="C00000">
                      <a:alpha val="40000"/>
                    </a:srgbClr>
                  </a:outerShdw>
                </a:effectLst>
                <a:latin typeface="Berlin Sans FB Demi" panose="020E0802020502020306" pitchFamily="34" charset="0"/>
              </a:rPr>
              <a:t>did not last long!</a:t>
            </a:r>
          </a:p>
        </p:txBody>
      </p:sp>
    </p:spTree>
    <p:extLst>
      <p:ext uri="{BB962C8B-B14F-4D97-AF65-F5344CB8AC3E}">
        <p14:creationId xmlns:p14="http://schemas.microsoft.com/office/powerpoint/2010/main" val="195195495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36</a:t>
            </a:fld>
            <a:endParaRPr lang="en-US" dirty="0">
              <a:solidFill>
                <a:schemeClr val="tx1"/>
              </a:solidFill>
            </a:endParaRPr>
          </a:p>
        </p:txBody>
      </p:sp>
      <p:sp>
        <p:nvSpPr>
          <p:cNvPr id="5" name="Content Placeholder 3"/>
          <p:cNvSpPr txBox="1">
            <a:spLocks/>
          </p:cNvSpPr>
          <p:nvPr/>
        </p:nvSpPr>
        <p:spPr>
          <a:xfrm>
            <a:off x="3382902" y="3428670"/>
            <a:ext cx="8764059" cy="3521075"/>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Adam and Eve sinned </a:t>
            </a:r>
            <a:r>
              <a:rPr lang="en-US" b="1" u="sng" dirty="0">
                <a:solidFill>
                  <a:srgbClr val="0070C0"/>
                </a:solidFill>
              </a:rPr>
              <a:t>there</a:t>
            </a:r>
            <a:r>
              <a:rPr lang="en-US" b="1" dirty="0">
                <a:solidFill>
                  <a:srgbClr val="0070C0"/>
                </a:solidFill>
              </a:rPr>
              <a:t> </a:t>
            </a:r>
            <a:r>
              <a:rPr lang="en-US" b="1" u="sng" dirty="0">
                <a:solidFill>
                  <a:srgbClr val="0070C0"/>
                </a:solidFill>
              </a:rPr>
              <a:t>had</a:t>
            </a:r>
            <a:r>
              <a:rPr lang="en-US" b="1" dirty="0">
                <a:solidFill>
                  <a:srgbClr val="0070C0"/>
                </a:solidFill>
              </a:rPr>
              <a:t> </a:t>
            </a:r>
            <a:r>
              <a:rPr lang="en-US" b="1" u="sng" dirty="0">
                <a:solidFill>
                  <a:srgbClr val="0070C0"/>
                </a:solidFill>
              </a:rPr>
              <a:t>to</a:t>
            </a:r>
            <a:r>
              <a:rPr lang="en-US" b="1" dirty="0">
                <a:solidFill>
                  <a:srgbClr val="0070C0"/>
                </a:solidFill>
              </a:rPr>
              <a:t> </a:t>
            </a:r>
            <a:r>
              <a:rPr lang="en-US" b="1" u="sng" dirty="0">
                <a:solidFill>
                  <a:srgbClr val="0070C0"/>
                </a:solidFill>
              </a:rPr>
              <a:t>be</a:t>
            </a:r>
            <a:r>
              <a:rPr lang="en-US" b="1" dirty="0">
                <a:solidFill>
                  <a:srgbClr val="0070C0"/>
                </a:solidFill>
              </a:rPr>
              <a:t> </a:t>
            </a:r>
            <a:r>
              <a:rPr lang="en-US" b="1" u="sng" dirty="0">
                <a:solidFill>
                  <a:srgbClr val="441D61"/>
                </a:solidFill>
              </a:rPr>
              <a:t>a</a:t>
            </a:r>
            <a:r>
              <a:rPr lang="en-US" b="1" dirty="0">
                <a:solidFill>
                  <a:srgbClr val="441D61"/>
                </a:solidFill>
              </a:rPr>
              <a:t> </a:t>
            </a:r>
            <a:br>
              <a:rPr lang="en-US" b="1" dirty="0">
                <a:solidFill>
                  <a:srgbClr val="441D61"/>
                </a:solidFill>
              </a:rPr>
            </a:br>
            <a:r>
              <a:rPr lang="en-US" b="1" dirty="0">
                <a:solidFill>
                  <a:srgbClr val="441D61"/>
                </a:solidFill>
              </a:rPr>
              <a:t>“p</a:t>
            </a:r>
            <a:r>
              <a:rPr lang="en-US" b="1" u="sng" dirty="0">
                <a:solidFill>
                  <a:srgbClr val="441D61"/>
                </a:solidFill>
              </a:rPr>
              <a:t>riest</a:t>
            </a:r>
            <a:r>
              <a:rPr lang="en-US" b="1" dirty="0">
                <a:solidFill>
                  <a:srgbClr val="441D61"/>
                </a:solidFill>
              </a:rPr>
              <a:t>” to officiate over the </a:t>
            </a:r>
            <a:r>
              <a:rPr lang="en-US" b="1" dirty="0">
                <a:solidFill>
                  <a:srgbClr val="FF0000"/>
                </a:solidFill>
              </a:rPr>
              <a:t>sacrifice</a:t>
            </a:r>
            <a:r>
              <a:rPr lang="en-US" b="1" dirty="0">
                <a:solidFill>
                  <a:srgbClr val="441D61"/>
                </a:solidFill>
              </a:rPr>
              <a:t> for their offense!</a:t>
            </a:r>
            <a:r>
              <a:rPr lang="en-US" dirty="0"/>
              <a:t>  </a:t>
            </a:r>
          </a:p>
          <a:p>
            <a:r>
              <a:rPr lang="en-US" dirty="0"/>
              <a:t>Who do you think was the </a:t>
            </a:r>
            <a:r>
              <a:rPr lang="en-US" b="1" dirty="0">
                <a:effectLst>
                  <a:glow rad="38100">
                    <a:srgbClr val="FFFF00"/>
                  </a:glow>
                </a:effectLst>
              </a:rPr>
              <a:t>appropriate option </a:t>
            </a:r>
            <a:r>
              <a:rPr lang="en-US" dirty="0"/>
              <a:t>for this qualification?  </a:t>
            </a:r>
            <a:r>
              <a:rPr lang="en-US" b="1" u="sng" dirty="0">
                <a:solidFill>
                  <a:srgbClr val="FF0000"/>
                </a:solidFill>
              </a:rPr>
              <a:t>Answer</a:t>
            </a:r>
            <a:r>
              <a:rPr lang="en-US" dirty="0">
                <a:solidFill>
                  <a:srgbClr val="FF0000"/>
                </a:solidFill>
              </a:rPr>
              <a:t>:  </a:t>
            </a:r>
            <a:r>
              <a:rPr lang="en-US" dirty="0"/>
              <a:t>Only the “</a:t>
            </a:r>
            <a:r>
              <a:rPr lang="en-US" b="1" dirty="0">
                <a:solidFill>
                  <a:srgbClr val="0070C0"/>
                </a:solidFill>
              </a:rPr>
              <a:t>One</a:t>
            </a:r>
            <a:r>
              <a:rPr lang="en-US" dirty="0"/>
              <a:t>” that was destined to be the </a:t>
            </a:r>
            <a:r>
              <a:rPr lang="en-US" b="1" u="sng" dirty="0">
                <a:solidFill>
                  <a:srgbClr val="FF0000"/>
                </a:solidFill>
              </a:rPr>
              <a:t>Sacrifice</a:t>
            </a:r>
            <a:r>
              <a:rPr lang="en-US" dirty="0"/>
              <a:t> for the sins of the whole world in the Plan of Salvation.  </a:t>
            </a:r>
            <a:r>
              <a:rPr lang="en-US" b="1" dirty="0">
                <a:solidFill>
                  <a:srgbClr val="0070C0"/>
                </a:solidFill>
              </a:rPr>
              <a:t>Yahuah Elohim</a:t>
            </a:r>
            <a:r>
              <a:rPr lang="en-US" dirty="0">
                <a:solidFill>
                  <a:srgbClr val="0070C0"/>
                </a:solidFill>
              </a:rPr>
              <a:t> </a:t>
            </a:r>
            <a:r>
              <a:rPr lang="en-US" dirty="0"/>
              <a:t>was </a:t>
            </a:r>
            <a:r>
              <a:rPr lang="en-US" b="1" u="sng" dirty="0"/>
              <a:t>the</a:t>
            </a:r>
            <a:r>
              <a:rPr lang="en-US" dirty="0"/>
              <a:t> </a:t>
            </a:r>
            <a:r>
              <a:rPr lang="en-US" b="1" dirty="0">
                <a:solidFill>
                  <a:srgbClr val="441D61"/>
                </a:solidFill>
              </a:rPr>
              <a:t>Priest</a:t>
            </a:r>
            <a:r>
              <a:rPr lang="en-US" dirty="0"/>
              <a:t> that officiated </a:t>
            </a:r>
            <a:r>
              <a:rPr lang="en-US" b="1" dirty="0">
                <a:solidFill>
                  <a:srgbClr val="FF0000"/>
                </a:solidFill>
              </a:rPr>
              <a:t>the first sacrifice </a:t>
            </a:r>
            <a:r>
              <a:rPr lang="en-US" dirty="0"/>
              <a:t>for the sin of Adam and Eve.</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6274" y="764375"/>
            <a:ext cx="5062301" cy="2744892"/>
          </a:xfrm>
          <a:prstGeom prst="ellipse">
            <a:avLst/>
          </a:prstGeom>
          <a:ln>
            <a:noFill/>
          </a:ln>
          <a:effectLst>
            <a:softEdge rad="112500"/>
          </a:effectLst>
        </p:spPr>
      </p:pic>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9980" t="7682" r="8658" b="8452"/>
          <a:stretch/>
        </p:blipFill>
        <p:spPr>
          <a:xfrm>
            <a:off x="8506283" y="710005"/>
            <a:ext cx="2796988" cy="2883048"/>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407" y="2085163"/>
            <a:ext cx="2968484" cy="41253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3" descr="C:\Users\Rae\Desktop\Mel [cf] Priesthood &amp; Faifer\umbrella 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700000">
            <a:off x="157315" y="-165031"/>
            <a:ext cx="4830273" cy="4633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255973" y="347831"/>
            <a:ext cx="11527654" cy="792162"/>
          </a:xfrm>
          <a:prstGeom prst="rect">
            <a:avLst/>
          </a:prstGeom>
        </p:spPr>
        <p:txBody>
          <a:bodyPr>
            <a:normAutofit fontScale="850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Heavenly High Priest Over Adam &amp; Eve</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5" name="Title 2"/>
          <p:cNvSpPr txBox="1">
            <a:spLocks/>
          </p:cNvSpPr>
          <p:nvPr/>
        </p:nvSpPr>
        <p:spPr>
          <a:xfrm>
            <a:off x="8489" y="6068593"/>
            <a:ext cx="11870554" cy="888108"/>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Does all of this sound like a far stretch of the truth?</a:t>
            </a:r>
            <a:endParaRPr lang="en-CA"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Tree>
    <p:extLst>
      <p:ext uri="{BB962C8B-B14F-4D97-AF65-F5344CB8AC3E}">
        <p14:creationId xmlns:p14="http://schemas.microsoft.com/office/powerpoint/2010/main" val="376367085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37</a:t>
            </a:fld>
            <a:endParaRPr lang="en-US" dirty="0">
              <a:solidFill>
                <a:schemeClr val="tx1"/>
              </a:solidFill>
            </a:endParaRPr>
          </a:p>
        </p:txBody>
      </p:sp>
      <p:sp>
        <p:nvSpPr>
          <p:cNvPr id="5" name="Content Placeholder 3"/>
          <p:cNvSpPr txBox="1">
            <a:spLocks/>
          </p:cNvSpPr>
          <p:nvPr/>
        </p:nvSpPr>
        <p:spPr>
          <a:xfrm>
            <a:off x="4121898" y="954806"/>
            <a:ext cx="7257143" cy="2522532"/>
          </a:xfrm>
          <a:prstGeom prst="rect">
            <a:avLst/>
          </a:prstGeom>
        </p:spPr>
        <p:txBody>
          <a:bodyPr>
            <a:normAutofit lnSpcReduction="1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Adam and Eve lost their Garden of Eden home.</a:t>
            </a:r>
          </a:p>
          <a:p>
            <a:r>
              <a:rPr lang="en-US" b="1" u="sng" dirty="0">
                <a:solidFill>
                  <a:srgbClr val="FF0000"/>
                </a:solidFill>
              </a:rPr>
              <a:t>Question</a:t>
            </a:r>
            <a:r>
              <a:rPr lang="en-US" dirty="0">
                <a:solidFill>
                  <a:srgbClr val="FF0000"/>
                </a:solidFill>
              </a:rPr>
              <a:t>:  </a:t>
            </a:r>
            <a:r>
              <a:rPr lang="en-US" dirty="0"/>
              <a:t>What do you think it was like for </a:t>
            </a:r>
            <a:br>
              <a:rPr lang="en-US" dirty="0"/>
            </a:br>
            <a:r>
              <a:rPr lang="en-US" dirty="0"/>
              <a:t>our heavenly </a:t>
            </a:r>
            <a:r>
              <a:rPr lang="en-US" b="1" dirty="0" err="1">
                <a:solidFill>
                  <a:srgbClr val="441D61"/>
                </a:solidFill>
              </a:rPr>
              <a:t>Melki-tzedek</a:t>
            </a:r>
            <a:r>
              <a:rPr lang="en-US" b="1" dirty="0">
                <a:solidFill>
                  <a:srgbClr val="441D61"/>
                </a:solidFill>
              </a:rPr>
              <a:t> High Priest </a:t>
            </a:r>
            <a:r>
              <a:rPr lang="en-US" dirty="0"/>
              <a:t>to now instruct Adam and Eve on what they had to do to have their sins covered by the blood of an innocent sacrificial animal?</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81143" y="2927059"/>
            <a:ext cx="2850144" cy="3804942"/>
          </a:xfrm>
          <a:prstGeom prst="rect">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 y="3265352"/>
            <a:ext cx="9782629" cy="39006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3" descr="C:\Users\Rae\Desktop\Mel [cf] Priesthood &amp; Faifer\umbrella 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700000">
            <a:off x="125975" y="97024"/>
            <a:ext cx="4830273" cy="4633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103633" y="238546"/>
            <a:ext cx="11527654" cy="792162"/>
          </a:xfrm>
          <a:prstGeom prst="rect">
            <a:avLst/>
          </a:prstGeom>
        </p:spPr>
        <p:txBody>
          <a:bodyPr>
            <a:normAutofit fontScale="92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Heavenly High Priest Instructs Adam</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6" name="Title 2"/>
          <p:cNvSpPr txBox="1">
            <a:spLocks/>
          </p:cNvSpPr>
          <p:nvPr/>
        </p:nvSpPr>
        <p:spPr>
          <a:xfrm>
            <a:off x="1716298" y="4687207"/>
            <a:ext cx="6596802" cy="212622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Do we understand that </a:t>
            </a:r>
            <a:b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our heavenly Creator </a:t>
            </a:r>
            <a:b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24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mic Sans MS" panose="030F0702030302020204" pitchFamily="66" charset="0"/>
              </a:rPr>
              <a:t>(from the position of High Priest Authority) </a:t>
            </a:r>
            <a:r>
              <a:rPr lang="en-US"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would have taught them?</a:t>
            </a:r>
            <a:endParaRPr lang="en-CA" sz="32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Tree>
    <p:extLst>
      <p:ext uri="{BB962C8B-B14F-4D97-AF65-F5344CB8AC3E}">
        <p14:creationId xmlns:p14="http://schemas.microsoft.com/office/powerpoint/2010/main" val="318286437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250" fill="hold"/>
                                        <p:tgtEl>
                                          <p:spTgt spid="16"/>
                                        </p:tgtEl>
                                        <p:attrNameLst>
                                          <p:attrName>ppt_w</p:attrName>
                                        </p:attrNameLst>
                                      </p:cBhvr>
                                      <p:tavLst>
                                        <p:tav tm="0">
                                          <p:val>
                                            <p:fltVal val="0"/>
                                          </p:val>
                                        </p:tav>
                                        <p:tav tm="100000">
                                          <p:val>
                                            <p:strVal val="#ppt_w"/>
                                          </p:val>
                                        </p:tav>
                                      </p:tavLst>
                                    </p:anim>
                                    <p:anim calcmode="lin" valueType="num">
                                      <p:cBhvr>
                                        <p:cTn id="8" dur="1250" fill="hold"/>
                                        <p:tgtEl>
                                          <p:spTgt spid="16"/>
                                        </p:tgtEl>
                                        <p:attrNameLst>
                                          <p:attrName>ppt_h</p:attrName>
                                        </p:attrNameLst>
                                      </p:cBhvr>
                                      <p:tavLst>
                                        <p:tav tm="0">
                                          <p:val>
                                            <p:fltVal val="0"/>
                                          </p:val>
                                        </p:tav>
                                        <p:tav tm="100000">
                                          <p:val>
                                            <p:strVal val="#ppt_h"/>
                                          </p:val>
                                        </p:tav>
                                      </p:tavLst>
                                    </p:anim>
                                    <p:animEffect transition="in" filter="fade">
                                      <p:cBhvr>
                                        <p:cTn id="9"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rot="473773">
            <a:off x="-113361" y="5194510"/>
            <a:ext cx="13907832"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5084" y="924459"/>
            <a:ext cx="3943350" cy="2628900"/>
          </a:xfrm>
          <a:prstGeom prst="ellipse">
            <a:avLst/>
          </a:prstGeom>
          <a:ln>
            <a:noFill/>
          </a:ln>
          <a:effectLst>
            <a:softEdge rad="355600"/>
          </a:effectLst>
        </p:spPr>
      </p:pic>
      <p:sp>
        <p:nvSpPr>
          <p:cNvPr id="2" name="Slide Number Placeholder 1"/>
          <p:cNvSpPr>
            <a:spLocks noGrp="1"/>
          </p:cNvSpPr>
          <p:nvPr>
            <p:ph type="sldNum" sz="quarter" idx="12"/>
          </p:nvPr>
        </p:nvSpPr>
        <p:spPr>
          <a:xfrm>
            <a:off x="8724210" y="6489700"/>
            <a:ext cx="3407229" cy="365125"/>
          </a:xfrm>
        </p:spPr>
        <p:txBody>
          <a:bodyPr/>
          <a:lstStyle/>
          <a:p>
            <a:fld id="{385F3E72-97D8-4E0E-8DB2-A67F030E614A}" type="slidenum">
              <a:rPr lang="en-US" smtClean="0">
                <a:solidFill>
                  <a:schemeClr val="tx1"/>
                </a:solidFill>
              </a:rPr>
              <a:pPr/>
              <a:t>38</a:t>
            </a:fld>
            <a:endParaRPr lang="en-US" dirty="0">
              <a:solidFill>
                <a:schemeClr val="tx1"/>
              </a:solidFill>
            </a:endParaRPr>
          </a:p>
        </p:txBody>
      </p:sp>
      <p:sp>
        <p:nvSpPr>
          <p:cNvPr id="5" name="Content Placeholder 3"/>
          <p:cNvSpPr txBox="1">
            <a:spLocks/>
          </p:cNvSpPr>
          <p:nvPr/>
        </p:nvSpPr>
        <p:spPr>
          <a:xfrm>
            <a:off x="6252273" y="1170996"/>
            <a:ext cx="4981784" cy="5185353"/>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Adam &amp; Eve had to be taught about the </a:t>
            </a:r>
            <a:r>
              <a:rPr lang="en-US" b="1" dirty="0">
                <a:solidFill>
                  <a:srgbClr val="C00000"/>
                </a:solidFill>
              </a:rPr>
              <a:t>Blood Covenant </a:t>
            </a:r>
            <a:r>
              <a:rPr lang="en-US" dirty="0"/>
              <a:t>– that will weave through the Scriptures like a </a:t>
            </a:r>
            <a:r>
              <a:rPr lang="en-US" b="1" dirty="0">
                <a:solidFill>
                  <a:srgbClr val="C00000"/>
                </a:solidFill>
              </a:rPr>
              <a:t>scarlet thread.</a:t>
            </a:r>
          </a:p>
          <a:p>
            <a:r>
              <a:rPr lang="en-US" b="1" dirty="0">
                <a:solidFill>
                  <a:srgbClr val="0000CC"/>
                </a:solidFill>
              </a:rPr>
              <a:t>These first lessons</a:t>
            </a:r>
            <a:br>
              <a:rPr lang="en-US" b="1" dirty="0">
                <a:solidFill>
                  <a:srgbClr val="0000CC"/>
                </a:solidFill>
              </a:rPr>
            </a:br>
            <a:r>
              <a:rPr lang="en-US" b="1" dirty="0">
                <a:solidFill>
                  <a:srgbClr val="0000CC"/>
                </a:solidFill>
              </a:rPr>
              <a:t>were not for only</a:t>
            </a:r>
            <a:br>
              <a:rPr lang="en-US" b="1" dirty="0">
                <a:solidFill>
                  <a:srgbClr val="0000CC"/>
                </a:solidFill>
              </a:rPr>
            </a:br>
            <a:r>
              <a:rPr lang="en-US" b="1" dirty="0">
                <a:solidFill>
                  <a:srgbClr val="0000CC"/>
                </a:solidFill>
              </a:rPr>
              <a:t>Adam and Eve.</a:t>
            </a:r>
          </a:p>
          <a:p>
            <a:r>
              <a:rPr lang="en-US" dirty="0"/>
              <a:t>This </a:t>
            </a:r>
            <a:r>
              <a:rPr lang="en-US" b="1" dirty="0">
                <a:solidFill>
                  <a:srgbClr val="C00000"/>
                </a:solidFill>
              </a:rPr>
              <a:t>scarlet thread</a:t>
            </a:r>
            <a:br>
              <a:rPr lang="en-US" b="1" dirty="0">
                <a:solidFill>
                  <a:srgbClr val="C00000"/>
                </a:solidFill>
              </a:rPr>
            </a:br>
            <a:r>
              <a:rPr lang="en-US" dirty="0"/>
              <a:t>weaves the story</a:t>
            </a:r>
            <a:br>
              <a:rPr lang="en-US" dirty="0"/>
            </a:br>
            <a:r>
              <a:rPr lang="en-US" dirty="0"/>
              <a:t>for the plan of full</a:t>
            </a:r>
            <a:br>
              <a:rPr lang="en-US" dirty="0"/>
            </a:br>
            <a:r>
              <a:rPr lang="en-US" dirty="0"/>
              <a:t>and complete</a:t>
            </a:r>
            <a:br>
              <a:rPr lang="en-US" dirty="0"/>
            </a:br>
            <a:r>
              <a:rPr lang="en-US" dirty="0"/>
              <a:t>redemption!</a:t>
            </a:r>
          </a:p>
          <a:p>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504" y="2238909"/>
            <a:ext cx="6620329" cy="4482566"/>
          </a:xfrm>
          <a:prstGeom prst="rect">
            <a:avLst/>
          </a:prstGeom>
          <a:ln>
            <a:noFill/>
          </a:ln>
          <a:effectLst>
            <a:softEdge rad="584200"/>
          </a:effectLst>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9348" y="3155632"/>
            <a:ext cx="2628480" cy="3383280"/>
          </a:xfrm>
          <a:prstGeom prst="rect">
            <a:avLst/>
          </a:prstGeom>
          <a:ln>
            <a:noFill/>
          </a:ln>
          <a:effectLst>
            <a:softEdge rad="266700"/>
          </a:effectLst>
        </p:spPr>
      </p:pic>
      <p:pic>
        <p:nvPicPr>
          <p:cNvPr id="3" name="Picture 3" descr="C:\Users\Rae\Desktop\Mel [cf] Priesthood &amp; Faifer\umbrella 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0700000">
            <a:off x="125975" y="97024"/>
            <a:ext cx="4830273" cy="4633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4426857" y="238546"/>
            <a:ext cx="7204430" cy="792162"/>
          </a:xfrm>
          <a:prstGeom prst="rect">
            <a:avLst/>
          </a:prstGeom>
        </p:spPr>
        <p:txBody>
          <a:bodyP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10800000" scaled="1"/>
                  <a:tileRect/>
                </a:gradFill>
                <a:latin typeface="Cooper Black" panose="0208090404030B020404" pitchFamily="18" charset="0"/>
              </a:rPr>
              <a:t>The Covenant of Blood</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10800000" scaled="1"/>
                <a:tileRect/>
              </a:gradFill>
              <a:latin typeface="Cooper Black" panose="0208090404030B020404" pitchFamily="18" charset="0"/>
            </a:endParaRPr>
          </a:p>
        </p:txBody>
      </p:sp>
    </p:spTree>
    <p:extLst>
      <p:ext uri="{BB962C8B-B14F-4D97-AF65-F5344CB8AC3E}">
        <p14:creationId xmlns:p14="http://schemas.microsoft.com/office/powerpoint/2010/main" val="384011479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accent2">
                <a:lumMod val="40000"/>
                <a:lumOff val="60000"/>
                <a:alpha val="40000"/>
              </a:schemeClr>
            </a:gs>
            <a:gs pos="25000">
              <a:schemeClr val="accent4">
                <a:lumMod val="47000"/>
                <a:lumOff val="53000"/>
                <a:alpha val="46000"/>
              </a:schemeClr>
            </a:gs>
            <a:gs pos="45000">
              <a:schemeClr val="accent1">
                <a:lumMod val="45000"/>
                <a:lumOff val="55000"/>
                <a:alpha val="53000"/>
              </a:schemeClr>
            </a:gs>
            <a:gs pos="100000">
              <a:srgbClr val="FF0000">
                <a:alpha val="19000"/>
              </a:srgbClr>
            </a:gs>
          </a:gsLst>
          <a:lin ang="2700000" scaled="1"/>
          <a:tileRect/>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6126" y="2723757"/>
            <a:ext cx="6166203" cy="1783424"/>
          </a:xfrm>
          <a:prstGeom prst="rect">
            <a:avLst/>
          </a:prstGeom>
        </p:spPr>
      </p:pic>
      <p:sp>
        <p:nvSpPr>
          <p:cNvPr id="2" name="Slide Number Placeholder 1"/>
          <p:cNvSpPr>
            <a:spLocks noGrp="1"/>
          </p:cNvSpPr>
          <p:nvPr>
            <p:ph type="sldNum" sz="quarter" idx="12"/>
          </p:nvPr>
        </p:nvSpPr>
        <p:spPr>
          <a:xfrm>
            <a:off x="8784771" y="6491069"/>
            <a:ext cx="3407229" cy="365125"/>
          </a:xfrm>
        </p:spPr>
        <p:txBody>
          <a:bodyPr/>
          <a:lstStyle/>
          <a:p>
            <a:fld id="{385F3E72-97D8-4E0E-8DB2-A67F030E614A}" type="slidenum">
              <a:rPr lang="en-US" smtClean="0">
                <a:solidFill>
                  <a:schemeClr val="tx1"/>
                </a:solidFill>
              </a:rPr>
              <a:pPr/>
              <a:t>39</a:t>
            </a:fld>
            <a:endParaRPr lang="en-US" dirty="0">
              <a:solidFill>
                <a:schemeClr val="tx1"/>
              </a:solidFill>
            </a:endParaRPr>
          </a:p>
        </p:txBody>
      </p:sp>
      <p:sp>
        <p:nvSpPr>
          <p:cNvPr id="5" name="Content Placeholder 3"/>
          <p:cNvSpPr txBox="1">
            <a:spLocks/>
          </p:cNvSpPr>
          <p:nvPr/>
        </p:nvSpPr>
        <p:spPr>
          <a:xfrm>
            <a:off x="8645095" y="1765777"/>
            <a:ext cx="3195373" cy="1876925"/>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know </a:t>
            </a:r>
            <a:r>
              <a:rPr lang="en-US" b="1" dirty="0">
                <a:solidFill>
                  <a:srgbClr val="0070C0"/>
                </a:solidFill>
              </a:rPr>
              <a:t>Yahusha</a:t>
            </a:r>
            <a:r>
              <a:rPr lang="en-US" dirty="0"/>
              <a:t> is in charge of </a:t>
            </a:r>
            <a:r>
              <a:rPr lang="en-US" b="1" dirty="0">
                <a:solidFill>
                  <a:srgbClr val="9E1643"/>
                </a:solidFill>
              </a:rPr>
              <a:t>Salvation</a:t>
            </a:r>
            <a:r>
              <a:rPr lang="en-US" dirty="0"/>
              <a:t> from heaven to earth.</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9568" y="7550651"/>
            <a:ext cx="2628480" cy="3383280"/>
          </a:xfrm>
          <a:prstGeom prst="rect">
            <a:avLst/>
          </a:prstGeom>
          <a:ln>
            <a:noFill/>
          </a:ln>
          <a:effectLst>
            <a:softEdge rad="266700"/>
          </a:effectLst>
        </p:spPr>
      </p:pic>
      <p:pic>
        <p:nvPicPr>
          <p:cNvPr id="3" name="Picture 3" descr="C:\Users\Rae\Desktop\Mel [cf] Priesthood &amp; Faifer\umbrella 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625" y="-1946907"/>
            <a:ext cx="8363712" cy="83032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9573" y="986417"/>
            <a:ext cx="3943350" cy="2628900"/>
          </a:xfrm>
          <a:prstGeom prst="ellipse">
            <a:avLst/>
          </a:prstGeom>
          <a:ln>
            <a:noFill/>
          </a:ln>
          <a:effectLst>
            <a:softEdge rad="355600"/>
          </a:effectLst>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9023" b="100000" l="0" r="100000"/>
                    </a14:imgEffect>
                    <a14:imgEffect>
                      <a14:saturation sat="200000"/>
                    </a14:imgEffect>
                  </a14:imgLayer>
                </a14:imgProps>
              </a:ext>
              <a:ext uri="{28A0092B-C50C-407E-A947-70E740481C1C}">
                <a14:useLocalDpi xmlns:a14="http://schemas.microsoft.com/office/drawing/2010/main"/>
              </a:ext>
            </a:extLst>
          </a:blip>
          <a:stretch>
            <a:fillRect/>
          </a:stretch>
        </p:blipFill>
        <p:spPr>
          <a:xfrm rot="1879719">
            <a:off x="7069793" y="-221381"/>
            <a:ext cx="6550989" cy="126700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rot="473773">
            <a:off x="-113361" y="5194510"/>
            <a:ext cx="13907832"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12254935" y="303510"/>
            <a:ext cx="3850232" cy="3416320"/>
          </a:xfrm>
          <a:prstGeom prst="rect">
            <a:avLst/>
          </a:prstGeom>
          <a:solidFill>
            <a:schemeClr val="accent4"/>
          </a:solidFill>
        </p:spPr>
        <p:txBody>
          <a:bodyPr wrap="square">
            <a:spAutoFit/>
          </a:bodyPr>
          <a:lstStyle/>
          <a:p>
            <a:r>
              <a:rPr lang="en-US" dirty="0"/>
              <a:t>This was </a:t>
            </a:r>
            <a:r>
              <a:rPr lang="en-US" dirty="0" err="1"/>
              <a:t>tim’s</a:t>
            </a:r>
            <a:r>
              <a:rPr lang="en-US" dirty="0"/>
              <a:t> question on the next slide – which resulted in this new slide being added and the next slide being revised quite a bit.  Tim will have to fix the wording to capture his thoughts. -c</a:t>
            </a:r>
          </a:p>
          <a:p>
            <a:endParaRPr lang="en-CA" dirty="0"/>
          </a:p>
          <a:p>
            <a:r>
              <a:rPr lang="en-CA" dirty="0"/>
              <a:t>Question to help this slide. Does this Majesty of heaven connect within the character to the </a:t>
            </a:r>
            <a:r>
              <a:rPr lang="en-CA" dirty="0" err="1"/>
              <a:t>Towla</a:t>
            </a:r>
            <a:r>
              <a:rPr lang="en-CA" dirty="0"/>
              <a:t> worm (Scarlet thread) which is within Yahusha which is in charge of Salvation starting with Adam and Eve? (Jan 26)</a:t>
            </a:r>
          </a:p>
        </p:txBody>
      </p:sp>
      <p:pic>
        <p:nvPicPr>
          <p:cNvPr id="7" name="Picture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45892" y="4199600"/>
            <a:ext cx="3887275" cy="24052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itle 2"/>
          <p:cNvSpPr txBox="1">
            <a:spLocks/>
          </p:cNvSpPr>
          <p:nvPr/>
        </p:nvSpPr>
        <p:spPr>
          <a:xfrm>
            <a:off x="354488" y="1345866"/>
            <a:ext cx="6179048" cy="4146487"/>
          </a:xfrm>
          <a:prstGeom prst="rect">
            <a:avLst/>
          </a:prstGeom>
          <a:noFill/>
        </p:spPr>
        <p:txBody>
          <a:bodyP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rgbClr val="002060"/>
                  </a:solidFill>
                </a:ln>
                <a:gradFill flip="none" rotWithShape="1">
                  <a:gsLst>
                    <a:gs pos="4000">
                      <a:srgbClr val="FF0000"/>
                    </a:gs>
                    <a:gs pos="36000">
                      <a:srgbClr val="FFFF00"/>
                    </a:gs>
                    <a:gs pos="23000">
                      <a:srgbClr val="CC3300"/>
                    </a:gs>
                    <a:gs pos="53000">
                      <a:srgbClr val="00B050"/>
                    </a:gs>
                    <a:gs pos="68000">
                      <a:srgbClr val="00B0F0"/>
                    </a:gs>
                    <a:gs pos="97000">
                      <a:srgbClr val="9E1643"/>
                    </a:gs>
                    <a:gs pos="79000">
                      <a:srgbClr val="7030A0"/>
                    </a:gs>
                  </a:gsLst>
                  <a:lin ang="0" scaled="1"/>
                  <a:tileRect/>
                </a:gradFill>
                <a:latin typeface="Cooper Black" panose="0208090404030B020404" pitchFamily="18" charset="0"/>
              </a:rPr>
              <a:t>What does </a:t>
            </a:r>
            <a:r>
              <a:rPr lang="en-US" dirty="0" err="1">
                <a:ln>
                  <a:solidFill>
                    <a:srgbClr val="002060"/>
                  </a:solidFill>
                </a:ln>
                <a:gradFill flip="none" rotWithShape="1">
                  <a:gsLst>
                    <a:gs pos="4000">
                      <a:srgbClr val="FF0000"/>
                    </a:gs>
                    <a:gs pos="36000">
                      <a:srgbClr val="FFFF00"/>
                    </a:gs>
                    <a:gs pos="23000">
                      <a:srgbClr val="CC3300"/>
                    </a:gs>
                    <a:gs pos="42000">
                      <a:srgbClr val="00B050"/>
                    </a:gs>
                    <a:gs pos="59000">
                      <a:srgbClr val="00B0F0"/>
                    </a:gs>
                    <a:gs pos="97000">
                      <a:srgbClr val="9E1643"/>
                    </a:gs>
                    <a:gs pos="79000">
                      <a:srgbClr val="7030A0"/>
                    </a:gs>
                  </a:gsLst>
                  <a:lin ang="0" scaled="1"/>
                  <a:tileRect/>
                </a:gradFill>
                <a:latin typeface="Cooper Black" panose="0208090404030B020404" pitchFamily="18" charset="0"/>
              </a:rPr>
              <a:t>Yahusha’s</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r>
            <a:b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blipFill>
                  <a:blip r:embed="rId12">
                    <a:alphaModFix amt="64000"/>
                  </a:blip>
                  <a:tile tx="0" ty="0" sx="100000" sy="100000" flip="none" algn="tl"/>
                </a:blipFill>
                <a:latin typeface="Eras Demi ITC" panose="020B0805030504020804" pitchFamily="34" charset="0"/>
              </a:rPr>
              <a:t>have to do </a:t>
            </a:r>
            <a:br>
              <a:rPr lang="en-US" dirty="0">
                <a:ln>
                  <a:solidFill>
                    <a:srgbClr val="002060"/>
                  </a:solidFill>
                </a:ln>
                <a:blipFill>
                  <a:blip r:embed="rId12">
                    <a:alphaModFix amt="64000"/>
                  </a:blip>
                  <a:tile tx="0" ty="0" sx="100000" sy="100000" flip="none" algn="tl"/>
                </a:blipFill>
                <a:latin typeface="Eras Demi ITC" panose="020B0805030504020804" pitchFamily="34" charset="0"/>
              </a:rPr>
            </a:br>
            <a:r>
              <a:rPr lang="en-US" dirty="0">
                <a:ln>
                  <a:solidFill>
                    <a:srgbClr val="002060"/>
                  </a:solidFill>
                </a:ln>
                <a:blipFill>
                  <a:blip r:embed="rId12">
                    <a:alphaModFix amt="64000"/>
                  </a:blip>
                  <a:tile tx="0" ty="0" sx="100000" sy="100000" flip="none" algn="tl"/>
                </a:blipFill>
                <a:latin typeface="Eras Demi ITC" panose="020B0805030504020804" pitchFamily="34" charset="0"/>
              </a:rPr>
              <a:t>         with </a:t>
            </a:r>
            <a:r>
              <a:rPr lang="en-US" dirty="0">
                <a:blipFill>
                  <a:blip r:embed="rId12">
                    <a:alphaModFix amt="64000"/>
                  </a:blip>
                  <a:tile tx="0" ty="0" sx="100000" sy="100000" flip="none" algn="tl"/>
                </a:blipFill>
                <a:latin typeface="Eras Demi ITC" panose="020B0805030504020804" pitchFamily="34" charset="0"/>
              </a:rPr>
              <a:t> </a:t>
            </a: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r>
            <a:b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dirty="0">
                <a:ln>
                  <a:solidFill>
                    <a:srgbClr val="002060"/>
                  </a:solidFill>
                </a:ln>
                <a:gradFill flip="none" rotWithShape="1">
                  <a:gsLst>
                    <a:gs pos="57000">
                      <a:srgbClr val="9E1850"/>
                    </a:gs>
                    <a:gs pos="27000">
                      <a:srgbClr val="A0102F"/>
                    </a:gs>
                    <a:gs pos="4000">
                      <a:srgbClr val="FF0000"/>
                    </a:gs>
                    <a:gs pos="94000">
                      <a:srgbClr val="CC0000"/>
                    </a:gs>
                  </a:gsLst>
                  <a:lin ang="0" scaled="1"/>
                  <a:tileRect/>
                </a:gradFill>
                <a:latin typeface="Cooper Black" panose="0208090404030B020404" pitchFamily="18" charset="0"/>
              </a:rPr>
              <a:t>The Scarlet   Thread</a:t>
            </a:r>
          </a:p>
          <a:p>
            <a:r>
              <a:rPr lang="en-US" dirty="0">
                <a:ln>
                  <a:solidFill>
                    <a:srgbClr val="002060"/>
                  </a:solidFill>
                </a:ln>
                <a:blipFill>
                  <a:blip r:embed="rId12"/>
                  <a:tile tx="0" ty="0" sx="100000" sy="100000" flip="none" algn="tl"/>
                </a:blipFill>
                <a:latin typeface="Eras Demi ITC" panose="020B0805030504020804" pitchFamily="34" charset="0"/>
              </a:rPr>
              <a:t>      and the</a:t>
            </a:r>
            <a:r>
              <a:rPr lang="en-US" dirty="0">
                <a:blipFill>
                  <a:blip r:embed="rId12"/>
                  <a:tile tx="0" ty="0" sx="100000" sy="100000" flip="none" algn="tl"/>
                </a:blipFill>
                <a:latin typeface="Eras Demi ITC" panose="020B0805030504020804" pitchFamily="34" charset="0"/>
              </a:rPr>
              <a:t> </a:t>
            </a: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r>
            <a:b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4800" dirty="0" err="1">
                <a:ln>
                  <a:solidFill>
                    <a:srgbClr val="002060"/>
                  </a:solidFill>
                </a:ln>
                <a:gradFill flip="none" rotWithShape="1">
                  <a:gsLst>
                    <a:gs pos="23000">
                      <a:srgbClr val="9E1850"/>
                    </a:gs>
                    <a:gs pos="3000">
                      <a:srgbClr val="A0102F"/>
                    </a:gs>
                    <a:gs pos="0">
                      <a:srgbClr val="FF0000"/>
                    </a:gs>
                    <a:gs pos="94000">
                      <a:srgbClr val="CC0000"/>
                    </a:gs>
                  </a:gsLst>
                  <a:lin ang="0" scaled="1"/>
                  <a:tileRect/>
                </a:gradFill>
                <a:latin typeface="Cooper Black" panose="0208090404030B020404" pitchFamily="18" charset="0"/>
              </a:rPr>
              <a:t>Towla</a:t>
            </a:r>
            <a:r>
              <a:rPr lang="en-US" sz="4800" dirty="0">
                <a:ln>
                  <a:solidFill>
                    <a:srgbClr val="002060"/>
                  </a:solidFill>
                </a:ln>
                <a:gradFill flip="none" rotWithShape="1">
                  <a:gsLst>
                    <a:gs pos="23000">
                      <a:srgbClr val="9E1850"/>
                    </a:gs>
                    <a:gs pos="3000">
                      <a:srgbClr val="A0102F"/>
                    </a:gs>
                    <a:gs pos="0">
                      <a:srgbClr val="FF0000"/>
                    </a:gs>
                    <a:gs pos="94000">
                      <a:srgbClr val="CC0000"/>
                    </a:gs>
                  </a:gsLst>
                  <a:lin ang="0" scaled="1"/>
                  <a:tileRect/>
                </a:gradFill>
                <a:latin typeface="Cooper Black" panose="0208090404030B020404" pitchFamily="18" charset="0"/>
              </a:rPr>
              <a:t> Worm?</a:t>
            </a:r>
            <a:endParaRPr lang="en-CA" sz="4800" dirty="0">
              <a:ln>
                <a:solidFill>
                  <a:srgbClr val="002060"/>
                </a:solidFill>
              </a:ln>
              <a:gradFill flip="none" rotWithShape="1">
                <a:gsLst>
                  <a:gs pos="23000">
                    <a:srgbClr val="9E1850"/>
                  </a:gs>
                  <a:gs pos="3000">
                    <a:srgbClr val="A0102F"/>
                  </a:gs>
                  <a:gs pos="0">
                    <a:srgbClr val="FF0000"/>
                  </a:gs>
                  <a:gs pos="94000">
                    <a:srgbClr val="CC0000"/>
                  </a:gs>
                </a:gsLst>
                <a:lin ang="0" scaled="1"/>
                <a:tileRect/>
              </a:gradFill>
              <a:latin typeface="Cooper Black" panose="0208090404030B020404" pitchFamily="18" charset="0"/>
            </a:endParaRPr>
          </a:p>
        </p:txBody>
      </p:sp>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rot="754481" flipH="1">
            <a:off x="-2067988" y="5660358"/>
            <a:ext cx="9617072"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Content Placeholder 3"/>
          <p:cNvSpPr txBox="1">
            <a:spLocks/>
          </p:cNvSpPr>
          <p:nvPr/>
        </p:nvSpPr>
        <p:spPr>
          <a:xfrm>
            <a:off x="7358992" y="3534575"/>
            <a:ext cx="4621152" cy="2716963"/>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does our </a:t>
            </a:r>
            <a:r>
              <a:rPr lang="en-US" b="1" dirty="0">
                <a:solidFill>
                  <a:srgbClr val="9E1643"/>
                </a:solidFill>
              </a:rPr>
              <a:t>Majesty of Heaven</a:t>
            </a:r>
            <a:r>
              <a:rPr lang="en-US" b="1" dirty="0">
                <a:solidFill>
                  <a:srgbClr val="C00000"/>
                </a:solidFill>
              </a:rPr>
              <a:t> </a:t>
            </a:r>
            <a:r>
              <a:rPr lang="en-US" dirty="0"/>
              <a:t>connect all these components in His tapestry?</a:t>
            </a:r>
          </a:p>
          <a:p>
            <a:r>
              <a:rPr lang="en-US" dirty="0"/>
              <a:t>Is there a special </a:t>
            </a:r>
            <a:r>
              <a:rPr lang="en-US" b="1" dirty="0">
                <a:solidFill>
                  <a:srgbClr val="0070C0"/>
                </a:solidFill>
              </a:rPr>
              <a:t>Umbrella covering</a:t>
            </a:r>
            <a:r>
              <a:rPr lang="en-US" dirty="0"/>
              <a:t> for this </a:t>
            </a:r>
            <a:r>
              <a:rPr lang="en-US" b="1" dirty="0">
                <a:solidFill>
                  <a:srgbClr val="9E1643"/>
                </a:solidFill>
              </a:rPr>
              <a:t>Plan of Salvation?</a:t>
            </a:r>
          </a:p>
        </p:txBody>
      </p:sp>
      <p:sp>
        <p:nvSpPr>
          <p:cNvPr id="9" name="Rectangle: Rounded Corners 8">
            <a:extLst>
              <a:ext uri="{FF2B5EF4-FFF2-40B4-BE49-F238E27FC236}">
                <a16:creationId xmlns="" xmlns:a16="http://schemas.microsoft.com/office/drawing/2014/main" id="{BB70D260-DCC5-45E0-9A50-34F0AEEFF969}"/>
              </a:ext>
            </a:extLst>
          </p:cNvPr>
          <p:cNvSpPr/>
          <p:nvPr/>
        </p:nvSpPr>
        <p:spPr>
          <a:xfrm>
            <a:off x="2385752" y="-5444100"/>
            <a:ext cx="9294829" cy="5097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I am struggling wit h making a connection. Gen 38:28 is the first mention of scarlet. It was tied around the wrist of Zerah.  Isa 60:3 uses the word – </a:t>
            </a:r>
            <a:r>
              <a:rPr lang="en-CA" sz="2000" dirty="0" err="1"/>
              <a:t>zerah</a:t>
            </a:r>
            <a:r>
              <a:rPr lang="en-CA" sz="2000" dirty="0"/>
              <a:t> translated  as </a:t>
            </a:r>
            <a:br>
              <a:rPr lang="en-CA" sz="2000" dirty="0"/>
            </a:br>
            <a:r>
              <a:rPr lang="en-CA" sz="2000" dirty="0"/>
              <a:t>rising light”, to which the Gentiles would come. Of course the scarlet rope saved the “harlot” of Jericho and her family. (Not really a harlot as we’ve assumed).  Scarlet represented salvation there.  Also the Red Heifer. The Red Heifer symbolized Yahusha, who IS the Saviour in charge of Salvation who today is the Kohen Ha </a:t>
            </a:r>
            <a:r>
              <a:rPr lang="en-CA" sz="2000" dirty="0" err="1"/>
              <a:t>Gadol</a:t>
            </a:r>
            <a:r>
              <a:rPr lang="en-CA" sz="2000" dirty="0"/>
              <a:t> of the Melki-</a:t>
            </a:r>
            <a:r>
              <a:rPr lang="en-CA" sz="2000" dirty="0" err="1"/>
              <a:t>Tzedek</a:t>
            </a:r>
            <a:r>
              <a:rPr lang="en-CA" sz="2000" dirty="0"/>
              <a:t> Order! </a:t>
            </a:r>
          </a:p>
          <a:p>
            <a:pPr algn="ctr"/>
            <a:r>
              <a:rPr lang="en-CA" sz="2000" dirty="0"/>
              <a:t>But where is the scarlet link going back to Adam? </a:t>
            </a:r>
          </a:p>
          <a:p>
            <a:pPr algn="ctr"/>
            <a:r>
              <a:rPr lang="en-US" sz="2000" b="1" dirty="0">
                <a:solidFill>
                  <a:srgbClr val="002060"/>
                </a:solidFill>
              </a:rPr>
              <a:t>CF:  I see “scarlet” as “salvation” (</a:t>
            </a:r>
            <a:r>
              <a:rPr lang="en-US" sz="2000" b="1" dirty="0" err="1">
                <a:solidFill>
                  <a:srgbClr val="002060"/>
                </a:solidFill>
              </a:rPr>
              <a:t>Rahab</a:t>
            </a:r>
            <a:r>
              <a:rPr lang="en-US" sz="2000" b="1" dirty="0">
                <a:solidFill>
                  <a:srgbClr val="002060"/>
                </a:solidFill>
              </a:rPr>
              <a:t>) and as “cleansing” (Heifer).</a:t>
            </a:r>
          </a:p>
          <a:p>
            <a:pPr algn="ctr"/>
            <a:r>
              <a:rPr lang="en-US" sz="2000" b="1" dirty="0">
                <a:solidFill>
                  <a:srgbClr val="002060"/>
                </a:solidFill>
              </a:rPr>
              <a:t>How does that connect to Adam?  Upon that 1</a:t>
            </a:r>
            <a:r>
              <a:rPr lang="en-US" sz="2000" b="1" baseline="30000" dirty="0">
                <a:solidFill>
                  <a:srgbClr val="002060"/>
                </a:solidFill>
              </a:rPr>
              <a:t>st</a:t>
            </a:r>
            <a:r>
              <a:rPr lang="en-US" sz="2000" b="1" dirty="0">
                <a:solidFill>
                  <a:srgbClr val="002060"/>
                </a:solidFill>
              </a:rPr>
              <a:t> sin he/they needed both “cleansing” and “salvation” or be under the same judgment as Lucifer and the cast out angels.  </a:t>
            </a:r>
            <a:r>
              <a:rPr lang="en-US" sz="2000" b="1" dirty="0" err="1">
                <a:solidFill>
                  <a:srgbClr val="002060"/>
                </a:solidFill>
              </a:rPr>
              <a:t>Tho</a:t>
            </a:r>
            <a:r>
              <a:rPr lang="en-US" sz="2000" b="1" dirty="0">
                <a:solidFill>
                  <a:srgbClr val="002060"/>
                </a:solidFill>
              </a:rPr>
              <a:t> your sins be as scarlet – they are white as snow – cleansing?  The whole plan of salvation is about “cleansing” after forgiveness, the you’re ready to enjoy salvation.   At least that is how I see things – simply!  Does that help?  Jan 27</a:t>
            </a:r>
            <a:r>
              <a:rPr lang="en-US" sz="2000" b="1" baseline="30000" dirty="0">
                <a:solidFill>
                  <a:srgbClr val="002060"/>
                </a:solidFill>
              </a:rPr>
              <a:t>th</a:t>
            </a:r>
            <a:r>
              <a:rPr lang="en-US" sz="2000" b="1" dirty="0">
                <a:solidFill>
                  <a:srgbClr val="002060"/>
                </a:solidFill>
              </a:rPr>
              <a:t> </a:t>
            </a:r>
            <a:endParaRPr lang="en-CA" sz="2000" b="1" dirty="0">
              <a:solidFill>
                <a:srgbClr val="002060"/>
              </a:solidFill>
            </a:endParaRPr>
          </a:p>
        </p:txBody>
      </p:sp>
    </p:spTree>
    <p:extLst>
      <p:ext uri="{BB962C8B-B14F-4D97-AF65-F5344CB8AC3E}">
        <p14:creationId xmlns:p14="http://schemas.microsoft.com/office/powerpoint/2010/main" val="373071734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 presetClass="entr" presetSubtype="3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2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33350"/>
            <a:ext cx="12227466" cy="6991350"/>
          </a:xfrm>
          <a:prstGeom prst="rect">
            <a:avLst/>
          </a:prstGeom>
        </p:spPr>
      </p:pic>
      <p:sp>
        <p:nvSpPr>
          <p:cNvPr id="2" name="Slide Number Placeholder 1"/>
          <p:cNvSpPr>
            <a:spLocks noGrp="1"/>
          </p:cNvSpPr>
          <p:nvPr>
            <p:ph type="sldNum" sz="quarter" idx="12"/>
          </p:nvPr>
        </p:nvSpPr>
        <p:spPr>
          <a:xfrm>
            <a:off x="8610600" y="6356350"/>
            <a:ext cx="3371850" cy="368300"/>
          </a:xfrm>
        </p:spPr>
        <p:txBody>
          <a:bodyPr/>
          <a:lstStyle/>
          <a:p>
            <a:fld id="{385F3E72-97D8-4E0E-8DB2-A67F030E614A}" type="slidenum">
              <a:rPr lang="en-US" b="1" smtClean="0">
                <a:solidFill>
                  <a:schemeClr val="bg1"/>
                </a:solidFill>
              </a:rPr>
              <a:t>4</a:t>
            </a:fld>
            <a:endParaRPr lang="en-US" b="1" dirty="0">
              <a:solidFill>
                <a:schemeClr val="bg1"/>
              </a:solidFill>
            </a:endParaRPr>
          </a:p>
        </p:txBody>
      </p:sp>
      <p:sp>
        <p:nvSpPr>
          <p:cNvPr id="6" name="Rectangle 5"/>
          <p:cNvSpPr/>
          <p:nvPr/>
        </p:nvSpPr>
        <p:spPr>
          <a:xfrm>
            <a:off x="4436014" y="916018"/>
            <a:ext cx="7546436" cy="4524315"/>
          </a:xfrm>
          <a:prstGeom prst="rect">
            <a:avLst/>
          </a:prstGeom>
          <a:noFill/>
          <a:effectLst>
            <a:outerShdw blurRad="50800" dist="50800" dir="5400000" sx="101000" sy="101000" algn="ctr" rotWithShape="0">
              <a:srgbClr val="FF33CC"/>
            </a:outerShdw>
          </a:effectLst>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228600">
                    <a:schemeClr val="bg1">
                      <a:alpha val="72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Gen 1:12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the plant that yields </a:t>
            </a:r>
            <a:r>
              <a:rPr lang="en-US" sz="4800" b="1" dirty="0">
                <a:ln w="11430">
                  <a:solidFill>
                    <a:srgbClr val="FF33CC"/>
                  </a:solidFill>
                </a:ln>
                <a:solidFill>
                  <a:srgbClr val="FFFF00"/>
                </a:solidFill>
                <a:effectLst>
                  <a:glow rad="228600">
                    <a:srgbClr val="70AD47">
                      <a:lumMod val="50000"/>
                      <a:alpha val="40000"/>
                    </a:srgbClr>
                  </a:glow>
                  <a:outerShdw blurRad="50800" dist="39000" dir="5460000" algn="tl">
                    <a:srgbClr val="0000FF"/>
                  </a:outerShdw>
                </a:effectLst>
                <a:latin typeface="MV Boli" pitchFamily="2" charset="0"/>
                <a:ea typeface="Nouvelle Vague" pitchFamily="2" charset="0"/>
                <a:cs typeface="MV Boli" pitchFamily="2" charset="0"/>
              </a:rPr>
              <a:t>seed</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FFFF"/>
                  </a:outerShdw>
                </a:effectLst>
                <a:latin typeface="MV Boli" pitchFamily="2" charset="0"/>
                <a:ea typeface="Nouvelle Vague" pitchFamily="2" charset="0"/>
                <a:cs typeface="MV Boli" pitchFamily="2" charset="0"/>
              </a:rPr>
              <a:t>according to its kind,</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and the tree that yields fruit, whose </a:t>
            </a:r>
            <a:r>
              <a:rPr lang="en-US" sz="4800" b="1" dirty="0">
                <a:ln w="11430">
                  <a:solidFill>
                    <a:srgbClr val="FF33CC"/>
                  </a:solidFill>
                </a:ln>
                <a:solidFill>
                  <a:srgbClr val="FFFF00"/>
                </a:solidFill>
                <a:effectLst>
                  <a:glow rad="228600">
                    <a:schemeClr val="accent6">
                      <a:lumMod val="50000"/>
                      <a:alpha val="40000"/>
                    </a:schemeClr>
                  </a:glow>
                  <a:outerShdw blurRad="50800" dist="39000" dir="5460000" algn="tl">
                    <a:srgbClr val="0000FF"/>
                  </a:outerShdw>
                </a:effectLst>
                <a:latin typeface="MV Boli" pitchFamily="2" charset="0"/>
                <a:ea typeface="Nouvelle Vague" pitchFamily="2" charset="0"/>
                <a:cs typeface="MV Boli" pitchFamily="2" charset="0"/>
              </a:rPr>
              <a:t>seed</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FF33CC"/>
                  </a:outerShdw>
                </a:effectLst>
                <a:latin typeface="MV Boli" pitchFamily="2" charset="0"/>
                <a:ea typeface="Nouvelle Vague" pitchFamily="2" charset="0"/>
                <a:cs typeface="MV Boli" pitchFamily="2" charset="0"/>
              </a:rPr>
              <a:t> </a:t>
            </a:r>
            <a:r>
              <a:rPr lang="en-US" sz="4800" b="1" u="sng" dirty="0">
                <a:ln w="38100">
                  <a:solidFill>
                    <a:srgbClr val="0000FF"/>
                  </a:solidFill>
                </a:ln>
                <a:solidFill>
                  <a:schemeClr val="accent6">
                    <a:lumMod val="40000"/>
                    <a:lumOff val="60000"/>
                  </a:schemeClr>
                </a:solidFill>
                <a:effectLst>
                  <a:glow rad="228600">
                    <a:srgbClr val="FF33CC">
                      <a:alpha val="40000"/>
                    </a:srgbClr>
                  </a:glow>
                  <a:outerShdw blurRad="50800" dist="39000" dir="5460000" algn="tl">
                    <a:srgbClr val="FF33CC"/>
                  </a:outerShdw>
                </a:effectLst>
                <a:latin typeface="Cooper Black" panose="0208090404030B020404" pitchFamily="18" charset="0"/>
                <a:ea typeface="Nouvelle Vague" pitchFamily="2" charset="0"/>
                <a:cs typeface="MV Boli" pitchFamily="2" charset="0"/>
              </a:rPr>
              <a:t>IS IN ITSELF</a:t>
            </a:r>
            <a:r>
              <a:rPr lang="en-US" sz="4800" b="1" u="sng" dirty="0">
                <a:ln w="19050">
                  <a:solidFill>
                    <a:srgbClr val="0000FF"/>
                  </a:solidFill>
                </a:ln>
                <a:solidFill>
                  <a:schemeClr val="accent6">
                    <a:lumMod val="40000"/>
                    <a:lumOff val="60000"/>
                  </a:schemeClr>
                </a:solidFill>
                <a:effectLst>
                  <a:glow rad="228600">
                    <a:schemeClr val="accent6">
                      <a:lumMod val="50000"/>
                      <a:alpha val="40000"/>
                    </a:schemeClr>
                  </a:glow>
                  <a:outerShdw blurRad="50800" dist="39000" dir="5460000" algn="tl">
                    <a:srgbClr val="FF33CC"/>
                  </a:outerShdw>
                </a:effectLst>
                <a:latin typeface="Cooper Black" panose="0208090404030B020404" pitchFamily="18" charset="0"/>
                <a:ea typeface="Nouvelle Vague" pitchFamily="2" charset="0"/>
                <a:cs typeface="MV Boli" pitchFamily="2" charset="0"/>
              </a:rPr>
              <a:t/>
            </a:r>
            <a:br>
              <a:rPr lang="en-US" sz="4800" b="1" u="sng" dirty="0">
                <a:ln w="19050">
                  <a:solidFill>
                    <a:srgbClr val="0000FF"/>
                  </a:solidFill>
                </a:ln>
                <a:solidFill>
                  <a:schemeClr val="accent6">
                    <a:lumMod val="40000"/>
                    <a:lumOff val="60000"/>
                  </a:schemeClr>
                </a:solidFill>
                <a:effectLst>
                  <a:glow rad="228600">
                    <a:schemeClr val="accent6">
                      <a:lumMod val="50000"/>
                      <a:alpha val="40000"/>
                    </a:schemeClr>
                  </a:glow>
                  <a:outerShdw blurRad="50800" dist="39000" dir="5460000" algn="tl">
                    <a:srgbClr val="FF33CC"/>
                  </a:outerShdw>
                </a:effectLst>
                <a:latin typeface="Cooper Black" panose="0208090404030B020404" pitchFamily="18" charset="0"/>
                <a:ea typeface="Nouvelle Vague" pitchFamily="2" charset="0"/>
                <a:cs typeface="MV Boli" pitchFamily="2" charset="0"/>
              </a:rPr>
            </a:br>
            <a:r>
              <a:rPr lang="en-US" sz="4800" b="1" dirty="0">
                <a:ln w="19050">
                  <a:solidFill>
                    <a:srgbClr val="0000FF"/>
                  </a:solidFill>
                </a:ln>
                <a:solidFill>
                  <a:schemeClr val="accent6">
                    <a:lumMod val="40000"/>
                    <a:lumOff val="60000"/>
                  </a:schemeClr>
                </a:solidFill>
                <a:effectLst>
                  <a:glow rad="228600">
                    <a:schemeClr val="accent6">
                      <a:lumMod val="50000"/>
                      <a:alpha val="40000"/>
                    </a:schemeClr>
                  </a:glow>
                  <a:outerShdw blurRad="50800" dist="39000" dir="5460000" algn="tl">
                    <a:srgbClr val="FF33CC"/>
                  </a:outerShdw>
                </a:effectLst>
                <a:latin typeface="MV Boli" pitchFamily="2" charset="0"/>
                <a:ea typeface="Nouvelle Vague" pitchFamily="2" charset="0"/>
                <a:cs typeface="MV Boli" pitchFamily="2" charset="0"/>
              </a:rPr>
              <a:t>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according to its kind</a:t>
            </a:r>
            <a:r>
              <a:rPr lang="en-US" sz="40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Comic Sans MS" panose="030F0702030302020204" pitchFamily="66" charset="0"/>
                <a:ea typeface="Nouvelle Vague" pitchFamily="2" charset="0"/>
                <a:cs typeface="MV Boli" pitchFamily="2" charset="0"/>
              </a:rPr>
              <a:t>.</a:t>
            </a:r>
          </a:p>
        </p:txBody>
      </p:sp>
      <p:sp>
        <p:nvSpPr>
          <p:cNvPr id="7" name="Rectangle 6">
            <a:extLst>
              <a:ext uri="{FF2B5EF4-FFF2-40B4-BE49-F238E27FC236}">
                <a16:creationId xmlns="" xmlns:a16="http://schemas.microsoft.com/office/drawing/2014/main" id="{6E5B756E-593C-4F32-9DC5-0C146D70C07C}"/>
              </a:ext>
            </a:extLst>
          </p:cNvPr>
          <p:cNvSpPr/>
          <p:nvPr/>
        </p:nvSpPr>
        <p:spPr>
          <a:xfrm rot="21127155">
            <a:off x="161823" y="2127850"/>
            <a:ext cx="4267199" cy="213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Is this</a:t>
            </a:r>
            <a:b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b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true?</a:t>
            </a:r>
            <a:endParaRPr lang="en-CA" sz="8000" dirty="0">
              <a:effectLst>
                <a:glow rad="228600">
                  <a:schemeClr val="accent1">
                    <a:satMod val="175000"/>
                    <a:alpha val="40000"/>
                  </a:schemeClr>
                </a:glow>
              </a:effectLst>
            </a:endParaRPr>
          </a:p>
        </p:txBody>
      </p:sp>
      <p:sp>
        <p:nvSpPr>
          <p:cNvPr id="8" name="Rectangle 7">
            <a:extLst>
              <a:ext uri="{FF2B5EF4-FFF2-40B4-BE49-F238E27FC236}">
                <a16:creationId xmlns="" xmlns:a16="http://schemas.microsoft.com/office/drawing/2014/main" id="{6E5B756E-593C-4F32-9DC5-0C146D70C07C}"/>
              </a:ext>
            </a:extLst>
          </p:cNvPr>
          <p:cNvSpPr/>
          <p:nvPr/>
        </p:nvSpPr>
        <p:spPr>
          <a:xfrm>
            <a:off x="285750" y="5284436"/>
            <a:ext cx="11696700" cy="1440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Or is it just a theory?  </a:t>
            </a:r>
            <a:endParaRPr lang="en-CA" sz="8000" dirty="0">
              <a:effectLst>
                <a:glow rad="228600">
                  <a:schemeClr val="accent1">
                    <a:satMod val="175000"/>
                    <a:alpha val="40000"/>
                  </a:schemeClr>
                </a:glow>
              </a:effectLst>
            </a:endParaRPr>
          </a:p>
        </p:txBody>
      </p:sp>
    </p:spTree>
    <p:extLst>
      <p:ext uri="{BB962C8B-B14F-4D97-AF65-F5344CB8AC3E}">
        <p14:creationId xmlns:p14="http://schemas.microsoft.com/office/powerpoint/2010/main" val="149431356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395505" y="5587152"/>
            <a:ext cx="7788232" cy="1276904"/>
          </a:xfrm>
          <a:prstGeom prst="rect">
            <a:avLst/>
          </a:prstGeom>
        </p:spPr>
      </p:pic>
      <p:sp>
        <p:nvSpPr>
          <p:cNvPr id="2" name="Slide Number Placeholder 1"/>
          <p:cNvSpPr>
            <a:spLocks noGrp="1"/>
          </p:cNvSpPr>
          <p:nvPr>
            <p:ph type="sldNum" sz="quarter" idx="12"/>
          </p:nvPr>
        </p:nvSpPr>
        <p:spPr>
          <a:xfrm>
            <a:off x="8694916" y="6462009"/>
            <a:ext cx="3374254" cy="365125"/>
          </a:xfrm>
        </p:spPr>
        <p:txBody>
          <a:bodyPr/>
          <a:lstStyle/>
          <a:p>
            <a:fld id="{385F3E72-97D8-4E0E-8DB2-A67F030E614A}" type="slidenum">
              <a:rPr lang="en-US" smtClean="0">
                <a:solidFill>
                  <a:schemeClr val="tx1"/>
                </a:solidFill>
              </a:rPr>
              <a:t>40</a:t>
            </a:fld>
            <a:endParaRPr lang="en-US" dirty="0">
              <a:solidFill>
                <a:schemeClr val="tx1"/>
              </a:solidFill>
            </a:endParaRPr>
          </a:p>
        </p:txBody>
      </p:sp>
      <p:pic>
        <p:nvPicPr>
          <p:cNvPr id="3" name="Picture 3" descr="C:\Users\Rae\Desktop\Mel [cf] Priesthood &amp; Faifer\umbrella 1.png"/>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435621" y="4032569"/>
            <a:ext cx="3166039" cy="29968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6576047" y="843924"/>
            <a:ext cx="5174980" cy="983086"/>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#1 </a:t>
            </a:r>
            <a:r>
              <a:rPr lang="en-US" sz="2800" b="1" dirty="0" err="1">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Melki-tzedek</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a:t>
            </a: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Priesthood</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in Heaven</a:t>
            </a:r>
            <a:endParaRPr lang="en-CA"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endParaRPr>
          </a:p>
        </p:txBody>
      </p:sp>
      <p:pic>
        <p:nvPicPr>
          <p:cNvPr id="5" name="Picture 3" descr="C:\Users\Rae\Desktop\Mel [cf] Priesthood &amp; Faifer\umbrella 1.png"/>
          <p:cNvPicPr>
            <a:picLocks noChangeAspect="1" noChangeArrowheads="1"/>
          </p:cNvPicPr>
          <p:nvPr/>
        </p:nvPicPr>
        <p:blipFill>
          <a:blip r:embed="rId5">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846783" y="2101597"/>
            <a:ext cx="5398838" cy="44674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3" descr="C:\Users\Rae\Desktop\Mel [cf] Priesthood &amp; Faifer\umbrella 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9621" y="-70940"/>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5337137" y="2183869"/>
            <a:ext cx="6159640" cy="617099"/>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r>
              <a:rPr lang="en-US" sz="2800" b="1" u="sng"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Priesthood</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on Earth</a:t>
            </a:r>
            <a:endParaRPr lang="en-CA"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sp>
        <p:nvSpPr>
          <p:cNvPr id="8" name="Content Placeholder 3"/>
          <p:cNvSpPr txBox="1">
            <a:spLocks/>
          </p:cNvSpPr>
          <p:nvPr/>
        </p:nvSpPr>
        <p:spPr>
          <a:xfrm>
            <a:off x="4840212" y="3845840"/>
            <a:ext cx="5708234" cy="529307"/>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#3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Aharonic</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a:t>
            </a:r>
            <a:r>
              <a:rPr lang="en-US" sz="2800" b="1" u="sng"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Priesthood</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on Earth</a:t>
            </a:r>
            <a:endParaRPr lang="en-CA"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endParaRPr>
          </a:p>
        </p:txBody>
      </p:sp>
      <p:sp>
        <p:nvSpPr>
          <p:cNvPr id="9" name="Title 2"/>
          <p:cNvSpPr txBox="1">
            <a:spLocks/>
          </p:cNvSpPr>
          <p:nvPr/>
        </p:nvSpPr>
        <p:spPr>
          <a:xfrm>
            <a:off x="195318" y="4064159"/>
            <a:ext cx="3750648" cy="2933700"/>
          </a:xfrm>
          <a:prstGeom prst="rect">
            <a:avLst/>
          </a:prstGeom>
        </p:spPr>
        <p:txBody>
          <a:bodyPr>
            <a:normAutofit fontScale="975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a:t>
            </a:r>
            <a:b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Umbrella Illustrations Demonstrate Priesthoods </a:t>
            </a:r>
            <a:b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&amp; Covenants</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0" name="Title 2"/>
          <p:cNvSpPr txBox="1">
            <a:spLocks/>
          </p:cNvSpPr>
          <p:nvPr/>
        </p:nvSpPr>
        <p:spPr>
          <a:xfrm>
            <a:off x="4395505" y="24959"/>
            <a:ext cx="7355522"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Could this study about:</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2" name="Speech Bubble: Rectangle with Corners Rounded 10">
            <a:extLst>
              <a:ext uri="{FF2B5EF4-FFF2-40B4-BE49-F238E27FC236}">
                <a16:creationId xmlns="" xmlns:a16="http://schemas.microsoft.com/office/drawing/2014/main" id="{2BD1E44F-326E-4E4A-AF2D-C8E3B31DC5C0}"/>
              </a:ext>
            </a:extLst>
          </p:cNvPr>
          <p:cNvSpPr/>
          <p:nvPr/>
        </p:nvSpPr>
        <p:spPr>
          <a:xfrm>
            <a:off x="343320" y="442551"/>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13" name="Speech Bubble: Rectangle with Corners Rounded 11">
            <a:extLst>
              <a:ext uri="{FF2B5EF4-FFF2-40B4-BE49-F238E27FC236}">
                <a16:creationId xmlns="" xmlns:a16="http://schemas.microsoft.com/office/drawing/2014/main" id="{7A004ED6-0208-4149-AA39-189062331143}"/>
              </a:ext>
            </a:extLst>
          </p:cNvPr>
          <p:cNvSpPr/>
          <p:nvPr/>
        </p:nvSpPr>
        <p:spPr>
          <a:xfrm>
            <a:off x="1058958" y="2315598"/>
            <a:ext cx="1342826"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41D61"/>
                </a:solidFill>
              </a:rPr>
              <a:t>Earthly Priesthood</a:t>
            </a:r>
          </a:p>
        </p:txBody>
      </p:sp>
      <p:sp>
        <p:nvSpPr>
          <p:cNvPr id="14" name="Speech Bubble: Rectangle with Corners Rounded 12">
            <a:extLst>
              <a:ext uri="{FF2B5EF4-FFF2-40B4-BE49-F238E27FC236}">
                <a16:creationId xmlns="" xmlns:a16="http://schemas.microsoft.com/office/drawing/2014/main" id="{19930269-5158-4113-B7C6-F88653D7EC22}"/>
              </a:ext>
            </a:extLst>
          </p:cNvPr>
          <p:cNvSpPr/>
          <p:nvPr/>
        </p:nvSpPr>
        <p:spPr>
          <a:xfrm>
            <a:off x="2388902" y="3980565"/>
            <a:ext cx="1342826" cy="638898"/>
          </a:xfrm>
          <a:prstGeom prst="wedgeRoundRectCallout">
            <a:avLst>
              <a:gd name="adj1" fmla="val 51437"/>
              <a:gd name="adj2" fmla="val 81918"/>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9474" b="89474" l="0" r="95222"/>
                    </a14:imgEffect>
                    <a14:imgEffect>
                      <a14:saturation sat="200000"/>
                    </a14:imgEffect>
                  </a14:imgLayer>
                </a14:imgProps>
              </a:ext>
              <a:ext uri="{28A0092B-C50C-407E-A947-70E740481C1C}">
                <a14:useLocalDpi xmlns:a14="http://schemas.microsoft.com/office/drawing/2010/main"/>
              </a:ext>
            </a:extLst>
          </a:blip>
          <a:stretch>
            <a:fillRect/>
          </a:stretch>
        </p:blipFill>
        <p:spPr>
          <a:xfrm>
            <a:off x="1846783" y="-1145266"/>
            <a:ext cx="3490354" cy="1134365"/>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9023" b="100000" l="0" r="1000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601660" y="-1567936"/>
            <a:ext cx="4763165" cy="126700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Title 2"/>
          <p:cNvSpPr txBox="1">
            <a:spLocks/>
          </p:cNvSpPr>
          <p:nvPr/>
        </p:nvSpPr>
        <p:spPr>
          <a:xfrm>
            <a:off x="6601660" y="4333915"/>
            <a:ext cx="6179048" cy="1921748"/>
          </a:xfrm>
          <a:prstGeom prst="rect">
            <a:avLst/>
          </a:prstGeom>
          <a:noFill/>
        </p:spPr>
        <p:txBody>
          <a:bodyP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rgbClr val="002060"/>
                  </a:solidFill>
                </a:ln>
                <a:blipFill>
                  <a:blip r:embed="rId10">
                    <a:alphaModFix amt="64000"/>
                  </a:blip>
                  <a:tile tx="0" ty="0" sx="100000" sy="100000" flip="none" algn="tl"/>
                </a:blipFill>
                <a:latin typeface="Eras Demi ITC" panose="020B0805030504020804" pitchFamily="34" charset="0"/>
              </a:rPr>
              <a:t>… be the </a:t>
            </a:r>
            <a:r>
              <a:rPr lang="en-US" dirty="0">
                <a:blipFill>
                  <a:blip r:embed="rId10">
                    <a:alphaModFix amt="64000"/>
                  </a:blip>
                  <a:tile tx="0" ty="0" sx="100000" sy="100000" flip="none" algn="tl"/>
                </a:blipFill>
                <a:latin typeface="Eras Demi ITC" panose="020B0805030504020804" pitchFamily="34" charset="0"/>
              </a:rPr>
              <a:t> </a:t>
            </a:r>
            <a: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r>
            <a:br>
              <a:rPr lang="en-US"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dirty="0">
                <a:ln>
                  <a:solidFill>
                    <a:srgbClr val="002060"/>
                  </a:solidFill>
                </a:ln>
                <a:gradFill flip="none" rotWithShape="1">
                  <a:gsLst>
                    <a:gs pos="57000">
                      <a:srgbClr val="9E1850"/>
                    </a:gs>
                    <a:gs pos="27000">
                      <a:srgbClr val="A0102F"/>
                    </a:gs>
                    <a:gs pos="4000">
                      <a:srgbClr val="FF0000"/>
                    </a:gs>
                    <a:gs pos="94000">
                      <a:srgbClr val="CC0000"/>
                    </a:gs>
                  </a:gsLst>
                  <a:lin ang="0" scaled="1"/>
                  <a:tileRect/>
                </a:gradFill>
                <a:latin typeface="Cooper Black" panose="0208090404030B020404" pitchFamily="18" charset="0"/>
              </a:rPr>
              <a:t> </a:t>
            </a:r>
            <a:r>
              <a:rPr lang="en-US" dirty="0">
                <a:ln>
                  <a:solidFill>
                    <a:srgbClr val="002060"/>
                  </a:solidFill>
                </a:ln>
                <a:gradFill flip="none" rotWithShape="1">
                  <a:gsLst>
                    <a:gs pos="43000">
                      <a:srgbClr val="9E1850"/>
                    </a:gs>
                    <a:gs pos="18000">
                      <a:srgbClr val="A0102F"/>
                    </a:gs>
                    <a:gs pos="60000">
                      <a:srgbClr val="CC0000"/>
                    </a:gs>
                  </a:gsLst>
                  <a:lin ang="0" scaled="1"/>
                  <a:tileRect/>
                </a:gradFill>
                <a:latin typeface="Cooper Black" panose="0208090404030B020404" pitchFamily="18" charset="0"/>
              </a:rPr>
              <a:t>Scarlet Thread</a:t>
            </a:r>
          </a:p>
          <a:p>
            <a:r>
              <a:rPr lang="en-US" dirty="0">
                <a:ln>
                  <a:solidFill>
                    <a:srgbClr val="002060"/>
                  </a:solidFill>
                </a:ln>
                <a:blipFill>
                  <a:blip r:embed="rId10"/>
                  <a:tile tx="0" ty="0" sx="100000" sy="100000" flip="none" algn="tl"/>
                </a:blipFill>
                <a:latin typeface="Eras Demi ITC" panose="020B0805030504020804" pitchFamily="34" charset="0"/>
              </a:rPr>
              <a:t>      connection?</a:t>
            </a:r>
            <a:r>
              <a:rPr lang="en-US" dirty="0">
                <a:blipFill>
                  <a:blip r:embed="rId10"/>
                  <a:tile tx="0" ty="0" sx="100000" sy="100000" flip="none" algn="tl"/>
                </a:blipFill>
                <a:latin typeface="Eras Demi ITC" panose="020B0805030504020804" pitchFamily="34" charset="0"/>
              </a:rPr>
              <a:t> </a:t>
            </a:r>
            <a:endParaRPr lang="en-CA" sz="4800" dirty="0">
              <a:ln>
                <a:solidFill>
                  <a:srgbClr val="002060"/>
                </a:solidFill>
              </a:ln>
              <a:gradFill flip="none" rotWithShape="1">
                <a:gsLst>
                  <a:gs pos="23000">
                    <a:srgbClr val="9E1850"/>
                  </a:gs>
                  <a:gs pos="3000">
                    <a:srgbClr val="A0102F"/>
                  </a:gs>
                  <a:gs pos="0">
                    <a:srgbClr val="FF0000"/>
                  </a:gs>
                  <a:gs pos="94000">
                    <a:srgbClr val="CC0000"/>
                  </a:gs>
                </a:gsLst>
                <a:lin ang="0" scaled="1"/>
                <a:tileRect/>
              </a:gradFill>
              <a:latin typeface="Cooper Black" panose="0208090404030B020404" pitchFamily="18" charset="0"/>
            </a:endParaRPr>
          </a:p>
        </p:txBody>
      </p:sp>
    </p:spTree>
    <p:extLst>
      <p:ext uri="{BB962C8B-B14F-4D97-AF65-F5344CB8AC3E}">
        <p14:creationId xmlns:p14="http://schemas.microsoft.com/office/powerpoint/2010/main" val="31427262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41</a:t>
            </a:fld>
            <a:endParaRPr lang="en-US" dirty="0">
              <a:solidFill>
                <a:schemeClr val="tx1"/>
              </a:solidFill>
            </a:endParaRPr>
          </a:p>
        </p:txBody>
      </p:sp>
      <p:pic>
        <p:nvPicPr>
          <p:cNvPr id="3" name="Picture 6" descr="C:\Users\Rae\Desktop\Mel [cf] Priesthood &amp; Faifer\umbrella 5.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44229" y="1901370"/>
            <a:ext cx="4300470" cy="38753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261952" y="4272674"/>
            <a:ext cx="3085854" cy="2448801"/>
            <a:chOff x="5767107" y="4272674"/>
            <a:chExt cx="3085854" cy="2448801"/>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67107" y="4283075"/>
              <a:ext cx="3085854" cy="2438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2" descr="C:\Users\Rae\Desktop\top hat clear.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841258" y="4272674"/>
              <a:ext cx="681857" cy="61132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6"/>
          <p:cNvSpPr txBox="1">
            <a:spLocks/>
          </p:cNvSpPr>
          <p:nvPr/>
        </p:nvSpPr>
        <p:spPr>
          <a:xfrm>
            <a:off x="533399" y="1235075"/>
            <a:ext cx="7244878" cy="5184775"/>
          </a:xfrm>
          <a:prstGeom prst="rect">
            <a:avLst/>
          </a:prstGeom>
        </p:spPr>
        <p:txBody>
          <a:bodyPr>
            <a:normAutofit fontScale="925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00CC"/>
                </a:solidFill>
              </a:rPr>
              <a:t>For illustration purposes, the </a:t>
            </a:r>
            <a:r>
              <a:rPr lang="en-US" b="1" dirty="0">
                <a:solidFill>
                  <a:srgbClr val="441D61"/>
                </a:solidFill>
              </a:rPr>
              <a:t>“umbrella” </a:t>
            </a:r>
            <a:r>
              <a:rPr lang="en-US" b="1" dirty="0">
                <a:solidFill>
                  <a:srgbClr val="0000CC"/>
                </a:solidFill>
              </a:rPr>
              <a:t>represents the </a:t>
            </a:r>
            <a:r>
              <a:rPr lang="en-US" b="1" dirty="0">
                <a:solidFill>
                  <a:srgbClr val="441D61"/>
                </a:solidFill>
              </a:rPr>
              <a:t>Priesthood’s</a:t>
            </a:r>
            <a:r>
              <a:rPr lang="en-US" b="1" dirty="0">
                <a:solidFill>
                  <a:srgbClr val="0000CC"/>
                </a:solidFill>
              </a:rPr>
              <a:t> authority over its “Covenant.”  There is more than one </a:t>
            </a:r>
            <a:r>
              <a:rPr lang="en-US" b="1" u="sng" dirty="0">
                <a:solidFill>
                  <a:srgbClr val="0000CC"/>
                </a:solidFill>
              </a:rPr>
              <a:t>Priesthood</a:t>
            </a:r>
            <a:r>
              <a:rPr lang="en-US" b="1" dirty="0">
                <a:solidFill>
                  <a:srgbClr val="0000CC"/>
                </a:solidFill>
              </a:rPr>
              <a:t>.</a:t>
            </a:r>
          </a:p>
          <a:p>
            <a:pPr marL="0" indent="0">
              <a:buFont typeface="Arial" panose="020B0604020202020204" pitchFamily="34" charset="0"/>
              <a:buNone/>
            </a:pPr>
            <a:r>
              <a:rPr lang="en-US" b="1" u="sng" dirty="0">
                <a:solidFill>
                  <a:srgbClr val="C00000"/>
                </a:solidFill>
              </a:rPr>
              <a:t>Questions</a:t>
            </a:r>
            <a:r>
              <a:rPr lang="en-US" dirty="0">
                <a:solidFill>
                  <a:srgbClr val="C00000"/>
                </a:solidFill>
              </a:rPr>
              <a:t>:  </a:t>
            </a:r>
          </a:p>
          <a:p>
            <a:pPr marL="514350" indent="-514350">
              <a:buFont typeface="+mj-lt"/>
              <a:buAutoNum type="arabicPeriod"/>
            </a:pPr>
            <a:r>
              <a:rPr lang="en-US" b="1" dirty="0">
                <a:solidFill>
                  <a:schemeClr val="accent1">
                    <a:lumMod val="75000"/>
                  </a:schemeClr>
                </a:solidFill>
              </a:rPr>
              <a:t>Does every “Covenant” under every Priesthood umbrella have the same “covenant words”?  </a:t>
            </a:r>
          </a:p>
          <a:p>
            <a:pPr marL="514350" indent="-514350">
              <a:buFont typeface="+mj-lt"/>
              <a:buAutoNum type="arabicPeriod"/>
            </a:pPr>
            <a:r>
              <a:rPr lang="en-US" b="1" dirty="0">
                <a:solidFill>
                  <a:srgbClr val="C00000"/>
                </a:solidFill>
              </a:rPr>
              <a:t>If Yahuah does not change, can “covenants” change?  </a:t>
            </a:r>
            <a:r>
              <a:rPr lang="en-US" b="1" dirty="0">
                <a:solidFill>
                  <a:schemeClr val="accent1">
                    <a:lumMod val="75000"/>
                  </a:schemeClr>
                </a:solidFill>
              </a:rPr>
              <a:t>Are they not HIS Covenants?</a:t>
            </a:r>
          </a:p>
          <a:p>
            <a:r>
              <a:rPr lang="en-US" b="1" dirty="0">
                <a:solidFill>
                  <a:schemeClr val="accent6">
                    <a:lumMod val="50000"/>
                  </a:schemeClr>
                </a:solidFill>
              </a:rPr>
              <a:t>Most people believe “Covenant” is THE Law.</a:t>
            </a:r>
          </a:p>
          <a:p>
            <a:r>
              <a:rPr lang="en-US" dirty="0"/>
              <a:t>What if </a:t>
            </a:r>
            <a:r>
              <a:rPr lang="en-US" b="1" dirty="0">
                <a:solidFill>
                  <a:srgbClr val="0070C0"/>
                </a:solidFill>
              </a:rPr>
              <a:t>“THE Law” </a:t>
            </a:r>
            <a:r>
              <a:rPr lang="en-US" dirty="0"/>
              <a:t>is only “part” </a:t>
            </a:r>
            <a:br>
              <a:rPr lang="en-US" dirty="0"/>
            </a:br>
            <a:r>
              <a:rPr lang="en-US" dirty="0"/>
              <a:t>of </a:t>
            </a:r>
            <a:r>
              <a:rPr lang="en-US" b="1" dirty="0">
                <a:solidFill>
                  <a:srgbClr val="C00000"/>
                </a:solidFill>
              </a:rPr>
              <a:t>THE Covenant?  </a:t>
            </a:r>
            <a:r>
              <a:rPr lang="en-US" dirty="0"/>
              <a:t>Then what?</a:t>
            </a:r>
          </a:p>
          <a:p>
            <a:r>
              <a:rPr lang="en-US" dirty="0"/>
              <a:t>Could “</a:t>
            </a:r>
            <a:r>
              <a:rPr lang="en-US" b="1" u="sng" dirty="0">
                <a:solidFill>
                  <a:srgbClr val="C00000"/>
                </a:solidFill>
              </a:rPr>
              <a:t>Covenant</a:t>
            </a:r>
            <a:r>
              <a:rPr lang="en-US" dirty="0"/>
              <a:t>” include more than just “</a:t>
            </a:r>
            <a:r>
              <a:rPr lang="en-US" b="1" u="sng" dirty="0">
                <a:solidFill>
                  <a:srgbClr val="0070C0"/>
                </a:solidFill>
              </a:rPr>
              <a:t>laws</a:t>
            </a:r>
            <a:r>
              <a:rPr lang="en-US" dirty="0"/>
              <a:t>”?</a:t>
            </a:r>
          </a:p>
        </p:txBody>
      </p:sp>
      <p:sp>
        <p:nvSpPr>
          <p:cNvPr id="7" name="Rectangle 6"/>
          <p:cNvSpPr/>
          <p:nvPr/>
        </p:nvSpPr>
        <p:spPr>
          <a:xfrm rot="439421">
            <a:off x="8353584" y="1557937"/>
            <a:ext cx="2715808" cy="646331"/>
          </a:xfrm>
          <a:prstGeom prst="rect">
            <a:avLst/>
          </a:prstGeom>
          <a:noFill/>
        </p:spPr>
        <p:txBody>
          <a:bodyPr wrap="none" lIns="91440" tIns="45720" rIns="91440" bIns="45720">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Priesthood! </a:t>
            </a:r>
            <a:endParaRPr lang="en-US" sz="54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endParaRPr>
          </a:p>
        </p:txBody>
      </p:sp>
      <p:sp>
        <p:nvSpPr>
          <p:cNvPr id="8" name="Rectangle 7"/>
          <p:cNvSpPr/>
          <p:nvPr/>
        </p:nvSpPr>
        <p:spPr>
          <a:xfrm rot="439421">
            <a:off x="8078902" y="3390366"/>
            <a:ext cx="2715808" cy="646331"/>
          </a:xfrm>
          <a:prstGeom prst="rect">
            <a:avLst/>
          </a:prstGeom>
          <a:noFill/>
        </p:spPr>
        <p:txBody>
          <a:bodyPr wrap="none" lIns="91440" tIns="45720" rIns="91440" bIns="45720">
            <a:prstTxWarp prst="textChevronInverted">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rPr>
              <a:t> Covenant?</a:t>
            </a:r>
            <a:endParaRPr lang="en-US" sz="54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endParaRPr>
          </a:p>
        </p:txBody>
      </p:sp>
      <p:sp>
        <p:nvSpPr>
          <p:cNvPr id="9" name="Title 2"/>
          <p:cNvSpPr txBox="1">
            <a:spLocks/>
          </p:cNvSpPr>
          <p:nvPr/>
        </p:nvSpPr>
        <p:spPr>
          <a:xfrm>
            <a:off x="0" y="319562"/>
            <a:ext cx="12192000"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Q</a:t>
            </a:r>
            <a:r>
              <a:rPr lang="en-US" sz="4000" u="sng"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uestions for</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“Priesthood” &amp; “Covenant” </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Tree>
    <p:extLst>
      <p:ext uri="{BB962C8B-B14F-4D97-AF65-F5344CB8AC3E}">
        <p14:creationId xmlns:p14="http://schemas.microsoft.com/office/powerpoint/2010/main" val="283575470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1000"/>
                                        <p:tgtEl>
                                          <p:spTgt spid="6">
                                            <p:txEl>
                                              <p:pRg st="3" end="3"/>
                                            </p:txEl>
                                          </p:spTgt>
                                        </p:tgtEl>
                                      </p:cBhvr>
                                    </p:animEffect>
                                    <p:anim calcmode="lin" valueType="num">
                                      <p:cBhvr>
                                        <p:cTn id="1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 calcmode="lin" valueType="num">
                                      <p:cBhvr>
                                        <p:cTn id="20" dur="1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1" dur="1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2" dur="1500"/>
                                        <p:tgtEl>
                                          <p:spTgt spid="6">
                                            <p:txEl>
                                              <p:pRg st="4" end="4"/>
                                            </p:txEl>
                                          </p:spTgt>
                                        </p:tgtEl>
                                      </p:cBhvr>
                                    </p:animEffect>
                                  </p:childTnLst>
                                </p:cTn>
                              </p:par>
                            </p:childTnLst>
                          </p:cTn>
                        </p:par>
                        <p:par>
                          <p:cTn id="23" fill="hold">
                            <p:stCondLst>
                              <p:cond delay="1500"/>
                            </p:stCondLst>
                            <p:childTnLst>
                              <p:par>
                                <p:cTn id="24" presetID="53" presetClass="entr" presetSubtype="16" fill="hold" nodeType="afterEffect">
                                  <p:stCondLst>
                                    <p:cond delay="1000"/>
                                  </p:stCondLst>
                                  <p:childTnLst>
                                    <p:set>
                                      <p:cBhvr>
                                        <p:cTn id="25" dur="1" fill="hold">
                                          <p:stCondLst>
                                            <p:cond delay="0"/>
                                          </p:stCondLst>
                                        </p:cTn>
                                        <p:tgtEl>
                                          <p:spTgt spid="6">
                                            <p:txEl>
                                              <p:pRg st="5" end="5"/>
                                            </p:txEl>
                                          </p:spTgt>
                                        </p:tgtEl>
                                        <p:attrNameLst>
                                          <p:attrName>style.visibility</p:attrName>
                                        </p:attrNameLst>
                                      </p:cBhvr>
                                      <p:to>
                                        <p:strVal val="visible"/>
                                      </p:to>
                                    </p:set>
                                    <p:anim calcmode="lin" valueType="num">
                                      <p:cBhvr>
                                        <p:cTn id="26" dur="1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7" dur="1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8" dur="1500"/>
                                        <p:tgtEl>
                                          <p:spTgt spid="6">
                                            <p:txEl>
                                              <p:pRg st="5" end="5"/>
                                            </p:txEl>
                                          </p:spTgt>
                                        </p:tgtEl>
                                      </p:cBhvr>
                                    </p:animEffect>
                                  </p:childTnLst>
                                </p:cTn>
                              </p:par>
                            </p:childTnLst>
                          </p:cTn>
                        </p:par>
                        <p:par>
                          <p:cTn id="29" fill="hold">
                            <p:stCondLst>
                              <p:cond delay="4000"/>
                            </p:stCondLst>
                            <p:childTnLst>
                              <p:par>
                                <p:cTn id="30" presetID="53" presetClass="entr" presetSubtype="16" fill="hold" nodeType="afterEffect">
                                  <p:stCondLst>
                                    <p:cond delay="1000"/>
                                  </p:stCondLst>
                                  <p:childTnLst>
                                    <p:set>
                                      <p:cBhvr>
                                        <p:cTn id="31" dur="1" fill="hold">
                                          <p:stCondLst>
                                            <p:cond delay="0"/>
                                          </p:stCondLst>
                                        </p:cTn>
                                        <p:tgtEl>
                                          <p:spTgt spid="6">
                                            <p:txEl>
                                              <p:pRg st="6" end="6"/>
                                            </p:txEl>
                                          </p:spTgt>
                                        </p:tgtEl>
                                        <p:attrNameLst>
                                          <p:attrName>style.visibility</p:attrName>
                                        </p:attrNameLst>
                                      </p:cBhvr>
                                      <p:to>
                                        <p:strVal val="visible"/>
                                      </p:to>
                                    </p:set>
                                    <p:anim calcmode="lin" valueType="num">
                                      <p:cBhvr>
                                        <p:cTn id="32" dur="1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3" dur="1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4" dur="1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2953" y="3889828"/>
            <a:ext cx="11827606" cy="2895599"/>
          </a:xfrm>
        </p:spPr>
        <p:txBody>
          <a:bodyPr>
            <a:normAutofit fontScale="92500" lnSpcReduction="20000"/>
            <a:scene3d>
              <a:camera prst="orthographicFront"/>
              <a:lightRig rig="threePt" dir="t"/>
            </a:scene3d>
            <a:sp3d extrusionH="57150">
              <a:bevelT w="38100" h="38100" prst="angle"/>
            </a:sp3d>
          </a:bodyPr>
          <a:lstStyle/>
          <a:p>
            <a:r>
              <a:rPr lang="en-US" dirty="0"/>
              <a:t>What’s the first thing most people think about when they hear the word </a:t>
            </a:r>
            <a:r>
              <a:rPr lang="en-US" b="1" u="sng" dirty="0">
                <a:solidFill>
                  <a:srgbClr val="C00000"/>
                </a:solidFill>
              </a:rPr>
              <a:t>Covenant</a:t>
            </a:r>
            <a:r>
              <a:rPr lang="en-US" dirty="0"/>
              <a:t>?  </a:t>
            </a:r>
            <a:r>
              <a:rPr lang="en-US" sz="3500" b="1" dirty="0">
                <a:solidFill>
                  <a:srgbClr val="C00000"/>
                </a:solidFill>
                <a:latin typeface="Juice ITC" panose="04040403040A02020202" pitchFamily="82" charset="0"/>
              </a:rPr>
              <a:t>Do they think of “Law(s)?”</a:t>
            </a:r>
          </a:p>
          <a:p>
            <a:r>
              <a:rPr lang="en-US" b="1" u="sng" dirty="0">
                <a:solidFill>
                  <a:srgbClr val="C00000"/>
                </a:solidFill>
              </a:rPr>
              <a:t>Questions</a:t>
            </a:r>
            <a:r>
              <a:rPr lang="en-US" b="1" dirty="0">
                <a:solidFill>
                  <a:srgbClr val="C00000"/>
                </a:solidFill>
              </a:rPr>
              <a:t>:</a:t>
            </a:r>
            <a:r>
              <a:rPr lang="en-US" dirty="0"/>
              <a:t>  What’s the first thing most think about when they hear </a:t>
            </a:r>
            <a:br>
              <a:rPr lang="en-US" dirty="0"/>
            </a:br>
            <a:r>
              <a:rPr lang="en-US" dirty="0"/>
              <a:t>“</a:t>
            </a:r>
            <a:r>
              <a:rPr lang="en-US" b="1" dirty="0">
                <a:solidFill>
                  <a:srgbClr val="C00000"/>
                </a:solidFill>
              </a:rPr>
              <a:t>Old Covenant</a:t>
            </a:r>
            <a:r>
              <a:rPr lang="en-US" dirty="0"/>
              <a:t>” &amp; “</a:t>
            </a:r>
            <a:r>
              <a:rPr lang="en-US" b="1" dirty="0">
                <a:solidFill>
                  <a:srgbClr val="0070C0"/>
                </a:solidFill>
              </a:rPr>
              <a:t>New Covenant</a:t>
            </a:r>
            <a:r>
              <a:rPr lang="en-US" dirty="0"/>
              <a:t>”?    </a:t>
            </a:r>
            <a:r>
              <a:rPr lang="en-US" b="1" dirty="0">
                <a:solidFill>
                  <a:srgbClr val="C00000"/>
                </a:solidFill>
              </a:rPr>
              <a:t>Old Laws? </a:t>
            </a:r>
            <a:r>
              <a:rPr lang="en-US" dirty="0"/>
              <a:t>… and </a:t>
            </a:r>
            <a:r>
              <a:rPr lang="en-US" b="1" dirty="0">
                <a:solidFill>
                  <a:srgbClr val="0070C0"/>
                </a:solidFill>
              </a:rPr>
              <a:t>New Laws or No Laws</a:t>
            </a:r>
            <a:r>
              <a:rPr lang="en-US" dirty="0"/>
              <a:t>?</a:t>
            </a:r>
          </a:p>
          <a:p>
            <a:r>
              <a:rPr lang="en-US" b="1" dirty="0">
                <a:solidFill>
                  <a:schemeClr val="accent6">
                    <a:lumMod val="50000"/>
                  </a:schemeClr>
                </a:solidFill>
              </a:rPr>
              <a:t>Answer:</a:t>
            </a:r>
            <a:r>
              <a:rPr lang="en-US" dirty="0">
                <a:solidFill>
                  <a:schemeClr val="accent6">
                    <a:lumMod val="50000"/>
                  </a:schemeClr>
                </a:solidFill>
              </a:rPr>
              <a:t>  </a:t>
            </a:r>
            <a:r>
              <a:rPr lang="en-US" dirty="0"/>
              <a:t>Most think the “</a:t>
            </a:r>
            <a:r>
              <a:rPr lang="en-US" b="1" dirty="0">
                <a:solidFill>
                  <a:srgbClr val="C00000"/>
                </a:solidFill>
              </a:rPr>
              <a:t>Law</a:t>
            </a:r>
            <a:r>
              <a:rPr lang="en-US" dirty="0"/>
              <a:t>” is the </a:t>
            </a:r>
            <a:r>
              <a:rPr lang="en-US" b="1" dirty="0">
                <a:solidFill>
                  <a:srgbClr val="C00000"/>
                </a:solidFill>
              </a:rPr>
              <a:t>OLD Covenant </a:t>
            </a:r>
            <a:r>
              <a:rPr lang="en-US" dirty="0"/>
              <a:t>and is forever obsolete;</a:t>
            </a:r>
            <a:br>
              <a:rPr lang="en-US" dirty="0"/>
            </a:br>
            <a:r>
              <a:rPr lang="en-US" dirty="0"/>
              <a:t>and they think the </a:t>
            </a:r>
            <a:r>
              <a:rPr lang="en-US" b="1" dirty="0">
                <a:solidFill>
                  <a:srgbClr val="0070C0"/>
                </a:solidFill>
              </a:rPr>
              <a:t>NEW Covenant </a:t>
            </a:r>
            <a:r>
              <a:rPr lang="en-US" dirty="0"/>
              <a:t>has “</a:t>
            </a:r>
            <a:r>
              <a:rPr lang="en-US" b="1" u="sng" dirty="0">
                <a:solidFill>
                  <a:srgbClr val="0070C0"/>
                </a:solidFill>
              </a:rPr>
              <a:t>No</a:t>
            </a:r>
            <a:r>
              <a:rPr lang="en-US" b="1" dirty="0">
                <a:solidFill>
                  <a:srgbClr val="0070C0"/>
                </a:solidFill>
              </a:rPr>
              <a:t> Laws.</a:t>
            </a:r>
            <a:r>
              <a:rPr lang="en-US" dirty="0"/>
              <a:t>”  </a:t>
            </a:r>
          </a:p>
          <a:p>
            <a:r>
              <a:rPr lang="en-US" b="1" dirty="0">
                <a:solidFill>
                  <a:srgbClr val="C00000"/>
                </a:solidFill>
              </a:rPr>
              <a:t>In other words, since the crucifixion most people think </a:t>
            </a:r>
            <a:r>
              <a:rPr lang="en-US" b="1" dirty="0">
                <a:solidFill>
                  <a:srgbClr val="0070C0"/>
                </a:solidFill>
              </a:rPr>
              <a:t>New Covenant </a:t>
            </a:r>
            <a:r>
              <a:rPr lang="en-US" b="1" dirty="0">
                <a:solidFill>
                  <a:srgbClr val="C00000"/>
                </a:solidFill>
              </a:rPr>
              <a:t>means </a:t>
            </a:r>
            <a:r>
              <a:rPr lang="en-US" b="1" dirty="0">
                <a:solidFill>
                  <a:srgbClr val="0070C0"/>
                </a:solidFill>
              </a:rPr>
              <a:t>“under grace, and finally not under any law anymore.”</a:t>
            </a:r>
          </a:p>
        </p:txBody>
      </p:sp>
      <p:pic>
        <p:nvPicPr>
          <p:cNvPr id="6" name="Picture 3" descr="C:\Users\Rae\Desktop\umbrella old 2.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78743" y="856343"/>
            <a:ext cx="3004457" cy="23803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1286" y="835090"/>
            <a:ext cx="2971800" cy="285050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2590800" y="2609672"/>
            <a:ext cx="200215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chemeClr val="tx1">
                    <a:lumMod val="75000"/>
                    <a:lumOff val="25000"/>
                  </a:schemeClr>
                </a:solidFill>
                <a:effectLst>
                  <a:outerShdw blurRad="50800" dist="39000" dir="5460000" algn="tl">
                    <a:srgbClr val="000000">
                      <a:alpha val="38000"/>
                    </a:srgbClr>
                  </a:outerShdw>
                </a:effectLst>
              </a:rPr>
              <a:t>OLD </a:t>
            </a:r>
            <a:br>
              <a:rPr lang="en-US" sz="3600" b="1" dirty="0">
                <a:ln w="11430"/>
                <a:solidFill>
                  <a:schemeClr val="tx1">
                    <a:lumMod val="75000"/>
                    <a:lumOff val="25000"/>
                  </a:schemeClr>
                </a:solidFill>
                <a:effectLst>
                  <a:outerShdw blurRad="50800" dist="39000" dir="5460000" algn="tl">
                    <a:srgbClr val="000000">
                      <a:alpha val="38000"/>
                    </a:srgbClr>
                  </a:outerShdw>
                </a:effectLst>
              </a:rPr>
            </a:br>
            <a:r>
              <a:rPr lang="en-US" sz="3600" b="1" dirty="0">
                <a:ln w="11430"/>
                <a:solidFill>
                  <a:schemeClr val="tx1">
                    <a:lumMod val="75000"/>
                    <a:lumOff val="25000"/>
                  </a:schemeClr>
                </a:solidFill>
                <a:effectLst>
                  <a:outerShdw blurRad="50800" dist="39000" dir="5460000" algn="tl">
                    <a:srgbClr val="000000">
                      <a:alpha val="38000"/>
                    </a:srgbClr>
                  </a:outerShdw>
                </a:effectLst>
              </a:rPr>
              <a:t>Covenant</a:t>
            </a:r>
          </a:p>
        </p:txBody>
      </p:sp>
      <p:sp>
        <p:nvSpPr>
          <p:cNvPr id="9" name="Rectangle 8"/>
          <p:cNvSpPr/>
          <p:nvPr/>
        </p:nvSpPr>
        <p:spPr>
          <a:xfrm>
            <a:off x="7533869" y="2552343"/>
            <a:ext cx="200215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70C0"/>
                </a:solidFill>
                <a:effectLst>
                  <a:outerShdw blurRad="50800" dist="39000" dir="5460000" algn="tl">
                    <a:srgbClr val="000000">
                      <a:alpha val="38000"/>
                    </a:srgbClr>
                  </a:outerShdw>
                </a:effectLst>
              </a:rPr>
              <a:t>NEW </a:t>
            </a:r>
            <a:br>
              <a:rPr lang="en-US" sz="3600" b="1" dirty="0">
                <a:ln w="11430"/>
                <a:solidFill>
                  <a:srgbClr val="0070C0"/>
                </a:solidFill>
                <a:effectLst>
                  <a:outerShdw blurRad="50800" dist="39000" dir="5460000" algn="tl">
                    <a:srgbClr val="000000">
                      <a:alpha val="38000"/>
                    </a:srgbClr>
                  </a:outerShdw>
                </a:effectLst>
              </a:rPr>
            </a:br>
            <a:r>
              <a:rPr lang="en-US" sz="3600" b="1" dirty="0">
                <a:ln w="11430"/>
                <a:solidFill>
                  <a:srgbClr val="0070C0"/>
                </a:solidFill>
                <a:effectLst>
                  <a:outerShdw blurRad="50800" dist="39000" dir="5460000" algn="tl">
                    <a:srgbClr val="000000">
                      <a:alpha val="38000"/>
                    </a:srgbClr>
                  </a:outerShdw>
                </a:effectLst>
              </a:rPr>
              <a:t>Covenant</a:t>
            </a:r>
          </a:p>
        </p:txBody>
      </p:sp>
      <p:sp>
        <p:nvSpPr>
          <p:cNvPr id="10" name="Slide Number Placeholder 9"/>
          <p:cNvSpPr>
            <a:spLocks noGrp="1"/>
          </p:cNvSpPr>
          <p:nvPr>
            <p:ph type="sldNum" sz="quarter" idx="12"/>
          </p:nvPr>
        </p:nvSpPr>
        <p:spPr>
          <a:xfrm>
            <a:off x="9277359" y="6401648"/>
            <a:ext cx="2743200" cy="365125"/>
          </a:xfrm>
        </p:spPr>
        <p:txBody>
          <a:bodyPr/>
          <a:lstStyle/>
          <a:p>
            <a:fld id="{F2947BD7-BFCA-451C-BF15-406394F9F347}" type="slidenum">
              <a:rPr lang="en-US" smtClean="0">
                <a:solidFill>
                  <a:schemeClr val="tx1"/>
                </a:solidFill>
              </a:rPr>
              <a:t>42</a:t>
            </a:fld>
            <a:endParaRPr lang="en-US" dirty="0">
              <a:solidFill>
                <a:schemeClr val="tx1"/>
              </a:solidFill>
            </a:endParaRPr>
          </a:p>
        </p:txBody>
      </p:sp>
      <p:grpSp>
        <p:nvGrpSpPr>
          <p:cNvPr id="2" name="Group 1"/>
          <p:cNvGrpSpPr/>
          <p:nvPr/>
        </p:nvGrpSpPr>
        <p:grpSpPr>
          <a:xfrm>
            <a:off x="4219792" y="2184344"/>
            <a:ext cx="1843617" cy="1566161"/>
            <a:chOff x="3656907" y="6794397"/>
            <a:chExt cx="2866796" cy="2227357"/>
          </a:xfrm>
        </p:grpSpPr>
        <p:pic>
          <p:nvPicPr>
            <p:cNvPr id="11" name="Picture 4" descr="C:\Users\Rae\Desktop\Big 10 on blue ston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823855" y="6794397"/>
              <a:ext cx="2699848" cy="19368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4" descr="C:\Users\Rae\Desktop\Big 10 on blue ston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flipH="1">
              <a:off x="3656907" y="7084857"/>
              <a:ext cx="2733177" cy="19368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706846" y="2357206"/>
            <a:ext cx="1810239" cy="1447274"/>
            <a:chOff x="3708809" y="6794397"/>
            <a:chExt cx="2814894" cy="2058278"/>
          </a:xfrm>
        </p:grpSpPr>
        <p:pic>
          <p:nvPicPr>
            <p:cNvPr id="15" name="Picture 4" descr="C:\Users\Rae\Desktop\Big 10 on blue stone.jpg"/>
            <p:cNvPicPr>
              <a:picLocks noChangeAspect="1" noChangeArrowheads="1"/>
            </p:cNvPicPr>
            <p:nvPr/>
          </p:nvPicPr>
          <p:blipFill>
            <a:blip r:embed="rId6"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823855" y="6794397"/>
              <a:ext cx="2699848" cy="19368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6" name="Picture 4" descr="C:\Users\Rae\Desktop\Big 10 on blue stone.jpg"/>
            <p:cNvPicPr>
              <a:picLocks noChangeAspect="1" noChangeArrowheads="1"/>
            </p:cNvPicPr>
            <p:nvPr/>
          </p:nvPicPr>
          <p:blipFill>
            <a:blip r:embed="rId6"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3708809" y="6915778"/>
              <a:ext cx="2733177" cy="19368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sp>
        <p:nvSpPr>
          <p:cNvPr id="4" name="&quot;No&quot; Symbol 3"/>
          <p:cNvSpPr/>
          <p:nvPr/>
        </p:nvSpPr>
        <p:spPr>
          <a:xfrm>
            <a:off x="9993086" y="2395306"/>
            <a:ext cx="1169719" cy="1105056"/>
          </a:xfrm>
          <a:prstGeom prst="noSmoking">
            <a:avLst/>
          </a:prstGeom>
          <a:solidFill>
            <a:srgbClr val="C0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238" y="1976146"/>
            <a:ext cx="2857500" cy="1600200"/>
          </a:xfrm>
          <a:prstGeom prst="ellipse">
            <a:avLst/>
          </a:prstGeom>
          <a:ln>
            <a:noFill/>
          </a:ln>
          <a:effectLst>
            <a:softEdge rad="112500"/>
          </a:effectLst>
        </p:spPr>
      </p:pic>
      <p:sp>
        <p:nvSpPr>
          <p:cNvPr id="21" name="Title 2"/>
          <p:cNvSpPr txBox="1">
            <a:spLocks/>
          </p:cNvSpPr>
          <p:nvPr/>
        </p:nvSpPr>
        <p:spPr>
          <a:xfrm>
            <a:off x="304799" y="79854"/>
            <a:ext cx="11603915" cy="877782"/>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What are Old &amp; New Covenants?</a:t>
            </a:r>
            <a:endParaRPr lang="en-CA"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23" name="Rectangle 22"/>
          <p:cNvSpPr/>
          <p:nvPr/>
        </p:nvSpPr>
        <p:spPr>
          <a:xfrm>
            <a:off x="426208" y="1716874"/>
            <a:ext cx="1813473" cy="798815"/>
          </a:xfrm>
          <a:prstGeom prst="rect">
            <a:avLst/>
          </a:prstGeom>
          <a:noFill/>
        </p:spPr>
        <p:txBody>
          <a:bodyPr wrap="squar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ysClr val="windowText" lastClr="000000"/>
                  </a:solidFill>
                </a:ln>
                <a:solidFill>
                  <a:srgbClr val="C00000"/>
                </a:solidFill>
                <a:effectLst>
                  <a:outerShdw blurRad="50800" dist="39000" dir="5460000" algn="tl">
                    <a:srgbClr val="000000">
                      <a:alpha val="38000"/>
                    </a:srgbClr>
                  </a:outerShdw>
                </a:effectLst>
                <a:latin typeface="Juice ITC" panose="04040403040A02020202" pitchFamily="82" charset="0"/>
              </a:rPr>
              <a:t>Laws!</a:t>
            </a:r>
          </a:p>
        </p:txBody>
      </p:sp>
    </p:spTree>
    <p:extLst>
      <p:ext uri="{BB962C8B-B14F-4D97-AF65-F5344CB8AC3E}">
        <p14:creationId xmlns:p14="http://schemas.microsoft.com/office/powerpoint/2010/main" val="88236090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6"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80">
                                          <p:stCondLst>
                                            <p:cond delay="0"/>
                                          </p:stCondLst>
                                        </p:cTn>
                                        <p:tgtEl>
                                          <p:spTgt spid="23"/>
                                        </p:tgtEl>
                                      </p:cBhvr>
                                    </p:animEffect>
                                    <p:anim calcmode="lin" valueType="num">
                                      <p:cBhvr>
                                        <p:cTn id="1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 dur="26">
                                          <p:stCondLst>
                                            <p:cond delay="650"/>
                                          </p:stCondLst>
                                        </p:cTn>
                                        <p:tgtEl>
                                          <p:spTgt spid="23"/>
                                        </p:tgtEl>
                                      </p:cBhvr>
                                      <p:to x="100000" y="60000"/>
                                    </p:animScale>
                                    <p:animScale>
                                      <p:cBhvr>
                                        <p:cTn id="20" dur="166" decel="50000">
                                          <p:stCondLst>
                                            <p:cond delay="676"/>
                                          </p:stCondLst>
                                        </p:cTn>
                                        <p:tgtEl>
                                          <p:spTgt spid="23"/>
                                        </p:tgtEl>
                                      </p:cBhvr>
                                      <p:to x="100000" y="100000"/>
                                    </p:animScale>
                                    <p:animScale>
                                      <p:cBhvr>
                                        <p:cTn id="21" dur="26">
                                          <p:stCondLst>
                                            <p:cond delay="1312"/>
                                          </p:stCondLst>
                                        </p:cTn>
                                        <p:tgtEl>
                                          <p:spTgt spid="23"/>
                                        </p:tgtEl>
                                      </p:cBhvr>
                                      <p:to x="100000" y="80000"/>
                                    </p:animScale>
                                    <p:animScale>
                                      <p:cBhvr>
                                        <p:cTn id="22" dur="166" decel="50000">
                                          <p:stCondLst>
                                            <p:cond delay="1338"/>
                                          </p:stCondLst>
                                        </p:cTn>
                                        <p:tgtEl>
                                          <p:spTgt spid="23"/>
                                        </p:tgtEl>
                                      </p:cBhvr>
                                      <p:to x="100000" y="100000"/>
                                    </p:animScale>
                                    <p:animScale>
                                      <p:cBhvr>
                                        <p:cTn id="23" dur="26">
                                          <p:stCondLst>
                                            <p:cond delay="1642"/>
                                          </p:stCondLst>
                                        </p:cTn>
                                        <p:tgtEl>
                                          <p:spTgt spid="23"/>
                                        </p:tgtEl>
                                      </p:cBhvr>
                                      <p:to x="100000" y="90000"/>
                                    </p:animScale>
                                    <p:animScale>
                                      <p:cBhvr>
                                        <p:cTn id="24" dur="166" decel="50000">
                                          <p:stCondLst>
                                            <p:cond delay="1668"/>
                                          </p:stCondLst>
                                        </p:cTn>
                                        <p:tgtEl>
                                          <p:spTgt spid="23"/>
                                        </p:tgtEl>
                                      </p:cBhvr>
                                      <p:to x="100000" y="100000"/>
                                    </p:animScale>
                                    <p:animScale>
                                      <p:cBhvr>
                                        <p:cTn id="25" dur="26">
                                          <p:stCondLst>
                                            <p:cond delay="1808"/>
                                          </p:stCondLst>
                                        </p:cTn>
                                        <p:tgtEl>
                                          <p:spTgt spid="23"/>
                                        </p:tgtEl>
                                      </p:cBhvr>
                                      <p:to x="100000" y="95000"/>
                                    </p:animScale>
                                    <p:animScale>
                                      <p:cBhvr>
                                        <p:cTn id="26" dur="166" decel="50000">
                                          <p:stCondLst>
                                            <p:cond delay="1834"/>
                                          </p:stCondLst>
                                        </p:cTn>
                                        <p:tgtEl>
                                          <p:spTgt spid="2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6"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par>
                          <p:cTn id="51" fill="hold">
                            <p:stCondLst>
                              <p:cond delay="3000"/>
                            </p:stCondLst>
                            <p:childTnLst>
                              <p:par>
                                <p:cTn id="52" presetID="26"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80">
                                          <p:stCondLst>
                                            <p:cond delay="0"/>
                                          </p:stCondLst>
                                        </p:cTn>
                                        <p:tgtEl>
                                          <p:spTgt spid="14"/>
                                        </p:tgtEl>
                                      </p:cBhvr>
                                    </p:animEffect>
                                    <p:anim calcmode="lin" valueType="num">
                                      <p:cBhvr>
                                        <p:cTn id="5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0" dur="26">
                                          <p:stCondLst>
                                            <p:cond delay="650"/>
                                          </p:stCondLst>
                                        </p:cTn>
                                        <p:tgtEl>
                                          <p:spTgt spid="14"/>
                                        </p:tgtEl>
                                      </p:cBhvr>
                                      <p:to x="100000" y="60000"/>
                                    </p:animScale>
                                    <p:animScale>
                                      <p:cBhvr>
                                        <p:cTn id="61" dur="166" decel="50000">
                                          <p:stCondLst>
                                            <p:cond delay="676"/>
                                          </p:stCondLst>
                                        </p:cTn>
                                        <p:tgtEl>
                                          <p:spTgt spid="14"/>
                                        </p:tgtEl>
                                      </p:cBhvr>
                                      <p:to x="100000" y="100000"/>
                                    </p:animScale>
                                    <p:animScale>
                                      <p:cBhvr>
                                        <p:cTn id="62" dur="26">
                                          <p:stCondLst>
                                            <p:cond delay="1312"/>
                                          </p:stCondLst>
                                        </p:cTn>
                                        <p:tgtEl>
                                          <p:spTgt spid="14"/>
                                        </p:tgtEl>
                                      </p:cBhvr>
                                      <p:to x="100000" y="80000"/>
                                    </p:animScale>
                                    <p:animScale>
                                      <p:cBhvr>
                                        <p:cTn id="63" dur="166" decel="50000">
                                          <p:stCondLst>
                                            <p:cond delay="1338"/>
                                          </p:stCondLst>
                                        </p:cTn>
                                        <p:tgtEl>
                                          <p:spTgt spid="14"/>
                                        </p:tgtEl>
                                      </p:cBhvr>
                                      <p:to x="100000" y="100000"/>
                                    </p:animScale>
                                    <p:animScale>
                                      <p:cBhvr>
                                        <p:cTn id="64" dur="26">
                                          <p:stCondLst>
                                            <p:cond delay="1642"/>
                                          </p:stCondLst>
                                        </p:cTn>
                                        <p:tgtEl>
                                          <p:spTgt spid="14"/>
                                        </p:tgtEl>
                                      </p:cBhvr>
                                      <p:to x="100000" y="90000"/>
                                    </p:animScale>
                                    <p:animScale>
                                      <p:cBhvr>
                                        <p:cTn id="65" dur="166" decel="50000">
                                          <p:stCondLst>
                                            <p:cond delay="1668"/>
                                          </p:stCondLst>
                                        </p:cTn>
                                        <p:tgtEl>
                                          <p:spTgt spid="14"/>
                                        </p:tgtEl>
                                      </p:cBhvr>
                                      <p:to x="100000" y="100000"/>
                                    </p:animScale>
                                    <p:animScale>
                                      <p:cBhvr>
                                        <p:cTn id="66" dur="26">
                                          <p:stCondLst>
                                            <p:cond delay="1808"/>
                                          </p:stCondLst>
                                        </p:cTn>
                                        <p:tgtEl>
                                          <p:spTgt spid="14"/>
                                        </p:tgtEl>
                                      </p:cBhvr>
                                      <p:to x="100000" y="95000"/>
                                    </p:animScale>
                                    <p:animScale>
                                      <p:cBhvr>
                                        <p:cTn id="67" dur="166" decel="50000">
                                          <p:stCondLst>
                                            <p:cond delay="1834"/>
                                          </p:stCondLst>
                                        </p:cTn>
                                        <p:tgtEl>
                                          <p:spTgt spid="1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 calcmode="lin" valueType="num">
                                      <p:cBhvr additive="base">
                                        <p:cTn id="7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3"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1000"/>
                            </p:stCondLst>
                            <p:childTnLst>
                              <p:par>
                                <p:cTn id="75" presetID="47" presetClass="entr" presetSubtype="0"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7" presetClass="entr" presetSubtype="0" fill="hold" nodeType="afterEffect">
                                  <p:stCondLst>
                                    <p:cond delay="10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1000"/>
                                        <p:tgtEl>
                                          <p:spTgt spid="7"/>
                                        </p:tgtEl>
                                      </p:cBhvr>
                                    </p:animEffect>
                                    <p:anim calcmode="lin" valueType="num">
                                      <p:cBhvr>
                                        <p:cTn id="84" dur="1000" fill="hold"/>
                                        <p:tgtEl>
                                          <p:spTgt spid="7"/>
                                        </p:tgtEl>
                                        <p:attrNameLst>
                                          <p:attrName>ppt_x</p:attrName>
                                        </p:attrNameLst>
                                      </p:cBhvr>
                                      <p:tavLst>
                                        <p:tav tm="0">
                                          <p:val>
                                            <p:strVal val="#ppt_x"/>
                                          </p:val>
                                        </p:tav>
                                        <p:tav tm="100000">
                                          <p:val>
                                            <p:strVal val="#ppt_x"/>
                                          </p:val>
                                        </p:tav>
                                      </p:tavLst>
                                    </p:anim>
                                    <p:anim calcmode="lin" valueType="num">
                                      <p:cBhvr>
                                        <p:cTn id="85" dur="1000" fill="hold"/>
                                        <p:tgtEl>
                                          <p:spTgt spid="7"/>
                                        </p:tgtEl>
                                        <p:attrNameLst>
                                          <p:attrName>ppt_y</p:attrName>
                                        </p:attrNameLst>
                                      </p:cBhvr>
                                      <p:tavLst>
                                        <p:tav tm="0">
                                          <p:val>
                                            <p:strVal val="#ppt_y-.1"/>
                                          </p:val>
                                        </p:tav>
                                        <p:tav tm="100000">
                                          <p:val>
                                            <p:strVal val="#ppt_y"/>
                                          </p:val>
                                        </p:tav>
                                      </p:tavLst>
                                    </p:anim>
                                  </p:childTnLst>
                                </p:cTn>
                              </p:par>
                            </p:childTnLst>
                          </p:cTn>
                        </p:par>
                        <p:par>
                          <p:cTn id="86" fill="hold">
                            <p:stCondLst>
                              <p:cond delay="4000"/>
                            </p:stCondLst>
                            <p:childTnLst>
                              <p:par>
                                <p:cTn id="87" presetID="53" presetClass="entr" presetSubtype="16" fill="hold" grpId="0" nodeType="afterEffect">
                                  <p:stCondLst>
                                    <p:cond delay="1000"/>
                                  </p:stCondLst>
                                  <p:childTnLst>
                                    <p:set>
                                      <p:cBhvr>
                                        <p:cTn id="88" dur="1" fill="hold">
                                          <p:stCondLst>
                                            <p:cond delay="0"/>
                                          </p:stCondLst>
                                        </p:cTn>
                                        <p:tgtEl>
                                          <p:spTgt spid="4"/>
                                        </p:tgtEl>
                                        <p:attrNameLst>
                                          <p:attrName>style.visibility</p:attrName>
                                        </p:attrNameLst>
                                      </p:cBhvr>
                                      <p:to>
                                        <p:strVal val="visible"/>
                                      </p:to>
                                    </p:set>
                                    <p:anim calcmode="lin" valueType="num">
                                      <p:cBhvr>
                                        <p:cTn id="89" dur="500" fill="hold"/>
                                        <p:tgtEl>
                                          <p:spTgt spid="4"/>
                                        </p:tgtEl>
                                        <p:attrNameLst>
                                          <p:attrName>ppt_w</p:attrName>
                                        </p:attrNameLst>
                                      </p:cBhvr>
                                      <p:tavLst>
                                        <p:tav tm="0">
                                          <p:val>
                                            <p:fltVal val="0"/>
                                          </p:val>
                                        </p:tav>
                                        <p:tav tm="100000">
                                          <p:val>
                                            <p:strVal val="#ppt_w"/>
                                          </p:val>
                                        </p:tav>
                                      </p:tavLst>
                                    </p:anim>
                                    <p:anim calcmode="lin" valueType="num">
                                      <p:cBhvr>
                                        <p:cTn id="90" dur="500" fill="hold"/>
                                        <p:tgtEl>
                                          <p:spTgt spid="4"/>
                                        </p:tgtEl>
                                        <p:attrNameLst>
                                          <p:attrName>ppt_h</p:attrName>
                                        </p:attrNameLst>
                                      </p:cBhvr>
                                      <p:tavLst>
                                        <p:tav tm="0">
                                          <p:val>
                                            <p:fltVal val="0"/>
                                          </p:val>
                                        </p:tav>
                                        <p:tav tm="100000">
                                          <p:val>
                                            <p:strVal val="#ppt_h"/>
                                          </p:val>
                                        </p:tav>
                                      </p:tavLst>
                                    </p:anim>
                                    <p:animEffect transition="in" filter="fade">
                                      <p:cBhvr>
                                        <p:cTn id="91" dur="500"/>
                                        <p:tgtEl>
                                          <p:spTgt spid="4"/>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
                                            <p:txEl>
                                              <p:pRg st="3" end="3"/>
                                            </p:txEl>
                                          </p:spTgt>
                                        </p:tgtEl>
                                        <p:attrNameLst>
                                          <p:attrName>style.visibility</p:attrName>
                                        </p:attrNameLst>
                                      </p:cBhvr>
                                      <p:to>
                                        <p:strVal val="visible"/>
                                      </p:to>
                                    </p:set>
                                    <p:anim calcmode="lin" valueType="num">
                                      <p:cBhvr additive="base">
                                        <p:cTn id="96"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97" dur="7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6" name="Picture 3" descr="C:\Users\Rae\Desktop\umbrella old 2.png"/>
          <p:cNvPicPr>
            <a:picLocks noChangeAspect="1" noChangeArrowheads="1"/>
          </p:cNvPicPr>
          <p:nvPr/>
        </p:nvPicPr>
        <p:blipFill rotWithShape="1">
          <a:blip r:embed="rId2" cstate="email">
            <a:duotone>
              <a:prstClr val="black"/>
              <a:srgbClr val="E1CCF0">
                <a:tint val="45000"/>
                <a:satMod val="400000"/>
              </a:srgbClr>
            </a:duotone>
            <a:extLst>
              <a:ext uri="{28A0092B-C50C-407E-A947-70E740481C1C}">
                <a14:useLocalDpi xmlns:a14="http://schemas.microsoft.com/office/drawing/2010/main"/>
              </a:ext>
            </a:extLst>
          </a:blip>
          <a:srcRect/>
          <a:stretch/>
        </p:blipFill>
        <p:spPr bwMode="auto">
          <a:xfrm>
            <a:off x="7324555" y="1642597"/>
            <a:ext cx="3773715" cy="3048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2049102" y="4510316"/>
            <a:ext cx="3273973"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2060"/>
                </a:solidFill>
                <a:effectLst>
                  <a:outerShdw blurRad="50800" dist="39000" dir="5460000" algn="tl">
                    <a:srgbClr val="000000">
                      <a:alpha val="38000"/>
                    </a:srgbClr>
                  </a:outerShdw>
                </a:effectLst>
              </a:rPr>
              <a:t>Yes, ALL were</a:t>
            </a:r>
          </a:p>
          <a:p>
            <a:pPr algn="ctr"/>
            <a:r>
              <a:rPr lang="en-US" sz="3600" b="1" dirty="0">
                <a:ln w="11430"/>
                <a:solidFill>
                  <a:srgbClr val="002060"/>
                </a:solidFill>
                <a:effectLst>
                  <a:outerShdw blurRad="50800" dist="39000" dir="5460000" algn="tl">
                    <a:srgbClr val="000000">
                      <a:alpha val="38000"/>
                    </a:srgbClr>
                  </a:outerShdw>
                </a:effectLst>
              </a:rPr>
              <a:t>under the </a:t>
            </a:r>
            <a:r>
              <a:rPr lang="en-US" sz="3600" b="1" dirty="0">
                <a:ln w="11430"/>
                <a:solidFill>
                  <a:srgbClr val="C00000"/>
                </a:solidFill>
                <a:effectLst>
                  <a:outerShdw blurRad="50800" dist="39000" dir="5460000" algn="tl">
                    <a:srgbClr val="000000">
                      <a:alpha val="38000"/>
                    </a:srgbClr>
                  </a:outerShdw>
                </a:effectLst>
              </a:rPr>
              <a:t>Law</a:t>
            </a:r>
            <a:r>
              <a:rPr lang="en-US" sz="3600" b="1" dirty="0">
                <a:ln w="11430"/>
                <a:solidFill>
                  <a:schemeClr val="tx1">
                    <a:lumMod val="75000"/>
                    <a:lumOff val="25000"/>
                  </a:schemeClr>
                </a:solidFill>
                <a:effectLst>
                  <a:outerShdw blurRad="50800" dist="39000" dir="5460000" algn="tl">
                    <a:srgbClr val="000000">
                      <a:alpha val="38000"/>
                    </a:srgbClr>
                  </a:outerShdw>
                </a:effectLst>
              </a:rPr>
              <a:t/>
            </a:r>
            <a:br>
              <a:rPr lang="en-US" sz="3600" b="1" dirty="0">
                <a:ln w="11430"/>
                <a:solidFill>
                  <a:schemeClr val="tx1">
                    <a:lumMod val="75000"/>
                    <a:lumOff val="25000"/>
                  </a:schemeClr>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in the</a:t>
            </a:r>
            <a:r>
              <a:rPr lang="en-US" sz="3600" b="1" dirty="0">
                <a:ln w="11430"/>
                <a:solidFill>
                  <a:schemeClr val="tx1">
                    <a:lumMod val="75000"/>
                    <a:lumOff val="25000"/>
                  </a:schemeClr>
                </a:solidFill>
                <a:effectLst>
                  <a:outerShdw blurRad="50800" dist="39000" dir="5460000" algn="tl">
                    <a:srgbClr val="000000">
                      <a:alpha val="38000"/>
                    </a:srgbClr>
                  </a:outerShdw>
                </a:effectLst>
              </a:rPr>
              <a:t/>
            </a:r>
            <a:br>
              <a:rPr lang="en-US" sz="3600" b="1" dirty="0">
                <a:ln w="11430"/>
                <a:solidFill>
                  <a:schemeClr val="tx1">
                    <a:lumMod val="75000"/>
                    <a:lumOff val="25000"/>
                  </a:schemeClr>
                </a:solidFill>
                <a:effectLst>
                  <a:outerShdw blurRad="50800" dist="39000" dir="5460000" algn="tl">
                    <a:srgbClr val="000000">
                      <a:alpha val="38000"/>
                    </a:srgbClr>
                  </a:outerShdw>
                </a:effectLst>
              </a:rPr>
            </a:br>
            <a:r>
              <a:rPr lang="en-US" sz="3600" b="1" dirty="0">
                <a:ln w="11430"/>
                <a:solidFill>
                  <a:srgbClr val="C00000"/>
                </a:solidFill>
                <a:effectLst>
                  <a:outerShdw blurRad="50800" dist="39000" dir="5460000" algn="tl">
                    <a:srgbClr val="000000">
                      <a:alpha val="38000"/>
                    </a:srgbClr>
                  </a:outerShdw>
                </a:effectLst>
              </a:rPr>
              <a:t>OLD Testament!</a:t>
            </a:r>
          </a:p>
        </p:txBody>
      </p:sp>
      <p:sp>
        <p:nvSpPr>
          <p:cNvPr id="9" name="Rectangle 8"/>
          <p:cNvSpPr/>
          <p:nvPr/>
        </p:nvSpPr>
        <p:spPr>
          <a:xfrm>
            <a:off x="7248422" y="4510316"/>
            <a:ext cx="3763210"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2060"/>
                </a:solidFill>
                <a:effectLst>
                  <a:outerShdw blurRad="50800" dist="39000" dir="5460000" algn="tl">
                    <a:srgbClr val="000000">
                      <a:alpha val="38000"/>
                    </a:srgbClr>
                  </a:outerShdw>
                </a:effectLst>
              </a:rPr>
              <a:t>Finally ALL are</a:t>
            </a:r>
          </a:p>
          <a:p>
            <a:pPr algn="ctr"/>
            <a:r>
              <a:rPr lang="en-US" sz="3600" b="1" dirty="0">
                <a:ln w="11430"/>
                <a:solidFill>
                  <a:srgbClr val="002060"/>
                </a:solidFill>
                <a:effectLst>
                  <a:outerShdw blurRad="50800" dist="39000" dir="5460000" algn="tl">
                    <a:srgbClr val="000000">
                      <a:alpha val="38000"/>
                    </a:srgbClr>
                  </a:outerShdw>
                </a:effectLst>
              </a:rPr>
              <a:t>under </a:t>
            </a:r>
            <a:r>
              <a:rPr lang="en-US" sz="3600" b="1" dirty="0">
                <a:ln w="11430"/>
                <a:solidFill>
                  <a:srgbClr val="0070C0"/>
                </a:solidFill>
                <a:effectLst>
                  <a:outerShdw blurRad="50800" dist="39000" dir="5460000" algn="tl">
                    <a:srgbClr val="000000">
                      <a:alpha val="38000"/>
                    </a:srgbClr>
                  </a:outerShdw>
                </a:effectLst>
              </a:rPr>
              <a:t>Grace</a:t>
            </a:r>
            <a:br>
              <a:rPr lang="en-US" sz="3600" b="1" dirty="0">
                <a:ln w="11430"/>
                <a:solidFill>
                  <a:srgbClr val="0070C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in the</a:t>
            </a:r>
            <a:br>
              <a:rPr lang="en-US" sz="3600" b="1" dirty="0">
                <a:ln w="11430"/>
                <a:solidFill>
                  <a:srgbClr val="002060"/>
                </a:solidFill>
                <a:effectLst>
                  <a:outerShdw blurRad="50800" dist="39000" dir="5460000" algn="tl">
                    <a:srgbClr val="000000">
                      <a:alpha val="38000"/>
                    </a:srgbClr>
                  </a:outerShdw>
                </a:effectLst>
              </a:rPr>
            </a:br>
            <a:r>
              <a:rPr lang="en-US" sz="3600" b="1" dirty="0">
                <a:ln w="11430"/>
                <a:solidFill>
                  <a:srgbClr val="0070C0"/>
                </a:solidFill>
                <a:effectLst>
                  <a:outerShdw blurRad="50800" dist="39000" dir="5460000" algn="tl">
                    <a:srgbClr val="000000">
                      <a:alpha val="38000"/>
                    </a:srgbClr>
                  </a:outerShdw>
                </a:effectLst>
              </a:rPr>
              <a:t>NEW Testament? ?</a:t>
            </a:r>
          </a:p>
        </p:txBody>
      </p:sp>
      <p:sp>
        <p:nvSpPr>
          <p:cNvPr id="10" name="Rectangle 9"/>
          <p:cNvSpPr/>
          <p:nvPr/>
        </p:nvSpPr>
        <p:spPr>
          <a:xfrm>
            <a:off x="4631396" y="3105850"/>
            <a:ext cx="2715807"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dirty="0">
                <a:ln w="1905">
                  <a:solidFill>
                    <a:schemeClr val="tx1">
                      <a:lumMod val="65000"/>
                      <a:lumOff val="35000"/>
                    </a:schemeClr>
                  </a:solidFill>
                </a:ln>
                <a:solidFill>
                  <a:schemeClr val="accent2">
                    <a:lumMod val="75000"/>
                  </a:schemeClr>
                </a:solidFill>
                <a:effectLst>
                  <a:outerShdw blurRad="50800" dist="38100" dir="5400000" algn="t" rotWithShape="0">
                    <a:prstClr val="black">
                      <a:alpha val="40000"/>
                    </a:prstClr>
                  </a:outerShdw>
                </a:effectLst>
                <a:latin typeface="Ravie" pitchFamily="82" charset="0"/>
                <a:cs typeface="Raavi" pitchFamily="34" charset="0"/>
              </a:rPr>
              <a:t>Why?</a:t>
            </a:r>
            <a:endParaRPr lang="en-US" sz="5400" b="1" dirty="0">
              <a:ln w="1905">
                <a:solidFill>
                  <a:schemeClr val="tx1">
                    <a:lumMod val="65000"/>
                    <a:lumOff val="3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5400000" algn="t" rotWithShape="0">
                  <a:prstClr val="black">
                    <a:alpha val="40000"/>
                  </a:prstClr>
                </a:outerShdw>
              </a:effectLst>
              <a:latin typeface="Ravie" pitchFamily="82" charset="0"/>
              <a:cs typeface="Raavi" pitchFamily="34" charset="0"/>
            </a:endParaRPr>
          </a:p>
        </p:txBody>
      </p:sp>
      <p:sp>
        <p:nvSpPr>
          <p:cNvPr id="11" name="Slide Number Placeholder 10"/>
          <p:cNvSpPr>
            <a:spLocks noGrp="1"/>
          </p:cNvSpPr>
          <p:nvPr>
            <p:ph type="sldNum" sz="quarter" idx="12"/>
          </p:nvPr>
        </p:nvSpPr>
        <p:spPr>
          <a:xfrm>
            <a:off x="8610600" y="6356350"/>
            <a:ext cx="3424084" cy="365125"/>
          </a:xfrm>
        </p:spPr>
        <p:txBody>
          <a:bodyPr/>
          <a:lstStyle/>
          <a:p>
            <a:fld id="{F2947BD7-BFCA-451C-BF15-406394F9F347}" type="slidenum">
              <a:rPr lang="en-US" smtClean="0">
                <a:solidFill>
                  <a:schemeClr val="tx1"/>
                </a:solidFill>
              </a:rPr>
              <a:t>43</a:t>
            </a:fld>
            <a:endParaRPr lang="en-US" dirty="0">
              <a:solidFill>
                <a:schemeClr val="tx1"/>
              </a:solidFill>
            </a:endParaRPr>
          </a:p>
        </p:txBody>
      </p:sp>
      <p:sp>
        <p:nvSpPr>
          <p:cNvPr id="20" name="Speech Bubble: Rectangle with Corners Rounded 12">
            <a:extLst>
              <a:ext uri="{FF2B5EF4-FFF2-40B4-BE49-F238E27FC236}">
                <a16:creationId xmlns="" xmlns:a16="http://schemas.microsoft.com/office/drawing/2014/main" id="{19930269-5158-4113-B7C6-F88653D7EC22}"/>
              </a:ext>
            </a:extLst>
          </p:cNvPr>
          <p:cNvSpPr/>
          <p:nvPr/>
        </p:nvSpPr>
        <p:spPr>
          <a:xfrm>
            <a:off x="292051" y="3763893"/>
            <a:ext cx="1342826" cy="638898"/>
          </a:xfrm>
          <a:prstGeom prst="wedgeRoundRectCallout">
            <a:avLst>
              <a:gd name="adj1" fmla="val 62653"/>
              <a:gd name="adj2" fmla="val -59520"/>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pic>
        <p:nvPicPr>
          <p:cNvPr id="21" name="Picture 3" descr="C:\Users\Rae\Desktop\Mel [cf] Priesthood &amp; Faifer\umbrella 1.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992552" y="2845975"/>
            <a:ext cx="2405197" cy="2276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7"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370906" y="1914371"/>
            <a:ext cx="2909339" cy="24074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9" name="Speech Bubble: Rectangle with Corners Rounded 11">
            <a:extLst>
              <a:ext uri="{FF2B5EF4-FFF2-40B4-BE49-F238E27FC236}">
                <a16:creationId xmlns="" xmlns:a16="http://schemas.microsoft.com/office/drawing/2014/main" id="{7A004ED6-0208-4149-AA39-189062331143}"/>
              </a:ext>
            </a:extLst>
          </p:cNvPr>
          <p:cNvSpPr/>
          <p:nvPr/>
        </p:nvSpPr>
        <p:spPr>
          <a:xfrm>
            <a:off x="292051" y="1679474"/>
            <a:ext cx="1496432"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a:solidFill>
                  <a:srgbClr val="441D61"/>
                </a:solidFill>
              </a:rPr>
              <a:t>Melki-tzedek</a:t>
            </a:r>
            <a:r>
              <a:rPr lang="en-CA" b="1" dirty="0">
                <a:solidFill>
                  <a:srgbClr val="441D61"/>
                </a:solidFill>
              </a:rPr>
              <a:t> Priesthood</a:t>
            </a:r>
          </a:p>
        </p:txBody>
      </p:sp>
      <p:pic>
        <p:nvPicPr>
          <p:cNvPr id="7"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0155" y="236075"/>
            <a:ext cx="3962920" cy="38011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8" name="Speech Bubble: Rectangle with Corners Rounded 10">
            <a:extLst>
              <a:ext uri="{FF2B5EF4-FFF2-40B4-BE49-F238E27FC236}">
                <a16:creationId xmlns="" xmlns:a16="http://schemas.microsoft.com/office/drawing/2014/main" id="{2BD1E44F-326E-4E4A-AF2D-C8E3B31DC5C0}"/>
              </a:ext>
            </a:extLst>
          </p:cNvPr>
          <p:cNvSpPr/>
          <p:nvPr/>
        </p:nvSpPr>
        <p:spPr>
          <a:xfrm>
            <a:off x="292051" y="375176"/>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pic>
        <p:nvPicPr>
          <p:cNvPr id="15" name="Picture 3" descr="C:\Users\Rae\Desktop\umbrella old 2.png"/>
          <p:cNvPicPr>
            <a:picLocks noChangeAspect="1" noChangeArrowheads="1"/>
          </p:cNvPicPr>
          <p:nvPr/>
        </p:nvPicPr>
        <p:blipFill rotWithShape="1">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bwMode="auto">
          <a:xfrm>
            <a:off x="7324555" y="2409370"/>
            <a:ext cx="3773715" cy="297137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Speech Bubble: Rectangle with Corners Rounded 12">
            <a:extLst>
              <a:ext uri="{FF2B5EF4-FFF2-40B4-BE49-F238E27FC236}">
                <a16:creationId xmlns="" xmlns:a16="http://schemas.microsoft.com/office/drawing/2014/main" id="{19930269-5158-4113-B7C6-F88653D7EC22}"/>
              </a:ext>
            </a:extLst>
          </p:cNvPr>
          <p:cNvSpPr/>
          <p:nvPr/>
        </p:nvSpPr>
        <p:spPr>
          <a:xfrm>
            <a:off x="10595921" y="3828691"/>
            <a:ext cx="1438763" cy="1523031"/>
          </a:xfrm>
          <a:prstGeom prst="wedgeRoundRectCallout">
            <a:avLst>
              <a:gd name="adj1" fmla="val -82053"/>
              <a:gd name="adj2" fmla="val -46941"/>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a:solidFill>
                  <a:srgbClr val="C00000"/>
                </a:solidFill>
              </a:rPr>
              <a:t>Aharonic</a:t>
            </a:r>
            <a:r>
              <a:rPr lang="en-CA" b="1" dirty="0">
                <a:solidFill>
                  <a:srgbClr val="C00000"/>
                </a:solidFill>
              </a:rPr>
              <a:t> Priesthood Ended </a:t>
            </a:r>
            <a:br>
              <a:rPr lang="en-CA" b="1" dirty="0">
                <a:solidFill>
                  <a:srgbClr val="C00000"/>
                </a:solidFill>
              </a:rPr>
            </a:br>
            <a:r>
              <a:rPr lang="en-CA" b="1" dirty="0">
                <a:solidFill>
                  <a:schemeClr val="accent6">
                    <a:lumMod val="50000"/>
                  </a:schemeClr>
                </a:solidFill>
              </a:rPr>
              <a:t>&amp; </a:t>
            </a:r>
            <a:r>
              <a:rPr lang="en-CA" b="1" dirty="0">
                <a:solidFill>
                  <a:schemeClr val="accent2">
                    <a:lumMod val="20000"/>
                    <a:lumOff val="80000"/>
                  </a:schemeClr>
                </a:solidFill>
                <a:effectLst>
                  <a:glow rad="228600">
                    <a:schemeClr val="accent2">
                      <a:lumMod val="75000"/>
                    </a:schemeClr>
                  </a:glow>
                </a:effectLst>
              </a:rPr>
              <a:t>now what???</a:t>
            </a:r>
          </a:p>
        </p:txBody>
      </p:sp>
      <p:sp>
        <p:nvSpPr>
          <p:cNvPr id="24" name="Speech Bubble: Rectangle with Corners Rounded 11">
            <a:extLst>
              <a:ext uri="{FF2B5EF4-FFF2-40B4-BE49-F238E27FC236}">
                <a16:creationId xmlns="" xmlns:a16="http://schemas.microsoft.com/office/drawing/2014/main" id="{7A004ED6-0208-4149-AA39-189062331143}"/>
              </a:ext>
            </a:extLst>
          </p:cNvPr>
          <p:cNvSpPr/>
          <p:nvPr/>
        </p:nvSpPr>
        <p:spPr>
          <a:xfrm>
            <a:off x="10397159" y="1845595"/>
            <a:ext cx="1496432" cy="638898"/>
          </a:xfrm>
          <a:prstGeom prst="wedgeRoundRectCallout">
            <a:avLst>
              <a:gd name="adj1" fmla="val -83383"/>
              <a:gd name="adj2" fmla="val 34212"/>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a:solidFill>
                  <a:srgbClr val="441D61"/>
                </a:solidFill>
              </a:rPr>
              <a:t>Melki-tzedek</a:t>
            </a:r>
            <a:r>
              <a:rPr lang="en-CA" b="1" dirty="0">
                <a:solidFill>
                  <a:srgbClr val="441D61"/>
                </a:solidFill>
              </a:rPr>
              <a:t> Priesthood</a:t>
            </a:r>
          </a:p>
        </p:txBody>
      </p:sp>
      <p:pic>
        <p:nvPicPr>
          <p:cNvPr id="25"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75313" y="262320"/>
            <a:ext cx="3962920" cy="38011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Title 2"/>
          <p:cNvSpPr txBox="1">
            <a:spLocks/>
          </p:cNvSpPr>
          <p:nvPr/>
        </p:nvSpPr>
        <p:spPr>
          <a:xfrm>
            <a:off x="1790700" y="82140"/>
            <a:ext cx="8572500" cy="1401287"/>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Old &amp; New Covenants According to </a:t>
            </a:r>
            <a:r>
              <a:rPr lang="en-US" sz="4800" dirty="0">
                <a:ln>
                  <a:solidFill>
                    <a:srgbClr val="002060"/>
                  </a:solidFill>
                </a:ln>
                <a:solidFill>
                  <a:srgbClr val="777777"/>
                </a:solidFill>
                <a:latin typeface="Cooper Black" panose="0208090404030B020404" pitchFamily="18" charset="0"/>
              </a:rPr>
              <a:t>“</a:t>
            </a:r>
            <a:r>
              <a:rPr lang="en-US" sz="4800" u="sng" dirty="0">
                <a:ln>
                  <a:solidFill>
                    <a:srgbClr val="002060"/>
                  </a:solidFill>
                </a:ln>
                <a:solidFill>
                  <a:srgbClr val="777777"/>
                </a:solidFill>
                <a:latin typeface="Cooper Black" panose="0208090404030B020404" pitchFamily="18" charset="0"/>
              </a:rPr>
              <a:t>who</a:t>
            </a:r>
            <a:r>
              <a:rPr lang="en-US" sz="4800" dirty="0">
                <a:ln>
                  <a:solidFill>
                    <a:srgbClr val="002060"/>
                  </a:solidFill>
                </a:ln>
                <a:solidFill>
                  <a:srgbClr val="777777"/>
                </a:solidFill>
                <a:latin typeface="Cooper Black" panose="0208090404030B020404" pitchFamily="18" charset="0"/>
              </a:rPr>
              <a:t>”</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t>
            </a:r>
            <a:endParaRPr lang="en-CA"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3" name="Rectangle 2"/>
          <p:cNvSpPr/>
          <p:nvPr/>
        </p:nvSpPr>
        <p:spPr>
          <a:xfrm>
            <a:off x="292051" y="-3904219"/>
            <a:ext cx="12221029" cy="3539430"/>
          </a:xfrm>
          <a:prstGeom prst="rect">
            <a:avLst/>
          </a:prstGeom>
          <a:solidFill>
            <a:schemeClr val="bg1"/>
          </a:solidFill>
          <a:effectLst>
            <a:glow rad="406400">
              <a:schemeClr val="accent5">
                <a:satMod val="175000"/>
                <a:alpha val="40000"/>
              </a:schemeClr>
            </a:glow>
          </a:effectLst>
        </p:spPr>
        <p:txBody>
          <a:bodyPr wrap="square">
            <a:spAutoFit/>
          </a:bodyPr>
          <a:lstStyle/>
          <a:p>
            <a:r>
              <a:rPr lang="en-US" sz="1400" dirty="0"/>
              <a:t>CF Jan 25</a:t>
            </a:r>
            <a:r>
              <a:rPr lang="en-US" sz="1400" baseline="30000" dirty="0"/>
              <a:t>th</a:t>
            </a:r>
            <a:r>
              <a:rPr lang="en-US" sz="1400" dirty="0"/>
              <a:t> – Tuesday:  </a:t>
            </a:r>
            <a:r>
              <a:rPr lang="en-US" sz="1400" b="1" dirty="0"/>
              <a:t>Jan 26:  OK given by Tim – good enough for this point in time.</a:t>
            </a:r>
            <a:endParaRPr lang="en-CA" sz="1400" dirty="0"/>
          </a:p>
          <a:p>
            <a:r>
              <a:rPr lang="en-CA" sz="1400" dirty="0"/>
              <a:t>As I'm looking and comparing this slide to the old one in the wee jpeg, this is what I see should be illustrated: </a:t>
            </a:r>
          </a:p>
          <a:p>
            <a:endParaRPr lang="en-CA" sz="1400" dirty="0"/>
          </a:p>
          <a:p>
            <a:r>
              <a:rPr lang="en-CA" sz="1400" dirty="0"/>
              <a:t>Heavenly Umbrella is always perfect - is always overseeing every priest and covenant all the time. </a:t>
            </a:r>
          </a:p>
          <a:p>
            <a:endParaRPr lang="en-CA" sz="1400" dirty="0"/>
          </a:p>
          <a:p>
            <a:r>
              <a:rPr lang="en-CA" sz="1400" dirty="0"/>
              <a:t>Only the earthly Mel. </a:t>
            </a:r>
            <a:r>
              <a:rPr lang="en-CA" sz="1400" dirty="0" err="1"/>
              <a:t>Pr</a:t>
            </a:r>
            <a:r>
              <a:rPr lang="en-CA" sz="1400" dirty="0"/>
              <a:t> was suspended (- not </a:t>
            </a:r>
            <a:r>
              <a:rPr lang="en-CA" sz="1400" dirty="0" err="1"/>
              <a:t>BoC</a:t>
            </a:r>
            <a:r>
              <a:rPr lang="en-CA" sz="1400" dirty="0"/>
              <a:t>) [due to rejection] when the Aaronic </a:t>
            </a:r>
            <a:r>
              <a:rPr lang="en-CA" sz="1400" dirty="0" err="1"/>
              <a:t>Pr</a:t>
            </a:r>
            <a:r>
              <a:rPr lang="en-CA" sz="1400" dirty="0"/>
              <a:t> was put in place. </a:t>
            </a:r>
          </a:p>
          <a:p>
            <a:endParaRPr lang="en-CA" sz="1400" dirty="0"/>
          </a:p>
          <a:p>
            <a:r>
              <a:rPr lang="en-CA" sz="1400" dirty="0"/>
              <a:t>The AR Pr. became very corrupt by the time this priesthood became obsolete.</a:t>
            </a:r>
          </a:p>
          <a:p>
            <a:endParaRPr lang="en-CA" sz="1400" dirty="0"/>
          </a:p>
          <a:p>
            <a:r>
              <a:rPr lang="en-CA" sz="1400" dirty="0"/>
              <a:t>that is why the purple and green umbrella's/priesthoods have the broken look - they are no longer functioning as originally intended [the people rejected Moses, and Yahusha rejects the AR. Pr. To make way for the final P. Hood.] - yet the heavenly Pr. is always overseeing everything UNTIL Yahusha implements the final priesthood – taking everything back to the SEED at the beginning. </a:t>
            </a:r>
          </a:p>
          <a:p>
            <a:endParaRPr lang="en-CA" sz="1400" dirty="0"/>
          </a:p>
          <a:p>
            <a:r>
              <a:rPr lang="en-CA" sz="1400" dirty="0"/>
              <a:t>Not all that explanation will be given here - this is just an outline for WHAT is coming in the rest of all parts of the study. </a:t>
            </a:r>
          </a:p>
          <a:p>
            <a:endParaRPr lang="en-CA" sz="1400" dirty="0"/>
          </a:p>
          <a:p>
            <a:r>
              <a:rPr lang="en-CA" sz="1400" dirty="0"/>
              <a:t>Just wanted to see if you can see the visual picture I have in mind of how this may be taught in an easier manner.</a:t>
            </a:r>
          </a:p>
        </p:txBody>
      </p:sp>
    </p:spTree>
    <p:extLst>
      <p:ext uri="{BB962C8B-B14F-4D97-AF65-F5344CB8AC3E}">
        <p14:creationId xmlns:p14="http://schemas.microsoft.com/office/powerpoint/2010/main" val="176363699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grpId="0" nodeType="after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grpSp>
        <p:nvGrpSpPr>
          <p:cNvPr id="3" name="Group 2"/>
          <p:cNvGrpSpPr/>
          <p:nvPr/>
        </p:nvGrpSpPr>
        <p:grpSpPr>
          <a:xfrm>
            <a:off x="7798437" y="-173755"/>
            <a:ext cx="3962920" cy="3801168"/>
            <a:chOff x="10625998" y="-584080"/>
            <a:chExt cx="3962920" cy="3801168"/>
          </a:xfrm>
        </p:grpSpPr>
        <p:pic>
          <p:nvPicPr>
            <p:cNvPr id="21" name="Picture 3" descr="C:\Users\Rae\Desktop\umbrella old 2.png"/>
            <p:cNvPicPr>
              <a:picLocks noChangeAspect="1" noChangeArrowheads="1"/>
            </p:cNvPicPr>
            <p:nvPr/>
          </p:nvPicPr>
          <p:blipFill rotWithShape="1">
            <a:blip r:embed="rId2" cstate="email">
              <a:duotone>
                <a:prstClr val="black"/>
                <a:srgbClr val="E1CCF0">
                  <a:tint val="45000"/>
                  <a:satMod val="400000"/>
                </a:srgbClr>
              </a:duotone>
              <a:extLst>
                <a:ext uri="{28A0092B-C50C-407E-A947-70E740481C1C}">
                  <a14:useLocalDpi xmlns:a14="http://schemas.microsoft.com/office/drawing/2010/main"/>
                </a:ext>
              </a:extLst>
            </a:blip>
            <a:srcRect/>
            <a:stretch/>
          </p:blipFill>
          <p:spPr bwMode="auto">
            <a:xfrm>
              <a:off x="11140900" y="353941"/>
              <a:ext cx="2933116" cy="236905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2"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5998" y="-584080"/>
              <a:ext cx="3962920" cy="38011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a:xfrm>
            <a:off x="8610600" y="6356350"/>
            <a:ext cx="3581400" cy="501650"/>
          </a:xfrm>
        </p:spPr>
        <p:txBody>
          <a:bodyPr/>
          <a:lstStyle/>
          <a:p>
            <a:fld id="{385F3E72-97D8-4E0E-8DB2-A67F030E614A}" type="slidenum">
              <a:rPr lang="en-US" smtClean="0">
                <a:solidFill>
                  <a:schemeClr val="tx1"/>
                </a:solidFill>
              </a:rPr>
              <a:t>44</a:t>
            </a:fld>
            <a:endParaRPr lang="en-US" dirty="0">
              <a:solidFill>
                <a:schemeClr val="tx1"/>
              </a:solidFill>
            </a:endParaRPr>
          </a:p>
        </p:txBody>
      </p:sp>
      <p:sp>
        <p:nvSpPr>
          <p:cNvPr id="5" name="Content Placeholder 2"/>
          <p:cNvSpPr txBox="1">
            <a:spLocks/>
          </p:cNvSpPr>
          <p:nvPr/>
        </p:nvSpPr>
        <p:spPr>
          <a:xfrm>
            <a:off x="476250" y="6042534"/>
            <a:ext cx="11029949" cy="609600"/>
          </a:xfrm>
          <a:prstGeom prst="roundRect">
            <a:avLst/>
          </a:prstGeom>
          <a:solidFill>
            <a:srgbClr val="002060"/>
          </a:solidFill>
          <a:effectLst>
            <a:glow rad="457200">
              <a:schemeClr val="bg1">
                <a:alpha val="95000"/>
              </a:schemeClr>
            </a:glow>
            <a:outerShdw blurRad="57150" dist="19050" dir="5400000" algn="ctr" rotWithShape="0">
              <a:srgbClr val="000000">
                <a:alpha val="63000"/>
              </a:srgbClr>
            </a:outerShdw>
          </a:effectLst>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Everyone should be asking the question:  </a:t>
            </a:r>
            <a:r>
              <a:rPr lang="en-US" sz="3600" b="1" dirty="0">
                <a:solidFill>
                  <a:srgbClr val="C00000"/>
                </a:solidFill>
                <a:effectLst>
                  <a:glow rad="342900">
                    <a:schemeClr val="bg1">
                      <a:alpha val="68000"/>
                    </a:schemeClr>
                  </a:glow>
                </a:effectLst>
              </a:rPr>
              <a:t>“Is this true?”</a:t>
            </a:r>
          </a:p>
        </p:txBody>
      </p:sp>
      <p:pic>
        <p:nvPicPr>
          <p:cNvPr id="6" name="Picture 3" descr="C:\Users\Rae\Desktop\umbrella old 2.png"/>
          <p:cNvPicPr>
            <a:picLocks noChangeAspect="1" noChangeArrowheads="1"/>
          </p:cNvPicPr>
          <p:nvPr/>
        </p:nvPicPr>
        <p:blipFill rotWithShape="1">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bwMode="auto">
          <a:xfrm>
            <a:off x="8058564" y="1398333"/>
            <a:ext cx="3759200" cy="30625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Picture 2" descr="C:\Users\Rae\Documents\A CF Desktop Feb 2021\Art for CCC\Art 3.2b Bronson rebuttal\cross face closeup edi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72050" y="2095500"/>
            <a:ext cx="2301875" cy="1752600"/>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8304010" y="3505200"/>
            <a:ext cx="2747868"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002060"/>
                </a:solidFill>
                <a:effectLst>
                  <a:outerShdw blurRad="50800" dist="39000" dir="5460000" algn="tl">
                    <a:srgbClr val="000000">
                      <a:alpha val="38000"/>
                    </a:srgbClr>
                  </a:outerShdw>
                </a:effectLst>
              </a:rPr>
              <a:t>Finally all are</a:t>
            </a:r>
          </a:p>
          <a:p>
            <a:pPr algn="ctr"/>
            <a:r>
              <a:rPr lang="en-US" sz="3600" b="1" cap="none" spc="0" dirty="0">
                <a:ln w="11430"/>
                <a:solidFill>
                  <a:srgbClr val="002060"/>
                </a:solidFill>
                <a:effectLst>
                  <a:outerShdw blurRad="50800" dist="39000" dir="5460000" algn="tl">
                    <a:srgbClr val="000000">
                      <a:alpha val="38000"/>
                    </a:srgbClr>
                  </a:outerShdw>
                </a:effectLst>
              </a:rPr>
              <a:t>under </a:t>
            </a:r>
            <a:r>
              <a:rPr lang="en-US" sz="3600" b="1" cap="none" spc="0" dirty="0">
                <a:ln w="11430"/>
                <a:solidFill>
                  <a:srgbClr val="0070C0"/>
                </a:solidFill>
                <a:effectLst>
                  <a:outerShdw blurRad="50800" dist="39000" dir="5460000" algn="tl">
                    <a:srgbClr val="000000">
                      <a:alpha val="38000"/>
                    </a:srgbClr>
                  </a:outerShdw>
                </a:effectLst>
              </a:rPr>
              <a:t>Grace</a:t>
            </a:r>
            <a:r>
              <a:rPr lang="en-US" sz="3600" b="1" cap="none" spc="0" dirty="0">
                <a:ln w="11430"/>
                <a:solidFill>
                  <a:srgbClr val="002060"/>
                </a:solidFill>
                <a:effectLst>
                  <a:outerShdw blurRad="50800" dist="39000" dir="5460000" algn="tl">
                    <a:srgbClr val="000000">
                      <a:alpha val="38000"/>
                    </a:srgbClr>
                  </a:outerShdw>
                </a:effectLst>
              </a:rPr>
              <a:t/>
            </a:r>
            <a:br>
              <a:rPr lang="en-US" sz="3600" b="1" cap="none" spc="0" dirty="0">
                <a:ln w="11430"/>
                <a:solidFill>
                  <a:srgbClr val="002060"/>
                </a:solidFill>
                <a:effectLst>
                  <a:outerShdw blurRad="50800" dist="39000" dir="5460000" algn="tl">
                    <a:srgbClr val="000000">
                      <a:alpha val="38000"/>
                    </a:srgbClr>
                  </a:outerShdw>
                </a:effectLst>
              </a:rPr>
            </a:br>
            <a:r>
              <a:rPr lang="en-US" sz="3600" b="1" cap="none" spc="0" dirty="0">
                <a:ln w="11430"/>
                <a:solidFill>
                  <a:srgbClr val="002060"/>
                </a:solidFill>
                <a:effectLst>
                  <a:outerShdw blurRad="50800" dist="39000" dir="5460000" algn="tl">
                    <a:srgbClr val="000000">
                      <a:alpha val="38000"/>
                    </a:srgbClr>
                  </a:outerShdw>
                </a:effectLst>
              </a:rPr>
              <a:t>in the </a:t>
            </a:r>
            <a:r>
              <a:rPr lang="en-US" sz="3600" b="1" cap="none" spc="0" dirty="0">
                <a:ln w="11430"/>
                <a:solidFill>
                  <a:srgbClr val="0070C0"/>
                </a:solidFill>
                <a:effectLst>
                  <a:outerShdw blurRad="50800" dist="39000" dir="5460000" algn="tl">
                    <a:srgbClr val="000000">
                      <a:alpha val="38000"/>
                    </a:srgbClr>
                  </a:outerShdw>
                </a:effectLst>
              </a:rPr>
              <a:t>NEW</a:t>
            </a:r>
            <a:br>
              <a:rPr lang="en-US" sz="3600" b="1" cap="none" spc="0" dirty="0">
                <a:ln w="11430"/>
                <a:solidFill>
                  <a:srgbClr val="0070C0"/>
                </a:solidFill>
                <a:effectLst>
                  <a:outerShdw blurRad="50800" dist="39000" dir="5460000" algn="tl">
                    <a:srgbClr val="000000">
                      <a:alpha val="38000"/>
                    </a:srgbClr>
                  </a:outerShdw>
                </a:effectLst>
              </a:rPr>
            </a:br>
            <a:r>
              <a:rPr lang="en-US" sz="3600" b="1" cap="none" spc="0" dirty="0">
                <a:ln w="11430"/>
                <a:solidFill>
                  <a:srgbClr val="0070C0"/>
                </a:solidFill>
                <a:effectLst>
                  <a:outerShdw blurRad="50800" dist="39000" dir="5460000" algn="tl">
                    <a:srgbClr val="000000">
                      <a:alpha val="38000"/>
                    </a:srgbClr>
                  </a:outerShdw>
                </a:effectLst>
              </a:rPr>
              <a:t>Testament!</a:t>
            </a:r>
          </a:p>
        </p:txBody>
      </p:sp>
      <p:pic>
        <p:nvPicPr>
          <p:cNvPr id="11" name="Picture 14" descr="D:\1. Art - Main File\People\confused man 62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3775" y="4109442"/>
            <a:ext cx="2638424" cy="1649015"/>
          </a:xfrm>
          <a:prstGeom prst="ellipse">
            <a:avLst/>
          </a:prstGeom>
          <a:ln w="63500" cap="rnd">
            <a:solidFill>
              <a:schemeClr val="accent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 name="Picture 3" descr="C:\Users\Rae\Desktop\Mel [cf] Priesthood &amp; Faifer\umbrella 1.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110536" y="2565763"/>
            <a:ext cx="2405197" cy="2276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 xmlns:a16="http://schemas.microsoft.com/office/drawing/2014/main" id="{19930269-5158-4113-B7C6-F88653D7EC22}"/>
              </a:ext>
            </a:extLst>
          </p:cNvPr>
          <p:cNvSpPr/>
          <p:nvPr/>
        </p:nvSpPr>
        <p:spPr>
          <a:xfrm>
            <a:off x="228600" y="2428446"/>
            <a:ext cx="1291370" cy="638898"/>
          </a:xfrm>
          <a:prstGeom prst="wedgeRoundRectCallout">
            <a:avLst>
              <a:gd name="adj1" fmla="val 70341"/>
              <a:gd name="adj2" fmla="val 46667"/>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pic>
        <p:nvPicPr>
          <p:cNvPr id="15"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370906" y="1545663"/>
            <a:ext cx="2909339" cy="24074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Speech Bubble: Rectangle with Corners Rounded 11">
            <a:extLst>
              <a:ext uri="{FF2B5EF4-FFF2-40B4-BE49-F238E27FC236}">
                <a16:creationId xmlns="" xmlns:a16="http://schemas.microsoft.com/office/drawing/2014/main" id="{7A004ED6-0208-4149-AA39-189062331143}"/>
              </a:ext>
            </a:extLst>
          </p:cNvPr>
          <p:cNvSpPr/>
          <p:nvPr/>
        </p:nvSpPr>
        <p:spPr>
          <a:xfrm>
            <a:off x="320739" y="1320685"/>
            <a:ext cx="1342826"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41D61"/>
                </a:solidFill>
              </a:rPr>
              <a:t>Earthly Priesthood</a:t>
            </a:r>
          </a:p>
        </p:txBody>
      </p:sp>
      <p:pic>
        <p:nvPicPr>
          <p:cNvPr id="17"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6493" y="18188"/>
            <a:ext cx="4316673" cy="41404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8" name="Speech Bubble: Rectangle with Corners Rounded 10">
            <a:extLst>
              <a:ext uri="{FF2B5EF4-FFF2-40B4-BE49-F238E27FC236}">
                <a16:creationId xmlns="" xmlns:a16="http://schemas.microsoft.com/office/drawing/2014/main" id="{2BD1E44F-326E-4E4A-AF2D-C8E3B31DC5C0}"/>
              </a:ext>
            </a:extLst>
          </p:cNvPr>
          <p:cNvSpPr/>
          <p:nvPr/>
        </p:nvSpPr>
        <p:spPr>
          <a:xfrm>
            <a:off x="464707" y="228243"/>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9" name="Rectangle 8"/>
          <p:cNvSpPr/>
          <p:nvPr/>
        </p:nvSpPr>
        <p:spPr>
          <a:xfrm>
            <a:off x="333375" y="119786"/>
            <a:ext cx="11296650" cy="175432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cap="none" spc="0" dirty="0">
                <a:ln w="1905">
                  <a:solidFill>
                    <a:schemeClr val="tx1">
                      <a:lumMod val="65000"/>
                      <a:lumOff val="35000"/>
                    </a:schemeClr>
                  </a:solidFill>
                </a:ln>
                <a:solidFill>
                  <a:schemeClr val="accent2">
                    <a:lumMod val="75000"/>
                  </a:schemeClr>
                </a:solidFill>
                <a:effectLst>
                  <a:outerShdw blurRad="50800" dist="38100" dir="5400000" algn="t" rotWithShape="0">
                    <a:prstClr val="black">
                      <a:alpha val="40000"/>
                    </a:prstClr>
                  </a:outerShdw>
                </a:effectLst>
                <a:latin typeface="Ravie" pitchFamily="82" charset="0"/>
                <a:cs typeface="Raavi" pitchFamily="34" charset="0"/>
              </a:rPr>
              <a:t>Because of this</a:t>
            </a:r>
            <a:br>
              <a:rPr lang="en-US" sz="5400" b="1" cap="none" spc="0" dirty="0">
                <a:ln w="1905">
                  <a:solidFill>
                    <a:schemeClr val="tx1">
                      <a:lumMod val="65000"/>
                      <a:lumOff val="35000"/>
                    </a:schemeClr>
                  </a:solidFill>
                </a:ln>
                <a:solidFill>
                  <a:schemeClr val="accent2">
                    <a:lumMod val="75000"/>
                  </a:schemeClr>
                </a:solidFill>
                <a:effectLst>
                  <a:outerShdw blurRad="50800" dist="38100" dir="5400000" algn="t" rotWithShape="0">
                    <a:prstClr val="black">
                      <a:alpha val="40000"/>
                    </a:prstClr>
                  </a:outerShdw>
                </a:effectLst>
                <a:latin typeface="Ravie" pitchFamily="82" charset="0"/>
                <a:cs typeface="Raavi" pitchFamily="34" charset="0"/>
              </a:rPr>
            </a:br>
            <a:r>
              <a:rPr lang="en-US" sz="5400" b="1" cap="none" spc="0" dirty="0">
                <a:ln w="1905">
                  <a:solidFill>
                    <a:schemeClr val="tx1">
                      <a:lumMod val="65000"/>
                      <a:lumOff val="35000"/>
                    </a:schemeClr>
                  </a:solidFill>
                </a:ln>
                <a:solidFill>
                  <a:schemeClr val="accent2">
                    <a:lumMod val="75000"/>
                  </a:schemeClr>
                </a:solidFill>
                <a:effectLst>
                  <a:outerShdw blurRad="50800" dist="38100" dir="5400000" algn="t" rotWithShape="0">
                    <a:prstClr val="black">
                      <a:alpha val="40000"/>
                    </a:prstClr>
                  </a:outerShdw>
                </a:effectLst>
                <a:latin typeface="Ravie" pitchFamily="82" charset="0"/>
                <a:cs typeface="Raavi" pitchFamily="34" charset="0"/>
              </a:rPr>
              <a:t>crucifixion!</a:t>
            </a:r>
          </a:p>
        </p:txBody>
      </p:sp>
      <p:sp>
        <p:nvSpPr>
          <p:cNvPr id="7" name="Rectangle 6"/>
          <p:cNvSpPr/>
          <p:nvPr/>
        </p:nvSpPr>
        <p:spPr>
          <a:xfrm>
            <a:off x="571564" y="3640807"/>
            <a:ext cx="3247171"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002060"/>
                </a:solidFill>
                <a:effectLst>
                  <a:outerShdw blurRad="50800" dist="39000" dir="5460000" algn="tl">
                    <a:srgbClr val="000000">
                      <a:alpha val="38000"/>
                    </a:srgbClr>
                  </a:outerShdw>
                </a:effectLst>
              </a:rPr>
              <a:t>We’re no longer</a:t>
            </a:r>
          </a:p>
          <a:p>
            <a:pPr algn="ctr"/>
            <a:r>
              <a:rPr lang="en-US" sz="3600" b="1" cap="none" spc="0" dirty="0">
                <a:ln w="11430"/>
                <a:solidFill>
                  <a:srgbClr val="002060"/>
                </a:solidFill>
                <a:effectLst>
                  <a:outerShdw blurRad="50800" dist="39000" dir="5460000" algn="tl">
                    <a:srgbClr val="000000">
                      <a:alpha val="38000"/>
                    </a:srgbClr>
                  </a:outerShdw>
                </a:effectLst>
              </a:rPr>
              <a:t>under the </a:t>
            </a:r>
            <a:r>
              <a:rPr lang="en-US" sz="3600" b="1" cap="none" spc="0" dirty="0">
                <a:ln w="11430"/>
                <a:solidFill>
                  <a:srgbClr val="C00000"/>
                </a:solidFill>
                <a:effectLst>
                  <a:outerShdw blurRad="50800" dist="39000" dir="5460000" algn="tl">
                    <a:srgbClr val="000000">
                      <a:alpha val="38000"/>
                    </a:srgbClr>
                  </a:outerShdw>
                </a:effectLst>
              </a:rPr>
              <a:t>Laws</a:t>
            </a:r>
            <a:r>
              <a:rPr lang="en-US" sz="3600" b="1" cap="none" spc="0" dirty="0">
                <a:ln w="11430"/>
                <a:solidFill>
                  <a:srgbClr val="002060"/>
                </a:solidFill>
                <a:effectLst>
                  <a:outerShdw blurRad="50800" dist="39000" dir="5460000" algn="tl">
                    <a:srgbClr val="000000">
                      <a:alpha val="38000"/>
                    </a:srgbClr>
                  </a:outerShdw>
                </a:effectLst>
              </a:rPr>
              <a:t/>
            </a:r>
            <a:br>
              <a:rPr lang="en-US" sz="3600" b="1" cap="none" spc="0" dirty="0">
                <a:ln w="11430"/>
                <a:solidFill>
                  <a:srgbClr val="002060"/>
                </a:solidFill>
                <a:effectLst>
                  <a:outerShdw blurRad="50800" dist="39000" dir="5460000" algn="tl">
                    <a:srgbClr val="000000">
                      <a:alpha val="38000"/>
                    </a:srgbClr>
                  </a:outerShdw>
                </a:effectLst>
              </a:rPr>
            </a:br>
            <a:r>
              <a:rPr lang="en-US" sz="3600" b="1" cap="none" spc="0" dirty="0">
                <a:ln w="11430"/>
                <a:solidFill>
                  <a:srgbClr val="002060"/>
                </a:solidFill>
                <a:effectLst>
                  <a:outerShdw blurRad="50800" dist="39000" dir="5460000" algn="tl">
                    <a:srgbClr val="000000">
                      <a:alpha val="38000"/>
                    </a:srgbClr>
                  </a:outerShdw>
                </a:effectLst>
              </a:rPr>
              <a:t>of the</a:t>
            </a:r>
            <a:r>
              <a:rPr lang="en-US" sz="3600" b="1" cap="none" spc="0" dirty="0">
                <a:ln w="11430"/>
                <a:solidFill>
                  <a:schemeClr val="tx1">
                    <a:lumMod val="75000"/>
                    <a:lumOff val="25000"/>
                  </a:schemeClr>
                </a:solidFill>
                <a:effectLst>
                  <a:outerShdw blurRad="50800" dist="39000" dir="5460000" algn="tl">
                    <a:srgbClr val="000000">
                      <a:alpha val="38000"/>
                    </a:srgbClr>
                  </a:outerShdw>
                </a:effectLst>
              </a:rPr>
              <a:t> </a:t>
            </a:r>
            <a:r>
              <a:rPr lang="en-US" sz="3600" b="1" cap="none" spc="0" dirty="0">
                <a:ln w="11430"/>
                <a:solidFill>
                  <a:srgbClr val="C00000"/>
                </a:solidFill>
                <a:effectLst>
                  <a:outerShdw blurRad="50800" dist="39000" dir="5460000" algn="tl">
                    <a:srgbClr val="000000">
                      <a:alpha val="38000"/>
                    </a:srgbClr>
                  </a:outerShdw>
                </a:effectLst>
              </a:rPr>
              <a:t>OLD </a:t>
            </a:r>
            <a:br>
              <a:rPr lang="en-US" sz="3600" b="1" cap="none" spc="0" dirty="0">
                <a:ln w="11430"/>
                <a:solidFill>
                  <a:srgbClr val="C00000"/>
                </a:solidFill>
                <a:effectLst>
                  <a:outerShdw blurRad="50800" dist="39000" dir="5460000" algn="tl">
                    <a:srgbClr val="000000">
                      <a:alpha val="38000"/>
                    </a:srgbClr>
                  </a:outerShdw>
                </a:effectLst>
              </a:rPr>
            </a:br>
            <a:r>
              <a:rPr lang="en-US" sz="3600" b="1" cap="none" spc="0" dirty="0">
                <a:ln w="11430"/>
                <a:solidFill>
                  <a:srgbClr val="C00000"/>
                </a:solidFill>
                <a:effectLst>
                  <a:outerShdw blurRad="50800" dist="39000" dir="5460000" algn="tl">
                    <a:srgbClr val="000000">
                      <a:alpha val="38000"/>
                    </a:srgbClr>
                  </a:outerShdw>
                </a:effectLst>
              </a:rPr>
              <a:t>Testament!</a:t>
            </a:r>
          </a:p>
        </p:txBody>
      </p:sp>
      <p:sp>
        <p:nvSpPr>
          <p:cNvPr id="19" name="Speech Bubble: Rectangle with Corners Rounded 12">
            <a:extLst>
              <a:ext uri="{FF2B5EF4-FFF2-40B4-BE49-F238E27FC236}">
                <a16:creationId xmlns="" xmlns:a16="http://schemas.microsoft.com/office/drawing/2014/main" id="{19930269-5158-4113-B7C6-F88653D7EC22}"/>
              </a:ext>
            </a:extLst>
          </p:cNvPr>
          <p:cNvSpPr/>
          <p:nvPr/>
        </p:nvSpPr>
        <p:spPr>
          <a:xfrm>
            <a:off x="10429899" y="2826953"/>
            <a:ext cx="1593850" cy="808636"/>
          </a:xfrm>
          <a:prstGeom prst="wedgeRoundRectCallout">
            <a:avLst>
              <a:gd name="adj1" fmla="val -95167"/>
              <a:gd name="adj2" fmla="val -73625"/>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C00000"/>
                </a:solidFill>
                <a:effectLst>
                  <a:glow rad="127000">
                    <a:schemeClr val="bg1"/>
                  </a:glow>
                </a:effectLst>
              </a:rPr>
              <a:t>Nominal Christianity also Thinks</a:t>
            </a:r>
            <a:r>
              <a:rPr lang="en-CA" b="1" dirty="0">
                <a:solidFill>
                  <a:srgbClr val="C00000"/>
                </a:solidFill>
              </a:rPr>
              <a:t> …</a:t>
            </a:r>
            <a:endParaRPr lang="en-CA" b="1" dirty="0">
              <a:solidFill>
                <a:schemeClr val="accent6">
                  <a:lumMod val="50000"/>
                </a:schemeClr>
              </a:solidFill>
            </a:endParaRPr>
          </a:p>
        </p:txBody>
      </p:sp>
      <p:sp>
        <p:nvSpPr>
          <p:cNvPr id="20" name="Speech Bubble: Rectangle with Corners Rounded 12">
            <a:extLst>
              <a:ext uri="{FF2B5EF4-FFF2-40B4-BE49-F238E27FC236}">
                <a16:creationId xmlns="" xmlns:a16="http://schemas.microsoft.com/office/drawing/2014/main" id="{19930269-5158-4113-B7C6-F88653D7EC22}"/>
              </a:ext>
            </a:extLst>
          </p:cNvPr>
          <p:cNvSpPr/>
          <p:nvPr/>
        </p:nvSpPr>
        <p:spPr>
          <a:xfrm>
            <a:off x="3891211" y="3441158"/>
            <a:ext cx="1355807" cy="808636"/>
          </a:xfrm>
          <a:prstGeom prst="wedgeRoundRectCallout">
            <a:avLst>
              <a:gd name="adj1" fmla="val -77369"/>
              <a:gd name="adj2" fmla="val 64583"/>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C00000"/>
                </a:solidFill>
                <a:effectLst>
                  <a:glow rad="127000">
                    <a:schemeClr val="bg1"/>
                  </a:glow>
                </a:effectLst>
              </a:rPr>
              <a:t>Nominal Christianity Thinks</a:t>
            </a:r>
            <a:r>
              <a:rPr lang="en-CA" b="1" dirty="0">
                <a:solidFill>
                  <a:srgbClr val="C00000"/>
                </a:solidFill>
              </a:rPr>
              <a:t> …</a:t>
            </a:r>
            <a:endParaRPr lang="en-CA" b="1" dirty="0">
              <a:solidFill>
                <a:schemeClr val="accent6">
                  <a:lumMod val="50000"/>
                </a:schemeClr>
              </a:solidFill>
            </a:endParaRPr>
          </a:p>
        </p:txBody>
      </p:sp>
    </p:spTree>
    <p:extLst>
      <p:ext uri="{BB962C8B-B14F-4D97-AF65-F5344CB8AC3E}">
        <p14:creationId xmlns:p14="http://schemas.microsoft.com/office/powerpoint/2010/main" val="107936666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1000"/>
                                        <p:tgtEl>
                                          <p:spTgt spid="20"/>
                                        </p:tgtEl>
                                      </p:cBhvr>
                                    </p:animEffect>
                                  </p:childTnLst>
                                </p:cTn>
                              </p:par>
                            </p:childTnLst>
                          </p:cTn>
                        </p:par>
                        <p:par>
                          <p:cTn id="14" fill="hold">
                            <p:stCondLst>
                              <p:cond delay="3000"/>
                            </p:stCondLst>
                            <p:childTnLst>
                              <p:par>
                                <p:cTn id="15" presetID="53" presetClass="entr" presetSubtype="16" fill="hold" grpId="0" nodeType="after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1000"/>
                                        <p:tgtEl>
                                          <p:spTgt spid="19"/>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Effect transition="in" filter="fade">
                                      <p:cBhvr>
                                        <p:cTn id="30" dur="1000"/>
                                        <p:tgtEl>
                                          <p:spTgt spid="10"/>
                                        </p:tgtEl>
                                      </p:cBhvr>
                                    </p:animEffect>
                                  </p:childTnLst>
                                </p:cTn>
                              </p:par>
                            </p:childTnLst>
                          </p:cTn>
                        </p:par>
                        <p:par>
                          <p:cTn id="31" fill="hold">
                            <p:stCondLst>
                              <p:cond delay="2000"/>
                            </p:stCondLst>
                            <p:childTnLst>
                              <p:par>
                                <p:cTn id="32" presetID="16" presetClass="entr" presetSubtype="21" fill="hold" nodeType="afterEffect">
                                  <p:stCondLst>
                                    <p:cond delay="100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barn(inVertical)">
                                      <p:cBhvr>
                                        <p:cTn id="34" dur="1250"/>
                                        <p:tgtEl>
                                          <p:spTgt spid="5">
                                            <p:txEl>
                                              <p:pRg st="0" end="0"/>
                                            </p:txEl>
                                          </p:spTgt>
                                        </p:tgtEl>
                                      </p:cBhvr>
                                    </p:animEffect>
                                  </p:childTnLst>
                                </p:cTn>
                              </p:par>
                            </p:childTnLst>
                          </p:cTn>
                        </p:par>
                        <p:par>
                          <p:cTn id="35" fill="hold">
                            <p:stCondLst>
                              <p:cond delay="4250"/>
                            </p:stCondLst>
                            <p:childTnLst>
                              <p:par>
                                <p:cTn id="36" presetID="53" presetClass="entr" presetSubtype="16" fill="hold" nodeType="after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750" fill="hold"/>
                                        <p:tgtEl>
                                          <p:spTgt spid="11"/>
                                        </p:tgtEl>
                                        <p:attrNameLst>
                                          <p:attrName>ppt_w</p:attrName>
                                        </p:attrNameLst>
                                      </p:cBhvr>
                                      <p:tavLst>
                                        <p:tav tm="0">
                                          <p:val>
                                            <p:fltVal val="0"/>
                                          </p:val>
                                        </p:tav>
                                        <p:tav tm="100000">
                                          <p:val>
                                            <p:strVal val="#ppt_w"/>
                                          </p:val>
                                        </p:tav>
                                      </p:tavLst>
                                    </p:anim>
                                    <p:anim calcmode="lin" valueType="num">
                                      <p:cBhvr>
                                        <p:cTn id="39" dur="750" fill="hold"/>
                                        <p:tgtEl>
                                          <p:spTgt spid="11"/>
                                        </p:tgtEl>
                                        <p:attrNameLst>
                                          <p:attrName>ppt_h</p:attrName>
                                        </p:attrNameLst>
                                      </p:cBhvr>
                                      <p:tavLst>
                                        <p:tav tm="0">
                                          <p:val>
                                            <p:fltVal val="0"/>
                                          </p:val>
                                        </p:tav>
                                        <p:tav tm="100000">
                                          <p:val>
                                            <p:strVal val="#ppt_h"/>
                                          </p:val>
                                        </p:tav>
                                      </p:tavLst>
                                    </p:anim>
                                    <p:animEffect transition="in" filter="fade">
                                      <p:cBhvr>
                                        <p:cTn id="4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2000">
              <a:srgbClr val="FBE4AE"/>
            </a:gs>
            <a:gs pos="13000">
              <a:srgbClr val="BD922A"/>
            </a:gs>
            <a:gs pos="52000">
              <a:srgbClr val="FBE4AE"/>
            </a:gs>
            <a:gs pos="87000">
              <a:srgbClr val="A28949"/>
            </a:gs>
            <a:gs pos="97000">
              <a:srgbClr val="FAE3B7"/>
            </a:gs>
          </a:gsLst>
          <a:path path="circle">
            <a:fillToRect t="100000" r="100000"/>
          </a:path>
        </a:gra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2116" y="1147199"/>
            <a:ext cx="5547852" cy="4889807"/>
          </a:xfrm>
        </p:spPr>
        <p:txBody>
          <a:bodyPr>
            <a:normAutofit fontScale="85000" lnSpcReduction="20000"/>
            <a:scene3d>
              <a:camera prst="orthographicFront"/>
              <a:lightRig rig="threePt" dir="t"/>
            </a:scene3d>
            <a:sp3d extrusionH="57150">
              <a:bevelT w="38100" h="38100" prst="angle"/>
            </a:sp3d>
          </a:bodyPr>
          <a:lstStyle/>
          <a:p>
            <a:r>
              <a:rPr lang="en-US" dirty="0"/>
              <a:t>This will be a short introductory study around the </a:t>
            </a:r>
            <a:r>
              <a:rPr lang="en-US" b="1" dirty="0" err="1">
                <a:solidFill>
                  <a:srgbClr val="441D61"/>
                </a:solidFill>
              </a:rPr>
              <a:t>Melki-tzedek</a:t>
            </a:r>
            <a:r>
              <a:rPr lang="en-US" b="1" dirty="0">
                <a:solidFill>
                  <a:srgbClr val="441D61"/>
                </a:solidFill>
              </a:rPr>
              <a:t> Priesthood </a:t>
            </a:r>
            <a:br>
              <a:rPr lang="en-US" b="1" dirty="0">
                <a:solidFill>
                  <a:srgbClr val="441D61"/>
                </a:solidFill>
              </a:rPr>
            </a:br>
            <a:r>
              <a:rPr lang="en-US" dirty="0"/>
              <a:t>and a few related areas that are very important for our understanding of </a:t>
            </a:r>
            <a:r>
              <a:rPr lang="en-US" b="1" dirty="0">
                <a:ln>
                  <a:solidFill>
                    <a:srgbClr val="002060"/>
                  </a:solidFill>
                </a:ln>
                <a:solidFill>
                  <a:srgbClr val="0070C0"/>
                </a:solidFill>
              </a:rPr>
              <a:t>Yahuah’s</a:t>
            </a:r>
            <a:r>
              <a:rPr lang="en-US" dirty="0"/>
              <a:t> perfect requirements for </a:t>
            </a:r>
            <a:br>
              <a:rPr lang="en-US" dirty="0"/>
            </a:br>
            <a:r>
              <a:rPr lang="en-US" dirty="0"/>
              <a:t>His people in these last days of </a:t>
            </a:r>
            <a:br>
              <a:rPr lang="en-US" dirty="0"/>
            </a:br>
            <a:r>
              <a:rPr lang="en-US" dirty="0"/>
              <a:t>earth’s history.</a:t>
            </a:r>
          </a:p>
          <a:p>
            <a:r>
              <a:rPr lang="en-US" b="1" dirty="0">
                <a:ln>
                  <a:solidFill>
                    <a:srgbClr val="002060"/>
                  </a:solidFill>
                </a:ln>
                <a:solidFill>
                  <a:srgbClr val="0070C0"/>
                </a:solidFill>
              </a:rPr>
              <a:t>Acts 3:21 </a:t>
            </a:r>
            <a:r>
              <a:rPr lang="en-US" dirty="0"/>
              <a:t>reveals there will be a time </a:t>
            </a:r>
            <a:br>
              <a:rPr lang="en-US" dirty="0"/>
            </a:br>
            <a:r>
              <a:rPr lang="en-US" b="1" dirty="0">
                <a:ln>
                  <a:solidFill>
                    <a:srgbClr val="002060"/>
                  </a:solidFill>
                </a:ln>
                <a:solidFill>
                  <a:srgbClr val="0070C0"/>
                </a:solidFill>
              </a:rPr>
              <a:t>“</a:t>
            </a:r>
            <a:r>
              <a:rPr lang="en-US" b="1" dirty="0">
                <a:ln>
                  <a:solidFill>
                    <a:srgbClr val="002060"/>
                  </a:solidFill>
                </a:ln>
                <a:solidFill>
                  <a:srgbClr val="0070C0"/>
                </a:solidFill>
                <a:effectLst>
                  <a:outerShdw blurRad="50800" dist="50800" dir="5400000" sx="101000" sy="101000" algn="ctr" rotWithShape="0">
                    <a:srgbClr val="00FFFF"/>
                  </a:outerShdw>
                </a:effectLst>
              </a:rPr>
              <a:t>of restoration of all things</a:t>
            </a:r>
            <a:r>
              <a:rPr lang="en-US" b="1" dirty="0">
                <a:ln>
                  <a:solidFill>
                    <a:srgbClr val="002060"/>
                  </a:solidFill>
                </a:ln>
                <a:solidFill>
                  <a:srgbClr val="0070C0"/>
                </a:solidFill>
              </a:rPr>
              <a:t>” </a:t>
            </a:r>
            <a:r>
              <a:rPr lang="en-US" dirty="0"/>
              <a:t>– things that have been spoken of by </a:t>
            </a:r>
            <a:r>
              <a:rPr lang="en-US" b="1" dirty="0">
                <a:ln>
                  <a:solidFill>
                    <a:srgbClr val="002060"/>
                  </a:solidFill>
                </a:ln>
                <a:solidFill>
                  <a:srgbClr val="0070C0"/>
                </a:solidFill>
              </a:rPr>
              <a:t>Yahuah’s</a:t>
            </a:r>
            <a:r>
              <a:rPr lang="en-US" dirty="0"/>
              <a:t> prophets since the beginning of time.  </a:t>
            </a:r>
            <a:r>
              <a:rPr lang="en-US" b="1" dirty="0">
                <a:effectLst>
                  <a:outerShdw blurRad="50800" dist="50800" dir="5400000" sx="101000" sy="101000" algn="ctr" rotWithShape="0">
                    <a:srgbClr val="FF0000"/>
                  </a:outerShdw>
                </a:effectLst>
              </a:rPr>
              <a:t>That time is now!</a:t>
            </a:r>
          </a:p>
          <a:p>
            <a:r>
              <a:rPr lang="en-US" dirty="0"/>
              <a:t>Some “</a:t>
            </a:r>
            <a:r>
              <a:rPr lang="en-US" b="1" dirty="0">
                <a:solidFill>
                  <a:srgbClr val="0000FF"/>
                </a:solidFill>
              </a:rPr>
              <a:t>commands</a:t>
            </a:r>
            <a:r>
              <a:rPr lang="en-US" dirty="0"/>
              <a:t>” </a:t>
            </a:r>
            <a:r>
              <a:rPr lang="en-US" dirty="0">
                <a:solidFill>
                  <a:srgbClr val="0000FF"/>
                </a:solidFill>
              </a:rPr>
              <a:t>(</a:t>
            </a:r>
            <a:r>
              <a:rPr lang="en-US" b="1" dirty="0">
                <a:solidFill>
                  <a:srgbClr val="0000FF"/>
                </a:solidFill>
              </a:rPr>
              <a:t>mitzvot</a:t>
            </a:r>
            <a:r>
              <a:rPr lang="en-US" dirty="0">
                <a:solidFill>
                  <a:srgbClr val="0000FF"/>
                </a:solidFill>
              </a:rPr>
              <a:t>) </a:t>
            </a:r>
            <a:r>
              <a:rPr lang="en-US" dirty="0"/>
              <a:t>have </a:t>
            </a:r>
            <a:br>
              <a:rPr lang="en-US" dirty="0"/>
            </a:br>
            <a:r>
              <a:rPr lang="en-US" dirty="0"/>
              <a:t>been </a:t>
            </a:r>
            <a:r>
              <a:rPr lang="en-US" b="1" dirty="0">
                <a:effectLst>
                  <a:outerShdw blurRad="50800" dist="50800" dir="5400000" algn="ctr" rotWithShape="0">
                    <a:srgbClr val="00FFCC"/>
                  </a:outerShdw>
                </a:effectLst>
              </a:rPr>
              <a:t>legally terminated through </a:t>
            </a:r>
            <a:br>
              <a:rPr lang="en-US" b="1" dirty="0">
                <a:effectLst>
                  <a:outerShdw blurRad="50800" dist="50800" dir="5400000" algn="ctr" rotWithShape="0">
                    <a:srgbClr val="00FFCC"/>
                  </a:outerShdw>
                </a:effectLst>
              </a:rPr>
            </a:br>
            <a:r>
              <a:rPr lang="en-US" b="1" dirty="0">
                <a:effectLst>
                  <a:outerShdw blurRad="50800" dist="50800" dir="5400000" algn="ctr" rotWithShape="0">
                    <a:srgbClr val="00FFCC"/>
                  </a:outerShdw>
                </a:effectLst>
              </a:rPr>
              <a:t>Torah’s prophetic writings, </a:t>
            </a:r>
            <a:r>
              <a:rPr lang="en-US" dirty="0"/>
              <a:t>and will </a:t>
            </a:r>
            <a:br>
              <a:rPr lang="en-US" dirty="0"/>
            </a:br>
            <a:r>
              <a:rPr lang="en-US" b="1" dirty="0">
                <a:effectLst>
                  <a:outerShdw blurRad="50800" dist="50800" dir="5400000" sx="101000" sy="101000" algn="ctr" rotWithShape="0">
                    <a:srgbClr val="FF0000"/>
                  </a:outerShdw>
                </a:effectLst>
              </a:rPr>
              <a:t>not be restored </a:t>
            </a:r>
            <a:r>
              <a:rPr lang="en-US" dirty="0"/>
              <a:t>– such as animal sacrifices.</a:t>
            </a:r>
          </a:p>
        </p:txBody>
      </p:sp>
      <p:sp>
        <p:nvSpPr>
          <p:cNvPr id="6" name="Content Placeholder 5"/>
          <p:cNvSpPr>
            <a:spLocks noGrp="1"/>
          </p:cNvSpPr>
          <p:nvPr>
            <p:ph sz="half" idx="2"/>
          </p:nvPr>
        </p:nvSpPr>
        <p:spPr>
          <a:xfrm>
            <a:off x="6128657" y="1128939"/>
            <a:ext cx="5640556" cy="4937564"/>
          </a:xfrm>
        </p:spPr>
        <p:txBody>
          <a:bodyPr>
            <a:normAutofit fontScale="85000" lnSpcReduction="20000"/>
            <a:scene3d>
              <a:camera prst="orthographicFront"/>
              <a:lightRig rig="threePt" dir="t"/>
            </a:scene3d>
            <a:sp3d extrusionH="57150">
              <a:bevelT w="38100" h="38100" prst="angle"/>
            </a:sp3d>
          </a:bodyPr>
          <a:lstStyle/>
          <a:p>
            <a:r>
              <a:rPr lang="en-US" dirty="0"/>
              <a:t>Also, there are many “things” that have been lost through the ages that do need to be restored for our full restoration in relationship to </a:t>
            </a:r>
            <a:r>
              <a:rPr lang="en-US" b="1" dirty="0">
                <a:ln>
                  <a:solidFill>
                    <a:srgbClr val="002060"/>
                  </a:solidFill>
                </a:ln>
                <a:solidFill>
                  <a:srgbClr val="0070C0"/>
                </a:solidFill>
              </a:rPr>
              <a:t>Yahuah.</a:t>
            </a:r>
          </a:p>
          <a:p>
            <a:r>
              <a:rPr lang="en-US" dirty="0"/>
              <a:t>The study of the </a:t>
            </a:r>
            <a:r>
              <a:rPr lang="en-US" b="1" dirty="0" err="1">
                <a:solidFill>
                  <a:srgbClr val="441D61"/>
                </a:solidFill>
              </a:rPr>
              <a:t>Melki-tzedek</a:t>
            </a:r>
            <a:r>
              <a:rPr lang="en-US" b="1" dirty="0">
                <a:solidFill>
                  <a:srgbClr val="441D61"/>
                </a:solidFill>
              </a:rPr>
              <a:t> Priesthood</a:t>
            </a:r>
            <a:r>
              <a:rPr lang="en-US" dirty="0"/>
              <a:t> shows with clarity what needs to be restored – what the words are of the everlasting covenant and where to find these words. </a:t>
            </a:r>
          </a:p>
          <a:p>
            <a:r>
              <a:rPr lang="en-US" dirty="0"/>
              <a:t>The study on the </a:t>
            </a:r>
            <a:r>
              <a:rPr lang="en-US" b="1" dirty="0">
                <a:ln>
                  <a:solidFill>
                    <a:srgbClr val="002060"/>
                  </a:solidFill>
                </a:ln>
                <a:solidFill>
                  <a:schemeClr val="accent6">
                    <a:lumMod val="50000"/>
                  </a:schemeClr>
                </a:solidFill>
              </a:rPr>
              <a:t>Aharonic Priesthood </a:t>
            </a:r>
            <a:r>
              <a:rPr lang="en-US" dirty="0"/>
              <a:t>shows with clarity the </a:t>
            </a:r>
            <a:r>
              <a:rPr lang="en-US" b="1" dirty="0">
                <a:effectLst>
                  <a:outerShdw blurRad="50800" dist="50800" dir="5400000" algn="ctr" rotWithShape="0">
                    <a:srgbClr val="FF99CC"/>
                  </a:outerShdw>
                </a:effectLst>
              </a:rPr>
              <a:t>temporary covenant that has been </a:t>
            </a:r>
            <a:r>
              <a:rPr lang="en-US" b="1" u="sng" dirty="0">
                <a:effectLst>
                  <a:outerShdw blurRad="50800" dist="50800" dir="5400000" algn="ctr" rotWithShape="0">
                    <a:srgbClr val="FF99CC"/>
                  </a:outerShdw>
                </a:effectLst>
              </a:rPr>
              <a:t>fulfilled to com</a:t>
            </a:r>
            <a:r>
              <a:rPr lang="en-US" b="1" dirty="0">
                <a:effectLst>
                  <a:outerShdw blurRad="50800" dist="50800" dir="5400000" algn="ctr" rotWithShape="0">
                    <a:srgbClr val="FF99CC"/>
                  </a:outerShdw>
                </a:effectLst>
              </a:rPr>
              <a:t>p</a:t>
            </a:r>
            <a:r>
              <a:rPr lang="en-US" b="1" u="sng" dirty="0">
                <a:effectLst>
                  <a:outerShdw blurRad="50800" dist="50800" dir="5400000" algn="ctr" rotWithShape="0">
                    <a:srgbClr val="FF99CC"/>
                  </a:outerShdw>
                </a:effectLst>
              </a:rPr>
              <a:t>letion</a:t>
            </a:r>
            <a:r>
              <a:rPr lang="en-US" b="1" dirty="0">
                <a:effectLst>
                  <a:outerShdw blurRad="50800" dist="50800" dir="5400000" algn="ctr" rotWithShape="0">
                    <a:srgbClr val="FF99CC"/>
                  </a:outerShdw>
                </a:effectLst>
              </a:rPr>
              <a:t> with </a:t>
            </a:r>
            <a:r>
              <a:rPr lang="en-US" b="1" dirty="0" err="1" smtClean="0">
                <a:ln>
                  <a:solidFill>
                    <a:srgbClr val="002060"/>
                  </a:solidFill>
                </a:ln>
                <a:solidFill>
                  <a:srgbClr val="0070C0"/>
                </a:solidFill>
                <a:effectLst>
                  <a:outerShdw blurRad="50800" dist="50800" dir="5400000" algn="ctr" rotWithShape="0">
                    <a:srgbClr val="FF99CC"/>
                  </a:outerShdw>
                </a:effectLst>
              </a:rPr>
              <a:t>Yahusha’s</a:t>
            </a:r>
            <a:r>
              <a:rPr lang="en-US" b="1" dirty="0" smtClean="0">
                <a:effectLst>
                  <a:outerShdw blurRad="50800" dist="50800" dir="5400000" algn="ctr" rotWithShape="0">
                    <a:srgbClr val="FF99CC"/>
                  </a:outerShdw>
                </a:effectLst>
              </a:rPr>
              <a:t> </a:t>
            </a:r>
            <a:r>
              <a:rPr lang="en-US" b="1" dirty="0">
                <a:effectLst>
                  <a:outerShdw blurRad="50800" dist="50800" dir="5400000" algn="ctr" rotWithShape="0">
                    <a:srgbClr val="FF99CC"/>
                  </a:outerShdw>
                </a:effectLst>
              </a:rPr>
              <a:t>death</a:t>
            </a:r>
            <a:r>
              <a:rPr lang="en-US" dirty="0"/>
              <a:t> – </a:t>
            </a:r>
            <a:br>
              <a:rPr lang="en-US" dirty="0"/>
            </a:br>
            <a:r>
              <a:rPr lang="en-US" dirty="0"/>
              <a:t>what those words are and where to </a:t>
            </a:r>
            <a:br>
              <a:rPr lang="en-US" dirty="0"/>
            </a:br>
            <a:r>
              <a:rPr lang="en-US" dirty="0"/>
              <a:t>find these words.</a:t>
            </a:r>
          </a:p>
        </p:txBody>
      </p:sp>
      <p:sp>
        <p:nvSpPr>
          <p:cNvPr id="2" name="Slide Number Placeholder 1"/>
          <p:cNvSpPr>
            <a:spLocks noGrp="1"/>
          </p:cNvSpPr>
          <p:nvPr>
            <p:ph type="sldNum" sz="quarter" idx="12"/>
          </p:nvPr>
        </p:nvSpPr>
        <p:spPr>
          <a:xfrm>
            <a:off x="8610599" y="6356350"/>
            <a:ext cx="3450771" cy="365125"/>
          </a:xfrm>
        </p:spPr>
        <p:txBody>
          <a:bodyPr/>
          <a:lstStyle/>
          <a:p>
            <a:fld id="{385F3E72-97D8-4E0E-8DB2-A67F030E614A}" type="slidenum">
              <a:rPr lang="en-US" smtClean="0">
                <a:solidFill>
                  <a:schemeClr val="tx1"/>
                </a:solidFill>
              </a:rPr>
              <a:t>45</a:t>
            </a:fld>
            <a:endParaRPr lang="en-US" dirty="0">
              <a:solidFill>
                <a:schemeClr val="tx1"/>
              </a:solidFill>
            </a:endParaRPr>
          </a:p>
        </p:txBody>
      </p:sp>
      <p:sp>
        <p:nvSpPr>
          <p:cNvPr id="3" name="Rectangle 2"/>
          <p:cNvSpPr/>
          <p:nvPr/>
        </p:nvSpPr>
        <p:spPr>
          <a:xfrm>
            <a:off x="103766" y="5806943"/>
            <a:ext cx="12049782"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a:ln w="1905">
                  <a:solidFill>
                    <a:srgbClr val="002060"/>
                  </a:solidFill>
                </a:ln>
                <a:solidFill>
                  <a:srgbClr val="0070C0"/>
                </a:solidFill>
                <a:effectLst>
                  <a:innerShdw blurRad="69850" dist="43180" dir="5400000">
                    <a:srgbClr val="000000">
                      <a:alpha val="65000"/>
                    </a:srgbClr>
                  </a:innerShdw>
                </a:effectLst>
              </a:rPr>
              <a:t>Both priesthoods which operated independently are important.  Both have a </a:t>
            </a:r>
            <a:br>
              <a:rPr lang="en-US" sz="2800" b="1" dirty="0">
                <a:ln w="1905">
                  <a:solidFill>
                    <a:srgbClr val="002060"/>
                  </a:solidFill>
                </a:ln>
                <a:solidFill>
                  <a:srgbClr val="0070C0"/>
                </a:solidFill>
                <a:effectLst>
                  <a:innerShdw blurRad="69850" dist="43180" dir="5400000">
                    <a:srgbClr val="000000">
                      <a:alpha val="65000"/>
                    </a:srgbClr>
                  </a:innerShdw>
                </a:effectLst>
              </a:rPr>
            </a:br>
            <a:r>
              <a:rPr lang="en-US" sz="2800" b="1" dirty="0">
                <a:ln w="1905">
                  <a:solidFill>
                    <a:srgbClr val="002060"/>
                  </a:solidFill>
                </a:ln>
                <a:solidFill>
                  <a:srgbClr val="0070C0"/>
                </a:solidFill>
                <a:effectLst>
                  <a:innerShdw blurRad="69850" dist="43180" dir="5400000">
                    <a:srgbClr val="000000">
                      <a:alpha val="65000"/>
                    </a:srgbClr>
                  </a:innerShdw>
                </a:effectLst>
              </a:rPr>
              <a:t>purpose and should be fully understood including two very important books.</a:t>
            </a:r>
            <a:endParaRPr lang="en-US" sz="2800" b="1" cap="none" spc="0" dirty="0">
              <a:ln w="1905">
                <a:solidFill>
                  <a:srgbClr val="002060"/>
                </a:solidFill>
              </a:ln>
              <a:solidFill>
                <a:srgbClr val="0070C0"/>
              </a:solidFill>
              <a:effectLst>
                <a:innerShdw blurRad="69850" dist="43180" dir="5400000">
                  <a:srgbClr val="000000">
                    <a:alpha val="65000"/>
                  </a:srgbClr>
                </a:innerShdw>
              </a:effectLst>
            </a:endParaRPr>
          </a:p>
        </p:txBody>
      </p:sp>
      <p:sp>
        <p:nvSpPr>
          <p:cNvPr id="7" name="Subtitle 2"/>
          <p:cNvSpPr txBox="1">
            <a:spLocks/>
          </p:cNvSpPr>
          <p:nvPr/>
        </p:nvSpPr>
        <p:spPr>
          <a:xfrm>
            <a:off x="1566286" y="179474"/>
            <a:ext cx="8887364" cy="804542"/>
          </a:xfrm>
          <a:prstGeom prst="homePlate">
            <a:avLst>
              <a:gd name="adj" fmla="val 18681"/>
            </a:avLst>
          </a:prstGeom>
          <a:blipFill dpi="0" rotWithShape="1">
            <a:blip r:embed="rId3"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What is this Study all About?</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spTree>
    <p:extLst>
      <p:ext uri="{BB962C8B-B14F-4D97-AF65-F5344CB8AC3E}">
        <p14:creationId xmlns:p14="http://schemas.microsoft.com/office/powerpoint/2010/main" val="4205744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DCBB6C"/>
            </a:gs>
            <a:gs pos="3000">
              <a:srgbClr val="FBE4AE"/>
            </a:gs>
            <a:gs pos="66000">
              <a:srgbClr val="FBE4AE"/>
            </a:gs>
            <a:gs pos="12000">
              <a:srgbClr val="A28949"/>
            </a:gs>
            <a:gs pos="22000">
              <a:srgbClr val="FAE3B7"/>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0996" y="6420050"/>
            <a:ext cx="2743200" cy="365125"/>
          </a:xfrm>
        </p:spPr>
        <p:txBody>
          <a:bodyPr/>
          <a:lstStyle/>
          <a:p>
            <a:fld id="{385F3E72-97D8-4E0E-8DB2-A67F030E614A}" type="slidenum">
              <a:rPr lang="en-US" smtClean="0">
                <a:solidFill>
                  <a:schemeClr val="tx1"/>
                </a:solidFill>
              </a:rPr>
              <a:t>46</a:t>
            </a:fld>
            <a:endParaRPr lang="en-US" dirty="0">
              <a:solidFill>
                <a:schemeClr val="tx1"/>
              </a:solidFill>
            </a:endParaRPr>
          </a:p>
        </p:txBody>
      </p:sp>
      <p:sp>
        <p:nvSpPr>
          <p:cNvPr id="3" name="Rectangle 2"/>
          <p:cNvSpPr/>
          <p:nvPr/>
        </p:nvSpPr>
        <p:spPr>
          <a:xfrm>
            <a:off x="300234" y="6302898"/>
            <a:ext cx="11626295"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a:ln w="1905"/>
                <a:solidFill>
                  <a:srgbClr val="0070C0"/>
                </a:solidFill>
                <a:effectLst>
                  <a:innerShdw blurRad="69850" dist="43180" dir="5400000">
                    <a:srgbClr val="000000">
                      <a:alpha val="65000"/>
                    </a:srgbClr>
                  </a:innerShdw>
                </a:effectLst>
              </a:rPr>
              <a:t>The binding parts of Torah are important for today and to be honoured.  </a:t>
            </a:r>
            <a:endParaRPr lang="en-US" sz="2800" b="1" cap="none" spc="0" dirty="0">
              <a:ln w="1905"/>
              <a:solidFill>
                <a:srgbClr val="0070C0"/>
              </a:solidFill>
              <a:effectLst>
                <a:innerShdw blurRad="69850" dist="43180" dir="5400000">
                  <a:srgbClr val="000000">
                    <a:alpha val="65000"/>
                  </a:srgbClr>
                </a:innerShdw>
              </a:effectLst>
            </a:endParaRPr>
          </a:p>
        </p:txBody>
      </p:sp>
      <p:sp>
        <p:nvSpPr>
          <p:cNvPr id="15" name="Content Placeholder 2"/>
          <p:cNvSpPr txBox="1">
            <a:spLocks/>
          </p:cNvSpPr>
          <p:nvPr/>
        </p:nvSpPr>
        <p:spPr>
          <a:xfrm>
            <a:off x="6995885" y="1052413"/>
            <a:ext cx="4988700" cy="5502413"/>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7"/>
            </a:pPr>
            <a:r>
              <a:rPr lang="en-US" sz="2400" dirty="0">
                <a:solidFill>
                  <a:srgbClr val="C00000"/>
                </a:solidFill>
              </a:rPr>
              <a:t>Torah includes the </a:t>
            </a:r>
            <a:r>
              <a:rPr lang="en-US" sz="2400" b="1" u="sng" dirty="0">
                <a:solidFill>
                  <a:srgbClr val="C00000"/>
                </a:solidFill>
              </a:rPr>
              <a:t>laws</a:t>
            </a:r>
            <a:r>
              <a:rPr lang="en-US" sz="2400" dirty="0">
                <a:solidFill>
                  <a:srgbClr val="C00000"/>
                </a:solidFill>
              </a:rPr>
              <a:t> found </a:t>
            </a:r>
            <a:br>
              <a:rPr lang="en-US" sz="2400" dirty="0">
                <a:solidFill>
                  <a:srgbClr val="C00000"/>
                </a:solidFill>
              </a:rPr>
            </a:br>
            <a:r>
              <a:rPr lang="en-US" sz="2400" dirty="0">
                <a:solidFill>
                  <a:srgbClr val="C00000"/>
                </a:solidFill>
              </a:rPr>
              <a:t>in the </a:t>
            </a:r>
            <a:r>
              <a:rPr lang="en-US" sz="2400" b="1" dirty="0">
                <a:solidFill>
                  <a:srgbClr val="C00000"/>
                </a:solidFill>
              </a:rPr>
              <a:t>Book of the Law</a:t>
            </a:r>
            <a:r>
              <a:rPr lang="en-US" sz="2400" dirty="0">
                <a:solidFill>
                  <a:srgbClr val="C00000"/>
                </a:solidFill>
              </a:rPr>
              <a:t>.</a:t>
            </a:r>
          </a:p>
          <a:p>
            <a:pPr marL="514350" indent="-514350">
              <a:buFont typeface="+mj-lt"/>
              <a:buAutoNum type="arabicPeriod" startAt="7"/>
            </a:pPr>
            <a:r>
              <a:rPr lang="en-US" sz="2400" dirty="0">
                <a:solidFill>
                  <a:srgbClr val="C00000"/>
                </a:solidFill>
              </a:rPr>
              <a:t>Torah includes the </a:t>
            </a:r>
            <a:r>
              <a:rPr lang="en-US" sz="2400" b="1" u="sng" dirty="0">
                <a:solidFill>
                  <a:srgbClr val="C00000"/>
                </a:solidFill>
              </a:rPr>
              <a:t>statutes</a:t>
            </a:r>
            <a:r>
              <a:rPr lang="en-US" sz="2400" b="1" dirty="0">
                <a:solidFill>
                  <a:srgbClr val="C00000"/>
                </a:solidFill>
              </a:rPr>
              <a:t>, </a:t>
            </a:r>
            <a:r>
              <a:rPr lang="en-US" sz="2400" b="1" u="sng" dirty="0">
                <a:solidFill>
                  <a:srgbClr val="C00000"/>
                </a:solidFill>
              </a:rPr>
              <a:t>commands</a:t>
            </a:r>
            <a:r>
              <a:rPr lang="en-US" sz="2400" b="1" dirty="0">
                <a:solidFill>
                  <a:srgbClr val="C00000"/>
                </a:solidFill>
              </a:rPr>
              <a:t> and j</a:t>
            </a:r>
            <a:r>
              <a:rPr lang="en-US" sz="2400" b="1" u="sng" dirty="0">
                <a:solidFill>
                  <a:srgbClr val="C00000"/>
                </a:solidFill>
              </a:rPr>
              <a:t>ud</a:t>
            </a:r>
            <a:r>
              <a:rPr lang="en-US" sz="2400" b="1" dirty="0">
                <a:solidFill>
                  <a:srgbClr val="C00000"/>
                </a:solidFill>
              </a:rPr>
              <a:t>g</a:t>
            </a:r>
            <a:r>
              <a:rPr lang="en-US" sz="2400" b="1" u="sng" dirty="0">
                <a:solidFill>
                  <a:srgbClr val="C00000"/>
                </a:solidFill>
              </a:rPr>
              <a:t>ments</a:t>
            </a:r>
            <a:r>
              <a:rPr lang="en-US" sz="2400" b="1" dirty="0">
                <a:solidFill>
                  <a:srgbClr val="C00000"/>
                </a:solidFill>
              </a:rPr>
              <a:t> </a:t>
            </a:r>
            <a:r>
              <a:rPr lang="en-US" sz="2400" dirty="0">
                <a:solidFill>
                  <a:srgbClr val="C00000"/>
                </a:solidFill>
              </a:rPr>
              <a:t>of </a:t>
            </a:r>
            <a:br>
              <a:rPr lang="en-US" sz="2400" dirty="0">
                <a:solidFill>
                  <a:srgbClr val="C00000"/>
                </a:solidFill>
              </a:rPr>
            </a:br>
            <a:r>
              <a:rPr lang="en-US" sz="2400" dirty="0">
                <a:solidFill>
                  <a:srgbClr val="C00000"/>
                </a:solidFill>
              </a:rPr>
              <a:t>the </a:t>
            </a:r>
            <a:r>
              <a:rPr lang="en-US" sz="2400" b="1" dirty="0">
                <a:solidFill>
                  <a:srgbClr val="C00000"/>
                </a:solidFill>
              </a:rPr>
              <a:t>Book of the Law</a:t>
            </a:r>
            <a:r>
              <a:rPr lang="en-US" sz="2400" dirty="0">
                <a:solidFill>
                  <a:srgbClr val="C00000"/>
                </a:solidFill>
              </a:rPr>
              <a:t>.</a:t>
            </a:r>
          </a:p>
          <a:p>
            <a:pPr marL="514350" indent="-514350">
              <a:buFont typeface="+mj-lt"/>
              <a:buAutoNum type="arabicPeriod" startAt="7"/>
            </a:pPr>
            <a:r>
              <a:rPr lang="en-US" sz="2400" dirty="0"/>
              <a:t>Torah includes the </a:t>
            </a:r>
            <a:r>
              <a:rPr lang="en-US" sz="2400" b="1" dirty="0" err="1">
                <a:solidFill>
                  <a:srgbClr val="0070C0"/>
                </a:solidFill>
              </a:rPr>
              <a:t>Melki-tzedek</a:t>
            </a:r>
            <a:r>
              <a:rPr lang="en-US" sz="2400" b="1" dirty="0">
                <a:solidFill>
                  <a:srgbClr val="0070C0"/>
                </a:solidFill>
              </a:rPr>
              <a:t> Priesthood.</a:t>
            </a:r>
          </a:p>
          <a:p>
            <a:pPr marL="514350" indent="-514350">
              <a:buFont typeface="+mj-lt"/>
              <a:buAutoNum type="arabicPeriod" startAt="7"/>
            </a:pPr>
            <a:r>
              <a:rPr lang="en-US" sz="2400" dirty="0">
                <a:solidFill>
                  <a:srgbClr val="C00000"/>
                </a:solidFill>
              </a:rPr>
              <a:t>Torah includes the </a:t>
            </a:r>
            <a:r>
              <a:rPr lang="en-US" sz="2400" b="1" dirty="0" err="1">
                <a:solidFill>
                  <a:srgbClr val="C00000"/>
                </a:solidFill>
              </a:rPr>
              <a:t>Aharonic</a:t>
            </a:r>
            <a:r>
              <a:rPr lang="en-US" sz="2400" b="1" dirty="0">
                <a:solidFill>
                  <a:srgbClr val="C00000"/>
                </a:solidFill>
              </a:rPr>
              <a:t> Priesthood</a:t>
            </a:r>
            <a:r>
              <a:rPr lang="en-US" sz="2400" dirty="0">
                <a:solidFill>
                  <a:srgbClr val="C00000"/>
                </a:solidFill>
              </a:rPr>
              <a:t>.</a:t>
            </a:r>
          </a:p>
          <a:p>
            <a:pPr marL="514350" indent="-514350">
              <a:buFont typeface="+mj-lt"/>
              <a:buAutoNum type="arabicPeriod" startAt="7"/>
            </a:pPr>
            <a:r>
              <a:rPr lang="en-US" sz="2400" dirty="0">
                <a:solidFill>
                  <a:srgbClr val="C00000"/>
                </a:solidFill>
              </a:rPr>
              <a:t>Torah includes the </a:t>
            </a:r>
            <a:r>
              <a:rPr lang="en-US" sz="2400" b="1" dirty="0">
                <a:solidFill>
                  <a:srgbClr val="C00000"/>
                </a:solidFill>
              </a:rPr>
              <a:t>sanctuary</a:t>
            </a:r>
            <a:r>
              <a:rPr lang="en-US" sz="2400" dirty="0">
                <a:solidFill>
                  <a:srgbClr val="C00000"/>
                </a:solidFill>
              </a:rPr>
              <a:t> </a:t>
            </a:r>
            <a:br>
              <a:rPr lang="en-US" sz="2400" dirty="0">
                <a:solidFill>
                  <a:srgbClr val="C00000"/>
                </a:solidFill>
              </a:rPr>
            </a:br>
            <a:r>
              <a:rPr lang="en-US" sz="2400" dirty="0">
                <a:solidFill>
                  <a:srgbClr val="C00000"/>
                </a:solidFill>
              </a:rPr>
              <a:t>and all of its services.</a:t>
            </a:r>
          </a:p>
          <a:p>
            <a:pPr marL="514350" indent="-514350">
              <a:buFont typeface="+mj-lt"/>
              <a:buAutoNum type="arabicPeriod" startAt="7"/>
            </a:pPr>
            <a:r>
              <a:rPr lang="en-US" sz="2400" dirty="0">
                <a:solidFill>
                  <a:srgbClr val="C00000"/>
                </a:solidFill>
              </a:rPr>
              <a:t>Torah includes the </a:t>
            </a:r>
            <a:r>
              <a:rPr lang="en-US" sz="2400" b="1" dirty="0">
                <a:solidFill>
                  <a:srgbClr val="C00000"/>
                </a:solidFill>
              </a:rPr>
              <a:t>sacrifices</a:t>
            </a:r>
            <a:r>
              <a:rPr lang="en-US" sz="2400" dirty="0">
                <a:solidFill>
                  <a:srgbClr val="C00000"/>
                </a:solidFill>
              </a:rPr>
              <a:t> and </a:t>
            </a:r>
            <a:r>
              <a:rPr lang="en-US" sz="2400" b="1" dirty="0">
                <a:solidFill>
                  <a:srgbClr val="C00000"/>
                </a:solidFill>
              </a:rPr>
              <a:t>offerings </a:t>
            </a:r>
            <a:r>
              <a:rPr lang="en-US" sz="2400" dirty="0"/>
              <a:t>... and a whole lot more - this is a basic list for starters.</a:t>
            </a:r>
          </a:p>
        </p:txBody>
      </p:sp>
      <p:sp>
        <p:nvSpPr>
          <p:cNvPr id="7" name="Subtitle 2"/>
          <p:cNvSpPr txBox="1">
            <a:spLocks/>
          </p:cNvSpPr>
          <p:nvPr/>
        </p:nvSpPr>
        <p:spPr>
          <a:xfrm>
            <a:off x="658888" y="72152"/>
            <a:ext cx="10908986" cy="804542"/>
          </a:xfrm>
          <a:prstGeom prst="homePlate">
            <a:avLst>
              <a:gd name="adj" fmla="val 18681"/>
            </a:avLst>
          </a:prstGeom>
          <a:blipFill dpi="0" rotWithShape="1">
            <a:blip r:embed="rId3"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What Does Torah </a:t>
            </a:r>
            <a:r>
              <a:rPr lang="en-US" sz="4400" b="1" spc="50" dirty="0">
                <a:ln w="12700" cmpd="sng">
                  <a:solidFill>
                    <a:schemeClr val="accent6">
                      <a:satMod val="120000"/>
                      <a:shade val="80000"/>
                    </a:schemeClr>
                  </a:solidFill>
                  <a:prstDash val="solid"/>
                </a:ln>
                <a:solidFill>
                  <a:srgbClr val="0070C0"/>
                </a:solidFill>
                <a:effectLst>
                  <a:glow rad="101600">
                    <a:schemeClr val="accent4">
                      <a:lumMod val="20000"/>
                      <a:lumOff val="80000"/>
                      <a:alpha val="94000"/>
                    </a:schemeClr>
                  </a:glow>
                </a:effectLst>
              </a:rPr>
              <a:t>Include</a:t>
            </a:r>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 Today?</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grpSp>
        <p:nvGrpSpPr>
          <p:cNvPr id="10" name="Group 9"/>
          <p:cNvGrpSpPr/>
          <p:nvPr/>
        </p:nvGrpSpPr>
        <p:grpSpPr>
          <a:xfrm rot="810726">
            <a:off x="5374189" y="4556975"/>
            <a:ext cx="1622711" cy="1215765"/>
            <a:chOff x="3668394" y="6794396"/>
            <a:chExt cx="2855309" cy="1936898"/>
          </a:xfrm>
          <a:scene3d>
            <a:camera prst="orthographicFront">
              <a:rot lat="0" lon="0" rev="0"/>
            </a:camera>
            <a:lightRig rig="glow" dir="t">
              <a:rot lat="0" lon="0" rev="4800000"/>
            </a:lightRig>
          </a:scene3d>
        </p:grpSpPr>
        <p:pic>
          <p:nvPicPr>
            <p:cNvPr id="11" name="Picture 4" descr="C:\Users\Rae\Desktop\Big 10 on blue ston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823855" y="6794397"/>
              <a:ext cx="2699848" cy="193689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pic>
          <p:nvPicPr>
            <p:cNvPr id="12" name="Picture 4" descr="C:\Users\Rae\Desktop\Big 10 on blue ston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3668394" y="6794396"/>
              <a:ext cx="2733178" cy="193689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sp>
        <p:nvSpPr>
          <p:cNvPr id="13" name="Content Placeholder 2"/>
          <p:cNvSpPr txBox="1">
            <a:spLocks/>
          </p:cNvSpPr>
          <p:nvPr/>
        </p:nvSpPr>
        <p:spPr>
          <a:xfrm>
            <a:off x="215805" y="1062095"/>
            <a:ext cx="6344653" cy="5502413"/>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t>Torah is known as the first five books </a:t>
            </a:r>
            <a:br>
              <a:rPr lang="en-US" sz="2400" dirty="0"/>
            </a:br>
            <a:r>
              <a:rPr lang="en-US" sz="2400" dirty="0"/>
              <a:t>of Moses - Gen to Deut.</a:t>
            </a:r>
          </a:p>
          <a:p>
            <a:pPr marL="514350" indent="-514350">
              <a:buFont typeface="+mj-lt"/>
              <a:buAutoNum type="arabicPeriod"/>
            </a:pPr>
            <a:r>
              <a:rPr lang="en-US" sz="2400" dirty="0"/>
              <a:t>Torah includes everything found in </a:t>
            </a:r>
            <a:br>
              <a:rPr lang="en-US" sz="2400" dirty="0"/>
            </a:br>
            <a:r>
              <a:rPr lang="en-US" sz="2400" dirty="0"/>
              <a:t>the first five books of the Scriptures. </a:t>
            </a:r>
          </a:p>
          <a:p>
            <a:pPr marL="514350" indent="-514350">
              <a:buFont typeface="+mj-lt"/>
              <a:buAutoNum type="arabicPeriod"/>
            </a:pPr>
            <a:r>
              <a:rPr lang="en-US" sz="2400" dirty="0"/>
              <a:t>Torah includes "law" </a:t>
            </a:r>
            <a:r>
              <a:rPr lang="en-US" sz="2400" u="sng" dirty="0"/>
              <a:t>and</a:t>
            </a:r>
            <a:r>
              <a:rPr lang="en-US" sz="2400" dirty="0"/>
              <a:t> "laws" - </a:t>
            </a:r>
            <a:r>
              <a:rPr lang="en-US" sz="2400" dirty="0">
                <a:solidFill>
                  <a:srgbClr val="C00000"/>
                </a:solidFill>
              </a:rPr>
              <a:t>every command given</a:t>
            </a:r>
            <a:r>
              <a:rPr lang="en-US" sz="2400" dirty="0"/>
              <a:t> either </a:t>
            </a:r>
            <a:r>
              <a:rPr lang="en-US" sz="2400" dirty="0">
                <a:solidFill>
                  <a:srgbClr val="C00000"/>
                </a:solidFill>
              </a:rPr>
              <a:t>by</a:t>
            </a:r>
            <a:r>
              <a:rPr lang="en-US" sz="2400" dirty="0"/>
              <a:t> </a:t>
            </a:r>
            <a:r>
              <a:rPr lang="en-US" sz="2400" b="1" dirty="0">
                <a:solidFill>
                  <a:srgbClr val="0070C0"/>
                </a:solidFill>
              </a:rPr>
              <a:t>Yahuah, </a:t>
            </a:r>
            <a:r>
              <a:rPr lang="en-US" sz="2400" dirty="0"/>
              <a:t>or </a:t>
            </a:r>
            <a:r>
              <a:rPr lang="en-US" sz="2400" dirty="0">
                <a:solidFill>
                  <a:srgbClr val="C00000"/>
                </a:solidFill>
              </a:rPr>
              <a:t>Moses.  </a:t>
            </a:r>
            <a:r>
              <a:rPr lang="en-US" sz="2000" dirty="0"/>
              <a:t>(Moses asked for the laws of divorce - they were not </a:t>
            </a:r>
            <a:br>
              <a:rPr lang="en-US" sz="2000" dirty="0"/>
            </a:br>
            <a:r>
              <a:rPr lang="en-US" sz="2000" dirty="0"/>
              <a:t>in the Book of the Covenant, and not included in the </a:t>
            </a:r>
            <a:r>
              <a:rPr lang="en-US" sz="2000" b="1" dirty="0">
                <a:solidFill>
                  <a:srgbClr val="C00000"/>
                </a:solidFill>
              </a:rPr>
              <a:t>Book of the Law</a:t>
            </a:r>
            <a:r>
              <a:rPr lang="en-US" sz="2000" b="1" dirty="0"/>
              <a:t> </a:t>
            </a:r>
            <a:r>
              <a:rPr lang="en-US" sz="2000" dirty="0"/>
              <a:t>at the beginning.) </a:t>
            </a:r>
            <a:endParaRPr lang="en-US" sz="2400" dirty="0"/>
          </a:p>
          <a:p>
            <a:pPr marL="514350" indent="-514350">
              <a:buFont typeface="+mj-lt"/>
              <a:buAutoNum type="arabicPeriod"/>
            </a:pPr>
            <a:r>
              <a:rPr lang="en-US" sz="2400" dirty="0"/>
              <a:t>Torah includes the 10 commandments.</a:t>
            </a:r>
          </a:p>
          <a:p>
            <a:pPr marL="514350" indent="-514350">
              <a:buFont typeface="+mj-lt"/>
              <a:buAutoNum type="arabicPeriod"/>
            </a:pPr>
            <a:r>
              <a:rPr lang="en-US" sz="2400" dirty="0"/>
              <a:t>Torah includes the </a:t>
            </a:r>
            <a:r>
              <a:rPr lang="en-US" sz="2400" b="1" u="sng" dirty="0">
                <a:solidFill>
                  <a:srgbClr val="0070C0"/>
                </a:solidFill>
              </a:rPr>
              <a:t>laws</a:t>
            </a:r>
            <a:r>
              <a:rPr lang="en-US" sz="2400" dirty="0"/>
              <a:t> found in </a:t>
            </a:r>
            <a:br>
              <a:rPr lang="en-US" sz="2400" dirty="0"/>
            </a:br>
            <a:r>
              <a:rPr lang="en-US" sz="2400" dirty="0"/>
              <a:t>the </a:t>
            </a:r>
            <a:r>
              <a:rPr lang="en-US" sz="2400" b="1" dirty="0">
                <a:solidFill>
                  <a:srgbClr val="0070C0"/>
                </a:solidFill>
              </a:rPr>
              <a:t>Book of the Covenant.</a:t>
            </a:r>
          </a:p>
          <a:p>
            <a:pPr marL="514350" indent="-514350">
              <a:buFont typeface="+mj-lt"/>
              <a:buAutoNum type="arabicPeriod"/>
            </a:pPr>
            <a:r>
              <a:rPr lang="en-US" sz="2400" dirty="0"/>
              <a:t>Torah includes </a:t>
            </a:r>
            <a:r>
              <a:rPr lang="en-US" sz="2400" b="1" dirty="0">
                <a:solidFill>
                  <a:srgbClr val="0070C0"/>
                </a:solidFill>
              </a:rPr>
              <a:t>the </a:t>
            </a:r>
            <a:r>
              <a:rPr lang="en-US" sz="2400" b="1" u="sng" dirty="0">
                <a:solidFill>
                  <a:srgbClr val="0070C0"/>
                </a:solidFill>
              </a:rPr>
              <a:t>statutes</a:t>
            </a:r>
            <a:r>
              <a:rPr lang="en-US" sz="2400" b="1" dirty="0">
                <a:solidFill>
                  <a:srgbClr val="0070C0"/>
                </a:solidFill>
              </a:rPr>
              <a:t>, </a:t>
            </a:r>
            <a:r>
              <a:rPr lang="en-US" sz="2400" b="1" u="sng" dirty="0">
                <a:solidFill>
                  <a:srgbClr val="0070C0"/>
                </a:solidFill>
              </a:rPr>
              <a:t>commands</a:t>
            </a:r>
            <a:r>
              <a:rPr lang="en-US" sz="2400" b="1" dirty="0">
                <a:solidFill>
                  <a:srgbClr val="0070C0"/>
                </a:solidFill>
              </a:rPr>
              <a:t> </a:t>
            </a:r>
            <a:br>
              <a:rPr lang="en-US" sz="2400" b="1" dirty="0">
                <a:solidFill>
                  <a:srgbClr val="0070C0"/>
                </a:solidFill>
              </a:rPr>
            </a:br>
            <a:r>
              <a:rPr lang="en-US" sz="2400" b="1" dirty="0">
                <a:solidFill>
                  <a:srgbClr val="0070C0"/>
                </a:solidFill>
              </a:rPr>
              <a:t>and j</a:t>
            </a:r>
            <a:r>
              <a:rPr lang="en-US" sz="2400" b="1" u="sng" dirty="0">
                <a:solidFill>
                  <a:srgbClr val="0070C0"/>
                </a:solidFill>
              </a:rPr>
              <a:t>ud</a:t>
            </a:r>
            <a:r>
              <a:rPr lang="en-US" sz="2400" b="1" dirty="0">
                <a:solidFill>
                  <a:srgbClr val="0070C0"/>
                </a:solidFill>
              </a:rPr>
              <a:t>g</a:t>
            </a:r>
            <a:r>
              <a:rPr lang="en-US" sz="2400" b="1" u="sng" dirty="0">
                <a:solidFill>
                  <a:srgbClr val="0070C0"/>
                </a:solidFill>
              </a:rPr>
              <a:t>ments</a:t>
            </a:r>
            <a:r>
              <a:rPr lang="en-US" sz="2400" b="1" dirty="0">
                <a:solidFill>
                  <a:srgbClr val="0070C0"/>
                </a:solidFill>
              </a:rPr>
              <a:t> </a:t>
            </a:r>
            <a:r>
              <a:rPr lang="en-US" sz="2400" dirty="0"/>
              <a:t>of the </a:t>
            </a:r>
            <a:r>
              <a:rPr lang="en-US" sz="2400" b="1" dirty="0">
                <a:solidFill>
                  <a:srgbClr val="0070C0"/>
                </a:solidFill>
              </a:rPr>
              <a:t>Book of the Covenant. </a:t>
            </a:r>
          </a:p>
        </p:txBody>
      </p:sp>
    </p:spTree>
    <p:extLst>
      <p:ext uri="{BB962C8B-B14F-4D97-AF65-F5344CB8AC3E}">
        <p14:creationId xmlns:p14="http://schemas.microsoft.com/office/powerpoint/2010/main" val="15677084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1000"/>
                                        <p:tgtEl>
                                          <p:spTgt spid="13">
                                            <p:txEl>
                                              <p:pRg st="3" end="3"/>
                                            </p:txEl>
                                          </p:spTgt>
                                        </p:tgtEl>
                                      </p:cBhvr>
                                    </p:animEffect>
                                    <p:anim calcmode="lin" valueType="num">
                                      <p:cBhvr>
                                        <p:cTn id="2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6"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par>
                          <p:cTn id="46" fill="hold">
                            <p:stCondLst>
                              <p:cond delay="3000"/>
                            </p:stCondLst>
                            <p:childTnLst>
                              <p:par>
                                <p:cTn id="47" presetID="42" presetClass="entr" presetSubtype="0" fill="hold" nodeType="afterEffect">
                                  <p:stCondLst>
                                    <p:cond delay="1000"/>
                                  </p:stCondLst>
                                  <p:childTnLst>
                                    <p:set>
                                      <p:cBhvr>
                                        <p:cTn id="48" dur="1" fill="hold">
                                          <p:stCondLst>
                                            <p:cond delay="0"/>
                                          </p:stCondLst>
                                        </p:cTn>
                                        <p:tgtEl>
                                          <p:spTgt spid="13">
                                            <p:txEl>
                                              <p:pRg st="4" end="4"/>
                                            </p:txEl>
                                          </p:spTgt>
                                        </p:tgtEl>
                                        <p:attrNameLst>
                                          <p:attrName>style.visibility</p:attrName>
                                        </p:attrNameLst>
                                      </p:cBhvr>
                                      <p:to>
                                        <p:strVal val="visible"/>
                                      </p:to>
                                    </p:set>
                                    <p:animEffect transition="in" filter="fade">
                                      <p:cBhvr>
                                        <p:cTn id="49" dur="1000"/>
                                        <p:tgtEl>
                                          <p:spTgt spid="13">
                                            <p:txEl>
                                              <p:pRg st="4" end="4"/>
                                            </p:txEl>
                                          </p:spTgt>
                                        </p:tgtEl>
                                      </p:cBhvr>
                                    </p:animEffect>
                                    <p:anim calcmode="lin" valueType="num">
                                      <p:cBhvr>
                                        <p:cTn id="50"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100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fade">
                                      <p:cBhvr>
                                        <p:cTn id="55" dur="1000"/>
                                        <p:tgtEl>
                                          <p:spTgt spid="13">
                                            <p:txEl>
                                              <p:pRg st="5" end="5"/>
                                            </p:txEl>
                                          </p:spTgt>
                                        </p:tgtEl>
                                      </p:cBhvr>
                                    </p:animEffect>
                                    <p:anim calcmode="lin" valueType="num">
                                      <p:cBhvr>
                                        <p:cTn id="56"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fade">
                                      <p:cBhvr>
                                        <p:cTn id="62" dur="1000"/>
                                        <p:tgtEl>
                                          <p:spTgt spid="15">
                                            <p:txEl>
                                              <p:pRg st="0" end="0"/>
                                            </p:txEl>
                                          </p:spTgt>
                                        </p:tgtEl>
                                      </p:cBhvr>
                                    </p:animEffect>
                                    <p:anim calcmode="lin" valueType="num">
                                      <p:cBhvr>
                                        <p:cTn id="6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1000"/>
                                  </p:stCondLst>
                                  <p:childTnLst>
                                    <p:set>
                                      <p:cBhvr>
                                        <p:cTn id="67" dur="1" fill="hold">
                                          <p:stCondLst>
                                            <p:cond delay="0"/>
                                          </p:stCondLst>
                                        </p:cTn>
                                        <p:tgtEl>
                                          <p:spTgt spid="15">
                                            <p:txEl>
                                              <p:pRg st="1" end="1"/>
                                            </p:txEl>
                                          </p:spTgt>
                                        </p:tgtEl>
                                        <p:attrNameLst>
                                          <p:attrName>style.visibility</p:attrName>
                                        </p:attrNameLst>
                                      </p:cBhvr>
                                      <p:to>
                                        <p:strVal val="visible"/>
                                      </p:to>
                                    </p:set>
                                    <p:animEffect transition="in" filter="fade">
                                      <p:cBhvr>
                                        <p:cTn id="68" dur="1000"/>
                                        <p:tgtEl>
                                          <p:spTgt spid="15">
                                            <p:txEl>
                                              <p:pRg st="1" end="1"/>
                                            </p:txEl>
                                          </p:spTgt>
                                        </p:tgtEl>
                                      </p:cBhvr>
                                    </p:animEffect>
                                    <p:anim calcmode="lin" valueType="num">
                                      <p:cBhvr>
                                        <p:cTn id="6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71" fill="hold">
                            <p:stCondLst>
                              <p:cond delay="3000"/>
                            </p:stCondLst>
                            <p:childTnLst>
                              <p:par>
                                <p:cTn id="72" presetID="42" presetClass="entr" presetSubtype="0" fill="hold" nodeType="afterEffect">
                                  <p:stCondLst>
                                    <p:cond delay="1000"/>
                                  </p:stCondLst>
                                  <p:childTnLst>
                                    <p:set>
                                      <p:cBhvr>
                                        <p:cTn id="73" dur="1" fill="hold">
                                          <p:stCondLst>
                                            <p:cond delay="0"/>
                                          </p:stCondLst>
                                        </p:cTn>
                                        <p:tgtEl>
                                          <p:spTgt spid="15">
                                            <p:txEl>
                                              <p:pRg st="2" end="2"/>
                                            </p:txEl>
                                          </p:spTgt>
                                        </p:tgtEl>
                                        <p:attrNameLst>
                                          <p:attrName>style.visibility</p:attrName>
                                        </p:attrNameLst>
                                      </p:cBhvr>
                                      <p:to>
                                        <p:strVal val="visible"/>
                                      </p:to>
                                    </p:set>
                                    <p:animEffect transition="in" filter="fade">
                                      <p:cBhvr>
                                        <p:cTn id="74" dur="1000"/>
                                        <p:tgtEl>
                                          <p:spTgt spid="15">
                                            <p:txEl>
                                              <p:pRg st="2" end="2"/>
                                            </p:txEl>
                                          </p:spTgt>
                                        </p:tgtEl>
                                      </p:cBhvr>
                                    </p:animEffect>
                                    <p:anim calcmode="lin" valueType="num">
                                      <p:cBhvr>
                                        <p:cTn id="7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42" presetClass="entr" presetSubtype="0" fill="hold" nodeType="afterEffect">
                                  <p:stCondLst>
                                    <p:cond delay="1000"/>
                                  </p:stCondLst>
                                  <p:childTnLst>
                                    <p:set>
                                      <p:cBhvr>
                                        <p:cTn id="79" dur="1" fill="hold">
                                          <p:stCondLst>
                                            <p:cond delay="0"/>
                                          </p:stCondLst>
                                        </p:cTn>
                                        <p:tgtEl>
                                          <p:spTgt spid="15">
                                            <p:txEl>
                                              <p:pRg st="3" end="3"/>
                                            </p:txEl>
                                          </p:spTgt>
                                        </p:tgtEl>
                                        <p:attrNameLst>
                                          <p:attrName>style.visibility</p:attrName>
                                        </p:attrNameLst>
                                      </p:cBhvr>
                                      <p:to>
                                        <p:strVal val="visible"/>
                                      </p:to>
                                    </p:set>
                                    <p:animEffect transition="in" filter="fade">
                                      <p:cBhvr>
                                        <p:cTn id="80" dur="1000"/>
                                        <p:tgtEl>
                                          <p:spTgt spid="15">
                                            <p:txEl>
                                              <p:pRg st="3" end="3"/>
                                            </p:txEl>
                                          </p:spTgt>
                                        </p:tgtEl>
                                      </p:cBhvr>
                                    </p:animEffect>
                                    <p:anim calcmode="lin" valueType="num">
                                      <p:cBhvr>
                                        <p:cTn id="81"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83" fill="hold">
                            <p:stCondLst>
                              <p:cond delay="7000"/>
                            </p:stCondLst>
                            <p:childTnLst>
                              <p:par>
                                <p:cTn id="84" presetID="42" presetClass="entr" presetSubtype="0" fill="hold" nodeType="afterEffect">
                                  <p:stCondLst>
                                    <p:cond delay="1000"/>
                                  </p:stCondLst>
                                  <p:childTnLst>
                                    <p:set>
                                      <p:cBhvr>
                                        <p:cTn id="85" dur="1" fill="hold">
                                          <p:stCondLst>
                                            <p:cond delay="0"/>
                                          </p:stCondLst>
                                        </p:cTn>
                                        <p:tgtEl>
                                          <p:spTgt spid="15">
                                            <p:txEl>
                                              <p:pRg st="4" end="4"/>
                                            </p:txEl>
                                          </p:spTgt>
                                        </p:tgtEl>
                                        <p:attrNameLst>
                                          <p:attrName>style.visibility</p:attrName>
                                        </p:attrNameLst>
                                      </p:cBhvr>
                                      <p:to>
                                        <p:strVal val="visible"/>
                                      </p:to>
                                    </p:set>
                                    <p:animEffect transition="in" filter="fade">
                                      <p:cBhvr>
                                        <p:cTn id="86" dur="1000"/>
                                        <p:tgtEl>
                                          <p:spTgt spid="15">
                                            <p:txEl>
                                              <p:pRg st="4" end="4"/>
                                            </p:txEl>
                                          </p:spTgt>
                                        </p:tgtEl>
                                      </p:cBhvr>
                                    </p:animEffect>
                                    <p:anim calcmode="lin" valueType="num">
                                      <p:cBhvr>
                                        <p:cTn id="87"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88"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par>
                          <p:cTn id="89" fill="hold">
                            <p:stCondLst>
                              <p:cond delay="9000"/>
                            </p:stCondLst>
                            <p:childTnLst>
                              <p:par>
                                <p:cTn id="90" presetID="42" presetClass="entr" presetSubtype="0" fill="hold" nodeType="afterEffect">
                                  <p:stCondLst>
                                    <p:cond delay="1000"/>
                                  </p:stCondLst>
                                  <p:childTnLst>
                                    <p:set>
                                      <p:cBhvr>
                                        <p:cTn id="91" dur="1" fill="hold">
                                          <p:stCondLst>
                                            <p:cond delay="0"/>
                                          </p:stCondLst>
                                        </p:cTn>
                                        <p:tgtEl>
                                          <p:spTgt spid="15">
                                            <p:txEl>
                                              <p:pRg st="5" end="5"/>
                                            </p:txEl>
                                          </p:spTgt>
                                        </p:tgtEl>
                                        <p:attrNameLst>
                                          <p:attrName>style.visibility</p:attrName>
                                        </p:attrNameLst>
                                      </p:cBhvr>
                                      <p:to>
                                        <p:strVal val="visible"/>
                                      </p:to>
                                    </p:set>
                                    <p:animEffect transition="in" filter="fade">
                                      <p:cBhvr>
                                        <p:cTn id="92" dur="1000"/>
                                        <p:tgtEl>
                                          <p:spTgt spid="15">
                                            <p:txEl>
                                              <p:pRg st="5" end="5"/>
                                            </p:txEl>
                                          </p:spTgt>
                                        </p:tgtEl>
                                      </p:cBhvr>
                                    </p:animEffect>
                                    <p:anim calcmode="lin" valueType="num">
                                      <p:cBhvr>
                                        <p:cTn id="9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94"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barn(inVertical)">
                                      <p:cBhvr>
                                        <p:cTn id="9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DCBB6C"/>
            </a:gs>
            <a:gs pos="3000">
              <a:srgbClr val="FBE4AE"/>
            </a:gs>
            <a:gs pos="66000">
              <a:srgbClr val="FBE4AE"/>
            </a:gs>
            <a:gs pos="12000">
              <a:srgbClr val="A28949"/>
            </a:gs>
            <a:gs pos="22000">
              <a:srgbClr val="FAE3B7"/>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0996" y="6420050"/>
            <a:ext cx="2743200" cy="365125"/>
          </a:xfrm>
        </p:spPr>
        <p:txBody>
          <a:bodyPr/>
          <a:lstStyle/>
          <a:p>
            <a:fld id="{385F3E72-97D8-4E0E-8DB2-A67F030E614A}" type="slidenum">
              <a:rPr lang="en-US" smtClean="0">
                <a:solidFill>
                  <a:schemeClr val="tx1"/>
                </a:solidFill>
              </a:rPr>
              <a:t>47</a:t>
            </a:fld>
            <a:endParaRPr lang="en-US" dirty="0">
              <a:solidFill>
                <a:schemeClr val="tx1"/>
              </a:solidFill>
            </a:endParaRPr>
          </a:p>
        </p:txBody>
      </p:sp>
      <p:sp>
        <p:nvSpPr>
          <p:cNvPr id="3" name="Rectangle 2"/>
          <p:cNvSpPr/>
          <p:nvPr/>
        </p:nvSpPr>
        <p:spPr>
          <a:xfrm>
            <a:off x="300233" y="5707082"/>
            <a:ext cx="11626295"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a:ln w="1905"/>
                <a:solidFill>
                  <a:srgbClr val="0070C0"/>
                </a:solidFill>
                <a:effectLst>
                  <a:innerShdw blurRad="69850" dist="43180" dir="5400000">
                    <a:srgbClr val="000000">
                      <a:alpha val="65000"/>
                    </a:srgbClr>
                  </a:innerShdw>
                </a:effectLst>
              </a:rPr>
              <a:t>The Torah portions of the </a:t>
            </a:r>
            <a:r>
              <a:rPr lang="en-US" sz="2800" b="1" dirty="0">
                <a:ln w="1905"/>
                <a:solidFill>
                  <a:srgbClr val="441D61"/>
                </a:solidFill>
                <a:effectLst>
                  <a:innerShdw blurRad="69850" dist="43180" dir="5400000">
                    <a:srgbClr val="00FF99"/>
                  </a:innerShdw>
                </a:effectLst>
              </a:rPr>
              <a:t>Majestic Heavenly </a:t>
            </a:r>
            <a:r>
              <a:rPr lang="en-US" sz="2800" b="1" dirty="0" err="1">
                <a:ln w="1905"/>
                <a:solidFill>
                  <a:srgbClr val="441D61"/>
                </a:solidFill>
                <a:effectLst>
                  <a:innerShdw blurRad="69850" dist="43180" dir="5400000">
                    <a:srgbClr val="00FF99"/>
                  </a:innerShdw>
                </a:effectLst>
              </a:rPr>
              <a:t>Melki-tzedek</a:t>
            </a:r>
            <a:r>
              <a:rPr lang="en-US" sz="2800" b="1" dirty="0">
                <a:ln w="1905"/>
                <a:solidFill>
                  <a:srgbClr val="441D61"/>
                </a:solidFill>
                <a:effectLst>
                  <a:innerShdw blurRad="69850" dist="43180" dir="5400000">
                    <a:srgbClr val="00FF99"/>
                  </a:innerShdw>
                </a:effectLst>
              </a:rPr>
              <a:t> Priesthood </a:t>
            </a:r>
            <a:r>
              <a:rPr lang="en-US" sz="2800" b="1" dirty="0">
                <a:ln w="1905"/>
                <a:solidFill>
                  <a:srgbClr val="0070C0"/>
                </a:solidFill>
                <a:effectLst>
                  <a:innerShdw blurRad="69850" dist="43180" dir="5400000">
                    <a:srgbClr val="000000">
                      <a:alpha val="65000"/>
                    </a:srgbClr>
                  </a:innerShdw>
                </a:effectLst>
              </a:rPr>
              <a:t/>
            </a:r>
            <a:br>
              <a:rPr lang="en-US" sz="2800" b="1" dirty="0">
                <a:ln w="1905"/>
                <a:solidFill>
                  <a:srgbClr val="0070C0"/>
                </a:solidFill>
                <a:effectLst>
                  <a:innerShdw blurRad="69850" dist="43180" dir="5400000">
                    <a:srgbClr val="000000">
                      <a:alpha val="65000"/>
                    </a:srgbClr>
                  </a:innerShdw>
                </a:effectLst>
              </a:rPr>
            </a:br>
            <a:r>
              <a:rPr lang="en-US" sz="2800" b="1" dirty="0">
                <a:ln w="1905"/>
                <a:solidFill>
                  <a:srgbClr val="0070C0"/>
                </a:solidFill>
                <a:effectLst>
                  <a:innerShdw blurRad="69850" dist="43180" dir="5400000">
                    <a:srgbClr val="000000">
                      <a:alpha val="65000"/>
                    </a:srgbClr>
                  </a:innerShdw>
                </a:effectLst>
              </a:rPr>
              <a:t>are the foundation of what is to be honored today.</a:t>
            </a:r>
            <a:endParaRPr lang="en-US" sz="2800" b="1" cap="none" spc="0" dirty="0">
              <a:ln w="1905"/>
              <a:solidFill>
                <a:srgbClr val="0070C0"/>
              </a:solidFill>
              <a:effectLst>
                <a:innerShdw blurRad="69850" dist="43180" dir="5400000">
                  <a:srgbClr val="000000">
                    <a:alpha val="65000"/>
                  </a:srgbClr>
                </a:innerShdw>
              </a:effectLst>
            </a:endParaRPr>
          </a:p>
        </p:txBody>
      </p:sp>
      <p:sp>
        <p:nvSpPr>
          <p:cNvPr id="14" name="Content Placeholder 2"/>
          <p:cNvSpPr txBox="1">
            <a:spLocks/>
          </p:cNvSpPr>
          <p:nvPr/>
        </p:nvSpPr>
        <p:spPr>
          <a:xfrm>
            <a:off x="658889" y="917638"/>
            <a:ext cx="11267639" cy="5030582"/>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b="1" dirty="0"/>
              <a:t>Not everything listed in Torah is still to be kept and honored since the cross /tree [</a:t>
            </a:r>
            <a:r>
              <a:rPr lang="en-US" sz="2000" b="1" dirty="0">
                <a:solidFill>
                  <a:srgbClr val="C00000"/>
                </a:solidFill>
              </a:rPr>
              <a:t>as noted in red on the previous slide – basically the “laws” relating to the Book of the Law</a:t>
            </a:r>
            <a:r>
              <a:rPr lang="en-US" sz="2000" b="1" dirty="0"/>
              <a:t>] - that is the difference</a:t>
            </a:r>
            <a:r>
              <a:rPr lang="en-US" sz="2000" dirty="0"/>
              <a:t>. </a:t>
            </a:r>
          </a:p>
          <a:p>
            <a:pPr>
              <a:lnSpc>
                <a:spcPct val="110000"/>
              </a:lnSpc>
            </a:pPr>
            <a:r>
              <a:rPr lang="en-US" sz="2000" dirty="0"/>
              <a:t>So when we hear phrases like, </a:t>
            </a:r>
            <a:r>
              <a:rPr lang="en-US" sz="2000" b="1" dirty="0">
                <a:solidFill>
                  <a:schemeClr val="tx1">
                    <a:lumMod val="75000"/>
                    <a:lumOff val="25000"/>
                  </a:schemeClr>
                </a:solidFill>
              </a:rPr>
              <a:t>“we have to keep the Torah" </a:t>
            </a:r>
            <a:r>
              <a:rPr lang="en-US" sz="2000" dirty="0"/>
              <a:t>... </a:t>
            </a:r>
            <a:r>
              <a:rPr lang="en-US" sz="2000" dirty="0" err="1"/>
              <a:t>Hhmm</a:t>
            </a:r>
            <a:r>
              <a:rPr lang="en-US" sz="2000" dirty="0"/>
              <a:t>.... </a:t>
            </a:r>
            <a:br>
              <a:rPr lang="en-US" sz="2000" dirty="0"/>
            </a:br>
            <a:r>
              <a:rPr lang="en-US" sz="2000" dirty="0"/>
              <a:t>it seems we better be ready to </a:t>
            </a:r>
            <a:r>
              <a:rPr lang="en-US" sz="2000" dirty="0">
                <a:latin typeface="Arial Black" panose="020B0A04020102020204" pitchFamily="34" charset="0"/>
              </a:rPr>
              <a:t>"</a:t>
            </a:r>
            <a:r>
              <a:rPr lang="en-US" sz="2000" dirty="0">
                <a:solidFill>
                  <a:srgbClr val="663300"/>
                </a:solidFill>
                <a:effectLst>
                  <a:outerShdw blurRad="50800" dist="50800" dir="5400000" algn="ctr" rotWithShape="0">
                    <a:srgbClr val="00FFFF"/>
                  </a:outerShdw>
                </a:effectLst>
                <a:latin typeface="Arial Black" panose="020B0A04020102020204" pitchFamily="34" charset="0"/>
              </a:rPr>
              <a:t>define</a:t>
            </a:r>
            <a:r>
              <a:rPr lang="en-US" sz="2000" dirty="0">
                <a:latin typeface="Arial Black" panose="020B0A04020102020204" pitchFamily="34" charset="0"/>
              </a:rPr>
              <a:t>" </a:t>
            </a:r>
            <a:r>
              <a:rPr lang="en-US" sz="2000" dirty="0"/>
              <a:t>and </a:t>
            </a:r>
            <a:r>
              <a:rPr lang="en-US" sz="2000" dirty="0">
                <a:latin typeface="Arial Black" panose="020B0A04020102020204" pitchFamily="34" charset="0"/>
              </a:rPr>
              <a:t>"</a:t>
            </a:r>
            <a:r>
              <a:rPr lang="en-US" sz="2000" dirty="0">
                <a:solidFill>
                  <a:srgbClr val="663300"/>
                </a:solidFill>
                <a:effectLst>
                  <a:outerShdw blurRad="50800" dist="50800" dir="5400000" sx="101000" sy="101000" algn="ctr" rotWithShape="0">
                    <a:srgbClr val="00FFFF"/>
                  </a:outerShdw>
                </a:effectLst>
                <a:latin typeface="Arial Black" panose="020B0A04020102020204" pitchFamily="34" charset="0"/>
              </a:rPr>
              <a:t>specify</a:t>
            </a:r>
            <a:r>
              <a:rPr lang="en-US" sz="2000" dirty="0">
                <a:latin typeface="Arial Black" panose="020B0A04020102020204" pitchFamily="34" charset="0"/>
              </a:rPr>
              <a:t>" </a:t>
            </a:r>
            <a:r>
              <a:rPr lang="en-US" sz="2000" dirty="0"/>
              <a:t>what parts of Torah </a:t>
            </a:r>
            <a:br>
              <a:rPr lang="en-US" sz="2000" dirty="0"/>
            </a:br>
            <a:r>
              <a:rPr lang="en-US" sz="2000" dirty="0"/>
              <a:t>are kept – </a:t>
            </a:r>
            <a:r>
              <a:rPr lang="en-US" sz="2000" b="1" dirty="0">
                <a:ln>
                  <a:solidFill>
                    <a:schemeClr val="bg1"/>
                  </a:solidFill>
                </a:ln>
                <a:solidFill>
                  <a:srgbClr val="0000FF"/>
                </a:solidFill>
                <a:effectLst>
                  <a:outerShdw blurRad="50800" dist="50800" dir="5400000" algn="ctr" rotWithShape="0">
                    <a:srgbClr val="00FF00"/>
                  </a:outerShdw>
                </a:effectLst>
                <a:latin typeface="Cooper Black" panose="0208090404030B020404" pitchFamily="18" charset="0"/>
              </a:rPr>
              <a:t>(AS DEFINED BY </a:t>
            </a:r>
            <a:r>
              <a:rPr lang="en-US" sz="2000" b="1" u="sng" dirty="0">
                <a:ln>
                  <a:solidFill>
                    <a:schemeClr val="bg1"/>
                  </a:solidFill>
                </a:ln>
                <a:solidFill>
                  <a:srgbClr val="0000FF"/>
                </a:solidFill>
                <a:effectLst>
                  <a:outerShdw blurRad="50800" dist="50800" dir="5400000" algn="ctr" rotWithShape="0">
                    <a:srgbClr val="00FF00"/>
                  </a:outerShdw>
                </a:effectLst>
                <a:latin typeface="Cooper Black" panose="0208090404030B020404" pitchFamily="18" charset="0"/>
              </a:rPr>
              <a:t>TORAH ALONE</a:t>
            </a:r>
            <a:r>
              <a:rPr lang="en-US" sz="2000" b="1" dirty="0">
                <a:ln>
                  <a:solidFill>
                    <a:schemeClr val="bg1"/>
                  </a:solidFill>
                </a:ln>
                <a:solidFill>
                  <a:srgbClr val="0000FF"/>
                </a:solidFill>
                <a:effectLst>
                  <a:outerShdw blurRad="50800" dist="50800" dir="5400000" algn="ctr" rotWithShape="0">
                    <a:srgbClr val="00FF00"/>
                  </a:outerShdw>
                </a:effectLst>
                <a:latin typeface="Cooper Black" panose="0208090404030B020404" pitchFamily="18" charset="0"/>
              </a:rPr>
              <a:t>) </a:t>
            </a:r>
            <a:r>
              <a:rPr lang="en-US" sz="2000" dirty="0"/>
              <a:t>- since </a:t>
            </a:r>
            <a:r>
              <a:rPr lang="en-US" sz="2000" b="1" dirty="0">
                <a:solidFill>
                  <a:srgbClr val="0070C0"/>
                </a:solidFill>
              </a:rPr>
              <a:t>Yahusha's</a:t>
            </a:r>
            <a:r>
              <a:rPr lang="en-US" sz="2000" dirty="0"/>
              <a:t> death. </a:t>
            </a:r>
          </a:p>
          <a:p>
            <a:pPr lvl="1">
              <a:lnSpc>
                <a:spcPct val="110000"/>
              </a:lnSpc>
            </a:pPr>
            <a:r>
              <a:rPr lang="en-US" sz="2000" b="1" dirty="0">
                <a:solidFill>
                  <a:srgbClr val="C00000"/>
                </a:solidFill>
              </a:rPr>
              <a:t>Could this be why so many still feel they need to keep fleshly circumcision, </a:t>
            </a:r>
            <a:br>
              <a:rPr lang="en-US" sz="2000" b="1" dirty="0">
                <a:solidFill>
                  <a:srgbClr val="C00000"/>
                </a:solidFill>
              </a:rPr>
            </a:br>
            <a:r>
              <a:rPr lang="en-US" sz="2000" b="1" dirty="0">
                <a:solidFill>
                  <a:srgbClr val="C00000"/>
                </a:solidFill>
              </a:rPr>
              <a:t>find </a:t>
            </a:r>
            <a:r>
              <a:rPr lang="en-US" sz="2000" b="1" dirty="0" err="1">
                <a:solidFill>
                  <a:srgbClr val="C00000"/>
                </a:solidFill>
              </a:rPr>
              <a:t>Levitical</a:t>
            </a:r>
            <a:r>
              <a:rPr lang="en-US" sz="2000" b="1" dirty="0">
                <a:solidFill>
                  <a:srgbClr val="C00000"/>
                </a:solidFill>
              </a:rPr>
              <a:t> priests, rebuild the temple and start up sacrifices?</a:t>
            </a:r>
          </a:p>
          <a:p>
            <a:pPr>
              <a:lnSpc>
                <a:spcPct val="110000"/>
              </a:lnSpc>
            </a:pPr>
            <a:r>
              <a:rPr lang="en-US" sz="2000" dirty="0"/>
              <a:t>We do not keep the parts of the Torah, </a:t>
            </a:r>
            <a:r>
              <a:rPr lang="en-US" sz="2000" b="1" dirty="0">
                <a:solidFill>
                  <a:srgbClr val="0000FF"/>
                </a:solidFill>
                <a:effectLst>
                  <a:outerShdw blurRad="50800" dist="50800" dir="5400000" algn="ctr" rotWithShape="0">
                    <a:srgbClr val="00FF00"/>
                  </a:outerShdw>
                </a:effectLst>
              </a:rPr>
              <a:t>AS DEFINED BY TORAH,  </a:t>
            </a:r>
            <a:r>
              <a:rPr lang="en-US" sz="2000" dirty="0"/>
              <a:t>that have expired with </a:t>
            </a:r>
            <a:r>
              <a:rPr lang="en-US" sz="2000" b="1" dirty="0">
                <a:solidFill>
                  <a:srgbClr val="0070C0"/>
                </a:solidFill>
              </a:rPr>
              <a:t>Yahusha’s</a:t>
            </a:r>
            <a:r>
              <a:rPr lang="en-US" sz="2000" dirty="0"/>
              <a:t> death, </a:t>
            </a:r>
            <a:br>
              <a:rPr lang="en-US" sz="2000" dirty="0"/>
            </a:br>
            <a:r>
              <a:rPr lang="en-US" sz="2000" dirty="0"/>
              <a:t>in accordance with statutes and prophecy.  </a:t>
            </a:r>
            <a:r>
              <a:rPr lang="en-US" sz="2000" b="1" dirty="0">
                <a:solidFill>
                  <a:srgbClr val="0070C0"/>
                </a:solidFill>
              </a:rPr>
              <a:t>Only the part of Torah that is still binding is kept today.</a:t>
            </a:r>
          </a:p>
          <a:p>
            <a:pPr>
              <a:lnSpc>
                <a:spcPct val="110000"/>
              </a:lnSpc>
            </a:pPr>
            <a:r>
              <a:rPr lang="en-US" sz="2000" b="1" dirty="0">
                <a:solidFill>
                  <a:srgbClr val="0000FF"/>
                </a:solidFill>
              </a:rPr>
              <a:t>The final say of what is binding, or not binding, is settled with the final Priesthood. </a:t>
            </a:r>
            <a:r>
              <a:rPr lang="en-US" sz="2000" dirty="0"/>
              <a:t> Torah begins with Adam's </a:t>
            </a:r>
            <a:r>
              <a:rPr lang="en-US" sz="2000" dirty="0" err="1"/>
              <a:t>Melki-tzedek</a:t>
            </a:r>
            <a:r>
              <a:rPr lang="en-US" sz="2000" dirty="0"/>
              <a:t> Priesthood - we are given detailed instructions about what is kept under this priesthood for 2500 years after Adam ... and </a:t>
            </a:r>
            <a:r>
              <a:rPr lang="en-US" sz="2000" b="1" dirty="0">
                <a:solidFill>
                  <a:srgbClr val="0000FF"/>
                </a:solidFill>
              </a:rPr>
              <a:t>when this </a:t>
            </a:r>
            <a:r>
              <a:rPr lang="en-US" sz="2000" b="1" dirty="0" err="1">
                <a:solidFill>
                  <a:srgbClr val="0000FF"/>
                </a:solidFill>
              </a:rPr>
              <a:t>Melki-tzedek</a:t>
            </a:r>
            <a:r>
              <a:rPr lang="en-US" sz="2000" b="1" dirty="0">
                <a:solidFill>
                  <a:srgbClr val="0000FF"/>
                </a:solidFill>
              </a:rPr>
              <a:t> Priesthood is passed back to </a:t>
            </a:r>
            <a:r>
              <a:rPr lang="en-US" sz="2000" b="1" dirty="0">
                <a:solidFill>
                  <a:srgbClr val="0070C0"/>
                </a:solidFill>
              </a:rPr>
              <a:t>Yahusha</a:t>
            </a:r>
            <a:r>
              <a:rPr lang="en-US" sz="2000" dirty="0"/>
              <a:t> </a:t>
            </a:r>
            <a:r>
              <a:rPr lang="en-US" sz="2000" b="1" dirty="0">
                <a:solidFill>
                  <a:srgbClr val="0000FF"/>
                </a:solidFill>
              </a:rPr>
              <a:t>- it is </a:t>
            </a:r>
            <a:r>
              <a:rPr lang="en-US" sz="2000" b="1" u="sng" dirty="0">
                <a:solidFill>
                  <a:srgbClr val="0000FF"/>
                </a:solidFill>
              </a:rPr>
              <a:t>onl</a:t>
            </a:r>
            <a:r>
              <a:rPr lang="en-US" sz="2000" b="1" dirty="0">
                <a:solidFill>
                  <a:srgbClr val="0000FF"/>
                </a:solidFill>
              </a:rPr>
              <a:t>y those precepts of Torah that are still kept and honored.  </a:t>
            </a:r>
          </a:p>
        </p:txBody>
      </p:sp>
      <p:sp>
        <p:nvSpPr>
          <p:cNvPr id="7" name="Subtitle 2"/>
          <p:cNvSpPr txBox="1">
            <a:spLocks/>
          </p:cNvSpPr>
          <p:nvPr/>
        </p:nvSpPr>
        <p:spPr>
          <a:xfrm>
            <a:off x="658888" y="72152"/>
            <a:ext cx="10908986" cy="804542"/>
          </a:xfrm>
          <a:prstGeom prst="homePlate">
            <a:avLst>
              <a:gd name="adj" fmla="val 18681"/>
            </a:avLst>
          </a:prstGeom>
          <a:blipFill dpi="0" rotWithShape="1">
            <a:blip r:embed="rId3"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What Does Torah </a:t>
            </a:r>
            <a:r>
              <a:rPr lang="en-US" sz="4400" b="1" spc="50" dirty="0">
                <a:ln w="12700" cmpd="sng">
                  <a:solidFill>
                    <a:schemeClr val="accent6">
                      <a:satMod val="120000"/>
                      <a:shade val="80000"/>
                    </a:schemeClr>
                  </a:solidFill>
                  <a:prstDash val="solid"/>
                </a:ln>
                <a:solidFill>
                  <a:schemeClr val="accent6">
                    <a:lumMod val="50000"/>
                  </a:schemeClr>
                </a:solidFill>
                <a:effectLst>
                  <a:glow rad="101600">
                    <a:schemeClr val="accent4">
                      <a:lumMod val="20000"/>
                      <a:lumOff val="80000"/>
                      <a:alpha val="94000"/>
                    </a:schemeClr>
                  </a:glow>
                </a:effectLst>
              </a:rPr>
              <a:t>Really Mean </a:t>
            </a:r>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Today?</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3076" y="1665806"/>
            <a:ext cx="2524125" cy="2047875"/>
          </a:xfrm>
          <a:prstGeom prst="ellipse">
            <a:avLst/>
          </a:prstGeom>
          <a:ln>
            <a:noFill/>
          </a:ln>
          <a:effectLst>
            <a:softEdge rad="112500"/>
          </a:effectLst>
        </p:spPr>
      </p:pic>
      <p:sp>
        <p:nvSpPr>
          <p:cNvPr id="4" name="Rectangle: Rounded Corners 3">
            <a:extLst>
              <a:ext uri="{FF2B5EF4-FFF2-40B4-BE49-F238E27FC236}">
                <a16:creationId xmlns="" xmlns:a16="http://schemas.microsoft.com/office/drawing/2014/main" id="{28C31DA5-9FE7-460B-8799-AC3715A0C16C}"/>
              </a:ext>
            </a:extLst>
          </p:cNvPr>
          <p:cNvSpPr/>
          <p:nvPr/>
        </p:nvSpPr>
        <p:spPr>
          <a:xfrm>
            <a:off x="4972957" y="3593751"/>
            <a:ext cx="2524125" cy="389364"/>
          </a:xfrm>
          <a:prstGeom prst="roundRect">
            <a:avLst/>
          </a:prstGeom>
          <a:noFill/>
          <a:ln w="38100">
            <a:solidFill>
              <a:srgbClr val="0000FF"/>
            </a:solidFill>
          </a:ln>
          <a:effectLst>
            <a:innerShdw blurRad="63500" dist="50800" dir="16200000">
              <a:srgbClr val="00FFFF"/>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50818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150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1000"/>
                                        <p:tgtEl>
                                          <p:spTgt spid="14">
                                            <p:txEl>
                                              <p:pRg st="2" end="2"/>
                                            </p:txEl>
                                          </p:spTgt>
                                        </p:tgtEl>
                                      </p:cBhvr>
                                    </p:animEffect>
                                    <p:anim calcmode="lin" valueType="num">
                                      <p:cBhvr>
                                        <p:cTn id="21"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1000"/>
                                        <p:tgtEl>
                                          <p:spTgt spid="14">
                                            <p:txEl>
                                              <p:pRg st="3" end="3"/>
                                            </p:txEl>
                                          </p:spTgt>
                                        </p:tgtEl>
                                      </p:cBhvr>
                                    </p:animEffect>
                                    <p:anim calcmode="lin" valueType="num">
                                      <p:cBhvr>
                                        <p:cTn id="2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1" presetClass="entr" presetSubtype="8" repeatCount="400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1000"/>
                                        <p:tgtEl>
                                          <p:spTgt spid="14">
                                            <p:txEl>
                                              <p:pRg st="4" end="4"/>
                                            </p:txEl>
                                          </p:spTgt>
                                        </p:tgtEl>
                                      </p:cBhvr>
                                    </p:animEffect>
                                    <p:anim calcmode="lin" valueType="num">
                                      <p:cBhvr>
                                        <p:cTn id="39"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DCBB6C"/>
            </a:gs>
            <a:gs pos="3000">
              <a:srgbClr val="FBE4AE"/>
            </a:gs>
            <a:gs pos="66000">
              <a:srgbClr val="FBE4AE"/>
            </a:gs>
            <a:gs pos="19000">
              <a:srgbClr val="A28949"/>
            </a:gs>
            <a:gs pos="24000">
              <a:srgbClr val="FAE3B7"/>
            </a:gs>
          </a:gsLst>
          <a:lin ang="5400000" scaled="1"/>
          <a:tileRect/>
        </a:gra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39788" y="870626"/>
            <a:ext cx="5157787" cy="1015323"/>
          </a:xfrm>
        </p:spPr>
        <p:txBody>
          <a:bodyPr>
            <a:noAutofit/>
          </a:bodyPr>
          <a:lstStyle/>
          <a:p>
            <a:pPr algn="ctr"/>
            <a:r>
              <a:rPr lang="en-US" sz="3200" dirty="0" err="1">
                <a:ln w="1905"/>
                <a:solidFill>
                  <a:srgbClr val="441D61"/>
                </a:solidFill>
                <a:effectLst>
                  <a:glow rad="127000">
                    <a:schemeClr val="bg1"/>
                  </a:glow>
                  <a:innerShdw blurRad="69850" dist="43180" dir="5400000">
                    <a:srgbClr val="000000">
                      <a:alpha val="65000"/>
                    </a:srgbClr>
                  </a:innerShdw>
                </a:effectLst>
              </a:rPr>
              <a:t>Melki-tzedek</a:t>
            </a:r>
            <a:r>
              <a:rPr lang="en-US" sz="3200" dirty="0">
                <a:ln w="1905"/>
                <a:solidFill>
                  <a:srgbClr val="441D61"/>
                </a:solidFill>
                <a:effectLst>
                  <a:glow rad="127000">
                    <a:schemeClr val="bg1"/>
                  </a:glow>
                  <a:innerShdw blurRad="69850" dist="43180" dir="5400000">
                    <a:srgbClr val="000000">
                      <a:alpha val="65000"/>
                    </a:srgbClr>
                  </a:innerShdw>
                </a:effectLst>
              </a:rPr>
              <a:t> Priesthood</a:t>
            </a:r>
            <a: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
            </a:r>
            <a:b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br>
            <a:r>
              <a:rPr lang="en-US" sz="2800" b="0" dirty="0">
                <a:ln w="1905"/>
                <a:solidFill>
                  <a:srgbClr val="441D61"/>
                </a:solidFill>
                <a:effectLst>
                  <a:glow rad="127000">
                    <a:schemeClr val="bg1"/>
                  </a:glow>
                  <a:innerShdw blurRad="69850" dist="43180" dir="5400000">
                    <a:srgbClr val="000000">
                      <a:alpha val="65000"/>
                    </a:srgbClr>
                  </a:innerShdw>
                </a:effectLst>
              </a:rPr>
              <a:t>(a Kingdom </a:t>
            </a:r>
            <a:r>
              <a:rPr lang="en-US" sz="2800" b="0" dirty="0">
                <a:ln w="1905"/>
                <a:solidFill>
                  <a:srgbClr val="0070C0"/>
                </a:solidFill>
                <a:effectLst>
                  <a:glow rad="127000">
                    <a:schemeClr val="bg1"/>
                  </a:glow>
                  <a:innerShdw blurRad="69850" dist="43180" dir="5400000">
                    <a:srgbClr val="000000">
                      <a:alpha val="65000"/>
                    </a:srgbClr>
                  </a:innerShdw>
                </a:effectLst>
              </a:rPr>
              <a:t>“</a:t>
            </a:r>
            <a:r>
              <a:rPr lang="en-US" sz="2800" u="sng" dirty="0">
                <a:ln w="1905"/>
                <a:solidFill>
                  <a:srgbClr val="0070C0"/>
                </a:solidFill>
                <a:effectLst>
                  <a:glow rad="127000">
                    <a:schemeClr val="bg1"/>
                  </a:glow>
                  <a:innerShdw blurRad="69850" dist="43180" dir="5400000">
                    <a:srgbClr val="000000">
                      <a:alpha val="65000"/>
                    </a:srgbClr>
                  </a:innerShdw>
                </a:effectLst>
              </a:rPr>
              <a:t>of</a:t>
            </a:r>
            <a:r>
              <a:rPr lang="en-US" sz="2800" b="0" dirty="0">
                <a:ln w="1905"/>
                <a:solidFill>
                  <a:srgbClr val="0070C0"/>
                </a:solidFill>
                <a:effectLst>
                  <a:glow rad="127000">
                    <a:schemeClr val="bg1"/>
                  </a:glow>
                  <a:innerShdw blurRad="69850" dist="43180" dir="5400000">
                    <a:srgbClr val="000000">
                      <a:alpha val="65000"/>
                    </a:srgbClr>
                  </a:innerShdw>
                </a:effectLst>
              </a:rPr>
              <a:t>” </a:t>
            </a:r>
            <a:r>
              <a:rPr lang="en-US" sz="2800" b="0" dirty="0">
                <a:ln w="1905"/>
                <a:solidFill>
                  <a:srgbClr val="441D61"/>
                </a:solidFill>
                <a:effectLst>
                  <a:glow rad="127000">
                    <a:schemeClr val="bg1"/>
                  </a:glow>
                  <a:innerShdw blurRad="69850" dist="43180" dir="5400000">
                    <a:srgbClr val="000000">
                      <a:alpha val="65000"/>
                    </a:srgbClr>
                  </a:innerShdw>
                </a:effectLst>
              </a:rPr>
              <a:t>priests)</a:t>
            </a:r>
          </a:p>
        </p:txBody>
      </p:sp>
      <p:sp>
        <p:nvSpPr>
          <p:cNvPr id="5" name="Content Placeholder 4"/>
          <p:cNvSpPr>
            <a:spLocks noGrp="1"/>
          </p:cNvSpPr>
          <p:nvPr>
            <p:ph sz="half" idx="2"/>
          </p:nvPr>
        </p:nvSpPr>
        <p:spPr>
          <a:xfrm>
            <a:off x="435430" y="1934530"/>
            <a:ext cx="5562146" cy="4544637"/>
          </a:xfrm>
        </p:spPr>
        <p:txBody>
          <a:bodyPr>
            <a:normAutofit fontScale="92500" lnSpcReduction="20000"/>
            <a:scene3d>
              <a:camera prst="orthographicFront"/>
              <a:lightRig rig="threePt" dir="t"/>
            </a:scene3d>
            <a:sp3d extrusionH="57150">
              <a:bevelT w="38100" h="38100" prst="angle"/>
            </a:sp3d>
          </a:bodyPr>
          <a:lstStyle/>
          <a:p>
            <a:pPr marL="514350" indent="-514350">
              <a:buFont typeface="+mj-lt"/>
              <a:buAutoNum type="arabicPeriod"/>
            </a:pPr>
            <a:r>
              <a:rPr lang="en-US" dirty="0"/>
              <a:t>Connected to a </a:t>
            </a:r>
            <a:r>
              <a:rPr lang="en-US" b="1" dirty="0">
                <a:effectLst>
                  <a:outerShdw blurRad="50800" dist="50800" dir="5400000" algn="ctr" rotWithShape="0">
                    <a:srgbClr val="FF0000"/>
                  </a:outerShdw>
                </a:effectLst>
              </a:rPr>
              <a:t>blood ratified</a:t>
            </a:r>
            <a:r>
              <a:rPr lang="en-US" dirty="0"/>
              <a:t/>
            </a:r>
            <a:br>
              <a:rPr lang="en-US" dirty="0"/>
            </a:br>
            <a:r>
              <a:rPr lang="en-US" b="1" dirty="0">
                <a:solidFill>
                  <a:srgbClr val="0070C0"/>
                </a:solidFill>
              </a:rPr>
              <a:t>ever-lasting</a:t>
            </a:r>
            <a:r>
              <a:rPr lang="en-US" dirty="0"/>
              <a:t> Covenant.</a:t>
            </a:r>
          </a:p>
          <a:p>
            <a:pPr marL="514350" indent="-514350">
              <a:buFont typeface="+mj-lt"/>
              <a:buAutoNum type="arabicPeriod"/>
            </a:pPr>
            <a:r>
              <a:rPr lang="en-US" dirty="0"/>
              <a:t>Covenant Instructions </a:t>
            </a:r>
            <a:r>
              <a:rPr lang="en-US" sz="2200" dirty="0"/>
              <a:t>[</a:t>
            </a:r>
            <a:r>
              <a:rPr lang="en-US" sz="2200" b="1" dirty="0">
                <a:solidFill>
                  <a:srgbClr val="0070C0"/>
                </a:solidFill>
              </a:rPr>
              <a:t>Book of the Covenant</a:t>
            </a:r>
            <a:r>
              <a:rPr lang="en-US" sz="2200" dirty="0"/>
              <a:t>]</a:t>
            </a:r>
            <a:r>
              <a:rPr lang="en-US" dirty="0"/>
              <a:t> were lived out by the patriarchs </a:t>
            </a:r>
            <a:r>
              <a:rPr lang="en-US" b="1" dirty="0">
                <a:solidFill>
                  <a:srgbClr val="0070C0"/>
                </a:solidFill>
              </a:rPr>
              <a:t>from Adam to Moses </a:t>
            </a:r>
            <a:r>
              <a:rPr lang="en-US" dirty="0"/>
              <a:t>– as covenant testimonies. </a:t>
            </a:r>
          </a:p>
          <a:p>
            <a:pPr marL="514350" indent="-514350">
              <a:buFont typeface="+mj-lt"/>
              <a:buAutoNum type="arabicPeriod"/>
            </a:pPr>
            <a:r>
              <a:rPr lang="en-US" dirty="0"/>
              <a:t>Eternal Covenant Words are found between </a:t>
            </a:r>
            <a:r>
              <a:rPr lang="en-US" b="1" dirty="0">
                <a:solidFill>
                  <a:srgbClr val="0070C0"/>
                </a:solidFill>
              </a:rPr>
              <a:t>Exodus 20:1 - 23:33.</a:t>
            </a:r>
          </a:p>
          <a:p>
            <a:pPr marL="514350" indent="-514350">
              <a:buFont typeface="+mj-lt"/>
              <a:buAutoNum type="arabicPeriod"/>
            </a:pPr>
            <a:r>
              <a:rPr lang="en-US" dirty="0"/>
              <a:t>Book of the Covenant has </a:t>
            </a:r>
            <a:r>
              <a:rPr lang="en-US" b="1" dirty="0">
                <a:solidFill>
                  <a:srgbClr val="0070C0"/>
                </a:solidFill>
              </a:rPr>
              <a:t>no additions or deletions.</a:t>
            </a:r>
          </a:p>
          <a:p>
            <a:pPr marL="514350" indent="-514350">
              <a:buFont typeface="+mj-lt"/>
              <a:buAutoNum type="arabicPeriod"/>
            </a:pPr>
            <a:r>
              <a:rPr lang="en-US" dirty="0"/>
              <a:t>Written on tables of stone </a:t>
            </a:r>
            <a:br>
              <a:rPr lang="en-US" dirty="0"/>
            </a:br>
            <a:r>
              <a:rPr lang="en-US" dirty="0"/>
              <a:t>and placed </a:t>
            </a:r>
            <a:r>
              <a:rPr lang="en-US" b="1" u="sng" dirty="0">
                <a:solidFill>
                  <a:srgbClr val="0070C0"/>
                </a:solidFill>
              </a:rPr>
              <a:t>inside</a:t>
            </a:r>
            <a:r>
              <a:rPr lang="en-US" dirty="0"/>
              <a:t> the Ark </a:t>
            </a:r>
            <a:br>
              <a:rPr lang="en-US" dirty="0"/>
            </a:br>
            <a:r>
              <a:rPr lang="en-US" dirty="0"/>
              <a:t>of the Covenant.</a:t>
            </a:r>
          </a:p>
        </p:txBody>
      </p:sp>
      <p:sp>
        <p:nvSpPr>
          <p:cNvPr id="8" name="Text Placeholder 7"/>
          <p:cNvSpPr>
            <a:spLocks noGrp="1"/>
          </p:cNvSpPr>
          <p:nvPr>
            <p:ph type="body" sz="quarter" idx="3"/>
          </p:nvPr>
        </p:nvSpPr>
        <p:spPr>
          <a:xfrm>
            <a:off x="6172200" y="870626"/>
            <a:ext cx="5183188" cy="1015323"/>
          </a:xfrm>
        </p:spPr>
        <p:txBody>
          <a:bodyPr>
            <a:noAutofit/>
          </a:bodyPr>
          <a:lstStyle/>
          <a:p>
            <a:pPr algn="ctr"/>
            <a:r>
              <a:rPr lang="en-US" sz="32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Aharonic</a:t>
            </a:r>
            <a: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 Priesthood</a:t>
            </a:r>
            <a:b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br>
            <a:r>
              <a:rPr lang="en-US" sz="2800" b="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 kingdom with </a:t>
            </a:r>
            <a:r>
              <a:rPr lang="en-US" sz="2800" b="0" dirty="0">
                <a:ln w="1905"/>
                <a:solidFill>
                  <a:srgbClr val="FF0000"/>
                </a:solidFill>
                <a:effectLst>
                  <a:glow rad="127000">
                    <a:schemeClr val="bg1"/>
                  </a:glow>
                  <a:innerShdw blurRad="69850" dist="43180" dir="5400000">
                    <a:srgbClr val="000000">
                      <a:alpha val="65000"/>
                    </a:srgbClr>
                  </a:innerShdw>
                </a:effectLst>
              </a:rPr>
              <a:t>“</a:t>
            </a:r>
            <a:r>
              <a:rPr lang="en-US" sz="2800" u="sng" dirty="0">
                <a:ln w="1905"/>
                <a:solidFill>
                  <a:srgbClr val="FF0000"/>
                </a:solidFill>
                <a:effectLst>
                  <a:glow rad="127000">
                    <a:schemeClr val="bg1"/>
                  </a:glow>
                  <a:innerShdw blurRad="69850" dist="43180" dir="5400000">
                    <a:srgbClr val="000000">
                      <a:alpha val="65000"/>
                    </a:srgbClr>
                  </a:innerShdw>
                </a:effectLst>
              </a:rPr>
              <a:t>a</a:t>
            </a:r>
            <a:r>
              <a:rPr lang="en-US" sz="2800" b="0" dirty="0">
                <a:ln w="1905"/>
                <a:solidFill>
                  <a:srgbClr val="FF0000"/>
                </a:solidFill>
                <a:effectLst>
                  <a:glow rad="127000">
                    <a:schemeClr val="bg1"/>
                  </a:glow>
                  <a:innerShdw blurRad="69850" dist="43180" dir="5400000">
                    <a:srgbClr val="000000">
                      <a:alpha val="65000"/>
                    </a:srgbClr>
                  </a:innerShdw>
                </a:effectLst>
              </a:rPr>
              <a:t>” </a:t>
            </a:r>
            <a:r>
              <a:rPr lang="en-US" sz="2800" dirty="0">
                <a:ln w="1905"/>
                <a:solidFill>
                  <a:srgbClr val="FF0000"/>
                </a:solidFill>
                <a:effectLst>
                  <a:glow rad="127000">
                    <a:schemeClr val="bg1"/>
                  </a:glow>
                  <a:innerShdw blurRad="69850" dist="43180" dir="5400000">
                    <a:srgbClr val="000000">
                      <a:alpha val="65000"/>
                    </a:srgbClr>
                  </a:innerShdw>
                </a:effectLst>
              </a:rPr>
              <a:t>high</a:t>
            </a:r>
            <a:r>
              <a:rPr lang="en-US" sz="2800" b="0" dirty="0">
                <a:ln w="1905"/>
                <a:solidFill>
                  <a:srgbClr val="FF0000"/>
                </a:solidFill>
                <a:effectLst>
                  <a:glow rad="127000">
                    <a:schemeClr val="bg1"/>
                  </a:glow>
                  <a:innerShdw blurRad="69850" dist="43180" dir="5400000">
                    <a:srgbClr val="000000">
                      <a:alpha val="65000"/>
                    </a:srgbClr>
                  </a:innerShdw>
                </a:effectLst>
              </a:rPr>
              <a:t> </a:t>
            </a:r>
            <a:r>
              <a:rPr lang="en-US" sz="2800" b="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priest)</a:t>
            </a:r>
          </a:p>
        </p:txBody>
      </p:sp>
      <p:sp>
        <p:nvSpPr>
          <p:cNvPr id="6" name="Content Placeholder 5"/>
          <p:cNvSpPr>
            <a:spLocks noGrp="1"/>
          </p:cNvSpPr>
          <p:nvPr>
            <p:ph sz="quarter" idx="4"/>
          </p:nvPr>
        </p:nvSpPr>
        <p:spPr>
          <a:xfrm>
            <a:off x="6172201" y="1885370"/>
            <a:ext cx="5584370" cy="4544637"/>
          </a:xfrm>
        </p:spPr>
        <p:txBody>
          <a:bodyPr>
            <a:normAutofit fontScale="92500" lnSpcReduction="20000"/>
            <a:scene3d>
              <a:camera prst="orthographicFront"/>
              <a:lightRig rig="threePt" dir="t"/>
            </a:scene3d>
            <a:sp3d extrusionH="57150">
              <a:bevelT w="38100" h="38100" prst="angle"/>
            </a:sp3d>
          </a:bodyPr>
          <a:lstStyle/>
          <a:p>
            <a:pPr marL="514350" indent="-514350">
              <a:buFont typeface="+mj-lt"/>
              <a:buAutoNum type="arabicPeriod"/>
            </a:pPr>
            <a:r>
              <a:rPr lang="en-US" dirty="0"/>
              <a:t>Connected to a </a:t>
            </a:r>
            <a:r>
              <a:rPr lang="en-US" b="1" dirty="0">
                <a:solidFill>
                  <a:srgbClr val="FF0000"/>
                </a:solidFill>
              </a:rPr>
              <a:t>temporary</a:t>
            </a:r>
            <a:r>
              <a:rPr lang="en-US" dirty="0"/>
              <a:t> Covenant from the golden calf to </a:t>
            </a:r>
            <a:r>
              <a:rPr lang="en-US" b="1" dirty="0">
                <a:solidFill>
                  <a:srgbClr val="0070C0"/>
                </a:solidFill>
              </a:rPr>
              <a:t>Yahusha’s</a:t>
            </a:r>
            <a:r>
              <a:rPr lang="en-US" dirty="0"/>
              <a:t> Passover day (fulfilling Dan 9:27).</a:t>
            </a:r>
          </a:p>
          <a:p>
            <a:pPr marL="514350" indent="-514350">
              <a:buFont typeface="+mj-lt"/>
              <a:buAutoNum type="arabicPeriod"/>
            </a:pPr>
            <a:r>
              <a:rPr lang="en-US" dirty="0"/>
              <a:t>Temporary Instructions </a:t>
            </a:r>
            <a:r>
              <a:rPr lang="en-US" sz="2000" dirty="0"/>
              <a:t>[</a:t>
            </a:r>
            <a:r>
              <a:rPr lang="en-US" sz="2000" b="1" dirty="0">
                <a:solidFill>
                  <a:srgbClr val="FF0000"/>
                </a:solidFill>
              </a:rPr>
              <a:t>Book of the Law</a:t>
            </a:r>
            <a:r>
              <a:rPr lang="en-US" sz="2000" dirty="0"/>
              <a:t>]</a:t>
            </a:r>
            <a:r>
              <a:rPr lang="en-US" dirty="0"/>
              <a:t> were also necessary </a:t>
            </a:r>
            <a:r>
              <a:rPr lang="en-US" b="1" dirty="0">
                <a:solidFill>
                  <a:srgbClr val="FF0000"/>
                </a:solidFill>
              </a:rPr>
              <a:t>from the point of the golden calf</a:t>
            </a:r>
            <a:r>
              <a:rPr lang="en-US" dirty="0">
                <a:solidFill>
                  <a:srgbClr val="FF0000"/>
                </a:solidFill>
              </a:rPr>
              <a:t>.</a:t>
            </a:r>
          </a:p>
          <a:p>
            <a:pPr marL="514350" indent="-514350">
              <a:buFont typeface="+mj-lt"/>
              <a:buAutoNum type="arabicPeriod"/>
            </a:pPr>
            <a:r>
              <a:rPr lang="en-US" dirty="0"/>
              <a:t>Original Temporary Words are found  between </a:t>
            </a:r>
            <a:r>
              <a:rPr lang="en-US" b="1" dirty="0" err="1">
                <a:solidFill>
                  <a:srgbClr val="FF0000"/>
                </a:solidFill>
              </a:rPr>
              <a:t>Exo</a:t>
            </a:r>
            <a:r>
              <a:rPr lang="en-US" b="1" dirty="0">
                <a:solidFill>
                  <a:srgbClr val="FF0000"/>
                </a:solidFill>
              </a:rPr>
              <a:t> 25:1 to </a:t>
            </a:r>
            <a:r>
              <a:rPr lang="en-US" b="1" dirty="0" err="1">
                <a:solidFill>
                  <a:srgbClr val="FF0000"/>
                </a:solidFill>
              </a:rPr>
              <a:t>Exo</a:t>
            </a:r>
            <a:r>
              <a:rPr lang="en-US" b="1" dirty="0">
                <a:solidFill>
                  <a:srgbClr val="FF0000"/>
                </a:solidFill>
              </a:rPr>
              <a:t> 31:18.</a:t>
            </a:r>
          </a:p>
          <a:p>
            <a:pPr marL="514350" indent="-514350">
              <a:buFont typeface="+mj-lt"/>
              <a:buAutoNum type="arabicPeriod"/>
            </a:pPr>
            <a:r>
              <a:rPr lang="en-US" dirty="0"/>
              <a:t>Book of the Law covenant </a:t>
            </a:r>
            <a:r>
              <a:rPr lang="en-US" b="1" dirty="0">
                <a:solidFill>
                  <a:srgbClr val="FF0000"/>
                </a:solidFill>
              </a:rPr>
              <a:t>allows </a:t>
            </a:r>
            <a:br>
              <a:rPr lang="en-US" b="1" dirty="0">
                <a:solidFill>
                  <a:srgbClr val="FF0000"/>
                </a:solidFill>
              </a:rPr>
            </a:br>
            <a:r>
              <a:rPr lang="en-US" b="1" dirty="0">
                <a:solidFill>
                  <a:srgbClr val="FF0000"/>
                </a:solidFill>
              </a:rPr>
              <a:t>for additions and deletions, etc. </a:t>
            </a:r>
          </a:p>
          <a:p>
            <a:pPr marL="514350" indent="-514350">
              <a:buFont typeface="+mj-lt"/>
              <a:buAutoNum type="arabicPeriod"/>
            </a:pPr>
            <a:r>
              <a:rPr lang="en-US" dirty="0"/>
              <a:t>Written on parchment and placed </a:t>
            </a:r>
            <a:r>
              <a:rPr lang="en-US" b="1" u="sng" dirty="0">
                <a:solidFill>
                  <a:srgbClr val="FF0000"/>
                </a:solidFill>
                <a:effectLst>
                  <a:outerShdw blurRad="50800" dist="50800" dir="5400000" sx="101000" sy="101000" algn="ctr" rotWithShape="0">
                    <a:srgbClr val="00FFFF"/>
                  </a:outerShdw>
                </a:effectLst>
              </a:rPr>
              <a:t>outside</a:t>
            </a:r>
            <a:r>
              <a:rPr lang="en-US" dirty="0"/>
              <a:t> the Ark of the Covenant.</a:t>
            </a:r>
          </a:p>
        </p:txBody>
      </p:sp>
      <p:sp>
        <p:nvSpPr>
          <p:cNvPr id="2" name="Slide Number Placeholder 1"/>
          <p:cNvSpPr>
            <a:spLocks noGrp="1"/>
          </p:cNvSpPr>
          <p:nvPr>
            <p:ph type="sldNum" sz="quarter" idx="12"/>
          </p:nvPr>
        </p:nvSpPr>
        <p:spPr>
          <a:xfrm>
            <a:off x="8610600" y="6356350"/>
            <a:ext cx="3492904" cy="365125"/>
          </a:xfrm>
        </p:spPr>
        <p:txBody>
          <a:bodyPr/>
          <a:lstStyle/>
          <a:p>
            <a:fld id="{385F3E72-97D8-4E0E-8DB2-A67F030E614A}" type="slidenum">
              <a:rPr lang="en-US" smtClean="0">
                <a:solidFill>
                  <a:schemeClr val="tx1"/>
                </a:solidFill>
              </a:rPr>
              <a:t>48</a:t>
            </a:fld>
            <a:endParaRPr lang="en-US" dirty="0">
              <a:solidFill>
                <a:schemeClr val="tx1"/>
              </a:solidFill>
            </a:endParaRPr>
          </a:p>
        </p:txBody>
      </p:sp>
      <p:sp>
        <p:nvSpPr>
          <p:cNvPr id="3" name="Rectangle 2"/>
          <p:cNvSpPr/>
          <p:nvPr/>
        </p:nvSpPr>
        <p:spPr>
          <a:xfrm>
            <a:off x="372804" y="6143244"/>
            <a:ext cx="11626295"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a:ln w="1905"/>
                <a:solidFill>
                  <a:srgbClr val="0070C0"/>
                </a:solidFill>
                <a:effectLst>
                  <a:innerShdw blurRad="69850" dist="43180" dir="5400000">
                    <a:srgbClr val="000000">
                      <a:alpha val="65000"/>
                    </a:srgbClr>
                  </a:innerShdw>
                </a:effectLst>
              </a:rPr>
              <a:t>Both “books” are important; both “books/covenants” have a purpose.  </a:t>
            </a:r>
            <a:endParaRPr lang="en-US" sz="2800" b="1" cap="none" spc="0" dirty="0">
              <a:ln w="1905"/>
              <a:solidFill>
                <a:srgbClr val="0070C0"/>
              </a:solidFill>
              <a:effectLst>
                <a:innerShdw blurRad="69850" dist="43180" dir="5400000">
                  <a:srgbClr val="000000">
                    <a:alpha val="65000"/>
                  </a:srgbClr>
                </a:innerShdw>
              </a:effectLst>
            </a:endParaRPr>
          </a:p>
        </p:txBody>
      </p:sp>
      <p:sp>
        <p:nvSpPr>
          <p:cNvPr id="9" name="Subtitle 2"/>
          <p:cNvSpPr txBox="1">
            <a:spLocks/>
          </p:cNvSpPr>
          <p:nvPr/>
        </p:nvSpPr>
        <p:spPr>
          <a:xfrm>
            <a:off x="435429" y="109829"/>
            <a:ext cx="11094656" cy="804542"/>
          </a:xfrm>
          <a:prstGeom prst="homePlate">
            <a:avLst>
              <a:gd name="adj" fmla="val 18681"/>
            </a:avLst>
          </a:prstGeom>
          <a:blipFill dpi="0" rotWithShape="1">
            <a:blip r:embed="rId2"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Two Priesthoods &amp; Two [</a:t>
            </a:r>
            <a:r>
              <a:rPr lang="en-US" sz="4400" b="1" spc="50" dirty="0">
                <a:ln w="12700" cmpd="sng">
                  <a:solidFill>
                    <a:schemeClr val="accent6">
                      <a:satMod val="120000"/>
                      <a:shade val="80000"/>
                    </a:schemeClr>
                  </a:solidFill>
                  <a:prstDash val="solid"/>
                </a:ln>
                <a:solidFill>
                  <a:srgbClr val="002060"/>
                </a:solidFill>
                <a:effectLst>
                  <a:glow rad="101600">
                    <a:schemeClr val="accent4">
                      <a:lumMod val="20000"/>
                      <a:lumOff val="80000"/>
                      <a:alpha val="94000"/>
                    </a:schemeClr>
                  </a:glow>
                </a:effectLst>
              </a:rPr>
              <a:t>Covenant</a:t>
            </a:r>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 Books</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spTree>
    <p:extLst>
      <p:ext uri="{BB962C8B-B14F-4D97-AF65-F5344CB8AC3E}">
        <p14:creationId xmlns:p14="http://schemas.microsoft.com/office/powerpoint/2010/main" val="30684838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fade">
                                      <p:cBhvr>
                                        <p:cTn id="59" dur="1000"/>
                                        <p:tgtEl>
                                          <p:spTgt spid="5">
                                            <p:txEl>
                                              <p:pRg st="4" end="4"/>
                                            </p:txEl>
                                          </p:spTgt>
                                        </p:tgtEl>
                                      </p:cBhvr>
                                    </p:animEffect>
                                    <p:anim calcmode="lin" valueType="num">
                                      <p:cBhvr>
                                        <p:cTn id="6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nodeType="afterEffect">
                                  <p:stCondLst>
                                    <p:cond delay="1000"/>
                                  </p:stCondLst>
                                  <p:childTnLst>
                                    <p:set>
                                      <p:cBhvr>
                                        <p:cTn id="64" dur="1" fill="hold">
                                          <p:stCondLst>
                                            <p:cond delay="0"/>
                                          </p:stCondLst>
                                        </p:cTn>
                                        <p:tgtEl>
                                          <p:spTgt spid="6">
                                            <p:txEl>
                                              <p:pRg st="4" end="4"/>
                                            </p:txEl>
                                          </p:spTgt>
                                        </p:tgtEl>
                                        <p:attrNameLst>
                                          <p:attrName>style.visibility</p:attrName>
                                        </p:attrNameLst>
                                      </p:cBhvr>
                                      <p:to>
                                        <p:strVal val="visible"/>
                                      </p:to>
                                    </p:set>
                                    <p:animEffect transition="in" filter="fade">
                                      <p:cBhvr>
                                        <p:cTn id="65" dur="1000"/>
                                        <p:tgtEl>
                                          <p:spTgt spid="6">
                                            <p:txEl>
                                              <p:pRg st="4" end="4"/>
                                            </p:txEl>
                                          </p:spTgt>
                                        </p:tgtEl>
                                      </p:cBhvr>
                                    </p:animEffect>
                                    <p:anim calcmode="lin" valueType="num">
                                      <p:cBhvr>
                                        <p:cTn id="6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barn(inVertical)">
                                      <p:cBhvr>
                                        <p:cTn id="7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DCBB6C"/>
            </a:gs>
            <a:gs pos="3000">
              <a:srgbClr val="FBE4AE"/>
            </a:gs>
            <a:gs pos="66000">
              <a:srgbClr val="FBE4AE"/>
            </a:gs>
            <a:gs pos="23000">
              <a:srgbClr val="A28949"/>
            </a:gs>
            <a:gs pos="22000">
              <a:srgbClr val="FAE3B7"/>
            </a:gs>
          </a:gsLst>
          <a:lin ang="5400000" scaled="1"/>
          <a:tileRect/>
        </a:gra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91457" y="1042083"/>
            <a:ext cx="4629184" cy="511414"/>
          </a:xfrm>
        </p:spPr>
        <p:txBody>
          <a:bodyPr>
            <a:noAutofit/>
          </a:bodyPr>
          <a:lstStyle/>
          <a:p>
            <a:pPr algn="ctr"/>
            <a:r>
              <a:rPr lang="en-US" sz="3200" dirty="0" err="1">
                <a:ln w="1905"/>
                <a:solidFill>
                  <a:srgbClr val="441D61"/>
                </a:solidFill>
                <a:effectLst>
                  <a:glow rad="127000">
                    <a:schemeClr val="bg1"/>
                  </a:glow>
                  <a:innerShdw blurRad="69850" dist="43180" dir="5400000">
                    <a:srgbClr val="000000">
                      <a:alpha val="65000"/>
                    </a:srgbClr>
                  </a:innerShdw>
                </a:effectLst>
              </a:rPr>
              <a:t>Melki-tzedek</a:t>
            </a:r>
            <a:r>
              <a:rPr lang="en-US" sz="3200" dirty="0">
                <a:ln w="1905"/>
                <a:solidFill>
                  <a:srgbClr val="441D61"/>
                </a:solidFill>
                <a:effectLst>
                  <a:glow rad="127000">
                    <a:schemeClr val="bg1"/>
                  </a:glow>
                  <a:innerShdw blurRad="69850" dist="43180" dir="5400000">
                    <a:srgbClr val="000000">
                      <a:alpha val="65000"/>
                    </a:srgbClr>
                  </a:innerShdw>
                </a:effectLst>
              </a:rPr>
              <a:t> Priesthood</a:t>
            </a:r>
          </a:p>
        </p:txBody>
      </p:sp>
      <p:sp>
        <p:nvSpPr>
          <p:cNvPr id="5" name="Content Placeholder 4"/>
          <p:cNvSpPr>
            <a:spLocks noGrp="1"/>
          </p:cNvSpPr>
          <p:nvPr>
            <p:ph sz="half" idx="2"/>
          </p:nvPr>
        </p:nvSpPr>
        <p:spPr>
          <a:xfrm>
            <a:off x="578540" y="1707278"/>
            <a:ext cx="5157787" cy="5092785"/>
          </a:xfrm>
        </p:spPr>
        <p:txBody>
          <a:bodyPr>
            <a:normAutofit fontScale="85000" lnSpcReduction="20000"/>
            <a:scene3d>
              <a:camera prst="orthographicFront"/>
              <a:lightRig rig="threePt" dir="t"/>
            </a:scene3d>
            <a:sp3d extrusionH="57150">
              <a:bevelT w="38100" h="38100" prst="angle"/>
            </a:sp3d>
          </a:bodyPr>
          <a:lstStyle/>
          <a:p>
            <a:pPr marL="0" indent="0">
              <a:buNone/>
            </a:pPr>
            <a:r>
              <a:rPr lang="en-US" dirty="0"/>
              <a:t>… is connected to a </a:t>
            </a:r>
            <a:r>
              <a:rPr lang="en-US" b="1" dirty="0">
                <a:effectLst>
                  <a:outerShdw blurRad="50800" dist="50800" dir="5400000" algn="ctr" rotWithShape="0">
                    <a:srgbClr val="FF0000"/>
                  </a:outerShdw>
                </a:effectLst>
              </a:rPr>
              <a:t>blood ratified </a:t>
            </a:r>
            <a:r>
              <a:rPr lang="en-US" dirty="0"/>
              <a:t/>
            </a:r>
            <a:br>
              <a:rPr lang="en-US" dirty="0"/>
            </a:br>
            <a:r>
              <a:rPr lang="en-US" dirty="0"/>
              <a:t> ever-lasting Covenant.</a:t>
            </a:r>
          </a:p>
          <a:p>
            <a:pPr marL="514350" indent="-514350">
              <a:buFont typeface="+mj-lt"/>
              <a:buAutoNum type="arabicPeriod"/>
            </a:pPr>
            <a:r>
              <a:rPr lang="en-US" b="1" dirty="0">
                <a:solidFill>
                  <a:srgbClr val="441D61"/>
                </a:solidFill>
                <a:effectLst>
                  <a:outerShdw blurRad="50800" dist="50800" dir="5400000" algn="ctr" rotWithShape="0">
                    <a:srgbClr val="00FFFF"/>
                  </a:outerShdw>
                </a:effectLst>
              </a:rPr>
              <a:t>Proposal</a:t>
            </a:r>
            <a:r>
              <a:rPr lang="en-US" dirty="0"/>
              <a:t> to come into a covenant agreement has to be given.</a:t>
            </a:r>
          </a:p>
          <a:p>
            <a:pPr marL="514350" indent="-514350">
              <a:buFont typeface="+mj-lt"/>
              <a:buAutoNum type="arabicPeriod"/>
            </a:pPr>
            <a:r>
              <a:rPr lang="en-US" b="1" dirty="0">
                <a:solidFill>
                  <a:srgbClr val="441D61"/>
                </a:solidFill>
                <a:effectLst>
                  <a:outerShdw blurRad="50800" dist="50800" dir="5400000" algn="ctr" rotWithShape="0">
                    <a:srgbClr val="00FFFF"/>
                  </a:outerShdw>
                </a:effectLst>
              </a:rPr>
              <a:t>Acceptance</a:t>
            </a:r>
            <a:r>
              <a:rPr lang="en-US" dirty="0"/>
              <a:t> to the covenant agreement has to be given.</a:t>
            </a:r>
          </a:p>
          <a:p>
            <a:pPr marL="514350" indent="-514350">
              <a:buFont typeface="+mj-lt"/>
              <a:buAutoNum type="arabicPeriod"/>
            </a:pPr>
            <a:r>
              <a:rPr lang="en-US" b="1" dirty="0">
                <a:solidFill>
                  <a:srgbClr val="441D61"/>
                </a:solidFill>
                <a:effectLst>
                  <a:outerShdw blurRad="50800" dist="50800" dir="5400000" algn="ctr" rotWithShape="0">
                    <a:srgbClr val="00FFFF"/>
                  </a:outerShdw>
                </a:effectLst>
              </a:rPr>
              <a:t>Covenant agreement </a:t>
            </a:r>
            <a:r>
              <a:rPr lang="en-US" dirty="0"/>
              <a:t>has to be </a:t>
            </a:r>
            <a:r>
              <a:rPr lang="en-US" b="1" dirty="0">
                <a:solidFill>
                  <a:srgbClr val="FF0000"/>
                </a:solidFill>
              </a:rPr>
              <a:t>blood-ratified</a:t>
            </a:r>
            <a:r>
              <a:rPr lang="en-US" dirty="0"/>
              <a:t> to be everlasting.</a:t>
            </a:r>
          </a:p>
          <a:p>
            <a:pPr marL="514350" indent="-514350">
              <a:buFont typeface="+mj-lt"/>
              <a:buAutoNum type="arabicPeriod"/>
            </a:pPr>
            <a:r>
              <a:rPr lang="en-US" b="1" dirty="0">
                <a:solidFill>
                  <a:srgbClr val="441D61"/>
                </a:solidFill>
                <a:effectLst>
                  <a:outerShdw blurRad="50800" dist="50800" dir="5400000" algn="ctr" rotWithShape="0">
                    <a:srgbClr val="00FFFF"/>
                  </a:outerShdw>
                </a:effectLst>
              </a:rPr>
              <a:t>Covenant Confirming Meal </a:t>
            </a:r>
            <a:r>
              <a:rPr lang="en-US" dirty="0"/>
              <a:t>that </a:t>
            </a:r>
            <a:r>
              <a:rPr lang="en-US" u="sng" dirty="0"/>
              <a:t>nothin</a:t>
            </a:r>
            <a:r>
              <a:rPr lang="en-US" dirty="0"/>
              <a:t>g </a:t>
            </a:r>
            <a:r>
              <a:rPr lang="en-US" u="sng" dirty="0"/>
              <a:t>will be added or removed</a:t>
            </a:r>
            <a:r>
              <a:rPr lang="en-US" dirty="0"/>
              <a:t> from this covenant. </a:t>
            </a:r>
          </a:p>
          <a:p>
            <a:pPr marL="514350" indent="-514350">
              <a:buFont typeface="+mj-lt"/>
              <a:buAutoNum type="arabicPeriod"/>
            </a:pPr>
            <a:r>
              <a:rPr lang="en-US" dirty="0"/>
              <a:t>Upon acceptance, the one </a:t>
            </a:r>
            <a:br>
              <a:rPr lang="en-US" dirty="0"/>
            </a:br>
            <a:r>
              <a:rPr lang="en-US" dirty="0"/>
              <a:t>that breaks the covenant </a:t>
            </a:r>
            <a:br>
              <a:rPr lang="en-US" dirty="0"/>
            </a:br>
            <a:r>
              <a:rPr lang="en-US" dirty="0"/>
              <a:t>is under immediate </a:t>
            </a:r>
            <a:br>
              <a:rPr lang="en-US" dirty="0"/>
            </a:br>
            <a:r>
              <a:rPr lang="en-US" b="1" dirty="0">
                <a:solidFill>
                  <a:srgbClr val="C00000"/>
                </a:solidFill>
              </a:rPr>
              <a:t>death penalty.</a:t>
            </a:r>
          </a:p>
        </p:txBody>
      </p:sp>
      <p:sp>
        <p:nvSpPr>
          <p:cNvPr id="8" name="Text Placeholder 7"/>
          <p:cNvSpPr>
            <a:spLocks noGrp="1"/>
          </p:cNvSpPr>
          <p:nvPr>
            <p:ph type="body" sz="quarter" idx="3"/>
          </p:nvPr>
        </p:nvSpPr>
        <p:spPr>
          <a:xfrm>
            <a:off x="5920996" y="1042083"/>
            <a:ext cx="5412935" cy="511414"/>
          </a:xfrm>
        </p:spPr>
        <p:txBody>
          <a:bodyPr>
            <a:noAutofit/>
          </a:bodyPr>
          <a:lstStyle/>
          <a:p>
            <a:pPr algn="ctr"/>
            <a:r>
              <a:rPr lang="en-US" sz="32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Aharonic</a:t>
            </a:r>
            <a: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 Priesthood</a:t>
            </a:r>
          </a:p>
        </p:txBody>
      </p:sp>
      <p:sp>
        <p:nvSpPr>
          <p:cNvPr id="6" name="Content Placeholder 5"/>
          <p:cNvSpPr>
            <a:spLocks noGrp="1"/>
          </p:cNvSpPr>
          <p:nvPr>
            <p:ph sz="quarter" idx="4"/>
          </p:nvPr>
        </p:nvSpPr>
        <p:spPr>
          <a:xfrm>
            <a:off x="5682910" y="1658118"/>
            <a:ext cx="6367575" cy="4860524"/>
          </a:xfrm>
        </p:spPr>
        <p:txBody>
          <a:bodyPr>
            <a:noAutofit/>
            <a:scene3d>
              <a:camera prst="orthographicFront"/>
              <a:lightRig rig="threePt" dir="t"/>
            </a:scene3d>
            <a:sp3d extrusionH="57150">
              <a:bevelT w="38100" h="38100" prst="angle"/>
            </a:sp3d>
          </a:bodyPr>
          <a:lstStyle/>
          <a:p>
            <a:pPr marL="0" indent="0">
              <a:buNone/>
            </a:pPr>
            <a:r>
              <a:rPr lang="en-US" sz="2200" dirty="0"/>
              <a:t>… is connected to only a </a:t>
            </a:r>
            <a:r>
              <a:rPr lang="en-US" sz="2200" b="1" dirty="0">
                <a:effectLst>
                  <a:outerShdw blurRad="50800" dist="50800" dir="5400000" algn="ctr" rotWithShape="0">
                    <a:srgbClr val="00FFCC"/>
                  </a:outerShdw>
                </a:effectLst>
              </a:rPr>
              <a:t>temporary priesthood &amp; its laws. </a:t>
            </a:r>
            <a:r>
              <a:rPr lang="en-US" sz="2200" dirty="0"/>
              <a:t>  </a:t>
            </a:r>
            <a:r>
              <a:rPr lang="en-US" sz="2200" b="1" dirty="0"/>
              <a:t>This priesthood &amp; </a:t>
            </a:r>
            <a:r>
              <a:rPr lang="en-US" sz="2200" b="1" dirty="0" err="1">
                <a:effectLst>
                  <a:outerShdw blurRad="50800" dist="50800" dir="5400000" algn="ctr" rotWithShape="0">
                    <a:srgbClr val="00FFCC"/>
                  </a:outerShdw>
                </a:effectLst>
              </a:rPr>
              <a:t>BoL</a:t>
            </a:r>
            <a:r>
              <a:rPr lang="en-US" sz="2200" b="1" dirty="0"/>
              <a:t> covenant is not valid when the </a:t>
            </a:r>
            <a:r>
              <a:rPr lang="en-US" sz="2200" b="1" dirty="0" err="1">
                <a:solidFill>
                  <a:srgbClr val="441D61"/>
                </a:solidFill>
              </a:rPr>
              <a:t>Melki-tzedek</a:t>
            </a:r>
            <a:r>
              <a:rPr lang="en-US" sz="2200" b="1" dirty="0">
                <a:solidFill>
                  <a:srgbClr val="441D61"/>
                </a:solidFill>
              </a:rPr>
              <a:t> Priesthood </a:t>
            </a:r>
            <a:r>
              <a:rPr lang="en-US" sz="2200" b="1" dirty="0"/>
              <a:t>is in operation.  </a:t>
            </a:r>
          </a:p>
          <a:p>
            <a:pPr marL="514350" indent="-514350">
              <a:buFont typeface="+mj-lt"/>
              <a:buAutoNum type="arabicPeriod"/>
            </a:pPr>
            <a:r>
              <a:rPr lang="en-US" sz="2200" dirty="0"/>
              <a:t>The covenant was </a:t>
            </a:r>
            <a:r>
              <a:rPr lang="en-US" sz="2200" b="1" dirty="0">
                <a:solidFill>
                  <a:srgbClr val="C00000"/>
                </a:solidFill>
              </a:rPr>
              <a:t>imposed</a:t>
            </a:r>
            <a:r>
              <a:rPr lang="en-US" sz="2200" dirty="0"/>
              <a:t> upon the people.</a:t>
            </a:r>
          </a:p>
          <a:p>
            <a:pPr marL="514350" indent="-514350">
              <a:buFont typeface="+mj-lt"/>
              <a:buAutoNum type="arabicPeriod"/>
            </a:pPr>
            <a:r>
              <a:rPr lang="en-US" sz="2200" dirty="0"/>
              <a:t>The covenant </a:t>
            </a:r>
            <a:r>
              <a:rPr lang="en-US" sz="2200" b="1" dirty="0">
                <a:solidFill>
                  <a:srgbClr val="C00000"/>
                </a:solidFill>
              </a:rPr>
              <a:t>will be broken </a:t>
            </a:r>
            <a:r>
              <a:rPr lang="en-US" sz="2200" dirty="0"/>
              <a:t>many times – with accompanying curses.</a:t>
            </a:r>
          </a:p>
          <a:p>
            <a:pPr marL="514350" indent="-514350">
              <a:buFont typeface="+mj-lt"/>
              <a:buAutoNum type="arabicPeriod"/>
            </a:pPr>
            <a:r>
              <a:rPr lang="en-US" sz="2200" dirty="0"/>
              <a:t>This covenant </a:t>
            </a:r>
            <a:r>
              <a:rPr lang="en-US" sz="2200" b="1" dirty="0">
                <a:solidFill>
                  <a:srgbClr val="C00000"/>
                </a:solidFill>
              </a:rPr>
              <a:t>can have additions/changes </a:t>
            </a:r>
            <a:r>
              <a:rPr lang="en-US" sz="2200" dirty="0"/>
              <a:t>at </a:t>
            </a:r>
            <a:br>
              <a:rPr lang="en-US" sz="2200" dirty="0"/>
            </a:br>
            <a:r>
              <a:rPr lang="en-US" sz="2200" dirty="0"/>
              <a:t>any time by man under agreement of </a:t>
            </a:r>
            <a:r>
              <a:rPr lang="en-US" sz="2200" b="1" dirty="0">
                <a:solidFill>
                  <a:srgbClr val="0070C0"/>
                </a:solidFill>
              </a:rPr>
              <a:t>Yahuah. </a:t>
            </a:r>
          </a:p>
          <a:p>
            <a:pPr marL="514350" indent="-514350">
              <a:buFont typeface="+mj-lt"/>
              <a:buAutoNum type="arabicPeriod"/>
            </a:pPr>
            <a:r>
              <a:rPr lang="en-US" sz="2200" dirty="0"/>
              <a:t>According to Book of the Law instruction, </a:t>
            </a:r>
            <a:r>
              <a:rPr lang="en-US" sz="2200" b="1" dirty="0">
                <a:solidFill>
                  <a:srgbClr val="C00000"/>
                </a:solidFill>
              </a:rPr>
              <a:t>Caiaphas annulled his high-priest </a:t>
            </a:r>
            <a:r>
              <a:rPr lang="en-US" sz="2200" dirty="0"/>
              <a:t>position by tearing his robe.  Immediately upon </a:t>
            </a:r>
            <a:r>
              <a:rPr lang="en-US" sz="2200" b="1" dirty="0" err="1">
                <a:solidFill>
                  <a:srgbClr val="0070C0"/>
                </a:solidFill>
              </a:rPr>
              <a:t>Yahusha’s</a:t>
            </a:r>
            <a:r>
              <a:rPr lang="en-US" sz="2200" dirty="0"/>
              <a:t> death, the </a:t>
            </a:r>
            <a:r>
              <a:rPr lang="en-US" sz="2200" b="1" dirty="0" err="1">
                <a:effectLst>
                  <a:outerShdw blurRad="50800" dist="50800" dir="5400000" algn="ctr" rotWithShape="0">
                    <a:srgbClr val="00FFCC"/>
                  </a:outerShdw>
                </a:effectLst>
              </a:rPr>
              <a:t>Aharonic</a:t>
            </a:r>
            <a:r>
              <a:rPr lang="en-US" sz="2200" b="1" dirty="0">
                <a:effectLst>
                  <a:outerShdw blurRad="50800" dist="50800" dir="5400000" algn="ctr" rotWithShape="0">
                    <a:srgbClr val="00FFCC"/>
                  </a:outerShdw>
                </a:effectLst>
              </a:rPr>
              <a:t> priesthood </a:t>
            </a:r>
            <a:r>
              <a:rPr lang="en-US" sz="2200" dirty="0"/>
              <a:t>and </a:t>
            </a:r>
            <a:r>
              <a:rPr lang="en-US" sz="2200" b="1" dirty="0">
                <a:solidFill>
                  <a:srgbClr val="C00000"/>
                </a:solidFill>
              </a:rPr>
              <a:t>Book of the Law covenant is annulled</a:t>
            </a:r>
            <a:r>
              <a:rPr lang="en-US" sz="2200" dirty="0"/>
              <a:t> as </a:t>
            </a:r>
            <a:r>
              <a:rPr lang="en-US" sz="2200" b="1" dirty="0">
                <a:solidFill>
                  <a:srgbClr val="0070C0"/>
                </a:solidFill>
              </a:rPr>
              <a:t>Yahusha</a:t>
            </a:r>
            <a:r>
              <a:rPr lang="en-US" sz="2200" dirty="0"/>
              <a:t> is next recognized as the </a:t>
            </a:r>
            <a:r>
              <a:rPr lang="en-US" sz="2200" b="1" dirty="0">
                <a:solidFill>
                  <a:srgbClr val="441D61"/>
                </a:solidFill>
              </a:rPr>
              <a:t>Highest Priest of </a:t>
            </a:r>
            <a:r>
              <a:rPr lang="en-US" sz="2200" b="1" dirty="0" err="1">
                <a:solidFill>
                  <a:srgbClr val="441D61"/>
                </a:solidFill>
              </a:rPr>
              <a:t>Melki-tzedek</a:t>
            </a:r>
            <a:r>
              <a:rPr lang="en-US" sz="2200" b="1" dirty="0">
                <a:solidFill>
                  <a:srgbClr val="441D61"/>
                </a:solidFill>
              </a:rPr>
              <a:t>.</a:t>
            </a:r>
          </a:p>
        </p:txBody>
      </p:sp>
      <p:sp>
        <p:nvSpPr>
          <p:cNvPr id="2" name="Slide Number Placeholder 1"/>
          <p:cNvSpPr>
            <a:spLocks noGrp="1"/>
          </p:cNvSpPr>
          <p:nvPr>
            <p:ph type="sldNum" sz="quarter" idx="12"/>
          </p:nvPr>
        </p:nvSpPr>
        <p:spPr>
          <a:xfrm>
            <a:off x="9307285" y="6434938"/>
            <a:ext cx="2743200" cy="365125"/>
          </a:xfrm>
        </p:spPr>
        <p:txBody>
          <a:bodyPr/>
          <a:lstStyle/>
          <a:p>
            <a:fld id="{385F3E72-97D8-4E0E-8DB2-A67F030E614A}" type="slidenum">
              <a:rPr lang="en-US" smtClean="0">
                <a:solidFill>
                  <a:schemeClr val="tx1"/>
                </a:solidFill>
              </a:rPr>
              <a:t>49</a:t>
            </a:fld>
            <a:endParaRPr lang="en-US" dirty="0">
              <a:solidFill>
                <a:schemeClr val="tx1"/>
              </a:solidFill>
            </a:endParaRPr>
          </a:p>
        </p:txBody>
      </p:sp>
      <p:sp>
        <p:nvSpPr>
          <p:cNvPr id="11" name="Subtitle 2"/>
          <p:cNvSpPr txBox="1">
            <a:spLocks/>
          </p:cNvSpPr>
          <p:nvPr/>
        </p:nvSpPr>
        <p:spPr>
          <a:xfrm>
            <a:off x="947459" y="127880"/>
            <a:ext cx="10386472" cy="804542"/>
          </a:xfrm>
          <a:prstGeom prst="homePlate">
            <a:avLst>
              <a:gd name="adj" fmla="val 18681"/>
            </a:avLst>
          </a:prstGeom>
          <a:blipFill dpi="0" rotWithShape="1">
            <a:blip r:embed="rId2"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Components of </a:t>
            </a:r>
            <a:r>
              <a:rPr lang="en-US" sz="4400" b="1" u="sng"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Two</a:t>
            </a:r>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 Different Priesthoods</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sp>
        <p:nvSpPr>
          <p:cNvPr id="12" name="Speech Bubble: Rectangle with Corners Rounded 2">
            <a:extLst>
              <a:ext uri="{FF2B5EF4-FFF2-40B4-BE49-F238E27FC236}">
                <a16:creationId xmlns="" xmlns:a16="http://schemas.microsoft.com/office/drawing/2014/main" id="{731236BE-E937-4757-A62A-BE2CDCD8D1DD}"/>
              </a:ext>
            </a:extLst>
          </p:cNvPr>
          <p:cNvSpPr/>
          <p:nvPr/>
        </p:nvSpPr>
        <p:spPr>
          <a:xfrm>
            <a:off x="10777504" y="1150981"/>
            <a:ext cx="1112854" cy="313285"/>
          </a:xfrm>
          <a:prstGeom prst="wedgeRoundRectCallout">
            <a:avLst>
              <a:gd name="adj1" fmla="val -51232"/>
              <a:gd name="adj2" fmla="val 117738"/>
              <a:gd name="adj3" fmla="val 16667"/>
            </a:avLst>
          </a:prstGeom>
          <a:solidFill>
            <a:schemeClr val="accent2"/>
          </a:solidFill>
          <a:ln w="38100">
            <a:solidFill>
              <a:srgbClr val="421E0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0000FF"/>
                </a:solidFill>
              </a:rPr>
              <a:t>Dan 9:27</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1305" y="5324418"/>
            <a:ext cx="2284352" cy="1524805"/>
          </a:xfrm>
          <a:prstGeom prst="ellipse">
            <a:avLst/>
          </a:prstGeom>
          <a:ln>
            <a:noFill/>
          </a:ln>
          <a:effectLst>
            <a:softEdge rad="112500"/>
          </a:effectLst>
        </p:spPr>
      </p:pic>
    </p:spTree>
    <p:extLst>
      <p:ext uri="{BB962C8B-B14F-4D97-AF65-F5344CB8AC3E}">
        <p14:creationId xmlns:p14="http://schemas.microsoft.com/office/powerpoint/2010/main" val="9063876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fade">
                                      <p:cBhvr>
                                        <p:cTn id="59" dur="1000"/>
                                        <p:tgtEl>
                                          <p:spTgt spid="5">
                                            <p:txEl>
                                              <p:pRg st="4" end="4"/>
                                            </p:txEl>
                                          </p:spTgt>
                                        </p:tgtEl>
                                      </p:cBhvr>
                                    </p:animEffect>
                                    <p:anim calcmode="lin" valueType="num">
                                      <p:cBhvr>
                                        <p:cTn id="6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nodeType="afterEffect">
                                  <p:stCondLst>
                                    <p:cond delay="2000"/>
                                  </p:stCondLst>
                                  <p:childTnLst>
                                    <p:set>
                                      <p:cBhvr>
                                        <p:cTn id="64" dur="1" fill="hold">
                                          <p:stCondLst>
                                            <p:cond delay="0"/>
                                          </p:stCondLst>
                                        </p:cTn>
                                        <p:tgtEl>
                                          <p:spTgt spid="5">
                                            <p:txEl>
                                              <p:pRg st="5" end="5"/>
                                            </p:txEl>
                                          </p:spTgt>
                                        </p:tgtEl>
                                        <p:attrNameLst>
                                          <p:attrName>style.visibility</p:attrName>
                                        </p:attrNameLst>
                                      </p:cBhvr>
                                      <p:to>
                                        <p:strVal val="visible"/>
                                      </p:to>
                                    </p:set>
                                    <p:animEffect transition="in" filter="fade">
                                      <p:cBhvr>
                                        <p:cTn id="65" dur="1000"/>
                                        <p:tgtEl>
                                          <p:spTgt spid="5">
                                            <p:txEl>
                                              <p:pRg st="5" end="5"/>
                                            </p:txEl>
                                          </p:spTgt>
                                        </p:tgtEl>
                                      </p:cBhvr>
                                    </p:animEffect>
                                    <p:anim calcmode="lin" valueType="num">
                                      <p:cBhvr>
                                        <p:cTn id="6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53" presetClass="entr" presetSubtype="16"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p:cTn id="71" dur="1000" fill="hold"/>
                                        <p:tgtEl>
                                          <p:spTgt spid="4"/>
                                        </p:tgtEl>
                                        <p:attrNameLst>
                                          <p:attrName>ppt_w</p:attrName>
                                        </p:attrNameLst>
                                      </p:cBhvr>
                                      <p:tavLst>
                                        <p:tav tm="0">
                                          <p:val>
                                            <p:fltVal val="0"/>
                                          </p:val>
                                        </p:tav>
                                        <p:tav tm="100000">
                                          <p:val>
                                            <p:strVal val="#ppt_w"/>
                                          </p:val>
                                        </p:tav>
                                      </p:tavLst>
                                    </p:anim>
                                    <p:anim calcmode="lin" valueType="num">
                                      <p:cBhvr>
                                        <p:cTn id="72" dur="1000" fill="hold"/>
                                        <p:tgtEl>
                                          <p:spTgt spid="4"/>
                                        </p:tgtEl>
                                        <p:attrNameLst>
                                          <p:attrName>ppt_h</p:attrName>
                                        </p:attrNameLst>
                                      </p:cBhvr>
                                      <p:tavLst>
                                        <p:tav tm="0">
                                          <p:val>
                                            <p:fltVal val="0"/>
                                          </p:val>
                                        </p:tav>
                                        <p:tav tm="100000">
                                          <p:val>
                                            <p:strVal val="#ppt_h"/>
                                          </p:val>
                                        </p:tav>
                                      </p:tavLst>
                                    </p:anim>
                                    <p:animEffect transition="in" filter="fade">
                                      <p:cBhvr>
                                        <p:cTn id="73" dur="1000"/>
                                        <p:tgtEl>
                                          <p:spTgt spid="4"/>
                                        </p:tgtEl>
                                      </p:cBhvr>
                                    </p:animEffect>
                                  </p:childTnLst>
                                </p:cTn>
                              </p:par>
                            </p:childTnLst>
                          </p:cTn>
                        </p:par>
                        <p:par>
                          <p:cTn id="74" fill="hold">
                            <p:stCondLst>
                              <p:cond delay="5000"/>
                            </p:stCondLst>
                            <p:childTnLst>
                              <p:par>
                                <p:cTn id="75" presetID="42" presetClass="entr" presetSubtype="0" fill="hold" nodeType="afterEffect">
                                  <p:stCondLst>
                                    <p:cond delay="400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1000"/>
                                        <p:tgtEl>
                                          <p:spTgt spid="6">
                                            <p:txEl>
                                              <p:pRg st="4" end="4"/>
                                            </p:txEl>
                                          </p:spTgt>
                                        </p:tgtEl>
                                      </p:cBhvr>
                                    </p:animEffect>
                                    <p:anim calcmode="lin" valueType="num">
                                      <p:cBhvr>
                                        <p:cTn id="7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019" y="-133350"/>
            <a:ext cx="12227466" cy="6991350"/>
          </a:xfrm>
          <a:prstGeom prst="rect">
            <a:avLst/>
          </a:prstGeom>
        </p:spPr>
      </p:pic>
      <p:sp>
        <p:nvSpPr>
          <p:cNvPr id="2" name="Slide Number Placeholder 1"/>
          <p:cNvSpPr>
            <a:spLocks noGrp="1"/>
          </p:cNvSpPr>
          <p:nvPr>
            <p:ph type="sldNum" sz="quarter" idx="12"/>
          </p:nvPr>
        </p:nvSpPr>
        <p:spPr>
          <a:xfrm>
            <a:off x="8610600" y="6356350"/>
            <a:ext cx="3371850" cy="368300"/>
          </a:xfrm>
        </p:spPr>
        <p:txBody>
          <a:bodyPr/>
          <a:lstStyle/>
          <a:p>
            <a:fld id="{385F3E72-97D8-4E0E-8DB2-A67F030E614A}" type="slidenum">
              <a:rPr lang="en-US" b="1" smtClean="0">
                <a:solidFill>
                  <a:schemeClr val="bg1"/>
                </a:solidFill>
              </a:rPr>
              <a:t>5</a:t>
            </a:fld>
            <a:endParaRPr lang="en-US" b="1" dirty="0">
              <a:solidFill>
                <a:schemeClr val="bg1"/>
              </a:solidFill>
            </a:endParaRPr>
          </a:p>
        </p:txBody>
      </p:sp>
      <p:sp>
        <p:nvSpPr>
          <p:cNvPr id="6" name="Rectangle 5"/>
          <p:cNvSpPr/>
          <p:nvPr/>
        </p:nvSpPr>
        <p:spPr>
          <a:xfrm>
            <a:off x="0" y="133350"/>
            <a:ext cx="11924636" cy="1569660"/>
          </a:xfrm>
          <a:prstGeom prst="rect">
            <a:avLst/>
          </a:prstGeom>
          <a:noFill/>
          <a:effectLst>
            <a:outerShdw blurRad="50800" dist="50800" dir="5400000" sx="101000" sy="101000" algn="ctr" rotWithShape="0">
              <a:srgbClr val="FF33CC"/>
            </a:outerShdw>
          </a:effectLst>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228600">
                    <a:schemeClr val="bg1">
                      <a:alpha val="72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Gen 1:12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00FF"/>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SEED IS IN ITSELF</a:t>
            </a: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
            </a:r>
            <a:b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b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                                  </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accordin</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g</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 to its kind</a:t>
            </a:r>
            <a:r>
              <a:rPr lang="en-US" sz="40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Comic Sans MS" panose="030F0702030302020204" pitchFamily="66" charset="0"/>
                <a:ea typeface="Nouvelle Vague" pitchFamily="2" charset="0"/>
                <a:cs typeface="MV Boli" pitchFamily="2" charset="0"/>
              </a:rPr>
              <a:t>.</a:t>
            </a:r>
          </a:p>
        </p:txBody>
      </p:sp>
      <p:sp>
        <p:nvSpPr>
          <p:cNvPr id="4" name="Rectangle: Rounded Corners 3">
            <a:extLst>
              <a:ext uri="{FF2B5EF4-FFF2-40B4-BE49-F238E27FC236}">
                <a16:creationId xmlns="" xmlns:a16="http://schemas.microsoft.com/office/drawing/2014/main" id="{F5DC0046-F562-4B95-B5EC-0B937D92D5BD}"/>
              </a:ext>
            </a:extLst>
          </p:cNvPr>
          <p:cNvSpPr/>
          <p:nvPr/>
        </p:nvSpPr>
        <p:spPr>
          <a:xfrm>
            <a:off x="4774193" y="1815423"/>
            <a:ext cx="7208257" cy="3572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3600" dirty="0">
                <a:solidFill>
                  <a:srgbClr val="0000FF"/>
                </a:solidFill>
                <a:latin typeface="Cooper Black" panose="0208090404030B020404" pitchFamily="18" charset="0"/>
              </a:rPr>
              <a:t>Yahuah</a:t>
            </a:r>
            <a:r>
              <a:rPr lang="en-CA" sz="3600" dirty="0">
                <a:solidFill>
                  <a:schemeClr val="accent2">
                    <a:lumMod val="50000"/>
                  </a:schemeClr>
                </a:solidFill>
                <a:latin typeface="Cooper Black" panose="0208090404030B020404" pitchFamily="18" charset="0"/>
              </a:rPr>
              <a:t> </a:t>
            </a:r>
            <a:r>
              <a:rPr lang="en-CA" sz="3600" dirty="0">
                <a:ln>
                  <a:solidFill>
                    <a:srgbClr val="0000FF"/>
                  </a:solidFill>
                </a:ln>
                <a:solidFill>
                  <a:schemeClr val="accent2"/>
                </a:solidFill>
                <a:effectLst>
                  <a:outerShdw blurRad="50800" dist="50800" dir="5400000" sx="101000" sy="101000" algn="ctr" rotWithShape="0">
                    <a:srgbClr val="00FF99"/>
                  </a:outerShdw>
                </a:effectLst>
                <a:latin typeface="Cooper Black" panose="0208090404030B020404" pitchFamily="18" charset="0"/>
              </a:rPr>
              <a:t>is </a:t>
            </a:r>
            <a:r>
              <a:rPr lang="en-CA" sz="3600" u="sng" dirty="0">
                <a:ln>
                  <a:solidFill>
                    <a:srgbClr val="0000FF"/>
                  </a:solidFill>
                </a:ln>
                <a:solidFill>
                  <a:schemeClr val="accent2"/>
                </a:solidFill>
                <a:effectLst>
                  <a:outerShdw blurRad="50800" dist="50800" dir="5400000" sx="101000" sy="101000" algn="ctr" rotWithShape="0">
                    <a:srgbClr val="00FF99"/>
                  </a:outerShdw>
                </a:effectLst>
                <a:latin typeface="Cooper Black" panose="0208090404030B020404" pitchFamily="18" charset="0"/>
              </a:rPr>
              <a:t>INSTRUCTING US </a:t>
            </a:r>
            <a:r>
              <a:rPr lang="en-CA" sz="3600" dirty="0">
                <a:solidFill>
                  <a:schemeClr val="accent2">
                    <a:lumMod val="50000"/>
                  </a:schemeClr>
                </a:solidFill>
                <a:latin typeface="Cooper Black" panose="0208090404030B020404" pitchFamily="18" charset="0"/>
              </a:rPr>
              <a:t>that for something </a:t>
            </a:r>
            <a:r>
              <a:rPr lang="en-CA" sz="3600" dirty="0">
                <a:solidFill>
                  <a:srgbClr val="0000FF"/>
                </a:solidFill>
                <a:latin typeface="Cooper Black" panose="0208090404030B020404" pitchFamily="18" charset="0"/>
              </a:rPr>
              <a:t>Qodesh</a:t>
            </a:r>
            <a:r>
              <a:rPr lang="en-CA" sz="3600" dirty="0">
                <a:solidFill>
                  <a:schemeClr val="accent2">
                    <a:lumMod val="50000"/>
                  </a:schemeClr>
                </a:solidFill>
                <a:latin typeface="Cooper Black" panose="0208090404030B020404" pitchFamily="18" charset="0"/>
              </a:rPr>
              <a:t> (Holy) to be permanently established in </a:t>
            </a:r>
            <a:r>
              <a:rPr lang="en-CA" sz="3600" dirty="0">
                <a:solidFill>
                  <a:srgbClr val="0000FF"/>
                </a:solidFill>
                <a:latin typeface="Cooper Black" panose="0208090404030B020404" pitchFamily="18" charset="0"/>
              </a:rPr>
              <a:t>His Universe, </a:t>
            </a:r>
            <a:r>
              <a:rPr lang="en-CA" sz="3600" dirty="0">
                <a:solidFill>
                  <a:schemeClr val="accent2">
                    <a:lumMod val="50000"/>
                  </a:schemeClr>
                </a:solidFill>
                <a:latin typeface="Cooper Black" panose="0208090404030B020404" pitchFamily="18" charset="0"/>
              </a:rPr>
              <a:t>it must already have been </a:t>
            </a:r>
            <a:br>
              <a:rPr lang="en-CA" sz="3600" dirty="0">
                <a:solidFill>
                  <a:schemeClr val="accent2">
                    <a:lumMod val="50000"/>
                  </a:schemeClr>
                </a:solidFill>
                <a:latin typeface="Cooper Black" panose="0208090404030B020404" pitchFamily="18" charset="0"/>
              </a:rPr>
            </a:br>
            <a:r>
              <a:rPr lang="en-CA" sz="3600" dirty="0">
                <a:solidFill>
                  <a:schemeClr val="accent2">
                    <a:lumMod val="50000"/>
                  </a:schemeClr>
                </a:solidFill>
                <a:latin typeface="Cooper Black" panose="0208090404030B020404" pitchFamily="18" charset="0"/>
              </a:rPr>
              <a:t>in existence.</a:t>
            </a:r>
          </a:p>
        </p:txBody>
      </p:sp>
    </p:spTree>
    <p:extLst>
      <p:ext uri="{BB962C8B-B14F-4D97-AF65-F5344CB8AC3E}">
        <p14:creationId xmlns:p14="http://schemas.microsoft.com/office/powerpoint/2010/main" val="11256362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DCBB6C"/>
            </a:gs>
            <a:gs pos="3000">
              <a:srgbClr val="FBE4AE"/>
            </a:gs>
            <a:gs pos="66000">
              <a:srgbClr val="FBE4AE"/>
            </a:gs>
            <a:gs pos="23000">
              <a:srgbClr val="A28949"/>
            </a:gs>
            <a:gs pos="22000">
              <a:srgbClr val="FAE3B7"/>
            </a:gs>
          </a:gsLst>
          <a:lin ang="5400000" scaled="1"/>
          <a:tileRect/>
        </a:gra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2411" y="1359563"/>
            <a:ext cx="3881982" cy="2186066"/>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7" name="Text Placeholder 6"/>
          <p:cNvSpPr>
            <a:spLocks noGrp="1"/>
          </p:cNvSpPr>
          <p:nvPr>
            <p:ph type="body" idx="1"/>
          </p:nvPr>
        </p:nvSpPr>
        <p:spPr>
          <a:xfrm>
            <a:off x="273746" y="1042083"/>
            <a:ext cx="5157787" cy="511414"/>
          </a:xfrm>
        </p:spPr>
        <p:txBody>
          <a:bodyPr>
            <a:noAutofit/>
          </a:bodyPr>
          <a:lstStyle/>
          <a:p>
            <a:pPr algn="ctr"/>
            <a:r>
              <a:rPr lang="en-US" sz="3200" dirty="0" err="1">
                <a:ln w="1905"/>
                <a:solidFill>
                  <a:srgbClr val="441D61"/>
                </a:solidFill>
                <a:effectLst>
                  <a:glow rad="127000">
                    <a:schemeClr val="bg1"/>
                  </a:glow>
                  <a:innerShdw blurRad="69850" dist="43180" dir="5400000">
                    <a:srgbClr val="000000">
                      <a:alpha val="65000"/>
                    </a:srgbClr>
                  </a:innerShdw>
                </a:effectLst>
              </a:rPr>
              <a:t>Melki-tzedek</a:t>
            </a:r>
            <a:r>
              <a:rPr lang="en-US" sz="3200" dirty="0">
                <a:ln w="1905"/>
                <a:solidFill>
                  <a:srgbClr val="441D61"/>
                </a:solidFill>
                <a:effectLst>
                  <a:glow rad="127000">
                    <a:schemeClr val="bg1"/>
                  </a:glow>
                  <a:innerShdw blurRad="69850" dist="43180" dir="5400000">
                    <a:srgbClr val="000000">
                      <a:alpha val="65000"/>
                    </a:srgbClr>
                  </a:innerShdw>
                </a:effectLst>
              </a:rPr>
              <a:t> Priesthood</a:t>
            </a:r>
          </a:p>
        </p:txBody>
      </p:sp>
      <p:sp>
        <p:nvSpPr>
          <p:cNvPr id="8" name="Text Placeholder 7"/>
          <p:cNvSpPr>
            <a:spLocks noGrp="1"/>
          </p:cNvSpPr>
          <p:nvPr>
            <p:ph type="body" sz="quarter" idx="3"/>
          </p:nvPr>
        </p:nvSpPr>
        <p:spPr>
          <a:xfrm>
            <a:off x="7576456" y="1042083"/>
            <a:ext cx="4017898" cy="511414"/>
          </a:xfrm>
        </p:spPr>
        <p:txBody>
          <a:bodyPr>
            <a:noAutofit/>
          </a:bodyPr>
          <a:lstStyle/>
          <a:p>
            <a:pPr algn="ctr"/>
            <a:r>
              <a:rPr lang="en-US" sz="32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Aharonic</a:t>
            </a:r>
            <a:r>
              <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 Priesthood</a:t>
            </a:r>
          </a:p>
        </p:txBody>
      </p:sp>
      <p:sp>
        <p:nvSpPr>
          <p:cNvPr id="6" name="Content Placeholder 5"/>
          <p:cNvSpPr>
            <a:spLocks noGrp="1"/>
          </p:cNvSpPr>
          <p:nvPr>
            <p:ph sz="quarter" idx="4"/>
          </p:nvPr>
        </p:nvSpPr>
        <p:spPr>
          <a:xfrm>
            <a:off x="7866741" y="1571035"/>
            <a:ext cx="3425372" cy="529960"/>
          </a:xfrm>
        </p:spPr>
        <p:txBody>
          <a:bodyPr>
            <a:noAutofit/>
          </a:bodyPr>
          <a:lstStyle/>
          <a:p>
            <a:pPr marL="0" indent="0" algn="ctr">
              <a:buNone/>
            </a:pPr>
            <a:r>
              <a:rPr lang="en-US" dirty="0"/>
              <a:t> </a:t>
            </a:r>
            <a:r>
              <a:rPr lang="en-US" b="1" dirty="0">
                <a:effectLst>
                  <a:outerShdw blurRad="50800" dist="50800" dir="5400000" algn="ctr" rotWithShape="0">
                    <a:srgbClr val="00FFCC"/>
                  </a:outerShdw>
                </a:effectLst>
              </a:rPr>
              <a:t>temporary covenant</a:t>
            </a:r>
            <a:endParaRPr lang="en-US" dirty="0"/>
          </a:p>
        </p:txBody>
      </p:sp>
      <p:sp>
        <p:nvSpPr>
          <p:cNvPr id="2" name="Slide Number Placeholder 1"/>
          <p:cNvSpPr>
            <a:spLocks noGrp="1"/>
          </p:cNvSpPr>
          <p:nvPr>
            <p:ph type="sldNum" sz="quarter" idx="12"/>
          </p:nvPr>
        </p:nvSpPr>
        <p:spPr>
          <a:xfrm>
            <a:off x="9307285" y="6434938"/>
            <a:ext cx="2743200" cy="365125"/>
          </a:xfrm>
        </p:spPr>
        <p:txBody>
          <a:bodyPr/>
          <a:lstStyle/>
          <a:p>
            <a:fld id="{385F3E72-97D8-4E0E-8DB2-A67F030E614A}" type="slidenum">
              <a:rPr lang="en-US" smtClean="0">
                <a:solidFill>
                  <a:schemeClr val="tx1"/>
                </a:solidFill>
              </a:rPr>
              <a:t>50</a:t>
            </a:fld>
            <a:endParaRPr lang="en-US" dirty="0">
              <a:solidFill>
                <a:schemeClr val="tx1"/>
              </a:solidFill>
            </a:endParaRPr>
          </a:p>
        </p:txBody>
      </p:sp>
      <p:sp>
        <p:nvSpPr>
          <p:cNvPr id="9" name="Rectangle 8"/>
          <p:cNvSpPr/>
          <p:nvPr/>
        </p:nvSpPr>
        <p:spPr>
          <a:xfrm>
            <a:off x="7170887" y="5891952"/>
            <a:ext cx="5193236" cy="89255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600" b="1" dirty="0">
                <a:ln w="1905"/>
                <a:solidFill>
                  <a:srgbClr val="FF0000"/>
                </a:solidFill>
                <a:effectLst>
                  <a:innerShdw blurRad="69850" dist="43180" dir="5400000">
                    <a:srgbClr val="000000">
                      <a:alpha val="65000"/>
                    </a:srgbClr>
                  </a:innerShdw>
                </a:effectLst>
              </a:rPr>
              <a:t>Both “covenants” use a </a:t>
            </a:r>
            <a:br>
              <a:rPr lang="en-US" sz="2600" b="1" dirty="0">
                <a:ln w="1905"/>
                <a:solidFill>
                  <a:srgbClr val="FF0000"/>
                </a:solidFill>
                <a:effectLst>
                  <a:innerShdw blurRad="69850" dist="43180" dir="5400000">
                    <a:srgbClr val="000000">
                      <a:alpha val="65000"/>
                    </a:srgbClr>
                  </a:innerShdw>
                </a:effectLst>
              </a:rPr>
            </a:br>
            <a:r>
              <a:rPr lang="en-US" sz="2600" b="1" dirty="0">
                <a:ln w="1905"/>
                <a:solidFill>
                  <a:srgbClr val="FF0000"/>
                </a:solidFill>
                <a:effectLst>
                  <a:innerShdw blurRad="69850" dist="43180" dir="5400000">
                    <a:srgbClr val="000000">
                      <a:alpha val="65000"/>
                    </a:srgbClr>
                  </a:innerShdw>
                </a:effectLst>
              </a:rPr>
              <a:t>different style of lingo!</a:t>
            </a:r>
            <a:endParaRPr lang="en-US" sz="2600" b="1" cap="none" spc="0" dirty="0">
              <a:ln w="1905"/>
              <a:solidFill>
                <a:srgbClr val="FF0000"/>
              </a:solidFill>
              <a:effectLst>
                <a:innerShdw blurRad="69850" dist="43180" dir="5400000">
                  <a:srgbClr val="000000">
                    <a:alpha val="65000"/>
                  </a:srgbClr>
                </a:innerShdw>
              </a:effectLst>
            </a:endParaRPr>
          </a:p>
        </p:txBody>
      </p:sp>
      <p:sp>
        <p:nvSpPr>
          <p:cNvPr id="10" name="Rectangle 9"/>
          <p:cNvSpPr/>
          <p:nvPr/>
        </p:nvSpPr>
        <p:spPr>
          <a:xfrm>
            <a:off x="-60484" y="5918147"/>
            <a:ext cx="5384798" cy="89255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600" b="1" dirty="0">
                <a:ln w="1905"/>
                <a:solidFill>
                  <a:srgbClr val="FF0000"/>
                </a:solidFill>
                <a:effectLst>
                  <a:innerShdw blurRad="69850" dist="43180" dir="5400000">
                    <a:srgbClr val="000000">
                      <a:alpha val="65000"/>
                    </a:srgbClr>
                  </a:innerShdw>
                </a:effectLst>
              </a:rPr>
              <a:t>Both covenants are important </a:t>
            </a:r>
            <a:br>
              <a:rPr lang="en-US" sz="2600" b="1" dirty="0">
                <a:ln w="1905"/>
                <a:solidFill>
                  <a:srgbClr val="FF0000"/>
                </a:solidFill>
                <a:effectLst>
                  <a:innerShdw blurRad="69850" dist="43180" dir="5400000">
                    <a:srgbClr val="000000">
                      <a:alpha val="65000"/>
                    </a:srgbClr>
                  </a:innerShdw>
                </a:effectLst>
              </a:rPr>
            </a:br>
            <a:r>
              <a:rPr lang="en-US" sz="2600" b="1" dirty="0">
                <a:ln w="1905"/>
                <a:solidFill>
                  <a:srgbClr val="FF0000"/>
                </a:solidFill>
                <a:effectLst>
                  <a:innerShdw blurRad="69850" dist="43180" dir="5400000">
                    <a:srgbClr val="000000">
                      <a:alpha val="65000"/>
                    </a:srgbClr>
                  </a:innerShdw>
                </a:effectLst>
              </a:rPr>
              <a:t>and have a purpose.  </a:t>
            </a:r>
            <a:endParaRPr lang="en-US" sz="2600" b="1" cap="none" spc="0" dirty="0">
              <a:ln w="1905"/>
              <a:solidFill>
                <a:srgbClr val="FF0000"/>
              </a:solidFill>
              <a:effectLst>
                <a:innerShdw blurRad="69850" dist="43180" dir="5400000">
                  <a:srgbClr val="000000">
                    <a:alpha val="65000"/>
                  </a:srgbClr>
                </a:innerShdw>
              </a:effectLst>
            </a:endParaRPr>
          </a:p>
        </p:txBody>
      </p:sp>
      <p:sp>
        <p:nvSpPr>
          <p:cNvPr id="11" name="Subtitle 2"/>
          <p:cNvSpPr txBox="1">
            <a:spLocks/>
          </p:cNvSpPr>
          <p:nvPr/>
        </p:nvSpPr>
        <p:spPr>
          <a:xfrm>
            <a:off x="273746" y="127880"/>
            <a:ext cx="11733898" cy="804542"/>
          </a:xfrm>
          <a:prstGeom prst="homePlate">
            <a:avLst>
              <a:gd name="adj" fmla="val 18681"/>
            </a:avLst>
          </a:prstGeom>
          <a:blipFill dpi="0" rotWithShape="1">
            <a:blip r:embed="rId3" cstate="print">
              <a:extLst>
                <a:ext uri="{28A0092B-C50C-407E-A947-70E740481C1C}">
                  <a14:useLocalDpi xmlns:a14="http://schemas.microsoft.com/office/drawing/2010/main"/>
                </a:ext>
              </a:extLst>
            </a:blip>
            <a:srcRect/>
            <a:stretch>
              <a:fillRect/>
            </a:stretch>
          </a:blip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Autofit/>
            <a:sp3d extrusionH="57150">
              <a:bevelT w="38100" h="38100" prst="convex"/>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Comparison of the </a:t>
            </a:r>
            <a:r>
              <a:rPr lang="en-US" sz="4400" b="1" u="sng"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TWO</a:t>
            </a:r>
            <a:r>
              <a:rPr lang="en-US" sz="44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rPr>
              <a:t> Priesthoods on Earth</a:t>
            </a:r>
            <a:endParaRPr lang="en-US" sz="4200" b="1" spc="50" dirty="0">
              <a:ln w="12700" cmpd="sng">
                <a:solidFill>
                  <a:schemeClr val="accent6">
                    <a:satMod val="120000"/>
                    <a:shade val="80000"/>
                  </a:schemeClr>
                </a:solidFill>
                <a:prstDash val="solid"/>
              </a:ln>
              <a:solidFill>
                <a:srgbClr val="8F45C7"/>
              </a:solidFill>
              <a:effectLst>
                <a:glow rad="101600">
                  <a:schemeClr val="accent4">
                    <a:lumMod val="20000"/>
                    <a:lumOff val="80000"/>
                    <a:alpha val="94000"/>
                  </a:schemeClr>
                </a:glow>
              </a:effectLst>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6826" y="3286289"/>
            <a:ext cx="3779520" cy="829056"/>
          </a:xfrm>
          <a:prstGeom prst="roundRect">
            <a:avLst>
              <a:gd name="adj" fmla="val 4167"/>
            </a:avLst>
          </a:prstGeom>
          <a:solidFill>
            <a:srgbClr val="FFFFFF"/>
          </a:solidFill>
          <a:ln w="76200" cap="sq">
            <a:noFill/>
            <a:miter lim="800000"/>
          </a:ln>
          <a:effectLst>
            <a:outerShdw blurRad="190500" dist="228600" dir="2700000" algn="ctr">
              <a:srgbClr val="000000">
                <a:alpha val="30000"/>
              </a:srgbClr>
            </a:outerShdw>
            <a:reflection blurRad="12700" stA="28000" endPos="28000" dist="5000" dir="5400000" sy="-100000" algn="bl" rotWithShape="0"/>
          </a:effectLst>
          <a:scene3d>
            <a:camera prst="orthographicFront">
              <a:rot lat="0" lon="0" rev="0"/>
            </a:camera>
            <a:lightRig rig="glow" dir="t">
              <a:rot lat="0" lon="0" rev="4800000"/>
            </a:lightRig>
          </a:scene3d>
          <a:sp3d prstMaterial="matte">
            <a:bevelT w="127000" h="63500"/>
          </a:sp3d>
        </p:spPr>
      </p:pic>
      <p:pic>
        <p:nvPicPr>
          <p:cNvPr id="14" name="Picture 13"/>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167" b="99000" l="45667" r="90000"/>
                    </a14:imgEffect>
                  </a14:imgLayer>
                </a14:imgProps>
              </a:ext>
              <a:ext uri="{28A0092B-C50C-407E-A947-70E740481C1C}">
                <a14:useLocalDpi xmlns:a14="http://schemas.microsoft.com/office/drawing/2010/main"/>
              </a:ext>
            </a:extLst>
          </a:blip>
          <a:srcRect l="46727" r="12619"/>
          <a:stretch/>
        </p:blipFill>
        <p:spPr>
          <a:xfrm>
            <a:off x="10764539" y="1666329"/>
            <a:ext cx="1553030" cy="382017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9778" r="89778"/>
                    </a14:imgEffect>
                  </a14:imgLayer>
                </a14:imgProps>
              </a:ext>
              <a:ext uri="{28A0092B-C50C-407E-A947-70E740481C1C}">
                <a14:useLocalDpi xmlns:a14="http://schemas.microsoft.com/office/drawing/2010/main"/>
              </a:ext>
            </a:extLst>
          </a:blip>
          <a:stretch>
            <a:fillRect/>
          </a:stretch>
        </p:blipFill>
        <p:spPr>
          <a:xfrm>
            <a:off x="4535722" y="3563166"/>
            <a:ext cx="3363878" cy="33638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540852" y="3264261"/>
            <a:ext cx="2553218" cy="2687265"/>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96552" l="0" r="96313"/>
                    </a14:imgEffect>
                  </a14:imgLayer>
                </a14:imgProps>
              </a:ext>
              <a:ext uri="{28A0092B-C50C-407E-A947-70E740481C1C}">
                <a14:useLocalDpi xmlns:a14="http://schemas.microsoft.com/office/drawing/2010/main"/>
              </a:ext>
            </a:extLst>
          </a:blip>
          <a:stretch>
            <a:fillRect/>
          </a:stretch>
        </p:blipFill>
        <p:spPr>
          <a:xfrm flipH="1">
            <a:off x="-7197" y="1678015"/>
            <a:ext cx="2947445" cy="33756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34393" y="3590857"/>
            <a:ext cx="1487810" cy="15889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22" name="Group 21"/>
          <p:cNvGrpSpPr/>
          <p:nvPr/>
        </p:nvGrpSpPr>
        <p:grpSpPr>
          <a:xfrm rot="810726">
            <a:off x="2310981" y="2479533"/>
            <a:ext cx="1622711" cy="1215765"/>
            <a:chOff x="3668394" y="6794396"/>
            <a:chExt cx="2855309" cy="1936898"/>
          </a:xfrm>
          <a:scene3d>
            <a:camera prst="orthographicFront">
              <a:rot lat="0" lon="0" rev="0"/>
            </a:camera>
            <a:lightRig rig="glow" dir="t">
              <a:rot lat="0" lon="0" rev="4800000"/>
            </a:lightRig>
          </a:scene3d>
        </p:grpSpPr>
        <p:pic>
          <p:nvPicPr>
            <p:cNvPr id="23" name="Picture 4" descr="C:\Users\Rae\Desktop\Big 10 on blue stone.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823855" y="6794397"/>
              <a:ext cx="2699848" cy="193689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pic>
          <p:nvPicPr>
            <p:cNvPr id="24" name="Picture 4" descr="C:\Users\Rae\Desktop\Big 10 on blue stone.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3668394" y="6794396"/>
              <a:ext cx="2733178" cy="193689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rotWithShape="1">
          <a:blip r:embed="rId15" cstate="email">
            <a:extLst>
              <a:ext uri="{BEBA8EAE-BF5A-486C-A8C5-ECC9F3942E4B}">
                <a14:imgProps xmlns:a14="http://schemas.microsoft.com/office/drawing/2010/main">
                  <a14:imgLayer r:embed="rId6">
                    <a14:imgEffect>
                      <a14:backgroundRemoval t="0" b="95667" l="1000" r="91167"/>
                    </a14:imgEffect>
                  </a14:imgLayer>
                </a14:imgProps>
              </a:ext>
              <a:ext uri="{28A0092B-C50C-407E-A947-70E740481C1C}">
                <a14:useLocalDpi xmlns:a14="http://schemas.microsoft.com/office/drawing/2010/main"/>
              </a:ext>
            </a:extLst>
          </a:blip>
          <a:srcRect l="11350" r="46097"/>
          <a:stretch/>
        </p:blipFill>
        <p:spPr>
          <a:xfrm>
            <a:off x="9951739" y="2218151"/>
            <a:ext cx="1625600" cy="382017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ontent Placeholder 4"/>
          <p:cNvSpPr>
            <a:spLocks noGrp="1"/>
          </p:cNvSpPr>
          <p:nvPr>
            <p:ph sz="half" idx="2"/>
          </p:nvPr>
        </p:nvSpPr>
        <p:spPr>
          <a:xfrm>
            <a:off x="752165" y="1620196"/>
            <a:ext cx="4140362" cy="484534"/>
          </a:xfrm>
        </p:spPr>
        <p:txBody>
          <a:bodyPr>
            <a:normAutofit/>
          </a:bodyPr>
          <a:lstStyle/>
          <a:p>
            <a:pPr marL="0" indent="0" algn="ctr">
              <a:buNone/>
            </a:pPr>
            <a:r>
              <a:rPr lang="en-US" dirty="0"/>
              <a:t> </a:t>
            </a:r>
            <a:r>
              <a:rPr lang="en-US" b="1" dirty="0">
                <a:effectLst>
                  <a:outerShdw blurRad="50800" dist="50800" dir="5400000" algn="ctr" rotWithShape="0">
                    <a:srgbClr val="FF0000"/>
                  </a:outerShdw>
                </a:effectLst>
              </a:rPr>
              <a:t>blood ratified covenant</a:t>
            </a:r>
            <a:endParaRPr lang="en-US" dirty="0"/>
          </a:p>
        </p:txBody>
      </p:sp>
    </p:spTree>
    <p:extLst>
      <p:ext uri="{BB962C8B-B14F-4D97-AF65-F5344CB8AC3E}">
        <p14:creationId xmlns:p14="http://schemas.microsoft.com/office/powerpoint/2010/main" val="420086643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par>
                          <p:cTn id="21" fill="hold">
                            <p:stCondLst>
                              <p:cond delay="325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80">
                                          <p:stCondLst>
                                            <p:cond delay="0"/>
                                          </p:stCondLst>
                                        </p:cTn>
                                        <p:tgtEl>
                                          <p:spTgt spid="22"/>
                                        </p:tgtEl>
                                      </p:cBhvr>
                                    </p:animEffect>
                                    <p:anim calcmode="lin" valueType="num">
                                      <p:cBhvr>
                                        <p:cTn id="3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5" dur="26">
                                          <p:stCondLst>
                                            <p:cond delay="650"/>
                                          </p:stCondLst>
                                        </p:cTn>
                                        <p:tgtEl>
                                          <p:spTgt spid="22"/>
                                        </p:tgtEl>
                                      </p:cBhvr>
                                      <p:to x="100000" y="60000"/>
                                    </p:animScale>
                                    <p:animScale>
                                      <p:cBhvr>
                                        <p:cTn id="36" dur="166" decel="50000">
                                          <p:stCondLst>
                                            <p:cond delay="676"/>
                                          </p:stCondLst>
                                        </p:cTn>
                                        <p:tgtEl>
                                          <p:spTgt spid="22"/>
                                        </p:tgtEl>
                                      </p:cBhvr>
                                      <p:to x="100000" y="100000"/>
                                    </p:animScale>
                                    <p:animScale>
                                      <p:cBhvr>
                                        <p:cTn id="37" dur="26">
                                          <p:stCondLst>
                                            <p:cond delay="1312"/>
                                          </p:stCondLst>
                                        </p:cTn>
                                        <p:tgtEl>
                                          <p:spTgt spid="22"/>
                                        </p:tgtEl>
                                      </p:cBhvr>
                                      <p:to x="100000" y="80000"/>
                                    </p:animScale>
                                    <p:animScale>
                                      <p:cBhvr>
                                        <p:cTn id="38" dur="166" decel="50000">
                                          <p:stCondLst>
                                            <p:cond delay="1338"/>
                                          </p:stCondLst>
                                        </p:cTn>
                                        <p:tgtEl>
                                          <p:spTgt spid="22"/>
                                        </p:tgtEl>
                                      </p:cBhvr>
                                      <p:to x="100000" y="100000"/>
                                    </p:animScale>
                                    <p:animScale>
                                      <p:cBhvr>
                                        <p:cTn id="39" dur="26">
                                          <p:stCondLst>
                                            <p:cond delay="1642"/>
                                          </p:stCondLst>
                                        </p:cTn>
                                        <p:tgtEl>
                                          <p:spTgt spid="22"/>
                                        </p:tgtEl>
                                      </p:cBhvr>
                                      <p:to x="100000" y="90000"/>
                                    </p:animScale>
                                    <p:animScale>
                                      <p:cBhvr>
                                        <p:cTn id="40" dur="166" decel="50000">
                                          <p:stCondLst>
                                            <p:cond delay="1668"/>
                                          </p:stCondLst>
                                        </p:cTn>
                                        <p:tgtEl>
                                          <p:spTgt spid="22"/>
                                        </p:tgtEl>
                                      </p:cBhvr>
                                      <p:to x="100000" y="100000"/>
                                    </p:animScale>
                                    <p:animScale>
                                      <p:cBhvr>
                                        <p:cTn id="41" dur="26">
                                          <p:stCondLst>
                                            <p:cond delay="1808"/>
                                          </p:stCondLst>
                                        </p:cTn>
                                        <p:tgtEl>
                                          <p:spTgt spid="22"/>
                                        </p:tgtEl>
                                      </p:cBhvr>
                                      <p:to x="100000" y="95000"/>
                                    </p:animScale>
                                    <p:animScale>
                                      <p:cBhvr>
                                        <p:cTn id="42" dur="166" decel="50000">
                                          <p:stCondLst>
                                            <p:cond delay="1834"/>
                                          </p:stCondLst>
                                        </p:cTn>
                                        <p:tgtEl>
                                          <p:spTgt spid="22"/>
                                        </p:tgtEl>
                                      </p:cBhvr>
                                      <p:to x="100000" y="100000"/>
                                    </p:animScale>
                                  </p:childTnLst>
                                </p:cTn>
                              </p:par>
                            </p:childTnLst>
                          </p:cTn>
                        </p:par>
                        <p:par>
                          <p:cTn id="43" fill="hold">
                            <p:stCondLst>
                              <p:cond delay="2000"/>
                            </p:stCondLst>
                            <p:childTnLst>
                              <p:par>
                                <p:cTn id="44" presetID="26" presetClass="entr" presetSubtype="0" fill="hold" nodeType="afterEffect">
                                  <p:stCondLst>
                                    <p:cond delay="50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80">
                                          <p:stCondLst>
                                            <p:cond delay="0"/>
                                          </p:stCondLst>
                                        </p:cTn>
                                        <p:tgtEl>
                                          <p:spTgt spid="19"/>
                                        </p:tgtEl>
                                      </p:cBhvr>
                                    </p:animEffect>
                                    <p:anim calcmode="lin" valueType="num">
                                      <p:cBhvr>
                                        <p:cTn id="4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2" dur="26">
                                          <p:stCondLst>
                                            <p:cond delay="650"/>
                                          </p:stCondLst>
                                        </p:cTn>
                                        <p:tgtEl>
                                          <p:spTgt spid="19"/>
                                        </p:tgtEl>
                                      </p:cBhvr>
                                      <p:to x="100000" y="60000"/>
                                    </p:animScale>
                                    <p:animScale>
                                      <p:cBhvr>
                                        <p:cTn id="53" dur="166" decel="50000">
                                          <p:stCondLst>
                                            <p:cond delay="676"/>
                                          </p:stCondLst>
                                        </p:cTn>
                                        <p:tgtEl>
                                          <p:spTgt spid="19"/>
                                        </p:tgtEl>
                                      </p:cBhvr>
                                      <p:to x="100000" y="100000"/>
                                    </p:animScale>
                                    <p:animScale>
                                      <p:cBhvr>
                                        <p:cTn id="54" dur="26">
                                          <p:stCondLst>
                                            <p:cond delay="1312"/>
                                          </p:stCondLst>
                                        </p:cTn>
                                        <p:tgtEl>
                                          <p:spTgt spid="19"/>
                                        </p:tgtEl>
                                      </p:cBhvr>
                                      <p:to x="100000" y="80000"/>
                                    </p:animScale>
                                    <p:animScale>
                                      <p:cBhvr>
                                        <p:cTn id="55" dur="166" decel="50000">
                                          <p:stCondLst>
                                            <p:cond delay="1338"/>
                                          </p:stCondLst>
                                        </p:cTn>
                                        <p:tgtEl>
                                          <p:spTgt spid="19"/>
                                        </p:tgtEl>
                                      </p:cBhvr>
                                      <p:to x="100000" y="100000"/>
                                    </p:animScale>
                                    <p:animScale>
                                      <p:cBhvr>
                                        <p:cTn id="56" dur="26">
                                          <p:stCondLst>
                                            <p:cond delay="1642"/>
                                          </p:stCondLst>
                                        </p:cTn>
                                        <p:tgtEl>
                                          <p:spTgt spid="19"/>
                                        </p:tgtEl>
                                      </p:cBhvr>
                                      <p:to x="100000" y="90000"/>
                                    </p:animScale>
                                    <p:animScale>
                                      <p:cBhvr>
                                        <p:cTn id="57" dur="166" decel="50000">
                                          <p:stCondLst>
                                            <p:cond delay="1668"/>
                                          </p:stCondLst>
                                        </p:cTn>
                                        <p:tgtEl>
                                          <p:spTgt spid="19"/>
                                        </p:tgtEl>
                                      </p:cBhvr>
                                      <p:to x="100000" y="100000"/>
                                    </p:animScale>
                                    <p:animScale>
                                      <p:cBhvr>
                                        <p:cTn id="58" dur="26">
                                          <p:stCondLst>
                                            <p:cond delay="1808"/>
                                          </p:stCondLst>
                                        </p:cTn>
                                        <p:tgtEl>
                                          <p:spTgt spid="19"/>
                                        </p:tgtEl>
                                      </p:cBhvr>
                                      <p:to x="100000" y="95000"/>
                                    </p:animScale>
                                    <p:animScale>
                                      <p:cBhvr>
                                        <p:cTn id="59" dur="166" decel="50000">
                                          <p:stCondLst>
                                            <p:cond delay="1834"/>
                                          </p:stCondLst>
                                        </p:cTn>
                                        <p:tgtEl>
                                          <p:spTgt spid="19"/>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16" presetClass="entr" presetSubtype="21" fill="hold" grpId="0" nodeType="afterEffect">
                                  <p:stCondLst>
                                    <p:cond delay="2000"/>
                                  </p:stCondLst>
                                  <p:childTnLst>
                                    <p:set>
                                      <p:cBhvr>
                                        <p:cTn id="69" dur="1" fill="hold">
                                          <p:stCondLst>
                                            <p:cond delay="0"/>
                                          </p:stCondLst>
                                        </p:cTn>
                                        <p:tgtEl>
                                          <p:spTgt spid="10"/>
                                        </p:tgtEl>
                                        <p:attrNameLst>
                                          <p:attrName>style.visibility</p:attrName>
                                        </p:attrNameLst>
                                      </p:cBhvr>
                                      <p:to>
                                        <p:strVal val="visible"/>
                                      </p:to>
                                    </p:set>
                                    <p:animEffect transition="in" filter="barn(inVertical)">
                                      <p:cBhvr>
                                        <p:cTn id="70" dur="500"/>
                                        <p:tgtEl>
                                          <p:spTgt spid="10"/>
                                        </p:tgtEl>
                                      </p:cBhvr>
                                    </p:animEffect>
                                  </p:childTnLst>
                                </p:cTn>
                              </p:par>
                            </p:childTnLst>
                          </p:cTn>
                        </p:par>
                        <p:par>
                          <p:cTn id="71" fill="hold">
                            <p:stCondLst>
                              <p:cond delay="3500"/>
                            </p:stCondLst>
                            <p:childTnLst>
                              <p:par>
                                <p:cTn id="72" presetID="16" presetClass="entr" presetSubtype="21" fill="hold" grpId="0" nodeType="afterEffect">
                                  <p:stCondLst>
                                    <p:cond delay="150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51</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#1</a:t>
            </a:r>
          </a:p>
        </p:txBody>
      </p:sp>
      <p:pic>
        <p:nvPicPr>
          <p:cNvPr id="7" name="Picture 6">
            <a:extLst>
              <a:ext uri="{FF2B5EF4-FFF2-40B4-BE49-F238E27FC236}">
                <a16:creationId xmlns="" xmlns:a16="http://schemas.microsoft.com/office/drawing/2014/main" id="{BAD15CF1-7402-4CF4-B7AD-65E8B31BBFAC}"/>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8" name="TextBox 7">
            <a:extLst>
              <a:ext uri="{FF2B5EF4-FFF2-40B4-BE49-F238E27FC236}">
                <a16:creationId xmlns="" xmlns:a16="http://schemas.microsoft.com/office/drawing/2014/main" id="{3523D019-142D-4042-9BA0-DA81FCF8D2A9}"/>
              </a:ext>
            </a:extLst>
          </p:cNvPr>
          <p:cNvSpPr txBox="1"/>
          <p:nvPr/>
        </p:nvSpPr>
        <p:spPr>
          <a:xfrm>
            <a:off x="5544796" y="2272308"/>
            <a:ext cx="6131606" cy="230832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What was Yahuah’s original plan for mankind?</a:t>
            </a:r>
            <a:endParaRPr kumimoji="0" lang="en-US" sz="32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738580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 xmlns:a16="http://schemas.microsoft.com/office/drawing/2014/main" id="{73AD41DB-DF9F-49BC-85AE-6AB1840AD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28389371-28F6-4698-AB7A-DAB9534077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191" b="100000" l="4171" r="99884"/>
                    </a14:imgEffect>
                  </a14:imgLayer>
                </a14:imgProps>
              </a:ext>
              <a:ext uri="{28A0092B-C50C-407E-A947-70E740481C1C}">
                <a14:useLocalDpi xmlns:a14="http://schemas.microsoft.com/office/drawing/2010/main"/>
              </a:ext>
            </a:extLst>
          </a:blip>
          <a:srcRect/>
          <a:stretch/>
        </p:blipFill>
        <p:spPr>
          <a:xfrm>
            <a:off x="1561505" y="4168489"/>
            <a:ext cx="8228655" cy="2689511"/>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0" name="Group 9">
            <a:extLst>
              <a:ext uri="{FF2B5EF4-FFF2-40B4-BE49-F238E27FC236}">
                <a16:creationId xmlns="" xmlns:a16="http://schemas.microsoft.com/office/drawing/2014/main" id="{A4AE1828-51FD-4AD7-BCF6-9AF5C696CE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11" name="Freeform: Shape 10">
              <a:extLst>
                <a:ext uri="{FF2B5EF4-FFF2-40B4-BE49-F238E27FC236}">
                  <a16:creationId xmlns="" xmlns:a16="http://schemas.microsoft.com/office/drawing/2014/main" id="{8542C7CD-02BE-4ADE-8D2F-DFB759D71A3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840A04EE-8E37-4C28-B09B-A9593A4AAB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 xmlns:a16="http://schemas.microsoft.com/office/drawing/2014/main" id="{C4C056AB-7C77-413A-930B-486928A5B2F5}"/>
              </a:ext>
            </a:extLst>
          </p:cNvPr>
          <p:cNvSpPr txBox="1"/>
          <p:nvPr/>
        </p:nvSpPr>
        <p:spPr>
          <a:xfrm>
            <a:off x="0" y="240537"/>
            <a:ext cx="12192000" cy="3190484"/>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p>
            <a:pPr indent="-228600" algn="ctr">
              <a:lnSpc>
                <a:spcPct val="90000"/>
              </a:lnSpc>
              <a:spcAft>
                <a:spcPts val="600"/>
              </a:spcAft>
              <a:buFont typeface="Arial" panose="020B0604020202020204" pitchFamily="34" charset="0"/>
              <a:buChar char="•"/>
            </a:pPr>
            <a:r>
              <a:rPr lang="en-US" sz="2800" dirty="0">
                <a:solidFill>
                  <a:srgbClr val="00FFFF">
                    <a:alpha val="80000"/>
                  </a:srgbClr>
                </a:solidFill>
                <a:latin typeface="Comic Sans MS" panose="030F0702030302020204" pitchFamily="66" charset="0"/>
                <a:cs typeface="Arial" panose="020B0604020202020204" pitchFamily="34" charset="0"/>
              </a:rPr>
              <a:t>Yahuah’s</a:t>
            </a:r>
            <a:r>
              <a:rPr lang="en-US" sz="2800" dirty="0">
                <a:solidFill>
                  <a:schemeClr val="bg1">
                    <a:alpha val="80000"/>
                  </a:schemeClr>
                </a:solidFill>
                <a:latin typeface="Comic Sans MS" panose="030F0702030302020204" pitchFamily="66" charset="0"/>
                <a:cs typeface="Arial" panose="020B0604020202020204" pitchFamily="34" charset="0"/>
              </a:rPr>
              <a:t> original plan for mankind was to be </a:t>
            </a:r>
            <a:br>
              <a:rPr lang="en-US" sz="2800" dirty="0">
                <a:solidFill>
                  <a:schemeClr val="bg1">
                    <a:alpha val="80000"/>
                  </a:schemeClr>
                </a:solidFill>
                <a:latin typeface="Comic Sans MS" panose="030F0702030302020204" pitchFamily="66" charset="0"/>
                <a:cs typeface="Arial" panose="020B0604020202020204" pitchFamily="34" charset="0"/>
              </a:rPr>
            </a:br>
            <a:r>
              <a:rPr lang="en-US" sz="2800" b="1" dirty="0">
                <a:solidFill>
                  <a:srgbClr val="00FFCC">
                    <a:alpha val="80000"/>
                  </a:srgbClr>
                </a:solidFill>
                <a:latin typeface="Comic Sans MS" panose="030F0702030302020204" pitchFamily="66" charset="0"/>
                <a:cs typeface="Arial" panose="020B0604020202020204" pitchFamily="34" charset="0"/>
              </a:rPr>
              <a:t>a kingdom </a:t>
            </a:r>
            <a:r>
              <a:rPr lang="en-US" sz="2800" b="1" u="sng" dirty="0">
                <a:ln>
                  <a:solidFill>
                    <a:srgbClr val="0000FF"/>
                  </a:solidFill>
                </a:ln>
                <a:solidFill>
                  <a:srgbClr val="00FFCC">
                    <a:alpha val="80000"/>
                  </a:srgbClr>
                </a:solidFill>
                <a:latin typeface="Comic Sans MS" panose="030F0702030302020204" pitchFamily="66" charset="0"/>
                <a:cs typeface="Arial" panose="020B0604020202020204" pitchFamily="34" charset="0"/>
              </a:rPr>
              <a:t>OF</a:t>
            </a:r>
            <a:r>
              <a:rPr lang="en-US" sz="2800" b="1" dirty="0">
                <a:solidFill>
                  <a:srgbClr val="00FFCC">
                    <a:alpha val="80000"/>
                  </a:srgbClr>
                </a:solidFill>
                <a:latin typeface="Comic Sans MS" panose="030F0702030302020204" pitchFamily="66" charset="0"/>
                <a:cs typeface="Arial" panose="020B0604020202020204" pitchFamily="34" charset="0"/>
              </a:rPr>
              <a:t> priests and kings, </a:t>
            </a:r>
            <a:br>
              <a:rPr lang="en-US" sz="2800" b="1" dirty="0">
                <a:solidFill>
                  <a:srgbClr val="00FFCC">
                    <a:alpha val="80000"/>
                  </a:srgbClr>
                </a:solidFill>
                <a:latin typeface="Comic Sans MS" panose="030F0702030302020204" pitchFamily="66" charset="0"/>
                <a:cs typeface="Arial" panose="020B0604020202020204" pitchFamily="34" charset="0"/>
              </a:rPr>
            </a:br>
            <a:r>
              <a:rPr lang="en-US" sz="2800" b="1" dirty="0">
                <a:solidFill>
                  <a:srgbClr val="C00000">
                    <a:alpha val="80000"/>
                  </a:srgbClr>
                </a:solidFill>
                <a:effectLst>
                  <a:glow rad="127000">
                    <a:schemeClr val="bg1"/>
                  </a:glow>
                </a:effectLst>
                <a:latin typeface="Comic Sans MS" panose="030F0702030302020204" pitchFamily="66" charset="0"/>
                <a:cs typeface="Arial" panose="020B0604020202020204" pitchFamily="34" charset="0"/>
              </a:rPr>
              <a:t>(and NOT a kingdom with “</a:t>
            </a:r>
            <a:r>
              <a:rPr lang="en-US" sz="2800" b="1" u="sng" dirty="0">
                <a:solidFill>
                  <a:srgbClr val="C00000">
                    <a:alpha val="80000"/>
                  </a:srgbClr>
                </a:solidFill>
                <a:effectLst>
                  <a:glow rad="127000">
                    <a:schemeClr val="bg1"/>
                  </a:glow>
                </a:effectLst>
                <a:latin typeface="Comic Sans MS" panose="030F0702030302020204" pitchFamily="66" charset="0"/>
                <a:cs typeface="Arial" panose="020B0604020202020204" pitchFamily="34" charset="0"/>
              </a:rPr>
              <a:t>a</a:t>
            </a:r>
            <a:r>
              <a:rPr lang="en-US" sz="2800" b="1" dirty="0">
                <a:solidFill>
                  <a:srgbClr val="C00000">
                    <a:alpha val="80000"/>
                  </a:srgbClr>
                </a:solidFill>
                <a:effectLst>
                  <a:glow rad="127000">
                    <a:schemeClr val="bg1"/>
                  </a:glow>
                </a:effectLst>
                <a:latin typeface="Comic Sans MS" panose="030F0702030302020204" pitchFamily="66" charset="0"/>
                <a:cs typeface="Arial" panose="020B0604020202020204" pitchFamily="34" charset="0"/>
              </a:rPr>
              <a:t>” high priest);</a:t>
            </a:r>
            <a:r>
              <a:rPr lang="en-US" sz="2800" b="1" dirty="0">
                <a:solidFill>
                  <a:srgbClr val="00FFCC">
                    <a:alpha val="80000"/>
                  </a:srgbClr>
                </a:solidFill>
                <a:latin typeface="Comic Sans MS" panose="030F0702030302020204" pitchFamily="66" charset="0"/>
                <a:cs typeface="Arial" panose="020B0604020202020204" pitchFamily="34" charset="0"/>
              </a:rPr>
              <a:t> </a:t>
            </a:r>
            <a:br>
              <a:rPr lang="en-US" sz="2800" b="1" dirty="0">
                <a:solidFill>
                  <a:srgbClr val="00FFCC">
                    <a:alpha val="80000"/>
                  </a:srgbClr>
                </a:solidFill>
                <a:latin typeface="Comic Sans MS" panose="030F0702030302020204" pitchFamily="66" charset="0"/>
                <a:cs typeface="Arial" panose="020B0604020202020204" pitchFamily="34" charset="0"/>
              </a:rPr>
            </a:br>
            <a:r>
              <a:rPr lang="en-US" sz="2800" b="1" dirty="0">
                <a:solidFill>
                  <a:srgbClr val="00FFCC">
                    <a:alpha val="80000"/>
                  </a:srgbClr>
                </a:solidFill>
                <a:latin typeface="Comic Sans MS" panose="030F0702030302020204" pitchFamily="66" charset="0"/>
                <a:cs typeface="Arial" panose="020B0604020202020204" pitchFamily="34" charset="0"/>
              </a:rPr>
              <a:t>obedient to the Book of the Covenant </a:t>
            </a:r>
            <a:r>
              <a:rPr lang="en-US" sz="2800" dirty="0">
                <a:solidFill>
                  <a:schemeClr val="bg1">
                    <a:alpha val="80000"/>
                  </a:schemeClr>
                </a:solidFill>
                <a:latin typeface="Comic Sans MS" panose="030F0702030302020204" pitchFamily="66" charset="0"/>
                <a:cs typeface="Arial" panose="020B0604020202020204" pitchFamily="34" charset="0"/>
              </a:rPr>
              <a:t>that would represent blessings and righteousness and to be a shining light to the whole world.  </a:t>
            </a:r>
            <a:br>
              <a:rPr lang="en-US" sz="2800" dirty="0">
                <a:solidFill>
                  <a:schemeClr val="bg1">
                    <a:alpha val="80000"/>
                  </a:schemeClr>
                </a:solidFill>
                <a:latin typeface="Comic Sans MS" panose="030F0702030302020204" pitchFamily="66" charset="0"/>
                <a:cs typeface="Arial" panose="020B0604020202020204" pitchFamily="34" charset="0"/>
              </a:rPr>
            </a:br>
            <a:r>
              <a:rPr lang="en-US" sz="2800" dirty="0">
                <a:solidFill>
                  <a:schemeClr val="bg1">
                    <a:alpha val="80000"/>
                  </a:schemeClr>
                </a:solidFill>
                <a:latin typeface="Comic Sans MS" panose="030F0702030302020204" pitchFamily="66" charset="0"/>
                <a:cs typeface="Arial" panose="020B0604020202020204" pitchFamily="34" charset="0"/>
              </a:rPr>
              <a:t>It was deemed that through our love, obedience</a:t>
            </a:r>
            <a:br>
              <a:rPr lang="en-US" sz="2800" dirty="0">
                <a:solidFill>
                  <a:schemeClr val="bg1">
                    <a:alpha val="80000"/>
                  </a:schemeClr>
                </a:solidFill>
                <a:latin typeface="Comic Sans MS" panose="030F0702030302020204" pitchFamily="66" charset="0"/>
                <a:cs typeface="Arial" panose="020B0604020202020204" pitchFamily="34" charset="0"/>
              </a:rPr>
            </a:br>
            <a:r>
              <a:rPr lang="en-US" sz="2800" dirty="0">
                <a:solidFill>
                  <a:schemeClr val="bg1">
                    <a:alpha val="80000"/>
                  </a:schemeClr>
                </a:solidFill>
                <a:latin typeface="Comic Sans MS" panose="030F0702030302020204" pitchFamily="66" charset="0"/>
                <a:cs typeface="Arial" panose="020B0604020202020204" pitchFamily="34" charset="0"/>
              </a:rPr>
              <a:t> and kindness to mankind, many would come to know </a:t>
            </a:r>
            <a:br>
              <a:rPr lang="en-US" sz="2800" dirty="0">
                <a:solidFill>
                  <a:schemeClr val="bg1">
                    <a:alpha val="80000"/>
                  </a:schemeClr>
                </a:solidFill>
                <a:latin typeface="Comic Sans MS" panose="030F0702030302020204" pitchFamily="66" charset="0"/>
                <a:cs typeface="Arial" panose="020B0604020202020204" pitchFamily="34" charset="0"/>
              </a:rPr>
            </a:br>
            <a:r>
              <a:rPr lang="en-US" sz="2800" dirty="0">
                <a:solidFill>
                  <a:schemeClr val="bg1">
                    <a:alpha val="80000"/>
                  </a:schemeClr>
                </a:solidFill>
                <a:latin typeface="Comic Sans MS" panose="030F0702030302020204" pitchFamily="66" charset="0"/>
                <a:cs typeface="Arial" panose="020B0604020202020204" pitchFamily="34" charset="0"/>
              </a:rPr>
              <a:t>the only true Elohim and worship Him alone.</a:t>
            </a:r>
          </a:p>
        </p:txBody>
      </p:sp>
      <p:sp>
        <p:nvSpPr>
          <p:cNvPr id="4" name="Slide Number Placeholder 3">
            <a:extLst>
              <a:ext uri="{FF2B5EF4-FFF2-40B4-BE49-F238E27FC236}">
                <a16:creationId xmlns="" xmlns:a16="http://schemas.microsoft.com/office/drawing/2014/main" id="{54E58925-A14C-4C1E-8795-05D0FCAC6547}"/>
              </a:ext>
            </a:extLst>
          </p:cNvPr>
          <p:cNvSpPr>
            <a:spLocks noGrp="1"/>
          </p:cNvSpPr>
          <p:nvPr>
            <p:ph type="sldNum" sz="quarter" idx="12"/>
          </p:nvPr>
        </p:nvSpPr>
        <p:spPr>
          <a:xfrm>
            <a:off x="8610599" y="6356350"/>
            <a:ext cx="3421743" cy="365125"/>
          </a:xfrm>
        </p:spPr>
        <p:txBody>
          <a:bodyPr/>
          <a:lstStyle/>
          <a:p>
            <a:fld id="{385F3E72-97D8-4E0E-8DB2-A67F030E614A}" type="slidenum">
              <a:rPr lang="en-US" b="1" smtClean="0">
                <a:solidFill>
                  <a:schemeClr val="bg1"/>
                </a:solidFill>
              </a:rPr>
              <a:t>52</a:t>
            </a:fld>
            <a:endParaRPr lang="en-US" b="1" dirty="0">
              <a:solidFill>
                <a:schemeClr val="bg1"/>
              </a:solidFill>
            </a:endParaRPr>
          </a:p>
        </p:txBody>
      </p:sp>
    </p:spTree>
    <p:extLst>
      <p:ext uri="{BB962C8B-B14F-4D97-AF65-F5344CB8AC3E}">
        <p14:creationId xmlns:p14="http://schemas.microsoft.com/office/powerpoint/2010/main" val="26385051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FF00">
                <a:alpha val="32000"/>
              </a:srgbClr>
            </a:gs>
            <a:gs pos="61000">
              <a:srgbClr val="FDE2E2">
                <a:alpha val="46000"/>
              </a:srgbClr>
            </a:gs>
            <a:gs pos="100000">
              <a:srgbClr val="7030A0">
                <a:alpha val="59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4A71B8D-4AFB-4D88-9607-2CF58EEA2298}"/>
              </a:ext>
            </a:extLst>
          </p:cNvPr>
          <p:cNvSpPr txBox="1"/>
          <p:nvPr/>
        </p:nvSpPr>
        <p:spPr>
          <a:xfrm>
            <a:off x="609635" y="395304"/>
            <a:ext cx="5562579" cy="6001643"/>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FF00"/>
                </a:solidFill>
                <a:effectLst>
                  <a:glow rad="127000">
                    <a:srgbClr val="002060"/>
                  </a:glow>
                </a:effectLst>
              </a:rPr>
              <a:t>Exodus 19:5-6 </a:t>
            </a:r>
            <a:br>
              <a:rPr lang="en-US" sz="3200" b="1" dirty="0">
                <a:solidFill>
                  <a:srgbClr val="FFFF00"/>
                </a:solidFill>
                <a:effectLst>
                  <a:glow rad="127000">
                    <a:srgbClr val="002060"/>
                  </a:glow>
                </a:effectLst>
              </a:rPr>
            </a:br>
            <a:r>
              <a:rPr lang="en-US" sz="3200" b="1" dirty="0">
                <a:solidFill>
                  <a:srgbClr val="FFFF00"/>
                </a:solidFill>
                <a:effectLst>
                  <a:glow rad="127000">
                    <a:srgbClr val="002060"/>
                  </a:glow>
                </a:effectLst>
              </a:rPr>
              <a:t>5  </a:t>
            </a: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“And now, if you diligently obey My voice, and shall guard My covenant, then you shall be My treasured possession above all the peoples – for all the earth is Mine – </a:t>
            </a:r>
          </a:p>
          <a:p>
            <a:pPr lvl="0">
              <a:defRPr/>
            </a:pPr>
            <a:r>
              <a:rPr kumimoji="0" lang="en-US" sz="3200" b="1" i="0" u="none" strike="noStrike" kern="1200" cap="none" spc="0" normalizeH="0" baseline="0" noProof="0" dirty="0">
                <a:ln>
                  <a:noFill/>
                </a:ln>
                <a:solidFill>
                  <a:srgbClr val="FFFF00"/>
                </a:solidFill>
                <a:effectLst>
                  <a:glow rad="127000">
                    <a:srgbClr val="002060"/>
                  </a:glow>
                </a:effectLst>
                <a:uLnTx/>
                <a:uFillTx/>
                <a:latin typeface="Calibri" panose="020F0502020204030204"/>
                <a:ea typeface="+mn-ea"/>
                <a:cs typeface="+mn-cs"/>
              </a:rPr>
              <a:t>6</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200" b="1" dirty="0">
                <a:solidFill>
                  <a:schemeClr val="accent1">
                    <a:lumMod val="75000"/>
                  </a:schemeClr>
                </a:solidFill>
              </a:rPr>
              <a:t>‘and </a:t>
            </a:r>
            <a:r>
              <a:rPr lang="en-US" sz="3200" b="1" dirty="0">
                <a:solidFill>
                  <a:srgbClr val="00FFCC"/>
                </a:solidFill>
              </a:rPr>
              <a:t>you shall be to Me a </a:t>
            </a:r>
            <a:r>
              <a:rPr lang="en-US" sz="3200" b="1" dirty="0">
                <a:solidFill>
                  <a:srgbClr val="00FFCC"/>
                </a:solidFill>
                <a:effectLst>
                  <a:outerShdw blurRad="50800" dist="50800" dir="5400000" sx="101000" sy="101000" algn="ctr" rotWithShape="0">
                    <a:srgbClr val="0000CC"/>
                  </a:outerShdw>
                </a:effectLst>
              </a:rPr>
              <a:t>reign of priests </a:t>
            </a:r>
            <a:r>
              <a:rPr lang="en-US" sz="3200" b="1" dirty="0">
                <a:solidFill>
                  <a:srgbClr val="00FFCC"/>
                </a:solidFill>
              </a:rPr>
              <a:t>and a set-apart nation</a:t>
            </a:r>
            <a:r>
              <a:rPr lang="en-US" sz="3200" dirty="0">
                <a:solidFill>
                  <a:srgbClr val="00FFCC"/>
                </a:solidFill>
              </a:rPr>
              <a:t>.</a:t>
            </a:r>
            <a:r>
              <a:rPr lang="en-US" sz="3200" b="1" dirty="0">
                <a:solidFill>
                  <a:schemeClr val="accent1">
                    <a:lumMod val="75000"/>
                  </a:schemeClr>
                </a:solidFill>
              </a:rPr>
              <a:t>’ Those </a:t>
            </a: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are the words which you are to speak to the children of </a:t>
            </a:r>
            <a:r>
              <a:rPr kumimoji="0" lang="en-US" sz="3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Yisra’ěl</a:t>
            </a: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en-US" sz="2400" i="1"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TS2009</a:t>
            </a:r>
            <a:endParaRPr kumimoji="0" lang="en-US" sz="1800" i="1"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A4A71B8D-4AFB-4D88-9607-2CF58EEA2298}"/>
              </a:ext>
            </a:extLst>
          </p:cNvPr>
          <p:cNvSpPr txBox="1"/>
          <p:nvPr/>
        </p:nvSpPr>
        <p:spPr>
          <a:xfrm>
            <a:off x="6391296" y="381694"/>
            <a:ext cx="5562579" cy="5786199"/>
          </a:xfrm>
          <a:prstGeom prst="rect">
            <a:avLst/>
          </a:prstGeom>
          <a:noFill/>
        </p:spPr>
        <p:txBody>
          <a:bodyPr wrap="square" rtlCol="0">
            <a:spAutoFit/>
            <a:scene3d>
              <a:camera prst="orthographicFront"/>
              <a:lightRig rig="threePt" dir="t"/>
            </a:scene3d>
            <a:sp3d extrusionH="57150">
              <a:bevelT w="38100" h="38100" prst="angle"/>
            </a:sp3d>
          </a:bodyPr>
          <a:lstStyle/>
          <a:p>
            <a:pPr lvl="0">
              <a:defRPr/>
            </a:pPr>
            <a:r>
              <a:rPr lang="en-US" sz="3200" b="1" dirty="0">
                <a:solidFill>
                  <a:srgbClr val="FFFF00"/>
                </a:solidFill>
                <a:effectLst>
                  <a:glow rad="127000">
                    <a:srgbClr val="002060"/>
                  </a:glow>
                </a:effectLst>
              </a:rPr>
              <a:t>1 Peter 2:5, 9</a:t>
            </a:r>
          </a:p>
          <a:p>
            <a:pPr lvl="0">
              <a:defRPr/>
            </a:pPr>
            <a:r>
              <a:rPr lang="en-US" sz="3200" b="1" dirty="0">
                <a:solidFill>
                  <a:srgbClr val="FFFF00"/>
                </a:solidFill>
                <a:effectLst>
                  <a:glow rad="127000">
                    <a:srgbClr val="002060"/>
                  </a:glow>
                </a:effectLst>
              </a:rPr>
              <a:t>5</a:t>
            </a:r>
            <a:r>
              <a:rPr lang="en-US" sz="3200" b="1" dirty="0">
                <a:solidFill>
                  <a:prstClr val="white"/>
                </a:solidFill>
                <a:effectLst>
                  <a:glow rad="127000">
                    <a:srgbClr val="002060"/>
                  </a:glow>
                </a:effectLst>
              </a:rPr>
              <a:t> </a:t>
            </a:r>
            <a:r>
              <a:rPr lang="en-US" sz="3200" b="1" dirty="0">
                <a:solidFill>
                  <a:prstClr val="white"/>
                </a:solidFill>
              </a:rPr>
              <a:t> </a:t>
            </a:r>
            <a:r>
              <a:rPr lang="en-US" sz="3200" b="1" dirty="0">
                <a:solidFill>
                  <a:schemeClr val="accent1">
                    <a:lumMod val="75000"/>
                  </a:schemeClr>
                </a:solidFill>
              </a:rPr>
              <a:t>You also, as lively stones, </a:t>
            </a:r>
            <a:br>
              <a:rPr lang="en-US" sz="3200" b="1" dirty="0">
                <a:solidFill>
                  <a:schemeClr val="accent1">
                    <a:lumMod val="75000"/>
                  </a:schemeClr>
                </a:solidFill>
              </a:rPr>
            </a:br>
            <a:r>
              <a:rPr lang="en-US" sz="3200" b="1" dirty="0">
                <a:solidFill>
                  <a:schemeClr val="accent1">
                    <a:lumMod val="75000"/>
                  </a:schemeClr>
                </a:solidFill>
              </a:rPr>
              <a:t>are built up a spiritual house, </a:t>
            </a:r>
            <a:br>
              <a:rPr lang="en-US" sz="3200" b="1" dirty="0">
                <a:solidFill>
                  <a:schemeClr val="accent1">
                    <a:lumMod val="75000"/>
                  </a:schemeClr>
                </a:solidFill>
              </a:rPr>
            </a:br>
            <a:r>
              <a:rPr lang="en-US" sz="3200" b="1" dirty="0">
                <a:solidFill>
                  <a:srgbClr val="00FFCC"/>
                </a:solidFill>
              </a:rPr>
              <a:t>a set-apart priesthood … </a:t>
            </a:r>
          </a:p>
          <a:p>
            <a:pPr lvl="0">
              <a:defRPr/>
            </a:pPr>
            <a:endParaRPr lang="en-US" b="1" dirty="0">
              <a:solidFill>
                <a:prstClr val="white"/>
              </a:solidFill>
            </a:endParaRPr>
          </a:p>
          <a:p>
            <a:pPr lvl="0">
              <a:defRPr/>
            </a:pPr>
            <a:r>
              <a:rPr lang="en-US" sz="3200" b="1" dirty="0">
                <a:solidFill>
                  <a:srgbClr val="FFFF00"/>
                </a:solidFill>
                <a:effectLst>
                  <a:glow rad="127000">
                    <a:srgbClr val="002060"/>
                  </a:glow>
                </a:effectLst>
              </a:rPr>
              <a:t>9  </a:t>
            </a:r>
            <a:r>
              <a:rPr lang="en-US" sz="3200" b="1" dirty="0">
                <a:ln w="3175">
                  <a:solidFill>
                    <a:srgbClr val="FF99CC"/>
                  </a:solidFill>
                </a:ln>
                <a:solidFill>
                  <a:srgbClr val="00FFCC"/>
                </a:solidFill>
                <a:effectLst>
                  <a:outerShdw blurRad="50800" dist="50800" dir="5400000" sx="101000" sy="101000" algn="ctr" rotWithShape="0">
                    <a:srgbClr val="0000FF"/>
                  </a:outerShdw>
                </a:effectLst>
              </a:rPr>
              <a:t>you are a chosen race, </a:t>
            </a:r>
            <a:br>
              <a:rPr lang="en-US" sz="3200" b="1" dirty="0">
                <a:ln w="3175">
                  <a:solidFill>
                    <a:srgbClr val="FF99CC"/>
                  </a:solidFill>
                </a:ln>
                <a:solidFill>
                  <a:srgbClr val="00FFCC"/>
                </a:solidFill>
                <a:effectLst>
                  <a:outerShdw blurRad="50800" dist="50800" dir="5400000" sx="101000" sy="101000" algn="ctr" rotWithShape="0">
                    <a:srgbClr val="0000FF"/>
                  </a:outerShdw>
                </a:effectLst>
              </a:rPr>
            </a:br>
            <a:r>
              <a:rPr lang="en-US" sz="3200" b="1" dirty="0">
                <a:ln w="3175">
                  <a:solidFill>
                    <a:srgbClr val="FF99CC"/>
                  </a:solidFill>
                </a:ln>
                <a:solidFill>
                  <a:srgbClr val="00FFCC"/>
                </a:solidFill>
                <a:effectLst>
                  <a:outerShdw blurRad="50800" dist="50800" dir="5400000" sx="101000" sy="101000" algn="ctr" rotWithShape="0">
                    <a:srgbClr val="0000FF"/>
                  </a:outerShdw>
                </a:effectLst>
              </a:rPr>
              <a:t>a royal priesthood,</a:t>
            </a:r>
            <a:r>
              <a:rPr lang="en-US" sz="3200" b="1" dirty="0">
                <a:solidFill>
                  <a:srgbClr val="00FFCC"/>
                </a:solidFill>
              </a:rPr>
              <a:t> a </a:t>
            </a:r>
            <a:br>
              <a:rPr lang="en-US" sz="3200" b="1" dirty="0">
                <a:solidFill>
                  <a:srgbClr val="00FFCC"/>
                </a:solidFill>
              </a:rPr>
            </a:br>
            <a:r>
              <a:rPr lang="en-US" sz="3200" b="1" dirty="0">
                <a:solidFill>
                  <a:srgbClr val="00FFCC"/>
                </a:solidFill>
              </a:rPr>
              <a:t>set-apart nation, a people for </a:t>
            </a:r>
            <a:br>
              <a:rPr lang="en-US" sz="3200" b="1" dirty="0">
                <a:solidFill>
                  <a:srgbClr val="00FFCC"/>
                </a:solidFill>
              </a:rPr>
            </a:br>
            <a:r>
              <a:rPr lang="en-US" sz="3200" b="1" dirty="0">
                <a:solidFill>
                  <a:srgbClr val="00FFCC"/>
                </a:solidFill>
              </a:rPr>
              <a:t>a possession; </a:t>
            </a:r>
            <a:r>
              <a:rPr lang="en-US" sz="3200" b="1" dirty="0">
                <a:solidFill>
                  <a:schemeClr val="accent1">
                    <a:lumMod val="75000"/>
                  </a:schemeClr>
                </a:solidFill>
              </a:rPr>
              <a:t>that ye should proclaim the praises of Him who called you out of darkness into His marvellous light.  </a:t>
            </a:r>
            <a:r>
              <a:rPr lang="en-US" sz="2400" i="1" dirty="0">
                <a:solidFill>
                  <a:schemeClr val="accent1">
                    <a:lumMod val="75000"/>
                  </a:schemeClr>
                </a:solidFill>
              </a:rPr>
              <a:t>TS2009</a:t>
            </a:r>
            <a:endParaRPr lang="en-US" sz="3200" i="1" dirty="0">
              <a:solidFill>
                <a:schemeClr val="accent1">
                  <a:lumMod val="75000"/>
                </a:schemeClr>
              </a:solidFill>
            </a:endParaRPr>
          </a:p>
        </p:txBody>
      </p:sp>
      <p:sp>
        <p:nvSpPr>
          <p:cNvPr id="8"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bg1"/>
                </a:solidFill>
              </a:rPr>
              <a:pPr/>
              <a:t>53</a:t>
            </a:fld>
            <a:endParaRPr lang="en-US" dirty="0">
              <a:solidFill>
                <a:schemeClr val="bg1"/>
              </a:solidFill>
            </a:endParaRPr>
          </a:p>
        </p:txBody>
      </p:sp>
    </p:spTree>
    <p:extLst>
      <p:ext uri="{BB962C8B-B14F-4D97-AF65-F5344CB8AC3E}">
        <p14:creationId xmlns:p14="http://schemas.microsoft.com/office/powerpoint/2010/main" val="3059144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54</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#2</a:t>
            </a:r>
          </a:p>
        </p:txBody>
      </p:sp>
      <p:pic>
        <p:nvPicPr>
          <p:cNvPr id="7" name="Picture 6">
            <a:extLst>
              <a:ext uri="{FF2B5EF4-FFF2-40B4-BE49-F238E27FC236}">
                <a16:creationId xmlns="" xmlns:a16="http://schemas.microsoft.com/office/drawing/2014/main"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10" name="TextBox 9">
            <a:extLst>
              <a:ext uri="{FF2B5EF4-FFF2-40B4-BE49-F238E27FC236}">
                <a16:creationId xmlns="" xmlns:a16="http://schemas.microsoft.com/office/drawing/2014/main" id="{3523D019-142D-4042-9BA0-DA81FCF8D2A9}"/>
              </a:ext>
            </a:extLst>
          </p:cNvPr>
          <p:cNvSpPr txBox="1"/>
          <p:nvPr/>
        </p:nvSpPr>
        <p:spPr>
          <a:xfrm>
            <a:off x="5210630" y="1971107"/>
            <a:ext cx="6603999" cy="304698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Who is our </a:t>
            </a:r>
            <a:b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High Priest under the order of </a:t>
            </a:r>
            <a:b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none" kern="1200" cap="none" spc="0" normalizeH="0" baseline="0" noProof="0" dirty="0" err="1">
                <a:ln>
                  <a:noFill/>
                </a:ln>
                <a:solidFill>
                  <a:srgbClr val="441D61"/>
                </a:solidFill>
                <a:effectLst/>
                <a:uLnTx/>
                <a:uFillTx/>
                <a:latin typeface="Comic Sans MS" panose="030F0702030302020204" pitchFamily="66" charset="0"/>
                <a:cs typeface="Arial" panose="020B0604020202020204" pitchFamily="34" charset="0"/>
              </a:rPr>
              <a:t>Melki-tzedek</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a:t>
            </a:r>
          </a:p>
        </p:txBody>
      </p:sp>
    </p:spTree>
    <p:extLst>
      <p:ext uri="{BB962C8B-B14F-4D97-AF65-F5344CB8AC3E}">
        <p14:creationId xmlns:p14="http://schemas.microsoft.com/office/powerpoint/2010/main" val="386066424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 xmlns:a16="http://schemas.microsoft.com/office/drawing/2014/main" id="{B0993EE0-423A-4760-BDBE-B8D1722575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664860" y="0"/>
            <a:ext cx="8527140" cy="68580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 xmlns:a16="http://schemas.microsoft.com/office/drawing/2014/main" id="{63737881-458F-40AD-B72B-B57D267DC42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 xmlns:a16="http://schemas.microsoft.com/office/drawing/2014/main" id="{C2967126-346F-41EA-982D-63D8EBB60D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 xmlns:a16="http://schemas.microsoft.com/office/drawing/2014/main" id="{1BCD9601-1F44-4E40-998C-1B256DAE9464}"/>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1"/>
              <a:ext cx="884241" cy="6858002"/>
              <a:chOff x="3697284" y="-1"/>
              <a:chExt cx="884241" cy="6858002"/>
            </a:xfrm>
          </p:grpSpPr>
          <p:grpSp>
            <p:nvGrpSpPr>
              <p:cNvPr id="5" name="Group 10">
                <a:extLst>
                  <a:ext uri="{FF2B5EF4-FFF2-40B4-BE49-F238E27FC236}">
                    <a16:creationId xmlns="" xmlns:a16="http://schemas.microsoft.com/office/drawing/2014/main" id="{1A1CA4E9-12FA-47EB-8471-25E8D55152C9}"/>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 xmlns:a16="http://schemas.microsoft.com/office/drawing/2014/main" id="{E13A9BF0-334C-4457-A635-9CA4877EAA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 xmlns:a16="http://schemas.microsoft.com/office/drawing/2014/main" id="{FF05821A-8598-44E4-A18C-538D5331E4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 name="Group 11">
                <a:extLst>
                  <a:ext uri="{FF2B5EF4-FFF2-40B4-BE49-F238E27FC236}">
                    <a16:creationId xmlns="" xmlns:a16="http://schemas.microsoft.com/office/drawing/2014/main" id="{8A4ECC81-E17F-4F87-9A0B-398363A864A4}"/>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 xmlns:a16="http://schemas.microsoft.com/office/drawing/2014/main" id="{1FBBD7D8-A895-40D0-A53D-DEDF495B2F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 xmlns:a16="http://schemas.microsoft.com/office/drawing/2014/main" id="{BA602493-BC70-48CF-BDBA-88A8662274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 xmlns:a16="http://schemas.microsoft.com/office/drawing/2014/main" id="{4478CFE9-CA95-48F9-AE62-BC21A5864B0A}"/>
              </a:ext>
            </a:extLst>
          </p:cNvPr>
          <p:cNvSpPr txBox="1"/>
          <p:nvPr/>
        </p:nvSpPr>
        <p:spPr>
          <a:xfrm>
            <a:off x="142166" y="283875"/>
            <a:ext cx="3586411" cy="550920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accent4">
                    <a:lumMod val="75000"/>
                  </a:schemeClr>
                </a:solidFill>
                <a:latin typeface="Arial" panose="020B0604020202020204" pitchFamily="34" charset="0"/>
                <a:cs typeface="Arial" panose="020B0604020202020204" pitchFamily="34" charset="0"/>
              </a:rPr>
              <a:t>Hebrews 4:14,15 </a:t>
            </a:r>
            <a:r>
              <a:rPr lang="en-US" sz="3200" b="1" dirty="0">
                <a:solidFill>
                  <a:schemeClr val="bg1"/>
                </a:solidFill>
                <a:latin typeface="Arial" panose="020B0604020202020204" pitchFamily="34" charset="0"/>
                <a:cs typeface="Arial" panose="020B0604020202020204" pitchFamily="34" charset="0"/>
              </a:rPr>
              <a:t>“Seeing then that we have a great high priest, that is passed into the heavens, </a:t>
            </a:r>
            <a:r>
              <a:rPr lang="en-US" sz="3200" b="1" dirty="0">
                <a:ln>
                  <a:solidFill>
                    <a:srgbClr val="0000CC"/>
                  </a:solidFill>
                </a:ln>
                <a:solidFill>
                  <a:schemeClr val="bg1"/>
                </a:solidFill>
                <a:effectLst>
                  <a:outerShdw blurRad="50800" dist="38100" dir="10800000" sx="101000" sy="101000" algn="r" rotWithShape="0">
                    <a:srgbClr val="FF99CC"/>
                  </a:outerShdw>
                </a:effectLst>
                <a:latin typeface="Arial" panose="020B0604020202020204" pitchFamily="34" charset="0"/>
                <a:cs typeface="Arial" panose="020B0604020202020204" pitchFamily="34" charset="0"/>
              </a:rPr>
              <a:t>Yahusha</a:t>
            </a:r>
            <a:r>
              <a:rPr lang="en-US" sz="3200" b="1" dirty="0">
                <a:solidFill>
                  <a:schemeClr val="bg1"/>
                </a:solidFill>
                <a:latin typeface="Arial" panose="020B0604020202020204" pitchFamily="34" charset="0"/>
                <a:cs typeface="Arial" panose="020B0604020202020204" pitchFamily="34" charset="0"/>
              </a:rPr>
              <a:t>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the Son of </a:t>
            </a:r>
            <a:r>
              <a:rPr lang="en-US" sz="3200" b="1" dirty="0">
                <a:ln>
                  <a:solidFill>
                    <a:srgbClr val="0000CC"/>
                  </a:solidFill>
                </a:ln>
                <a:solidFill>
                  <a:prstClr val="white"/>
                </a:solidFill>
                <a:effectLst>
                  <a:outerShdw blurRad="50800" dist="38100" dir="10800000" sx="101000" sy="101000" algn="r" rotWithShape="0">
                    <a:srgbClr val="FF99CC"/>
                  </a:outerShdw>
                </a:effectLst>
                <a:latin typeface="Arial" panose="020B0604020202020204" pitchFamily="34" charset="0"/>
                <a:cs typeface="Arial" panose="020B0604020202020204" pitchFamily="34" charset="0"/>
              </a:rPr>
              <a:t>Yahuah, </a:t>
            </a:r>
            <a:r>
              <a:rPr lang="en-US" sz="3200" b="1" dirty="0">
                <a:solidFill>
                  <a:schemeClr val="bg1"/>
                </a:solidFill>
                <a:latin typeface="Arial" panose="020B0604020202020204" pitchFamily="34" charset="0"/>
                <a:cs typeface="Arial" panose="020B0604020202020204" pitchFamily="34" charset="0"/>
              </a:rPr>
              <a:t>let us hold fast our profession.” </a:t>
            </a:r>
          </a:p>
        </p:txBody>
      </p:sp>
      <p:sp>
        <p:nvSpPr>
          <p:cNvPr id="2" name="Slide Number Placeholder 1">
            <a:extLst>
              <a:ext uri="{FF2B5EF4-FFF2-40B4-BE49-F238E27FC236}">
                <a16:creationId xmlns="" xmlns:a16="http://schemas.microsoft.com/office/drawing/2014/main" id="{263FD61E-263B-42F4-B266-FF67A27887F4}"/>
              </a:ext>
            </a:extLst>
          </p:cNvPr>
          <p:cNvSpPr>
            <a:spLocks noGrp="1"/>
          </p:cNvSpPr>
          <p:nvPr>
            <p:ph type="sldNum" sz="quarter" idx="12"/>
          </p:nvPr>
        </p:nvSpPr>
        <p:spPr>
          <a:xfrm>
            <a:off x="8610599" y="6356350"/>
            <a:ext cx="3421743" cy="365125"/>
          </a:xfrm>
        </p:spPr>
        <p:txBody>
          <a:bodyPr/>
          <a:lstStyle/>
          <a:p>
            <a:fld id="{385F3E72-97D8-4E0E-8DB2-A67F030E614A}" type="slidenum">
              <a:rPr lang="en-US" smtClean="0">
                <a:solidFill>
                  <a:schemeClr val="bg1"/>
                </a:solidFill>
              </a:rPr>
              <a:t>55</a:t>
            </a:fld>
            <a:endParaRPr lang="en-US" dirty="0">
              <a:solidFill>
                <a:schemeClr val="bg1"/>
              </a:solidFill>
            </a:endParaRPr>
          </a:p>
        </p:txBody>
      </p:sp>
      <p:sp>
        <p:nvSpPr>
          <p:cNvPr id="18" name="TextBox 17">
            <a:extLst>
              <a:ext uri="{FF2B5EF4-FFF2-40B4-BE49-F238E27FC236}">
                <a16:creationId xmlns="" xmlns:a16="http://schemas.microsoft.com/office/drawing/2014/main" id="{4478CFE9-CA95-48F9-AE62-BC21A5864B0A}"/>
              </a:ext>
            </a:extLst>
          </p:cNvPr>
          <p:cNvSpPr txBox="1"/>
          <p:nvPr/>
        </p:nvSpPr>
        <p:spPr>
          <a:xfrm>
            <a:off x="8796445" y="338152"/>
            <a:ext cx="3514725" cy="600164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accent4">
                    <a:lumMod val="75000"/>
                  </a:schemeClr>
                </a:solidFill>
                <a:latin typeface="Arial" panose="020B0604020202020204" pitchFamily="34" charset="0"/>
                <a:cs typeface="Arial" panose="020B0604020202020204" pitchFamily="34" charset="0"/>
              </a:rPr>
              <a:t>Hebrews 7:26 </a:t>
            </a:r>
            <a:r>
              <a:rPr lang="en-US" sz="3200" b="1" dirty="0">
                <a:solidFill>
                  <a:schemeClr val="bg1"/>
                </a:solidFill>
                <a:effectLst>
                  <a:glow rad="190500">
                    <a:schemeClr val="tx1">
                      <a:alpha val="92000"/>
                    </a:schemeClr>
                  </a:glow>
                </a:effectLst>
                <a:latin typeface="Arial" panose="020B0604020202020204" pitchFamily="34" charset="0"/>
                <a:cs typeface="Arial" panose="020B0604020202020204" pitchFamily="34" charset="0"/>
              </a:rPr>
              <a:t>“For such an </a:t>
            </a:r>
            <a:r>
              <a:rPr lang="en-US" sz="3200" b="1" dirty="0">
                <a:solidFill>
                  <a:srgbClr val="FF33CC"/>
                </a:solidFill>
                <a:effectLst>
                  <a:glow rad="190500">
                    <a:schemeClr val="tx1">
                      <a:alpha val="92000"/>
                    </a:schemeClr>
                  </a:glow>
                  <a:outerShdw blurRad="50800" dist="50800" dir="5400000" sx="101000" sy="101000" algn="ctr" rotWithShape="0">
                    <a:srgbClr val="E1CCF0"/>
                  </a:outerShdw>
                </a:effectLst>
                <a:latin typeface="Arial" panose="020B0604020202020204" pitchFamily="34" charset="0"/>
                <a:cs typeface="Arial" panose="020B0604020202020204" pitchFamily="34" charset="0"/>
              </a:rPr>
              <a:t>high priest</a:t>
            </a:r>
            <a:r>
              <a:rPr lang="en-US" sz="3200" b="1" dirty="0">
                <a:solidFill>
                  <a:srgbClr val="FF33CC"/>
                </a:solidFill>
                <a:effectLst>
                  <a:glow rad="190500">
                    <a:schemeClr val="tx1">
                      <a:alpha val="92000"/>
                    </a:schemeClr>
                  </a:glow>
                </a:effectLst>
                <a:latin typeface="Arial" panose="020B0604020202020204" pitchFamily="34" charset="0"/>
                <a:cs typeface="Arial" panose="020B0604020202020204" pitchFamily="34" charset="0"/>
              </a:rPr>
              <a:t> </a:t>
            </a:r>
            <a:r>
              <a:rPr lang="en-US" sz="3200" b="1" dirty="0">
                <a:solidFill>
                  <a:schemeClr val="bg1"/>
                </a:solidFill>
                <a:effectLst>
                  <a:glow rad="190500">
                    <a:schemeClr val="tx1">
                      <a:alpha val="92000"/>
                    </a:schemeClr>
                  </a:glow>
                </a:effectLst>
                <a:latin typeface="Arial" panose="020B0604020202020204" pitchFamily="34" charset="0"/>
                <a:cs typeface="Arial" panose="020B0604020202020204" pitchFamily="34" charset="0"/>
              </a:rPr>
              <a:t>became us, </a:t>
            </a:r>
            <a:br>
              <a:rPr lang="en-US" sz="3200" b="1" dirty="0">
                <a:solidFill>
                  <a:schemeClr val="bg1"/>
                </a:solidFill>
                <a:effectLst>
                  <a:glow rad="190500">
                    <a:schemeClr val="tx1">
                      <a:alpha val="92000"/>
                    </a:schemeClr>
                  </a:glow>
                </a:effectLst>
                <a:latin typeface="Arial" panose="020B0604020202020204" pitchFamily="34" charset="0"/>
                <a:cs typeface="Arial" panose="020B0604020202020204" pitchFamily="34" charset="0"/>
              </a:rPr>
            </a:br>
            <a:r>
              <a:rPr lang="en-US" sz="3200" b="1" dirty="0">
                <a:solidFill>
                  <a:schemeClr val="bg1"/>
                </a:solidFill>
                <a:effectLst>
                  <a:glow rad="190500">
                    <a:schemeClr val="tx1">
                      <a:alpha val="92000"/>
                    </a:schemeClr>
                  </a:glow>
                </a:effectLst>
                <a:latin typeface="Arial" panose="020B0604020202020204" pitchFamily="34" charset="0"/>
                <a:cs typeface="Arial" panose="020B0604020202020204" pitchFamily="34" charset="0"/>
              </a:rPr>
              <a:t>who is holy, harmless, undefiled, separate from sinners, and made higher than the heavens.”</a:t>
            </a:r>
          </a:p>
        </p:txBody>
      </p:sp>
    </p:spTree>
    <p:extLst>
      <p:ext uri="{BB962C8B-B14F-4D97-AF65-F5344CB8AC3E}">
        <p14:creationId xmlns:p14="http://schemas.microsoft.com/office/powerpoint/2010/main" val="25313224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E1F5E019-8359-4033-BBDA-A5BAEFEA90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6627" y="204562"/>
            <a:ext cx="9377464" cy="5943600"/>
          </a:xfrm>
          <a:prstGeom prst="rect">
            <a:avLst/>
          </a:prstGeom>
        </p:spPr>
      </p:pic>
      <p:sp>
        <p:nvSpPr>
          <p:cNvPr id="3" name="Slide Number Placeholder 2">
            <a:extLst>
              <a:ext uri="{FF2B5EF4-FFF2-40B4-BE49-F238E27FC236}">
                <a16:creationId xmlns="" xmlns:a16="http://schemas.microsoft.com/office/drawing/2014/main" id="{D2B50E5D-9699-4A27-A241-F49511C63D36}"/>
              </a:ext>
            </a:extLst>
          </p:cNvPr>
          <p:cNvSpPr>
            <a:spLocks noGrp="1"/>
          </p:cNvSpPr>
          <p:nvPr>
            <p:ph type="sldNum" sz="quarter" idx="12"/>
          </p:nvPr>
        </p:nvSpPr>
        <p:spPr>
          <a:xfrm>
            <a:off x="8610600" y="6356350"/>
            <a:ext cx="3378200" cy="365125"/>
          </a:xfrm>
        </p:spPr>
        <p:txBody>
          <a:bodyPr/>
          <a:lstStyle/>
          <a:p>
            <a:fld id="{385F3E72-97D8-4E0E-8DB2-A67F030E614A}" type="slidenum">
              <a:rPr lang="en-US" smtClean="0">
                <a:solidFill>
                  <a:schemeClr val="bg1"/>
                </a:solidFill>
              </a:rPr>
              <a:t>56</a:t>
            </a:fld>
            <a:endParaRPr lang="en-US" dirty="0">
              <a:solidFill>
                <a:schemeClr val="bg1"/>
              </a:solidFill>
            </a:endParaRPr>
          </a:p>
        </p:txBody>
      </p:sp>
      <p:sp>
        <p:nvSpPr>
          <p:cNvPr id="4" name="Rectangle 3"/>
          <p:cNvSpPr/>
          <p:nvPr/>
        </p:nvSpPr>
        <p:spPr>
          <a:xfrm>
            <a:off x="3937489" y="5935099"/>
            <a:ext cx="4575740"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Hebrews 5:5-6</a:t>
            </a:r>
          </a:p>
        </p:txBody>
      </p:sp>
    </p:spTree>
    <p:extLst>
      <p:ext uri="{BB962C8B-B14F-4D97-AF65-F5344CB8AC3E}">
        <p14:creationId xmlns:p14="http://schemas.microsoft.com/office/powerpoint/2010/main" val="914426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0BC9EFE1-D8CB-4668-9980-DB108327A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7CBAE1BD-B8E4-4029-8AA2-C77E4FED986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7" name="TextBox 6">
            <a:extLst>
              <a:ext uri="{FF2B5EF4-FFF2-40B4-BE49-F238E27FC236}">
                <a16:creationId xmlns="" xmlns:a16="http://schemas.microsoft.com/office/drawing/2014/main" id="{3523D019-142D-4042-9BA0-DA81FCF8D2A9}"/>
              </a:ext>
            </a:extLst>
          </p:cNvPr>
          <p:cNvSpPr txBox="1"/>
          <p:nvPr/>
        </p:nvSpPr>
        <p:spPr>
          <a:xfrm>
            <a:off x="1071957" y="3212047"/>
            <a:ext cx="4169347" cy="3456506"/>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t">
            <a:noAutofit/>
            <a:sp3d extrusionH="57150">
              <a:bevelT h="25400" prst="softRound"/>
            </a:sp3d>
          </a:bodyPr>
          <a:lstStyle/>
          <a:p>
            <a:pPr algn="ctr">
              <a:lnSpc>
                <a:spcPct val="90000"/>
              </a:lnSpc>
              <a:spcBef>
                <a:spcPct val="0"/>
              </a:spcBef>
              <a:spcAft>
                <a:spcPts val="600"/>
              </a:spcAft>
            </a:pPr>
            <a:r>
              <a:rPr lang="en-US" sz="4000" dirty="0">
                <a:solidFill>
                  <a:srgbClr val="002060"/>
                </a:solidFill>
                <a:latin typeface="Arial" panose="020B0604020202020204" pitchFamily="34" charset="0"/>
                <a:ea typeface="+mj-ea"/>
                <a:cs typeface="Arial" panose="020B0604020202020204" pitchFamily="34" charset="0"/>
              </a:rPr>
              <a:t>Why is the </a:t>
            </a:r>
            <a:br>
              <a:rPr lang="en-US" sz="4000" dirty="0">
                <a:solidFill>
                  <a:srgbClr val="002060"/>
                </a:solidFill>
                <a:latin typeface="Arial" panose="020B0604020202020204" pitchFamily="34" charset="0"/>
                <a:ea typeface="+mj-ea"/>
                <a:cs typeface="Arial" panose="020B0604020202020204" pitchFamily="34" charset="0"/>
              </a:rPr>
            </a:br>
            <a:r>
              <a:rPr lang="en-US" sz="4000" b="1" dirty="0" err="1">
                <a:solidFill>
                  <a:srgbClr val="441D61"/>
                </a:solidFill>
                <a:latin typeface="Arial" panose="020B0604020202020204" pitchFamily="34" charset="0"/>
                <a:ea typeface="+mj-ea"/>
                <a:cs typeface="Arial" panose="020B0604020202020204" pitchFamily="34" charset="0"/>
              </a:rPr>
              <a:t>Melki-tzedek</a:t>
            </a:r>
            <a:r>
              <a:rPr lang="en-US" sz="4000" b="1" dirty="0">
                <a:solidFill>
                  <a:srgbClr val="441D61"/>
                </a:solidFill>
                <a:latin typeface="Arial" panose="020B0604020202020204" pitchFamily="34" charset="0"/>
                <a:ea typeface="+mj-ea"/>
                <a:cs typeface="Arial" panose="020B0604020202020204" pitchFamily="34" charset="0"/>
              </a:rPr>
              <a:t> Priesthood </a:t>
            </a:r>
            <a:br>
              <a:rPr lang="en-US" sz="4000" b="1" dirty="0">
                <a:solidFill>
                  <a:srgbClr val="441D61"/>
                </a:solidFill>
                <a:latin typeface="Arial" panose="020B0604020202020204" pitchFamily="34" charset="0"/>
                <a:ea typeface="+mj-ea"/>
                <a:cs typeface="Arial" panose="020B0604020202020204" pitchFamily="34" charset="0"/>
              </a:rPr>
            </a:br>
            <a:r>
              <a:rPr lang="en-US" sz="4000" dirty="0">
                <a:solidFill>
                  <a:srgbClr val="002060"/>
                </a:solidFill>
                <a:latin typeface="Arial" panose="020B0604020202020204" pitchFamily="34" charset="0"/>
                <a:ea typeface="+mj-ea"/>
                <a:cs typeface="Arial" panose="020B0604020202020204" pitchFamily="34" charset="0"/>
              </a:rPr>
              <a:t>so relevant </a:t>
            </a:r>
            <a:br>
              <a:rPr lang="en-US" sz="4000" dirty="0">
                <a:solidFill>
                  <a:srgbClr val="002060"/>
                </a:solidFill>
                <a:latin typeface="Arial" panose="020B0604020202020204" pitchFamily="34" charset="0"/>
                <a:ea typeface="+mj-ea"/>
                <a:cs typeface="Arial" panose="020B0604020202020204" pitchFamily="34" charset="0"/>
              </a:rPr>
            </a:br>
            <a:r>
              <a:rPr lang="en-US" sz="4000" dirty="0">
                <a:solidFill>
                  <a:srgbClr val="002060"/>
                </a:solidFill>
                <a:latin typeface="Arial" panose="020B0604020202020204" pitchFamily="34" charset="0"/>
                <a:ea typeface="+mj-ea"/>
                <a:cs typeface="Arial" panose="020B0604020202020204" pitchFamily="34" charset="0"/>
              </a:rPr>
              <a:t>and important </a:t>
            </a:r>
            <a:br>
              <a:rPr lang="en-US" sz="4000" dirty="0">
                <a:solidFill>
                  <a:srgbClr val="002060"/>
                </a:solidFill>
                <a:latin typeface="Arial" panose="020B0604020202020204" pitchFamily="34" charset="0"/>
                <a:ea typeface="+mj-ea"/>
                <a:cs typeface="Arial" panose="020B0604020202020204" pitchFamily="34" charset="0"/>
              </a:rPr>
            </a:br>
            <a:r>
              <a:rPr lang="en-US" sz="4000" dirty="0">
                <a:solidFill>
                  <a:srgbClr val="002060"/>
                </a:solidFill>
                <a:latin typeface="Arial" panose="020B0604020202020204" pitchFamily="34" charset="0"/>
                <a:ea typeface="+mj-ea"/>
                <a:cs typeface="Arial" panose="020B0604020202020204" pitchFamily="34" charset="0"/>
              </a:rPr>
              <a:t>for us today?</a:t>
            </a:r>
          </a:p>
        </p:txBody>
      </p:sp>
      <p:sp>
        <p:nvSpPr>
          <p:cNvPr id="16" name="Freeform 49">
            <a:extLst>
              <a:ext uri="{FF2B5EF4-FFF2-40B4-BE49-F238E27FC236}">
                <a16:creationId xmlns="" xmlns:a16="http://schemas.microsoft.com/office/drawing/2014/main" id="{77DA6D33-2D62-458C-BF5D-DBF612FD5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 xmlns:a16="http://schemas.microsoft.com/office/drawing/2014/main" id="{31C2D5F6-FC32-4817-A9F2-E3AAFAD9F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4357" y="746076"/>
            <a:ext cx="4847945" cy="612140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9"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tx1"/>
                </a:solidFill>
              </a:rPr>
              <a:pPr/>
              <a:t>57</a:t>
            </a:fld>
            <a:endParaRPr lang="en-US" dirty="0">
              <a:solidFill>
                <a:schemeClr val="tx1"/>
              </a:solidFill>
            </a:endParaRPr>
          </a:p>
        </p:txBody>
      </p:sp>
      <p:sp>
        <p:nvSpPr>
          <p:cNvPr id="10" name="TextBox 9">
            <a:extLst>
              <a:ext uri="{FF2B5EF4-FFF2-40B4-BE49-F238E27FC236}">
                <a16:creationId xmlns="" xmlns:a16="http://schemas.microsoft.com/office/drawing/2014/main" id="{3523D019-142D-4042-9BA0-DA81FCF8D2A9}"/>
              </a:ext>
            </a:extLst>
          </p:cNvPr>
          <p:cNvSpPr txBox="1"/>
          <p:nvPr/>
        </p:nvSpPr>
        <p:spPr>
          <a:xfrm>
            <a:off x="245338" y="219174"/>
            <a:ext cx="6116132" cy="2803426"/>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t">
            <a:noAutofit/>
          </a:bodyPr>
          <a:lstStyle/>
          <a:p>
            <a:pPr algn="ctr">
              <a:lnSpc>
                <a:spcPct val="90000"/>
              </a:lnSpc>
              <a:spcBef>
                <a:spcPct val="0"/>
              </a:spcBef>
              <a:spcAft>
                <a:spcPts val="600"/>
              </a:spcAft>
            </a:pPr>
            <a:r>
              <a:rPr lang="en-US" sz="4000" dirty="0">
                <a:solidFill>
                  <a:srgbClr val="002060"/>
                </a:solidFill>
                <a:latin typeface="Arial" panose="020B0604020202020204" pitchFamily="34" charset="0"/>
                <a:ea typeface="+mj-ea"/>
                <a:cs typeface="Arial" panose="020B0604020202020204" pitchFamily="34" charset="0"/>
              </a:rPr>
              <a:t>How many know and understand there is a </a:t>
            </a:r>
            <a:r>
              <a:rPr lang="en-US" sz="4000" b="1" dirty="0" err="1">
                <a:solidFill>
                  <a:srgbClr val="441D61"/>
                </a:solidFill>
                <a:latin typeface="Arial" panose="020B0604020202020204" pitchFamily="34" charset="0"/>
                <a:ea typeface="+mj-ea"/>
                <a:cs typeface="Arial" panose="020B0604020202020204" pitchFamily="34" charset="0"/>
              </a:rPr>
              <a:t>Melki-tzedek</a:t>
            </a:r>
            <a:r>
              <a:rPr lang="en-US" sz="4000" b="1" dirty="0">
                <a:solidFill>
                  <a:srgbClr val="441D61"/>
                </a:solidFill>
                <a:latin typeface="Arial" panose="020B0604020202020204" pitchFamily="34" charset="0"/>
                <a:ea typeface="+mj-ea"/>
                <a:cs typeface="Arial" panose="020B0604020202020204" pitchFamily="34" charset="0"/>
              </a:rPr>
              <a:t> Priesthood</a:t>
            </a:r>
            <a:r>
              <a:rPr lang="en-US" sz="4000" dirty="0">
                <a:solidFill>
                  <a:srgbClr val="002060"/>
                </a:solidFill>
                <a:latin typeface="Arial" panose="020B0604020202020204" pitchFamily="34" charset="0"/>
                <a:ea typeface="+mj-ea"/>
                <a:cs typeface="Arial" panose="020B0604020202020204" pitchFamily="34" charset="0"/>
              </a:rPr>
              <a:t> in the Scriptures</a:t>
            </a:r>
            <a:br>
              <a:rPr lang="en-US" sz="4000" dirty="0">
                <a:solidFill>
                  <a:srgbClr val="002060"/>
                </a:solidFill>
                <a:latin typeface="Arial" panose="020B0604020202020204" pitchFamily="34" charset="0"/>
                <a:ea typeface="+mj-ea"/>
                <a:cs typeface="Arial" panose="020B0604020202020204" pitchFamily="34" charset="0"/>
              </a:rPr>
            </a:br>
            <a:r>
              <a:rPr lang="en-US" sz="4000" dirty="0">
                <a:solidFill>
                  <a:srgbClr val="002060"/>
                </a:solidFill>
                <a:latin typeface="Arial" panose="020B0604020202020204" pitchFamily="34" charset="0"/>
                <a:ea typeface="+mj-ea"/>
                <a:cs typeface="Arial" panose="020B0604020202020204" pitchFamily="34" charset="0"/>
              </a:rPr>
              <a:t>and </a:t>
            </a:r>
            <a:r>
              <a:rPr lang="en-US" sz="4000" b="1" dirty="0">
                <a:effectLst>
                  <a:glow rad="76200">
                    <a:srgbClr val="FFFF00"/>
                  </a:glow>
                  <a:outerShdw blurRad="60007" dir="2000400" sy="-30000" kx="-800400" algn="bl" rotWithShape="0">
                    <a:srgbClr val="FFFF00">
                      <a:alpha val="0"/>
                    </a:srgbClr>
                  </a:outerShdw>
                </a:effectLst>
                <a:latin typeface="Arial" panose="020B0604020202020204" pitchFamily="34" charset="0"/>
                <a:ea typeface="+mj-ea"/>
                <a:cs typeface="Arial" panose="020B0604020202020204" pitchFamily="34" charset="0"/>
              </a:rPr>
              <a:t>it’s not a theory?</a:t>
            </a:r>
          </a:p>
        </p:txBody>
      </p:sp>
    </p:spTree>
    <p:extLst>
      <p:ext uri="{BB962C8B-B14F-4D97-AF65-F5344CB8AC3E}">
        <p14:creationId xmlns:p14="http://schemas.microsoft.com/office/powerpoint/2010/main" val="288094602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63628" y="148817"/>
            <a:ext cx="11827605" cy="825046"/>
          </a:xfrm>
        </p:spPr>
        <p:txBody>
          <a:bodyPr>
            <a:normAutofit/>
            <a:scene3d>
              <a:camera prst="orthographicFront"/>
              <a:lightRig rig="threePt" dir="t"/>
            </a:scene3d>
            <a:sp3d extrusionH="57150">
              <a:bevelT w="38100" h="38100"/>
            </a:sp3d>
          </a:bodyPr>
          <a:lstStyle/>
          <a:p>
            <a:r>
              <a:rPr lang="en-US" sz="3800" b="1" dirty="0">
                <a:solidFill>
                  <a:schemeClr val="bg1"/>
                </a:solidFill>
                <a:latin typeface="Comic Sans MS" panose="030F0702030302020204" pitchFamily="66" charset="0"/>
              </a:rPr>
              <a:t>Where is this </a:t>
            </a:r>
            <a:r>
              <a:rPr lang="en-US" sz="3800" b="1" dirty="0">
                <a:solidFill>
                  <a:srgbClr val="441D61"/>
                </a:solidFill>
                <a:effectLst>
                  <a:glow rad="127000">
                    <a:schemeClr val="bg1"/>
                  </a:glow>
                </a:effectLst>
                <a:latin typeface="Comic Sans MS" panose="030F0702030302020204" pitchFamily="66" charset="0"/>
              </a:rPr>
              <a:t>“Order of </a:t>
            </a:r>
            <a:r>
              <a:rPr lang="en-US" sz="3800" b="1" dirty="0" err="1">
                <a:solidFill>
                  <a:srgbClr val="441D61"/>
                </a:solidFill>
                <a:effectLst>
                  <a:glow rad="127000">
                    <a:schemeClr val="bg1"/>
                  </a:glow>
                </a:effectLst>
                <a:latin typeface="Comic Sans MS" panose="030F0702030302020204" pitchFamily="66" charset="0"/>
              </a:rPr>
              <a:t>Melki-tzedek</a:t>
            </a:r>
            <a:r>
              <a:rPr lang="en-US" sz="3800" b="1" dirty="0">
                <a:solidFill>
                  <a:srgbClr val="441D61"/>
                </a:solidFill>
                <a:effectLst>
                  <a:glow rad="127000">
                    <a:schemeClr val="bg1"/>
                  </a:glow>
                </a:effectLst>
                <a:latin typeface="Comic Sans MS" panose="030F0702030302020204" pitchFamily="66" charset="0"/>
              </a:rPr>
              <a:t>”</a:t>
            </a:r>
            <a:r>
              <a:rPr lang="en-US" sz="3800" b="1" dirty="0">
                <a:solidFill>
                  <a:srgbClr val="441D61"/>
                </a:solidFill>
                <a:latin typeface="Comic Sans MS" panose="030F0702030302020204" pitchFamily="66" charset="0"/>
              </a:rPr>
              <a:t> </a:t>
            </a:r>
            <a:r>
              <a:rPr lang="en-US" sz="3800" b="1" dirty="0">
                <a:solidFill>
                  <a:schemeClr val="bg1"/>
                </a:solidFill>
                <a:latin typeface="Comic Sans MS" panose="030F0702030302020204" pitchFamily="66" charset="0"/>
              </a:rPr>
              <a:t>Found?</a:t>
            </a:r>
          </a:p>
        </p:txBody>
      </p:sp>
      <p:sp>
        <p:nvSpPr>
          <p:cNvPr id="3" name="Slide Number Placeholder 2">
            <a:extLst>
              <a:ext uri="{FF2B5EF4-FFF2-40B4-BE49-F238E27FC236}">
                <a16:creationId xmlns="" xmlns:a16="http://schemas.microsoft.com/office/drawing/2014/main" id="{D2B50E5D-9699-4A27-A241-F49511C63D36}"/>
              </a:ext>
            </a:extLst>
          </p:cNvPr>
          <p:cNvSpPr>
            <a:spLocks noGrp="1"/>
          </p:cNvSpPr>
          <p:nvPr>
            <p:ph type="sldNum" sz="quarter" idx="12"/>
          </p:nvPr>
        </p:nvSpPr>
        <p:spPr>
          <a:xfrm>
            <a:off x="8610599" y="6356350"/>
            <a:ext cx="3421743" cy="365125"/>
          </a:xfrm>
        </p:spPr>
        <p:txBody>
          <a:bodyPr/>
          <a:lstStyle/>
          <a:p>
            <a:fld id="{385F3E72-97D8-4E0E-8DB2-A67F030E614A}" type="slidenum">
              <a:rPr lang="en-US" smtClean="0">
                <a:solidFill>
                  <a:schemeClr val="bg1"/>
                </a:solidFill>
              </a:rPr>
              <a:t>58</a:t>
            </a:fld>
            <a:endParaRPr lang="en-US" dirty="0">
              <a:solidFill>
                <a:schemeClr val="bg1"/>
              </a:solidFill>
            </a:endParaRPr>
          </a:p>
        </p:txBody>
      </p:sp>
      <p:sp>
        <p:nvSpPr>
          <p:cNvPr id="12" name="Title 3"/>
          <p:cNvSpPr txBox="1">
            <a:spLocks/>
          </p:cNvSpPr>
          <p:nvPr/>
        </p:nvSpPr>
        <p:spPr>
          <a:xfrm>
            <a:off x="363628" y="6045425"/>
            <a:ext cx="11466286" cy="825046"/>
          </a:xfrm>
          <a:prstGeom prst="rect">
            <a:avLst/>
          </a:prstGeom>
        </p:spPr>
        <p:txBody>
          <a:bodyPr vert="horz" lIns="91440" tIns="45720" rIns="91440" bIns="45720" rtlCol="0" anchor="ctr">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lumMod val="60000"/>
                    <a:lumOff val="40000"/>
                  </a:schemeClr>
                </a:solidFill>
                <a:latin typeface="Calibri" panose="020F0502020204030204" pitchFamily="34" charset="0"/>
                <a:cs typeface="Calibri" panose="020F0502020204030204" pitchFamily="34" charset="0"/>
              </a:rPr>
              <a:t>Any phrase found 7 times should be investigated!</a:t>
            </a:r>
          </a:p>
        </p:txBody>
      </p:sp>
      <p:sp>
        <p:nvSpPr>
          <p:cNvPr id="16" name="Content Placeholder 4"/>
          <p:cNvSpPr>
            <a:spLocks noGrp="1"/>
          </p:cNvSpPr>
          <p:nvPr>
            <p:ph sz="half" idx="1"/>
          </p:nvPr>
        </p:nvSpPr>
        <p:spPr>
          <a:xfrm>
            <a:off x="838200" y="996168"/>
            <a:ext cx="4579374" cy="5085317"/>
          </a:xfrm>
          <a:solidFill>
            <a:schemeClr val="accent1">
              <a:lumMod val="50000"/>
              <a:alpha val="72000"/>
            </a:schemeClr>
          </a:solidFill>
          <a:scene3d>
            <a:camera prst="orthographicFront"/>
            <a:lightRig rig="threePt" dir="t"/>
          </a:scene3d>
          <a:sp3d>
            <a:bevelT w="152400" h="50800" prst="softRound"/>
          </a:sp3d>
        </p:spPr>
        <p:txBody>
          <a:bodyPr>
            <a:normAutofit fontScale="85000" lnSpcReduction="20000"/>
            <a:sp3d extrusionH="57150">
              <a:bevelT w="38100" h="38100" prst="angle"/>
            </a:sp3d>
          </a:bodyPr>
          <a:lstStyle/>
          <a:p>
            <a:pPr marL="514350" indent="-514350">
              <a:buFont typeface="+mj-lt"/>
              <a:buAutoNum type="arabicPeriod"/>
            </a:pPr>
            <a:r>
              <a:rPr lang="en-US" b="1" dirty="0">
                <a:solidFill>
                  <a:schemeClr val="accent2">
                    <a:lumMod val="20000"/>
                    <a:lumOff val="80000"/>
                  </a:schemeClr>
                </a:solidFill>
              </a:rPr>
              <a:t>Psalms 110:4  </a:t>
            </a:r>
            <a:r>
              <a:rPr lang="en-US" dirty="0">
                <a:solidFill>
                  <a:schemeClr val="bg1"/>
                </a:solidFill>
              </a:rPr>
              <a:t>Yahuah hath sworn, and will not repent, </a:t>
            </a:r>
            <a:r>
              <a:rPr lang="en-US" dirty="0">
                <a:solidFill>
                  <a:srgbClr val="FFFF00"/>
                </a:solidFill>
              </a:rPr>
              <a:t>Thou art a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priest for </a:t>
            </a:r>
            <a:b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b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ever </a:t>
            </a:r>
            <a:r>
              <a:rPr lang="en-US" dirty="0">
                <a:solidFill>
                  <a:srgbClr val="FFFF00"/>
                </a:solidFill>
              </a:rPr>
              <a:t>after the order of </a:t>
            </a:r>
            <a:br>
              <a:rPr lang="en-US" dirty="0">
                <a:solidFill>
                  <a:srgbClr val="FFFF00"/>
                </a:solidFill>
              </a:rPr>
            </a:br>
            <a:r>
              <a:rPr lang="en-US" dirty="0" err="1">
                <a:solidFill>
                  <a:srgbClr val="FFFF00"/>
                </a:solidFill>
              </a:rPr>
              <a:t>Melki-tzedek</a:t>
            </a:r>
            <a:r>
              <a:rPr lang="en-US" dirty="0">
                <a:solidFill>
                  <a:srgbClr val="FFFF00"/>
                </a:solidFill>
              </a:rPr>
              <a:t>.</a:t>
            </a:r>
          </a:p>
          <a:p>
            <a:pPr marL="514350" indent="-514350">
              <a:buFont typeface="+mj-lt"/>
              <a:buAutoNum type="arabicPeriod"/>
            </a:pPr>
            <a:r>
              <a:rPr lang="en-US" b="1" dirty="0">
                <a:solidFill>
                  <a:schemeClr val="accent2">
                    <a:lumMod val="20000"/>
                    <a:lumOff val="80000"/>
                  </a:schemeClr>
                </a:solidFill>
              </a:rPr>
              <a:t>Hebrews 5:6  </a:t>
            </a:r>
            <a:r>
              <a:rPr lang="en-US" dirty="0">
                <a:solidFill>
                  <a:schemeClr val="bg1"/>
                </a:solidFill>
              </a:rPr>
              <a:t>As he saith also in another place, </a:t>
            </a:r>
            <a:r>
              <a:rPr lang="en-US" dirty="0">
                <a:solidFill>
                  <a:srgbClr val="FFFF00"/>
                </a:solidFill>
              </a:rPr>
              <a:t>Thou art a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priest for ever </a:t>
            </a:r>
            <a:r>
              <a:rPr lang="en-US" dirty="0">
                <a:solidFill>
                  <a:srgbClr val="FFFF00"/>
                </a:solidFill>
              </a:rPr>
              <a:t>after the order of Melki-</a:t>
            </a:r>
            <a:r>
              <a:rPr lang="en-US" dirty="0" err="1">
                <a:solidFill>
                  <a:srgbClr val="FFFF00"/>
                </a:solidFill>
              </a:rPr>
              <a:t>tzedek</a:t>
            </a:r>
            <a:r>
              <a:rPr lang="en-US" dirty="0">
                <a:solidFill>
                  <a:srgbClr val="FFFF00"/>
                </a:solidFill>
              </a:rPr>
              <a:t>.</a:t>
            </a:r>
          </a:p>
          <a:p>
            <a:pPr marL="514350" indent="-514350">
              <a:buFont typeface="+mj-lt"/>
              <a:buAutoNum type="arabicPeriod"/>
            </a:pPr>
            <a:r>
              <a:rPr lang="en-US" b="1" dirty="0">
                <a:solidFill>
                  <a:schemeClr val="accent2">
                    <a:lumMod val="20000"/>
                    <a:lumOff val="80000"/>
                  </a:schemeClr>
                </a:solidFill>
              </a:rPr>
              <a:t>Hebrews 5:10  </a:t>
            </a:r>
            <a:r>
              <a:rPr lang="en-US" dirty="0">
                <a:solidFill>
                  <a:schemeClr val="bg1"/>
                </a:solidFill>
              </a:rPr>
              <a:t>Called of Yahuah </a:t>
            </a:r>
            <a:r>
              <a:rPr lang="en-US" dirty="0">
                <a:solidFill>
                  <a:srgbClr val="FFFF00"/>
                </a:solidFill>
              </a:rPr>
              <a:t>an high priest after </a:t>
            </a:r>
            <a:br>
              <a:rPr lang="en-US" dirty="0">
                <a:solidFill>
                  <a:srgbClr val="FFFF00"/>
                </a:solidFill>
              </a:rPr>
            </a:br>
            <a:r>
              <a:rPr lang="en-US" dirty="0">
                <a:solidFill>
                  <a:srgbClr val="FFFF00"/>
                </a:solidFill>
              </a:rPr>
              <a:t>the order of </a:t>
            </a:r>
            <a:r>
              <a:rPr lang="en-US" dirty="0" err="1">
                <a:solidFill>
                  <a:srgbClr val="FFFF00"/>
                </a:solidFill>
              </a:rPr>
              <a:t>Melki-tzedek</a:t>
            </a:r>
            <a:r>
              <a:rPr lang="en-US" dirty="0">
                <a:solidFill>
                  <a:srgbClr val="FFFF00"/>
                </a:solidFill>
              </a:rPr>
              <a:t>.</a:t>
            </a:r>
          </a:p>
          <a:p>
            <a:pPr marL="514350" indent="-514350">
              <a:buFont typeface="+mj-lt"/>
              <a:buAutoNum type="arabicPeriod"/>
            </a:pPr>
            <a:r>
              <a:rPr lang="en-US" b="1" dirty="0">
                <a:solidFill>
                  <a:schemeClr val="accent2">
                    <a:lumMod val="20000"/>
                    <a:lumOff val="80000"/>
                  </a:schemeClr>
                </a:solidFill>
              </a:rPr>
              <a:t>Hebrews 6:20  </a:t>
            </a:r>
            <a:r>
              <a:rPr lang="en-US" dirty="0">
                <a:solidFill>
                  <a:schemeClr val="bg1"/>
                </a:solidFill>
              </a:rPr>
              <a:t>Whither the forerunner is for us entered, </a:t>
            </a:r>
            <a:br>
              <a:rPr lang="en-US" dirty="0">
                <a:solidFill>
                  <a:schemeClr val="bg1"/>
                </a:solidFill>
              </a:rPr>
            </a:br>
            <a:r>
              <a:rPr lang="en-US" dirty="0">
                <a:solidFill>
                  <a:schemeClr val="bg1"/>
                </a:solidFill>
              </a:rPr>
              <a:t>even Yahusha, made </a:t>
            </a:r>
            <a:r>
              <a:rPr lang="en-US" dirty="0">
                <a:solidFill>
                  <a:srgbClr val="FFFF00"/>
                </a:solidFill>
              </a:rPr>
              <a:t>an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high</a:t>
            </a:r>
            <a:r>
              <a:rPr lang="en-US" dirty="0">
                <a:solidFill>
                  <a:srgbClr val="FFFF00"/>
                </a:solidFill>
              </a:rPr>
              <a:t>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priest for ever </a:t>
            </a:r>
            <a:r>
              <a:rPr lang="en-US" dirty="0">
                <a:solidFill>
                  <a:srgbClr val="FFFF00"/>
                </a:solidFill>
              </a:rPr>
              <a:t>after the order of Melki-</a:t>
            </a:r>
            <a:r>
              <a:rPr lang="en-US" dirty="0" err="1">
                <a:solidFill>
                  <a:srgbClr val="FFFF00"/>
                </a:solidFill>
              </a:rPr>
              <a:t>tzedek</a:t>
            </a:r>
            <a:r>
              <a:rPr lang="en-US" dirty="0">
                <a:solidFill>
                  <a:srgbClr val="FFFF00"/>
                </a:solidFill>
              </a:rPr>
              <a:t>.</a:t>
            </a:r>
          </a:p>
        </p:txBody>
      </p:sp>
      <p:sp>
        <p:nvSpPr>
          <p:cNvPr id="17" name="Content Placeholder 5"/>
          <p:cNvSpPr>
            <a:spLocks noGrp="1"/>
          </p:cNvSpPr>
          <p:nvPr>
            <p:ph sz="half" idx="2"/>
          </p:nvPr>
        </p:nvSpPr>
        <p:spPr>
          <a:xfrm>
            <a:off x="6172200" y="996169"/>
            <a:ext cx="5181600" cy="5085317"/>
          </a:xfrm>
          <a:solidFill>
            <a:schemeClr val="accent1">
              <a:lumMod val="50000"/>
              <a:alpha val="72000"/>
            </a:schemeClr>
          </a:solidFill>
          <a:scene3d>
            <a:camera prst="orthographicFront"/>
            <a:lightRig rig="threePt" dir="t"/>
          </a:scene3d>
          <a:sp3d>
            <a:bevelT w="152400" h="50800" prst="softRound"/>
          </a:sp3d>
        </p:spPr>
        <p:txBody>
          <a:bodyPr>
            <a:normAutofit fontScale="85000" lnSpcReduction="20000"/>
            <a:sp3d extrusionH="57150">
              <a:bevelT w="38100" h="38100" prst="angle"/>
            </a:sp3d>
          </a:bodyPr>
          <a:lstStyle/>
          <a:p>
            <a:pPr marL="514350" indent="-514350">
              <a:buFont typeface="+mj-lt"/>
              <a:buAutoNum type="arabicPeriod" startAt="5"/>
            </a:pPr>
            <a:r>
              <a:rPr lang="en-US" b="1" dirty="0">
                <a:solidFill>
                  <a:schemeClr val="accent2">
                    <a:lumMod val="20000"/>
                    <a:lumOff val="80000"/>
                  </a:schemeClr>
                </a:solidFill>
              </a:rPr>
              <a:t>Hebrews 7:11  </a:t>
            </a:r>
            <a:r>
              <a:rPr lang="en-US" dirty="0">
                <a:solidFill>
                  <a:schemeClr val="bg1"/>
                </a:solidFill>
              </a:rPr>
              <a:t>If therefore perfection were by the Levitical priesthood, (for under it the people received the </a:t>
            </a:r>
            <a:r>
              <a:rPr lang="en-US" sz="2300" dirty="0">
                <a:solidFill>
                  <a:srgbClr val="00FFCC"/>
                </a:solidFill>
              </a:rPr>
              <a:t>[book of the temporary]</a:t>
            </a:r>
            <a:r>
              <a:rPr lang="en-US" dirty="0">
                <a:solidFill>
                  <a:schemeClr val="bg1"/>
                </a:solidFill>
              </a:rPr>
              <a:t> law,) what further need was there that </a:t>
            </a:r>
            <a:r>
              <a:rPr lang="en-US" dirty="0">
                <a:solidFill>
                  <a:srgbClr val="FFFF00"/>
                </a:solidFill>
              </a:rPr>
              <a:t>another priest should rise after the order of </a:t>
            </a:r>
            <a:r>
              <a:rPr lang="en-US" dirty="0" err="1">
                <a:solidFill>
                  <a:srgbClr val="FFFF00"/>
                </a:solidFill>
              </a:rPr>
              <a:t>Melki-tzedek</a:t>
            </a:r>
            <a:r>
              <a:rPr lang="en-US" dirty="0">
                <a:solidFill>
                  <a:srgbClr val="FFFF00"/>
                </a:solidFill>
              </a:rPr>
              <a:t>,</a:t>
            </a:r>
            <a:r>
              <a:rPr lang="en-US" dirty="0">
                <a:solidFill>
                  <a:schemeClr val="bg1"/>
                </a:solidFill>
              </a:rPr>
              <a:t> and not be called after the order of </a:t>
            </a:r>
            <a:r>
              <a:rPr lang="en-US" dirty="0" err="1">
                <a:solidFill>
                  <a:schemeClr val="bg1"/>
                </a:solidFill>
              </a:rPr>
              <a:t>Aharon</a:t>
            </a:r>
            <a:r>
              <a:rPr lang="en-US" dirty="0">
                <a:solidFill>
                  <a:schemeClr val="bg1"/>
                </a:solidFill>
              </a:rPr>
              <a:t>?</a:t>
            </a:r>
          </a:p>
          <a:p>
            <a:pPr marL="514350" indent="-514350">
              <a:buFont typeface="+mj-lt"/>
              <a:buAutoNum type="arabicPeriod" startAt="5"/>
            </a:pPr>
            <a:r>
              <a:rPr lang="en-US" b="1" dirty="0">
                <a:solidFill>
                  <a:schemeClr val="accent2">
                    <a:lumMod val="20000"/>
                    <a:lumOff val="80000"/>
                  </a:schemeClr>
                </a:solidFill>
              </a:rPr>
              <a:t>Hebrews 7:17  </a:t>
            </a:r>
            <a:r>
              <a:rPr lang="en-US" dirty="0">
                <a:solidFill>
                  <a:schemeClr val="bg1"/>
                </a:solidFill>
              </a:rPr>
              <a:t>For he </a:t>
            </a:r>
            <a:r>
              <a:rPr lang="en-US" dirty="0" err="1">
                <a:solidFill>
                  <a:schemeClr val="bg1"/>
                </a:solidFill>
              </a:rPr>
              <a:t>testifieth</a:t>
            </a:r>
            <a:r>
              <a:rPr lang="en-US" dirty="0">
                <a:solidFill>
                  <a:schemeClr val="bg1"/>
                </a:solidFill>
              </a:rPr>
              <a:t>, Thou art </a:t>
            </a:r>
            <a:r>
              <a:rPr lang="en-US" dirty="0">
                <a:solidFill>
                  <a:srgbClr val="FFFF00"/>
                </a:solidFill>
              </a:rPr>
              <a:t>a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priest for ever </a:t>
            </a:r>
            <a:r>
              <a:rPr lang="en-US" dirty="0">
                <a:solidFill>
                  <a:srgbClr val="FFFF00"/>
                </a:solidFill>
              </a:rPr>
              <a:t>after the order of </a:t>
            </a:r>
            <a:r>
              <a:rPr lang="en-US" dirty="0" err="1">
                <a:solidFill>
                  <a:srgbClr val="FFFF00"/>
                </a:solidFill>
              </a:rPr>
              <a:t>Melki-tzedek</a:t>
            </a:r>
            <a:r>
              <a:rPr lang="en-US" dirty="0">
                <a:solidFill>
                  <a:srgbClr val="FFFF00"/>
                </a:solidFill>
              </a:rPr>
              <a:t>.</a:t>
            </a:r>
          </a:p>
          <a:p>
            <a:pPr marL="514350" indent="-514350">
              <a:buFont typeface="+mj-lt"/>
              <a:buAutoNum type="arabicPeriod" startAt="5"/>
            </a:pPr>
            <a:r>
              <a:rPr lang="en-US" b="1" dirty="0">
                <a:solidFill>
                  <a:schemeClr val="accent2">
                    <a:lumMod val="20000"/>
                    <a:lumOff val="80000"/>
                  </a:schemeClr>
                </a:solidFill>
              </a:rPr>
              <a:t>Hebrews 7:</a:t>
            </a:r>
            <a:r>
              <a:rPr lang="en-US" dirty="0">
                <a:solidFill>
                  <a:schemeClr val="bg1"/>
                </a:solidFill>
              </a:rPr>
              <a:t>21  (For those priests were made without an oath; but this with an oath by him that said unto him, Yahuah </a:t>
            </a:r>
            <a:r>
              <a:rPr lang="en-US" dirty="0" err="1">
                <a:solidFill>
                  <a:schemeClr val="bg1"/>
                </a:solidFill>
              </a:rPr>
              <a:t>sware</a:t>
            </a:r>
            <a:r>
              <a:rPr lang="en-US" dirty="0">
                <a:solidFill>
                  <a:schemeClr val="bg1"/>
                </a:solidFill>
              </a:rPr>
              <a:t> and will not repent, </a:t>
            </a:r>
            <a:r>
              <a:rPr lang="en-US" dirty="0">
                <a:solidFill>
                  <a:srgbClr val="FFFF00"/>
                </a:solidFill>
              </a:rPr>
              <a:t>Thou art a </a:t>
            </a: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priest </a:t>
            </a:r>
            <a:b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br>
            <a:r>
              <a:rPr lang="en-US" b="1" dirty="0">
                <a:ln w="3175">
                  <a:solidFill>
                    <a:srgbClr val="0000FF"/>
                  </a:solidFill>
                </a:ln>
                <a:solidFill>
                  <a:srgbClr val="FFFF00"/>
                </a:solidFill>
                <a:effectLst>
                  <a:outerShdw blurRad="50800" dist="50800" dir="5400000" algn="ctr" rotWithShape="0">
                    <a:srgbClr val="00FFCC"/>
                  </a:outerShdw>
                </a:effectLst>
                <a:latin typeface="Cooper Black" panose="0208090404030B020404" pitchFamily="18" charset="0"/>
              </a:rPr>
              <a:t>for ever </a:t>
            </a:r>
            <a:r>
              <a:rPr lang="en-US" dirty="0">
                <a:solidFill>
                  <a:srgbClr val="FFFF00"/>
                </a:solidFill>
              </a:rPr>
              <a:t>after the order of </a:t>
            </a:r>
            <a:br>
              <a:rPr lang="en-US" dirty="0">
                <a:solidFill>
                  <a:srgbClr val="FFFF00"/>
                </a:solidFill>
              </a:rPr>
            </a:br>
            <a:r>
              <a:rPr lang="en-US" dirty="0" err="1">
                <a:solidFill>
                  <a:srgbClr val="FFFF00"/>
                </a:solidFill>
              </a:rPr>
              <a:t>Melki-tzedek</a:t>
            </a:r>
            <a:r>
              <a:rPr lang="en-US" dirty="0">
                <a:solidFill>
                  <a:srgbClr val="FFFF00"/>
                </a:solidFill>
              </a:rPr>
              <a:t>:</a:t>
            </a:r>
            <a:r>
              <a:rPr lang="en-US" dirty="0">
                <a:solidFill>
                  <a:schemeClr val="bg1"/>
                </a:solidFill>
              </a:rPr>
              <a:t>)</a:t>
            </a:r>
          </a:p>
          <a:p>
            <a:pPr marL="514350" indent="-514350">
              <a:buFont typeface="+mj-lt"/>
              <a:buAutoNum type="arabicPeriod" startAt="5"/>
            </a:pPr>
            <a:endParaRPr lang="en-US" dirty="0"/>
          </a:p>
          <a:p>
            <a:endParaRPr lang="en-US" dirty="0">
              <a:solidFill>
                <a:schemeClr val="bg1"/>
              </a:solidFill>
            </a:endParaRPr>
          </a:p>
        </p:txBody>
      </p:sp>
    </p:spTree>
    <p:extLst>
      <p:ext uri="{BB962C8B-B14F-4D97-AF65-F5344CB8AC3E}">
        <p14:creationId xmlns:p14="http://schemas.microsoft.com/office/powerpoint/2010/main" val="36214589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barn(inVertical)">
                                      <p:cBhvr>
                                        <p:cTn id="7" dur="125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125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arn(inVertical)">
                                      <p:cBhvr>
                                        <p:cTn id="17" dur="125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10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10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10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500" fill="hold"/>
                                        <p:tgtEl>
                                          <p:spTgt spid="12"/>
                                        </p:tgtEl>
                                        <p:attrNameLst>
                                          <p:attrName>ppt_w</p:attrName>
                                        </p:attrNameLst>
                                      </p:cBhvr>
                                      <p:tavLst>
                                        <p:tav tm="0">
                                          <p:val>
                                            <p:fltVal val="0"/>
                                          </p:val>
                                        </p:tav>
                                        <p:tav tm="100000">
                                          <p:val>
                                            <p:strVal val="#ppt_w"/>
                                          </p:val>
                                        </p:tav>
                                      </p:tavLst>
                                    </p:anim>
                                    <p:anim calcmode="lin" valueType="num">
                                      <p:cBhvr>
                                        <p:cTn id="38" dur="1500" fill="hold"/>
                                        <p:tgtEl>
                                          <p:spTgt spid="12"/>
                                        </p:tgtEl>
                                        <p:attrNameLst>
                                          <p:attrName>ppt_h</p:attrName>
                                        </p:attrNameLst>
                                      </p:cBhvr>
                                      <p:tavLst>
                                        <p:tav tm="0">
                                          <p:val>
                                            <p:fltVal val="0"/>
                                          </p:val>
                                        </p:tav>
                                        <p:tav tm="100000">
                                          <p:val>
                                            <p:strVal val="#ppt_h"/>
                                          </p:val>
                                        </p:tav>
                                      </p:tavLst>
                                    </p:anim>
                                    <p:animEffect transition="in" filter="fade">
                                      <p:cBhvr>
                                        <p:cTn id="3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59</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#3</a:t>
            </a:r>
          </a:p>
        </p:txBody>
      </p:sp>
      <p:pic>
        <p:nvPicPr>
          <p:cNvPr id="7" name="Picture 6">
            <a:extLst>
              <a:ext uri="{FF2B5EF4-FFF2-40B4-BE49-F238E27FC236}">
                <a16:creationId xmlns="" xmlns:a16="http://schemas.microsoft.com/office/drawing/2014/main"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8" name="TextBox 7">
            <a:extLst>
              <a:ext uri="{FF2B5EF4-FFF2-40B4-BE49-F238E27FC236}">
                <a16:creationId xmlns="" xmlns:a16="http://schemas.microsoft.com/office/drawing/2014/main" id="{3523D019-142D-4042-9BA0-DA81FCF8D2A9}"/>
              </a:ext>
            </a:extLst>
          </p:cNvPr>
          <p:cNvSpPr txBox="1"/>
          <p:nvPr/>
        </p:nvSpPr>
        <p:spPr>
          <a:xfrm>
            <a:off x="4513945" y="1835701"/>
            <a:ext cx="7590971" cy="3046988"/>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Who was </a:t>
            </a:r>
            <a:r>
              <a:rPr kumimoji="0" lang="en-US" sz="4800" b="1" i="0" u="none" strike="noStrike" kern="1200" cap="none" spc="0" normalizeH="0" baseline="0" noProof="0" dirty="0" err="1">
                <a:ln>
                  <a:noFill/>
                </a:ln>
                <a:solidFill>
                  <a:srgbClr val="441D61"/>
                </a:solidFill>
                <a:effectLst/>
                <a:uLnTx/>
                <a:uFillTx/>
                <a:latin typeface="Comic Sans MS" panose="030F0702030302020204" pitchFamily="66" charset="0"/>
                <a:cs typeface="Arial" panose="020B0604020202020204" pitchFamily="34" charset="0"/>
              </a:rPr>
              <a:t>Melki-tzedek</a:t>
            </a:r>
            <a:r>
              <a:rPr kumimoji="0" lang="en-US" sz="4800" b="1" i="0" u="none" strike="noStrike" kern="1200" cap="none" spc="0" normalizeH="0" baseline="0" noProof="0" dirty="0">
                <a:ln>
                  <a:noFill/>
                </a:ln>
                <a:solidFill>
                  <a:srgbClr val="441D61"/>
                </a:solidFill>
                <a:effectLst/>
                <a:uLnTx/>
                <a:uFillTx/>
                <a:latin typeface="Comic Sans MS" panose="030F0702030302020204" pitchFamily="66" charset="0"/>
                <a:cs typeface="Arial" panose="020B0604020202020204" pitchFamily="34" charset="0"/>
              </a:rPr>
              <a:t>, </a:t>
            </a:r>
            <a:r>
              <a:rPr lang="en-US" sz="4800" b="1" dirty="0">
                <a:solidFill>
                  <a:srgbClr val="0070C0"/>
                </a:solidFill>
                <a:latin typeface="Comic Sans MS" panose="030F0702030302020204" pitchFamily="66" charset="0"/>
                <a:cs typeface="Arial" panose="020B0604020202020204" pitchFamily="34" charset="0"/>
              </a:rPr>
              <a:t>the King </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of Salem, mentioned in</a:t>
            </a:r>
            <a: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t> </a:t>
            </a:r>
            <a:b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t>Gen 14:18</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a:t>
            </a:r>
          </a:p>
        </p:txBody>
      </p:sp>
      <p:sp>
        <p:nvSpPr>
          <p:cNvPr id="11" name="TextBox 10">
            <a:extLst>
              <a:ext uri="{FF2B5EF4-FFF2-40B4-BE49-F238E27FC236}">
                <a16:creationId xmlns="" xmlns:a16="http://schemas.microsoft.com/office/drawing/2014/main" id="{3523D019-142D-4042-9BA0-DA81FCF8D2A9}"/>
              </a:ext>
            </a:extLst>
          </p:cNvPr>
          <p:cNvSpPr txBox="1"/>
          <p:nvPr/>
        </p:nvSpPr>
        <p:spPr>
          <a:xfrm>
            <a:off x="29028" y="4822669"/>
            <a:ext cx="12192000" cy="1938992"/>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3400" dirty="0">
                <a:solidFill>
                  <a:prstClr val="black"/>
                </a:solidFill>
                <a:latin typeface="Comic Sans MS" panose="030F0702030302020204" pitchFamily="66" charset="0"/>
                <a:cs typeface="Arial" panose="020B0604020202020204" pitchFamily="34" charset="0"/>
              </a:rPr>
              <a:t>“And </a:t>
            </a:r>
            <a:r>
              <a:rPr lang="en-US" sz="3400" b="1" dirty="0" err="1">
                <a:solidFill>
                  <a:srgbClr val="441D61"/>
                </a:solidFill>
                <a:latin typeface="Comic Sans MS" panose="030F0702030302020204" pitchFamily="66" charset="0"/>
                <a:cs typeface="Arial" panose="020B0604020202020204" pitchFamily="34" charset="0"/>
              </a:rPr>
              <a:t>Melki-tzedek</a:t>
            </a:r>
            <a:r>
              <a:rPr lang="en-US" sz="3400" dirty="0">
                <a:solidFill>
                  <a:prstClr val="black"/>
                </a:solidFill>
                <a:latin typeface="Comic Sans MS" panose="030F0702030302020204" pitchFamily="66" charset="0"/>
                <a:cs typeface="Arial" panose="020B0604020202020204" pitchFamily="34" charset="0"/>
              </a:rPr>
              <a:t> king of Salem </a:t>
            </a:r>
            <a:br>
              <a:rPr lang="en-US" sz="3400" dirty="0">
                <a:solidFill>
                  <a:prstClr val="black"/>
                </a:solidFill>
                <a:latin typeface="Comic Sans MS" panose="030F0702030302020204" pitchFamily="66" charset="0"/>
                <a:cs typeface="Arial" panose="020B0604020202020204" pitchFamily="34" charset="0"/>
              </a:rPr>
            </a:br>
            <a:r>
              <a:rPr lang="en-US" sz="3400" dirty="0">
                <a:solidFill>
                  <a:prstClr val="black"/>
                </a:solidFill>
                <a:latin typeface="Comic Sans MS" panose="030F0702030302020204" pitchFamily="66" charset="0"/>
                <a:cs typeface="Arial" panose="020B0604020202020204" pitchFamily="34" charset="0"/>
              </a:rPr>
              <a:t>brought forth bread and wine: </a:t>
            </a:r>
            <a:br>
              <a:rPr lang="en-US" sz="3400" dirty="0">
                <a:solidFill>
                  <a:prstClr val="black"/>
                </a:solidFill>
                <a:latin typeface="Comic Sans MS" panose="030F0702030302020204" pitchFamily="66" charset="0"/>
                <a:cs typeface="Arial" panose="020B0604020202020204" pitchFamily="34" charset="0"/>
              </a:rPr>
            </a:br>
            <a:r>
              <a:rPr lang="en-US" sz="3400" dirty="0">
                <a:solidFill>
                  <a:prstClr val="black"/>
                </a:solidFill>
                <a:latin typeface="Comic Sans MS" panose="030F0702030302020204" pitchFamily="66" charset="0"/>
                <a:cs typeface="Arial" panose="020B0604020202020204" pitchFamily="34" charset="0"/>
              </a:rPr>
              <a:t>and he was the </a:t>
            </a:r>
            <a:r>
              <a:rPr lang="en-US" sz="3400" b="1" dirty="0">
                <a:solidFill>
                  <a:srgbClr val="441D61"/>
                </a:solidFill>
                <a:latin typeface="Comic Sans MS" panose="030F0702030302020204" pitchFamily="66" charset="0"/>
                <a:cs typeface="Arial" panose="020B0604020202020204" pitchFamily="34" charset="0"/>
              </a:rPr>
              <a:t>priest</a:t>
            </a:r>
            <a:r>
              <a:rPr lang="en-US" sz="3400" dirty="0">
                <a:solidFill>
                  <a:prstClr val="black"/>
                </a:solidFill>
                <a:latin typeface="Comic Sans MS" panose="030F0702030302020204" pitchFamily="66" charset="0"/>
                <a:cs typeface="Arial" panose="020B0604020202020204" pitchFamily="34" charset="0"/>
              </a:rPr>
              <a:t> of the </a:t>
            </a:r>
            <a:r>
              <a:rPr lang="en-US" sz="3400" b="1" dirty="0">
                <a:solidFill>
                  <a:srgbClr val="441D61"/>
                </a:solidFill>
                <a:latin typeface="Comic Sans MS" panose="030F0702030302020204" pitchFamily="66" charset="0"/>
                <a:cs typeface="Arial" panose="020B0604020202020204" pitchFamily="34" charset="0"/>
              </a:rPr>
              <a:t>most high Elohim.</a:t>
            </a:r>
            <a:r>
              <a:rPr lang="en-US" sz="3400" dirty="0">
                <a:solidFill>
                  <a:prstClr val="black"/>
                </a:solidFill>
                <a:latin typeface="Comic Sans MS" panose="030F0702030302020204" pitchFamily="66" charset="0"/>
                <a:cs typeface="Arial" panose="020B0604020202020204" pitchFamily="34" charset="0"/>
              </a:rPr>
              <a:t>”  </a:t>
            </a:r>
            <a:r>
              <a:rPr lang="en-US" sz="2400" i="1" dirty="0">
                <a:solidFill>
                  <a:prstClr val="black"/>
                </a:solidFill>
                <a:latin typeface="Comic Sans MS" panose="030F0702030302020204" pitchFamily="66" charset="0"/>
                <a:cs typeface="Arial" panose="020B0604020202020204" pitchFamily="34" charset="0"/>
              </a:rPr>
              <a:t>KJV</a:t>
            </a:r>
            <a:endParaRPr lang="en-US" sz="3600" i="1" dirty="0">
              <a:solidFill>
                <a:prstClr val="black"/>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682701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019" y="-133350"/>
            <a:ext cx="12227466" cy="6991350"/>
          </a:xfrm>
          <a:prstGeom prst="rect">
            <a:avLst/>
          </a:prstGeom>
        </p:spPr>
      </p:pic>
      <p:sp>
        <p:nvSpPr>
          <p:cNvPr id="2" name="Slide Number Placeholder 1"/>
          <p:cNvSpPr>
            <a:spLocks noGrp="1"/>
          </p:cNvSpPr>
          <p:nvPr>
            <p:ph type="sldNum" sz="quarter" idx="12"/>
          </p:nvPr>
        </p:nvSpPr>
        <p:spPr>
          <a:xfrm>
            <a:off x="8610600" y="6356350"/>
            <a:ext cx="3371850" cy="368300"/>
          </a:xfrm>
        </p:spPr>
        <p:txBody>
          <a:bodyPr/>
          <a:lstStyle/>
          <a:p>
            <a:fld id="{385F3E72-97D8-4E0E-8DB2-A67F030E614A}" type="slidenum">
              <a:rPr lang="en-US" b="1" smtClean="0">
                <a:solidFill>
                  <a:schemeClr val="bg1"/>
                </a:solidFill>
              </a:rPr>
              <a:t>6</a:t>
            </a:fld>
            <a:endParaRPr lang="en-US" b="1" dirty="0">
              <a:solidFill>
                <a:schemeClr val="bg1"/>
              </a:solidFill>
            </a:endParaRPr>
          </a:p>
        </p:txBody>
      </p:sp>
      <p:sp>
        <p:nvSpPr>
          <p:cNvPr id="6" name="Rectangle 5"/>
          <p:cNvSpPr/>
          <p:nvPr/>
        </p:nvSpPr>
        <p:spPr>
          <a:xfrm>
            <a:off x="0" y="133350"/>
            <a:ext cx="11924636" cy="1569660"/>
          </a:xfrm>
          <a:prstGeom prst="rect">
            <a:avLst/>
          </a:prstGeom>
          <a:noFill/>
          <a:effectLst>
            <a:outerShdw blurRad="50800" dist="50800" dir="5400000" sx="101000" sy="101000" algn="ctr" rotWithShape="0">
              <a:srgbClr val="FF33CC"/>
            </a:outerShdw>
          </a:effectLst>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228600">
                    <a:schemeClr val="bg1">
                      <a:alpha val="72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Gen 1:12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00FF"/>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SEED IS IN ITSELF</a:t>
            </a: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
            </a:r>
            <a:b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b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Cooper Black" panose="0208090404030B020404" pitchFamily="18" charset="0"/>
                <a:ea typeface="Nouvelle Vague" pitchFamily="2" charset="0"/>
                <a:cs typeface="MV Boli" pitchFamily="2" charset="0"/>
              </a:rPr>
              <a:t>                                  </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accordin</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g</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 to its kind</a:t>
            </a:r>
            <a:r>
              <a:rPr lang="en-US" sz="40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Comic Sans MS" panose="030F0702030302020204" pitchFamily="66" charset="0"/>
                <a:ea typeface="Nouvelle Vague" pitchFamily="2" charset="0"/>
                <a:cs typeface="MV Boli" pitchFamily="2" charset="0"/>
              </a:rPr>
              <a:t>.</a:t>
            </a:r>
          </a:p>
        </p:txBody>
      </p:sp>
      <p:sp>
        <p:nvSpPr>
          <p:cNvPr id="4" name="Rectangle: Rounded Corners 3">
            <a:extLst>
              <a:ext uri="{FF2B5EF4-FFF2-40B4-BE49-F238E27FC236}">
                <a16:creationId xmlns="" xmlns:a16="http://schemas.microsoft.com/office/drawing/2014/main" id="{F5DC0046-F562-4B95-B5EC-0B937D92D5BD}"/>
              </a:ext>
            </a:extLst>
          </p:cNvPr>
          <p:cNvSpPr/>
          <p:nvPr/>
        </p:nvSpPr>
        <p:spPr>
          <a:xfrm>
            <a:off x="4716379" y="1625300"/>
            <a:ext cx="7208257" cy="3572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3600" b="1" dirty="0">
                <a:solidFill>
                  <a:srgbClr val="7030A0"/>
                </a:solidFill>
                <a:latin typeface="Georgia" panose="02040502050405020303" pitchFamily="18" charset="0"/>
              </a:rPr>
              <a:t>Eccl 1:9  </a:t>
            </a:r>
            <a:r>
              <a:rPr lang="en-US" sz="3600" b="1" u="sng" dirty="0">
                <a:solidFill>
                  <a:prstClr val="black"/>
                </a:solidFill>
                <a:effectLst>
                  <a:outerShdw blurRad="50800" dist="50800" dir="5400000" sx="102000" sy="102000" algn="ctr" rotWithShape="0">
                    <a:srgbClr val="FF33CC"/>
                  </a:outerShdw>
                </a:effectLst>
                <a:latin typeface="Georgia" panose="02040502050405020303" pitchFamily="18" charset="0"/>
              </a:rPr>
              <a:t>What has been</a:t>
            </a:r>
            <a:r>
              <a:rPr lang="en-US" sz="3600" b="1" dirty="0">
                <a:solidFill>
                  <a:prstClr val="black"/>
                </a:solidFill>
                <a:effectLst>
                  <a:outerShdw blurRad="50800" dist="50800" dir="5400000" sx="102000" sy="102000" algn="ctr" rotWithShape="0">
                    <a:srgbClr val="FF33CC"/>
                  </a:outerShdw>
                </a:effectLst>
                <a:latin typeface="Georgia" panose="02040502050405020303" pitchFamily="18" charset="0"/>
              </a:rPr>
              <a:t> is what shall be, </a:t>
            </a:r>
            <a:r>
              <a:rPr lang="en-US" sz="3600" b="1" u="sng" dirty="0">
                <a:ln>
                  <a:solidFill>
                    <a:srgbClr val="0000FF"/>
                  </a:solidFill>
                </a:ln>
                <a:solidFill>
                  <a:srgbClr val="FFFF00"/>
                </a:solidFill>
                <a:latin typeface="Georgia" panose="02040502050405020303" pitchFamily="18" charset="0"/>
              </a:rPr>
              <a:t>what has been done</a:t>
            </a:r>
            <a:r>
              <a:rPr lang="en-US" sz="3600" b="1" dirty="0">
                <a:solidFill>
                  <a:prstClr val="black"/>
                </a:solidFill>
                <a:latin typeface="Georgia" panose="02040502050405020303" pitchFamily="18" charset="0"/>
              </a:rPr>
              <a:t> is what </a:t>
            </a:r>
            <a:r>
              <a:rPr lang="en-US" sz="3600" b="1" u="sng" dirty="0">
                <a:solidFill>
                  <a:prstClr val="black"/>
                </a:solidFill>
                <a:latin typeface="Georgia" panose="02040502050405020303" pitchFamily="18" charset="0"/>
              </a:rPr>
              <a:t>shall be done</a:t>
            </a:r>
            <a:r>
              <a:rPr lang="en-US" sz="3600" b="1" dirty="0">
                <a:solidFill>
                  <a:prstClr val="black"/>
                </a:solidFill>
                <a:latin typeface="Georgia" panose="02040502050405020303" pitchFamily="18" charset="0"/>
              </a:rPr>
              <a:t>, and </a:t>
            </a:r>
            <a:r>
              <a:rPr lang="en-US" sz="3600" b="1" dirty="0">
                <a:solidFill>
                  <a:prstClr val="black"/>
                </a:solidFill>
                <a:effectLst>
                  <a:glow rad="127000">
                    <a:srgbClr val="00FF99"/>
                  </a:glow>
                </a:effectLst>
                <a:latin typeface="Georgia" panose="02040502050405020303" pitchFamily="18" charset="0"/>
              </a:rPr>
              <a:t>there is no new </a:t>
            </a:r>
            <a:r>
              <a:rPr lang="en-US" sz="3600" b="1" i="1" dirty="0">
                <a:solidFill>
                  <a:prstClr val="black"/>
                </a:solidFill>
                <a:effectLst>
                  <a:glow rad="127000">
                    <a:srgbClr val="00FF99"/>
                  </a:glow>
                </a:effectLst>
                <a:latin typeface="Georgia" panose="02040502050405020303" pitchFamily="18" charset="0"/>
              </a:rPr>
              <a:t>matter</a:t>
            </a:r>
            <a:r>
              <a:rPr lang="en-US" sz="3600" b="1" dirty="0">
                <a:solidFill>
                  <a:prstClr val="black"/>
                </a:solidFill>
                <a:effectLst>
                  <a:glow rad="127000">
                    <a:srgbClr val="00FF99"/>
                  </a:glow>
                </a:effectLst>
                <a:latin typeface="Georgia" panose="02040502050405020303" pitchFamily="18" charset="0"/>
              </a:rPr>
              <a:t> under the sun. </a:t>
            </a:r>
            <a:endParaRPr lang="en-CA" sz="3600" b="1" dirty="0">
              <a:solidFill>
                <a:schemeClr val="accent2">
                  <a:lumMod val="50000"/>
                </a:schemeClr>
              </a:solidFill>
              <a:effectLst>
                <a:glow rad="127000">
                  <a:srgbClr val="00FF99"/>
                </a:glow>
              </a:effectLst>
              <a:latin typeface="Cooper Black" panose="0208090404030B020404" pitchFamily="18" charset="0"/>
            </a:endParaRPr>
          </a:p>
        </p:txBody>
      </p:sp>
    </p:spTree>
    <p:extLst>
      <p:ext uri="{BB962C8B-B14F-4D97-AF65-F5344CB8AC3E}">
        <p14:creationId xmlns:p14="http://schemas.microsoft.com/office/powerpoint/2010/main" val="258739626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100000">
              <a:srgbClr val="FFFF00">
                <a:alpha val="32000"/>
              </a:srgbClr>
            </a:gs>
            <a:gs pos="86000">
              <a:srgbClr val="FDE2E2">
                <a:alpha val="46000"/>
              </a:srgbClr>
            </a:gs>
            <a:gs pos="61000">
              <a:srgbClr val="441D61">
                <a:alpha val="86000"/>
              </a:srgbClr>
            </a:gs>
          </a:gsLst>
          <a:lin ang="16200000" scaled="1"/>
        </a:gradFill>
        <a:effectLst/>
      </p:bgPr>
    </p:bg>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 xmlns:a16="http://schemas.microsoft.com/office/drawing/2014/main" id="{04306525-0F51-429C-A4B2-FC03880988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9132" y="500789"/>
            <a:ext cx="3768658" cy="2512439"/>
          </a:xfrm>
          <a:prstGeom prst="ellipse">
            <a:avLst/>
          </a:prstGeom>
          <a:ln w="63500" cap="rnd">
            <a:solidFill>
              <a:srgbClr val="333333"/>
            </a:solidFill>
          </a:ln>
          <a:effectLst>
            <a:glow rad="127000">
              <a:schemeClr val="bg2">
                <a:lumMod val="20000"/>
                <a:lumOff val="8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 xmlns:a16="http://schemas.microsoft.com/office/drawing/2014/main" id="{9BE5F934-1D9A-4540-9E41-F74B1935113D}"/>
              </a:ext>
            </a:extLst>
          </p:cNvPr>
          <p:cNvSpPr txBox="1"/>
          <p:nvPr/>
        </p:nvSpPr>
        <p:spPr>
          <a:xfrm>
            <a:off x="651753" y="902149"/>
            <a:ext cx="6968247" cy="2554545"/>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a:solidFill>
                  <a:srgbClr val="7030A0"/>
                </a:solidFill>
              </a:rPr>
              <a:t>Hebrews 7:1-3  </a:t>
            </a:r>
            <a:r>
              <a:rPr lang="en-US" sz="3200" dirty="0">
                <a:solidFill>
                  <a:srgbClr val="441D61"/>
                </a:solidFill>
              </a:rPr>
              <a:t>“</a:t>
            </a:r>
            <a:r>
              <a:rPr lang="en-US" sz="3200" b="1" dirty="0">
                <a:solidFill>
                  <a:srgbClr val="441D61"/>
                </a:solidFill>
              </a:rPr>
              <a:t>For this </a:t>
            </a:r>
            <a:r>
              <a:rPr lang="en-US" sz="3200" b="1" dirty="0" err="1">
                <a:solidFill>
                  <a:srgbClr val="00B0F0"/>
                </a:solidFill>
                <a:latin typeface="Arial" panose="020B0604020202020204" pitchFamily="34" charset="0"/>
                <a:cs typeface="Arial" panose="020B0604020202020204" pitchFamily="34" charset="0"/>
              </a:rPr>
              <a:t>Melki-tzedek</a:t>
            </a:r>
            <a:r>
              <a:rPr lang="en-US" sz="3200" b="1" dirty="0">
                <a:solidFill>
                  <a:srgbClr val="00B0F0"/>
                </a:solidFill>
              </a:rPr>
              <a:t>, king of Salem, priest of the most high </a:t>
            </a:r>
            <a:r>
              <a:rPr lang="en-US" sz="3200" b="1" dirty="0">
                <a:ln>
                  <a:solidFill>
                    <a:srgbClr val="0000CC"/>
                  </a:solidFill>
                </a:ln>
                <a:solidFill>
                  <a:srgbClr val="00B0F0"/>
                </a:solidFill>
                <a:effectLst>
                  <a:outerShdw blurRad="50800" dist="50800" dir="5400000" algn="ctr" rotWithShape="0">
                    <a:srgbClr val="00FFCC"/>
                  </a:outerShdw>
                </a:effectLst>
              </a:rPr>
              <a:t>Elohim,</a:t>
            </a:r>
            <a:r>
              <a:rPr lang="en-US" sz="3200" b="1" dirty="0"/>
              <a:t> who met Abraham returning from the slaughter of the kings, and blessed him;  </a:t>
            </a:r>
            <a:r>
              <a:rPr lang="en-US" sz="3200" b="1" dirty="0">
                <a:solidFill>
                  <a:schemeClr val="accent2">
                    <a:lumMod val="60000"/>
                    <a:lumOff val="40000"/>
                  </a:schemeClr>
                </a:solidFill>
              </a:rPr>
              <a:t>2</a:t>
            </a:r>
            <a:r>
              <a:rPr lang="en-US" sz="3200" b="1" dirty="0"/>
              <a:t>  To whom also Abraham </a:t>
            </a:r>
          </a:p>
        </p:txBody>
      </p:sp>
      <p:sp>
        <p:nvSpPr>
          <p:cNvPr id="5" name="TextBox 4">
            <a:extLst>
              <a:ext uri="{FF2B5EF4-FFF2-40B4-BE49-F238E27FC236}">
                <a16:creationId xmlns="" xmlns:a16="http://schemas.microsoft.com/office/drawing/2014/main" id="{CC2A1321-E679-43F3-A494-BDEA3D09FFBA}"/>
              </a:ext>
            </a:extLst>
          </p:cNvPr>
          <p:cNvSpPr txBox="1"/>
          <p:nvPr/>
        </p:nvSpPr>
        <p:spPr>
          <a:xfrm>
            <a:off x="651753" y="3323433"/>
            <a:ext cx="11006037" cy="3046988"/>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gave a tenth part of all; first </a:t>
            </a:r>
            <a: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being by </a:t>
            </a:r>
            <a:r>
              <a:rPr kumimoji="0" lang="en-US" sz="3200" b="1" i="0" u="sng"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inter</a:t>
            </a:r>
            <a:r>
              <a:rPr kumimoji="0" lang="en-US" sz="3200" b="1" i="0"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p</a:t>
            </a:r>
            <a:r>
              <a:rPr kumimoji="0" lang="en-US" sz="3200" b="1" i="0" u="sng"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retation</a:t>
            </a:r>
            <a:r>
              <a:rPr kumimoji="0" lang="en-US" sz="3200" b="1" i="0"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 </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Kin</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g</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 of ri</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g</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hteousness</a:t>
            </a: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and after that also </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Kin</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g</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 of Salem</a:t>
            </a: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chemeClr val="accent2">
                    <a:lumMod val="20000"/>
                    <a:lumOff val="80000"/>
                  </a:schemeClr>
                </a:solidFill>
                <a:effectLst/>
                <a:uLnTx/>
                <a:uFillTx/>
                <a:latin typeface="Calibri" panose="020F0502020204030204"/>
                <a:ea typeface="+mn-ea"/>
                <a:cs typeface="+mn-cs"/>
              </a:rPr>
              <a:t>which is, </a:t>
            </a:r>
            <a:br>
              <a:rPr kumimoji="0" lang="en-US" sz="3200" b="1" i="0" u="none" strike="noStrike" kern="1200" cap="none" spc="0" normalizeH="0" baseline="0" noProof="0" dirty="0">
                <a:ln>
                  <a:noFill/>
                </a:ln>
                <a:solidFill>
                  <a:schemeClr val="accent2">
                    <a:lumMod val="20000"/>
                    <a:lumOff val="80000"/>
                  </a:schemeClr>
                </a:solidFill>
                <a:effectLst/>
                <a:uLnTx/>
                <a:uFillTx/>
                <a:latin typeface="Calibri" panose="020F0502020204030204"/>
                <a:ea typeface="+mn-ea"/>
                <a:cs typeface="+mn-cs"/>
              </a:rPr>
            </a:b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Kin</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g</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 of </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p</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eace</a:t>
            </a: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chemeClr val="accent2">
                    <a:lumMod val="60000"/>
                    <a:lumOff val="40000"/>
                  </a:schemeClr>
                </a:solidFill>
                <a:effectLst/>
                <a:uLnTx/>
                <a:uFillTx/>
                <a:latin typeface="Calibri" panose="020F0502020204030204"/>
                <a:ea typeface="+mn-ea"/>
                <a:cs typeface="+mn-cs"/>
              </a:rPr>
              <a:t>3</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Without father, without mother, without descent (genealogy), having neither beginning of days, nor </a:t>
            </a:r>
            <a:b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end of life;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but </a:t>
            </a:r>
            <a:r>
              <a:rPr kumimoji="0" lang="en-US" sz="3200" b="1" i="0" u="sng" strike="noStrike" kern="1200" cap="none" spc="0" normalizeH="0" baseline="0" noProof="0" dirty="0">
                <a:ln>
                  <a:noFill/>
                </a:ln>
                <a:solidFill>
                  <a:srgbClr val="00B0F0"/>
                </a:solidFill>
                <a:effectLst/>
                <a:uLnTx/>
                <a:uFillTx/>
                <a:latin typeface="Calibri" panose="020F0502020204030204"/>
                <a:ea typeface="+mn-ea"/>
                <a:cs typeface="+mn-cs"/>
              </a:rPr>
              <a:t>made like unto the Son of Yahuah</a:t>
            </a:r>
            <a:r>
              <a:rPr kumimoji="0" lang="en-US" sz="3200" b="1" i="0"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accent4">
                    <a:lumMod val="60000"/>
                    <a:lumOff val="40000"/>
                  </a:schemeClr>
                </a:solidFill>
                <a:effectLst/>
                <a:uLnTx/>
                <a:uFillTx/>
                <a:latin typeface="Calibri" panose="020F0502020204030204"/>
                <a:ea typeface="+mn-ea"/>
                <a:cs typeface="+mn-cs"/>
              </a:rPr>
              <a:t>abideth</a:t>
            </a:r>
            <a: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 </a:t>
            </a:r>
            <a:b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a priest continually (forever).</a:t>
            </a:r>
            <a:r>
              <a:rPr kumimoji="0" lang="en-US" sz="3200" b="1" i="0" u="none" strike="noStrike" kern="1200" cap="none" spc="0" normalizeH="0" baseline="0" noProof="0" dirty="0">
                <a:ln>
                  <a:noFill/>
                </a:ln>
                <a:solidFill>
                  <a:srgbClr val="441D61"/>
                </a:solidFill>
                <a:effectLst/>
                <a:uLnTx/>
                <a:uFillTx/>
                <a:latin typeface="Calibri" panose="020F0502020204030204"/>
                <a:ea typeface="+mn-ea"/>
                <a:cs typeface="+mn-cs"/>
              </a:rPr>
              <a:t>”</a:t>
            </a:r>
          </a:p>
        </p:txBody>
      </p:sp>
      <p:sp>
        <p:nvSpPr>
          <p:cNvPr id="2" name="Slide Number Placeholder 1">
            <a:extLst>
              <a:ext uri="{FF2B5EF4-FFF2-40B4-BE49-F238E27FC236}">
                <a16:creationId xmlns="" xmlns:a16="http://schemas.microsoft.com/office/drawing/2014/main" id="{1C73AB52-6D82-4481-9037-092A149B2E2F}"/>
              </a:ext>
            </a:extLst>
          </p:cNvPr>
          <p:cNvSpPr>
            <a:spLocks noGrp="1"/>
          </p:cNvSpPr>
          <p:nvPr>
            <p:ph type="sldNum" sz="quarter" idx="12"/>
          </p:nvPr>
        </p:nvSpPr>
        <p:spPr>
          <a:xfrm>
            <a:off x="8610599" y="6356350"/>
            <a:ext cx="3421743" cy="365125"/>
          </a:xfrm>
        </p:spPr>
        <p:txBody>
          <a:bodyPr/>
          <a:lstStyle/>
          <a:p>
            <a:fld id="{385F3E72-97D8-4E0E-8DB2-A67F030E614A}" type="slidenum">
              <a:rPr lang="en-US" smtClean="0"/>
              <a:t>60</a:t>
            </a:fld>
            <a:endParaRPr lang="en-US" dirty="0"/>
          </a:p>
        </p:txBody>
      </p:sp>
    </p:spTree>
    <p:extLst>
      <p:ext uri="{BB962C8B-B14F-4D97-AF65-F5344CB8AC3E}">
        <p14:creationId xmlns:p14="http://schemas.microsoft.com/office/powerpoint/2010/main" val="4019163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61</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#4</a:t>
            </a:r>
          </a:p>
        </p:txBody>
      </p:sp>
      <p:pic>
        <p:nvPicPr>
          <p:cNvPr id="7" name="Picture 6">
            <a:extLst>
              <a:ext uri="{FF2B5EF4-FFF2-40B4-BE49-F238E27FC236}">
                <a16:creationId xmlns="" xmlns:a16="http://schemas.microsoft.com/office/drawing/2014/main"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4" name="Rectangle 3"/>
          <p:cNvSpPr/>
          <p:nvPr/>
        </p:nvSpPr>
        <p:spPr>
          <a:xfrm>
            <a:off x="5315856" y="1644970"/>
            <a:ext cx="6096000" cy="3785652"/>
          </a:xfrm>
          <a:prstGeom prst="rect">
            <a:avLst/>
          </a:prstGeom>
        </p:spPr>
        <p:txBody>
          <a:bodyPr>
            <a:spAutoFit/>
            <a:scene3d>
              <a:camera prst="orthographicFront"/>
              <a:lightRig rig="threePt" dir="t"/>
            </a:scene3d>
            <a:sp3d extrusionH="57150">
              <a:bevelT w="38100" h="38100" prst="angle"/>
            </a:sp3d>
          </a:bodyPr>
          <a:lstStyle/>
          <a:p>
            <a:pPr lvl="0" algn="ctr">
              <a:defRPr/>
            </a:pPr>
            <a:r>
              <a:rPr lang="en-US" sz="4800" b="1" dirty="0">
                <a:solidFill>
                  <a:srgbClr val="0070C0"/>
                </a:solidFill>
                <a:latin typeface="Comic Sans MS" panose="030F0702030302020204" pitchFamily="66" charset="0"/>
                <a:cs typeface="Arial" panose="020B0604020202020204" pitchFamily="34" charset="0"/>
              </a:rPr>
              <a:t>What does </a:t>
            </a:r>
            <a:br>
              <a:rPr lang="en-US" sz="4800" b="1" dirty="0">
                <a:solidFill>
                  <a:srgbClr val="0070C0"/>
                </a:solidFill>
                <a:latin typeface="Comic Sans MS" panose="030F0702030302020204" pitchFamily="66" charset="0"/>
                <a:cs typeface="Arial" panose="020B0604020202020204" pitchFamily="34" charset="0"/>
              </a:rPr>
            </a:br>
            <a:r>
              <a:rPr lang="en-US" sz="4800" b="1" dirty="0" err="1">
                <a:solidFill>
                  <a:srgbClr val="441D61"/>
                </a:solidFill>
                <a:latin typeface="Comic Sans MS" panose="030F0702030302020204" pitchFamily="66" charset="0"/>
                <a:cs typeface="Arial" panose="020B0604020202020204" pitchFamily="34" charset="0"/>
              </a:rPr>
              <a:t>Melki-tzedek</a:t>
            </a:r>
            <a:r>
              <a:rPr lang="en-US" sz="4800" b="1" dirty="0">
                <a:solidFill>
                  <a:prstClr val="black"/>
                </a:solidFill>
                <a:latin typeface="Comic Sans MS" panose="030F0702030302020204" pitchFamily="66" charset="0"/>
                <a:cs typeface="Arial" panose="020B0604020202020204" pitchFamily="34" charset="0"/>
              </a:rPr>
              <a:t/>
            </a:r>
            <a:br>
              <a:rPr lang="en-US" sz="4800" b="1" dirty="0">
                <a:solidFill>
                  <a:prstClr val="black"/>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King of Salem,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Priest of the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Most High mean?</a:t>
            </a:r>
            <a:endParaRPr lang="en-US" sz="4800" b="1" i="1" dirty="0">
              <a:solidFill>
                <a:srgbClr val="0070C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85789201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8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4D1EE8D0-5076-4FC3-9FD5-EAD8E65DA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1277" y="643467"/>
            <a:ext cx="3334532" cy="5571066"/>
          </a:xfrm>
          <a:prstGeom prst="rect">
            <a:avLst/>
          </a:prstGeom>
          <a:scene3d>
            <a:camera prst="orthographicFront"/>
            <a:lightRig rig="threePt" dir="t"/>
          </a:scene3d>
          <a:sp3d>
            <a:bevelT/>
          </a:sp3d>
        </p:spPr>
      </p:pic>
      <p:sp>
        <p:nvSpPr>
          <p:cNvPr id="3" name="TextBox 2">
            <a:extLst>
              <a:ext uri="{FF2B5EF4-FFF2-40B4-BE49-F238E27FC236}">
                <a16:creationId xmlns="" xmlns:a16="http://schemas.microsoft.com/office/drawing/2014/main" id="{8F1BA2C9-8DEF-4CBF-B1F8-89CA0B9E4D5C}"/>
              </a:ext>
            </a:extLst>
          </p:cNvPr>
          <p:cNvSpPr txBox="1"/>
          <p:nvPr/>
        </p:nvSpPr>
        <p:spPr>
          <a:xfrm>
            <a:off x="787105" y="649688"/>
            <a:ext cx="7344172" cy="5386090"/>
          </a:xfrm>
          <a:prstGeom prst="rect">
            <a:avLst/>
          </a:prstGeom>
          <a:noFill/>
        </p:spPr>
        <p:txBody>
          <a:bodyPr wrap="square" rtlCol="0">
            <a:spAutoFit/>
            <a:scene3d>
              <a:camera prst="orthographicFront"/>
              <a:lightRig rig="threePt" dir="t"/>
            </a:scene3d>
            <a:sp3d extrusionH="57150">
              <a:bevelT w="38100" h="38100" prst="angle"/>
            </a:sp3d>
          </a:bodyPr>
          <a:lstStyle/>
          <a:p>
            <a:r>
              <a:rPr lang="en-US" sz="2000" dirty="0"/>
              <a:t>From Hebrews 7 we are told </a:t>
            </a:r>
            <a:r>
              <a:rPr lang="en-US" sz="2000" b="1" dirty="0" err="1">
                <a:solidFill>
                  <a:srgbClr val="441D61"/>
                </a:solidFill>
              </a:rPr>
              <a:t>Melki-tzedek</a:t>
            </a:r>
            <a:r>
              <a:rPr lang="en-US" sz="2000" dirty="0"/>
              <a:t> was king of </a:t>
            </a:r>
            <a:r>
              <a:rPr lang="en-US" sz="2000" b="1" u="sng" dirty="0">
                <a:solidFill>
                  <a:schemeClr val="accent1">
                    <a:lumMod val="75000"/>
                  </a:schemeClr>
                </a:solidFill>
              </a:rPr>
              <a:t>Salem</a:t>
            </a:r>
            <a:r>
              <a:rPr lang="en-US" sz="2000" dirty="0"/>
              <a:t> [H8004] and </a:t>
            </a:r>
            <a:r>
              <a:rPr lang="en-US" sz="2000" b="1" dirty="0">
                <a:solidFill>
                  <a:schemeClr val="accent1">
                    <a:lumMod val="75000"/>
                  </a:schemeClr>
                </a:solidFill>
              </a:rPr>
              <a:t>Priest of Yahuah the Most High.  </a:t>
            </a:r>
            <a:r>
              <a:rPr lang="en-US" sz="2000" dirty="0"/>
              <a:t>Exactly what does that mean? </a:t>
            </a:r>
          </a:p>
          <a:p>
            <a:pPr marL="457200" indent="-457200">
              <a:buFont typeface="Arial" pitchFamily="34" charset="0"/>
              <a:buChar char="•"/>
            </a:pPr>
            <a:r>
              <a:rPr lang="en-US" sz="2000" b="1" u="sng" dirty="0"/>
              <a:t>H8004</a:t>
            </a:r>
            <a:r>
              <a:rPr lang="en-US" sz="2000" dirty="0"/>
              <a:t>  </a:t>
            </a:r>
            <a:r>
              <a:rPr lang="en-US" sz="2000" dirty="0" err="1"/>
              <a:t>Shalem</a:t>
            </a:r>
            <a:r>
              <a:rPr lang="en-US" sz="2000" dirty="0"/>
              <a:t> (</a:t>
            </a:r>
            <a:r>
              <a:rPr lang="en-US" sz="2000" dirty="0" err="1"/>
              <a:t>shaw</a:t>
            </a:r>
            <a:r>
              <a:rPr lang="en-US" sz="2000" dirty="0"/>
              <a:t>-lame'); the same as </a:t>
            </a:r>
            <a:r>
              <a:rPr lang="en-US" sz="2000" b="1" u="sng" dirty="0"/>
              <a:t>H8003</a:t>
            </a:r>
            <a:r>
              <a:rPr lang="en-US" sz="2000" dirty="0"/>
              <a:t>; </a:t>
            </a:r>
            <a:r>
              <a:rPr lang="en-US" sz="2000" b="1" dirty="0">
                <a:solidFill>
                  <a:schemeClr val="accent1">
                    <a:lumMod val="75000"/>
                  </a:schemeClr>
                </a:solidFill>
              </a:rPr>
              <a:t>p</a:t>
            </a:r>
            <a:r>
              <a:rPr lang="en-US" sz="2000" b="1" u="sng" dirty="0">
                <a:solidFill>
                  <a:schemeClr val="accent1">
                    <a:lumMod val="75000"/>
                  </a:schemeClr>
                </a:solidFill>
              </a:rPr>
              <a:t>eaceful</a:t>
            </a:r>
            <a:r>
              <a:rPr lang="en-US" sz="2000" dirty="0">
                <a:solidFill>
                  <a:schemeClr val="accent1">
                    <a:lumMod val="75000"/>
                  </a:schemeClr>
                </a:solidFill>
              </a:rPr>
              <a:t>; </a:t>
            </a:r>
            <a:r>
              <a:rPr lang="en-US" sz="2000" dirty="0" err="1"/>
              <a:t>Shalem</a:t>
            </a:r>
            <a:r>
              <a:rPr lang="en-US" sz="2000" dirty="0"/>
              <a:t>, [&amp;] an early name of Jerusalem:  KJV - Salem.</a:t>
            </a:r>
            <a:br>
              <a:rPr lang="en-US" sz="2000" dirty="0"/>
            </a:br>
            <a:endParaRPr lang="en-US" sz="2000" dirty="0"/>
          </a:p>
          <a:p>
            <a:pPr marL="914400" lvl="1" indent="-457200">
              <a:buFont typeface="Arial" pitchFamily="34" charset="0"/>
              <a:buChar char="•"/>
            </a:pPr>
            <a:r>
              <a:rPr lang="en-US" sz="2000" b="1" u="sng" dirty="0">
                <a:solidFill>
                  <a:schemeClr val="accent1">
                    <a:lumMod val="75000"/>
                  </a:schemeClr>
                </a:solidFill>
              </a:rPr>
              <a:t>Shalom</a:t>
            </a:r>
            <a:r>
              <a:rPr lang="en-US" sz="2000" dirty="0">
                <a:solidFill>
                  <a:schemeClr val="accent1">
                    <a:lumMod val="75000"/>
                  </a:schemeClr>
                </a:solidFill>
              </a:rPr>
              <a:t>;</a:t>
            </a:r>
            <a:r>
              <a:rPr lang="en-US" sz="2000" dirty="0"/>
              <a:t> See </a:t>
            </a:r>
            <a:r>
              <a:rPr lang="en-US" sz="2000" b="1" u="sng" dirty="0">
                <a:solidFill>
                  <a:schemeClr val="accent1">
                    <a:lumMod val="75000"/>
                  </a:schemeClr>
                </a:solidFill>
              </a:rPr>
              <a:t>H7965</a:t>
            </a:r>
            <a:r>
              <a:rPr lang="en-US" sz="2000" dirty="0"/>
              <a:t> [</a:t>
            </a:r>
            <a:r>
              <a:rPr lang="en-US" sz="2000" b="1" dirty="0">
                <a:solidFill>
                  <a:schemeClr val="accent1">
                    <a:lumMod val="75000"/>
                  </a:schemeClr>
                </a:solidFill>
              </a:rPr>
              <a:t>p</a:t>
            </a:r>
            <a:r>
              <a:rPr lang="en-US" sz="2000" b="1" u="sng" dirty="0">
                <a:solidFill>
                  <a:schemeClr val="accent1">
                    <a:lumMod val="75000"/>
                  </a:schemeClr>
                </a:solidFill>
              </a:rPr>
              <a:t>eace</a:t>
            </a:r>
            <a:r>
              <a:rPr lang="en-US" sz="2000" dirty="0"/>
              <a:t>].  </a:t>
            </a:r>
            <a:r>
              <a:rPr lang="en-US" sz="2000" b="1" u="sng" dirty="0">
                <a:solidFill>
                  <a:schemeClr val="accent1">
                    <a:lumMod val="75000"/>
                  </a:schemeClr>
                </a:solidFill>
              </a:rPr>
              <a:t>H7965</a:t>
            </a:r>
            <a:r>
              <a:rPr lang="en-US" sz="2000" dirty="0"/>
              <a:t>  </a:t>
            </a:r>
            <a:r>
              <a:rPr lang="en-US" sz="2000" dirty="0" err="1"/>
              <a:t>shalowm</a:t>
            </a:r>
            <a:r>
              <a:rPr lang="en-US" sz="2000" dirty="0"/>
              <a:t> (</a:t>
            </a:r>
            <a:r>
              <a:rPr lang="en-US" sz="2000" dirty="0" err="1"/>
              <a:t>shaw-lome</a:t>
            </a:r>
            <a:r>
              <a:rPr lang="en-US" sz="2000" dirty="0"/>
              <a:t>'); or shalom; from H7999; safe, i.e. (figuratively) well, happy, friendly; also (abstractly) welfare, i.e. health, prosperity, </a:t>
            </a:r>
            <a:r>
              <a:rPr lang="en-US" sz="2000" b="1" dirty="0">
                <a:solidFill>
                  <a:schemeClr val="accent1">
                    <a:lumMod val="75000"/>
                  </a:schemeClr>
                </a:solidFill>
              </a:rPr>
              <a:t>p</a:t>
            </a:r>
            <a:r>
              <a:rPr lang="en-US" sz="2000" b="1" u="sng" dirty="0">
                <a:solidFill>
                  <a:schemeClr val="accent1">
                    <a:lumMod val="75000"/>
                  </a:schemeClr>
                </a:solidFill>
              </a:rPr>
              <a:t>eace</a:t>
            </a:r>
            <a:r>
              <a:rPr lang="en-US" sz="2000" dirty="0">
                <a:solidFill>
                  <a:schemeClr val="accent1">
                    <a:lumMod val="75000"/>
                  </a:schemeClr>
                </a:solidFill>
              </a:rPr>
              <a:t>.</a:t>
            </a:r>
            <a:br>
              <a:rPr lang="en-US" sz="2000" dirty="0">
                <a:solidFill>
                  <a:schemeClr val="accent1">
                    <a:lumMod val="75000"/>
                  </a:schemeClr>
                </a:solidFill>
              </a:rPr>
            </a:br>
            <a:endParaRPr lang="en-US" sz="2000" dirty="0">
              <a:solidFill>
                <a:schemeClr val="accent1">
                  <a:lumMod val="75000"/>
                </a:schemeClr>
              </a:solidFill>
            </a:endParaRPr>
          </a:p>
          <a:p>
            <a:r>
              <a:rPr lang="en-US" sz="2400" dirty="0"/>
              <a:t>“</a:t>
            </a:r>
            <a:r>
              <a:rPr lang="en-US" sz="2400" b="1" u="sng" dirty="0">
                <a:solidFill>
                  <a:schemeClr val="accent1">
                    <a:lumMod val="75000"/>
                  </a:schemeClr>
                </a:solidFill>
              </a:rPr>
              <a:t>Salem</a:t>
            </a:r>
            <a:r>
              <a:rPr lang="en-US" sz="2400" dirty="0"/>
              <a:t>” is used only 2 times in the Old Testament as </a:t>
            </a:r>
            <a:br>
              <a:rPr lang="en-US" sz="2400" dirty="0"/>
            </a:br>
            <a:r>
              <a:rPr lang="en-US" sz="2400" dirty="0"/>
              <a:t>(1) “</a:t>
            </a:r>
            <a:r>
              <a:rPr lang="en-US" sz="2400" b="1" u="sng" dirty="0">
                <a:solidFill>
                  <a:schemeClr val="accent1">
                    <a:lumMod val="75000"/>
                  </a:schemeClr>
                </a:solidFill>
              </a:rPr>
              <a:t>Kin</a:t>
            </a:r>
            <a:r>
              <a:rPr lang="en-US" sz="2400" b="1" dirty="0">
                <a:solidFill>
                  <a:schemeClr val="accent1">
                    <a:lumMod val="75000"/>
                  </a:schemeClr>
                </a:solidFill>
              </a:rPr>
              <a:t>g</a:t>
            </a:r>
            <a:r>
              <a:rPr lang="en-US" sz="2400" b="1" u="sng" dirty="0">
                <a:solidFill>
                  <a:schemeClr val="accent1">
                    <a:lumMod val="75000"/>
                  </a:schemeClr>
                </a:solidFill>
              </a:rPr>
              <a:t> of Peace</a:t>
            </a:r>
            <a:r>
              <a:rPr lang="en-US" sz="2400" dirty="0"/>
              <a:t>” and (2) “</a:t>
            </a:r>
            <a:r>
              <a:rPr lang="en-US" sz="2400" b="1" u="sng" dirty="0">
                <a:solidFill>
                  <a:schemeClr val="accent1">
                    <a:lumMod val="75000"/>
                  </a:schemeClr>
                </a:solidFill>
              </a:rPr>
              <a:t>cit</a:t>
            </a:r>
            <a:r>
              <a:rPr lang="en-US" sz="2400" b="1" dirty="0">
                <a:solidFill>
                  <a:schemeClr val="accent1">
                    <a:lumMod val="75000"/>
                  </a:schemeClr>
                </a:solidFill>
              </a:rPr>
              <a:t>y</a:t>
            </a:r>
            <a:r>
              <a:rPr lang="en-US" sz="2400" b="1" u="sng" dirty="0">
                <a:solidFill>
                  <a:schemeClr val="accent1">
                    <a:lumMod val="75000"/>
                  </a:schemeClr>
                </a:solidFill>
              </a:rPr>
              <a:t> of </a:t>
            </a:r>
            <a:r>
              <a:rPr lang="en-US" sz="2400" b="1" dirty="0">
                <a:solidFill>
                  <a:schemeClr val="accent1">
                    <a:lumMod val="75000"/>
                  </a:schemeClr>
                </a:solidFill>
              </a:rPr>
              <a:t>p</a:t>
            </a:r>
            <a:r>
              <a:rPr lang="en-US" sz="2400" b="1" u="sng" dirty="0">
                <a:solidFill>
                  <a:schemeClr val="accent1">
                    <a:lumMod val="75000"/>
                  </a:schemeClr>
                </a:solidFill>
              </a:rPr>
              <a:t>eace</a:t>
            </a:r>
            <a:r>
              <a:rPr lang="en-US" sz="2400" b="1" dirty="0">
                <a:solidFill>
                  <a:schemeClr val="accent1">
                    <a:lumMod val="75000"/>
                  </a:schemeClr>
                </a:solidFill>
              </a:rPr>
              <a:t>.</a:t>
            </a:r>
            <a:r>
              <a:rPr lang="en-US" sz="2400" dirty="0"/>
              <a:t>” </a:t>
            </a:r>
            <a:br>
              <a:rPr lang="en-US" sz="2400" dirty="0"/>
            </a:br>
            <a:endParaRPr lang="en-US" sz="2400" dirty="0"/>
          </a:p>
          <a:p>
            <a:pPr marL="457200" indent="-457200">
              <a:buFont typeface="+mj-lt"/>
              <a:buAutoNum type="arabicPeriod"/>
            </a:pPr>
            <a:r>
              <a:rPr lang="en-US" sz="2400" b="1" dirty="0">
                <a:solidFill>
                  <a:schemeClr val="accent1">
                    <a:lumMod val="75000"/>
                  </a:schemeClr>
                </a:solidFill>
              </a:rPr>
              <a:t>Genesis 14:18  </a:t>
            </a:r>
            <a:r>
              <a:rPr lang="en-US" sz="2400" dirty="0"/>
              <a:t>And </a:t>
            </a:r>
            <a:r>
              <a:rPr lang="en-US" sz="2400" dirty="0" err="1"/>
              <a:t>Melki-tzedek</a:t>
            </a:r>
            <a:r>
              <a:rPr lang="en-US" sz="2400" dirty="0"/>
              <a:t> king of </a:t>
            </a:r>
            <a:r>
              <a:rPr lang="en-US" sz="2400" b="1" u="sng" dirty="0">
                <a:solidFill>
                  <a:schemeClr val="accent1">
                    <a:lumMod val="75000"/>
                  </a:schemeClr>
                </a:solidFill>
              </a:rPr>
              <a:t>Salem</a:t>
            </a:r>
            <a:r>
              <a:rPr lang="en-US" sz="2400" dirty="0"/>
              <a:t> [</a:t>
            </a:r>
            <a:r>
              <a:rPr lang="en-US" sz="2400" b="1" dirty="0">
                <a:solidFill>
                  <a:schemeClr val="accent1">
                    <a:lumMod val="75000"/>
                  </a:schemeClr>
                </a:solidFill>
              </a:rPr>
              <a:t>shalom/peace</a:t>
            </a:r>
            <a:r>
              <a:rPr lang="en-US" sz="2400" dirty="0"/>
              <a:t>] brought forth bread and wine: </a:t>
            </a:r>
            <a:br>
              <a:rPr lang="en-US" sz="2400" dirty="0"/>
            </a:br>
            <a:r>
              <a:rPr lang="en-US" sz="2400" dirty="0"/>
              <a:t>and he was the priest of the most high Elohim.  </a:t>
            </a:r>
            <a:r>
              <a:rPr lang="en-US" i="1" dirty="0"/>
              <a:t>KJV</a:t>
            </a:r>
            <a:endParaRPr lang="en-US" sz="2400" i="1" dirty="0"/>
          </a:p>
        </p:txBody>
      </p:sp>
      <p:sp>
        <p:nvSpPr>
          <p:cNvPr id="11" name="Slide Number Placeholder 1"/>
          <p:cNvSpPr>
            <a:spLocks noGrp="1"/>
          </p:cNvSpPr>
          <p:nvPr>
            <p:ph type="sldNum" sz="quarter" idx="12"/>
          </p:nvPr>
        </p:nvSpPr>
        <p:spPr>
          <a:xfrm>
            <a:off x="9448800" y="6492875"/>
            <a:ext cx="2743200" cy="365125"/>
          </a:xfrm>
        </p:spPr>
        <p:txBody>
          <a:bodyPr/>
          <a:lstStyle/>
          <a:p>
            <a:fld id="{385F3E72-97D8-4E0E-8DB2-A67F030E614A}" type="slidenum">
              <a:rPr lang="en-US" smtClean="0">
                <a:solidFill>
                  <a:schemeClr val="bg1"/>
                </a:solidFill>
              </a:rPr>
              <a:t>62</a:t>
            </a:fld>
            <a:endParaRPr lang="en-US" dirty="0">
              <a:solidFill>
                <a:schemeClr val="bg1"/>
              </a:solidFill>
            </a:endParaRPr>
          </a:p>
        </p:txBody>
      </p:sp>
    </p:spTree>
    <p:extLst>
      <p:ext uri="{BB962C8B-B14F-4D97-AF65-F5344CB8AC3E}">
        <p14:creationId xmlns:p14="http://schemas.microsoft.com/office/powerpoint/2010/main" val="5794859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8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4D1EE8D0-5076-4FC3-9FD5-EAD8E65DA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9265" y="951918"/>
            <a:ext cx="3334532" cy="4954161"/>
          </a:xfrm>
          <a:prstGeom prst="rect">
            <a:avLst/>
          </a:prstGeom>
          <a:scene3d>
            <a:camera prst="orthographicFront"/>
            <a:lightRig rig="threePt" dir="t"/>
          </a:scene3d>
          <a:sp3d>
            <a:bevelT/>
          </a:sp3d>
        </p:spPr>
      </p:pic>
      <p:sp>
        <p:nvSpPr>
          <p:cNvPr id="3" name="TextBox 2">
            <a:extLst>
              <a:ext uri="{FF2B5EF4-FFF2-40B4-BE49-F238E27FC236}">
                <a16:creationId xmlns="" xmlns:a16="http://schemas.microsoft.com/office/drawing/2014/main" id="{8F1BA2C9-8DEF-4CBF-B1F8-89CA0B9E4D5C}"/>
              </a:ext>
            </a:extLst>
          </p:cNvPr>
          <p:cNvSpPr txBox="1"/>
          <p:nvPr/>
        </p:nvSpPr>
        <p:spPr>
          <a:xfrm>
            <a:off x="570797" y="608733"/>
            <a:ext cx="7255680" cy="2677656"/>
          </a:xfrm>
          <a:prstGeom prst="rect">
            <a:avLst/>
          </a:prstGeom>
          <a:noFill/>
        </p:spPr>
        <p:txBody>
          <a:bodyPr wrap="square" rtlCol="0">
            <a:spAutoFit/>
            <a:scene3d>
              <a:camera prst="orthographicFront"/>
              <a:lightRig rig="threePt" dir="t"/>
            </a:scene3d>
            <a:sp3d extrusionH="57150">
              <a:bevelT w="38100" h="38100" prst="angle"/>
            </a:sp3d>
          </a:bodyPr>
          <a:lstStyle/>
          <a:p>
            <a:r>
              <a:rPr lang="en-US" sz="2400" dirty="0"/>
              <a:t>Remember:  “</a:t>
            </a:r>
            <a:r>
              <a:rPr lang="en-US" sz="2400" b="1" u="sng" dirty="0">
                <a:solidFill>
                  <a:schemeClr val="accent1">
                    <a:lumMod val="75000"/>
                  </a:schemeClr>
                </a:solidFill>
              </a:rPr>
              <a:t>Salem</a:t>
            </a:r>
            <a:r>
              <a:rPr lang="en-US" sz="2400" dirty="0"/>
              <a:t>” is used only 2 times in the Old Testament as (1) “</a:t>
            </a:r>
            <a:r>
              <a:rPr lang="en-US" sz="2400" b="1" u="sng" dirty="0">
                <a:solidFill>
                  <a:schemeClr val="accent1">
                    <a:lumMod val="75000"/>
                  </a:schemeClr>
                </a:solidFill>
              </a:rPr>
              <a:t>Kin</a:t>
            </a:r>
            <a:r>
              <a:rPr lang="en-US" sz="2400" b="1" dirty="0">
                <a:solidFill>
                  <a:schemeClr val="accent1">
                    <a:lumMod val="75000"/>
                  </a:schemeClr>
                </a:solidFill>
              </a:rPr>
              <a:t>g</a:t>
            </a:r>
            <a:r>
              <a:rPr lang="en-US" sz="2400" b="1" u="sng" dirty="0">
                <a:solidFill>
                  <a:schemeClr val="accent1">
                    <a:lumMod val="75000"/>
                  </a:schemeClr>
                </a:solidFill>
              </a:rPr>
              <a:t> of Peace</a:t>
            </a:r>
            <a:r>
              <a:rPr lang="en-US" sz="2400" dirty="0"/>
              <a:t>” and (2) “</a:t>
            </a:r>
            <a:r>
              <a:rPr lang="en-US" sz="2400" b="1" u="sng" dirty="0">
                <a:solidFill>
                  <a:schemeClr val="accent1">
                    <a:lumMod val="75000"/>
                  </a:schemeClr>
                </a:solidFill>
              </a:rPr>
              <a:t>cit</a:t>
            </a:r>
            <a:r>
              <a:rPr lang="en-US" sz="2400" b="1" dirty="0">
                <a:solidFill>
                  <a:schemeClr val="accent1">
                    <a:lumMod val="75000"/>
                  </a:schemeClr>
                </a:solidFill>
              </a:rPr>
              <a:t>y</a:t>
            </a:r>
            <a:r>
              <a:rPr lang="en-US" sz="2400" b="1" u="sng" dirty="0">
                <a:solidFill>
                  <a:schemeClr val="accent1">
                    <a:lumMod val="75000"/>
                  </a:schemeClr>
                </a:solidFill>
              </a:rPr>
              <a:t> of </a:t>
            </a:r>
            <a:r>
              <a:rPr lang="en-US" sz="2400" b="1" dirty="0">
                <a:solidFill>
                  <a:schemeClr val="accent1">
                    <a:lumMod val="75000"/>
                  </a:schemeClr>
                </a:solidFill>
              </a:rPr>
              <a:t>p</a:t>
            </a:r>
            <a:r>
              <a:rPr lang="en-US" sz="2400" b="1" u="sng" dirty="0">
                <a:solidFill>
                  <a:schemeClr val="accent1">
                    <a:lumMod val="75000"/>
                  </a:schemeClr>
                </a:solidFill>
              </a:rPr>
              <a:t>eace</a:t>
            </a:r>
            <a:r>
              <a:rPr lang="en-US" sz="2400" b="1" dirty="0">
                <a:solidFill>
                  <a:schemeClr val="accent1">
                    <a:lumMod val="75000"/>
                  </a:schemeClr>
                </a:solidFill>
              </a:rPr>
              <a:t>.</a:t>
            </a:r>
            <a:r>
              <a:rPr lang="en-US" sz="2400" dirty="0"/>
              <a:t>” </a:t>
            </a:r>
            <a:br>
              <a:rPr lang="en-US" sz="2400" dirty="0"/>
            </a:br>
            <a:r>
              <a:rPr lang="en-US" sz="2400" dirty="0"/>
              <a:t>		</a:t>
            </a:r>
          </a:p>
          <a:p>
            <a:pPr marL="457200" indent="-457200">
              <a:buFont typeface="+mj-lt"/>
              <a:buAutoNum type="arabicPeriod" startAt="2"/>
            </a:pPr>
            <a:r>
              <a:rPr lang="en-US" sz="2400" b="1" dirty="0">
                <a:solidFill>
                  <a:schemeClr val="accent1">
                    <a:lumMod val="75000"/>
                  </a:schemeClr>
                </a:solidFill>
              </a:rPr>
              <a:t>Psalms 76:2  </a:t>
            </a:r>
            <a:r>
              <a:rPr lang="en-US" i="1" dirty="0"/>
              <a:t>KJV </a:t>
            </a:r>
            <a:r>
              <a:rPr lang="en-US" sz="2400" b="1" dirty="0">
                <a:solidFill>
                  <a:schemeClr val="accent1">
                    <a:lumMod val="75000"/>
                  </a:schemeClr>
                </a:solidFill>
              </a:rPr>
              <a:t>    </a:t>
            </a:r>
            <a:r>
              <a:rPr lang="en-US" sz="2400" dirty="0"/>
              <a:t>In </a:t>
            </a:r>
            <a:r>
              <a:rPr lang="en-US" sz="2400" b="1" u="sng" dirty="0">
                <a:solidFill>
                  <a:schemeClr val="accent1">
                    <a:lumMod val="75000"/>
                  </a:schemeClr>
                </a:solidFill>
              </a:rPr>
              <a:t>Salem</a:t>
            </a:r>
            <a:r>
              <a:rPr lang="en-US" sz="2400" dirty="0"/>
              <a:t> </a:t>
            </a:r>
            <a:r>
              <a:rPr lang="en-US" sz="2000" dirty="0"/>
              <a:t>[</a:t>
            </a:r>
            <a:r>
              <a:rPr lang="en-US" sz="2000" b="1" u="sng" dirty="0">
                <a:solidFill>
                  <a:schemeClr val="accent1">
                    <a:lumMod val="75000"/>
                  </a:schemeClr>
                </a:solidFill>
              </a:rPr>
              <a:t>Jerusalem</a:t>
            </a:r>
            <a:r>
              <a:rPr lang="en-US" sz="2000" dirty="0"/>
              <a:t>]</a:t>
            </a:r>
            <a:r>
              <a:rPr lang="en-US" sz="2400" dirty="0"/>
              <a:t> also is his </a:t>
            </a:r>
            <a:br>
              <a:rPr lang="en-US" sz="2400" dirty="0"/>
            </a:br>
            <a:r>
              <a:rPr lang="en-US" sz="2400" dirty="0"/>
              <a:t>tabernacle, and his dwelling place in </a:t>
            </a:r>
            <a:r>
              <a:rPr lang="en-US" sz="2400" b="1" u="sng" dirty="0">
                <a:solidFill>
                  <a:schemeClr val="accent1">
                    <a:lumMod val="75000"/>
                  </a:schemeClr>
                </a:solidFill>
              </a:rPr>
              <a:t>Zion</a:t>
            </a:r>
            <a:r>
              <a:rPr lang="en-US" sz="2400" dirty="0"/>
              <a:t> </a:t>
            </a:r>
            <a:r>
              <a:rPr lang="en-US" dirty="0"/>
              <a:t>[H6726]</a:t>
            </a:r>
            <a:r>
              <a:rPr lang="en-US" sz="2400" dirty="0"/>
              <a:t>.  </a:t>
            </a:r>
            <a:endParaRPr lang="en-US" i="1" dirty="0"/>
          </a:p>
          <a:p>
            <a:endParaRPr lang="en-US" sz="2400" dirty="0"/>
          </a:p>
          <a:p>
            <a:endParaRPr lang="en-US" sz="2400" dirty="0"/>
          </a:p>
        </p:txBody>
      </p:sp>
      <p:sp>
        <p:nvSpPr>
          <p:cNvPr id="11" name="Slide Number Placeholder 1"/>
          <p:cNvSpPr>
            <a:spLocks noGrp="1"/>
          </p:cNvSpPr>
          <p:nvPr>
            <p:ph type="sldNum" sz="quarter" idx="12"/>
          </p:nvPr>
        </p:nvSpPr>
        <p:spPr>
          <a:xfrm>
            <a:off x="9448800" y="6492875"/>
            <a:ext cx="2743200" cy="365125"/>
          </a:xfrm>
        </p:spPr>
        <p:txBody>
          <a:bodyPr/>
          <a:lstStyle/>
          <a:p>
            <a:fld id="{385F3E72-97D8-4E0E-8DB2-A67F030E614A}" type="slidenum">
              <a:rPr lang="en-US" smtClean="0">
                <a:solidFill>
                  <a:schemeClr val="bg1"/>
                </a:solidFill>
              </a:rPr>
              <a:t>63</a:t>
            </a:fld>
            <a:endParaRPr lang="en-US" dirty="0">
              <a:solidFill>
                <a:schemeClr val="bg1"/>
              </a:solidFill>
            </a:endParaRPr>
          </a:p>
        </p:txBody>
      </p:sp>
      <p:pic>
        <p:nvPicPr>
          <p:cNvPr id="13" name="Picture 12">
            <a:extLst>
              <a:ext uri="{FF2B5EF4-FFF2-40B4-BE49-F238E27FC236}">
                <a16:creationId xmlns="" xmlns:a16="http://schemas.microsoft.com/office/drawing/2014/main" id="{4D1EE8D0-5076-4FC3-9FD5-EAD8E65DAB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643" y="2694039"/>
            <a:ext cx="4109279" cy="3451793"/>
          </a:xfrm>
          <a:prstGeom prst="rect">
            <a:avLst/>
          </a:prstGeom>
          <a:scene3d>
            <a:camera prst="orthographicFront"/>
            <a:lightRig rig="threePt" dir="t"/>
          </a:scene3d>
          <a:sp3d>
            <a:bevelT/>
          </a:sp3d>
        </p:spPr>
      </p:pic>
      <p:sp>
        <p:nvSpPr>
          <p:cNvPr id="14" name="TextBox 13">
            <a:extLst>
              <a:ext uri="{FF2B5EF4-FFF2-40B4-BE49-F238E27FC236}">
                <a16:creationId xmlns="" xmlns:a16="http://schemas.microsoft.com/office/drawing/2014/main" id="{8F1BA2C9-8DEF-4CBF-B1F8-89CA0B9E4D5C}"/>
              </a:ext>
            </a:extLst>
          </p:cNvPr>
          <p:cNvSpPr txBox="1"/>
          <p:nvPr/>
        </p:nvSpPr>
        <p:spPr>
          <a:xfrm>
            <a:off x="4791923" y="3074459"/>
            <a:ext cx="3457342" cy="230832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i="1" dirty="0"/>
              <a:t>“</a:t>
            </a:r>
            <a:r>
              <a:rPr lang="en-US" sz="2400" b="1" i="1" dirty="0">
                <a:solidFill>
                  <a:schemeClr val="accent1">
                    <a:lumMod val="75000"/>
                  </a:schemeClr>
                </a:solidFill>
              </a:rPr>
              <a:t>Zion</a:t>
            </a:r>
            <a:r>
              <a:rPr lang="en-US" sz="2400" i="1" dirty="0"/>
              <a:t>” is found 152 times </a:t>
            </a:r>
            <a:br>
              <a:rPr lang="en-US" sz="2400" i="1" dirty="0"/>
            </a:br>
            <a:r>
              <a:rPr lang="en-US" sz="2400" i="1" dirty="0"/>
              <a:t>in the Tanach – always in </a:t>
            </a:r>
            <a:br>
              <a:rPr lang="en-US" sz="2400" i="1" dirty="0"/>
            </a:br>
            <a:r>
              <a:rPr lang="en-US" sz="2400" i="1" dirty="0"/>
              <a:t>reference to </a:t>
            </a:r>
            <a:r>
              <a:rPr lang="en-US" sz="2400" b="1" i="1" dirty="0">
                <a:solidFill>
                  <a:schemeClr val="accent1">
                    <a:lumMod val="75000"/>
                  </a:schemeClr>
                </a:solidFill>
              </a:rPr>
              <a:t>Jerusalem</a:t>
            </a:r>
            <a:r>
              <a:rPr lang="en-US" sz="2400" i="1" dirty="0"/>
              <a:t> – </a:t>
            </a:r>
            <a:br>
              <a:rPr lang="en-US" sz="2400" i="1" dirty="0"/>
            </a:br>
            <a:r>
              <a:rPr lang="en-US" sz="2400" i="1" dirty="0"/>
              <a:t>named 	as the </a:t>
            </a:r>
            <a:br>
              <a:rPr lang="en-US" sz="2400" i="1" dirty="0"/>
            </a:br>
            <a:r>
              <a:rPr lang="en-US" sz="2400" i="1" dirty="0"/>
              <a:t>“</a:t>
            </a:r>
            <a:r>
              <a:rPr lang="en-US" sz="2400" b="1" i="1" dirty="0">
                <a:solidFill>
                  <a:schemeClr val="accent1">
                    <a:lumMod val="75000"/>
                  </a:schemeClr>
                </a:solidFill>
              </a:rPr>
              <a:t>city of peace.</a:t>
            </a:r>
            <a:r>
              <a:rPr lang="en-US" sz="2400" i="1" dirty="0"/>
              <a:t>”</a:t>
            </a:r>
            <a:endParaRPr lang="en-US" sz="2800" dirty="0"/>
          </a:p>
          <a:p>
            <a:endParaRPr lang="en-US" sz="2400" dirty="0"/>
          </a:p>
        </p:txBody>
      </p:sp>
    </p:spTree>
    <p:extLst>
      <p:ext uri="{BB962C8B-B14F-4D97-AF65-F5344CB8AC3E}">
        <p14:creationId xmlns:p14="http://schemas.microsoft.com/office/powerpoint/2010/main" val="21672479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8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4D1EE8D0-5076-4FC3-9FD5-EAD8E65DA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1277" y="790705"/>
            <a:ext cx="3334532" cy="2976069"/>
          </a:xfrm>
          <a:prstGeom prst="rect">
            <a:avLst/>
          </a:prstGeom>
          <a:scene3d>
            <a:camera prst="orthographicFront"/>
            <a:lightRig rig="threePt" dir="t"/>
          </a:scene3d>
          <a:sp3d>
            <a:bevelT/>
          </a:sp3d>
        </p:spPr>
      </p:pic>
      <p:sp>
        <p:nvSpPr>
          <p:cNvPr id="3" name="TextBox 2">
            <a:extLst>
              <a:ext uri="{FF2B5EF4-FFF2-40B4-BE49-F238E27FC236}">
                <a16:creationId xmlns="" xmlns:a16="http://schemas.microsoft.com/office/drawing/2014/main" id="{8F1BA2C9-8DEF-4CBF-B1F8-89CA0B9E4D5C}"/>
              </a:ext>
            </a:extLst>
          </p:cNvPr>
          <p:cNvSpPr txBox="1"/>
          <p:nvPr/>
        </p:nvSpPr>
        <p:spPr>
          <a:xfrm>
            <a:off x="619432" y="480060"/>
            <a:ext cx="7374194" cy="6001643"/>
          </a:xfrm>
          <a:prstGeom prst="rect">
            <a:avLst/>
          </a:prstGeom>
          <a:noFill/>
        </p:spPr>
        <p:txBody>
          <a:bodyPr wrap="square" rtlCol="0">
            <a:spAutoFit/>
            <a:scene3d>
              <a:camera prst="orthographicFront"/>
              <a:lightRig rig="threePt" dir="t"/>
            </a:scene3d>
            <a:sp3d extrusionH="57150">
              <a:bevelT w="38100" h="38100" prst="angle"/>
            </a:sp3d>
          </a:bodyPr>
          <a:lstStyle/>
          <a:p>
            <a:r>
              <a:rPr lang="en-US" sz="2400" dirty="0"/>
              <a:t>In </a:t>
            </a:r>
            <a:r>
              <a:rPr lang="en-US" sz="2400" b="1" dirty="0">
                <a:solidFill>
                  <a:srgbClr val="0070C0"/>
                </a:solidFill>
              </a:rPr>
              <a:t>Gen 14:18</a:t>
            </a:r>
            <a:r>
              <a:rPr lang="en-US" sz="2400" dirty="0">
                <a:solidFill>
                  <a:srgbClr val="0070C0"/>
                </a:solidFill>
              </a:rPr>
              <a:t>, </a:t>
            </a:r>
            <a:r>
              <a:rPr lang="en-US" sz="2400" dirty="0"/>
              <a:t>the </a:t>
            </a:r>
            <a:r>
              <a:rPr lang="en-US" sz="2400" b="1" dirty="0" err="1">
                <a:solidFill>
                  <a:srgbClr val="441D61"/>
                </a:solidFill>
              </a:rPr>
              <a:t>Melki-tzedek</a:t>
            </a:r>
            <a:r>
              <a:rPr lang="en-US" sz="2400" dirty="0"/>
              <a:t> King of Salem met Abraham as he returned from the defeat of the kings.  This Priest of the most high Elohim brought bread and wine and blessed Abraham.  It is also recorded that Abraham gave him a tenth of everything.</a:t>
            </a:r>
          </a:p>
          <a:p>
            <a:endParaRPr lang="en-US" sz="2400" dirty="0"/>
          </a:p>
          <a:p>
            <a:r>
              <a:rPr lang="en-US" sz="2400" b="1" dirty="0">
                <a:solidFill>
                  <a:schemeClr val="tx1">
                    <a:lumMod val="75000"/>
                    <a:lumOff val="25000"/>
                  </a:schemeClr>
                </a:solidFill>
              </a:rPr>
              <a:t>Remember</a:t>
            </a:r>
            <a:r>
              <a:rPr lang="en-US" sz="2400" dirty="0">
                <a:solidFill>
                  <a:schemeClr val="tx1">
                    <a:lumMod val="75000"/>
                    <a:lumOff val="25000"/>
                  </a:schemeClr>
                </a:solidFill>
              </a:rPr>
              <a:t>:  </a:t>
            </a:r>
            <a:r>
              <a:rPr lang="en-US" sz="2400" b="1" dirty="0">
                <a:solidFill>
                  <a:schemeClr val="accent1">
                    <a:lumMod val="75000"/>
                  </a:schemeClr>
                </a:solidFill>
              </a:rPr>
              <a:t>King of Salem </a:t>
            </a:r>
            <a:r>
              <a:rPr lang="en-US" sz="2400" dirty="0"/>
              <a:t>means </a:t>
            </a:r>
            <a:r>
              <a:rPr lang="en-US" sz="2400" b="1" dirty="0">
                <a:solidFill>
                  <a:schemeClr val="accent1">
                    <a:lumMod val="75000"/>
                  </a:schemeClr>
                </a:solidFill>
              </a:rPr>
              <a:t>King of Peace.</a:t>
            </a:r>
          </a:p>
          <a:p>
            <a:r>
              <a:rPr lang="en-US" sz="2400" b="1" dirty="0" err="1">
                <a:solidFill>
                  <a:srgbClr val="441D61"/>
                </a:solidFill>
              </a:rPr>
              <a:t>Melki-tzedek</a:t>
            </a:r>
            <a:r>
              <a:rPr lang="en-US" sz="2400" dirty="0"/>
              <a:t> also has a special meaning:</a:t>
            </a:r>
          </a:p>
          <a:p>
            <a:pPr marL="342900" indent="-342900">
              <a:buFont typeface="Arial" pitchFamily="34" charset="0"/>
              <a:buChar char="•"/>
            </a:pPr>
            <a:r>
              <a:rPr lang="en-US" sz="2400" dirty="0"/>
              <a:t>“</a:t>
            </a:r>
            <a:r>
              <a:rPr lang="en-US" sz="2400" b="1" dirty="0" err="1">
                <a:solidFill>
                  <a:schemeClr val="accent1">
                    <a:lumMod val="75000"/>
                  </a:schemeClr>
                </a:solidFill>
              </a:rPr>
              <a:t>Malki</a:t>
            </a:r>
            <a:r>
              <a:rPr lang="en-US" sz="2400" b="1" dirty="0">
                <a:solidFill>
                  <a:schemeClr val="accent1">
                    <a:lumMod val="75000"/>
                  </a:schemeClr>
                </a:solidFill>
              </a:rPr>
              <a:t>/</a:t>
            </a:r>
            <a:r>
              <a:rPr lang="en-US" sz="2400" b="1" dirty="0" err="1">
                <a:solidFill>
                  <a:schemeClr val="accent1">
                    <a:lumMod val="75000"/>
                  </a:schemeClr>
                </a:solidFill>
              </a:rPr>
              <a:t>Melki</a:t>
            </a:r>
            <a:r>
              <a:rPr lang="en-US" sz="2400" dirty="0"/>
              <a:t>” means “</a:t>
            </a:r>
            <a:r>
              <a:rPr lang="en-US" sz="2400" b="1" dirty="0">
                <a:solidFill>
                  <a:schemeClr val="accent1">
                    <a:lumMod val="75000"/>
                  </a:schemeClr>
                </a:solidFill>
              </a:rPr>
              <a:t>king</a:t>
            </a:r>
            <a:r>
              <a:rPr lang="en-US" sz="2400" dirty="0"/>
              <a:t>”  </a:t>
            </a:r>
          </a:p>
          <a:p>
            <a:pPr marL="342900" indent="-342900">
              <a:buFont typeface="Arial" pitchFamily="34" charset="0"/>
              <a:buChar char="•"/>
            </a:pPr>
            <a:r>
              <a:rPr lang="en-US" sz="2400" dirty="0"/>
              <a:t>“</a:t>
            </a:r>
            <a:r>
              <a:rPr lang="en-US" sz="2400" b="1" dirty="0" err="1">
                <a:solidFill>
                  <a:schemeClr val="accent1">
                    <a:lumMod val="75000"/>
                  </a:schemeClr>
                </a:solidFill>
              </a:rPr>
              <a:t>tzedek</a:t>
            </a:r>
            <a:r>
              <a:rPr lang="en-US" sz="2400" dirty="0"/>
              <a:t>” means “</a:t>
            </a:r>
            <a:r>
              <a:rPr lang="en-US" sz="2400" b="1" dirty="0">
                <a:solidFill>
                  <a:schemeClr val="accent1">
                    <a:lumMod val="75000"/>
                  </a:schemeClr>
                </a:solidFill>
              </a:rPr>
              <a:t>righteousness</a:t>
            </a:r>
            <a:r>
              <a:rPr lang="en-US" sz="2400" dirty="0"/>
              <a:t>”</a:t>
            </a:r>
          </a:p>
          <a:p>
            <a:r>
              <a:rPr lang="en-US" sz="2400" dirty="0"/>
              <a:t>This “</a:t>
            </a:r>
            <a:r>
              <a:rPr lang="en-US" sz="2400" b="1" dirty="0">
                <a:solidFill>
                  <a:schemeClr val="accent1">
                    <a:lumMod val="75000"/>
                  </a:schemeClr>
                </a:solidFill>
              </a:rPr>
              <a:t>king of righteousness</a:t>
            </a:r>
            <a:r>
              <a:rPr lang="en-US" sz="2400" dirty="0"/>
              <a:t>” (or “</a:t>
            </a:r>
            <a:r>
              <a:rPr lang="en-US" sz="2400" b="1" dirty="0">
                <a:solidFill>
                  <a:schemeClr val="accent1">
                    <a:lumMod val="75000"/>
                  </a:schemeClr>
                </a:solidFill>
              </a:rPr>
              <a:t>king of peace</a:t>
            </a:r>
            <a:r>
              <a:rPr lang="en-US" sz="2400" dirty="0"/>
              <a:t>”) </a:t>
            </a:r>
            <a:br>
              <a:rPr lang="en-US" sz="2400" dirty="0"/>
            </a:br>
            <a:r>
              <a:rPr lang="en-US" sz="2400" dirty="0"/>
              <a:t>is the </a:t>
            </a:r>
            <a:r>
              <a:rPr lang="en-US" sz="2400" b="1" dirty="0">
                <a:solidFill>
                  <a:schemeClr val="accent1">
                    <a:lumMod val="75000"/>
                  </a:schemeClr>
                </a:solidFill>
              </a:rPr>
              <a:t>Most High Elohim</a:t>
            </a:r>
            <a:r>
              <a:rPr lang="en-US" sz="2400" dirty="0">
                <a:solidFill>
                  <a:schemeClr val="accent1">
                    <a:lumMod val="75000"/>
                  </a:schemeClr>
                </a:solidFill>
              </a:rPr>
              <a:t>, </a:t>
            </a:r>
            <a:r>
              <a:rPr lang="en-US" sz="2400" b="1" u="sng" dirty="0"/>
              <a:t>Who will be known as</a:t>
            </a:r>
            <a:r>
              <a:rPr lang="en-US" sz="2400" dirty="0"/>
              <a:t> the </a:t>
            </a:r>
            <a:br>
              <a:rPr lang="en-US" sz="2400" dirty="0"/>
            </a:br>
            <a:r>
              <a:rPr lang="en-US" sz="2400" b="1" dirty="0">
                <a:solidFill>
                  <a:schemeClr val="accent1">
                    <a:lumMod val="75000"/>
                  </a:schemeClr>
                </a:solidFill>
              </a:rPr>
              <a:t>One</a:t>
            </a:r>
            <a:r>
              <a:rPr lang="en-US" sz="2400" dirty="0"/>
              <a:t> [</a:t>
            </a:r>
            <a:r>
              <a:rPr lang="en-US" sz="2400" b="1" dirty="0">
                <a:solidFill>
                  <a:schemeClr val="accent1">
                    <a:lumMod val="75000"/>
                  </a:schemeClr>
                </a:solidFill>
              </a:rPr>
              <a:t>Yahusha</a:t>
            </a:r>
            <a:r>
              <a:rPr lang="en-US" sz="2400" dirty="0"/>
              <a:t>] that offers the sacrifice of Salvation. </a:t>
            </a:r>
          </a:p>
          <a:p>
            <a:endParaRPr lang="en-US" sz="1600" b="1" dirty="0">
              <a:solidFill>
                <a:srgbClr val="0000CC"/>
              </a:solidFill>
            </a:endParaRPr>
          </a:p>
          <a:p>
            <a:r>
              <a:rPr lang="en-US" sz="2400" b="1" dirty="0">
                <a:solidFill>
                  <a:schemeClr val="accent1">
                    <a:lumMod val="75000"/>
                  </a:schemeClr>
                </a:solidFill>
              </a:rPr>
              <a:t>This can only refer to the Majesty of Heaven – NOT – any </a:t>
            </a:r>
            <a:r>
              <a:rPr lang="en-US" sz="2400" b="1" dirty="0" err="1">
                <a:solidFill>
                  <a:schemeClr val="accent1">
                    <a:lumMod val="75000"/>
                  </a:schemeClr>
                </a:solidFill>
              </a:rPr>
              <a:t>Melki-tzedek</a:t>
            </a:r>
            <a:r>
              <a:rPr lang="en-US" sz="2400" b="1" dirty="0">
                <a:solidFill>
                  <a:schemeClr val="accent1">
                    <a:lumMod val="75000"/>
                  </a:schemeClr>
                </a:solidFill>
              </a:rPr>
              <a:t> representative from the lineage of Adam.</a:t>
            </a:r>
          </a:p>
        </p:txBody>
      </p:sp>
      <p:sp>
        <p:nvSpPr>
          <p:cNvPr id="11" name="Slide Number Placeholder 1"/>
          <p:cNvSpPr>
            <a:spLocks noGrp="1"/>
          </p:cNvSpPr>
          <p:nvPr>
            <p:ph type="sldNum" sz="quarter" idx="12"/>
          </p:nvPr>
        </p:nvSpPr>
        <p:spPr>
          <a:xfrm>
            <a:off x="9448800" y="6492875"/>
            <a:ext cx="2743200" cy="365125"/>
          </a:xfrm>
        </p:spPr>
        <p:txBody>
          <a:bodyPr/>
          <a:lstStyle/>
          <a:p>
            <a:fld id="{385F3E72-97D8-4E0E-8DB2-A67F030E614A}" type="slidenum">
              <a:rPr lang="en-US" smtClean="0">
                <a:solidFill>
                  <a:schemeClr val="bg1"/>
                </a:solidFill>
              </a:rPr>
              <a:t>64</a:t>
            </a:fld>
            <a:endParaRPr lang="en-US" dirty="0">
              <a:solidFill>
                <a:schemeClr val="bg1"/>
              </a:solidFill>
            </a:endParaRPr>
          </a:p>
        </p:txBody>
      </p:sp>
      <p:pic>
        <p:nvPicPr>
          <p:cNvPr id="14" name="Picture 13">
            <a:extLst>
              <a:ext uri="{FF2B5EF4-FFF2-40B4-BE49-F238E27FC236}">
                <a16:creationId xmlns="" xmlns:a16="http://schemas.microsoft.com/office/drawing/2014/main" id="{4D1EE8D0-5076-4FC3-9FD5-EAD8E65DAB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1277" y="4013910"/>
            <a:ext cx="3334532" cy="2037769"/>
          </a:xfrm>
          <a:prstGeom prst="rect">
            <a:avLst/>
          </a:prstGeom>
          <a:scene3d>
            <a:camera prst="orthographicFront"/>
            <a:lightRig rig="threePt" dir="t"/>
          </a:scene3d>
          <a:sp3d>
            <a:bevelT/>
          </a:sp3d>
        </p:spPr>
      </p:pic>
      <p:pic>
        <p:nvPicPr>
          <p:cNvPr id="4" name="Picture 3">
            <a:extLst>
              <a:ext uri="{FF2B5EF4-FFF2-40B4-BE49-F238E27FC236}">
                <a16:creationId xmlns="" xmlns:a16="http://schemas.microsoft.com/office/drawing/2014/main" id="{A4080EC0-7B5E-497F-BFE8-95BA435700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84651" y="645565"/>
            <a:ext cx="4784651" cy="4348717"/>
          </a:xfrm>
          <a:prstGeom prst="rect">
            <a:avLst/>
          </a:prstGeom>
        </p:spPr>
      </p:pic>
    </p:spTree>
    <p:extLst>
      <p:ext uri="{BB962C8B-B14F-4D97-AF65-F5344CB8AC3E}">
        <p14:creationId xmlns:p14="http://schemas.microsoft.com/office/powerpoint/2010/main" val="119256354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65</a:t>
            </a:fld>
            <a:endParaRPr lang="en-US" dirty="0">
              <a:solidFill>
                <a:schemeClr val="tx1"/>
              </a:solidFill>
            </a:endParaRPr>
          </a:p>
        </p:txBody>
      </p:sp>
      <p:pic>
        <p:nvPicPr>
          <p:cNvPr id="3" name="Picture 3" descr="C:\Users\Rae\Desktop\Mel [cf] Priesthood &amp; Faifer\umbrella 1.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435621" y="4032569"/>
            <a:ext cx="3166039" cy="29968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7017020" y="772220"/>
            <a:ext cx="5174980" cy="1798638"/>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#1 </a:t>
            </a:r>
            <a:r>
              <a:rPr lang="en-US" sz="2800" b="1" dirty="0" err="1">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Melki-tzedek</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The Majesty of Heaven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as the High Priest for Adam</a:t>
            </a:r>
            <a:endParaRPr lang="en-CA"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endParaRPr>
          </a:p>
        </p:txBody>
      </p:sp>
      <p:pic>
        <p:nvPicPr>
          <p:cNvPr id="5"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846783" y="2101597"/>
            <a:ext cx="5398838" cy="44674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9621" y="-70940"/>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7450469" y="2461211"/>
            <a:ext cx="4357946" cy="1798638"/>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The Earthly Representative from Adam to Moses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(~2500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Yrs</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t>
            </a:r>
            <a:endParaRPr lang="en-CA"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sp>
        <p:nvSpPr>
          <p:cNvPr id="8" name="Content Placeholder 3"/>
          <p:cNvSpPr txBox="1">
            <a:spLocks/>
          </p:cNvSpPr>
          <p:nvPr/>
        </p:nvSpPr>
        <p:spPr>
          <a:xfrm>
            <a:off x="6548661" y="4619463"/>
            <a:ext cx="5436193" cy="1798638"/>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#3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Aharonic</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Priesthood on Earth</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From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Aharon</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to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the crucifixion</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(~1500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Yrs</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t>
            </a:r>
            <a:endParaRPr lang="en-CA"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endParaRPr>
          </a:p>
        </p:txBody>
      </p:sp>
      <p:sp>
        <p:nvSpPr>
          <p:cNvPr id="9" name="Title 2"/>
          <p:cNvSpPr txBox="1">
            <a:spLocks/>
          </p:cNvSpPr>
          <p:nvPr/>
        </p:nvSpPr>
        <p:spPr>
          <a:xfrm>
            <a:off x="195318" y="4064159"/>
            <a:ext cx="3750648" cy="2933700"/>
          </a:xfrm>
          <a:prstGeom prst="rect">
            <a:avLst/>
          </a:prstGeom>
        </p:spPr>
        <p:txBody>
          <a:bodyPr>
            <a:normAutofit fontScale="975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The </a:t>
            </a:r>
            <a:b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Umbrella Illustrations Demonstrate Priesthoods </a:t>
            </a:r>
            <a:b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&amp; Covenants</a:t>
            </a:r>
            <a:endParaRPr lang="en-CA"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0" name="Title 2"/>
          <p:cNvSpPr txBox="1">
            <a:spLocks/>
          </p:cNvSpPr>
          <p:nvPr/>
        </p:nvSpPr>
        <p:spPr>
          <a:xfrm>
            <a:off x="2070642" y="98456"/>
            <a:ext cx="9848510"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Remember what this study is about?</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2" name="Speech Bubble: Rectangle with Corners Rounded 10">
            <a:extLst>
              <a:ext uri="{FF2B5EF4-FFF2-40B4-BE49-F238E27FC236}">
                <a16:creationId xmlns="" xmlns:a16="http://schemas.microsoft.com/office/drawing/2014/main" id="{2BD1E44F-326E-4E4A-AF2D-C8E3B31DC5C0}"/>
              </a:ext>
            </a:extLst>
          </p:cNvPr>
          <p:cNvSpPr/>
          <p:nvPr/>
        </p:nvSpPr>
        <p:spPr>
          <a:xfrm>
            <a:off x="343320" y="442551"/>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13" name="Speech Bubble: Rectangle with Corners Rounded 11">
            <a:extLst>
              <a:ext uri="{FF2B5EF4-FFF2-40B4-BE49-F238E27FC236}">
                <a16:creationId xmlns="" xmlns:a16="http://schemas.microsoft.com/office/drawing/2014/main" id="{7A004ED6-0208-4149-AA39-189062331143}"/>
              </a:ext>
            </a:extLst>
          </p:cNvPr>
          <p:cNvSpPr/>
          <p:nvPr/>
        </p:nvSpPr>
        <p:spPr>
          <a:xfrm>
            <a:off x="1058958" y="2315598"/>
            <a:ext cx="1342826"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41D61"/>
                </a:solidFill>
              </a:rPr>
              <a:t>Earthly Priesthood</a:t>
            </a:r>
          </a:p>
        </p:txBody>
      </p:sp>
      <p:sp>
        <p:nvSpPr>
          <p:cNvPr id="14" name="Speech Bubble: Rectangle with Corners Rounded 12">
            <a:extLst>
              <a:ext uri="{FF2B5EF4-FFF2-40B4-BE49-F238E27FC236}">
                <a16:creationId xmlns="" xmlns:a16="http://schemas.microsoft.com/office/drawing/2014/main" id="{19930269-5158-4113-B7C6-F88653D7EC22}"/>
              </a:ext>
            </a:extLst>
          </p:cNvPr>
          <p:cNvSpPr/>
          <p:nvPr/>
        </p:nvSpPr>
        <p:spPr>
          <a:xfrm>
            <a:off x="2388902" y="3980565"/>
            <a:ext cx="1342826" cy="638898"/>
          </a:xfrm>
          <a:prstGeom prst="wedgeRoundRectCallout">
            <a:avLst>
              <a:gd name="adj1" fmla="val 51437"/>
              <a:gd name="adj2" fmla="val 81918"/>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spTree>
    <p:extLst>
      <p:ext uri="{BB962C8B-B14F-4D97-AF65-F5344CB8AC3E}">
        <p14:creationId xmlns:p14="http://schemas.microsoft.com/office/powerpoint/2010/main" val="1181263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836" y="940827"/>
            <a:ext cx="5782443" cy="3290707"/>
          </a:xfrm>
        </p:spPr>
        <p:txBody>
          <a:bodyPr>
            <a:normAutofit/>
            <a:scene3d>
              <a:camera prst="orthographicFront"/>
              <a:lightRig rig="threePt" dir="t"/>
            </a:scene3d>
            <a:sp3d extrusionH="57150">
              <a:bevelT w="38100" h="38100" prst="angle"/>
            </a:sp3d>
          </a:bodyPr>
          <a:lstStyle/>
          <a:p>
            <a:pPr marL="0" indent="0">
              <a:buNone/>
            </a:pPr>
            <a:r>
              <a:rPr lang="en-US" sz="2400" b="1" dirty="0">
                <a:solidFill>
                  <a:srgbClr val="0070C0"/>
                </a:solidFill>
              </a:rPr>
              <a:t>Yahuah</a:t>
            </a:r>
            <a:r>
              <a:rPr lang="en-US" sz="2400" dirty="0"/>
              <a:t> </a:t>
            </a:r>
            <a:r>
              <a:rPr lang="en-US" sz="2400" b="1" dirty="0">
                <a:solidFill>
                  <a:schemeClr val="tx1">
                    <a:lumMod val="75000"/>
                    <a:lumOff val="25000"/>
                  </a:schemeClr>
                </a:solidFill>
              </a:rPr>
              <a:t>has provided several levels of </a:t>
            </a:r>
            <a:r>
              <a:rPr lang="en-US" sz="2400" b="1" dirty="0">
                <a:solidFill>
                  <a:srgbClr val="0070C0"/>
                </a:solidFill>
              </a:rPr>
              <a:t>“Priesthood” </a:t>
            </a:r>
            <a:r>
              <a:rPr lang="en-US" sz="2400" b="1" dirty="0">
                <a:solidFill>
                  <a:schemeClr val="tx1">
                    <a:lumMod val="75000"/>
                    <a:lumOff val="25000"/>
                  </a:schemeClr>
                </a:solidFill>
              </a:rPr>
              <a:t>to compensate for a variety </a:t>
            </a:r>
            <a:br>
              <a:rPr lang="en-US" sz="2400" b="1" dirty="0">
                <a:solidFill>
                  <a:schemeClr val="tx1">
                    <a:lumMod val="75000"/>
                    <a:lumOff val="25000"/>
                  </a:schemeClr>
                </a:solidFill>
              </a:rPr>
            </a:br>
            <a:r>
              <a:rPr lang="en-US" sz="2400" b="1" dirty="0">
                <a:solidFill>
                  <a:schemeClr val="tx1">
                    <a:lumMod val="75000"/>
                    <a:lumOff val="25000"/>
                  </a:schemeClr>
                </a:solidFill>
              </a:rPr>
              <a:t>of situations.   These can be listed as:</a:t>
            </a:r>
          </a:p>
          <a:p>
            <a:pPr marL="285750" indent="-285750"/>
            <a:r>
              <a:rPr lang="en-CA" sz="2400" b="1" dirty="0">
                <a:solidFill>
                  <a:srgbClr val="7030A0"/>
                </a:solidFill>
              </a:rPr>
              <a:t>1]   Heavenly </a:t>
            </a:r>
            <a:r>
              <a:rPr lang="en-CA" sz="2400" b="1" dirty="0" err="1">
                <a:solidFill>
                  <a:srgbClr val="7030A0"/>
                </a:solidFill>
              </a:rPr>
              <a:t>Melki-tzedek</a:t>
            </a:r>
            <a:r>
              <a:rPr lang="en-CA" sz="2400" b="1" dirty="0">
                <a:solidFill>
                  <a:srgbClr val="7030A0"/>
                </a:solidFill>
              </a:rPr>
              <a:t> Priesthood </a:t>
            </a:r>
          </a:p>
          <a:p>
            <a:pPr marL="285750" indent="-285750"/>
            <a:r>
              <a:rPr lang="en-CA" sz="2400" b="1" dirty="0">
                <a:solidFill>
                  <a:srgbClr val="FF0000"/>
                </a:solidFill>
              </a:rPr>
              <a:t>2a] Earthly </a:t>
            </a:r>
            <a:r>
              <a:rPr lang="en-CA" sz="2400" b="1" dirty="0" err="1">
                <a:solidFill>
                  <a:srgbClr val="FF0000"/>
                </a:solidFill>
              </a:rPr>
              <a:t>Melki-tzedek</a:t>
            </a:r>
            <a:r>
              <a:rPr lang="en-CA" sz="2400" b="1" dirty="0">
                <a:solidFill>
                  <a:srgbClr val="FF0000"/>
                </a:solidFill>
              </a:rPr>
              <a:t> Priesthood </a:t>
            </a:r>
            <a:br>
              <a:rPr lang="en-CA" sz="2400" b="1" dirty="0">
                <a:solidFill>
                  <a:srgbClr val="FF0000"/>
                </a:solidFill>
              </a:rPr>
            </a:br>
            <a:r>
              <a:rPr lang="en-CA" sz="2400" b="1" dirty="0">
                <a:solidFill>
                  <a:srgbClr val="FF0000"/>
                </a:solidFill>
              </a:rPr>
              <a:t>       beginning with Adam</a:t>
            </a:r>
          </a:p>
          <a:p>
            <a:pPr marL="285750" indent="-285750"/>
            <a:r>
              <a:rPr lang="en-US" sz="2400" b="1" dirty="0">
                <a:solidFill>
                  <a:srgbClr val="9E1643"/>
                </a:solidFill>
              </a:rPr>
              <a:t>2b] </a:t>
            </a:r>
            <a:r>
              <a:rPr lang="en-CA" sz="2400" b="1" dirty="0">
                <a:solidFill>
                  <a:srgbClr val="9E1643"/>
                </a:solidFill>
              </a:rPr>
              <a:t>Earthly </a:t>
            </a:r>
            <a:r>
              <a:rPr lang="en-CA" sz="2400" b="1" dirty="0" err="1">
                <a:solidFill>
                  <a:srgbClr val="9E1643"/>
                </a:solidFill>
              </a:rPr>
              <a:t>Melki-tzedek</a:t>
            </a:r>
            <a:r>
              <a:rPr lang="en-CA" sz="2400" b="1" dirty="0">
                <a:solidFill>
                  <a:srgbClr val="9E1643"/>
                </a:solidFill>
              </a:rPr>
              <a:t> Priesthood </a:t>
            </a:r>
            <a:r>
              <a:rPr lang="en-US" sz="2400" b="1" dirty="0">
                <a:solidFill>
                  <a:srgbClr val="9E1643"/>
                </a:solidFill>
              </a:rPr>
              <a:t/>
            </a:r>
            <a:br>
              <a:rPr lang="en-US" sz="2400" b="1" dirty="0">
                <a:solidFill>
                  <a:srgbClr val="9E1643"/>
                </a:solidFill>
              </a:rPr>
            </a:br>
            <a:r>
              <a:rPr lang="en-US" sz="2400" b="1" dirty="0">
                <a:solidFill>
                  <a:srgbClr val="9E1643"/>
                </a:solidFill>
              </a:rPr>
              <a:t>       </a:t>
            </a:r>
            <a:r>
              <a:rPr lang="en-US" sz="2400" b="1" dirty="0" err="1">
                <a:solidFill>
                  <a:srgbClr val="9E1643"/>
                </a:solidFill>
              </a:rPr>
              <a:t>from</a:t>
            </a:r>
            <a:r>
              <a:rPr lang="en-US" sz="2400" b="1" dirty="0">
                <a:solidFill>
                  <a:srgbClr val="9E1643"/>
                </a:solidFill>
              </a:rPr>
              <a:t> Adam to Moses at Mt Sinai</a:t>
            </a:r>
            <a:endParaRPr lang="en-CA" sz="2400" b="1" dirty="0">
              <a:solidFill>
                <a:srgbClr val="9E1643"/>
              </a:solidFill>
            </a:endParaRPr>
          </a:p>
        </p:txBody>
      </p:sp>
      <p:pic>
        <p:nvPicPr>
          <p:cNvPr id="5" name="Picture 16" descr="C:\Users\Rae\Desktop\Mel [cf] Priesthood &amp; Faifer\umbrella white me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64557" y="943609"/>
            <a:ext cx="4391025" cy="3209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8250381" y="1715134"/>
            <a:ext cx="2030008"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cap="all" dirty="0">
                <a:ln w="9000" cmpd="sng">
                  <a:solidFill>
                    <a:schemeClr val="bg1"/>
                  </a:solidFill>
                  <a:prstDash val="solid"/>
                </a:ln>
                <a:solidFill>
                  <a:schemeClr val="bg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endParaRPr>
          </a:p>
        </p:txBody>
      </p:sp>
      <p:sp>
        <p:nvSpPr>
          <p:cNvPr id="7" name="Slide Number Placeholder 6"/>
          <p:cNvSpPr>
            <a:spLocks noGrp="1"/>
          </p:cNvSpPr>
          <p:nvPr>
            <p:ph type="sldNum" sz="quarter" idx="12"/>
          </p:nvPr>
        </p:nvSpPr>
        <p:spPr>
          <a:xfrm>
            <a:off x="8788499" y="6454124"/>
            <a:ext cx="3378200" cy="365125"/>
          </a:xfrm>
        </p:spPr>
        <p:txBody>
          <a:bodyPr/>
          <a:lstStyle/>
          <a:p>
            <a:fld id="{F2947BD7-BFCA-451C-BF15-406394F9F347}" type="slidenum">
              <a:rPr lang="en-US" smtClean="0">
                <a:solidFill>
                  <a:schemeClr val="tx1"/>
                </a:solidFill>
              </a:rPr>
              <a:t>66</a:t>
            </a:fld>
            <a:endParaRPr lang="en-US" dirty="0">
              <a:solidFill>
                <a:schemeClr val="tx1"/>
              </a:solidFill>
            </a:endParaRPr>
          </a:p>
        </p:txBody>
      </p:sp>
      <p:sp>
        <p:nvSpPr>
          <p:cNvPr id="2" name="Rectangle 1"/>
          <p:cNvSpPr/>
          <p:nvPr/>
        </p:nvSpPr>
        <p:spPr>
          <a:xfrm>
            <a:off x="-2204622" y="-4165198"/>
            <a:ext cx="10739021" cy="4031873"/>
          </a:xfrm>
          <a:prstGeom prst="rect">
            <a:avLst/>
          </a:prstGeom>
          <a:solidFill>
            <a:schemeClr val="accent4">
              <a:lumMod val="20000"/>
              <a:lumOff val="80000"/>
            </a:schemeClr>
          </a:solidFill>
        </p:spPr>
        <p:txBody>
          <a:bodyPr wrap="square">
            <a:spAutoFit/>
          </a:bodyPr>
          <a:lstStyle/>
          <a:p>
            <a:r>
              <a:rPr lang="en-US" sz="1600" b="1" dirty="0"/>
              <a:t>Waiting to hear from Tim if he wants this info in part 1.  1150 AM </a:t>
            </a:r>
            <a:r>
              <a:rPr lang="en-US" sz="1600" b="1" dirty="0" err="1"/>
              <a:t>jan</a:t>
            </a:r>
            <a:r>
              <a:rPr lang="en-US" sz="1600" b="1" dirty="0"/>
              <a:t> 26</a:t>
            </a:r>
            <a:r>
              <a:rPr lang="en-US" sz="1600" b="1" baseline="30000" dirty="0"/>
              <a:t>th</a:t>
            </a:r>
            <a:r>
              <a:rPr lang="en-US" sz="1600" b="1" dirty="0"/>
              <a:t>.</a:t>
            </a:r>
          </a:p>
          <a:p>
            <a:r>
              <a:rPr lang="en-US" sz="1600" dirty="0"/>
              <a:t>Jan 19/22 – saving this comment for a while yet … </a:t>
            </a:r>
            <a:r>
              <a:rPr lang="en-US" sz="1600" dirty="0" err="1"/>
              <a:t>crf</a:t>
            </a:r>
            <a:endParaRPr lang="en-CA" sz="1600" dirty="0"/>
          </a:p>
          <a:p>
            <a:r>
              <a:rPr lang="en-CA" sz="1600" dirty="0"/>
              <a:t>There are "several“ priesthoods I think – like this:  </a:t>
            </a:r>
          </a:p>
          <a:p>
            <a:pPr marL="285750" indent="-285750">
              <a:buFont typeface="Arial" panose="020B0604020202020204" pitchFamily="34" charset="0"/>
              <a:buChar char="•"/>
            </a:pPr>
            <a:r>
              <a:rPr lang="en-CA" sz="1600" dirty="0"/>
              <a:t>1] heavenly Mel. order; </a:t>
            </a:r>
          </a:p>
          <a:p>
            <a:pPr marL="285750" indent="-285750">
              <a:buFont typeface="Arial" panose="020B0604020202020204" pitchFamily="34" charset="0"/>
              <a:buChar char="•"/>
            </a:pPr>
            <a:r>
              <a:rPr lang="en-CA" sz="1600" dirty="0"/>
              <a:t>2a] earthly Mel. Order begins with Adam</a:t>
            </a:r>
          </a:p>
          <a:p>
            <a:pPr marL="285750" indent="-285750">
              <a:buFont typeface="Arial" panose="020B0604020202020204" pitchFamily="34" charset="0"/>
              <a:buChar char="•"/>
            </a:pPr>
            <a:r>
              <a:rPr lang="en-US" sz="1600" dirty="0"/>
              <a:t>2b] earthly Mel. Order from Adam to Moses breaking stone tablets</a:t>
            </a:r>
            <a:endParaRPr lang="en-CA" sz="1600" dirty="0"/>
          </a:p>
          <a:p>
            <a:pPr marL="285750" indent="-285750">
              <a:buFont typeface="Arial" panose="020B0604020202020204" pitchFamily="34" charset="0"/>
              <a:buChar char="•"/>
            </a:pPr>
            <a:r>
              <a:rPr lang="en-CA" sz="1600" dirty="0"/>
              <a:t>3a] Aaronic order that was to go to John the B through the judges, kings and priest – and the genealogy of Matt and Luke; </a:t>
            </a:r>
          </a:p>
          <a:p>
            <a:pPr marL="285750" indent="-285750">
              <a:buFont typeface="Arial" panose="020B0604020202020204" pitchFamily="34" charset="0"/>
              <a:buChar char="•"/>
            </a:pPr>
            <a:r>
              <a:rPr lang="en-CA" sz="1600" dirty="0"/>
              <a:t>3b] broken (contaminated) Aaronic order that went to Caiaphas; </a:t>
            </a:r>
          </a:p>
          <a:p>
            <a:pPr marL="285750" indent="-285750">
              <a:buFont typeface="Arial" panose="020B0604020202020204" pitchFamily="34" charset="0"/>
              <a:buChar char="•"/>
            </a:pPr>
            <a:r>
              <a:rPr lang="en-CA" sz="1600" dirty="0"/>
              <a:t>5] return to heavenly Mel. order in the end.</a:t>
            </a:r>
          </a:p>
          <a:p>
            <a:endParaRPr lang="en-CA" sz="1600" dirty="0"/>
          </a:p>
          <a:p>
            <a:r>
              <a:rPr lang="en-CA" sz="1600" dirty="0"/>
              <a:t>These are my thoughts as of the moment as I'm trying to sort this out.  Originally I thought the umbrella was THE covenant, but now I see it is the KING &amp; Priesthood as the umbrella, and the covenant is below the umbrella - it is given by the authority person.</a:t>
            </a:r>
          </a:p>
          <a:p>
            <a:endParaRPr lang="en-CA" sz="1600" dirty="0"/>
          </a:p>
          <a:p>
            <a:r>
              <a:rPr lang="en-CA" sz="1600" dirty="0"/>
              <a:t>The covenant mandates change with the "order."  I haven't done these slides yet - and we'll start with the rainbow umbrella and go from there - interspersing them through the PPT.</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9023" b="100000" l="0" r="100000"/>
                    </a14:imgEffect>
                    <a14:imgEffect>
                      <a14:saturation sat="200000"/>
                    </a14:imgEffect>
                  </a14:imgLayer>
                </a14:imgProps>
              </a:ext>
              <a:ext uri="{28A0092B-C50C-407E-A947-70E740481C1C}">
                <a14:useLocalDpi xmlns:a14="http://schemas.microsoft.com/office/drawing/2010/main"/>
              </a:ext>
            </a:extLst>
          </a:blip>
          <a:stretch>
            <a:fillRect/>
          </a:stretch>
        </p:blipFill>
        <p:spPr>
          <a:xfrm rot="1879719">
            <a:off x="6499186" y="-229750"/>
            <a:ext cx="6550989" cy="126700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rot="473773">
            <a:off x="8204486" y="-1477226"/>
            <a:ext cx="6512176"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3449"/>
          <a:stretch/>
        </p:blipFill>
        <p:spPr>
          <a:xfrm rot="866285" flipH="1">
            <a:off x="-3481823" y="4980515"/>
            <a:ext cx="928538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itle 2"/>
          <p:cNvSpPr txBox="1">
            <a:spLocks/>
          </p:cNvSpPr>
          <p:nvPr/>
        </p:nvSpPr>
        <p:spPr>
          <a:xfrm>
            <a:off x="395836" y="170252"/>
            <a:ext cx="11533870"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Additional Levels of Priesthood</a:t>
            </a:r>
            <a:endParaRPr lang="en-CA"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15" name="Picture 14"/>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4547"/>
          <a:stretch/>
        </p:blipFill>
        <p:spPr>
          <a:xfrm rot="20887072">
            <a:off x="5458080" y="5272250"/>
            <a:ext cx="821391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Content Placeholder 2"/>
          <p:cNvSpPr txBox="1">
            <a:spLocks/>
          </p:cNvSpPr>
          <p:nvPr/>
        </p:nvSpPr>
        <p:spPr>
          <a:xfrm>
            <a:off x="5355970" y="3977325"/>
            <a:ext cx="6807002" cy="2841923"/>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CA" sz="2400" b="1" dirty="0">
                <a:solidFill>
                  <a:schemeClr val="accent6">
                    <a:lumMod val="50000"/>
                  </a:schemeClr>
                </a:solidFill>
              </a:rPr>
              <a:t>3a] Aaronic Priesthood that was to reach to John </a:t>
            </a:r>
            <a:br>
              <a:rPr lang="en-CA" sz="2400" b="1" dirty="0">
                <a:solidFill>
                  <a:schemeClr val="accent6">
                    <a:lumMod val="50000"/>
                  </a:schemeClr>
                </a:solidFill>
              </a:rPr>
            </a:br>
            <a:r>
              <a:rPr lang="en-CA" sz="2400" b="1" dirty="0">
                <a:solidFill>
                  <a:schemeClr val="accent6">
                    <a:lumMod val="50000"/>
                  </a:schemeClr>
                </a:solidFill>
              </a:rPr>
              <a:t>      the Baptist through the appointed judges and </a:t>
            </a:r>
            <a:br>
              <a:rPr lang="en-CA" sz="2400" b="1" dirty="0">
                <a:solidFill>
                  <a:schemeClr val="accent6">
                    <a:lumMod val="50000"/>
                  </a:schemeClr>
                </a:solidFill>
              </a:rPr>
            </a:br>
            <a:r>
              <a:rPr lang="en-CA" sz="2400" b="1" dirty="0">
                <a:solidFill>
                  <a:schemeClr val="accent6">
                    <a:lumMod val="50000"/>
                  </a:schemeClr>
                </a:solidFill>
              </a:rPr>
              <a:t>      kings as outlined in the Gospel lineages.</a:t>
            </a:r>
          </a:p>
          <a:p>
            <a:pPr marL="285750" indent="-285750"/>
            <a:r>
              <a:rPr lang="en-CA" sz="2400" b="1" dirty="0">
                <a:solidFill>
                  <a:schemeClr val="accent2">
                    <a:lumMod val="50000"/>
                  </a:schemeClr>
                </a:solidFill>
              </a:rPr>
              <a:t>3b] Aaronic Priesthood (broken, contaminated) </a:t>
            </a:r>
            <a:br>
              <a:rPr lang="en-CA" sz="2400" b="1" dirty="0">
                <a:solidFill>
                  <a:schemeClr val="accent2">
                    <a:lumMod val="50000"/>
                  </a:schemeClr>
                </a:solidFill>
              </a:rPr>
            </a:br>
            <a:r>
              <a:rPr lang="en-CA" sz="2400" b="1" dirty="0">
                <a:solidFill>
                  <a:schemeClr val="accent2">
                    <a:lumMod val="50000"/>
                  </a:schemeClr>
                </a:solidFill>
              </a:rPr>
              <a:t>       that terminated with the corrupt Caiaphas</a:t>
            </a:r>
          </a:p>
          <a:p>
            <a:pPr marL="285750" indent="-285750"/>
            <a:r>
              <a:rPr lang="en-CA" sz="2400" b="1" dirty="0">
                <a:solidFill>
                  <a:srgbClr val="7030A0"/>
                </a:solidFill>
                <a:effectLst>
                  <a:glow rad="127000">
                    <a:schemeClr val="bg1"/>
                  </a:glow>
                </a:effectLst>
              </a:rPr>
              <a:t>4] Return to heavenly </a:t>
            </a:r>
            <a:r>
              <a:rPr lang="en-CA" sz="2400" b="1" dirty="0" err="1">
                <a:solidFill>
                  <a:srgbClr val="7030A0"/>
                </a:solidFill>
                <a:effectLst>
                  <a:glow rad="127000">
                    <a:schemeClr val="bg1"/>
                  </a:glow>
                </a:effectLst>
              </a:rPr>
              <a:t>Melki-tzedek</a:t>
            </a:r>
            <a:r>
              <a:rPr lang="en-CA" sz="2400" b="1" dirty="0">
                <a:solidFill>
                  <a:srgbClr val="7030A0"/>
                </a:solidFill>
                <a:effectLst>
                  <a:glow rad="127000">
                    <a:schemeClr val="bg1"/>
                  </a:glow>
                </a:effectLst>
              </a:rPr>
              <a:t> Priesthood </a:t>
            </a:r>
            <a:br>
              <a:rPr lang="en-CA" sz="2400" b="1" dirty="0">
                <a:solidFill>
                  <a:srgbClr val="7030A0"/>
                </a:solidFill>
                <a:effectLst>
                  <a:glow rad="127000">
                    <a:schemeClr val="bg1"/>
                  </a:glow>
                </a:effectLst>
              </a:rPr>
            </a:br>
            <a:r>
              <a:rPr lang="en-CA" sz="2400" b="1" dirty="0">
                <a:solidFill>
                  <a:srgbClr val="7030A0"/>
                </a:solidFill>
                <a:effectLst>
                  <a:glow rad="127000">
                    <a:schemeClr val="bg1"/>
                  </a:glow>
                </a:effectLst>
              </a:rPr>
              <a:t>     at the crucifixion </a:t>
            </a:r>
            <a:r>
              <a:rPr lang="en-CA" sz="1800" dirty="0"/>
              <a:t>(knowing the end from the beginning).</a:t>
            </a:r>
            <a:endParaRPr lang="en-CA" sz="2400" dirty="0"/>
          </a:p>
        </p:txBody>
      </p:sp>
      <p:grpSp>
        <p:nvGrpSpPr>
          <p:cNvPr id="8" name="Group 7"/>
          <p:cNvGrpSpPr/>
          <p:nvPr/>
        </p:nvGrpSpPr>
        <p:grpSpPr>
          <a:xfrm>
            <a:off x="83861" y="3973993"/>
            <a:ext cx="3708400" cy="3075225"/>
            <a:chOff x="395836" y="3973993"/>
            <a:chExt cx="3708400" cy="3075225"/>
          </a:xfrm>
        </p:grpSpPr>
        <p:pic>
          <p:nvPicPr>
            <p:cNvPr id="4" name="Picture 8" descr="D:\1. Art - Main File\All white man clip art\3d white people\white man teach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000" l="0" r="95833"/>
                      </a14:imgEffect>
                    </a14:imgLayer>
                  </a14:imgProps>
                </a:ext>
                <a:ext uri="{28A0092B-C50C-407E-A947-70E740481C1C}">
                  <a14:useLocalDpi xmlns:a14="http://schemas.microsoft.com/office/drawing/2010/main"/>
                </a:ext>
              </a:extLst>
            </a:blip>
            <a:srcRect/>
            <a:stretch>
              <a:fillRect/>
            </a:stretch>
          </p:blipFill>
          <p:spPr bwMode="auto">
            <a:xfrm flipH="1">
              <a:off x="395836" y="3973993"/>
              <a:ext cx="3708400" cy="3075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71098" y="4315860"/>
              <a:ext cx="879532" cy="726650"/>
            </a:xfrm>
            <a:prstGeom prst="rect">
              <a:avLst/>
            </a:prstGeom>
            <a:ln>
              <a:noFill/>
            </a:ln>
            <a:effectLst>
              <a:softEdge rad="63500"/>
            </a:effectLst>
          </p:spPr>
        </p:pic>
      </p:grpSp>
      <p:sp>
        <p:nvSpPr>
          <p:cNvPr id="17" name="Right Arrow 16"/>
          <p:cNvSpPr/>
          <p:nvPr/>
        </p:nvSpPr>
        <p:spPr>
          <a:xfrm>
            <a:off x="3700630" y="4768939"/>
            <a:ext cx="1975497" cy="1061704"/>
          </a:xfrm>
          <a:prstGeom prst="rightArrow">
            <a:avLst>
              <a:gd name="adj1" fmla="val 69173"/>
              <a:gd name="adj2" fmla="val 56844"/>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 </a:t>
            </a:r>
            <a:endParaRPr lang="en-US" sz="3600" b="1" dirty="0">
              <a:ln w="11430">
                <a:solidFill>
                  <a:schemeClr val="accent2">
                    <a:lumMod val="50000"/>
                  </a:schemeClr>
                </a:solidFill>
              </a:ln>
              <a:solidFill>
                <a:srgbClr val="492207"/>
              </a:solidFill>
              <a:effectLst>
                <a:outerShdw blurRad="50800" dist="39000" dir="5460000" algn="tl">
                  <a:srgbClr val="000000">
                    <a:alpha val="38000"/>
                  </a:srgbClr>
                </a:outerShdw>
              </a:effectLst>
              <a:latin typeface="MV Boli" panose="02000500030200090000" pitchFamily="2" charset="0"/>
              <a:cs typeface="MV Boli" panose="02000500030200090000" pitchFamily="2" charset="0"/>
            </a:endParaRPr>
          </a:p>
        </p:txBody>
      </p:sp>
      <p:sp>
        <p:nvSpPr>
          <p:cNvPr id="16" name="Rectangle 15"/>
          <p:cNvSpPr/>
          <p:nvPr/>
        </p:nvSpPr>
        <p:spPr>
          <a:xfrm>
            <a:off x="3737933" y="4833409"/>
            <a:ext cx="157447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5400" b="1" cap="none" spc="0" dirty="0">
                <a:ln/>
                <a:solidFill>
                  <a:srgbClr val="C00000"/>
                </a:solidFill>
                <a:effectLst/>
                <a:latin typeface="Chiller" panose="04020404031007020602" pitchFamily="82" charset="0"/>
              </a:rPr>
              <a:t>Rogue!</a:t>
            </a:r>
          </a:p>
        </p:txBody>
      </p:sp>
    </p:spTree>
    <p:extLst>
      <p:ext uri="{BB962C8B-B14F-4D97-AF65-F5344CB8AC3E}">
        <p14:creationId xmlns:p14="http://schemas.microsoft.com/office/powerpoint/2010/main" val="80815065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10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12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05764" y="3607036"/>
            <a:ext cx="5105400" cy="1308100"/>
          </a:xfrm>
          <a:custGeom>
            <a:avLst/>
            <a:gdLst>
              <a:gd name="connsiteX0" fmla="*/ 0 w 5092700"/>
              <a:gd name="connsiteY0" fmla="*/ 0 h 1308100"/>
              <a:gd name="connsiteX1" fmla="*/ 5092700 w 5092700"/>
              <a:gd name="connsiteY1" fmla="*/ 0 h 1308100"/>
              <a:gd name="connsiteX2" fmla="*/ 5092700 w 5092700"/>
              <a:gd name="connsiteY2" fmla="*/ 1308100 h 1308100"/>
              <a:gd name="connsiteX3" fmla="*/ 0 w 5092700"/>
              <a:gd name="connsiteY3" fmla="*/ 1308100 h 1308100"/>
              <a:gd name="connsiteX4" fmla="*/ 0 w 5092700"/>
              <a:gd name="connsiteY4" fmla="*/ 0 h 1308100"/>
              <a:gd name="connsiteX0" fmla="*/ 12700 w 5105400"/>
              <a:gd name="connsiteY0" fmla="*/ 0 h 1308100"/>
              <a:gd name="connsiteX1" fmla="*/ 5105400 w 5105400"/>
              <a:gd name="connsiteY1" fmla="*/ 0 h 1308100"/>
              <a:gd name="connsiteX2" fmla="*/ 5105400 w 5105400"/>
              <a:gd name="connsiteY2" fmla="*/ 1308100 h 1308100"/>
              <a:gd name="connsiteX3" fmla="*/ 0 w 5105400"/>
              <a:gd name="connsiteY3" fmla="*/ 571500 h 1308100"/>
              <a:gd name="connsiteX4" fmla="*/ 12700 w 5105400"/>
              <a:gd name="connsiteY4" fmla="*/ 0 h 1308100"/>
              <a:gd name="connsiteX0" fmla="*/ 12700 w 5105400"/>
              <a:gd name="connsiteY0" fmla="*/ 0 h 1308100"/>
              <a:gd name="connsiteX1" fmla="*/ 5105400 w 5105400"/>
              <a:gd name="connsiteY1" fmla="*/ 0 h 1308100"/>
              <a:gd name="connsiteX2" fmla="*/ 5105400 w 5105400"/>
              <a:gd name="connsiteY2" fmla="*/ 1308100 h 1308100"/>
              <a:gd name="connsiteX3" fmla="*/ 0 w 5105400"/>
              <a:gd name="connsiteY3" fmla="*/ 571500 h 1308100"/>
              <a:gd name="connsiteX4" fmla="*/ 12700 w 5105400"/>
              <a:gd name="connsiteY4" fmla="*/ 0 h 1308100"/>
              <a:gd name="connsiteX0" fmla="*/ 12700 w 5105400"/>
              <a:gd name="connsiteY0" fmla="*/ 0 h 1308100"/>
              <a:gd name="connsiteX1" fmla="*/ 5105400 w 5105400"/>
              <a:gd name="connsiteY1" fmla="*/ 0 h 1308100"/>
              <a:gd name="connsiteX2" fmla="*/ 5105400 w 5105400"/>
              <a:gd name="connsiteY2" fmla="*/ 1308100 h 1308100"/>
              <a:gd name="connsiteX3" fmla="*/ 0 w 5105400"/>
              <a:gd name="connsiteY3" fmla="*/ 571500 h 1308100"/>
              <a:gd name="connsiteX4" fmla="*/ 12700 w 5105400"/>
              <a:gd name="connsiteY4" fmla="*/ 0 h 130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400" h="1308100">
                <a:moveTo>
                  <a:pt x="12700" y="0"/>
                </a:moveTo>
                <a:lnTo>
                  <a:pt x="5105400" y="0"/>
                </a:lnTo>
                <a:lnTo>
                  <a:pt x="5105400" y="1308100"/>
                </a:lnTo>
                <a:cubicBezTo>
                  <a:pt x="3403600" y="1278467"/>
                  <a:pt x="3149600" y="1045633"/>
                  <a:pt x="0" y="571500"/>
                </a:cubicBezTo>
                <a:lnTo>
                  <a:pt x="12700" y="0"/>
                </a:lnTo>
                <a:close/>
              </a:path>
            </a:pathLst>
          </a:custGeom>
          <a:solidFill>
            <a:schemeClr val="accent2">
              <a:lumMod val="20000"/>
              <a:lumOff val="8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441D61"/>
                </a:solidFill>
              </a:rPr>
              <a:t>Every covenant is always under the guidance of the Heavenly </a:t>
            </a:r>
            <a:r>
              <a:rPr lang="en-US" b="1" dirty="0" err="1">
                <a:solidFill>
                  <a:srgbClr val="441D61"/>
                </a:solidFill>
              </a:rPr>
              <a:t>Melki-tzedek</a:t>
            </a:r>
            <a:r>
              <a:rPr lang="en-US" b="1" dirty="0">
                <a:solidFill>
                  <a:srgbClr val="441D61"/>
                </a:solidFill>
              </a:rPr>
              <a:t> until the priesthood </a:t>
            </a:r>
            <a:br>
              <a:rPr lang="en-US" b="1" dirty="0">
                <a:solidFill>
                  <a:srgbClr val="441D61"/>
                </a:solidFill>
              </a:rPr>
            </a:br>
            <a:r>
              <a:rPr lang="en-US" b="1" dirty="0">
                <a:solidFill>
                  <a:srgbClr val="441D61"/>
                </a:solidFill>
              </a:rPr>
              <a:t>returns back to the</a:t>
            </a:r>
            <a:br>
              <a:rPr lang="en-US" b="1" dirty="0">
                <a:solidFill>
                  <a:srgbClr val="441D61"/>
                </a:solidFill>
              </a:rPr>
            </a:br>
            <a:r>
              <a:rPr lang="en-US" b="1" dirty="0">
                <a:solidFill>
                  <a:srgbClr val="441D61"/>
                </a:solidFill>
              </a:rPr>
              <a:t> original “seed.”</a:t>
            </a:r>
          </a:p>
        </p:txBody>
      </p:sp>
      <p:pic>
        <p:nvPicPr>
          <p:cNvPr id="5" name="Picture 16" descr="C:\Users\Rae\Desktop\Mel [cf] Priesthood &amp; Faifer\umbrella white m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4099" y="834645"/>
            <a:ext cx="3968751" cy="2901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797050" y="1501044"/>
            <a:ext cx="2030008"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cap="all" dirty="0">
                <a:ln w="9000" cmpd="sng">
                  <a:solidFill>
                    <a:schemeClr val="bg1"/>
                  </a:solidFill>
                  <a:prstDash val="solid"/>
                </a:ln>
                <a:solidFill>
                  <a:schemeClr val="bg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chemeClr val="bg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endParaRPr>
          </a:p>
        </p:txBody>
      </p:sp>
      <p:sp>
        <p:nvSpPr>
          <p:cNvPr id="7" name="Slide Number Placeholder 6"/>
          <p:cNvSpPr>
            <a:spLocks noGrp="1"/>
          </p:cNvSpPr>
          <p:nvPr>
            <p:ph type="sldNum" sz="quarter" idx="12"/>
          </p:nvPr>
        </p:nvSpPr>
        <p:spPr>
          <a:xfrm>
            <a:off x="8610600" y="6356350"/>
            <a:ext cx="3378200" cy="365125"/>
          </a:xfrm>
        </p:spPr>
        <p:txBody>
          <a:bodyPr/>
          <a:lstStyle/>
          <a:p>
            <a:fld id="{F2947BD7-BFCA-451C-BF15-406394F9F347}" type="slidenum">
              <a:rPr lang="en-US" smtClean="0">
                <a:solidFill>
                  <a:schemeClr val="tx1"/>
                </a:solidFill>
              </a:rPr>
              <a:t>67</a:t>
            </a:fld>
            <a:endParaRPr lang="en-US" dirty="0">
              <a:solidFill>
                <a:schemeClr val="tx1"/>
              </a:solidFill>
            </a:endParaRPr>
          </a:p>
        </p:txBody>
      </p:sp>
      <p:sp>
        <p:nvSpPr>
          <p:cNvPr id="9" name="Title 2"/>
          <p:cNvSpPr txBox="1">
            <a:spLocks/>
          </p:cNvSpPr>
          <p:nvPr/>
        </p:nvSpPr>
        <p:spPr>
          <a:xfrm>
            <a:off x="304800" y="116363"/>
            <a:ext cx="11533870"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What to Expect From the Full Study</a:t>
            </a:r>
            <a:endParaRPr lang="en-CA"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3449"/>
          <a:stretch/>
        </p:blipFill>
        <p:spPr>
          <a:xfrm rot="866285" flipH="1">
            <a:off x="-3169848" y="4980515"/>
            <a:ext cx="928538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12" name="Group 11"/>
          <p:cNvGrpSpPr/>
          <p:nvPr/>
        </p:nvGrpSpPr>
        <p:grpSpPr>
          <a:xfrm>
            <a:off x="243436" y="3973993"/>
            <a:ext cx="3708400" cy="3075225"/>
            <a:chOff x="243436" y="3973993"/>
            <a:chExt cx="3708400" cy="3075225"/>
          </a:xfrm>
        </p:grpSpPr>
        <p:pic>
          <p:nvPicPr>
            <p:cNvPr id="13" name="Picture 8" descr="D:\1. Art - Main File\All white man clip art\3d white people\white man teach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000" l="0" r="95833"/>
                      </a14:imgEffect>
                    </a14:imgLayer>
                  </a14:imgProps>
                </a:ext>
                <a:ext uri="{28A0092B-C50C-407E-A947-70E740481C1C}">
                  <a14:useLocalDpi xmlns:a14="http://schemas.microsoft.com/office/drawing/2010/main"/>
                </a:ext>
              </a:extLst>
            </a:blip>
            <a:srcRect/>
            <a:stretch>
              <a:fillRect/>
            </a:stretch>
          </p:blipFill>
          <p:spPr bwMode="auto">
            <a:xfrm flipH="1">
              <a:off x="243436" y="3973993"/>
              <a:ext cx="3708400" cy="3075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18698" y="4315860"/>
              <a:ext cx="879532" cy="726650"/>
            </a:xfrm>
            <a:prstGeom prst="rect">
              <a:avLst/>
            </a:prstGeom>
            <a:ln>
              <a:noFill/>
            </a:ln>
            <a:effectLst>
              <a:softEdge rad="63500"/>
            </a:effectLst>
          </p:spPr>
        </p:pic>
      </p:grpSp>
      <p:pic>
        <p:nvPicPr>
          <p:cNvPr id="15" name="Picture 1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4547"/>
          <a:stretch/>
        </p:blipFill>
        <p:spPr>
          <a:xfrm rot="20887072">
            <a:off x="5759297" y="5272250"/>
            <a:ext cx="821391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Content Placeholder 2"/>
          <p:cNvSpPr>
            <a:spLocks noGrp="1"/>
          </p:cNvSpPr>
          <p:nvPr>
            <p:ph idx="1"/>
          </p:nvPr>
        </p:nvSpPr>
        <p:spPr>
          <a:xfrm>
            <a:off x="5772149" y="886938"/>
            <a:ext cx="6257020" cy="5039964"/>
          </a:xfrm>
        </p:spPr>
        <p:txBody>
          <a:bodyPr>
            <a:normAutofit fontScale="92500" lnSpcReduction="10000"/>
            <a:scene3d>
              <a:camera prst="orthographicFront"/>
              <a:lightRig rig="threePt" dir="t"/>
            </a:scene3d>
            <a:sp3d extrusionH="57150">
              <a:bevelT w="38100" h="38100" prst="angle"/>
            </a:sp3d>
          </a:bodyPr>
          <a:lstStyle/>
          <a:p>
            <a:r>
              <a:rPr lang="en-US" dirty="0">
                <a:solidFill>
                  <a:srgbClr val="441D61"/>
                </a:solidFill>
              </a:rPr>
              <a:t>The full study will demonstrate each “Covenant” is under THE umbrella of authority and leadership (kings &amp; priests).</a:t>
            </a:r>
          </a:p>
          <a:p>
            <a:r>
              <a:rPr lang="en-US" dirty="0">
                <a:solidFill>
                  <a:schemeClr val="accent6">
                    <a:lumMod val="50000"/>
                  </a:schemeClr>
                </a:solidFill>
              </a:rPr>
              <a:t>There are many components </a:t>
            </a:r>
            <a:r>
              <a:rPr lang="en-US" u="sng" dirty="0">
                <a:solidFill>
                  <a:schemeClr val="accent6">
                    <a:lumMod val="50000"/>
                  </a:schemeClr>
                </a:solidFill>
              </a:rPr>
              <a:t>under</a:t>
            </a:r>
            <a:r>
              <a:rPr lang="en-US" dirty="0">
                <a:solidFill>
                  <a:schemeClr val="accent6">
                    <a:lumMod val="50000"/>
                  </a:schemeClr>
                </a:solidFill>
              </a:rPr>
              <a:t> each (priesthood) “Umbrella.”</a:t>
            </a:r>
          </a:p>
          <a:p>
            <a:r>
              <a:rPr lang="en-US" dirty="0">
                <a:solidFill>
                  <a:schemeClr val="accent2">
                    <a:lumMod val="50000"/>
                  </a:schemeClr>
                </a:solidFill>
              </a:rPr>
              <a:t>These “Covenants” include much more than just THE Royal Law.</a:t>
            </a:r>
          </a:p>
          <a:p>
            <a:r>
              <a:rPr lang="en-US" dirty="0">
                <a:solidFill>
                  <a:srgbClr val="AC0035"/>
                </a:solidFill>
              </a:rPr>
              <a:t>We’ll see some of these components vary from one covenant to the next, governed </a:t>
            </a:r>
            <a:br>
              <a:rPr lang="en-US" dirty="0">
                <a:solidFill>
                  <a:srgbClr val="AC0035"/>
                </a:solidFill>
              </a:rPr>
            </a:br>
            <a:r>
              <a:rPr lang="en-US" dirty="0">
                <a:solidFill>
                  <a:srgbClr val="AC0035"/>
                </a:solidFill>
              </a:rPr>
              <a:t>by their particular Priesthood.</a:t>
            </a:r>
          </a:p>
          <a:p>
            <a:r>
              <a:rPr lang="en-US" dirty="0"/>
              <a:t>It will be easily seen why </a:t>
            </a:r>
            <a:r>
              <a:rPr lang="en-US" b="1" dirty="0">
                <a:solidFill>
                  <a:srgbClr val="0070C0"/>
                </a:solidFill>
              </a:rPr>
              <a:t>Yahusha’s</a:t>
            </a:r>
            <a:r>
              <a:rPr lang="en-US" dirty="0"/>
              <a:t> </a:t>
            </a:r>
            <a:r>
              <a:rPr lang="en-US" b="1" dirty="0">
                <a:solidFill>
                  <a:srgbClr val="C00000"/>
                </a:solidFill>
              </a:rPr>
              <a:t>Passover</a:t>
            </a:r>
            <a:r>
              <a:rPr lang="en-US" dirty="0"/>
              <a:t> made the distinction for the </a:t>
            </a:r>
            <a:br>
              <a:rPr lang="en-US" dirty="0"/>
            </a:br>
            <a:r>
              <a:rPr lang="en-US" dirty="0"/>
              <a:t>final outcome of each component under the final </a:t>
            </a:r>
            <a:r>
              <a:rPr lang="en-US" b="1" dirty="0">
                <a:solidFill>
                  <a:srgbClr val="441D61"/>
                </a:solidFill>
              </a:rPr>
              <a:t>Priesthood Umbrella.</a:t>
            </a:r>
          </a:p>
        </p:txBody>
      </p:sp>
    </p:spTree>
    <p:extLst>
      <p:ext uri="{BB962C8B-B14F-4D97-AF65-F5344CB8AC3E}">
        <p14:creationId xmlns:p14="http://schemas.microsoft.com/office/powerpoint/2010/main" val="1165086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768738" y="6492875"/>
            <a:ext cx="3378200" cy="365125"/>
          </a:xfrm>
        </p:spPr>
        <p:txBody>
          <a:bodyPr/>
          <a:lstStyle/>
          <a:p>
            <a:fld id="{F2947BD7-BFCA-451C-BF15-406394F9F347}" type="slidenum">
              <a:rPr lang="en-US" smtClean="0">
                <a:solidFill>
                  <a:schemeClr val="tx1"/>
                </a:solidFill>
              </a:rPr>
              <a:t>68</a:t>
            </a:fld>
            <a:endParaRPr lang="en-US" dirty="0">
              <a:solidFill>
                <a:schemeClr val="tx1"/>
              </a:solidFill>
            </a:endParaRPr>
          </a:p>
        </p:txBody>
      </p:sp>
      <p:sp>
        <p:nvSpPr>
          <p:cNvPr id="9" name="Title 2"/>
          <p:cNvSpPr txBox="1">
            <a:spLocks/>
          </p:cNvSpPr>
          <p:nvPr/>
        </p:nvSpPr>
        <p:spPr>
          <a:xfrm>
            <a:off x="0" y="61912"/>
            <a:ext cx="12192000"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Overall </a:t>
            </a:r>
            <a:r>
              <a:rPr lang="en-US" sz="4800" u="sng"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Review</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&amp; </a:t>
            </a:r>
            <a:r>
              <a:rPr lang="en-US" sz="4800" u="sng"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Summar</a:t>
            </a:r>
            <a:r>
              <a:rPr lang="en-US"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y Thus Far:</a:t>
            </a:r>
            <a:endParaRPr lang="en-CA" sz="48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0" name="Content Placeholder 3"/>
          <p:cNvSpPr txBox="1">
            <a:spLocks/>
          </p:cNvSpPr>
          <p:nvPr/>
        </p:nvSpPr>
        <p:spPr>
          <a:xfrm>
            <a:off x="6581594" y="1570498"/>
            <a:ext cx="5174980" cy="2584438"/>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#1 </a:t>
            </a:r>
            <a:r>
              <a:rPr lang="en-US" sz="2800" b="1" dirty="0" err="1">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Melki-tzedek</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The Majesty of Heaven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is the High Priest for</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all created beings in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the</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a:t>
            </a: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heavenl</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y </a:t>
            </a: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realm</a:t>
            </a:r>
          </a:p>
        </p:txBody>
      </p:sp>
      <p:sp>
        <p:nvSpPr>
          <p:cNvPr id="12" name="Title 2"/>
          <p:cNvSpPr txBox="1">
            <a:spLocks/>
          </p:cNvSpPr>
          <p:nvPr/>
        </p:nvSpPr>
        <p:spPr>
          <a:xfrm>
            <a:off x="5548677" y="799923"/>
            <a:ext cx="6440123"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#1  Heavenly Priesthood</a:t>
            </a:r>
            <a:endParaRPr lang="en-CA" sz="40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13" name="Picture 3" descr="C:\Users\Rae\Desktop\Mel [cf] Priesthood &amp; Faifer\umbrella 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195" y="727338"/>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Speech Bubble: Rectangle with Corners Rounded 10">
            <a:extLst>
              <a:ext uri="{FF2B5EF4-FFF2-40B4-BE49-F238E27FC236}">
                <a16:creationId xmlns="" xmlns:a16="http://schemas.microsoft.com/office/drawing/2014/main" id="{2BD1E44F-326E-4E4A-AF2D-C8E3B31DC5C0}"/>
              </a:ext>
            </a:extLst>
          </p:cNvPr>
          <p:cNvSpPr/>
          <p:nvPr/>
        </p:nvSpPr>
        <p:spPr>
          <a:xfrm>
            <a:off x="232142" y="1181716"/>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15" name="Rectangle 14"/>
          <p:cNvSpPr/>
          <p:nvPr/>
        </p:nvSpPr>
        <p:spPr>
          <a:xfrm>
            <a:off x="1657867" y="3156910"/>
            <a:ext cx="2030008"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endParaRPr>
          </a:p>
        </p:txBody>
      </p:sp>
      <p:sp>
        <p:nvSpPr>
          <p:cNvPr id="16" name="Content Placeholder 2"/>
          <p:cNvSpPr txBox="1">
            <a:spLocks/>
          </p:cNvSpPr>
          <p:nvPr/>
        </p:nvSpPr>
        <p:spPr>
          <a:xfrm>
            <a:off x="1574968" y="3680395"/>
            <a:ext cx="4201404" cy="2811116"/>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Worship, obey and follow Yahuah and live,</a:t>
            </a:r>
            <a:r>
              <a:rPr lang="en-US" dirty="0"/>
              <a:t> </a:t>
            </a:r>
            <a:r>
              <a:rPr lang="en-US" b="1" dirty="0">
                <a:solidFill>
                  <a:schemeClr val="tx1">
                    <a:lumMod val="75000"/>
                    <a:lumOff val="25000"/>
                  </a:schemeClr>
                </a:solidFill>
              </a:rPr>
              <a:t>or … </a:t>
            </a:r>
          </a:p>
          <a:p>
            <a:r>
              <a:rPr lang="en-US" b="1" dirty="0">
                <a:solidFill>
                  <a:schemeClr val="tx1">
                    <a:lumMod val="75000"/>
                    <a:lumOff val="25000"/>
                  </a:schemeClr>
                </a:solidFill>
              </a:rPr>
              <a:t>Come under </a:t>
            </a:r>
            <a:r>
              <a:rPr lang="en-US" b="1" dirty="0">
                <a:solidFill>
                  <a:schemeClr val="tx1">
                    <a:lumMod val="75000"/>
                    <a:lumOff val="25000"/>
                  </a:schemeClr>
                </a:solidFill>
                <a:effectLst>
                  <a:outerShdw blurRad="50800" dist="50800" dir="5400000" sx="101000" sy="101000" algn="ctr" rotWithShape="0">
                    <a:srgbClr val="FF0000"/>
                  </a:outerShdw>
                </a:effectLst>
              </a:rPr>
              <a:t>judgment</a:t>
            </a:r>
            <a:r>
              <a:rPr lang="en-US" b="1" dirty="0">
                <a:solidFill>
                  <a:schemeClr val="tx1">
                    <a:lumMod val="75000"/>
                    <a:lumOff val="25000"/>
                  </a:schemeClr>
                </a:solidFill>
              </a:rPr>
              <a:t> if there is no </a:t>
            </a:r>
            <a:r>
              <a:rPr lang="en-US" b="1" dirty="0">
                <a:solidFill>
                  <a:schemeClr val="tx1">
                    <a:lumMod val="75000"/>
                    <a:lumOff val="25000"/>
                  </a:schemeClr>
                </a:solidFill>
                <a:effectLst>
                  <a:outerShdw blurRad="50800" dist="50800" dir="5400000" sx="101000" sy="101000" algn="ctr" rotWithShape="0">
                    <a:srgbClr val="00FFFF"/>
                  </a:outerShdw>
                </a:effectLst>
              </a:rPr>
              <a:t>repentance!</a:t>
            </a:r>
          </a:p>
        </p:txBody>
      </p:sp>
      <p:sp>
        <p:nvSpPr>
          <p:cNvPr id="17" name="Content Placeholder 2"/>
          <p:cNvSpPr txBox="1">
            <a:spLocks/>
          </p:cNvSpPr>
          <p:nvPr/>
        </p:nvSpPr>
        <p:spPr>
          <a:xfrm>
            <a:off x="6279073" y="3857000"/>
            <a:ext cx="5709727" cy="2790506"/>
          </a:xfrm>
          <a:prstGeom prst="rect">
            <a:avLst/>
          </a:prstGeom>
        </p:spPr>
        <p:txBody>
          <a:bodyPr>
            <a:normAutofit fontScale="85000" lnSpcReduction="1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Every covenant is meant to bring forth </a:t>
            </a:r>
            <a:br>
              <a:rPr lang="en-US" b="1" dirty="0">
                <a:solidFill>
                  <a:srgbClr val="0070C0"/>
                </a:solidFill>
              </a:rPr>
            </a:br>
            <a:r>
              <a:rPr lang="en-US" b="1" dirty="0">
                <a:solidFill>
                  <a:srgbClr val="0070C0"/>
                </a:solidFill>
              </a:rPr>
              <a:t>joy and happiness with obedience.</a:t>
            </a:r>
          </a:p>
          <a:p>
            <a:r>
              <a:rPr lang="en-US" b="1" dirty="0">
                <a:solidFill>
                  <a:schemeClr val="accent4">
                    <a:lumMod val="50000"/>
                  </a:schemeClr>
                </a:solidFill>
              </a:rPr>
              <a:t>Lucifer and the angelic host were </a:t>
            </a:r>
            <a:br>
              <a:rPr lang="en-US" b="1" dirty="0">
                <a:solidFill>
                  <a:schemeClr val="accent4">
                    <a:lumMod val="50000"/>
                  </a:schemeClr>
                </a:solidFill>
              </a:rPr>
            </a:br>
            <a:r>
              <a:rPr lang="en-US" b="1" dirty="0">
                <a:solidFill>
                  <a:schemeClr val="accent4">
                    <a:lumMod val="50000"/>
                  </a:schemeClr>
                </a:solidFill>
              </a:rPr>
              <a:t>under this very first covenant.</a:t>
            </a:r>
          </a:p>
          <a:p>
            <a:r>
              <a:rPr lang="en-US" b="1" dirty="0">
                <a:solidFill>
                  <a:srgbClr val="C00000"/>
                </a:solidFill>
              </a:rPr>
              <a:t>When the covenant was violated, judgment cast the guilty, unrepentant beings out of heaven “</a:t>
            </a:r>
            <a:r>
              <a:rPr lang="en-US" b="1" u="sng" dirty="0">
                <a:solidFill>
                  <a:srgbClr val="C00000"/>
                </a:solidFill>
              </a:rPr>
              <a:t>first</a:t>
            </a:r>
            <a:r>
              <a:rPr lang="en-US" b="1" dirty="0">
                <a:solidFill>
                  <a:srgbClr val="C00000"/>
                </a:solidFill>
              </a:rPr>
              <a:t>” before the consequence of their eternal separation.</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55" y="2438221"/>
            <a:ext cx="1878455" cy="4560141"/>
          </a:xfrm>
          <a:prstGeom prst="rect">
            <a:avLst/>
          </a:prstGeom>
          <a:effectLst>
            <a:softEdge rad="317500"/>
          </a:effectLst>
        </p:spPr>
      </p:pic>
    </p:spTree>
    <p:extLst>
      <p:ext uri="{BB962C8B-B14F-4D97-AF65-F5344CB8AC3E}">
        <p14:creationId xmlns:p14="http://schemas.microsoft.com/office/powerpoint/2010/main" val="13695319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1000"/>
                                        <p:tgtEl>
                                          <p:spTgt spid="17">
                                            <p:txEl>
                                              <p:pRg st="2" end="2"/>
                                            </p:txEl>
                                          </p:spTgt>
                                        </p:tgtEl>
                                      </p:cBhvr>
                                    </p:animEffect>
                                    <p:anim calcmode="lin" valueType="num">
                                      <p:cBhvr>
                                        <p:cTn id="27"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19" name="Content Placeholder 3"/>
          <p:cNvSpPr txBox="1">
            <a:spLocks/>
          </p:cNvSpPr>
          <p:nvPr/>
        </p:nvSpPr>
        <p:spPr>
          <a:xfrm>
            <a:off x="6877166" y="901312"/>
            <a:ext cx="5174980" cy="2891686"/>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a:t>
            </a:r>
            <a:r>
              <a:rPr lang="en-US" sz="2800" b="1" u="sng" dirty="0">
                <a:ln>
                  <a:solidFill>
                    <a:srgbClr val="FF0000"/>
                  </a:solidFill>
                </a:ln>
                <a:solidFill>
                  <a:srgbClr val="FF0000"/>
                </a:solidFill>
              </a:rPr>
              <a:t>a</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Melki-tzedek –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The Majesty of Heaven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as the High Priest for Adam</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BEFORE Sin Entered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Institutes the Melki-tzedek </a:t>
            </a:r>
            <a:b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b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on</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a:t>
            </a:r>
            <a:r>
              <a:rPr lang="en-US" sz="2800" b="1" u="sng"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earth</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(Adam in training)</a:t>
            </a:r>
            <a:endParaRPr lang="en-CA"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endParaRPr>
          </a:p>
        </p:txBody>
      </p:sp>
      <p:sp>
        <p:nvSpPr>
          <p:cNvPr id="21" name="Title 2"/>
          <p:cNvSpPr txBox="1">
            <a:spLocks/>
          </p:cNvSpPr>
          <p:nvPr/>
        </p:nvSpPr>
        <p:spPr>
          <a:xfrm>
            <a:off x="5844249" y="130738"/>
            <a:ext cx="6000751"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#2  Earthly Priesthood</a:t>
            </a:r>
            <a:endParaRPr lang="en-CA" sz="40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22"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484606" y="2158491"/>
            <a:ext cx="5398838" cy="44674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073" y="71717"/>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Speech Bubble: Rectangle with Corners Rounded 11">
            <a:extLst>
              <a:ext uri="{FF2B5EF4-FFF2-40B4-BE49-F238E27FC236}">
                <a16:creationId xmlns="" xmlns:a16="http://schemas.microsoft.com/office/drawing/2014/main" id="{7A004ED6-0208-4149-AA39-189062331143}"/>
              </a:ext>
            </a:extLst>
          </p:cNvPr>
          <p:cNvSpPr/>
          <p:nvPr/>
        </p:nvSpPr>
        <p:spPr>
          <a:xfrm>
            <a:off x="431247" y="2606777"/>
            <a:ext cx="1796967"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 </a:t>
            </a:r>
            <a:r>
              <a:rPr lang="en-CA" b="1" dirty="0">
                <a:solidFill>
                  <a:srgbClr val="441D61"/>
                </a:solidFill>
              </a:rPr>
              <a:t>Earthly </a:t>
            </a:r>
            <a:r>
              <a:rPr lang="en-CA" b="1" dirty="0" err="1">
                <a:solidFill>
                  <a:srgbClr val="441D61"/>
                </a:solidFill>
              </a:rPr>
              <a:t>Melki</a:t>
            </a:r>
            <a:r>
              <a:rPr lang="en-CA" b="1" dirty="0">
                <a:solidFill>
                  <a:srgbClr val="441D61"/>
                </a:solidFill>
              </a:rPr>
              <a:t> Priesthood</a:t>
            </a:r>
          </a:p>
        </p:txBody>
      </p:sp>
      <p:sp>
        <p:nvSpPr>
          <p:cNvPr id="25" name="Speech Bubble: Rectangle with Corners Rounded 10">
            <a:extLst>
              <a:ext uri="{FF2B5EF4-FFF2-40B4-BE49-F238E27FC236}">
                <a16:creationId xmlns="" xmlns:a16="http://schemas.microsoft.com/office/drawing/2014/main" id="{2BD1E44F-326E-4E4A-AF2D-C8E3B31DC5C0}"/>
              </a:ext>
            </a:extLst>
          </p:cNvPr>
          <p:cNvSpPr/>
          <p:nvPr/>
        </p:nvSpPr>
        <p:spPr>
          <a:xfrm>
            <a:off x="175124" y="595428"/>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26" name="Content Placeholder 2"/>
          <p:cNvSpPr txBox="1">
            <a:spLocks/>
          </p:cNvSpPr>
          <p:nvPr/>
        </p:nvSpPr>
        <p:spPr>
          <a:xfrm>
            <a:off x="582981" y="4362232"/>
            <a:ext cx="3795018" cy="1074296"/>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Obey and live, </a:t>
            </a:r>
            <a:r>
              <a:rPr lang="en-US" b="1" dirty="0">
                <a:solidFill>
                  <a:schemeClr val="tx1">
                    <a:lumMod val="75000"/>
                    <a:lumOff val="25000"/>
                  </a:schemeClr>
                </a:solidFill>
              </a:rPr>
              <a:t>or … </a:t>
            </a:r>
          </a:p>
          <a:p>
            <a:r>
              <a:rPr lang="en-US" b="1" dirty="0">
                <a:solidFill>
                  <a:schemeClr val="tx1">
                    <a:lumMod val="75000"/>
                    <a:lumOff val="25000"/>
                  </a:schemeClr>
                </a:solidFill>
              </a:rPr>
              <a:t>Disobey and die!</a:t>
            </a:r>
          </a:p>
        </p:txBody>
      </p:sp>
      <p:sp>
        <p:nvSpPr>
          <p:cNvPr id="27" name="Rectangle 26"/>
          <p:cNvSpPr/>
          <p:nvPr/>
        </p:nvSpPr>
        <p:spPr>
          <a:xfrm>
            <a:off x="952661" y="3885880"/>
            <a:ext cx="2030008"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endParaRPr>
          </a:p>
        </p:txBody>
      </p:sp>
      <p:sp>
        <p:nvSpPr>
          <p:cNvPr id="28" name="Slide Number Placeholder 27"/>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69</a:t>
            </a:fld>
            <a:endParaRPr lang="en-US" dirty="0">
              <a:solidFill>
                <a:schemeClr val="tx1"/>
              </a:solidFill>
            </a:endParaRPr>
          </a:p>
        </p:txBody>
      </p:sp>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614" y="5215233"/>
            <a:ext cx="2942102" cy="1595273"/>
          </a:xfrm>
          <a:prstGeom prst="ellipse">
            <a:avLst/>
          </a:prstGeom>
          <a:ln>
            <a:noFill/>
          </a:ln>
          <a:effectLst>
            <a:softEdge rad="112500"/>
          </a:effectLst>
        </p:spPr>
      </p:pic>
      <p:pic>
        <p:nvPicPr>
          <p:cNvPr id="30" name="Picture 29"/>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4014564" y="5058521"/>
            <a:ext cx="1984327" cy="1908696"/>
          </a:xfrm>
          <a:prstGeom prst="rect">
            <a:avLst/>
          </a:prstGeom>
        </p:spPr>
      </p:pic>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376266" y="3886318"/>
            <a:ext cx="1836548" cy="2323032"/>
          </a:xfrm>
          <a:prstGeom prst="rect">
            <a:avLst/>
          </a:prstGeom>
          <a:ln>
            <a:noFill/>
          </a:ln>
          <a:effectLst>
            <a:softEdge rad="112500"/>
          </a:effectLst>
        </p:spPr>
      </p:pic>
      <p:pic>
        <p:nvPicPr>
          <p:cNvPr id="16" name="Picture 15"/>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4547"/>
          <a:stretch/>
        </p:blipFill>
        <p:spPr>
          <a:xfrm rot="20887072">
            <a:off x="5759297" y="5323050"/>
            <a:ext cx="821391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2" name="Content Placeholder 2"/>
          <p:cNvSpPr txBox="1">
            <a:spLocks/>
          </p:cNvSpPr>
          <p:nvPr/>
        </p:nvSpPr>
        <p:spPr>
          <a:xfrm>
            <a:off x="5566989" y="3851207"/>
            <a:ext cx="5477501" cy="2790506"/>
          </a:xfrm>
          <a:prstGeom prst="rect">
            <a:avLst/>
          </a:prstGeom>
        </p:spPr>
        <p:txBody>
          <a:bodyPr>
            <a:normAutofit fontScale="925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41D61"/>
                </a:solidFill>
              </a:rPr>
              <a:t>The covenant with Adam &amp; Eve </a:t>
            </a:r>
            <a:br>
              <a:rPr lang="en-US" b="1" dirty="0">
                <a:solidFill>
                  <a:srgbClr val="441D61"/>
                </a:solidFill>
              </a:rPr>
            </a:br>
            <a:r>
              <a:rPr lang="en-US" b="1" dirty="0">
                <a:solidFill>
                  <a:srgbClr val="441D61"/>
                </a:solidFill>
              </a:rPr>
              <a:t>was also meant to bring forth joy </a:t>
            </a:r>
            <a:br>
              <a:rPr lang="en-US" b="1" dirty="0">
                <a:solidFill>
                  <a:srgbClr val="441D61"/>
                </a:solidFill>
              </a:rPr>
            </a:br>
            <a:r>
              <a:rPr lang="en-US" b="1" dirty="0">
                <a:solidFill>
                  <a:srgbClr val="441D61"/>
                </a:solidFill>
              </a:rPr>
              <a:t>and happiness with obedience.</a:t>
            </a:r>
          </a:p>
          <a:p>
            <a:r>
              <a:rPr lang="en-US" b="1" dirty="0">
                <a:solidFill>
                  <a:srgbClr val="C00000"/>
                </a:solidFill>
                <a:effectLst>
                  <a:glow rad="127000">
                    <a:schemeClr val="bg1"/>
                  </a:glow>
                </a:effectLst>
              </a:rPr>
              <a:t>When they violated </a:t>
            </a:r>
            <a:r>
              <a:rPr lang="en-US" b="1" dirty="0">
                <a:solidFill>
                  <a:srgbClr val="0070C0"/>
                </a:solidFill>
                <a:effectLst>
                  <a:glow rad="127000">
                    <a:schemeClr val="bg1"/>
                  </a:glow>
                </a:effectLst>
              </a:rPr>
              <a:t>Yahuah’s</a:t>
            </a:r>
            <a:r>
              <a:rPr lang="en-US" b="1" dirty="0">
                <a:effectLst>
                  <a:glow rad="127000">
                    <a:schemeClr val="bg1"/>
                  </a:glow>
                </a:effectLst>
              </a:rPr>
              <a:t>  covenant, </a:t>
            </a:r>
            <a:r>
              <a:rPr lang="en-US" b="1" dirty="0">
                <a:solidFill>
                  <a:srgbClr val="C00000"/>
                </a:solidFill>
                <a:effectLst>
                  <a:glow rad="127000">
                    <a:schemeClr val="bg1"/>
                  </a:glow>
                </a:effectLst>
              </a:rPr>
              <a:t>the guilty pair were </a:t>
            </a:r>
            <a:br>
              <a:rPr lang="en-US" b="1" dirty="0">
                <a:solidFill>
                  <a:srgbClr val="C00000"/>
                </a:solidFill>
                <a:effectLst>
                  <a:glow rad="127000">
                    <a:schemeClr val="bg1"/>
                  </a:glow>
                </a:effectLst>
              </a:rPr>
            </a:br>
            <a:r>
              <a:rPr lang="en-US" b="1" dirty="0">
                <a:solidFill>
                  <a:srgbClr val="C00000"/>
                </a:solidFill>
                <a:effectLst>
                  <a:glow rad="127000">
                    <a:schemeClr val="bg1"/>
                  </a:glow>
                </a:effectLst>
              </a:rPr>
              <a:t>spared</a:t>
            </a:r>
            <a:r>
              <a:rPr lang="en-US" b="1" dirty="0">
                <a:effectLst>
                  <a:glow rad="127000">
                    <a:schemeClr val="bg1"/>
                  </a:glow>
                </a:effectLst>
              </a:rPr>
              <a:t> from the instant death penalty </a:t>
            </a:r>
            <a:r>
              <a:rPr lang="en-US" b="1" dirty="0">
                <a:solidFill>
                  <a:srgbClr val="C00000"/>
                </a:solidFill>
                <a:effectLst>
                  <a:glow rad="127000">
                    <a:schemeClr val="bg1"/>
                  </a:glow>
                </a:effectLst>
              </a:rPr>
              <a:t>through the </a:t>
            </a:r>
            <a:r>
              <a:rPr lang="en-US" b="1" dirty="0">
                <a:solidFill>
                  <a:srgbClr val="C00000"/>
                </a:solidFill>
                <a:effectLst>
                  <a:outerShdw blurRad="50800" dist="50800" dir="5400000" sx="101000" sy="101000" algn="ctr" rotWithShape="0">
                    <a:srgbClr val="00FFFF"/>
                  </a:outerShdw>
                </a:effectLst>
              </a:rPr>
              <a:t>sacrificial blood.</a:t>
            </a:r>
          </a:p>
        </p:txBody>
      </p:sp>
    </p:spTree>
    <p:extLst>
      <p:ext uri="{BB962C8B-B14F-4D97-AF65-F5344CB8AC3E}">
        <p14:creationId xmlns:p14="http://schemas.microsoft.com/office/powerpoint/2010/main" val="30072290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fade">
                                      <p:cBhvr>
                                        <p:cTn id="20" dur="1000"/>
                                        <p:tgtEl>
                                          <p:spTgt spid="32">
                                            <p:txEl>
                                              <p:pRg st="1" end="1"/>
                                            </p:txEl>
                                          </p:spTgt>
                                        </p:tgtEl>
                                      </p:cBhvr>
                                    </p:animEffect>
                                    <p:anim calcmode="lin" valueType="num">
                                      <p:cBhvr>
                                        <p:cTn id="21"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2">
                                            <p:txEl>
                                              <p:pRg st="1" end="1"/>
                                            </p:txEl>
                                          </p:spTgt>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par>
                          <p:cTn id="26" fill="hold">
                            <p:stCondLst>
                              <p:cond delay="2000"/>
                            </p:stCondLst>
                            <p:childTnLst>
                              <p:par>
                                <p:cTn id="27" presetID="6" presetClass="entr" presetSubtype="16"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2000"/>
                                        <p:tgtEl>
                                          <p:spTgt spid="30"/>
                                        </p:tgtEl>
                                      </p:cBhvr>
                                    </p:animEffect>
                                  </p:childTnLst>
                                </p:cTn>
                              </p:par>
                            </p:childTnLst>
                          </p:cTn>
                        </p:par>
                        <p:par>
                          <p:cTn id="30" fill="hold">
                            <p:stCondLst>
                              <p:cond delay="4000"/>
                            </p:stCondLst>
                            <p:childTnLst>
                              <p:par>
                                <p:cTn id="31" presetID="6" presetClass="entr" presetSubtype="16"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ircle(in)">
                                      <p:cBhvr>
                                        <p:cTn id="3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019" y="-133350"/>
            <a:ext cx="12227466" cy="6991350"/>
          </a:xfrm>
          <a:prstGeom prst="rect">
            <a:avLst/>
          </a:prstGeom>
        </p:spPr>
      </p:pic>
      <p:sp>
        <p:nvSpPr>
          <p:cNvPr id="2" name="Slide Number Placeholder 1"/>
          <p:cNvSpPr>
            <a:spLocks noGrp="1"/>
          </p:cNvSpPr>
          <p:nvPr>
            <p:ph type="sldNum" sz="quarter" idx="12"/>
          </p:nvPr>
        </p:nvSpPr>
        <p:spPr>
          <a:xfrm>
            <a:off x="8610600" y="6356350"/>
            <a:ext cx="3371850" cy="368300"/>
          </a:xfrm>
        </p:spPr>
        <p:txBody>
          <a:bodyPr/>
          <a:lstStyle/>
          <a:p>
            <a:fld id="{385F3E72-97D8-4E0E-8DB2-A67F030E614A}" type="slidenum">
              <a:rPr lang="en-US" b="1" smtClean="0">
                <a:solidFill>
                  <a:schemeClr val="bg1"/>
                </a:solidFill>
              </a:rPr>
              <a:t>7</a:t>
            </a:fld>
            <a:endParaRPr lang="en-US" b="1" dirty="0">
              <a:solidFill>
                <a:schemeClr val="bg1"/>
              </a:solidFill>
            </a:endParaRPr>
          </a:p>
        </p:txBody>
      </p:sp>
      <p:sp>
        <p:nvSpPr>
          <p:cNvPr id="6" name="Rectangle 5"/>
          <p:cNvSpPr/>
          <p:nvPr/>
        </p:nvSpPr>
        <p:spPr>
          <a:xfrm>
            <a:off x="0" y="133350"/>
            <a:ext cx="11924636" cy="1569660"/>
          </a:xfrm>
          <a:prstGeom prst="rect">
            <a:avLst/>
          </a:prstGeom>
          <a:noFill/>
          <a:effectLst>
            <a:outerShdw blurRad="50800" dist="50800" dir="5400000" sx="101000" sy="101000" algn="ctr" rotWithShape="0">
              <a:srgbClr val="FF33CC"/>
            </a:outerShdw>
          </a:effectLst>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228600">
                    <a:schemeClr val="bg1">
                      <a:alpha val="72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Gen 1:12 </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MV Boli" pitchFamily="2" charset="0"/>
                <a:ea typeface="Nouvelle Vague" pitchFamily="2" charset="0"/>
                <a:cs typeface="MV Boli" pitchFamily="2" charset="0"/>
              </a:rPr>
              <a:t>SEED IS IN ITSELF</a:t>
            </a:r>
            <a:b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MV Boli" pitchFamily="2" charset="0"/>
                <a:ea typeface="Nouvelle Vague" pitchFamily="2" charset="0"/>
                <a:cs typeface="MV Boli" pitchFamily="2" charset="0"/>
              </a:rPr>
            </a:br>
            <a:r>
              <a:rPr lang="en-US" sz="4800" b="1" dirty="0">
                <a:ln w="11430">
                  <a:solidFill>
                    <a:srgbClr val="002060"/>
                  </a:solidFill>
                </a:ln>
                <a:solidFill>
                  <a:schemeClr val="accent2"/>
                </a:solidFill>
                <a:effectLst>
                  <a:glow rad="228600">
                    <a:srgbClr val="00FF99"/>
                  </a:glow>
                  <a:outerShdw blurRad="50800" dist="39000" dir="5460000" algn="tl">
                    <a:srgbClr val="FF33CC"/>
                  </a:outerShdw>
                </a:effectLst>
                <a:latin typeface="MV Boli" pitchFamily="2" charset="0"/>
                <a:ea typeface="Nouvelle Vague" pitchFamily="2" charset="0"/>
                <a:cs typeface="MV Boli" pitchFamily="2" charset="0"/>
              </a:rPr>
              <a:t>                   </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accordin</a:t>
            </a:r>
            <a:r>
              <a:rPr lang="en-US" sz="48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g</a:t>
            </a:r>
            <a:r>
              <a:rPr lang="en-US" sz="4800" b="1" u="sng"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MV Boli" pitchFamily="2" charset="0"/>
                <a:ea typeface="Nouvelle Vague" pitchFamily="2" charset="0"/>
                <a:cs typeface="MV Boli" pitchFamily="2" charset="0"/>
              </a:rPr>
              <a:t> to its kind</a:t>
            </a:r>
            <a:r>
              <a:rPr lang="en-US" sz="4000" b="1" dirty="0">
                <a:ln w="11430">
                  <a:solidFill>
                    <a:srgbClr val="002060"/>
                  </a:solidFill>
                </a:ln>
                <a:solidFill>
                  <a:schemeClr val="accent6">
                    <a:lumMod val="40000"/>
                    <a:lumOff val="60000"/>
                  </a:schemeClr>
                </a:solidFill>
                <a:effectLst>
                  <a:glow rad="228600">
                    <a:schemeClr val="accent6">
                      <a:lumMod val="50000"/>
                      <a:alpha val="40000"/>
                    </a:schemeClr>
                  </a:glow>
                  <a:outerShdw blurRad="50800" dist="39000" dir="5460000" sx="101000" sy="101000" algn="tl">
                    <a:srgbClr val="FF33CC"/>
                  </a:outerShdw>
                </a:effectLst>
                <a:latin typeface="Comic Sans MS" panose="030F0702030302020204" pitchFamily="66" charset="0"/>
                <a:ea typeface="Nouvelle Vague" pitchFamily="2" charset="0"/>
                <a:cs typeface="MV Boli" pitchFamily="2" charset="0"/>
              </a:rPr>
              <a:t>.</a:t>
            </a:r>
          </a:p>
        </p:txBody>
      </p:sp>
      <p:sp>
        <p:nvSpPr>
          <p:cNvPr id="7" name="Rectangle 6">
            <a:extLst>
              <a:ext uri="{FF2B5EF4-FFF2-40B4-BE49-F238E27FC236}">
                <a16:creationId xmlns="" xmlns:a16="http://schemas.microsoft.com/office/drawing/2014/main" id="{6E5B756E-593C-4F32-9DC5-0C146D70C07C}"/>
              </a:ext>
            </a:extLst>
          </p:cNvPr>
          <p:cNvSpPr/>
          <p:nvPr/>
        </p:nvSpPr>
        <p:spPr>
          <a:xfrm rot="21127155">
            <a:off x="793693" y="3276789"/>
            <a:ext cx="5421890" cy="433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US" sz="9600" b="1" dirty="0">
                <a:ln w="12700">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Can the </a:t>
            </a:r>
            <a:r>
              <a:rPr lang="en-US" sz="9600" b="1" u="sng" dirty="0">
                <a:ln w="12700">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rgbClr val="00FF99">
                      <a:alpha val="40000"/>
                    </a:srgbClr>
                  </a:glow>
                </a:effectLst>
                <a:latin typeface="MV Boli" panose="02000500030200090000" pitchFamily="2" charset="0"/>
                <a:cs typeface="MV Boli" panose="02000500030200090000" pitchFamily="2" charset="0"/>
              </a:rPr>
              <a:t>seed</a:t>
            </a:r>
            <a:r>
              <a:rPr lang="en-US" sz="9600" b="1" dirty="0">
                <a:ln w="12700">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 </a:t>
            </a:r>
            <a:br>
              <a:rPr lang="en-US" sz="9600" b="1" dirty="0">
                <a:ln w="12700">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br>
            <a:r>
              <a:rPr lang="en-US" sz="9600" b="1" dirty="0">
                <a:ln w="12700">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of this  sprout </a:t>
            </a: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 </a:t>
            </a:r>
            <a:b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br>
            <a:endParaRPr lang="en-CA" sz="8000" dirty="0">
              <a:effectLst>
                <a:glow rad="228600">
                  <a:schemeClr val="accent1">
                    <a:satMod val="175000"/>
                    <a:alpha val="40000"/>
                  </a:schemeClr>
                </a:glow>
              </a:effectLst>
            </a:endParaRPr>
          </a:p>
        </p:txBody>
      </p:sp>
      <p:sp>
        <p:nvSpPr>
          <p:cNvPr id="8" name="Rectangle 7">
            <a:extLst>
              <a:ext uri="{FF2B5EF4-FFF2-40B4-BE49-F238E27FC236}">
                <a16:creationId xmlns="" xmlns:a16="http://schemas.microsoft.com/office/drawing/2014/main" id="{6E5B756E-593C-4F32-9DC5-0C146D70C07C}"/>
              </a:ext>
            </a:extLst>
          </p:cNvPr>
          <p:cNvSpPr/>
          <p:nvPr/>
        </p:nvSpPr>
        <p:spPr>
          <a:xfrm>
            <a:off x="159630" y="5284436"/>
            <a:ext cx="11696700" cy="1440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Is Yahusha – </a:t>
            </a:r>
            <a:r>
              <a:rPr lang="en-US" sz="8000" b="1" i="1" u="sng"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Cooper Black" panose="0208090404030B020404" pitchFamily="18" charset="0"/>
                <a:cs typeface="MV Boli" panose="02000500030200090000" pitchFamily="2" charset="0"/>
              </a:rPr>
              <a:t>ROGUE</a:t>
            </a:r>
            <a:r>
              <a:rPr lang="en-US" sz="8000" b="1" i="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Cooper Black" panose="0208090404030B020404" pitchFamily="18" charset="0"/>
                <a:cs typeface="MV Boli" panose="02000500030200090000" pitchFamily="2" charset="0"/>
              </a:rPr>
              <a:t>?</a:t>
            </a: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  </a:t>
            </a:r>
            <a:endParaRPr lang="en-CA" sz="8000" dirty="0">
              <a:effectLst>
                <a:glow rad="228600">
                  <a:schemeClr val="accent1">
                    <a:satMod val="175000"/>
                    <a:alpha val="40000"/>
                  </a:schemeClr>
                </a:glow>
              </a:effectLst>
            </a:endParaRPr>
          </a:p>
        </p:txBody>
      </p:sp>
      <p:pic>
        <p:nvPicPr>
          <p:cNvPr id="1026" name="Picture 2" descr="See the source image">
            <a:extLst>
              <a:ext uri="{FF2B5EF4-FFF2-40B4-BE49-F238E27FC236}">
                <a16:creationId xmlns="" xmlns:a16="http://schemas.microsoft.com/office/drawing/2014/main" id="{196964C7-3FDA-4850-86BD-D353E6D2F19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9682" y="2318490"/>
            <a:ext cx="4889938" cy="3184634"/>
          </a:xfrm>
          <a:prstGeom prst="rect">
            <a:avLst/>
          </a:prstGeom>
          <a:noFill/>
          <a:ln>
            <a:noFill/>
          </a:ln>
          <a:effectLst>
            <a:glow rad="12700">
              <a:srgbClr val="00FF99">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F5DC0046-F562-4B95-B5EC-0B937D92D5BD}"/>
              </a:ext>
            </a:extLst>
          </p:cNvPr>
          <p:cNvSpPr/>
          <p:nvPr/>
        </p:nvSpPr>
        <p:spPr>
          <a:xfrm>
            <a:off x="6824492" y="1625300"/>
            <a:ext cx="5100144"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3600" dirty="0">
                <a:solidFill>
                  <a:schemeClr val="accent2">
                    <a:lumMod val="50000"/>
                  </a:schemeClr>
                </a:solidFill>
                <a:latin typeface="Cooper Black" panose="0208090404030B020404" pitchFamily="18" charset="0"/>
              </a:rPr>
              <a:t>- produce – this???</a:t>
            </a:r>
          </a:p>
        </p:txBody>
      </p:sp>
      <p:sp>
        <p:nvSpPr>
          <p:cNvPr id="5" name="Rectangle: Rounded Corners 4">
            <a:extLst>
              <a:ext uri="{FF2B5EF4-FFF2-40B4-BE49-F238E27FC236}">
                <a16:creationId xmlns="" xmlns:a16="http://schemas.microsoft.com/office/drawing/2014/main" id="{3004468A-1F1D-44FA-9ADF-80976FDA2F8C}"/>
              </a:ext>
            </a:extLst>
          </p:cNvPr>
          <p:cNvSpPr/>
          <p:nvPr/>
        </p:nvSpPr>
        <p:spPr>
          <a:xfrm>
            <a:off x="8763307" y="3873213"/>
            <a:ext cx="1369738" cy="557997"/>
          </a:xfrm>
          <a:prstGeom prst="roundRect">
            <a:avLst>
              <a:gd name="adj" fmla="val 50000"/>
            </a:avLst>
          </a:prstGeom>
          <a:solidFill>
            <a:schemeClr val="accent2"/>
          </a:solidFill>
          <a:ln w="3810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a:ln>
                  <a:solidFill>
                    <a:sysClr val="windowText" lastClr="000000"/>
                  </a:solidFill>
                </a:ln>
                <a:solidFill>
                  <a:srgbClr val="FFFF00"/>
                </a:solidFill>
              </a:rPr>
              <a:t>Pig Skin</a:t>
            </a:r>
          </a:p>
        </p:txBody>
      </p:sp>
      <p:cxnSp>
        <p:nvCxnSpPr>
          <p:cNvPr id="10" name="Straight Connector 9">
            <a:extLst>
              <a:ext uri="{FF2B5EF4-FFF2-40B4-BE49-F238E27FC236}">
                <a16:creationId xmlns="" xmlns:a16="http://schemas.microsoft.com/office/drawing/2014/main" id="{EED4C2FE-AC30-42CD-938E-24CC9C444384}"/>
              </a:ext>
            </a:extLst>
          </p:cNvPr>
          <p:cNvCxnSpPr/>
          <p:nvPr/>
        </p:nvCxnSpPr>
        <p:spPr>
          <a:xfrm>
            <a:off x="5056094" y="860612"/>
            <a:ext cx="530352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69040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par>
                                <p:cTn id="8" presetID="22" presetClass="entr" presetSubtype="1" fill="hold" nodeType="withEffect">
                                  <p:stCondLst>
                                    <p:cond delay="100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2000"/>
                                        <p:tgtEl>
                                          <p:spTgt spid="1026"/>
                                        </p:tgtEl>
                                      </p:cBhvr>
                                    </p:animEffect>
                                  </p:childTnLst>
                                </p:cTn>
                              </p:par>
                            </p:childTnLst>
                          </p:cTn>
                        </p:par>
                        <p:par>
                          <p:cTn id="11" fill="hold">
                            <p:stCondLst>
                              <p:cond delay="3000"/>
                            </p:stCondLst>
                            <p:childTnLst>
                              <p:par>
                                <p:cTn id="12" presetID="31" presetClass="entr" presetSubtype="0" fill="hold" grpId="2"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4000"/>
                            </p:stCondLst>
                            <p:childTnLst>
                              <p:par>
                                <p:cTn id="19" presetID="35" presetClass="emph" presetSubtype="0" fill="hold" grpId="3" nodeType="afterEffect">
                                  <p:stCondLst>
                                    <p:cond delay="0"/>
                                  </p:stCondLst>
                                  <p:childTnLst>
                                    <p:anim calcmode="discrete" valueType="str">
                                      <p:cBhvr>
                                        <p:cTn id="20"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2" animBg="1"/>
      <p:bldP spid="5" grpId="3"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70</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212769" y="131717"/>
            <a:ext cx="6371771"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#5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in Part 2</a:t>
            </a:r>
            <a:endParaRPr lang="en-US" sz="4400" b="1" dirty="0">
              <a:ln w="11430"/>
              <a:solidFill>
                <a:srgbClr val="C00000"/>
              </a:solidFill>
              <a:effectLst>
                <a:outerShdw blurRad="50800" dist="39000" dir="5460000" algn="tl">
                  <a:srgbClr val="000000">
                    <a:alpha val="38000"/>
                  </a:srgbClr>
                </a:outerShdw>
              </a:effectLst>
              <a:latin typeface="Matura MT Script Capitals" pitchFamily="66" charset="0"/>
            </a:endParaRPr>
          </a:p>
        </p:txBody>
      </p:sp>
      <p:pic>
        <p:nvPicPr>
          <p:cNvPr id="7" name="Picture 6">
            <a:extLst>
              <a:ext uri="{FF2B5EF4-FFF2-40B4-BE49-F238E27FC236}">
                <a16:creationId xmlns="" xmlns:a16="http://schemas.microsoft.com/office/drawing/2014/main"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5871" y="137381"/>
            <a:ext cx="1524000" cy="1524000"/>
          </a:xfrm>
          <a:prstGeom prst="ellipse">
            <a:avLst/>
          </a:prstGeom>
          <a:ln>
            <a:noFill/>
          </a:ln>
          <a:effectLst>
            <a:softEdge rad="112500"/>
          </a:effectLst>
        </p:spPr>
      </p:pic>
      <p:sp>
        <p:nvSpPr>
          <p:cNvPr id="8" name="TextBox 7">
            <a:extLst>
              <a:ext uri="{FF2B5EF4-FFF2-40B4-BE49-F238E27FC236}">
                <a16:creationId xmlns="" xmlns:a16="http://schemas.microsoft.com/office/drawing/2014/main" id="{3523D019-142D-4042-9BA0-DA81FCF8D2A9}"/>
              </a:ext>
            </a:extLst>
          </p:cNvPr>
          <p:cNvSpPr txBox="1"/>
          <p:nvPr/>
        </p:nvSpPr>
        <p:spPr>
          <a:xfrm>
            <a:off x="5250541" y="1193645"/>
            <a:ext cx="6720116" cy="5262979"/>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How can we understand &amp; </a:t>
            </a:r>
            <a:r>
              <a:rPr kumimoji="0" lang="en-US" sz="4800" b="1" i="0" u="sng"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trace</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 </a:t>
            </a:r>
            <a:b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sng"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the</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 </a:t>
            </a:r>
            <a:r>
              <a:rPr kumimoji="0" lang="en-US" sz="4800" b="1" i="0" u="none" strike="noStrike" kern="1200" cap="none" spc="0" normalizeH="0" baseline="0" noProof="0" dirty="0" err="1">
                <a:ln>
                  <a:noFill/>
                </a:ln>
                <a:solidFill>
                  <a:srgbClr val="441D61"/>
                </a:solidFill>
                <a:effectLst/>
                <a:uLnTx/>
                <a:uFillTx/>
                <a:latin typeface="Comic Sans MS" panose="030F0702030302020204" pitchFamily="66" charset="0"/>
                <a:cs typeface="Arial" panose="020B0604020202020204" pitchFamily="34" charset="0"/>
              </a:rPr>
              <a:t>Melki-tzedek</a:t>
            </a:r>
            <a:r>
              <a:rPr kumimoji="0" lang="en-US" sz="4800" b="1" i="0" u="none" strike="noStrike" kern="1200" cap="none" spc="0" normalizeH="0" baseline="0" noProof="0" dirty="0">
                <a:ln>
                  <a:noFill/>
                </a:ln>
                <a:solidFill>
                  <a:schemeClr val="accent1">
                    <a:lumMod val="75000"/>
                  </a:schemeClr>
                </a:solidFill>
                <a:effectLst/>
                <a:uLnTx/>
                <a:uFillTx/>
                <a:latin typeface="Comic Sans MS" panose="030F0702030302020204" pitchFamily="66" charset="0"/>
                <a:cs typeface="Arial" panose="020B0604020202020204" pitchFamily="34" charset="0"/>
              </a:rPr>
              <a:t> </a:t>
            </a:r>
            <a:r>
              <a:rPr lang="en-US" sz="4800" b="1" u="sng" dirty="0">
                <a:solidFill>
                  <a:srgbClr val="0070C0"/>
                </a:solidFill>
                <a:latin typeface="Comic Sans MS" panose="030F0702030302020204" pitchFamily="66" charset="0"/>
                <a:cs typeface="Arial" panose="020B0604020202020204" pitchFamily="34" charset="0"/>
              </a:rPr>
              <a:t>Priesthood</a:t>
            </a:r>
            <a:r>
              <a:rPr lang="en-US" sz="4800" b="1" dirty="0">
                <a:solidFill>
                  <a:srgbClr val="0070C0"/>
                </a:solidFill>
                <a:latin typeface="Comic Sans MS" panose="030F0702030302020204" pitchFamily="66" charset="0"/>
                <a:cs typeface="Arial" panose="020B0604020202020204" pitchFamily="34" charset="0"/>
              </a:rPr>
              <a:t>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as it was established first in Adam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by the Most High</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a:t>
            </a:r>
            <a:endParaRPr lang="en-US" sz="3600" b="1" i="1" dirty="0">
              <a:solidFill>
                <a:srgbClr val="0070C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283300269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12" name="Right Arrow 11"/>
          <p:cNvSpPr/>
          <p:nvPr/>
        </p:nvSpPr>
        <p:spPr>
          <a:xfrm>
            <a:off x="176717" y="108138"/>
            <a:ext cx="6371771"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Discovery in </a:t>
            </a:r>
            <a:r>
              <a:rPr lang="en-US" sz="4400" b="1" dirty="0">
                <a:ln w="11430"/>
                <a:solidFill>
                  <a:srgbClr val="89114D"/>
                </a:solidFill>
                <a:effectLst>
                  <a:outerShdw blurRad="50800" dist="39000" dir="5460000" algn="tl">
                    <a:srgbClr val="000000">
                      <a:alpha val="38000"/>
                    </a:srgbClr>
                  </a:outerShdw>
                </a:effectLst>
                <a:latin typeface="Matura MT Script Capitals" pitchFamily="66" charset="0"/>
              </a:rPr>
              <a:t>Part 2 </a:t>
            </a:r>
          </a:p>
        </p:txBody>
      </p:sp>
      <p:sp>
        <p:nvSpPr>
          <p:cNvPr id="3" name="Slide Number Placeholder 2"/>
          <p:cNvSpPr>
            <a:spLocks noGrp="1"/>
          </p:cNvSpPr>
          <p:nvPr>
            <p:ph type="sldNum" sz="quarter" idx="12"/>
          </p:nvPr>
        </p:nvSpPr>
        <p:spPr>
          <a:xfrm>
            <a:off x="8610599" y="6356350"/>
            <a:ext cx="3450771" cy="365125"/>
          </a:xfrm>
        </p:spPr>
        <p:txBody>
          <a:bodyPr/>
          <a:lstStyle/>
          <a:p>
            <a:fld id="{385F3E72-97D8-4E0E-8DB2-A67F030E614A}" type="slidenum">
              <a:rPr lang="en-US" smtClean="0">
                <a:solidFill>
                  <a:schemeClr val="tx1"/>
                </a:solidFill>
              </a:rPr>
              <a:t>71</a:t>
            </a:fld>
            <a:endParaRPr lang="en-US" dirty="0">
              <a:solidFill>
                <a:schemeClr val="tx1"/>
              </a:solidFill>
            </a:endParaRPr>
          </a:p>
        </p:txBody>
      </p:sp>
      <p:sp>
        <p:nvSpPr>
          <p:cNvPr id="4" name="Title 2"/>
          <p:cNvSpPr txBox="1">
            <a:spLocks/>
          </p:cNvSpPr>
          <p:nvPr/>
        </p:nvSpPr>
        <p:spPr>
          <a:xfrm>
            <a:off x="6683006" y="102482"/>
            <a:ext cx="5144216" cy="2478370"/>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Heavenly Priesthood</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is always over the</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Earthly Priesthood</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from Adam to Moses</a:t>
            </a:r>
            <a:endParaRPr lang="en-CA" sz="40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5"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089924" y="2414534"/>
            <a:ext cx="4533364" cy="42367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peech Bubble: Rectangle with Corners Rounded 11">
            <a:extLst>
              <a:ext uri="{FF2B5EF4-FFF2-40B4-BE49-F238E27FC236}">
                <a16:creationId xmlns="" xmlns:a16="http://schemas.microsoft.com/office/drawing/2014/main" id="{7A004ED6-0208-4149-AA39-189062331143}"/>
              </a:ext>
            </a:extLst>
          </p:cNvPr>
          <p:cNvSpPr/>
          <p:nvPr/>
        </p:nvSpPr>
        <p:spPr>
          <a:xfrm>
            <a:off x="237958" y="3363041"/>
            <a:ext cx="1342826" cy="638898"/>
          </a:xfrm>
          <a:prstGeom prst="wedgeRoundRectCallout">
            <a:avLst>
              <a:gd name="adj1" fmla="val 74135"/>
              <a:gd name="adj2" fmla="val 20580"/>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2a</a:t>
            </a:r>
            <a:r>
              <a:rPr lang="en-CA" b="1" dirty="0">
                <a:solidFill>
                  <a:srgbClr val="441D61"/>
                </a:solidFill>
              </a:rPr>
              <a:t> Earthly Priesthood</a:t>
            </a:r>
          </a:p>
        </p:txBody>
      </p:sp>
      <p:pic>
        <p:nvPicPr>
          <p:cNvPr id="8"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235" y="863661"/>
            <a:ext cx="5443369" cy="49987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585601" y="4255740"/>
            <a:ext cx="4339296"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Everlasting </a:t>
            </a:r>
            <a:r>
              <a:rPr lang="en-US" sz="36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endParaRPr>
          </a:p>
        </p:txBody>
      </p:sp>
      <p:sp>
        <p:nvSpPr>
          <p:cNvPr id="11" name="Speech Bubble: Rectangle with Corners Rounded 10">
            <a:extLst>
              <a:ext uri="{FF2B5EF4-FFF2-40B4-BE49-F238E27FC236}">
                <a16:creationId xmlns="" xmlns:a16="http://schemas.microsoft.com/office/drawing/2014/main" id="{2BD1E44F-326E-4E4A-AF2D-C8E3B31DC5C0}"/>
              </a:ext>
            </a:extLst>
          </p:cNvPr>
          <p:cNvSpPr/>
          <p:nvPr/>
        </p:nvSpPr>
        <p:spPr>
          <a:xfrm>
            <a:off x="311235" y="2039141"/>
            <a:ext cx="1342826" cy="638898"/>
          </a:xfrm>
          <a:prstGeom prst="wedgeRoundRectCallout">
            <a:avLst>
              <a:gd name="adj1" fmla="val 88187"/>
              <a:gd name="adj2" fmla="val 11493"/>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pic>
        <p:nvPicPr>
          <p:cNvPr id="14" name="Picture 13"/>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3449"/>
          <a:stretch/>
        </p:blipFill>
        <p:spPr>
          <a:xfrm rot="866285" flipH="1">
            <a:off x="-3169848" y="4980515"/>
            <a:ext cx="928538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4547"/>
          <a:stretch/>
        </p:blipFill>
        <p:spPr>
          <a:xfrm rot="20887072">
            <a:off x="5759297" y="5272250"/>
            <a:ext cx="821391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Content Placeholder 3"/>
          <p:cNvSpPr txBox="1">
            <a:spLocks/>
          </p:cNvSpPr>
          <p:nvPr/>
        </p:nvSpPr>
        <p:spPr>
          <a:xfrm>
            <a:off x="7076141" y="2638383"/>
            <a:ext cx="4357946" cy="4219617"/>
          </a:xfrm>
          <a:prstGeom prst="rect">
            <a:avLst/>
          </a:prstGeom>
        </p:spPr>
        <p:txBody>
          <a:bodyPr vert="horz" lIns="91440" tIns="45720" rIns="91440" bIns="45720" rtlCol="0">
            <a:normAutofit fontScale="92500" lnSpcReduction="2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a:t>
            </a:r>
            <a:r>
              <a:rPr lang="en-US" sz="2800" b="1" u="sng" dirty="0">
                <a:ln>
                  <a:solidFill>
                    <a:srgbClr val="FF0000"/>
                  </a:solidFill>
                </a:ln>
                <a:solidFill>
                  <a:srgbClr val="FF0000"/>
                </a:solidFill>
              </a:rPr>
              <a:t>b</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Melki-tzedek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The </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ffectLst>
                  <a:outerShdw blurRad="50800" dist="50800" dir="5400000" sx="101000" sy="101000" algn="ctr" rotWithShape="0">
                    <a:srgbClr val="FFFF00"/>
                  </a:outerShdw>
                </a:effectLst>
              </a:rPr>
              <a:t>Earthly Representatives</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p>
          <a:p>
            <a:pPr marL="0" indent="0" algn="ctr">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Each representative is priest/leader over their individual patriarchal families.</a:t>
            </a:r>
            <a:endParaRPr lang="en-CA"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a:p>
            <a:pPr marL="0" indent="0" algn="ctr">
              <a:buFont typeface="Arial" pitchFamily="34" charset="0"/>
              <a:buNone/>
            </a:pPr>
            <a:endParaRPr lang="en-US" sz="15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We will track how the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Priesthood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was passed down from Adam to Moses for approximately the first 2500 years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after creation.</a:t>
            </a:r>
          </a:p>
        </p:txBody>
      </p:sp>
      <p:sp>
        <p:nvSpPr>
          <p:cNvPr id="13" name="Rectangle 12"/>
          <p:cNvSpPr/>
          <p:nvPr/>
        </p:nvSpPr>
        <p:spPr>
          <a:xfrm>
            <a:off x="-585483" y="5775208"/>
            <a:ext cx="6729542" cy="1015663"/>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a:ln/>
                <a:solidFill>
                  <a:srgbClr val="002060"/>
                </a:solidFill>
                <a:latin typeface="Edwardian Script ITC" pitchFamily="66" charset="0"/>
              </a:rPr>
              <a:t>The End of … Part 1</a:t>
            </a:r>
          </a:p>
        </p:txBody>
      </p:sp>
    </p:spTree>
    <p:extLst>
      <p:ext uri="{BB962C8B-B14F-4D97-AF65-F5344CB8AC3E}">
        <p14:creationId xmlns:p14="http://schemas.microsoft.com/office/powerpoint/2010/main" val="40092273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22" presetClass="entr" presetSubtype="8" fill="hold" grpId="0" nodeType="afterEffect">
                                  <p:stCondLst>
                                    <p:cond delay="4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tx1"/>
                </a:solidFill>
              </a:rPr>
              <a:t>72</a:t>
            </a:fld>
            <a:endParaRPr lang="en-US" b="1" dirty="0">
              <a:solidFill>
                <a:schemeClr val="tx1"/>
              </a:solidFill>
            </a:endParaRPr>
          </a:p>
        </p:txBody>
      </p:sp>
      <p:sp>
        <p:nvSpPr>
          <p:cNvPr id="5" name="Title 1"/>
          <p:cNvSpPr txBox="1">
            <a:spLocks/>
          </p:cNvSpPr>
          <p:nvPr/>
        </p:nvSpPr>
        <p:spPr>
          <a:xfrm>
            <a:off x="678578" y="870013"/>
            <a:ext cx="10915650" cy="887766"/>
          </a:xfrm>
          <a:prstGeom prst="homePlate">
            <a:avLst/>
          </a:prstGeom>
          <a:blipFill dpi="0" rotWithShape="1">
            <a:blip r:embed="rId3" cstate="email">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a:stretch>
          </a:blipFill>
          <a:scene3d>
            <a:camera prst="orthographicFront"/>
            <a:lightRig rig="threePt" dir="t"/>
          </a:scene3d>
          <a:sp3d>
            <a:bevelT w="152400" h="50800" prst="softRound"/>
          </a:sp3d>
        </p:spPr>
        <p:txBody>
          <a:bodyPr anchor="b">
            <a:normAutofit fontScale="90000"/>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Please</a:t>
            </a:r>
            <a:r>
              <a:rPr kumimoji="0" lang="en-US" sz="6000" b="0" i="0" u="none" strike="noStrike" kern="1200" cap="none" spc="0" normalizeH="0" baseline="0" noProof="0" dirty="0">
                <a:ln>
                  <a:noFill/>
                </a:ln>
                <a:solidFill>
                  <a:srgbClr val="FFC000">
                    <a:lumMod val="40000"/>
                    <a:lumOff val="60000"/>
                  </a:srgbClr>
                </a:solidFill>
                <a:effectLst/>
                <a:uLnTx/>
                <a:uFillTx/>
                <a:latin typeface="Aharoni" pitchFamily="2" charset="-79"/>
                <a:ea typeface="+mj-ea"/>
                <a:cs typeface="Aharoni" pitchFamily="2" charset="-79"/>
              </a:rPr>
              <a:t> </a:t>
            </a: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Join Us Live Each Week </a:t>
            </a:r>
          </a:p>
        </p:txBody>
      </p:sp>
      <p:pic>
        <p:nvPicPr>
          <p:cNvPr id="6" name="Picture 2" descr="C:\Users\Rae\Documents\A CF Desktop Feb 2021\Best CCC Logo Clear with colors in circle SMS.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82226" y="4956912"/>
            <a:ext cx="1428750" cy="1478359"/>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89478" y="124738"/>
            <a:ext cx="10280782" cy="707886"/>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haroni" pitchFamily="2" charset="-79"/>
                <a:ea typeface="+mn-ea"/>
                <a:cs typeface="Aharoni" pitchFamily="2" charset="-79"/>
              </a:rPr>
              <a:t>If you enjoyed this study today …</a:t>
            </a:r>
          </a:p>
        </p:txBody>
      </p:sp>
      <p:sp>
        <p:nvSpPr>
          <p:cNvPr id="8" name="Rectangle 7"/>
          <p:cNvSpPr/>
          <p:nvPr/>
        </p:nvSpPr>
        <p:spPr>
          <a:xfrm>
            <a:off x="154194" y="1913127"/>
            <a:ext cx="11445332" cy="3170099"/>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Sign up with Covenant Calendar Club</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for the Friday &amp; Shabbat Zoom Meetings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(including live discussion) </a:t>
            </a:r>
          </a:p>
        </p:txBody>
      </p:sp>
      <p:pic>
        <p:nvPicPr>
          <p:cNvPr id="9" name="Picture 2" descr="C:\Users\Rae\Desktop\Grammar Art\email mouse best.png"/>
          <p:cNvPicPr>
            <a:picLocks noChangeAspect="1" noChangeArrowheads="1"/>
          </p:cNvPicPr>
          <p:nvPr/>
        </p:nvPicPr>
        <p:blipFill>
          <a:blip r:embed="rId6" cstate="email">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712642" y="2676118"/>
            <a:ext cx="1384277" cy="1002217"/>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2216151" y="2854060"/>
            <a:ext cx="8680450" cy="646331"/>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1430">
                  <a:noFill/>
                </a:ln>
                <a:solidFill>
                  <a:srgbClr val="F8F8F8"/>
                </a:solidFill>
                <a:effectLst>
                  <a:glow rad="127000">
                    <a:srgbClr val="2A1500">
                      <a:alpha val="55000"/>
                    </a:srgbClr>
                  </a:glow>
                  <a:outerShdw blurRad="25400" algn="tl" rotWithShape="0">
                    <a:srgbClr val="000000">
                      <a:alpha val="43000"/>
                    </a:srgbClr>
                  </a:outerShdw>
                </a:effectLst>
                <a:uLnTx/>
                <a:uFillTx/>
                <a:latin typeface="Calibri"/>
                <a:ea typeface="+mn-ea"/>
                <a:cs typeface="+mn-cs"/>
              </a:rPr>
              <a:t>https://studythecalendar.com/sign-up/</a:t>
            </a:r>
          </a:p>
        </p:txBody>
      </p:sp>
    </p:spTree>
    <p:extLst>
      <p:ext uri="{BB962C8B-B14F-4D97-AF65-F5344CB8AC3E}">
        <p14:creationId xmlns:p14="http://schemas.microsoft.com/office/powerpoint/2010/main" val="308689390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599" y="6356350"/>
            <a:ext cx="3407229" cy="365125"/>
          </a:xfrm>
        </p:spPr>
        <p:txBody>
          <a:bodyPr/>
          <a:lstStyle/>
          <a:p>
            <a:fld id="{385F3E72-97D8-4E0E-8DB2-A67F030E614A}" type="slidenum">
              <a:rPr lang="en-US" b="1" smtClean="0">
                <a:solidFill>
                  <a:schemeClr val="tx1"/>
                </a:solidFill>
              </a:rPr>
              <a:t>73</a:t>
            </a:fld>
            <a:endParaRPr lang="en-US" b="1" dirty="0">
              <a:solidFill>
                <a:schemeClr val="tx1"/>
              </a:solidFill>
            </a:endParaRPr>
          </a:p>
        </p:txBody>
      </p:sp>
      <p:pic>
        <p:nvPicPr>
          <p:cNvPr id="5" name="Picture 4">
            <a:extLst>
              <a:ext uri="{FF2B5EF4-FFF2-40B4-BE49-F238E27FC236}">
                <a16:creationId xmlns="" xmlns:a16="http://schemas.microsoft.com/office/drawing/2014/main" id="{BAD15CF1-7402-4CF4-B7AD-65E8B31BB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712" y="225625"/>
            <a:ext cx="1858746" cy="1858746"/>
          </a:xfrm>
          <a:prstGeom prst="ellipse">
            <a:avLst/>
          </a:prstGeom>
          <a:ln>
            <a:noFill/>
          </a:ln>
          <a:effectLst>
            <a:softEdge rad="112500"/>
          </a:effectLst>
        </p:spPr>
      </p:pic>
      <p:sp>
        <p:nvSpPr>
          <p:cNvPr id="6" name="Title 1"/>
          <p:cNvSpPr txBox="1">
            <a:spLocks/>
          </p:cNvSpPr>
          <p:nvPr/>
        </p:nvSpPr>
        <p:spPr>
          <a:xfrm>
            <a:off x="4174112" y="1361534"/>
            <a:ext cx="5198385" cy="1730728"/>
          </a:xfrm>
          <a:prstGeom prst="rect">
            <a:avLst/>
          </a:prstGeom>
        </p:spPr>
        <p:txBody>
          <a:bodyPr>
            <a:normAutofit fontScale="90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Timothy </a:t>
            </a:r>
            <a:r>
              <a:rPr lang="en-US" sz="4000" b="1" dirty="0" err="1">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Astleford</a:t>
            </a:r>
            <a: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 </a:t>
            </a:r>
            <a:b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br>
            <a:r>
              <a:rPr lang="en-US" sz="4000" b="1" dirty="0">
                <a:ln w="11430">
                  <a:solidFill>
                    <a:srgbClr val="002060"/>
                  </a:solidFill>
                </a:ln>
                <a:solidFill>
                  <a:schemeClr val="bg1">
                    <a:lumMod val="50000"/>
                  </a:schemeClr>
                </a:solidFill>
                <a:effectLst>
                  <a:outerShdw blurRad="50800" dist="39000" dir="5460000" algn="tl">
                    <a:srgbClr val="000000">
                      <a:alpha val="38000"/>
                    </a:srgbClr>
                  </a:outerShdw>
                </a:effectLst>
                <a:latin typeface="Segoe Print" pitchFamily="2" charset="0"/>
              </a:rPr>
              <a:t>&amp;</a:t>
            </a:r>
            <a:r>
              <a:rPr lang="en-US" sz="4000" b="1" dirty="0">
                <a:ln w="11430">
                  <a:solidFill>
                    <a:srgbClr val="002060"/>
                  </a:solidFill>
                </a:ln>
                <a:solidFill>
                  <a:schemeClr val="accent2">
                    <a:lumMod val="20000"/>
                    <a:lumOff val="80000"/>
                  </a:schemeClr>
                </a:solidFill>
                <a:effectLst>
                  <a:outerShdw blurRad="50800" dist="39000" dir="5460000" algn="tl">
                    <a:srgbClr val="000000">
                      <a:alpha val="38000"/>
                    </a:srgbClr>
                  </a:outerShdw>
                </a:effectLst>
                <a:latin typeface="Segoe Print" pitchFamily="2" charset="0"/>
              </a:rPr>
              <a:t> </a:t>
            </a:r>
            <a:r>
              <a:rPr lang="en-US" sz="4000" b="1" dirty="0">
                <a:ln w="11430">
                  <a:solidFill>
                    <a:srgbClr val="002060"/>
                  </a:solidFill>
                </a:ln>
                <a:solidFill>
                  <a:srgbClr val="FF6699"/>
                </a:solidFill>
                <a:effectLst>
                  <a:outerShdw blurRad="50800" dist="39000" dir="5460000" algn="tl">
                    <a:srgbClr val="000000">
                      <a:alpha val="38000"/>
                    </a:srgbClr>
                  </a:outerShdw>
                </a:effectLst>
                <a:latin typeface="Segoe Print" pitchFamily="2" charset="0"/>
              </a:rPr>
              <a:t>Charlene </a:t>
            </a:r>
            <a:r>
              <a:rPr lang="en-US" sz="4000" b="1" dirty="0" err="1">
                <a:ln w="11430">
                  <a:solidFill>
                    <a:srgbClr val="002060"/>
                  </a:solidFill>
                </a:ln>
                <a:solidFill>
                  <a:srgbClr val="FF6699"/>
                </a:solidFill>
                <a:effectLst>
                  <a:outerShdw blurRad="50800" dist="39000" dir="5460000" algn="tl">
                    <a:srgbClr val="000000">
                      <a:alpha val="38000"/>
                    </a:srgbClr>
                  </a:outerShdw>
                </a:effectLst>
                <a:latin typeface="Segoe Print" pitchFamily="2" charset="0"/>
              </a:rPr>
              <a:t>Fortsch</a:t>
            </a:r>
            <a:endParaRPr lang="en-US" sz="4000" b="1" dirty="0">
              <a:ln w="11430">
                <a:solidFill>
                  <a:srgbClr val="002060"/>
                </a:solidFill>
              </a:ln>
              <a:solidFill>
                <a:srgbClr val="FF6699"/>
              </a:solidFill>
              <a:effectLst>
                <a:outerShdw blurRad="50800" dist="39000" dir="5460000" algn="tl">
                  <a:srgbClr val="000000">
                    <a:alpha val="38000"/>
                  </a:srgbClr>
                </a:outerShdw>
              </a:effectLst>
              <a:latin typeface="Segoe Print" pitchFamily="2" charset="0"/>
            </a:endParaRPr>
          </a:p>
        </p:txBody>
      </p:sp>
      <p:sp>
        <p:nvSpPr>
          <p:cNvPr id="7" name="Rounded Rectangle 6"/>
          <p:cNvSpPr/>
          <p:nvPr/>
        </p:nvSpPr>
        <p:spPr>
          <a:xfrm>
            <a:off x="2956202" y="3355677"/>
            <a:ext cx="8128354" cy="715089"/>
          </a:xfrm>
          <a:prstGeom prst="roundRect">
            <a:avLst/>
          </a:prstGeom>
          <a:solidFill>
            <a:schemeClr val="accent2">
              <a:lumMod val="20000"/>
              <a:lumOff val="80000"/>
            </a:schemeClr>
          </a:solidFill>
          <a:ln w="76200">
            <a:solidFill>
              <a:schemeClr val="accent4">
                <a:lumMod val="50000"/>
              </a:schemeClr>
            </a:solidFill>
          </a:ln>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a:ln>
                  <a:solidFill>
                    <a:srgbClr val="002060"/>
                  </a:solidFill>
                </a:ln>
                <a:latin typeface="Segoe Print" pitchFamily="2" charset="0"/>
                <a:hlinkClick r:id="rId4"/>
              </a:rPr>
              <a:t>questions</a:t>
            </a:r>
            <a:r>
              <a:rPr lang="en-US" sz="3600" b="1" dirty="0">
                <a:ln>
                  <a:solidFill>
                    <a:srgbClr val="002060"/>
                  </a:solidFill>
                </a:ln>
                <a:solidFill>
                  <a:srgbClr val="0037A4"/>
                </a:solidFill>
                <a:latin typeface="Segoe Print" pitchFamily="2" charset="0"/>
                <a:hlinkClick r:id="rId4"/>
              </a:rPr>
              <a:t>@studythecalendar.co</a:t>
            </a:r>
            <a:r>
              <a:rPr lang="en-US" sz="3600" b="1" dirty="0">
                <a:ln>
                  <a:solidFill>
                    <a:srgbClr val="002060"/>
                  </a:solidFill>
                </a:ln>
                <a:latin typeface="Segoe Print" pitchFamily="2" charset="0"/>
                <a:hlinkClick r:id="rId4"/>
              </a:rPr>
              <a:t>m</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8" name="Rectangle 7">
            <a:extLst>
              <a:ext uri="{FF2B5EF4-FFF2-40B4-BE49-F238E27FC236}">
                <a16:creationId xmlns="" xmlns:a16="http://schemas.microsoft.com/office/drawing/2014/main" id="{6E5B756E-593C-4F32-9DC5-0C146D70C07C}"/>
              </a:ext>
            </a:extLst>
          </p:cNvPr>
          <p:cNvSpPr/>
          <p:nvPr/>
        </p:nvSpPr>
        <p:spPr>
          <a:xfrm rot="21127155">
            <a:off x="7146737" y="5545222"/>
            <a:ext cx="4267199" cy="213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Shalom!</a:t>
            </a:r>
            <a:endParaRPr lang="en-CA" sz="8000" dirty="0">
              <a:effectLst>
                <a:glow rad="228600">
                  <a:schemeClr val="accent1">
                    <a:satMod val="175000"/>
                    <a:alpha val="40000"/>
                  </a:schemeClr>
                </a:glow>
              </a:effectLst>
            </a:endParaRPr>
          </a:p>
        </p:txBody>
      </p:sp>
      <p:sp>
        <p:nvSpPr>
          <p:cNvPr id="9" name="Rectangle 8"/>
          <p:cNvSpPr/>
          <p:nvPr/>
        </p:nvSpPr>
        <p:spPr>
          <a:xfrm>
            <a:off x="884179" y="5156021"/>
            <a:ext cx="35052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solidFill>
                  <a:srgbClr val="002060"/>
                </a:solidFill>
                <a:effectLst>
                  <a:outerShdw blurRad="50800" dist="39000" dir="5460000" algn="tl">
                    <a:srgbClr val="000000">
                      <a:alpha val="38000"/>
                    </a:srgbClr>
                  </a:outerShdw>
                </a:effectLst>
                <a:latin typeface="Edwardian Script ITC" pitchFamily="66" charset="0"/>
              </a:rPr>
              <a:t>Thank-you!</a:t>
            </a:r>
          </a:p>
        </p:txBody>
      </p:sp>
      <p:sp>
        <p:nvSpPr>
          <p:cNvPr id="10" name="Title 1"/>
          <p:cNvSpPr txBox="1">
            <a:spLocks/>
          </p:cNvSpPr>
          <p:nvPr/>
        </p:nvSpPr>
        <p:spPr>
          <a:xfrm>
            <a:off x="2510971" y="286806"/>
            <a:ext cx="9029324" cy="941335"/>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b="1" dirty="0">
                <a:ln w="11430">
                  <a:solidFill>
                    <a:srgbClr val="002060"/>
                  </a:solidFill>
                </a:ln>
                <a:solidFill>
                  <a:schemeClr val="accent4">
                    <a:lumMod val="60000"/>
                    <a:lumOff val="40000"/>
                  </a:schemeClr>
                </a:solidFill>
                <a:effectLst>
                  <a:outerShdw blurRad="50800" dist="39000" dir="5460000" algn="tl">
                    <a:srgbClr val="000000">
                      <a:alpha val="38000"/>
                    </a:srgbClr>
                  </a:outerShdw>
                </a:effectLst>
                <a:latin typeface="Comic Sans MS" pitchFamily="66" charset="0"/>
              </a:rPr>
              <a:t>Send Questions &amp; Comments to:</a:t>
            </a:r>
            <a:endParaRPr lang="en-US" b="1" dirty="0">
              <a:ln w="11430">
                <a:solidFill>
                  <a:srgbClr val="002060"/>
                </a:solidFill>
              </a:ln>
              <a:solidFill>
                <a:schemeClr val="accent4">
                  <a:lumMod val="60000"/>
                  <a:lumOff val="40000"/>
                </a:schemeClr>
              </a:solidFill>
              <a:effectLst>
                <a:outerShdw blurRad="50800" dist="39000" dir="5460000" algn="tl">
                  <a:srgbClr val="000000">
                    <a:alpha val="38000"/>
                  </a:srgbClr>
                </a:outerShdw>
              </a:effectLst>
              <a:latin typeface="Segoe Print" pitchFamily="2" charset="0"/>
            </a:endParaRPr>
          </a:p>
        </p:txBody>
      </p:sp>
      <p:pic>
        <p:nvPicPr>
          <p:cNvPr id="11" name="Picture 10" descr="C:\Users\Rae\Desktop\email 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55845" y="3021179"/>
            <a:ext cx="1662440" cy="11980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445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5000"/>
                            </p:stCondLst>
                            <p:childTnLst>
                              <p:par>
                                <p:cTn id="9" presetID="22" presetClass="entr" presetSubtype="8"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10599" y="6356350"/>
            <a:ext cx="3450771" cy="365125"/>
          </a:xfrm>
        </p:spPr>
        <p:txBody>
          <a:bodyPr/>
          <a:lstStyle/>
          <a:p>
            <a:fld id="{385F3E72-97D8-4E0E-8DB2-A67F030E614A}" type="slidenum">
              <a:rPr lang="en-US" smtClean="0">
                <a:solidFill>
                  <a:schemeClr val="tx1"/>
                </a:solidFill>
              </a:rPr>
              <a:t>74</a:t>
            </a:fld>
            <a:endParaRPr lang="en-US" dirty="0">
              <a:solidFill>
                <a:schemeClr val="tx1"/>
              </a:solidFill>
            </a:endParaRPr>
          </a:p>
        </p:txBody>
      </p:sp>
      <p:sp>
        <p:nvSpPr>
          <p:cNvPr id="4" name="Title 2"/>
          <p:cNvSpPr txBox="1">
            <a:spLocks/>
          </p:cNvSpPr>
          <p:nvPr/>
        </p:nvSpPr>
        <p:spPr>
          <a:xfrm>
            <a:off x="6840638" y="1645"/>
            <a:ext cx="5144216" cy="1667498"/>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Heavenly Priesthood</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over</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Earthly Priesthood</a:t>
            </a:r>
            <a:endParaRPr lang="en-CA" sz="40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5"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651804" y="-20552"/>
            <a:ext cx="5398838" cy="50455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7376997" y="1887341"/>
            <a:ext cx="4357946" cy="3410373"/>
          </a:xfrm>
          <a:prstGeom prst="rect">
            <a:avLst/>
          </a:prstGeom>
        </p:spPr>
        <p:txBody>
          <a:bodyPr vert="horz" lIns="91440" tIns="45720" rIns="91440" bIns="45720" rtlCol="0">
            <a:normAutofit fontScale="92500"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a:t>
            </a:r>
            <a:r>
              <a:rPr lang="en-US" sz="2800" b="1" u="sng" dirty="0">
                <a:ln>
                  <a:solidFill>
                    <a:srgbClr val="FF0000"/>
                  </a:solidFill>
                </a:ln>
                <a:solidFill>
                  <a:srgbClr val="FF0000"/>
                </a:solidFill>
              </a:rPr>
              <a:t>a</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The Earthly Representative starts with Adam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all the way to Moses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(~2500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Yrs</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after creation)</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Each representative is priest/leader over their individual patriarchal families</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endPar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a:p>
            <a:pPr marL="0" indent="0" algn="ctr">
              <a:buFont typeface="Arial" pitchFamily="34" charset="0"/>
              <a:buNone/>
            </a:pPr>
            <a:endParaRPr lang="en-CA"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sp>
        <p:nvSpPr>
          <p:cNvPr id="7" name="Speech Bubble: Rectangle with Corners Rounded 11">
            <a:extLst>
              <a:ext uri="{FF2B5EF4-FFF2-40B4-BE49-F238E27FC236}">
                <a16:creationId xmlns="" xmlns:a16="http://schemas.microsoft.com/office/drawing/2014/main" id="{7A004ED6-0208-4149-AA39-189062331143}"/>
              </a:ext>
            </a:extLst>
          </p:cNvPr>
          <p:cNvSpPr/>
          <p:nvPr/>
        </p:nvSpPr>
        <p:spPr>
          <a:xfrm>
            <a:off x="159072" y="1137773"/>
            <a:ext cx="1342826" cy="638898"/>
          </a:xfrm>
          <a:prstGeom prst="wedgeRoundRectCallout">
            <a:avLst>
              <a:gd name="adj1" fmla="val 74135"/>
              <a:gd name="adj2" fmla="val 20580"/>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2a</a:t>
            </a:r>
            <a:r>
              <a:rPr lang="en-CA" b="1" dirty="0">
                <a:solidFill>
                  <a:srgbClr val="441D61"/>
                </a:solidFill>
              </a:rPr>
              <a:t> Earthly Priesthood</a:t>
            </a:r>
          </a:p>
        </p:txBody>
      </p:sp>
      <p:pic>
        <p:nvPicPr>
          <p:cNvPr id="8"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92" y="-1034445"/>
            <a:ext cx="6122295"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351414" y="2381273"/>
            <a:ext cx="5889730" cy="434020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worship was conducted at a simple altar </a:t>
            </a:r>
            <a:br>
              <a:rPr lang="en-US" dirty="0"/>
            </a:br>
            <a:r>
              <a:rPr lang="en-US" dirty="0"/>
              <a:t>built of unhewn stone</a:t>
            </a:r>
          </a:p>
          <a:p>
            <a:r>
              <a:rPr lang="en-US" dirty="0"/>
              <a:t>Yahuah instructs the Eden pair on what His </a:t>
            </a:r>
            <a:br>
              <a:rPr lang="en-US" dirty="0"/>
            </a:br>
            <a:r>
              <a:rPr lang="en-US" dirty="0"/>
              <a:t>covenant is and how to walk in covenant </a:t>
            </a:r>
            <a:br>
              <a:rPr lang="en-US" dirty="0"/>
            </a:br>
            <a:r>
              <a:rPr lang="en-US" dirty="0"/>
              <a:t>relationship with Him.  </a:t>
            </a:r>
            <a:br>
              <a:rPr lang="en-US" dirty="0"/>
            </a:br>
            <a:r>
              <a:rPr lang="en-US" dirty="0"/>
              <a:t>This would include the commandments, </a:t>
            </a:r>
            <a:br>
              <a:rPr lang="en-US" dirty="0"/>
            </a:br>
            <a:r>
              <a:rPr lang="en-US" dirty="0"/>
              <a:t>statutes and judgments.</a:t>
            </a:r>
          </a:p>
          <a:p>
            <a:r>
              <a:rPr lang="en-US" dirty="0"/>
              <a:t>Upon disobedience there must be confession, </a:t>
            </a:r>
            <a:br>
              <a:rPr lang="en-US" dirty="0"/>
            </a:br>
            <a:r>
              <a:rPr lang="en-US" dirty="0"/>
              <a:t>repentance and the offer of the required sacrifice </a:t>
            </a:r>
            <a:br>
              <a:rPr lang="en-US" dirty="0"/>
            </a:br>
            <a:r>
              <a:rPr lang="en-US" dirty="0"/>
              <a:t>for forgiveness and atonement</a:t>
            </a:r>
          </a:p>
          <a:p>
            <a:r>
              <a:rPr lang="en-US" dirty="0"/>
              <a:t>Adam was given dominion over the earth upon his creation – his priestly  </a:t>
            </a:r>
            <a:r>
              <a:rPr lang="en-US" dirty="0" err="1"/>
              <a:t>Melk-tzedek</a:t>
            </a:r>
            <a:r>
              <a:rPr lang="en-US" dirty="0"/>
              <a:t> duties are </a:t>
            </a:r>
            <a:br>
              <a:rPr lang="en-US" dirty="0"/>
            </a:br>
            <a:r>
              <a:rPr lang="en-US" dirty="0"/>
              <a:t>handed down to the 2</a:t>
            </a:r>
            <a:r>
              <a:rPr lang="en-US" baseline="30000" dirty="0"/>
              <a:t>nd</a:t>
            </a:r>
            <a:r>
              <a:rPr lang="en-US" dirty="0"/>
              <a:t> born through the ages.</a:t>
            </a:r>
          </a:p>
          <a:p>
            <a:r>
              <a:rPr lang="en-US" dirty="0"/>
              <a:t>For 2500+ years from Adam to Moses, Yahuah </a:t>
            </a:r>
            <a:br>
              <a:rPr lang="en-US" dirty="0"/>
            </a:br>
            <a:r>
              <a:rPr lang="en-US" dirty="0"/>
              <a:t>had a </a:t>
            </a:r>
            <a:r>
              <a:rPr lang="en-US" dirty="0" err="1"/>
              <a:t>Melki-tzedek</a:t>
            </a:r>
            <a:r>
              <a:rPr lang="en-US" dirty="0"/>
              <a:t> representative on the earth </a:t>
            </a:r>
            <a:br>
              <a:rPr lang="en-US" dirty="0"/>
            </a:br>
            <a:r>
              <a:rPr lang="en-US" dirty="0"/>
              <a:t>to mediate between man and their Elohim.</a:t>
            </a:r>
          </a:p>
        </p:txBody>
      </p:sp>
      <p:sp>
        <p:nvSpPr>
          <p:cNvPr id="10" name="Rectangle 9"/>
          <p:cNvSpPr/>
          <p:nvPr/>
        </p:nvSpPr>
        <p:spPr>
          <a:xfrm>
            <a:off x="651804" y="1887342"/>
            <a:ext cx="4339296"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Everlasting </a:t>
            </a:r>
            <a:r>
              <a:rPr lang="en-US" sz="36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endParaRPr>
          </a:p>
        </p:txBody>
      </p:sp>
      <p:sp>
        <p:nvSpPr>
          <p:cNvPr id="11" name="Speech Bubble: Rectangle with Corners Rounded 10">
            <a:extLst>
              <a:ext uri="{FF2B5EF4-FFF2-40B4-BE49-F238E27FC236}">
                <a16:creationId xmlns="" xmlns:a16="http://schemas.microsoft.com/office/drawing/2014/main" id="{2BD1E44F-326E-4E4A-AF2D-C8E3B31DC5C0}"/>
              </a:ext>
            </a:extLst>
          </p:cNvPr>
          <p:cNvSpPr/>
          <p:nvPr/>
        </p:nvSpPr>
        <p:spPr>
          <a:xfrm>
            <a:off x="173043" y="133322"/>
            <a:ext cx="1342826" cy="638898"/>
          </a:xfrm>
          <a:prstGeom prst="wedgeRoundRectCallout">
            <a:avLst>
              <a:gd name="adj1" fmla="val 88187"/>
              <a:gd name="adj2" fmla="val 11493"/>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Tree>
    <p:extLst>
      <p:ext uri="{BB962C8B-B14F-4D97-AF65-F5344CB8AC3E}">
        <p14:creationId xmlns:p14="http://schemas.microsoft.com/office/powerpoint/2010/main" val="414650438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75</a:t>
            </a:fld>
            <a:endParaRPr lang="en-US" dirty="0">
              <a:solidFill>
                <a:schemeClr val="tx1"/>
              </a:solidFill>
            </a:endParaRPr>
          </a:p>
        </p:txBody>
      </p:sp>
      <p:sp>
        <p:nvSpPr>
          <p:cNvPr id="3" name="Content Placeholder 2"/>
          <p:cNvSpPr txBox="1">
            <a:spLocks/>
          </p:cNvSpPr>
          <p:nvPr/>
        </p:nvSpPr>
        <p:spPr>
          <a:xfrm>
            <a:off x="457200" y="1088568"/>
            <a:ext cx="8063002" cy="5943600"/>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chemeClr val="accent6">
                    <a:lumMod val="50000"/>
                  </a:schemeClr>
                </a:solidFill>
              </a:rPr>
              <a:t>WITH THIS  FOUNDATION OF SEED WITHIN ITSELF AND EVERYTHING IN YAHUAH’S KINGDOM HAS A FORMER EXISTENCE – THIS PUTS A WHOLE BASELINE UNDER </a:t>
            </a:r>
          </a:p>
          <a:p>
            <a:pPr fontAlgn="base"/>
            <a:r>
              <a:rPr lang="en-US" sz="8000" dirty="0">
                <a:solidFill>
                  <a:srgbClr val="0000FF"/>
                </a:solidFill>
                <a:latin typeface="Cooper Black" panose="0208090404030B020404" pitchFamily="18" charset="0"/>
              </a:rPr>
              <a:t>THE </a:t>
            </a:r>
            <a:r>
              <a:rPr lang="en-US" sz="8000" u="sng" dirty="0">
                <a:solidFill>
                  <a:srgbClr val="0000FF"/>
                </a:solidFill>
                <a:latin typeface="Cooper Black" panose="0208090404030B020404" pitchFamily="18" charset="0"/>
              </a:rPr>
              <a:t>NEW</a:t>
            </a:r>
            <a:r>
              <a:rPr lang="en-US" sz="8000" dirty="0">
                <a:solidFill>
                  <a:srgbClr val="0000FF"/>
                </a:solidFill>
                <a:latin typeface="Cooper Black" panose="0208090404030B020404" pitchFamily="18" charset="0"/>
              </a:rPr>
              <a:t> COVENANT</a:t>
            </a:r>
            <a:br>
              <a:rPr lang="en-US" sz="8000" dirty="0">
                <a:solidFill>
                  <a:srgbClr val="0000FF"/>
                </a:solidFill>
                <a:latin typeface="Cooper Black" panose="0208090404030B020404" pitchFamily="18" charset="0"/>
              </a:rPr>
            </a:br>
            <a:r>
              <a:rPr lang="en-US" sz="3200" dirty="0">
                <a:solidFill>
                  <a:srgbClr val="FF33CC"/>
                </a:solidFill>
                <a:latin typeface="Cooper Black" panose="0208090404030B020404" pitchFamily="18" charset="0"/>
              </a:rPr>
              <a:t>OOPS!  Another solid hit on Christianity!</a:t>
            </a:r>
          </a:p>
        </p:txBody>
      </p:sp>
      <p:sp>
        <p:nvSpPr>
          <p:cNvPr id="5" name="Content Placeholder 2"/>
          <p:cNvSpPr txBox="1">
            <a:spLocks/>
          </p:cNvSpPr>
          <p:nvPr/>
        </p:nvSpPr>
        <p:spPr>
          <a:xfrm>
            <a:off x="6362700" y="1088568"/>
            <a:ext cx="5531756" cy="5943600"/>
          </a:xfrm>
          <a:prstGeom prst="rect">
            <a:avLst/>
          </a:prstGeom>
        </p:spPr>
        <p:txBody>
          <a:bodyPr>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p:txBody>
      </p:sp>
      <p:sp>
        <p:nvSpPr>
          <p:cNvPr id="6" name="Title 1"/>
          <p:cNvSpPr txBox="1">
            <a:spLocks/>
          </p:cNvSpPr>
          <p:nvPr/>
        </p:nvSpPr>
        <p:spPr>
          <a:xfrm>
            <a:off x="302238" y="200510"/>
            <a:ext cx="11437256" cy="888058"/>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accent1">
                    <a:lumMod val="75000"/>
                  </a:schemeClr>
                </a:solidFill>
                <a:latin typeface="Forte" panose="03060902040502070203" pitchFamily="66" charset="0"/>
              </a:rPr>
              <a:t>What is a </a:t>
            </a:r>
            <a:r>
              <a:rPr lang="en-US" sz="6600" b="1" dirty="0">
                <a:solidFill>
                  <a:schemeClr val="accent1">
                    <a:lumMod val="75000"/>
                  </a:schemeClr>
                </a:solidFill>
                <a:effectLst>
                  <a:outerShdw blurRad="50800" dist="50800" dir="5400000" algn="ctr" rotWithShape="0">
                    <a:srgbClr val="0000FF"/>
                  </a:outerShdw>
                </a:effectLst>
                <a:latin typeface="Forte" panose="03060902040502070203" pitchFamily="66" charset="0"/>
              </a:rPr>
              <a:t>Covenant</a:t>
            </a:r>
            <a:r>
              <a:rPr lang="en-US" sz="6600" b="1" dirty="0">
                <a:solidFill>
                  <a:schemeClr val="accent1">
                    <a:lumMod val="75000"/>
                  </a:schemeClr>
                </a:solidFill>
                <a:latin typeface="Forte" panose="03060902040502070203" pitchFamily="66" charset="0"/>
              </a:rPr>
              <a:t>?</a:t>
            </a:r>
            <a:endParaRPr lang="en-CA" sz="6600" b="1" dirty="0">
              <a:solidFill>
                <a:schemeClr val="accent1">
                  <a:lumMod val="75000"/>
                </a:schemeClr>
              </a:solidFill>
              <a:latin typeface="Forte" panose="03060902040502070203" pitchFamily="66" charset="0"/>
            </a:endParaRPr>
          </a:p>
        </p:txBody>
      </p:sp>
    </p:spTree>
    <p:extLst>
      <p:ext uri="{BB962C8B-B14F-4D97-AF65-F5344CB8AC3E}">
        <p14:creationId xmlns:p14="http://schemas.microsoft.com/office/powerpoint/2010/main" val="16821553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a:xfrm>
            <a:off x="8610600" y="6356350"/>
            <a:ext cx="3454400" cy="365125"/>
          </a:xfrm>
        </p:spPr>
        <p:txBody>
          <a:bodyPr/>
          <a:lstStyle/>
          <a:p>
            <a:fld id="{385F3E72-97D8-4E0E-8DB2-A67F030E614A}" type="slidenum">
              <a:rPr lang="en-US" smtClean="0"/>
              <a:t>8</a:t>
            </a:fld>
            <a:endParaRPr lang="en-US" dirty="0"/>
          </a:p>
        </p:txBody>
      </p:sp>
      <p:sp>
        <p:nvSpPr>
          <p:cNvPr id="12" name="Rectangle 11"/>
          <p:cNvSpPr/>
          <p:nvPr/>
        </p:nvSpPr>
        <p:spPr>
          <a:xfrm>
            <a:off x="1713922" y="5021418"/>
            <a:ext cx="9064752" cy="1015663"/>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dirty="0">
                <a:ln w="15875">
                  <a:solidFill>
                    <a:schemeClr val="bg1"/>
                  </a:solidFill>
                </a:ln>
                <a:gradFill flip="none" rotWithShape="1">
                  <a:gsLst>
                    <a:gs pos="0">
                      <a:srgbClr val="FBE4AE"/>
                    </a:gs>
                    <a:gs pos="13000">
                      <a:srgbClr val="BD922A"/>
                    </a:gs>
                    <a:gs pos="21001">
                      <a:srgbClr val="BD922A"/>
                    </a:gs>
                    <a:gs pos="63000">
                      <a:srgbClr val="FBE4AE"/>
                    </a:gs>
                    <a:gs pos="82001">
                      <a:srgbClr val="A28949"/>
                    </a:gs>
                    <a:gs pos="100000">
                      <a:srgbClr val="FAE3B7"/>
                    </a:gs>
                  </a:gsLst>
                  <a:lin ang="5400000" scaled="0"/>
                  <a:tileRect l="-100000" b="-100000"/>
                </a:gradFill>
                <a:effectLst>
                  <a:outerShdw blurRad="50800" dist="76200" dir="10800000" algn="r" rotWithShape="0">
                    <a:prstClr val="black">
                      <a:alpha val="40000"/>
                    </a:prstClr>
                  </a:outerShdw>
                  <a:reflection blurRad="88900" stA="90000" endPos="28000" dist="12700" dir="5400000" sy="-100000" algn="bl" rotWithShape="0"/>
                </a:effectLst>
                <a:latin typeface="Maiandra GD" pitchFamily="34" charset="0"/>
              </a:rPr>
              <a:t>Originated</a:t>
            </a:r>
            <a:r>
              <a:rPr lang="en-US" sz="6000" b="1" dirty="0">
                <a:ln w="15875">
                  <a:solidFill>
                    <a:schemeClr val="bg1"/>
                  </a:solidFill>
                </a:ln>
                <a:gradFill flip="none" rotWithShape="1">
                  <a:gsLst>
                    <a:gs pos="0">
                      <a:srgbClr val="FBE4AE"/>
                    </a:gs>
                    <a:gs pos="13000">
                      <a:srgbClr val="BD922A"/>
                    </a:gs>
                    <a:gs pos="21001">
                      <a:srgbClr val="BD922A"/>
                    </a:gs>
                    <a:gs pos="63000">
                      <a:srgbClr val="FBE4AE"/>
                    </a:gs>
                    <a:gs pos="82001">
                      <a:srgbClr val="A28949"/>
                    </a:gs>
                    <a:gs pos="100000">
                      <a:srgbClr val="FAE3B7"/>
                    </a:gs>
                  </a:gsLst>
                  <a:lin ang="5400000" scaled="0"/>
                  <a:tileRect l="-100000" b="-100000"/>
                </a:gradFill>
                <a:effectLst>
                  <a:innerShdw blurRad="69850" dist="43180" dir="5400000">
                    <a:srgbClr val="000000">
                      <a:alpha val="65000"/>
                    </a:srgbClr>
                  </a:innerShdw>
                </a:effectLst>
                <a:latin typeface="Maiandra GD" pitchFamily="34" charset="0"/>
              </a:rPr>
              <a:t> </a:t>
            </a:r>
            <a:r>
              <a:rPr lang="en-US" sz="6000" b="1" dirty="0">
                <a:ln w="15875">
                  <a:solidFill>
                    <a:schemeClr val="bg1"/>
                  </a:solidFill>
                </a:ln>
                <a:gradFill flip="none" rotWithShape="1">
                  <a:gsLst>
                    <a:gs pos="0">
                      <a:srgbClr val="FBE4AE"/>
                    </a:gs>
                    <a:gs pos="13000">
                      <a:srgbClr val="BD922A"/>
                    </a:gs>
                    <a:gs pos="21001">
                      <a:srgbClr val="BD922A"/>
                    </a:gs>
                    <a:gs pos="63000">
                      <a:srgbClr val="FBE4AE"/>
                    </a:gs>
                    <a:gs pos="82001">
                      <a:srgbClr val="A28949"/>
                    </a:gs>
                    <a:gs pos="100000">
                      <a:srgbClr val="FAE3B7"/>
                    </a:gs>
                  </a:gsLst>
                  <a:lin ang="5400000" scaled="0"/>
                  <a:tileRect l="-100000" b="-100000"/>
                </a:gradFill>
                <a:effectLst>
                  <a:outerShdw blurRad="50800" dist="76200" dir="10800000" algn="r" rotWithShape="0">
                    <a:prstClr val="black">
                      <a:alpha val="40000"/>
                    </a:prstClr>
                  </a:outerShdw>
                  <a:reflection blurRad="88900" stA="90000" endPos="28000" dist="12700" dir="5400000" sy="-100000" algn="bl" rotWithShape="0"/>
                </a:effectLst>
                <a:latin typeface="Maiandra GD" pitchFamily="34" charset="0"/>
              </a:rPr>
              <a:t>in Heaven?</a:t>
            </a:r>
            <a:endParaRPr lang="en-US" sz="6000" b="1" dirty="0">
              <a:ln w="15875">
                <a:solidFill>
                  <a:schemeClr val="bg1"/>
                </a:solidFill>
              </a:ln>
              <a:solidFill>
                <a:schemeClr val="bg1">
                  <a:shade val="50000"/>
                </a:schemeClr>
              </a:solidFill>
              <a:effectLst>
                <a:outerShdw blurRad="50800" dist="76200" dir="10800000" algn="r" rotWithShape="0">
                  <a:prstClr val="black">
                    <a:alpha val="40000"/>
                  </a:prstClr>
                </a:outerShdw>
                <a:reflection blurRad="88900" stA="90000" endPos="28000" dist="12700" dir="5400000" sy="-100000" algn="bl" rotWithShape="0"/>
              </a:effectLst>
              <a:latin typeface="Maiandra GD" panose="020E0502030308020204" pitchFamily="34" charset="0"/>
            </a:endParaRPr>
          </a:p>
        </p:txBody>
      </p:sp>
      <p:sp>
        <p:nvSpPr>
          <p:cNvPr id="13" name="Rectangle 12">
            <a:extLst>
              <a:ext uri="{FF2B5EF4-FFF2-40B4-BE49-F238E27FC236}">
                <a16:creationId xmlns="" xmlns:a16="http://schemas.microsoft.com/office/drawing/2014/main" id="{6E5B756E-593C-4F32-9DC5-0C146D70C07C}"/>
              </a:ext>
            </a:extLst>
          </p:cNvPr>
          <p:cNvSpPr/>
          <p:nvPr/>
        </p:nvSpPr>
        <p:spPr>
          <a:xfrm rot="21127155">
            <a:off x="-299099" y="877018"/>
            <a:ext cx="6096986" cy="1097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US" sz="66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Is this true?</a:t>
            </a:r>
            <a:endParaRPr lang="en-CA" sz="6600" dirty="0">
              <a:effectLst>
                <a:glow rad="228600">
                  <a:schemeClr val="accent1">
                    <a:satMod val="175000"/>
                    <a:alpha val="40000"/>
                  </a:schemeClr>
                </a:glow>
              </a:effectLst>
            </a:endParaRPr>
          </a:p>
        </p:txBody>
      </p:sp>
      <p:sp>
        <p:nvSpPr>
          <p:cNvPr id="14" name="Rectangle 13">
            <a:extLst>
              <a:ext uri="{FF2B5EF4-FFF2-40B4-BE49-F238E27FC236}">
                <a16:creationId xmlns="" xmlns:a16="http://schemas.microsoft.com/office/drawing/2014/main" id="{6E5B756E-593C-4F32-9DC5-0C146D70C07C}"/>
              </a:ext>
            </a:extLst>
          </p:cNvPr>
          <p:cNvSpPr/>
          <p:nvPr/>
        </p:nvSpPr>
        <p:spPr>
          <a:xfrm>
            <a:off x="155124" y="5930900"/>
            <a:ext cx="11696700" cy="7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scene3d>
              <a:camera prst="orthographicFront"/>
              <a:lightRig rig="threePt" dir="t"/>
            </a:scene3d>
            <a:sp3d extrusionH="57150">
              <a:bevelT h="25400" prst="softRound"/>
            </a:sp3d>
          </a:bodyPr>
          <a:lstStyle/>
          <a:p>
            <a:pPr algn="ctr"/>
            <a:r>
              <a:rPr lang="en-US" sz="66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Or is it just a theory?  </a:t>
            </a:r>
            <a:endParaRPr lang="en-CA" sz="6600" dirty="0">
              <a:effectLst>
                <a:glow rad="228600">
                  <a:schemeClr val="accent1">
                    <a:satMod val="175000"/>
                    <a:alpha val="40000"/>
                  </a:schemeClr>
                </a:glow>
              </a:effectLst>
            </a:endParaRPr>
          </a:p>
        </p:txBody>
      </p:sp>
    </p:spTree>
    <p:extLst>
      <p:ext uri="{BB962C8B-B14F-4D97-AF65-F5344CB8AC3E}">
        <p14:creationId xmlns:p14="http://schemas.microsoft.com/office/powerpoint/2010/main" val="3912935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9317355" y="6385847"/>
            <a:ext cx="2743200" cy="365125"/>
          </a:xfrm>
        </p:spPr>
        <p:txBody>
          <a:bodyPr/>
          <a:lstStyle/>
          <a:p>
            <a:fld id="{385F3E72-97D8-4E0E-8DB2-A67F030E614A}" type="slidenum">
              <a:rPr lang="en-US" sz="1600" b="1" smtClean="0">
                <a:solidFill>
                  <a:schemeClr val="bg1"/>
                </a:solidFill>
              </a:rPr>
              <a:t>9</a:t>
            </a:fld>
            <a:endParaRPr lang="en-US" sz="1600" b="1" dirty="0">
              <a:solidFill>
                <a:schemeClr val="bg1"/>
              </a:solidFill>
            </a:endParaRPr>
          </a:p>
        </p:txBody>
      </p:sp>
      <p:sp>
        <p:nvSpPr>
          <p:cNvPr id="12" name="Rectangle 11"/>
          <p:cNvSpPr/>
          <p:nvPr/>
        </p:nvSpPr>
        <p:spPr>
          <a:xfrm>
            <a:off x="1624858" y="536535"/>
            <a:ext cx="8657686" cy="173124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If the “</a:t>
            </a:r>
            <a:r>
              <a:rPr lang="en-US" sz="4800" b="1" u="sng"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seed of like kind</a:t>
            </a: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b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in Genesis 1 is not … </a:t>
            </a:r>
            <a:endParaRPr lang="en-US" sz="40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Comic Sans MS" panose="030F0702030302020204" pitchFamily="66" charset="0"/>
              <a:ea typeface="Nouvelle Vague" pitchFamily="2" charset="0"/>
              <a:cs typeface="MV Boli" pitchFamily="2" charset="0"/>
            </a:endParaRPr>
          </a:p>
          <a:p>
            <a:pPr algn="ctr"/>
            <a:endParaRPr lang="en-US" sz="105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Comic Sans MS" panose="030F0702030302020204" pitchFamily="66" charset="0"/>
              <a:ea typeface="Nouvelle Vague" pitchFamily="2" charset="0"/>
              <a:cs typeface="MV Boli" pitchFamily="2"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943" y="1483674"/>
            <a:ext cx="2163635" cy="3170161"/>
          </a:xfrm>
          <a:prstGeom prst="ellipse">
            <a:avLst/>
          </a:prstGeom>
          <a:ln>
            <a:noFill/>
          </a:ln>
          <a:effectLst>
            <a:glow rad="228600">
              <a:schemeClr val="accent5">
                <a:satMod val="175000"/>
                <a:alpha val="40000"/>
              </a:schemeClr>
            </a:glow>
            <a:softEdge rad="112500"/>
          </a:effec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732" y="2421545"/>
            <a:ext cx="1365346" cy="14874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763052" y="2230096"/>
            <a:ext cx="6736547" cy="1190625"/>
          </a:xfrm>
          <a:prstGeom prst="rect">
            <a:avLst/>
          </a:prstGeom>
          <a:scene3d>
            <a:camera prst="orthographicFront"/>
            <a:lightRig rig="threePt" dir="t"/>
          </a:scene3d>
          <a:sp3d>
            <a:bevelT w="152400" h="50800" prst="softRound"/>
          </a:sp3d>
        </p:spPr>
      </p:pic>
      <p:sp>
        <p:nvSpPr>
          <p:cNvPr id="17" name="Rectangle 16"/>
          <p:cNvSpPr/>
          <p:nvPr/>
        </p:nvSpPr>
        <p:spPr>
          <a:xfrm>
            <a:off x="823730" y="3790843"/>
            <a:ext cx="10615190"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what does this concept </a:t>
            </a:r>
            <a:br>
              <a:rPr lang="en-US" sz="5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5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have to do with a study on </a:t>
            </a:r>
            <a:br>
              <a:rPr lang="en-US" sz="5400" b="1" dirty="0">
                <a:ln w="11430">
                  <a:solidFill>
                    <a:srgbClr val="002060"/>
                  </a:solidFill>
                </a:ln>
                <a:solidFill>
                  <a:srgbClr val="C0000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5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the </a:t>
            </a:r>
            <a:r>
              <a:rPr lang="en-US" sz="5400" b="1" dirty="0" err="1">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5400" b="1"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r>
              <a:rPr lang="en-US" sz="5400" b="1" dirty="0">
                <a:ln w="11430">
                  <a:solidFill>
                    <a:srgbClr val="002060"/>
                  </a:solidFill>
                </a:ln>
                <a:solidFill>
                  <a:srgbClr val="0070C0"/>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Priesthood?</a:t>
            </a:r>
            <a:r>
              <a:rPr lang="en-US" sz="5400" b="1" dirty="0">
                <a:ln w="11430">
                  <a:solidFill>
                    <a:srgbClr val="002060"/>
                  </a:solidFill>
                </a:ln>
                <a:solidFill>
                  <a:schemeClr val="bg2">
                    <a:lumMod val="25000"/>
                  </a:schemeClr>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rPr>
              <a:t> </a:t>
            </a:r>
            <a:endParaRPr lang="en-US" sz="5400" b="1" cap="none" spc="0" dirty="0">
              <a:ln w="11430">
                <a:solidFill>
                  <a:srgbClr val="002060"/>
                </a:solidFill>
              </a:ln>
              <a:solidFill>
                <a:srgbClr val="441D61"/>
              </a:solidFill>
              <a:effectLst>
                <a:glow rad="177800">
                  <a:schemeClr val="bg1"/>
                </a:glow>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11100" y="-184910"/>
            <a:ext cx="7848600" cy="4905375"/>
          </a:xfrm>
          <a:prstGeom prst="rect">
            <a:avLst/>
          </a:prstGeom>
        </p:spPr>
      </p:pic>
    </p:spTree>
    <p:extLst>
      <p:ext uri="{BB962C8B-B14F-4D97-AF65-F5344CB8AC3E}">
        <p14:creationId xmlns:p14="http://schemas.microsoft.com/office/powerpoint/2010/main" val="360053097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25984</TotalTime>
  <Words>6577</Words>
  <Application>Microsoft Office PowerPoint</Application>
  <PresentationFormat>Widescreen</PresentationFormat>
  <Paragraphs>766</Paragraphs>
  <Slides>75</Slides>
  <Notes>20</Notes>
  <HiddenSlides>2</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75</vt:i4>
      </vt:variant>
    </vt:vector>
  </HeadingPairs>
  <TitlesOfParts>
    <vt:vector size="102" baseType="lpstr">
      <vt:lpstr>Aharoni</vt:lpstr>
      <vt:lpstr>Arial</vt:lpstr>
      <vt:lpstr>Arial Black</vt:lpstr>
      <vt:lpstr>Arial Rounded MT Bold</vt:lpstr>
      <vt:lpstr>Berlin Sans FB Demi</vt:lpstr>
      <vt:lpstr>Calibri</vt:lpstr>
      <vt:lpstr>Calibri Light</vt:lpstr>
      <vt:lpstr>Chiller</vt:lpstr>
      <vt:lpstr>Comic Sans MS</vt:lpstr>
      <vt:lpstr>Cooper Black</vt:lpstr>
      <vt:lpstr>Edwardian Script ITC</vt:lpstr>
      <vt:lpstr>Eras Demi ITC</vt:lpstr>
      <vt:lpstr>Forte</vt:lpstr>
      <vt:lpstr>Georgia</vt:lpstr>
      <vt:lpstr>Helvetica</vt:lpstr>
      <vt:lpstr>Juice ITC</vt:lpstr>
      <vt:lpstr>Lucida Handwriting</vt:lpstr>
      <vt:lpstr>Maiandra GD</vt:lpstr>
      <vt:lpstr>Matura MT Script Capitals</vt:lpstr>
      <vt:lpstr>MV Boli</vt:lpstr>
      <vt:lpstr>Nouvelle Vague</vt:lpstr>
      <vt:lpstr>Raavi</vt:lpstr>
      <vt:lpstr>Ravie</vt:lpstr>
      <vt:lpstr>Segoe Print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is this “Order of Melki-tzedek” Found?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User55</cp:lastModifiedBy>
  <cp:revision>1260</cp:revision>
  <cp:lastPrinted>2022-01-29T00:20:41Z</cp:lastPrinted>
  <dcterms:created xsi:type="dcterms:W3CDTF">2021-04-16T22:51:47Z</dcterms:created>
  <dcterms:modified xsi:type="dcterms:W3CDTF">2022-01-29T22:11:41Z</dcterms:modified>
</cp:coreProperties>
</file>