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crdownload" ContentType="image/jpeg"/>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2.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Lst>
  <p:notesMasterIdLst>
    <p:notesMasterId r:id="rId84"/>
  </p:notesMasterIdLst>
  <p:sldIdLst>
    <p:sldId id="257" r:id="rId4"/>
    <p:sldId id="306" r:id="rId5"/>
    <p:sldId id="260" r:id="rId6"/>
    <p:sldId id="304" r:id="rId7"/>
    <p:sldId id="307" r:id="rId8"/>
    <p:sldId id="314" r:id="rId9"/>
    <p:sldId id="308" r:id="rId10"/>
    <p:sldId id="316" r:id="rId11"/>
    <p:sldId id="315" r:id="rId12"/>
    <p:sldId id="317" r:id="rId13"/>
    <p:sldId id="309" r:id="rId14"/>
    <p:sldId id="369" r:id="rId15"/>
    <p:sldId id="319" r:id="rId16"/>
    <p:sldId id="335" r:id="rId17"/>
    <p:sldId id="402" r:id="rId18"/>
    <p:sldId id="329" r:id="rId19"/>
    <p:sldId id="330" r:id="rId20"/>
    <p:sldId id="321" r:id="rId21"/>
    <p:sldId id="376" r:id="rId22"/>
    <p:sldId id="377" r:id="rId23"/>
    <p:sldId id="379" r:id="rId24"/>
    <p:sldId id="381" r:id="rId25"/>
    <p:sldId id="328" r:id="rId26"/>
    <p:sldId id="380" r:id="rId27"/>
    <p:sldId id="322" r:id="rId28"/>
    <p:sldId id="399" r:id="rId29"/>
    <p:sldId id="320" r:id="rId30"/>
    <p:sldId id="323" r:id="rId31"/>
    <p:sldId id="324" r:id="rId32"/>
    <p:sldId id="325" r:id="rId33"/>
    <p:sldId id="331" r:id="rId34"/>
    <p:sldId id="332" r:id="rId35"/>
    <p:sldId id="333" r:id="rId36"/>
    <p:sldId id="334" r:id="rId37"/>
    <p:sldId id="338" r:id="rId38"/>
    <p:sldId id="339" r:id="rId39"/>
    <p:sldId id="367" r:id="rId40"/>
    <p:sldId id="326" r:id="rId41"/>
    <p:sldId id="277" r:id="rId42"/>
    <p:sldId id="392" r:id="rId43"/>
    <p:sldId id="336" r:id="rId44"/>
    <p:sldId id="393" r:id="rId45"/>
    <p:sldId id="318" r:id="rId46"/>
    <p:sldId id="385" r:id="rId47"/>
    <p:sldId id="310" r:id="rId48"/>
    <p:sldId id="356" r:id="rId49"/>
    <p:sldId id="357" r:id="rId50"/>
    <p:sldId id="340" r:id="rId51"/>
    <p:sldId id="391" r:id="rId52"/>
    <p:sldId id="342" r:id="rId53"/>
    <p:sldId id="311" r:id="rId54"/>
    <p:sldId id="343" r:id="rId55"/>
    <p:sldId id="394" r:id="rId56"/>
    <p:sldId id="345" r:id="rId57"/>
    <p:sldId id="347" r:id="rId58"/>
    <p:sldId id="359" r:id="rId59"/>
    <p:sldId id="358" r:id="rId60"/>
    <p:sldId id="395" r:id="rId61"/>
    <p:sldId id="370" r:id="rId62"/>
    <p:sldId id="360" r:id="rId63"/>
    <p:sldId id="346" r:id="rId64"/>
    <p:sldId id="372" r:id="rId65"/>
    <p:sldId id="373" r:id="rId66"/>
    <p:sldId id="361" r:id="rId67"/>
    <p:sldId id="362" r:id="rId68"/>
    <p:sldId id="363" r:id="rId69"/>
    <p:sldId id="348" r:id="rId70"/>
    <p:sldId id="349" r:id="rId71"/>
    <p:sldId id="364" r:id="rId72"/>
    <p:sldId id="365" r:id="rId73"/>
    <p:sldId id="351" r:id="rId74"/>
    <p:sldId id="366" r:id="rId75"/>
    <p:sldId id="352" r:id="rId76"/>
    <p:sldId id="384" r:id="rId77"/>
    <p:sldId id="353" r:id="rId78"/>
    <p:sldId id="386" r:id="rId79"/>
    <p:sldId id="396" r:id="rId80"/>
    <p:sldId id="355" r:id="rId81"/>
    <p:sldId id="388" r:id="rId82"/>
    <p:sldId id="387"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initials="T" lastIdx="51" clrIdx="0">
    <p:extLst>
      <p:ext uri="{19B8F6BF-5375-455C-9EA6-DF929625EA0E}">
        <p15:presenceInfo xmlns:p15="http://schemas.microsoft.com/office/powerpoint/2012/main" userId="6f70958e3069516c" providerId="Windows Live"/>
      </p:ext>
    </p:extLst>
  </p:cmAuthor>
  <p:cmAuthor id="2" name="User55" initials="U" lastIdx="136" clrIdx="1">
    <p:extLst>
      <p:ext uri="{19B8F6BF-5375-455C-9EA6-DF929625EA0E}">
        <p15:presenceInfo xmlns:p15="http://schemas.microsoft.com/office/powerpoint/2012/main" userId="User5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FF"/>
    <a:srgbClr val="FF7C80"/>
    <a:srgbClr val="CC99FF"/>
    <a:srgbClr val="7FF7FD"/>
    <a:srgbClr val="00FF99"/>
    <a:srgbClr val="9966FF"/>
    <a:srgbClr val="0000FF"/>
    <a:srgbClr val="FF99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9" autoAdjust="0"/>
    <p:restoredTop sz="94364" autoAdjust="0"/>
  </p:normalViewPr>
  <p:slideViewPr>
    <p:cSldViewPr snapToGrid="0" showGuides="1">
      <p:cViewPr varScale="1">
        <p:scale>
          <a:sx n="104" d="100"/>
          <a:sy n="104" d="100"/>
        </p:scale>
        <p:origin x="150" y="144"/>
      </p:cViewPr>
      <p:guideLst>
        <p:guide orient="horz" pos="2183"/>
        <p:guide pos="3817"/>
      </p:guideLst>
    </p:cSldViewPr>
  </p:slideViewPr>
  <p:notesTextViewPr>
    <p:cViewPr>
      <p:scale>
        <a:sx n="150" d="100"/>
        <a:sy n="150" d="100"/>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1-10T18:00:27.528" idx="136">
    <p:pos x="10" y="10"/>
    <p:text>only 1 note on slide 57 - if things are not fuzzy on your end, like it is here - then this PPT must be ready to go.  I'm still trying to get to the teaser - a crazy day of phone calls.</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1-10T18:25:34.801" idx="50">
    <p:pos x="10" y="10"/>
    <p:text>there is no fuzziness when I enlarge it!</p:text>
    <p:extLst>
      <p:ext uri="{C676402C-5697-4E1C-873F-D02D1690AC5C}">
        <p15:threadingInfo xmlns:p15="http://schemas.microsoft.com/office/powerpoint/2012/main" timeZoneBias="420"/>
      </p:ext>
    </p:extLst>
  </p:cm>
  <p:cm authorId="2" dt="2022-01-10T17:58:40.925" idx="135">
    <p:pos x="10" y="146"/>
    <p:text>ok, good!</p:text>
    <p:extLst>
      <p:ext uri="{C676402C-5697-4E1C-873F-D02D1690AC5C}">
        <p15:threadingInfo xmlns:p15="http://schemas.microsoft.com/office/powerpoint/2012/main" timeZoneBias="480">
          <p15:parentCm authorId="1" idx="50"/>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C9436-CF7D-4200-86D8-911B90203B20}" type="datetimeFigureOut">
              <a:rPr lang="en-CA" smtClean="0"/>
              <a:t>2022-01-14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85FF4C-7703-4662-A87F-F7AB81F9D205}" type="slidenum">
              <a:rPr lang="en-CA" smtClean="0"/>
              <a:t>‹#›</a:t>
            </a:fld>
            <a:endParaRPr lang="en-CA"/>
          </a:p>
        </p:txBody>
      </p:sp>
    </p:spTree>
    <p:extLst>
      <p:ext uri="{BB962C8B-B14F-4D97-AF65-F5344CB8AC3E}">
        <p14:creationId xmlns:p14="http://schemas.microsoft.com/office/powerpoint/2010/main" val="1349085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4.21b – Gideon’s Fleece  80</a:t>
            </a:r>
            <a:r>
              <a:rPr lang="en-US" baseline="0" dirty="0" smtClean="0"/>
              <a:t> slides TA Jan 15/22    Website:    </a:t>
            </a:r>
            <a:r>
              <a:rPr lang="en-US" baseline="0" dirty="0" err="1" smtClean="0"/>
              <a:t>Youtube</a:t>
            </a:r>
            <a:r>
              <a:rPr lang="en-US" baseline="0" dirty="0" smtClean="0"/>
              <a:t>: </a:t>
            </a:r>
          </a:p>
          <a:p>
            <a:endParaRPr lang="en-US" baseline="0" dirty="0" smtClean="0"/>
          </a:p>
          <a:p>
            <a:r>
              <a:rPr lang="en-US" baseline="0" dirty="0" smtClean="0"/>
              <a:t>Blurb 4.12b Gideon’s Fleece:  This Scripture testimony from Judges 6-7 is one that has thrilled children and adults for ages – the wonder of how Yahuah fought for Gideon through an army of 300 men instead of 32,000.  And yes, we now know this is ANOTHER testimony for Yahuah’s Covenant Calendar day-start in the morning, and not at sunset as so many of us have been taught.  But, many of you already know there are many dawn-day calendar studies in the Old Testament alone, so why do we need yet another one?  Well, in our studies and our search, we have also found it pays to dig a little deeper as many of the “dawn-day studies” have very special gems of truth that we would not have found otherwise, EXCEPT to just DIG Deeper.  So, everyone, here is the invitation to “Come and See” what has been found while enjoying the full study – and – see if this “gem” has anything to do with Yahuah’s Covenant Calendar!  Shalom! </a:t>
            </a:r>
            <a:endParaRPr lang="en-CA" dirty="0" smtClean="0"/>
          </a:p>
          <a:p>
            <a:endParaRPr lang="en-CA" dirty="0"/>
          </a:p>
        </p:txBody>
      </p:sp>
      <p:sp>
        <p:nvSpPr>
          <p:cNvPr id="4" name="Slide Number Placeholder 3"/>
          <p:cNvSpPr>
            <a:spLocks noGrp="1"/>
          </p:cNvSpPr>
          <p:nvPr>
            <p:ph type="sldNum" sz="quarter" idx="10"/>
          </p:nvPr>
        </p:nvSpPr>
        <p:spPr/>
        <p:txBody>
          <a:bodyPr/>
          <a:lstStyle/>
          <a:p>
            <a:fld id="{5585FF4C-7703-4662-A87F-F7AB81F9D205}" type="slidenum">
              <a:rPr lang="en-CA" smtClean="0"/>
              <a:t>1</a:t>
            </a:fld>
            <a:endParaRPr lang="en-CA"/>
          </a:p>
        </p:txBody>
      </p:sp>
    </p:spTree>
    <p:extLst>
      <p:ext uri="{BB962C8B-B14F-4D97-AF65-F5344CB8AC3E}">
        <p14:creationId xmlns:p14="http://schemas.microsoft.com/office/powerpoint/2010/main" val="3336051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32</a:t>
            </a:fld>
            <a:endParaRPr lang="en-CA"/>
          </a:p>
        </p:txBody>
      </p:sp>
    </p:spTree>
    <p:extLst>
      <p:ext uri="{BB962C8B-B14F-4D97-AF65-F5344CB8AC3E}">
        <p14:creationId xmlns:p14="http://schemas.microsoft.com/office/powerpoint/2010/main" val="3948308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33</a:t>
            </a:fld>
            <a:endParaRPr lang="en-CA"/>
          </a:p>
        </p:txBody>
      </p:sp>
    </p:spTree>
    <p:extLst>
      <p:ext uri="{BB962C8B-B14F-4D97-AF65-F5344CB8AC3E}">
        <p14:creationId xmlns:p14="http://schemas.microsoft.com/office/powerpoint/2010/main" val="3117725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34</a:t>
            </a:fld>
            <a:endParaRPr lang="en-CA"/>
          </a:p>
        </p:txBody>
      </p:sp>
    </p:spTree>
    <p:extLst>
      <p:ext uri="{BB962C8B-B14F-4D97-AF65-F5344CB8AC3E}">
        <p14:creationId xmlns:p14="http://schemas.microsoft.com/office/powerpoint/2010/main" val="1150346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35</a:t>
            </a:fld>
            <a:endParaRPr lang="en-CA"/>
          </a:p>
        </p:txBody>
      </p:sp>
    </p:spTree>
    <p:extLst>
      <p:ext uri="{BB962C8B-B14F-4D97-AF65-F5344CB8AC3E}">
        <p14:creationId xmlns:p14="http://schemas.microsoft.com/office/powerpoint/2010/main" val="3375847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37</a:t>
            </a:fld>
            <a:endParaRPr lang="en-CA"/>
          </a:p>
        </p:txBody>
      </p:sp>
    </p:spTree>
    <p:extLst>
      <p:ext uri="{BB962C8B-B14F-4D97-AF65-F5344CB8AC3E}">
        <p14:creationId xmlns:p14="http://schemas.microsoft.com/office/powerpoint/2010/main" val="1280391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38</a:t>
            </a:fld>
            <a:endParaRPr lang="en-CA"/>
          </a:p>
        </p:txBody>
      </p:sp>
    </p:spTree>
    <p:extLst>
      <p:ext uri="{BB962C8B-B14F-4D97-AF65-F5344CB8AC3E}">
        <p14:creationId xmlns:p14="http://schemas.microsoft.com/office/powerpoint/2010/main" val="4224985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40</a:t>
            </a:fld>
            <a:endParaRPr lang="en-CA"/>
          </a:p>
        </p:txBody>
      </p:sp>
    </p:spTree>
    <p:extLst>
      <p:ext uri="{BB962C8B-B14F-4D97-AF65-F5344CB8AC3E}">
        <p14:creationId xmlns:p14="http://schemas.microsoft.com/office/powerpoint/2010/main" val="1997278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41</a:t>
            </a:fld>
            <a:endParaRPr lang="en-CA"/>
          </a:p>
        </p:txBody>
      </p:sp>
    </p:spTree>
    <p:extLst>
      <p:ext uri="{BB962C8B-B14F-4D97-AF65-F5344CB8AC3E}">
        <p14:creationId xmlns:p14="http://schemas.microsoft.com/office/powerpoint/2010/main" val="1114949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47</a:t>
            </a:fld>
            <a:endParaRPr lang="en-CA"/>
          </a:p>
        </p:txBody>
      </p:sp>
    </p:spTree>
    <p:extLst>
      <p:ext uri="{BB962C8B-B14F-4D97-AF65-F5344CB8AC3E}">
        <p14:creationId xmlns:p14="http://schemas.microsoft.com/office/powerpoint/2010/main" val="2005365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51</a:t>
            </a:fld>
            <a:endParaRPr lang="en-CA"/>
          </a:p>
        </p:txBody>
      </p:sp>
    </p:spTree>
    <p:extLst>
      <p:ext uri="{BB962C8B-B14F-4D97-AF65-F5344CB8AC3E}">
        <p14:creationId xmlns:p14="http://schemas.microsoft.com/office/powerpoint/2010/main" val="2543369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5</a:t>
            </a:fld>
            <a:endParaRPr lang="en-CA"/>
          </a:p>
        </p:txBody>
      </p:sp>
    </p:spTree>
    <p:extLst>
      <p:ext uri="{BB962C8B-B14F-4D97-AF65-F5344CB8AC3E}">
        <p14:creationId xmlns:p14="http://schemas.microsoft.com/office/powerpoint/2010/main" val="4165872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54</a:t>
            </a:fld>
            <a:endParaRPr lang="en-CA"/>
          </a:p>
        </p:txBody>
      </p:sp>
    </p:spTree>
    <p:extLst>
      <p:ext uri="{BB962C8B-B14F-4D97-AF65-F5344CB8AC3E}">
        <p14:creationId xmlns:p14="http://schemas.microsoft.com/office/powerpoint/2010/main" val="997736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56</a:t>
            </a:fld>
            <a:endParaRPr lang="en-CA"/>
          </a:p>
        </p:txBody>
      </p:sp>
    </p:spTree>
    <p:extLst>
      <p:ext uri="{BB962C8B-B14F-4D97-AF65-F5344CB8AC3E}">
        <p14:creationId xmlns:p14="http://schemas.microsoft.com/office/powerpoint/2010/main" val="3334009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57</a:t>
            </a:fld>
            <a:endParaRPr lang="en-CA"/>
          </a:p>
        </p:txBody>
      </p:sp>
    </p:spTree>
    <p:extLst>
      <p:ext uri="{BB962C8B-B14F-4D97-AF65-F5344CB8AC3E}">
        <p14:creationId xmlns:p14="http://schemas.microsoft.com/office/powerpoint/2010/main" val="1702575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58</a:t>
            </a:fld>
            <a:endParaRPr lang="en-CA"/>
          </a:p>
        </p:txBody>
      </p:sp>
    </p:spTree>
    <p:extLst>
      <p:ext uri="{BB962C8B-B14F-4D97-AF65-F5344CB8AC3E}">
        <p14:creationId xmlns:p14="http://schemas.microsoft.com/office/powerpoint/2010/main" val="4220547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60</a:t>
            </a:fld>
            <a:endParaRPr lang="en-CA"/>
          </a:p>
        </p:txBody>
      </p:sp>
    </p:spTree>
    <p:extLst>
      <p:ext uri="{BB962C8B-B14F-4D97-AF65-F5344CB8AC3E}">
        <p14:creationId xmlns:p14="http://schemas.microsoft.com/office/powerpoint/2010/main" val="620939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61</a:t>
            </a:fld>
            <a:endParaRPr lang="en-CA"/>
          </a:p>
        </p:txBody>
      </p:sp>
    </p:spTree>
    <p:extLst>
      <p:ext uri="{BB962C8B-B14F-4D97-AF65-F5344CB8AC3E}">
        <p14:creationId xmlns:p14="http://schemas.microsoft.com/office/powerpoint/2010/main" val="3978666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64</a:t>
            </a:fld>
            <a:endParaRPr lang="en-CA"/>
          </a:p>
        </p:txBody>
      </p:sp>
    </p:spTree>
    <p:extLst>
      <p:ext uri="{BB962C8B-B14F-4D97-AF65-F5344CB8AC3E}">
        <p14:creationId xmlns:p14="http://schemas.microsoft.com/office/powerpoint/2010/main" val="2973479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65</a:t>
            </a:fld>
            <a:endParaRPr lang="en-CA"/>
          </a:p>
        </p:txBody>
      </p:sp>
    </p:spTree>
    <p:extLst>
      <p:ext uri="{BB962C8B-B14F-4D97-AF65-F5344CB8AC3E}">
        <p14:creationId xmlns:p14="http://schemas.microsoft.com/office/powerpoint/2010/main" val="3515935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66</a:t>
            </a:fld>
            <a:endParaRPr lang="en-CA"/>
          </a:p>
        </p:txBody>
      </p:sp>
    </p:spTree>
    <p:extLst>
      <p:ext uri="{BB962C8B-B14F-4D97-AF65-F5344CB8AC3E}">
        <p14:creationId xmlns:p14="http://schemas.microsoft.com/office/powerpoint/2010/main" val="919612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69</a:t>
            </a:fld>
            <a:endParaRPr lang="en-CA"/>
          </a:p>
        </p:txBody>
      </p:sp>
    </p:spTree>
    <p:extLst>
      <p:ext uri="{BB962C8B-B14F-4D97-AF65-F5344CB8AC3E}">
        <p14:creationId xmlns:p14="http://schemas.microsoft.com/office/powerpoint/2010/main" val="230937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6</a:t>
            </a:fld>
            <a:endParaRPr lang="en-CA"/>
          </a:p>
        </p:txBody>
      </p:sp>
    </p:spTree>
    <p:extLst>
      <p:ext uri="{BB962C8B-B14F-4D97-AF65-F5344CB8AC3E}">
        <p14:creationId xmlns:p14="http://schemas.microsoft.com/office/powerpoint/2010/main" val="2628375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70</a:t>
            </a:fld>
            <a:endParaRPr lang="en-CA"/>
          </a:p>
        </p:txBody>
      </p:sp>
    </p:spTree>
    <p:extLst>
      <p:ext uri="{BB962C8B-B14F-4D97-AF65-F5344CB8AC3E}">
        <p14:creationId xmlns:p14="http://schemas.microsoft.com/office/powerpoint/2010/main" val="1639058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71</a:t>
            </a:fld>
            <a:endParaRPr lang="en-CA"/>
          </a:p>
        </p:txBody>
      </p:sp>
    </p:spTree>
    <p:extLst>
      <p:ext uri="{BB962C8B-B14F-4D97-AF65-F5344CB8AC3E}">
        <p14:creationId xmlns:p14="http://schemas.microsoft.com/office/powerpoint/2010/main" val="4157036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72</a:t>
            </a:fld>
            <a:endParaRPr lang="en-CA"/>
          </a:p>
        </p:txBody>
      </p:sp>
    </p:spTree>
    <p:extLst>
      <p:ext uri="{BB962C8B-B14F-4D97-AF65-F5344CB8AC3E}">
        <p14:creationId xmlns:p14="http://schemas.microsoft.com/office/powerpoint/2010/main" val="2050389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10</a:t>
            </a:fld>
            <a:endParaRPr lang="en-CA"/>
          </a:p>
        </p:txBody>
      </p:sp>
    </p:spTree>
    <p:extLst>
      <p:ext uri="{BB962C8B-B14F-4D97-AF65-F5344CB8AC3E}">
        <p14:creationId xmlns:p14="http://schemas.microsoft.com/office/powerpoint/2010/main" val="4042180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11</a:t>
            </a:fld>
            <a:endParaRPr lang="en-CA"/>
          </a:p>
        </p:txBody>
      </p:sp>
    </p:spTree>
    <p:extLst>
      <p:ext uri="{BB962C8B-B14F-4D97-AF65-F5344CB8AC3E}">
        <p14:creationId xmlns:p14="http://schemas.microsoft.com/office/powerpoint/2010/main" val="742393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12</a:t>
            </a:fld>
            <a:endParaRPr lang="en-CA"/>
          </a:p>
        </p:txBody>
      </p:sp>
    </p:spTree>
    <p:extLst>
      <p:ext uri="{BB962C8B-B14F-4D97-AF65-F5344CB8AC3E}">
        <p14:creationId xmlns:p14="http://schemas.microsoft.com/office/powerpoint/2010/main" val="624016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17</a:t>
            </a:fld>
            <a:endParaRPr lang="en-CA"/>
          </a:p>
        </p:txBody>
      </p:sp>
    </p:spTree>
    <p:extLst>
      <p:ext uri="{BB962C8B-B14F-4D97-AF65-F5344CB8AC3E}">
        <p14:creationId xmlns:p14="http://schemas.microsoft.com/office/powerpoint/2010/main" val="3634518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22</a:t>
            </a:fld>
            <a:endParaRPr lang="en-CA"/>
          </a:p>
        </p:txBody>
      </p:sp>
    </p:spTree>
    <p:extLst>
      <p:ext uri="{BB962C8B-B14F-4D97-AF65-F5344CB8AC3E}">
        <p14:creationId xmlns:p14="http://schemas.microsoft.com/office/powerpoint/2010/main" val="2475409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5FF4C-7703-4662-A87F-F7AB81F9D205}" type="slidenum">
              <a:rPr lang="en-CA" smtClean="0"/>
              <a:t>29</a:t>
            </a:fld>
            <a:endParaRPr lang="en-CA"/>
          </a:p>
        </p:txBody>
      </p:sp>
    </p:spTree>
    <p:extLst>
      <p:ext uri="{BB962C8B-B14F-4D97-AF65-F5344CB8AC3E}">
        <p14:creationId xmlns:p14="http://schemas.microsoft.com/office/powerpoint/2010/main" val="117326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297FE3-A101-4D4C-9948-ED89E88DA3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 xmlns:a16="http://schemas.microsoft.com/office/drawing/2014/main" id="{A156E902-10BD-4639-B81A-727D0C7D3D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 xmlns:a16="http://schemas.microsoft.com/office/drawing/2014/main" id="{ACFCD51D-4BA0-43FF-9D8A-7144A8A8EA38}"/>
              </a:ext>
            </a:extLst>
          </p:cNvPr>
          <p:cNvSpPr>
            <a:spLocks noGrp="1"/>
          </p:cNvSpPr>
          <p:nvPr>
            <p:ph type="dt" sz="half" idx="10"/>
          </p:nvPr>
        </p:nvSpPr>
        <p:spPr/>
        <p:txBody>
          <a:bodyPr/>
          <a:lstStyle/>
          <a:p>
            <a:fld id="{40E6E73F-AAAE-4335-BABE-5D4A0CFE730B}" type="datetime1">
              <a:rPr lang="en-CA" smtClean="0"/>
              <a:t>2022-01-14</a:t>
            </a:fld>
            <a:endParaRPr lang="en-CA"/>
          </a:p>
        </p:txBody>
      </p:sp>
      <p:sp>
        <p:nvSpPr>
          <p:cNvPr id="5" name="Footer Placeholder 4">
            <a:extLst>
              <a:ext uri="{FF2B5EF4-FFF2-40B4-BE49-F238E27FC236}">
                <a16:creationId xmlns="" xmlns:a16="http://schemas.microsoft.com/office/drawing/2014/main" id="{B7B7AA1E-1179-415C-BE4A-39F3BF4ABDC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A0F315EE-C289-401F-8202-88F7A22814D8}"/>
              </a:ext>
            </a:extLst>
          </p:cNvPr>
          <p:cNvSpPr>
            <a:spLocks noGrp="1"/>
          </p:cNvSpPr>
          <p:nvPr>
            <p:ph type="sldNum" sz="quarter" idx="12"/>
          </p:nvPr>
        </p:nvSpPr>
        <p:spPr/>
        <p:txBody>
          <a:bodyPr/>
          <a:lstStyle/>
          <a:p>
            <a:fld id="{DDD9EB22-F289-478D-9B7C-A50560697DE0}" type="slidenum">
              <a:rPr lang="en-CA" smtClean="0"/>
              <a:t>‹#›</a:t>
            </a:fld>
            <a:endParaRPr lang="en-CA"/>
          </a:p>
        </p:txBody>
      </p:sp>
    </p:spTree>
    <p:extLst>
      <p:ext uri="{BB962C8B-B14F-4D97-AF65-F5344CB8AC3E}">
        <p14:creationId xmlns:p14="http://schemas.microsoft.com/office/powerpoint/2010/main" val="3813244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84533B-4AC5-48CB-9E02-3E215F75C17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 xmlns:a16="http://schemas.microsoft.com/office/drawing/2014/main" id="{E9C60934-CFAE-48CE-AB37-981F307C5B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68BFFC96-DE58-43D3-9AF4-03F13C427986}"/>
              </a:ext>
            </a:extLst>
          </p:cNvPr>
          <p:cNvSpPr>
            <a:spLocks noGrp="1"/>
          </p:cNvSpPr>
          <p:nvPr>
            <p:ph type="dt" sz="half" idx="10"/>
          </p:nvPr>
        </p:nvSpPr>
        <p:spPr/>
        <p:txBody>
          <a:bodyPr/>
          <a:lstStyle/>
          <a:p>
            <a:fld id="{09368062-BA2A-4E26-89B3-F9561A52E957}" type="datetime1">
              <a:rPr lang="en-CA" smtClean="0"/>
              <a:t>2022-01-14</a:t>
            </a:fld>
            <a:endParaRPr lang="en-CA"/>
          </a:p>
        </p:txBody>
      </p:sp>
      <p:sp>
        <p:nvSpPr>
          <p:cNvPr id="5" name="Footer Placeholder 4">
            <a:extLst>
              <a:ext uri="{FF2B5EF4-FFF2-40B4-BE49-F238E27FC236}">
                <a16:creationId xmlns="" xmlns:a16="http://schemas.microsoft.com/office/drawing/2014/main" id="{5894EFD0-9A78-404A-BD73-A9BCD9AEF46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F77BA78E-31FC-414D-BEFC-6CA93C5DDF18}"/>
              </a:ext>
            </a:extLst>
          </p:cNvPr>
          <p:cNvSpPr>
            <a:spLocks noGrp="1"/>
          </p:cNvSpPr>
          <p:nvPr>
            <p:ph type="sldNum" sz="quarter" idx="12"/>
          </p:nvPr>
        </p:nvSpPr>
        <p:spPr/>
        <p:txBody>
          <a:bodyPr/>
          <a:lstStyle/>
          <a:p>
            <a:fld id="{DDD9EB22-F289-478D-9B7C-A50560697DE0}" type="slidenum">
              <a:rPr lang="en-CA" smtClean="0"/>
              <a:t>‹#›</a:t>
            </a:fld>
            <a:endParaRPr lang="en-CA"/>
          </a:p>
        </p:txBody>
      </p:sp>
    </p:spTree>
    <p:extLst>
      <p:ext uri="{BB962C8B-B14F-4D97-AF65-F5344CB8AC3E}">
        <p14:creationId xmlns:p14="http://schemas.microsoft.com/office/powerpoint/2010/main" val="3163078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1D09491-AEC1-4A15-8C1A-13204D67B5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 xmlns:a16="http://schemas.microsoft.com/office/drawing/2014/main" id="{3FCDC63E-62B3-418A-BFA1-78457FC22B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A0D3A6AC-1E35-4B1E-9E66-23D535B35812}"/>
              </a:ext>
            </a:extLst>
          </p:cNvPr>
          <p:cNvSpPr>
            <a:spLocks noGrp="1"/>
          </p:cNvSpPr>
          <p:nvPr>
            <p:ph type="dt" sz="half" idx="10"/>
          </p:nvPr>
        </p:nvSpPr>
        <p:spPr/>
        <p:txBody>
          <a:bodyPr/>
          <a:lstStyle/>
          <a:p>
            <a:fld id="{1AE69D7A-1B22-4DB4-9ED1-E0E874DB02B8}" type="datetime1">
              <a:rPr lang="en-CA" smtClean="0"/>
              <a:t>2022-01-14</a:t>
            </a:fld>
            <a:endParaRPr lang="en-CA"/>
          </a:p>
        </p:txBody>
      </p:sp>
      <p:sp>
        <p:nvSpPr>
          <p:cNvPr id="5" name="Footer Placeholder 4">
            <a:extLst>
              <a:ext uri="{FF2B5EF4-FFF2-40B4-BE49-F238E27FC236}">
                <a16:creationId xmlns="" xmlns:a16="http://schemas.microsoft.com/office/drawing/2014/main" id="{055B34C7-70F7-4E35-A1B8-48054D2C6B0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A640371D-B9D9-4F12-BF69-01440003D8EF}"/>
              </a:ext>
            </a:extLst>
          </p:cNvPr>
          <p:cNvSpPr>
            <a:spLocks noGrp="1"/>
          </p:cNvSpPr>
          <p:nvPr>
            <p:ph type="sldNum" sz="quarter" idx="12"/>
          </p:nvPr>
        </p:nvSpPr>
        <p:spPr/>
        <p:txBody>
          <a:bodyPr/>
          <a:lstStyle/>
          <a:p>
            <a:fld id="{DDD9EB22-F289-478D-9B7C-A50560697DE0}" type="slidenum">
              <a:rPr lang="en-CA" smtClean="0"/>
              <a:t>‹#›</a:t>
            </a:fld>
            <a:endParaRPr lang="en-CA"/>
          </a:p>
        </p:txBody>
      </p:sp>
    </p:spTree>
    <p:extLst>
      <p:ext uri="{BB962C8B-B14F-4D97-AF65-F5344CB8AC3E}">
        <p14:creationId xmlns:p14="http://schemas.microsoft.com/office/powerpoint/2010/main" val="1681023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6FD7B01-0B35-44C6-8E68-C5188B23A671}" type="datetime1">
              <a:rPr lang="en-CA" smtClean="0"/>
              <a:t>2022-01-14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550171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5D67B92-E203-4A18-8EBE-BB8193E056C6}" type="datetime1">
              <a:rPr lang="en-CA" smtClean="0"/>
              <a:t>2022-01-14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730944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FCBDA0-93E5-456D-96A2-93039D0C411E}" type="datetime1">
              <a:rPr lang="en-CA" smtClean="0"/>
              <a:t>2022-01-14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4017450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5FB0067-15FF-4E89-A122-FB04CACE2CE9}" type="datetime1">
              <a:rPr lang="en-CA" smtClean="0"/>
              <a:t>2022-01-14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94227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027D7EAD-A477-47AD-AFFA-64E161116B7C}" type="datetime1">
              <a:rPr lang="en-CA" smtClean="0"/>
              <a:t>2022-01-14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3287174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29B00AC-8A83-42B4-AC46-0576E00E11AE}" type="datetime1">
              <a:rPr lang="en-CA" smtClean="0"/>
              <a:t>2022-01-14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3897647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2C833-E2F2-4696-AE99-E2E1EECCDEDD}" type="datetime1">
              <a:rPr lang="en-CA" smtClean="0"/>
              <a:t>2022-01-14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2593085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312AAD-684A-4973-91A2-32607AFF19D9}" type="datetime1">
              <a:rPr lang="en-CA" smtClean="0"/>
              <a:t>2022-01-14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329619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A5FB66-5F5A-40E1-A535-F10BCD531B1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EC0F902F-37D3-4AE8-9429-68AC879AF3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544A9B61-504D-4E7F-B979-0A5EFF3D3DC7}"/>
              </a:ext>
            </a:extLst>
          </p:cNvPr>
          <p:cNvSpPr>
            <a:spLocks noGrp="1"/>
          </p:cNvSpPr>
          <p:nvPr>
            <p:ph type="dt" sz="half" idx="10"/>
          </p:nvPr>
        </p:nvSpPr>
        <p:spPr/>
        <p:txBody>
          <a:bodyPr/>
          <a:lstStyle/>
          <a:p>
            <a:fld id="{27131179-95BC-432F-9B0F-2BE90D6D42D6}" type="datetime1">
              <a:rPr lang="en-CA" smtClean="0"/>
              <a:t>2022-01-14</a:t>
            </a:fld>
            <a:endParaRPr lang="en-CA"/>
          </a:p>
        </p:txBody>
      </p:sp>
      <p:sp>
        <p:nvSpPr>
          <p:cNvPr id="5" name="Footer Placeholder 4">
            <a:extLst>
              <a:ext uri="{FF2B5EF4-FFF2-40B4-BE49-F238E27FC236}">
                <a16:creationId xmlns="" xmlns:a16="http://schemas.microsoft.com/office/drawing/2014/main" id="{A27DBD41-CAD5-4E62-AABD-F9FD1DD018C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FBC84AA1-D5DB-44F1-AED9-9A1C54B471EE}"/>
              </a:ext>
            </a:extLst>
          </p:cNvPr>
          <p:cNvSpPr>
            <a:spLocks noGrp="1"/>
          </p:cNvSpPr>
          <p:nvPr>
            <p:ph type="sldNum" sz="quarter" idx="12"/>
          </p:nvPr>
        </p:nvSpPr>
        <p:spPr/>
        <p:txBody>
          <a:bodyPr/>
          <a:lstStyle/>
          <a:p>
            <a:fld id="{DDD9EB22-F289-478D-9B7C-A50560697DE0}" type="slidenum">
              <a:rPr lang="en-CA" smtClean="0"/>
              <a:t>‹#›</a:t>
            </a:fld>
            <a:endParaRPr lang="en-CA"/>
          </a:p>
        </p:txBody>
      </p:sp>
    </p:spTree>
    <p:extLst>
      <p:ext uri="{BB962C8B-B14F-4D97-AF65-F5344CB8AC3E}">
        <p14:creationId xmlns:p14="http://schemas.microsoft.com/office/powerpoint/2010/main" val="2857093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B18A9B-2637-4CDD-BA3D-E8C4F738A9AE}" type="datetime1">
              <a:rPr lang="en-CA" smtClean="0"/>
              <a:t>2022-01-14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761825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FE8C718-802A-4F97-BE2F-BD6037998842}" type="datetime1">
              <a:rPr lang="en-CA" smtClean="0"/>
              <a:t>2022-01-14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746588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EE99191-0FBE-4F5C-A31D-4A33E9C40741}" type="datetime1">
              <a:rPr lang="en-CA" smtClean="0"/>
              <a:t>2022-01-14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3759324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BCB2FD2-09BE-44D6-B18C-0F4373F11CAB}" type="datetime1">
              <a:rPr lang="en-US" smtClean="0">
                <a:solidFill>
                  <a:prstClr val="black">
                    <a:tint val="75000"/>
                  </a:prstClr>
                </a:solidFill>
              </a:rPr>
              <a:pPr/>
              <a:t>1/14/2022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4"/>
          <p:cNvSpPr>
            <a:spLocks noGrp="1"/>
          </p:cNvSpPr>
          <p:nvPr>
            <p:ph type="sldNum" sz="quarter" idx="12"/>
          </p:nvPr>
        </p:nvSpPr>
        <p:spPr>
          <a:xfrm>
            <a:off x="9336741" y="6383246"/>
            <a:ext cx="2743200" cy="365125"/>
          </a:xfrm>
        </p:spPr>
        <p:txBody>
          <a:bodyPr/>
          <a:lstStyle>
            <a:lvl1pPr>
              <a:defRPr sz="1200">
                <a:solidFill>
                  <a:schemeClr val="tx1"/>
                </a:solidFill>
              </a:defRPr>
            </a:lvl1pPr>
          </a:lstStyle>
          <a:p>
            <a:fld id="{0FAB87E4-7748-4117-92E5-790DAABEC64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61270954"/>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38B725-4228-40CB-9392-F5AE32158060}" type="datetime1">
              <a:rPr lang="en-US" smtClean="0">
                <a:solidFill>
                  <a:prstClr val="black">
                    <a:tint val="75000"/>
                  </a:prstClr>
                </a:solidFill>
              </a:rPr>
              <a:pPr/>
              <a:t>1/14/2022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4"/>
          <p:cNvSpPr>
            <a:spLocks noGrp="1"/>
          </p:cNvSpPr>
          <p:nvPr>
            <p:ph type="sldNum" sz="quarter" idx="12"/>
          </p:nvPr>
        </p:nvSpPr>
        <p:spPr>
          <a:xfrm>
            <a:off x="9336741" y="6383246"/>
            <a:ext cx="2743200" cy="365125"/>
          </a:xfrm>
        </p:spPr>
        <p:txBody>
          <a:bodyPr/>
          <a:lstStyle>
            <a:lvl1pPr>
              <a:defRPr sz="1200">
                <a:solidFill>
                  <a:schemeClr val="tx1"/>
                </a:solidFill>
              </a:defRPr>
            </a:lvl1pPr>
          </a:lstStyle>
          <a:p>
            <a:fld id="{0FAB87E4-7748-4117-92E5-790DAABEC64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5331513"/>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AE000F-34A1-435C-825F-CF0C7AF31D64}" type="datetime1">
              <a:rPr lang="en-US" smtClean="0">
                <a:solidFill>
                  <a:prstClr val="black">
                    <a:tint val="75000"/>
                  </a:prstClr>
                </a:solidFill>
              </a:rPr>
              <a:pPr/>
              <a:t>1/14/2022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4"/>
          <p:cNvSpPr>
            <a:spLocks noGrp="1"/>
          </p:cNvSpPr>
          <p:nvPr>
            <p:ph type="sldNum" sz="quarter" idx="12"/>
          </p:nvPr>
        </p:nvSpPr>
        <p:spPr>
          <a:xfrm>
            <a:off x="9336741" y="6383246"/>
            <a:ext cx="2743200" cy="365125"/>
          </a:xfrm>
        </p:spPr>
        <p:txBody>
          <a:bodyPr/>
          <a:lstStyle>
            <a:lvl1pPr>
              <a:defRPr sz="1200">
                <a:solidFill>
                  <a:schemeClr val="tx1"/>
                </a:solidFill>
              </a:defRPr>
            </a:lvl1pPr>
          </a:lstStyle>
          <a:p>
            <a:fld id="{0FAB87E4-7748-4117-92E5-790DAABEC64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33693555"/>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D0DF4C-4129-4C05-87F9-6471E859ACA6}" type="datetime1">
              <a:rPr lang="en-US" smtClean="0">
                <a:solidFill>
                  <a:prstClr val="black">
                    <a:tint val="75000"/>
                  </a:prstClr>
                </a:solidFill>
              </a:rPr>
              <a:pPr/>
              <a:t>1/14/2022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8" name="Slide Number Placeholder 4"/>
          <p:cNvSpPr>
            <a:spLocks noGrp="1"/>
          </p:cNvSpPr>
          <p:nvPr>
            <p:ph type="sldNum" sz="quarter" idx="12"/>
          </p:nvPr>
        </p:nvSpPr>
        <p:spPr>
          <a:xfrm>
            <a:off x="9336741" y="6383246"/>
            <a:ext cx="2743200" cy="365125"/>
          </a:xfrm>
        </p:spPr>
        <p:txBody>
          <a:bodyPr/>
          <a:lstStyle>
            <a:lvl1pPr>
              <a:defRPr sz="1200">
                <a:solidFill>
                  <a:schemeClr val="tx1"/>
                </a:solidFill>
              </a:defRPr>
            </a:lvl1pPr>
          </a:lstStyle>
          <a:p>
            <a:fld id="{0FAB87E4-7748-4117-92E5-790DAABEC64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1082100"/>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47F87C-9849-4236-8427-183017B4EFDD}" type="datetime1">
              <a:rPr lang="en-US" smtClean="0">
                <a:solidFill>
                  <a:prstClr val="black">
                    <a:tint val="75000"/>
                  </a:prstClr>
                </a:solidFill>
              </a:rPr>
              <a:pPr/>
              <a:t>1/14/2022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0" name="Slide Number Placeholder 4"/>
          <p:cNvSpPr>
            <a:spLocks noGrp="1"/>
          </p:cNvSpPr>
          <p:nvPr>
            <p:ph type="sldNum" sz="quarter" idx="12"/>
          </p:nvPr>
        </p:nvSpPr>
        <p:spPr>
          <a:xfrm>
            <a:off x="9336741" y="6383246"/>
            <a:ext cx="2743200" cy="365125"/>
          </a:xfrm>
        </p:spPr>
        <p:txBody>
          <a:bodyPr/>
          <a:lstStyle>
            <a:lvl1pPr>
              <a:defRPr sz="1200">
                <a:solidFill>
                  <a:schemeClr val="tx1"/>
                </a:solidFill>
              </a:defRPr>
            </a:lvl1pPr>
          </a:lstStyle>
          <a:p>
            <a:fld id="{0FAB87E4-7748-4117-92E5-790DAABEC64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913174"/>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41944A-0A18-4E45-A525-0F617DAADC5D}" type="datetime1">
              <a:rPr lang="en-US" smtClean="0">
                <a:solidFill>
                  <a:prstClr val="black">
                    <a:tint val="75000"/>
                  </a:prstClr>
                </a:solidFill>
              </a:rPr>
              <a:pPr/>
              <a:t>1/14/2022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9336741" y="6383246"/>
            <a:ext cx="2743200" cy="365125"/>
          </a:xfrm>
        </p:spPr>
        <p:txBody>
          <a:bodyPr/>
          <a:lstStyle>
            <a:lvl1pPr>
              <a:defRPr sz="1200">
                <a:solidFill>
                  <a:schemeClr val="tx1"/>
                </a:solidFill>
              </a:defRPr>
            </a:lvl1pPr>
          </a:lstStyle>
          <a:p>
            <a:fld id="{0FAB87E4-7748-4117-92E5-790DAABEC64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44408700"/>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0D679-6BF2-4C5E-B053-D4AF1E9EEDC7}" type="datetime1">
              <a:rPr lang="en-US" smtClean="0">
                <a:solidFill>
                  <a:prstClr val="black">
                    <a:tint val="75000"/>
                  </a:prstClr>
                </a:solidFill>
              </a:rPr>
              <a:pPr/>
              <a:t>1/14/2022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9336741" y="6383246"/>
            <a:ext cx="2743200" cy="365125"/>
          </a:xfrm>
        </p:spPr>
        <p:txBody>
          <a:bodyPr/>
          <a:lstStyle>
            <a:lvl1pPr>
              <a:defRPr sz="1200">
                <a:solidFill>
                  <a:schemeClr val="tx1"/>
                </a:solidFill>
              </a:defRPr>
            </a:lvl1pPr>
          </a:lstStyle>
          <a:p>
            <a:fld id="{0FAB87E4-7748-4117-92E5-790DAABEC64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4158188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925F9E-FF54-4260-AD2C-2EF93FA110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 xmlns:a16="http://schemas.microsoft.com/office/drawing/2014/main" id="{69A365F2-BB8B-4E2D-9DA9-8D78B93299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D0F3EC40-33A4-4289-887F-2E05B56F6A6D}"/>
              </a:ext>
            </a:extLst>
          </p:cNvPr>
          <p:cNvSpPr>
            <a:spLocks noGrp="1"/>
          </p:cNvSpPr>
          <p:nvPr>
            <p:ph type="dt" sz="half" idx="10"/>
          </p:nvPr>
        </p:nvSpPr>
        <p:spPr/>
        <p:txBody>
          <a:bodyPr/>
          <a:lstStyle/>
          <a:p>
            <a:fld id="{77E7A3E0-A47E-4E6E-87C8-D365BF3DCFFB}" type="datetime1">
              <a:rPr lang="en-CA" smtClean="0"/>
              <a:t>2022-01-14</a:t>
            </a:fld>
            <a:endParaRPr lang="en-CA"/>
          </a:p>
        </p:txBody>
      </p:sp>
      <p:sp>
        <p:nvSpPr>
          <p:cNvPr id="5" name="Footer Placeholder 4">
            <a:extLst>
              <a:ext uri="{FF2B5EF4-FFF2-40B4-BE49-F238E27FC236}">
                <a16:creationId xmlns="" xmlns:a16="http://schemas.microsoft.com/office/drawing/2014/main" id="{4461CA7E-83CD-46A1-8AB1-78661D67B99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16A82420-CB9A-49F1-8E59-8C6377EC6A66}"/>
              </a:ext>
            </a:extLst>
          </p:cNvPr>
          <p:cNvSpPr>
            <a:spLocks noGrp="1"/>
          </p:cNvSpPr>
          <p:nvPr>
            <p:ph type="sldNum" sz="quarter" idx="12"/>
          </p:nvPr>
        </p:nvSpPr>
        <p:spPr/>
        <p:txBody>
          <a:bodyPr/>
          <a:lstStyle/>
          <a:p>
            <a:fld id="{DDD9EB22-F289-478D-9B7C-A50560697DE0}" type="slidenum">
              <a:rPr lang="en-CA" smtClean="0"/>
              <a:t>‹#›</a:t>
            </a:fld>
            <a:endParaRPr lang="en-CA"/>
          </a:p>
        </p:txBody>
      </p:sp>
    </p:spTree>
    <p:extLst>
      <p:ext uri="{BB962C8B-B14F-4D97-AF65-F5344CB8AC3E}">
        <p14:creationId xmlns:p14="http://schemas.microsoft.com/office/powerpoint/2010/main" val="283587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C503AA0-5237-41A7-B3CF-F4762D263F58}" type="datetime1">
              <a:rPr lang="en-US" smtClean="0">
                <a:solidFill>
                  <a:prstClr val="black">
                    <a:tint val="75000"/>
                  </a:prstClr>
                </a:solidFill>
              </a:rPr>
              <a:pPr/>
              <a:t>1/14/2022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AB87E4-7748-4117-92E5-790DAABEC6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655872"/>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5CF5A8-0526-4CC3-B85C-45961E6B21C7}" type="datetime1">
              <a:rPr lang="en-US" smtClean="0">
                <a:solidFill>
                  <a:prstClr val="black">
                    <a:tint val="75000"/>
                  </a:prstClr>
                </a:solidFill>
              </a:rPr>
              <a:pPr/>
              <a:t>1/14/2022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AB87E4-7748-4117-92E5-790DAABEC6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70550"/>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B269A9-C7DC-442F-836B-A08D96E3E9E6}" type="datetime1">
              <a:rPr lang="en-US" smtClean="0">
                <a:solidFill>
                  <a:prstClr val="black">
                    <a:tint val="75000"/>
                  </a:prstClr>
                </a:solidFill>
              </a:rPr>
              <a:pPr/>
              <a:t>1/14/2022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B87E4-7748-4117-92E5-790DAABEC6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605777"/>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BFCB47-1DAA-4DF7-A084-B37F518073C3}" type="datetime1">
              <a:rPr lang="en-US" smtClean="0">
                <a:solidFill>
                  <a:prstClr val="black">
                    <a:tint val="75000"/>
                  </a:prstClr>
                </a:solidFill>
              </a:rPr>
              <a:pPr/>
              <a:t>1/14/2022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B87E4-7748-4117-92E5-790DAABEC6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51930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60F02A-EF1F-4866-9FCD-C5B26B9620A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266DFF06-50D4-46FF-992C-CEF59BB938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 xmlns:a16="http://schemas.microsoft.com/office/drawing/2014/main" id="{6CD60725-1370-4E16-8AF4-1569540601F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 xmlns:a16="http://schemas.microsoft.com/office/drawing/2014/main" id="{51C59E7C-2605-4CBD-B58D-8B23D59E5F0D}"/>
              </a:ext>
            </a:extLst>
          </p:cNvPr>
          <p:cNvSpPr>
            <a:spLocks noGrp="1"/>
          </p:cNvSpPr>
          <p:nvPr>
            <p:ph type="dt" sz="half" idx="10"/>
          </p:nvPr>
        </p:nvSpPr>
        <p:spPr/>
        <p:txBody>
          <a:bodyPr/>
          <a:lstStyle/>
          <a:p>
            <a:fld id="{93E4DF54-E0F7-4535-84FE-E5900734A09E}" type="datetime1">
              <a:rPr lang="en-CA" smtClean="0"/>
              <a:t>2022-01-14</a:t>
            </a:fld>
            <a:endParaRPr lang="en-CA"/>
          </a:p>
        </p:txBody>
      </p:sp>
      <p:sp>
        <p:nvSpPr>
          <p:cNvPr id="6" name="Footer Placeholder 5">
            <a:extLst>
              <a:ext uri="{FF2B5EF4-FFF2-40B4-BE49-F238E27FC236}">
                <a16:creationId xmlns="" xmlns:a16="http://schemas.microsoft.com/office/drawing/2014/main" id="{43A1BDB2-69AC-4019-A5EB-390875B535F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7E85F4EF-6635-440B-A632-AC6CC6F3F540}"/>
              </a:ext>
            </a:extLst>
          </p:cNvPr>
          <p:cNvSpPr>
            <a:spLocks noGrp="1"/>
          </p:cNvSpPr>
          <p:nvPr>
            <p:ph type="sldNum" sz="quarter" idx="12"/>
          </p:nvPr>
        </p:nvSpPr>
        <p:spPr/>
        <p:txBody>
          <a:bodyPr/>
          <a:lstStyle/>
          <a:p>
            <a:fld id="{DDD9EB22-F289-478D-9B7C-A50560697DE0}" type="slidenum">
              <a:rPr lang="en-CA" smtClean="0"/>
              <a:t>‹#›</a:t>
            </a:fld>
            <a:endParaRPr lang="en-CA"/>
          </a:p>
        </p:txBody>
      </p:sp>
    </p:spTree>
    <p:extLst>
      <p:ext uri="{BB962C8B-B14F-4D97-AF65-F5344CB8AC3E}">
        <p14:creationId xmlns:p14="http://schemas.microsoft.com/office/powerpoint/2010/main" val="1899293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65CB9B-F7FA-42E9-AB8B-049E6A97C86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 xmlns:a16="http://schemas.microsoft.com/office/drawing/2014/main" id="{4E19209D-E4DB-4087-9068-C1BE47A12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1369EAC-FF4D-4B64-B7CD-9A2FF23BD1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 xmlns:a16="http://schemas.microsoft.com/office/drawing/2014/main" id="{2D10FFF9-7CD9-4886-82D8-2D21ABBED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3929843-E5DE-47B9-AFAB-C577D9A05A8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 xmlns:a16="http://schemas.microsoft.com/office/drawing/2014/main" id="{1DF50C02-D6A2-45AF-9911-C75C494B7051}"/>
              </a:ext>
            </a:extLst>
          </p:cNvPr>
          <p:cNvSpPr>
            <a:spLocks noGrp="1"/>
          </p:cNvSpPr>
          <p:nvPr>
            <p:ph type="dt" sz="half" idx="10"/>
          </p:nvPr>
        </p:nvSpPr>
        <p:spPr/>
        <p:txBody>
          <a:bodyPr/>
          <a:lstStyle/>
          <a:p>
            <a:fld id="{DD63F165-8D38-4DCD-B097-7175ABE3872F}" type="datetime1">
              <a:rPr lang="en-CA" smtClean="0"/>
              <a:t>2022-01-14</a:t>
            </a:fld>
            <a:endParaRPr lang="en-CA"/>
          </a:p>
        </p:txBody>
      </p:sp>
      <p:sp>
        <p:nvSpPr>
          <p:cNvPr id="8" name="Footer Placeholder 7">
            <a:extLst>
              <a:ext uri="{FF2B5EF4-FFF2-40B4-BE49-F238E27FC236}">
                <a16:creationId xmlns="" xmlns:a16="http://schemas.microsoft.com/office/drawing/2014/main" id="{864F09D6-17B0-453D-B299-18808222697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 xmlns:a16="http://schemas.microsoft.com/office/drawing/2014/main" id="{8BB52CAE-6812-4BF9-ACD0-731465AC29B9}"/>
              </a:ext>
            </a:extLst>
          </p:cNvPr>
          <p:cNvSpPr>
            <a:spLocks noGrp="1"/>
          </p:cNvSpPr>
          <p:nvPr>
            <p:ph type="sldNum" sz="quarter" idx="12"/>
          </p:nvPr>
        </p:nvSpPr>
        <p:spPr/>
        <p:txBody>
          <a:bodyPr/>
          <a:lstStyle/>
          <a:p>
            <a:fld id="{DDD9EB22-F289-478D-9B7C-A50560697DE0}" type="slidenum">
              <a:rPr lang="en-CA" smtClean="0"/>
              <a:t>‹#›</a:t>
            </a:fld>
            <a:endParaRPr lang="en-CA"/>
          </a:p>
        </p:txBody>
      </p:sp>
    </p:spTree>
    <p:extLst>
      <p:ext uri="{BB962C8B-B14F-4D97-AF65-F5344CB8AC3E}">
        <p14:creationId xmlns:p14="http://schemas.microsoft.com/office/powerpoint/2010/main" val="335194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1477E5-20BB-4004-88CA-01488B32DE5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 xmlns:a16="http://schemas.microsoft.com/office/drawing/2014/main" id="{1C2D4509-9213-4BE1-9F67-5A67B84AB505}"/>
              </a:ext>
            </a:extLst>
          </p:cNvPr>
          <p:cNvSpPr>
            <a:spLocks noGrp="1"/>
          </p:cNvSpPr>
          <p:nvPr>
            <p:ph type="dt" sz="half" idx="10"/>
          </p:nvPr>
        </p:nvSpPr>
        <p:spPr/>
        <p:txBody>
          <a:bodyPr/>
          <a:lstStyle/>
          <a:p>
            <a:fld id="{1608B446-C2C8-4479-BA77-E23AE8F2E7A6}" type="datetime1">
              <a:rPr lang="en-CA" smtClean="0"/>
              <a:t>2022-01-14</a:t>
            </a:fld>
            <a:endParaRPr lang="en-CA"/>
          </a:p>
        </p:txBody>
      </p:sp>
      <p:sp>
        <p:nvSpPr>
          <p:cNvPr id="4" name="Footer Placeholder 3">
            <a:extLst>
              <a:ext uri="{FF2B5EF4-FFF2-40B4-BE49-F238E27FC236}">
                <a16:creationId xmlns="" xmlns:a16="http://schemas.microsoft.com/office/drawing/2014/main" id="{C31B41E9-D37C-40C1-BDD5-ABD017D9DF1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 xmlns:a16="http://schemas.microsoft.com/office/drawing/2014/main" id="{4DDDC9F2-3919-4FE6-A46C-C44CB4F171E4}"/>
              </a:ext>
            </a:extLst>
          </p:cNvPr>
          <p:cNvSpPr>
            <a:spLocks noGrp="1"/>
          </p:cNvSpPr>
          <p:nvPr>
            <p:ph type="sldNum" sz="quarter" idx="12"/>
          </p:nvPr>
        </p:nvSpPr>
        <p:spPr/>
        <p:txBody>
          <a:bodyPr/>
          <a:lstStyle/>
          <a:p>
            <a:fld id="{DDD9EB22-F289-478D-9B7C-A50560697DE0}" type="slidenum">
              <a:rPr lang="en-CA" smtClean="0"/>
              <a:t>‹#›</a:t>
            </a:fld>
            <a:endParaRPr lang="en-CA"/>
          </a:p>
        </p:txBody>
      </p:sp>
    </p:spTree>
    <p:extLst>
      <p:ext uri="{BB962C8B-B14F-4D97-AF65-F5344CB8AC3E}">
        <p14:creationId xmlns:p14="http://schemas.microsoft.com/office/powerpoint/2010/main" val="4027068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DC25220-8A8F-46E3-9E10-7FD706383C6D}"/>
              </a:ext>
            </a:extLst>
          </p:cNvPr>
          <p:cNvSpPr>
            <a:spLocks noGrp="1"/>
          </p:cNvSpPr>
          <p:nvPr>
            <p:ph type="dt" sz="half" idx="10"/>
          </p:nvPr>
        </p:nvSpPr>
        <p:spPr/>
        <p:txBody>
          <a:bodyPr/>
          <a:lstStyle/>
          <a:p>
            <a:fld id="{12BA0719-B070-4B19-A6EA-B3A6B89202C3}" type="datetime1">
              <a:rPr lang="en-CA" smtClean="0"/>
              <a:t>2022-01-14</a:t>
            </a:fld>
            <a:endParaRPr lang="en-CA"/>
          </a:p>
        </p:txBody>
      </p:sp>
      <p:sp>
        <p:nvSpPr>
          <p:cNvPr id="3" name="Footer Placeholder 2">
            <a:extLst>
              <a:ext uri="{FF2B5EF4-FFF2-40B4-BE49-F238E27FC236}">
                <a16:creationId xmlns="" xmlns:a16="http://schemas.microsoft.com/office/drawing/2014/main" id="{3CC939CC-091D-4807-8D07-259459CC684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 xmlns:a16="http://schemas.microsoft.com/office/drawing/2014/main" id="{E6F47FD6-2F93-4356-BC35-ECCF4E058172}"/>
              </a:ext>
            </a:extLst>
          </p:cNvPr>
          <p:cNvSpPr>
            <a:spLocks noGrp="1"/>
          </p:cNvSpPr>
          <p:nvPr>
            <p:ph type="sldNum" sz="quarter" idx="12"/>
          </p:nvPr>
        </p:nvSpPr>
        <p:spPr/>
        <p:txBody>
          <a:bodyPr/>
          <a:lstStyle/>
          <a:p>
            <a:fld id="{DDD9EB22-F289-478D-9B7C-A50560697DE0}" type="slidenum">
              <a:rPr lang="en-CA" smtClean="0"/>
              <a:t>‹#›</a:t>
            </a:fld>
            <a:endParaRPr lang="en-CA"/>
          </a:p>
        </p:txBody>
      </p:sp>
    </p:spTree>
    <p:extLst>
      <p:ext uri="{BB962C8B-B14F-4D97-AF65-F5344CB8AC3E}">
        <p14:creationId xmlns:p14="http://schemas.microsoft.com/office/powerpoint/2010/main" val="404476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502939-2163-4444-9E66-9700C2852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F8386A58-943A-458F-B41E-D9C4C12BFE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 xmlns:a16="http://schemas.microsoft.com/office/drawing/2014/main" id="{A1778968-0575-4F99-B801-5034C8138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D98C0DA-D66D-47BF-A4E3-482F33944AB7}"/>
              </a:ext>
            </a:extLst>
          </p:cNvPr>
          <p:cNvSpPr>
            <a:spLocks noGrp="1"/>
          </p:cNvSpPr>
          <p:nvPr>
            <p:ph type="dt" sz="half" idx="10"/>
          </p:nvPr>
        </p:nvSpPr>
        <p:spPr/>
        <p:txBody>
          <a:bodyPr/>
          <a:lstStyle/>
          <a:p>
            <a:fld id="{1DFED985-3FD3-4A25-99A2-70AC4CB0B837}" type="datetime1">
              <a:rPr lang="en-CA" smtClean="0"/>
              <a:t>2022-01-14</a:t>
            </a:fld>
            <a:endParaRPr lang="en-CA"/>
          </a:p>
        </p:txBody>
      </p:sp>
      <p:sp>
        <p:nvSpPr>
          <p:cNvPr id="6" name="Footer Placeholder 5">
            <a:extLst>
              <a:ext uri="{FF2B5EF4-FFF2-40B4-BE49-F238E27FC236}">
                <a16:creationId xmlns="" xmlns:a16="http://schemas.microsoft.com/office/drawing/2014/main" id="{BDF4EBFB-D835-4ED3-959B-4421253D116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BFCDE1E5-9DC6-4ACA-A0EF-11E53F488B86}"/>
              </a:ext>
            </a:extLst>
          </p:cNvPr>
          <p:cNvSpPr>
            <a:spLocks noGrp="1"/>
          </p:cNvSpPr>
          <p:nvPr>
            <p:ph type="sldNum" sz="quarter" idx="12"/>
          </p:nvPr>
        </p:nvSpPr>
        <p:spPr/>
        <p:txBody>
          <a:bodyPr/>
          <a:lstStyle/>
          <a:p>
            <a:fld id="{DDD9EB22-F289-478D-9B7C-A50560697DE0}" type="slidenum">
              <a:rPr lang="en-CA" smtClean="0"/>
              <a:t>‹#›</a:t>
            </a:fld>
            <a:endParaRPr lang="en-CA"/>
          </a:p>
        </p:txBody>
      </p:sp>
    </p:spTree>
    <p:extLst>
      <p:ext uri="{BB962C8B-B14F-4D97-AF65-F5344CB8AC3E}">
        <p14:creationId xmlns:p14="http://schemas.microsoft.com/office/powerpoint/2010/main" val="2950829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58460A-7F5B-4768-ACA2-427D40186D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 xmlns:a16="http://schemas.microsoft.com/office/drawing/2014/main" id="{CB6FEAC9-30DA-4A5E-BC57-C86968D7C7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 xmlns:a16="http://schemas.microsoft.com/office/drawing/2014/main" id="{76D9B278-A88B-4911-97BC-9D1CCBF357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97E9FF0-34F8-48A3-838E-62D0CB0148F5}"/>
              </a:ext>
            </a:extLst>
          </p:cNvPr>
          <p:cNvSpPr>
            <a:spLocks noGrp="1"/>
          </p:cNvSpPr>
          <p:nvPr>
            <p:ph type="dt" sz="half" idx="10"/>
          </p:nvPr>
        </p:nvSpPr>
        <p:spPr/>
        <p:txBody>
          <a:bodyPr/>
          <a:lstStyle/>
          <a:p>
            <a:fld id="{B678A014-7805-4EBC-8CFA-E49F311ABAE3}" type="datetime1">
              <a:rPr lang="en-CA" smtClean="0"/>
              <a:t>2022-01-14</a:t>
            </a:fld>
            <a:endParaRPr lang="en-CA"/>
          </a:p>
        </p:txBody>
      </p:sp>
      <p:sp>
        <p:nvSpPr>
          <p:cNvPr id="6" name="Footer Placeholder 5">
            <a:extLst>
              <a:ext uri="{FF2B5EF4-FFF2-40B4-BE49-F238E27FC236}">
                <a16:creationId xmlns="" xmlns:a16="http://schemas.microsoft.com/office/drawing/2014/main" id="{DCC840BB-DADB-401E-B5C5-984E3511F7B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583E25A0-3CE8-4B6E-BC99-C53869B4A6D6}"/>
              </a:ext>
            </a:extLst>
          </p:cNvPr>
          <p:cNvSpPr>
            <a:spLocks noGrp="1"/>
          </p:cNvSpPr>
          <p:nvPr>
            <p:ph type="sldNum" sz="quarter" idx="12"/>
          </p:nvPr>
        </p:nvSpPr>
        <p:spPr/>
        <p:txBody>
          <a:bodyPr/>
          <a:lstStyle/>
          <a:p>
            <a:fld id="{DDD9EB22-F289-478D-9B7C-A50560697DE0}" type="slidenum">
              <a:rPr lang="en-CA" smtClean="0"/>
              <a:t>‹#›</a:t>
            </a:fld>
            <a:endParaRPr lang="en-CA"/>
          </a:p>
        </p:txBody>
      </p:sp>
    </p:spTree>
    <p:extLst>
      <p:ext uri="{BB962C8B-B14F-4D97-AF65-F5344CB8AC3E}">
        <p14:creationId xmlns:p14="http://schemas.microsoft.com/office/powerpoint/2010/main" val="375063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E9D6614-40CF-483D-A114-02A3A716B6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 xmlns:a16="http://schemas.microsoft.com/office/drawing/2014/main" id="{D4692F4C-FCEF-4012-BF69-DD95FF34FD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B7A49F58-BA4D-4165-9227-8F6464AC3A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95F1E-0CF0-4811-8227-971AF3DA0EB2}" type="datetime1">
              <a:rPr lang="en-CA" smtClean="0"/>
              <a:t>2022-01-14</a:t>
            </a:fld>
            <a:endParaRPr lang="en-CA"/>
          </a:p>
        </p:txBody>
      </p:sp>
      <p:sp>
        <p:nvSpPr>
          <p:cNvPr id="5" name="Footer Placeholder 4">
            <a:extLst>
              <a:ext uri="{FF2B5EF4-FFF2-40B4-BE49-F238E27FC236}">
                <a16:creationId xmlns="" xmlns:a16="http://schemas.microsoft.com/office/drawing/2014/main" id="{2ACB26F4-B382-41C2-B072-176260EAA1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 xmlns:a16="http://schemas.microsoft.com/office/drawing/2014/main" id="{079298F2-E911-4C51-A70C-F054A83AD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9EB22-F289-478D-9B7C-A50560697DE0}" type="slidenum">
              <a:rPr lang="en-CA" smtClean="0"/>
              <a:t>‹#›</a:t>
            </a:fld>
            <a:endParaRPr lang="en-CA"/>
          </a:p>
        </p:txBody>
      </p:sp>
    </p:spTree>
    <p:extLst>
      <p:ext uri="{BB962C8B-B14F-4D97-AF65-F5344CB8AC3E}">
        <p14:creationId xmlns:p14="http://schemas.microsoft.com/office/powerpoint/2010/main" val="3751871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2B3B7-4105-4E5D-9D78-6BCB4C4786E6}" type="datetime1">
              <a:rPr lang="en-CA" smtClean="0"/>
              <a:t>2022-01-14</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F0C8B-F959-4B64-89A8-DBC3EC2ED197}" type="slidenum">
              <a:rPr lang="en-CA" smtClean="0"/>
              <a:t>‹#›</a:t>
            </a:fld>
            <a:endParaRPr lang="en-CA"/>
          </a:p>
        </p:txBody>
      </p:sp>
    </p:spTree>
    <p:extLst>
      <p:ext uri="{BB962C8B-B14F-4D97-AF65-F5344CB8AC3E}">
        <p14:creationId xmlns:p14="http://schemas.microsoft.com/office/powerpoint/2010/main" val="17848894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06CF0E4-6C3A-452E-AAF4-6725F214F3BB}" type="datetime1">
              <a:rPr lang="en-US" smtClean="0">
                <a:solidFill>
                  <a:prstClr val="black">
                    <a:tint val="75000"/>
                  </a:prstClr>
                </a:solidFill>
              </a:rPr>
              <a:pPr/>
              <a:t>1/14/2022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AB87E4-7748-4117-92E5-790DAABEC6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5603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ipe/>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microsoft.com/office/2007/relationships/hdphoto" Target="../media/hdphoto3.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3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0.png"/><Relationship Id="rId7"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6.crdownload"/><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image" Target="../media/image66.png"/><Relationship Id="rId5" Type="http://schemas.microsoft.com/office/2007/relationships/hdphoto" Target="../media/hdphoto4.wdp"/><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6.png"/><Relationship Id="rId4" Type="http://schemas.microsoft.com/office/2007/relationships/hdphoto" Target="../media/hdphoto5.wdp"/></Relationships>
</file>

<file path=ppt/slides/_rels/slide62.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0.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79.jpeg"/><Relationship Id="rId5" Type="http://schemas.microsoft.com/office/2007/relationships/hdphoto" Target="../media/hdphoto5.wdp"/><Relationship Id="rId4" Type="http://schemas.openxmlformats.org/officeDocument/2006/relationships/image" Target="../media/image75.png"/></Relationships>
</file>

<file path=ppt/slides/_rels/slide6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7.png"/><Relationship Id="rId7" Type="http://schemas.microsoft.com/office/2007/relationships/hdphoto" Target="../media/hdphoto7.wdp"/><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mailto:questions@studythecalendar.com" TargetMode="External"/><Relationship Id="rId2" Type="http://schemas.openxmlformats.org/officeDocument/2006/relationships/image" Target="../media/image90.jp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5000">
              <a:srgbClr val="92D050">
                <a:alpha val="59000"/>
              </a:srgbClr>
            </a:gs>
            <a:gs pos="71000">
              <a:schemeClr val="accent1">
                <a:lumMod val="45000"/>
                <a:lumOff val="55000"/>
              </a:schemeClr>
            </a:gs>
            <a:gs pos="100000">
              <a:srgbClr val="7030A0">
                <a:alpha val="74000"/>
              </a:srgbClr>
            </a:gs>
          </a:gsLst>
          <a:lin ang="5400000" scaled="1"/>
        </a:gradFill>
        <a:effectLst/>
      </p:bgPr>
    </p:bg>
    <p:spTree>
      <p:nvGrpSpPr>
        <p:cNvPr id="1" name=""/>
        <p:cNvGrpSpPr/>
        <p:nvPr/>
      </p:nvGrpSpPr>
      <p:grpSpPr>
        <a:xfrm>
          <a:off x="0" y="0"/>
          <a:ext cx="0" cy="0"/>
          <a:chOff x="0" y="0"/>
          <a:chExt cx="0" cy="0"/>
        </a:xfrm>
      </p:grpSpPr>
      <p:pic>
        <p:nvPicPr>
          <p:cNvPr id="4" name="Content Placeholder 3" descr="H:\A.  ASTLEFORD\Dawn Studies in progress\7 - Judges 6-7 - Cowards, Clay Pots &amp; Shofars\fleece clay pots shofars.jpg">
            <a:extLst>
              <a:ext uri="{FF2B5EF4-FFF2-40B4-BE49-F238E27FC236}">
                <a16:creationId xmlns="" xmlns:a16="http://schemas.microsoft.com/office/drawing/2014/main" id="{13B59346-788E-4AB1-A415-4A2108FE50C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00365" y="135721"/>
            <a:ext cx="9722286" cy="6583656"/>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8" name="Picture 4" descr="https://truthnet.org/Feasts-of-Israel/8-Feast-of-Trumpets/Silver.jpg">
            <a:extLst>
              <a:ext uri="{FF2B5EF4-FFF2-40B4-BE49-F238E27FC236}">
                <a16:creationId xmlns="" xmlns:a16="http://schemas.microsoft.com/office/drawing/2014/main" id="{97FB348C-5961-4A35-9E23-86C137A6785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9066285" y="2626290"/>
            <a:ext cx="3849063" cy="1804249"/>
          </a:xfrm>
          <a:prstGeom prst="rect">
            <a:avLst/>
          </a:prstGeom>
          <a:ln w="228600" cap="sq" cmpd="thickThin">
            <a:solidFill>
              <a:srgbClr val="0000FF"/>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 xmlns:a16="http://schemas.microsoft.com/office/drawing/2014/main" id="{6AA22CB3-3313-493C-B009-CB6876586722}"/>
              </a:ext>
            </a:extLst>
          </p:cNvPr>
          <p:cNvSpPr>
            <a:spLocks noGrp="1"/>
          </p:cNvSpPr>
          <p:nvPr>
            <p:ph type="sldNum" sz="quarter" idx="12"/>
          </p:nvPr>
        </p:nvSpPr>
        <p:spPr/>
        <p:txBody>
          <a:bodyPr/>
          <a:lstStyle/>
          <a:p>
            <a:fld id="{DDD9EB22-F289-478D-9B7C-A50560697DE0}" type="slidenum">
              <a:rPr lang="en-CA" smtClean="0"/>
              <a:t>1</a:t>
            </a:fld>
            <a:endParaRPr lang="en-CA"/>
          </a:p>
        </p:txBody>
      </p:sp>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6526" y="3576480"/>
            <a:ext cx="2193417" cy="2155412"/>
          </a:xfrm>
          <a:prstGeom prst="ellipse">
            <a:avLst/>
          </a:prstGeom>
          <a:ln w="190500" cap="rnd">
            <a:solidFill>
              <a:srgbClr val="FFFF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35871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2B5EEF0F-BCF0-4508-A845-F5FE3786502A}"/>
              </a:ext>
            </a:extLst>
          </p:cNvPr>
          <p:cNvSpPr/>
          <p:nvPr/>
        </p:nvSpPr>
        <p:spPr>
          <a:xfrm>
            <a:off x="169034" y="804903"/>
            <a:ext cx="11877963" cy="1171629"/>
          </a:xfrm>
          <a:prstGeom prst="roundRect">
            <a:avLst>
              <a:gd name="adj" fmla="val 50000"/>
            </a:avLst>
          </a:prstGeom>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2800" dirty="0">
                <a:solidFill>
                  <a:prstClr val="black"/>
                </a:solidFill>
              </a:rPr>
              <a:t>The </a:t>
            </a:r>
            <a:r>
              <a:rPr lang="en-US" sz="2800" b="1" dirty="0" err="1">
                <a:ln>
                  <a:solidFill>
                    <a:schemeClr val="tx1"/>
                  </a:solidFill>
                </a:ln>
                <a:solidFill>
                  <a:srgbClr val="0000FF"/>
                </a:solidFill>
                <a:effectLst>
                  <a:glow rad="101600">
                    <a:srgbClr val="FF99FF"/>
                  </a:glow>
                </a:effectLst>
              </a:rPr>
              <a:t>Melek</a:t>
            </a:r>
            <a:r>
              <a:rPr lang="en-US" sz="2800" b="1" dirty="0">
                <a:ln>
                  <a:solidFill>
                    <a:schemeClr val="tx1"/>
                  </a:solidFill>
                </a:ln>
                <a:solidFill>
                  <a:srgbClr val="0000FF"/>
                </a:solidFill>
                <a:effectLst>
                  <a:glow rad="101600">
                    <a:srgbClr val="FF99FF"/>
                  </a:glow>
                </a:effectLst>
              </a:rPr>
              <a:t> </a:t>
            </a:r>
            <a:r>
              <a:rPr lang="en-US" sz="2800" b="1" dirty="0">
                <a:solidFill>
                  <a:srgbClr val="0000FF"/>
                </a:solidFill>
              </a:rPr>
              <a:t>(Messenger)</a:t>
            </a:r>
            <a:r>
              <a:rPr lang="en-US" sz="2800" dirty="0">
                <a:solidFill>
                  <a:prstClr val="black"/>
                </a:solidFill>
              </a:rPr>
              <a:t> seen in this verse is an extremely important clue for exactly </a:t>
            </a:r>
            <a:r>
              <a:rPr lang="en-US" sz="2800" b="1" u="sng" dirty="0">
                <a:solidFill>
                  <a:prstClr val="black"/>
                </a:solidFill>
              </a:rPr>
              <a:t>who</a:t>
            </a:r>
            <a:r>
              <a:rPr lang="en-US" sz="2800" dirty="0">
                <a:solidFill>
                  <a:prstClr val="black"/>
                </a:solidFill>
              </a:rPr>
              <a:t> was addressing</a:t>
            </a:r>
            <a:r>
              <a:rPr lang="en-US" sz="2800" dirty="0">
                <a:solidFill>
                  <a:srgbClr val="0000FF"/>
                </a:solidFill>
                <a:effectLst>
                  <a:glow rad="127000">
                    <a:srgbClr val="FFFF00"/>
                  </a:glow>
                </a:effectLst>
                <a:latin typeface="Georgia" panose="02040502050405020303" pitchFamily="18" charset="0"/>
              </a:rPr>
              <a:t> </a:t>
            </a:r>
            <a:r>
              <a:rPr lang="en-US" sz="2800" dirty="0" err="1">
                <a:solidFill>
                  <a:srgbClr val="0000FF"/>
                </a:solidFill>
                <a:effectLst>
                  <a:glow rad="127000">
                    <a:srgbClr val="FFFF00"/>
                  </a:glow>
                </a:effectLst>
                <a:latin typeface="Georgia" panose="02040502050405020303" pitchFamily="18" charset="0"/>
              </a:rPr>
              <a:t>Gid’on</a:t>
            </a:r>
            <a:r>
              <a:rPr lang="en-US" sz="2800" dirty="0">
                <a:solidFill>
                  <a:srgbClr val="0000FF"/>
                </a:solidFill>
                <a:effectLst>
                  <a:glow rad="127000">
                    <a:srgbClr val="FFFF00"/>
                  </a:glow>
                </a:effectLst>
                <a:latin typeface="Georgia" panose="02040502050405020303" pitchFamily="18" charset="0"/>
              </a:rPr>
              <a:t>. </a:t>
            </a:r>
            <a:r>
              <a:rPr lang="en-US" sz="2800" dirty="0">
                <a:solidFill>
                  <a:prstClr val="black"/>
                </a:solidFill>
              </a:rPr>
              <a:t>Would </a:t>
            </a:r>
            <a:r>
              <a:rPr lang="en-US" sz="2800" dirty="0" err="1">
                <a:solidFill>
                  <a:srgbClr val="0000FF"/>
                </a:solidFill>
                <a:effectLst>
                  <a:glow rad="127000">
                    <a:srgbClr val="FFFF00"/>
                  </a:glow>
                </a:effectLst>
                <a:latin typeface="Georgia" panose="02040502050405020303" pitchFamily="18" charset="0"/>
              </a:rPr>
              <a:t>Gid’on</a:t>
            </a:r>
            <a:r>
              <a:rPr lang="en-US" sz="2800" dirty="0">
                <a:solidFill>
                  <a:srgbClr val="0000FF"/>
                </a:solidFill>
                <a:effectLst>
                  <a:glow rad="127000">
                    <a:srgbClr val="FFFF00"/>
                  </a:glow>
                </a:effectLst>
                <a:latin typeface="Georgia" panose="02040502050405020303" pitchFamily="18" charset="0"/>
              </a:rPr>
              <a:t> </a:t>
            </a:r>
            <a:r>
              <a:rPr lang="en-US" sz="2800" dirty="0">
                <a:solidFill>
                  <a:prstClr val="black"/>
                </a:solidFill>
              </a:rPr>
              <a:t>verify this authority? </a:t>
            </a:r>
            <a:endParaRPr lang="en-US" sz="2800" dirty="0">
              <a:solidFill>
                <a:srgbClr val="0000FF"/>
              </a:solidFill>
              <a:effectLst>
                <a:glow rad="127000">
                  <a:srgbClr val="FFFF00"/>
                </a:glow>
              </a:effectLst>
              <a:latin typeface="Georgia" panose="02040502050405020303" pitchFamily="18" charset="0"/>
            </a:endParaRPr>
          </a:p>
        </p:txBody>
      </p:sp>
      <p:sp>
        <p:nvSpPr>
          <p:cNvPr id="3" name="Rectangle: Rounded Corners 2">
            <a:extLst>
              <a:ext uri="{FF2B5EF4-FFF2-40B4-BE49-F238E27FC236}">
                <a16:creationId xmlns="" xmlns:a16="http://schemas.microsoft.com/office/drawing/2014/main" id="{A55311D8-18D5-4E43-B802-D720CAAD79C4}"/>
              </a:ext>
            </a:extLst>
          </p:cNvPr>
          <p:cNvSpPr/>
          <p:nvPr/>
        </p:nvSpPr>
        <p:spPr>
          <a:xfrm>
            <a:off x="905164" y="75530"/>
            <a:ext cx="10668000" cy="673919"/>
          </a:xfrm>
          <a:prstGeom prst="roundRect">
            <a:avLst>
              <a:gd name="adj" fmla="val 50000"/>
            </a:avLst>
          </a:prstGeom>
          <a:solidFill>
            <a:srgbClr val="C00000"/>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rgbClr val="7FF7FD"/>
                </a:solidFill>
              </a:rPr>
              <a:t>A </a:t>
            </a:r>
            <a:r>
              <a:rPr lang="en-CA" sz="4000" dirty="0" err="1">
                <a:solidFill>
                  <a:srgbClr val="7FF7FD"/>
                </a:solidFill>
              </a:rPr>
              <a:t>Melek</a:t>
            </a:r>
            <a:r>
              <a:rPr lang="en-CA" sz="4000" dirty="0">
                <a:solidFill>
                  <a:srgbClr val="7FF7FD"/>
                </a:solidFill>
              </a:rPr>
              <a:t> (</a:t>
            </a:r>
            <a:r>
              <a:rPr lang="en-CA" sz="4000" dirty="0">
                <a:solidFill>
                  <a:srgbClr val="0000FF"/>
                </a:solidFill>
                <a:effectLst>
                  <a:glow rad="76200">
                    <a:srgbClr val="FF99FF"/>
                  </a:glow>
                </a:effectLst>
              </a:rPr>
              <a:t>Kingly</a:t>
            </a:r>
            <a:r>
              <a:rPr lang="en-CA" sz="4000" dirty="0">
                <a:solidFill>
                  <a:srgbClr val="7FF7FD"/>
                </a:solidFill>
              </a:rPr>
              <a:t>) “Messenger” from Yahuah?</a:t>
            </a:r>
          </a:p>
        </p:txBody>
      </p:sp>
      <p:sp>
        <p:nvSpPr>
          <p:cNvPr id="4" name="Rectangle: Rounded Corners 3">
            <a:extLst>
              <a:ext uri="{FF2B5EF4-FFF2-40B4-BE49-F238E27FC236}">
                <a16:creationId xmlns="" xmlns:a16="http://schemas.microsoft.com/office/drawing/2014/main" id="{EE66F627-1288-48ED-A2F5-D7F1C2A73BA4}"/>
              </a:ext>
            </a:extLst>
          </p:cNvPr>
          <p:cNvSpPr/>
          <p:nvPr/>
        </p:nvSpPr>
        <p:spPr>
          <a:xfrm>
            <a:off x="581095" y="4765964"/>
            <a:ext cx="11090787" cy="1856275"/>
          </a:xfrm>
          <a:prstGeom prst="roundRect">
            <a:avLst/>
          </a:prstGeom>
          <a:gradFill>
            <a:gsLst>
              <a:gs pos="9000">
                <a:srgbClr val="7FF7FD">
                  <a:alpha val="48000"/>
                </a:srgbClr>
              </a:gs>
              <a:gs pos="57000">
                <a:srgbClr val="FFFF00">
                  <a:alpha val="60000"/>
                </a:srgbClr>
              </a:gs>
              <a:gs pos="100000">
                <a:srgbClr val="00B050">
                  <a:alpha val="4800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90000"/>
              </a:lnSpc>
              <a:spcBef>
                <a:spcPts val="1000"/>
              </a:spcBef>
            </a:pPr>
            <a:r>
              <a:rPr lang="en-US" sz="2800" dirty="0">
                <a:solidFill>
                  <a:srgbClr val="0000FF"/>
                </a:solidFill>
                <a:effectLst>
                  <a:glow rad="127000">
                    <a:srgbClr val="FFFF00"/>
                  </a:glow>
                </a:effectLst>
                <a:latin typeface="Georgia" panose="02040502050405020303" pitchFamily="18" charset="0"/>
              </a:rPr>
              <a:t>Just </a:t>
            </a:r>
            <a:r>
              <a:rPr lang="en-US" sz="2800" b="1" u="sng" dirty="0">
                <a:solidFill>
                  <a:srgbClr val="0000FF"/>
                </a:solidFill>
                <a:effectLst>
                  <a:glow rad="127000">
                    <a:srgbClr val="FFFF00"/>
                  </a:glow>
                </a:effectLst>
                <a:latin typeface="Georgia" panose="02040502050405020303" pitchFamily="18" charset="0"/>
              </a:rPr>
              <a:t>Who</a:t>
            </a:r>
            <a:r>
              <a:rPr lang="en-US" sz="2800" dirty="0">
                <a:solidFill>
                  <a:srgbClr val="0000FF"/>
                </a:solidFill>
                <a:effectLst>
                  <a:glow rad="127000">
                    <a:srgbClr val="FFFF00"/>
                  </a:glow>
                </a:effectLst>
                <a:latin typeface="Georgia" panose="02040502050405020303" pitchFamily="18" charset="0"/>
              </a:rPr>
              <a:t> was this Divine Messenger?  With the description of </a:t>
            </a:r>
            <a:r>
              <a:rPr lang="en-US" sz="2800" b="1" dirty="0" err="1">
                <a:solidFill>
                  <a:srgbClr val="0000FF"/>
                </a:solidFill>
                <a:effectLst>
                  <a:glow rad="127000">
                    <a:srgbClr val="FFFF00"/>
                  </a:glow>
                  <a:outerShdw blurRad="50800" dist="50800" dir="5400000" sx="101000" sy="101000" algn="ctr" rotWithShape="0">
                    <a:srgbClr val="00FF99"/>
                  </a:outerShdw>
                </a:effectLst>
                <a:latin typeface="Georgia" panose="02040502050405020303" pitchFamily="18" charset="0"/>
              </a:rPr>
              <a:t>melek</a:t>
            </a:r>
            <a:r>
              <a:rPr lang="en-US" sz="2800" dirty="0">
                <a:solidFill>
                  <a:srgbClr val="0000FF"/>
                </a:solidFill>
                <a:effectLst>
                  <a:glow rad="127000">
                    <a:srgbClr val="FFFF00"/>
                  </a:glow>
                </a:effectLst>
                <a:latin typeface="Georgia" panose="02040502050405020303" pitchFamily="18" charset="0"/>
              </a:rPr>
              <a:t> (king) and with the aura of </a:t>
            </a:r>
            <a:r>
              <a:rPr lang="en-US" sz="2800" dirty="0">
                <a:solidFill>
                  <a:srgbClr val="0000FF"/>
                </a:solidFill>
                <a:effectLst>
                  <a:glow rad="127000">
                    <a:srgbClr val="FFFF00"/>
                  </a:glow>
                  <a:outerShdw blurRad="50800" dist="50800" dir="5400000" algn="ctr" rotWithShape="0">
                    <a:srgbClr val="FF99FF"/>
                  </a:outerShdw>
                </a:effectLst>
                <a:latin typeface="Georgia" panose="02040502050405020303" pitchFamily="18" charset="0"/>
              </a:rPr>
              <a:t>righteousness</a:t>
            </a:r>
            <a:r>
              <a:rPr lang="en-US" sz="2800" dirty="0">
                <a:solidFill>
                  <a:srgbClr val="0000FF"/>
                </a:solidFill>
                <a:effectLst>
                  <a:glow rad="127000">
                    <a:srgbClr val="FFFF00"/>
                  </a:glow>
                </a:effectLst>
                <a:latin typeface="Georgia" panose="02040502050405020303" pitchFamily="18" charset="0"/>
              </a:rPr>
              <a:t> in the heavenly realm, this character must be of a Divine origin!?  </a:t>
            </a:r>
            <a:r>
              <a:rPr lang="en-US" sz="2800" dirty="0">
                <a:solidFill>
                  <a:schemeClr val="tx1"/>
                </a:solidFill>
                <a:effectLst>
                  <a:glow rad="127000">
                    <a:srgbClr val="FFFF00"/>
                  </a:glow>
                </a:effectLst>
                <a:latin typeface="Georgia" panose="02040502050405020303" pitchFamily="18" charset="0"/>
              </a:rPr>
              <a:t>Why is the Hebrew word for </a:t>
            </a:r>
            <a:r>
              <a:rPr lang="en-US" sz="2800" b="1" dirty="0">
                <a:ln>
                  <a:solidFill>
                    <a:srgbClr val="0000FF"/>
                  </a:solidFill>
                </a:ln>
                <a:solidFill>
                  <a:srgbClr val="FF00FF"/>
                </a:solidFill>
                <a:effectLst>
                  <a:glow rad="127000">
                    <a:srgbClr val="FFFF00"/>
                  </a:glow>
                </a:effectLst>
                <a:latin typeface="Georgia" panose="02040502050405020303" pitchFamily="18" charset="0"/>
              </a:rPr>
              <a:t>angel</a:t>
            </a:r>
            <a:r>
              <a:rPr lang="en-US" sz="2800" dirty="0">
                <a:solidFill>
                  <a:schemeClr val="tx1"/>
                </a:solidFill>
                <a:effectLst>
                  <a:glow rad="127000">
                    <a:srgbClr val="FFFF00"/>
                  </a:glow>
                </a:effectLst>
                <a:latin typeface="Georgia" panose="02040502050405020303" pitchFamily="18" charset="0"/>
              </a:rPr>
              <a:t> </a:t>
            </a:r>
            <a:r>
              <a:rPr lang="en-US" sz="2800" b="1" u="sng" dirty="0">
                <a:solidFill>
                  <a:schemeClr val="tx1"/>
                </a:solidFill>
                <a:effectLst>
                  <a:glow rad="127000">
                    <a:srgbClr val="FFFF00"/>
                  </a:glow>
                </a:effectLst>
                <a:latin typeface="Georgia" panose="02040502050405020303" pitchFamily="18" charset="0"/>
              </a:rPr>
              <a:t>not</a:t>
            </a:r>
            <a:r>
              <a:rPr lang="en-US" sz="2800" dirty="0">
                <a:solidFill>
                  <a:schemeClr val="tx1"/>
                </a:solidFill>
                <a:effectLst>
                  <a:glow rad="127000">
                    <a:srgbClr val="FFFF00"/>
                  </a:glow>
                </a:effectLst>
                <a:latin typeface="Georgia" panose="02040502050405020303" pitchFamily="18" charset="0"/>
              </a:rPr>
              <a:t> used here?</a:t>
            </a:r>
            <a:r>
              <a:rPr lang="en-US" sz="2800" dirty="0">
                <a:solidFill>
                  <a:srgbClr val="0000FF"/>
                </a:solidFill>
                <a:effectLst>
                  <a:glow rad="127000">
                    <a:srgbClr val="FFFF00"/>
                  </a:glow>
                </a:effectLst>
                <a:latin typeface="Georgia" panose="02040502050405020303" pitchFamily="18" charset="0"/>
              </a:rPr>
              <a:t>  (H4398 </a:t>
            </a:r>
            <a:r>
              <a:rPr lang="en-US" sz="2800" dirty="0" err="1">
                <a:solidFill>
                  <a:srgbClr val="0000FF"/>
                </a:solidFill>
                <a:effectLst>
                  <a:glow rad="127000">
                    <a:srgbClr val="FFFF00"/>
                  </a:glow>
                </a:effectLst>
                <a:latin typeface="Georgia" panose="02040502050405020303" pitchFamily="18" charset="0"/>
              </a:rPr>
              <a:t>malak</a:t>
            </a:r>
            <a:r>
              <a:rPr lang="en-US" sz="2800" dirty="0">
                <a:solidFill>
                  <a:srgbClr val="0000FF"/>
                </a:solidFill>
                <a:effectLst>
                  <a:glow rad="127000">
                    <a:srgbClr val="FFFF00"/>
                  </a:glow>
                </a:effectLst>
                <a:latin typeface="Georgia" panose="02040502050405020303" pitchFamily="18" charset="0"/>
              </a:rPr>
              <a:t>)?  </a:t>
            </a:r>
          </a:p>
        </p:txBody>
      </p:sp>
      <p:pic>
        <p:nvPicPr>
          <p:cNvPr id="6" name="Picture 5">
            <a:extLst>
              <a:ext uri="{FF2B5EF4-FFF2-40B4-BE49-F238E27FC236}">
                <a16:creationId xmlns="" xmlns:a16="http://schemas.microsoft.com/office/drawing/2014/main" id="{79934DE8-0A1A-4114-8346-76EF52DA62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1142" y="2092036"/>
            <a:ext cx="10270830" cy="2532702"/>
          </a:xfrm>
          <a:prstGeom prst="rect">
            <a:avLst/>
          </a:prstGeom>
          <a:ln>
            <a:solidFill>
              <a:srgbClr val="002060"/>
            </a:solidFill>
          </a:ln>
        </p:spPr>
      </p:pic>
      <p:sp>
        <p:nvSpPr>
          <p:cNvPr id="7" name="Rectangle: Rounded Corners 6">
            <a:extLst>
              <a:ext uri="{FF2B5EF4-FFF2-40B4-BE49-F238E27FC236}">
                <a16:creationId xmlns="" xmlns:a16="http://schemas.microsoft.com/office/drawing/2014/main" id="{EC723720-4BD6-47EE-9B3B-9B6299A503D6}"/>
              </a:ext>
            </a:extLst>
          </p:cNvPr>
          <p:cNvSpPr/>
          <p:nvPr/>
        </p:nvSpPr>
        <p:spPr>
          <a:xfrm>
            <a:off x="9374907" y="3094183"/>
            <a:ext cx="1016001" cy="812799"/>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Arrow Connector 8">
            <a:extLst>
              <a:ext uri="{FF2B5EF4-FFF2-40B4-BE49-F238E27FC236}">
                <a16:creationId xmlns="" xmlns:a16="http://schemas.microsoft.com/office/drawing/2014/main" id="{A81CF682-5DE0-437A-B841-26470FECE98E}"/>
              </a:ext>
            </a:extLst>
          </p:cNvPr>
          <p:cNvCxnSpPr>
            <a:cxnSpLocks/>
          </p:cNvCxnSpPr>
          <p:nvPr/>
        </p:nvCxnSpPr>
        <p:spPr>
          <a:xfrm>
            <a:off x="10088320" y="2627782"/>
            <a:ext cx="1" cy="547617"/>
          </a:xfrm>
          <a:prstGeom prst="straightConnector1">
            <a:avLst/>
          </a:prstGeom>
          <a:ln w="76200">
            <a:solidFill>
              <a:srgbClr val="0000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 xmlns:a16="http://schemas.microsoft.com/office/drawing/2014/main" id="{01691123-8694-49CE-B1EF-2B725045C3FB}"/>
              </a:ext>
            </a:extLst>
          </p:cNvPr>
          <p:cNvSpPr>
            <a:spLocks noGrp="1"/>
          </p:cNvSpPr>
          <p:nvPr>
            <p:ph type="sldNum" sz="quarter" idx="12"/>
          </p:nvPr>
        </p:nvSpPr>
        <p:spPr>
          <a:xfrm>
            <a:off x="9448800" y="6513851"/>
            <a:ext cx="2743200" cy="365125"/>
          </a:xfrm>
        </p:spPr>
        <p:txBody>
          <a:bodyPr/>
          <a:lstStyle/>
          <a:p>
            <a:fld id="{DDD9EB22-F289-478D-9B7C-A50560697DE0}" type="slidenum">
              <a:rPr lang="en-CA" smtClean="0">
                <a:solidFill>
                  <a:schemeClr val="tx1"/>
                </a:solidFill>
              </a:rPr>
              <a:t>10</a:t>
            </a:fld>
            <a:endParaRPr lang="en-CA" dirty="0">
              <a:solidFill>
                <a:schemeClr val="tx1"/>
              </a:solidFill>
            </a:endParaRPr>
          </a:p>
        </p:txBody>
      </p:sp>
      <p:sp>
        <p:nvSpPr>
          <p:cNvPr id="11" name="Rectangle: Rounded Corners 10">
            <a:extLst>
              <a:ext uri="{FF2B5EF4-FFF2-40B4-BE49-F238E27FC236}">
                <a16:creationId xmlns="" xmlns:a16="http://schemas.microsoft.com/office/drawing/2014/main" id="{3A45F8CB-3BD5-454E-ADCB-77CB8678BB8A}"/>
              </a:ext>
            </a:extLst>
          </p:cNvPr>
          <p:cNvSpPr/>
          <p:nvPr/>
        </p:nvSpPr>
        <p:spPr>
          <a:xfrm>
            <a:off x="10557487" y="2705877"/>
            <a:ext cx="1114395" cy="279918"/>
          </a:xfrm>
          <a:prstGeom prst="roundRect">
            <a:avLst/>
          </a:prstGeom>
          <a:solidFill>
            <a:srgbClr val="FF99FF"/>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Judges 6</a:t>
            </a:r>
          </a:p>
        </p:txBody>
      </p:sp>
      <p:sp>
        <p:nvSpPr>
          <p:cNvPr id="12" name="Rectangle: Rounded Corners 11">
            <a:extLst>
              <a:ext uri="{FF2B5EF4-FFF2-40B4-BE49-F238E27FC236}">
                <a16:creationId xmlns="" xmlns:a16="http://schemas.microsoft.com/office/drawing/2014/main" id="{9711C50A-04CF-46B3-9CD0-890D3AF8DD33}"/>
              </a:ext>
            </a:extLst>
          </p:cNvPr>
          <p:cNvSpPr/>
          <p:nvPr/>
        </p:nvSpPr>
        <p:spPr>
          <a:xfrm rot="20131240">
            <a:off x="199130" y="2959646"/>
            <a:ext cx="1073537" cy="736830"/>
          </a:xfrm>
          <a:prstGeom prst="roundRect">
            <a:avLst/>
          </a:prstGeom>
          <a:solidFill>
            <a:srgbClr val="FF99FF"/>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ysClr val="windowText" lastClr="000000"/>
                </a:solidFill>
              </a:rPr>
              <a:t>Repeat verse</a:t>
            </a:r>
          </a:p>
        </p:txBody>
      </p:sp>
    </p:spTree>
    <p:extLst>
      <p:ext uri="{BB962C8B-B14F-4D97-AF65-F5344CB8AC3E}">
        <p14:creationId xmlns:p14="http://schemas.microsoft.com/office/powerpoint/2010/main" val="193987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300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1000"/>
                                        <p:tgtEl>
                                          <p:spTgt spid="7"/>
                                        </p:tgtEl>
                                      </p:cBhvr>
                                    </p:animEffect>
                                  </p:childTnLst>
                                </p:cTn>
                              </p:par>
                              <p:par>
                                <p:cTn id="8" presetID="47" presetClass="entr" presetSubtype="0"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anim calcmode="lin" valueType="num">
                                      <p:cBhvr>
                                        <p:cTn id="11" dur="2000" fill="hold"/>
                                        <p:tgtEl>
                                          <p:spTgt spid="9"/>
                                        </p:tgtEl>
                                        <p:attrNameLst>
                                          <p:attrName>ppt_x</p:attrName>
                                        </p:attrNameLst>
                                      </p:cBhvr>
                                      <p:tavLst>
                                        <p:tav tm="0">
                                          <p:val>
                                            <p:strVal val="#ppt_x"/>
                                          </p:val>
                                        </p:tav>
                                        <p:tav tm="100000">
                                          <p:val>
                                            <p:strVal val="#ppt_x"/>
                                          </p:val>
                                        </p:tav>
                                      </p:tavLst>
                                    </p:anim>
                                    <p:anim calcmode="lin" valueType="num">
                                      <p:cBhvr>
                                        <p:cTn id="12"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147782"/>
            <a:ext cx="11610109" cy="6456218"/>
          </a:xfrm>
        </p:spPr>
        <p:txBody>
          <a:bodyPr anchor="ctr">
            <a:normAutofit/>
          </a:bodyPr>
          <a:lstStyle/>
          <a:p>
            <a:r>
              <a:rPr lang="en-US" dirty="0">
                <a:solidFill>
                  <a:srgbClr val="008080"/>
                </a:solidFill>
                <a:latin typeface="Georgia" panose="02040502050405020303" pitchFamily="18" charset="0"/>
              </a:rPr>
              <a:t>Jdg 6:13</a:t>
            </a:r>
            <a:r>
              <a:rPr lang="en-US" dirty="0">
                <a:solidFill>
                  <a:prstClr val="black"/>
                </a:solidFill>
                <a:latin typeface="Georgia" panose="02040502050405020303" pitchFamily="18" charset="0"/>
              </a:rPr>
              <a:t>  And </a:t>
            </a:r>
            <a:r>
              <a:rPr lang="en-US" dirty="0" err="1">
                <a:solidFill>
                  <a:prstClr val="black"/>
                </a:solidFill>
                <a:latin typeface="Georgia" panose="02040502050405020303" pitchFamily="18" charset="0"/>
              </a:rPr>
              <a:t>Gi</a:t>
            </a:r>
            <a:r>
              <a:rPr lang="en-US" dirty="0" err="1">
                <a:solidFill>
                  <a:prstClr val="black"/>
                </a:solidFill>
                <a:latin typeface="TITUS Cyberbit Basic" panose="02020603050405020304" pitchFamily="18" charset="0"/>
              </a:rPr>
              <a:t>ḏʽ</a:t>
            </a:r>
            <a:r>
              <a:rPr lang="en-US" dirty="0" err="1">
                <a:solidFill>
                  <a:prstClr val="black"/>
                </a:solidFill>
                <a:latin typeface="Georgia" panose="02040502050405020303" pitchFamily="18" charset="0"/>
              </a:rPr>
              <a:t>on</a:t>
            </a:r>
            <a:r>
              <a:rPr lang="en-US" dirty="0">
                <a:solidFill>
                  <a:prstClr val="black"/>
                </a:solidFill>
                <a:latin typeface="Georgia" panose="02040502050405020303" pitchFamily="18" charset="0"/>
              </a:rPr>
              <a:t> said to Him, “O my master, </a:t>
            </a:r>
            <a:r>
              <a:rPr lang="en-US" b="1" u="sng" dirty="0">
                <a:solidFill>
                  <a:srgbClr val="FF0000"/>
                </a:solidFill>
                <a:latin typeface="Georgia" panose="02040502050405020303" pitchFamily="18" charset="0"/>
              </a:rPr>
              <a:t>if</a:t>
            </a:r>
            <a:r>
              <a:rPr lang="en-US" dirty="0">
                <a:solidFill>
                  <a:prstClr val="black"/>
                </a:solidFill>
                <a:latin typeface="Georgia" panose="02040502050405020303" pitchFamily="18" charset="0"/>
              </a:rPr>
              <a:t>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is with us, why 	has all this come upon us? And where are all His wonders which 	our fathers related to us, saying, ‘Did not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bring us up from 	Mitsrayim?’ But now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a:t>
            </a:r>
            <a:r>
              <a:rPr lang="en-US" u="sng" dirty="0">
                <a:solidFill>
                  <a:srgbClr val="FF0000"/>
                </a:solidFill>
                <a:latin typeface="Georgia" panose="02040502050405020303" pitchFamily="18" charset="0"/>
              </a:rPr>
              <a:t>has left us</a:t>
            </a:r>
            <a:r>
              <a:rPr lang="en-US" dirty="0">
                <a:solidFill>
                  <a:srgbClr val="FF0000"/>
                </a:solidFill>
                <a:latin typeface="Georgia" panose="02040502050405020303" pitchFamily="18" charset="0"/>
              </a:rPr>
              <a:t> </a:t>
            </a:r>
            <a:r>
              <a:rPr lang="en-US" dirty="0">
                <a:solidFill>
                  <a:prstClr val="black"/>
                </a:solidFill>
                <a:latin typeface="Georgia" panose="02040502050405020303" pitchFamily="18" charset="0"/>
              </a:rPr>
              <a:t>and given us into the hands of 	</a:t>
            </a:r>
            <a:r>
              <a:rPr lang="en-US" dirty="0" err="1">
                <a:solidFill>
                  <a:prstClr val="black"/>
                </a:solidFill>
                <a:latin typeface="Georgia" panose="02040502050405020303" pitchFamily="18" charset="0"/>
              </a:rPr>
              <a:t>Mi</a:t>
            </a:r>
            <a:r>
              <a:rPr lang="en-US" dirty="0" err="1">
                <a:solidFill>
                  <a:prstClr val="black"/>
                </a:solidFill>
                <a:latin typeface="TITUS Cyberbit Basic" panose="02020603050405020304" pitchFamily="18" charset="0"/>
              </a:rPr>
              <a:t>ḏ</a:t>
            </a:r>
            <a:r>
              <a:rPr lang="en-US" dirty="0" err="1">
                <a:solidFill>
                  <a:prstClr val="black"/>
                </a:solidFill>
                <a:latin typeface="Georgia" panose="02040502050405020303" pitchFamily="18" charset="0"/>
              </a:rPr>
              <a:t>yan</a:t>
            </a:r>
            <a:r>
              <a:rPr lang="en-US" dirty="0">
                <a:solidFill>
                  <a:prstClr val="black"/>
                </a:solidFill>
                <a:latin typeface="Georgia" panose="02040502050405020303" pitchFamily="18" charset="0"/>
              </a:rPr>
              <a:t>.” </a:t>
            </a:r>
          </a:p>
          <a:p>
            <a:pPr marL="0" indent="0">
              <a:buNone/>
            </a:pPr>
            <a:r>
              <a:rPr lang="en-US" dirty="0" err="1">
                <a:solidFill>
                  <a:srgbClr val="663300"/>
                </a:solidFill>
              </a:rPr>
              <a:t>Gid’on</a:t>
            </a:r>
            <a:r>
              <a:rPr lang="en-US" dirty="0">
                <a:solidFill>
                  <a:srgbClr val="663300"/>
                </a:solidFill>
              </a:rPr>
              <a:t> at this point understands he is being addressed by a heavenly Being, he feels that </a:t>
            </a:r>
            <a:r>
              <a:rPr lang="en-US" dirty="0">
                <a:solidFill>
                  <a:srgbClr val="0000FF"/>
                </a:solidFill>
              </a:rPr>
              <a:t>Yahuah</a:t>
            </a:r>
            <a:r>
              <a:rPr lang="en-US" dirty="0">
                <a:solidFill>
                  <a:srgbClr val="663300"/>
                </a:solidFill>
              </a:rPr>
              <a:t> has abandoned </a:t>
            </a:r>
            <a:r>
              <a:rPr lang="en-US" dirty="0" err="1">
                <a:solidFill>
                  <a:srgbClr val="663300"/>
                </a:solidFill>
              </a:rPr>
              <a:t>Yisra’el</a:t>
            </a:r>
            <a:r>
              <a:rPr lang="en-US" dirty="0">
                <a:solidFill>
                  <a:srgbClr val="663300"/>
                </a:solidFill>
              </a:rPr>
              <a:t> and he expresses it clearly. But please note </a:t>
            </a:r>
            <a:r>
              <a:rPr lang="en-US" b="1" u="sng" dirty="0">
                <a:solidFill>
                  <a:srgbClr val="0000FF"/>
                </a:solidFill>
              </a:rPr>
              <a:t>Who</a:t>
            </a:r>
            <a:r>
              <a:rPr lang="en-US" dirty="0">
                <a:solidFill>
                  <a:srgbClr val="663300"/>
                </a:solidFill>
              </a:rPr>
              <a:t> it is that </a:t>
            </a:r>
            <a:r>
              <a:rPr lang="en-US" b="1" u="sng" dirty="0">
                <a:solidFill>
                  <a:srgbClr val="663300"/>
                </a:solidFill>
              </a:rPr>
              <a:t>faces</a:t>
            </a:r>
            <a:r>
              <a:rPr lang="en-US" dirty="0">
                <a:solidFill>
                  <a:srgbClr val="663300"/>
                </a:solidFill>
              </a:rPr>
              <a:t> </a:t>
            </a:r>
            <a:r>
              <a:rPr lang="en-US" dirty="0" err="1">
                <a:solidFill>
                  <a:srgbClr val="663300"/>
                </a:solidFill>
              </a:rPr>
              <a:t>Gid’on</a:t>
            </a:r>
            <a:r>
              <a:rPr lang="en-US" dirty="0">
                <a:solidFill>
                  <a:srgbClr val="663300"/>
                </a:solidFill>
              </a:rPr>
              <a:t> in this very next verse, and addresses him concerning the oppressed situation of </a:t>
            </a:r>
            <a:r>
              <a:rPr lang="en-US" dirty="0" err="1">
                <a:solidFill>
                  <a:srgbClr val="663300"/>
                </a:solidFill>
              </a:rPr>
              <a:t>Yisra’el</a:t>
            </a:r>
            <a:r>
              <a:rPr lang="en-US" dirty="0">
                <a:solidFill>
                  <a:srgbClr val="663300"/>
                </a:solidFill>
              </a:rPr>
              <a:t>!</a:t>
            </a:r>
          </a:p>
          <a:p>
            <a:pPr marL="0" indent="0">
              <a:buNone/>
            </a:pPr>
            <a:endParaRPr lang="en-US" dirty="0">
              <a:solidFill>
                <a:prstClr val="black"/>
              </a:solidFill>
              <a:latin typeface="Georgia" panose="02040502050405020303" pitchFamily="18" charset="0"/>
            </a:endParaRPr>
          </a:p>
          <a:p>
            <a:r>
              <a:rPr lang="en-US" dirty="0">
                <a:solidFill>
                  <a:srgbClr val="008080"/>
                </a:solidFill>
                <a:latin typeface="Georgia" panose="02040502050405020303" pitchFamily="18" charset="0"/>
              </a:rPr>
              <a:t>Jdg 6:14</a:t>
            </a:r>
            <a:r>
              <a:rPr lang="en-US" dirty="0">
                <a:solidFill>
                  <a:prstClr val="black"/>
                </a:solidFill>
                <a:latin typeface="Georgia" panose="02040502050405020303" pitchFamily="18" charset="0"/>
              </a:rPr>
              <a:t>  And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turned to him and said, </a:t>
            </a:r>
            <a:r>
              <a:rPr lang="en-US" dirty="0">
                <a:solidFill>
                  <a:srgbClr val="0000FF"/>
                </a:solidFill>
                <a:latin typeface="Georgia" panose="02040502050405020303" pitchFamily="18" charset="0"/>
              </a:rPr>
              <a:t>“Go in this strength of yours, 	and y</a:t>
            </a:r>
            <a:r>
              <a:rPr lang="en-US" u="sng" dirty="0">
                <a:solidFill>
                  <a:srgbClr val="0000FF"/>
                </a:solidFill>
                <a:latin typeface="Georgia" panose="02040502050405020303" pitchFamily="18" charset="0"/>
              </a:rPr>
              <a:t>ou shall</a:t>
            </a:r>
            <a:r>
              <a:rPr lang="en-US" dirty="0">
                <a:solidFill>
                  <a:srgbClr val="0000FF"/>
                </a:solidFill>
                <a:latin typeface="Georgia" panose="02040502050405020303" pitchFamily="18" charset="0"/>
              </a:rPr>
              <a:t>        </a:t>
            </a:r>
            <a:r>
              <a:rPr lang="en-US" u="sng" dirty="0">
                <a:solidFill>
                  <a:srgbClr val="0000FF"/>
                </a:solidFill>
                <a:latin typeface="Georgia" panose="02040502050405020303" pitchFamily="18" charset="0"/>
              </a:rPr>
              <a:t>save </a:t>
            </a:r>
            <a:r>
              <a:rPr lang="en-US" u="sng" dirty="0" err="1">
                <a:solidFill>
                  <a:srgbClr val="0000FF"/>
                </a:solidFill>
                <a:latin typeface="Georgia" panose="02040502050405020303" pitchFamily="18" charset="0"/>
              </a:rPr>
              <a:t>Yisra’ĕl</a:t>
            </a:r>
            <a:r>
              <a:rPr lang="en-US" dirty="0">
                <a:solidFill>
                  <a:srgbClr val="0000FF"/>
                </a:solidFill>
                <a:latin typeface="Georgia" panose="02040502050405020303" pitchFamily="18" charset="0"/>
              </a:rPr>
              <a:t> from the hand of the </a:t>
            </a:r>
            <a:r>
              <a:rPr lang="en-US" dirty="0" err="1">
                <a:solidFill>
                  <a:srgbClr val="0000FF"/>
                </a:solidFill>
                <a:latin typeface="Georgia" panose="02040502050405020303" pitchFamily="18" charset="0"/>
              </a:rPr>
              <a:t>Mi</a:t>
            </a:r>
            <a:r>
              <a:rPr lang="en-US" dirty="0" err="1">
                <a:solidFill>
                  <a:srgbClr val="0000FF"/>
                </a:solidFill>
                <a:latin typeface="TITUS Cyberbit Basic" panose="02020603050405020304" pitchFamily="18" charset="0"/>
              </a:rPr>
              <a:t>ḏ</a:t>
            </a:r>
            <a:r>
              <a:rPr lang="en-US" dirty="0" err="1">
                <a:solidFill>
                  <a:srgbClr val="0000FF"/>
                </a:solidFill>
                <a:latin typeface="Georgia" panose="02040502050405020303" pitchFamily="18" charset="0"/>
              </a:rPr>
              <a:t>yanites</a:t>
            </a:r>
            <a:r>
              <a:rPr lang="en-US" dirty="0">
                <a:solidFill>
                  <a:srgbClr val="0000FF"/>
                </a:solidFill>
                <a:latin typeface="Georgia" panose="02040502050405020303" pitchFamily="18" charset="0"/>
              </a:rPr>
              <a:t>. </a:t>
            </a:r>
            <a:br>
              <a:rPr lang="en-US" dirty="0">
                <a:solidFill>
                  <a:srgbClr val="0000FF"/>
                </a:solidFill>
                <a:latin typeface="Georgia" panose="02040502050405020303" pitchFamily="18" charset="0"/>
              </a:rPr>
            </a:br>
            <a:r>
              <a:rPr lang="en-US" dirty="0">
                <a:solidFill>
                  <a:srgbClr val="0000FF"/>
                </a:solidFill>
                <a:latin typeface="Georgia" panose="02040502050405020303" pitchFamily="18" charset="0"/>
              </a:rPr>
              <a:t>			Have </a:t>
            </a:r>
            <a:r>
              <a:rPr lang="en-US" dirty="0">
                <a:ln>
                  <a:solidFill>
                    <a:srgbClr val="FFFF00"/>
                  </a:solidFill>
                </a:ln>
                <a:solidFill>
                  <a:srgbClr val="0000FF"/>
                </a:solidFill>
                <a:effectLst>
                  <a:outerShdw blurRad="50800" dist="50800" dir="5400000" algn="ctr" rotWithShape="0">
                    <a:srgbClr val="00FF99"/>
                  </a:outerShdw>
                </a:effectLst>
                <a:latin typeface="Cooper Black" panose="0208090404030B020404" pitchFamily="18" charset="0"/>
              </a:rPr>
              <a:t>I</a:t>
            </a:r>
            <a:r>
              <a:rPr lang="en-US" dirty="0">
                <a:solidFill>
                  <a:srgbClr val="0000FF"/>
                </a:solidFill>
                <a:latin typeface="Georgia" panose="02040502050405020303" pitchFamily="18" charset="0"/>
              </a:rPr>
              <a:t> not sent you?” </a:t>
            </a: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11</a:t>
            </a:fld>
            <a:endParaRPr lang="en-CA" dirty="0">
              <a:solidFill>
                <a:schemeClr val="tx1"/>
              </a:solidFill>
            </a:endParaRPr>
          </a:p>
        </p:txBody>
      </p:sp>
      <p:sp>
        <p:nvSpPr>
          <p:cNvPr id="4" name="Lightning Bolt 3">
            <a:extLst>
              <a:ext uri="{FF2B5EF4-FFF2-40B4-BE49-F238E27FC236}">
                <a16:creationId xmlns="" xmlns:a16="http://schemas.microsoft.com/office/drawing/2014/main" id="{84BF1B92-D245-46B7-AF31-A32E092CAAB5}"/>
              </a:ext>
            </a:extLst>
          </p:cNvPr>
          <p:cNvSpPr/>
          <p:nvPr/>
        </p:nvSpPr>
        <p:spPr>
          <a:xfrm>
            <a:off x="2530763" y="4277922"/>
            <a:ext cx="508000" cy="646546"/>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Arrow Connector 5">
            <a:extLst>
              <a:ext uri="{FF2B5EF4-FFF2-40B4-BE49-F238E27FC236}">
                <a16:creationId xmlns="" xmlns:a16="http://schemas.microsoft.com/office/drawing/2014/main" id="{8D9DC385-5654-4B80-B906-DF45859FC6BD}"/>
              </a:ext>
            </a:extLst>
          </p:cNvPr>
          <p:cNvCxnSpPr/>
          <p:nvPr/>
        </p:nvCxnSpPr>
        <p:spPr>
          <a:xfrm>
            <a:off x="3421626" y="5240594"/>
            <a:ext cx="530942" cy="452283"/>
          </a:xfrm>
          <a:prstGeom prst="straightConnector1">
            <a:avLst/>
          </a:prstGeom>
          <a:ln w="76200">
            <a:solidFill>
              <a:srgbClr val="008000"/>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pic>
        <p:nvPicPr>
          <p:cNvPr id="7" name="Picture 12" descr="C:\Users\Rae\Desktop\Art on Desktop\white man clip art\yellow-blue smiley faces\Smiley Face  jpeg.png">
            <a:extLst>
              <a:ext uri="{FF2B5EF4-FFF2-40B4-BE49-F238E27FC236}">
                <a16:creationId xmlns="" xmlns:a16="http://schemas.microsoft.com/office/drawing/2014/main" id="{3E377B6A-83EC-433B-B433-F7712826958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214089" y="5673394"/>
            <a:ext cx="789745" cy="106887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Star: 4 Points 7">
            <a:extLst>
              <a:ext uri="{FF2B5EF4-FFF2-40B4-BE49-F238E27FC236}">
                <a16:creationId xmlns="" xmlns:a16="http://schemas.microsoft.com/office/drawing/2014/main" id="{D1C2FCFC-E9FC-4968-9560-B42FBDA2A0A4}"/>
              </a:ext>
            </a:extLst>
          </p:cNvPr>
          <p:cNvSpPr/>
          <p:nvPr/>
        </p:nvSpPr>
        <p:spPr>
          <a:xfrm>
            <a:off x="101599" y="43725"/>
            <a:ext cx="544947" cy="461818"/>
          </a:xfrm>
          <a:prstGeom prst="star4">
            <a:avLst/>
          </a:prstGeom>
          <a:solidFill>
            <a:srgbClr val="FF00FF"/>
          </a:solidFill>
          <a:ln w="28575">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7082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par>
                                <p:cTn id="15" presetID="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500" fill="hold"/>
                                        <p:tgtEl>
                                          <p:spTgt spid="7"/>
                                        </p:tgtEl>
                                        <p:attrNameLst>
                                          <p:attrName>ppt_x</p:attrName>
                                        </p:attrNameLst>
                                      </p:cBhvr>
                                      <p:tavLst>
                                        <p:tav tm="0">
                                          <p:val>
                                            <p:strVal val="0-#ppt_w/2"/>
                                          </p:val>
                                        </p:tav>
                                        <p:tav tm="100000">
                                          <p:val>
                                            <p:strVal val="#ppt_x"/>
                                          </p:val>
                                        </p:tav>
                                      </p:tavLst>
                                    </p:anim>
                                    <p:anim calcmode="lin" valueType="num">
                                      <p:cBhvr additive="base">
                                        <p:cTn id="18" dur="1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2" presetClass="entr" presetSubtype="1" fill="hold" nodeType="afterEffect">
                                  <p:stCondLst>
                                    <p:cond delay="250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6059488" y="111065"/>
            <a:ext cx="5781965" cy="6632941"/>
          </a:xfrm>
        </p:spPr>
        <p:txBody>
          <a:bodyPr anchor="ctr">
            <a:normAutofit lnSpcReduction="10000"/>
          </a:bodyPr>
          <a:lstStyle/>
          <a:p>
            <a:r>
              <a:rPr lang="en-US" dirty="0">
                <a:solidFill>
                  <a:srgbClr val="008080"/>
                </a:solidFill>
                <a:latin typeface="Georgia" panose="02040502050405020303" pitchFamily="18" charset="0"/>
              </a:rPr>
              <a:t>John 1:18</a:t>
            </a:r>
            <a:r>
              <a:rPr lang="en-US" dirty="0">
                <a:solidFill>
                  <a:prstClr val="black"/>
                </a:solidFill>
                <a:latin typeface="Georgia" panose="02040502050405020303" pitchFamily="18" charset="0"/>
              </a:rPr>
              <a:t>  </a:t>
            </a:r>
            <a:r>
              <a:rPr lang="en-US" u="sng" dirty="0">
                <a:solidFill>
                  <a:srgbClr val="FF00FF"/>
                </a:solidFill>
                <a:latin typeface="Georgia" panose="02040502050405020303" pitchFamily="18" charset="0"/>
              </a:rPr>
              <a:t>No one has ever seen God</a:t>
            </a:r>
            <a:r>
              <a:rPr lang="en-US" dirty="0">
                <a:solidFill>
                  <a:srgbClr val="FF00FF"/>
                </a:solidFill>
                <a:latin typeface="Georgia" panose="02040502050405020303" pitchFamily="18" charset="0"/>
              </a:rPr>
              <a:t>; </a:t>
            </a:r>
            <a:r>
              <a:rPr lang="en-US" dirty="0">
                <a:solidFill>
                  <a:prstClr val="black"/>
                </a:solidFill>
                <a:latin typeface="Georgia" panose="02040502050405020303" pitchFamily="18" charset="0"/>
              </a:rPr>
              <a:t>the only God, who is at the Father's side, he has made him known.  </a:t>
            </a:r>
            <a:r>
              <a:rPr lang="en-US" sz="2000" dirty="0">
                <a:solidFill>
                  <a:srgbClr val="663300"/>
                </a:solidFill>
                <a:latin typeface="Georgia" panose="02040502050405020303" pitchFamily="18" charset="0"/>
              </a:rPr>
              <a:t>ESV</a:t>
            </a:r>
          </a:p>
          <a:p>
            <a:r>
              <a:rPr lang="en-US" dirty="0">
                <a:solidFill>
                  <a:srgbClr val="008080"/>
                </a:solidFill>
                <a:latin typeface="Georgia" panose="02040502050405020303" pitchFamily="18" charset="0"/>
              </a:rPr>
              <a:t>John 1:18</a:t>
            </a:r>
            <a:r>
              <a:rPr lang="en-US" dirty="0">
                <a:solidFill>
                  <a:prstClr val="black"/>
                </a:solidFill>
                <a:latin typeface="Georgia" panose="02040502050405020303" pitchFamily="18" charset="0"/>
              </a:rPr>
              <a:t>  </a:t>
            </a:r>
            <a:r>
              <a:rPr lang="en-US" b="1" u="sng" dirty="0">
                <a:solidFill>
                  <a:srgbClr val="0000FF"/>
                </a:solidFill>
                <a:effectLst>
                  <a:outerShdw blurRad="50800" dist="50800" dir="5400000" sx="101000" sy="101000" algn="ctr" rotWithShape="0">
                    <a:srgbClr val="FF99FF"/>
                  </a:outerShdw>
                </a:effectLst>
                <a:latin typeface="Georgia" panose="02040502050405020303" pitchFamily="18" charset="0"/>
              </a:rPr>
              <a:t>No one has ever seen Elohim</a:t>
            </a:r>
            <a:r>
              <a:rPr lang="en-US" b="1" dirty="0">
                <a:solidFill>
                  <a:srgbClr val="0000FF"/>
                </a:solidFill>
                <a:effectLst>
                  <a:outerShdw blurRad="50800" dist="50800" dir="5400000" sx="101000" sy="101000" algn="ctr" rotWithShape="0">
                    <a:srgbClr val="FF99FF"/>
                  </a:outerShdw>
                </a:effectLst>
                <a:latin typeface="Georgia" panose="02040502050405020303" pitchFamily="18" charset="0"/>
              </a:rPr>
              <a:t>.</a:t>
            </a:r>
            <a:r>
              <a:rPr lang="en-US" dirty="0">
                <a:solidFill>
                  <a:prstClr val="black"/>
                </a:solidFill>
                <a:latin typeface="Georgia" panose="02040502050405020303" pitchFamily="18" charset="0"/>
              </a:rPr>
              <a:t> </a:t>
            </a:r>
            <a:r>
              <a:rPr lang="en-US" dirty="0">
                <a:latin typeface="Georgia" panose="02040502050405020303" pitchFamily="18" charset="0"/>
              </a:rPr>
              <a:t>The only brought-forth Son, who is in the bosom of the Father, He did declare.  </a:t>
            </a:r>
            <a:r>
              <a:rPr lang="en-US" sz="2400" dirty="0">
                <a:solidFill>
                  <a:srgbClr val="663300"/>
                </a:solidFill>
                <a:latin typeface="Georgia" panose="02040502050405020303" pitchFamily="18" charset="0"/>
              </a:rPr>
              <a:t>TS</a:t>
            </a:r>
          </a:p>
          <a:p>
            <a:r>
              <a:rPr lang="en-US" dirty="0">
                <a:solidFill>
                  <a:srgbClr val="008080"/>
                </a:solidFill>
                <a:latin typeface="Georgia" panose="02040502050405020303" pitchFamily="18" charset="0"/>
              </a:rPr>
              <a:t>John 5:37</a:t>
            </a:r>
            <a:r>
              <a:rPr lang="en-US" dirty="0">
                <a:solidFill>
                  <a:prstClr val="black"/>
                </a:solidFill>
                <a:latin typeface="Georgia" panose="02040502050405020303" pitchFamily="18" charset="0"/>
              </a:rPr>
              <a:t>  “And the Father who sent Me, He bore witness of Me. </a:t>
            </a:r>
            <a:r>
              <a:rPr lang="en-US" dirty="0">
                <a:solidFill>
                  <a:srgbClr val="0000FF"/>
                </a:solidFill>
                <a:latin typeface="Georgia" panose="02040502050405020303" pitchFamily="18" charset="0"/>
              </a:rPr>
              <a:t>You have neither heard His voice at any time, </a:t>
            </a:r>
            <a:r>
              <a:rPr lang="en-US" u="sng" dirty="0">
                <a:solidFill>
                  <a:srgbClr val="0000FF"/>
                </a:solidFill>
                <a:latin typeface="Georgia" panose="02040502050405020303" pitchFamily="18" charset="0"/>
              </a:rPr>
              <a:t>nor seen His form</a:t>
            </a:r>
            <a:r>
              <a:rPr lang="en-US" dirty="0">
                <a:solidFill>
                  <a:srgbClr val="0000FF"/>
                </a:solidFill>
                <a:latin typeface="Georgia" panose="02040502050405020303" pitchFamily="18" charset="0"/>
              </a:rPr>
              <a:t>.</a:t>
            </a:r>
            <a:endParaRPr lang="en-US" dirty="0">
              <a:latin typeface="Georgia" panose="02040502050405020303" pitchFamily="18" charset="0"/>
            </a:endParaRPr>
          </a:p>
          <a:p>
            <a:r>
              <a:rPr lang="en-US" dirty="0">
                <a:solidFill>
                  <a:srgbClr val="008080"/>
                </a:solidFill>
                <a:latin typeface="Georgia" panose="02040502050405020303" pitchFamily="18" charset="0"/>
              </a:rPr>
              <a:t>1 </a:t>
            </a:r>
            <a:r>
              <a:rPr lang="en-US" dirty="0" err="1">
                <a:solidFill>
                  <a:srgbClr val="008080"/>
                </a:solidFill>
                <a:latin typeface="Georgia" panose="02040502050405020303" pitchFamily="18" charset="0"/>
              </a:rPr>
              <a:t>Jn</a:t>
            </a:r>
            <a:r>
              <a:rPr lang="en-US" dirty="0">
                <a:solidFill>
                  <a:srgbClr val="008080"/>
                </a:solidFill>
                <a:latin typeface="Georgia" panose="02040502050405020303" pitchFamily="18" charset="0"/>
              </a:rPr>
              <a:t> 4:12</a:t>
            </a:r>
            <a:r>
              <a:rPr lang="en-US" dirty="0">
                <a:solidFill>
                  <a:prstClr val="black"/>
                </a:solidFill>
                <a:latin typeface="Georgia" panose="02040502050405020303" pitchFamily="18" charset="0"/>
              </a:rPr>
              <a:t>  </a:t>
            </a:r>
            <a:r>
              <a:rPr lang="en-US" dirty="0">
                <a:ln>
                  <a:solidFill>
                    <a:schemeClr val="tx1"/>
                  </a:solidFill>
                </a:ln>
                <a:solidFill>
                  <a:srgbClr val="FF7C80"/>
                </a:solidFill>
                <a:latin typeface="Georgia" panose="02040502050405020303" pitchFamily="18" charset="0"/>
              </a:rPr>
              <a:t>No one has seen Elohim at any time.</a:t>
            </a:r>
            <a:r>
              <a:rPr lang="en-US" dirty="0">
                <a:solidFill>
                  <a:prstClr val="black"/>
                </a:solidFill>
                <a:latin typeface="Georgia" panose="02040502050405020303" pitchFamily="18" charset="0"/>
              </a:rPr>
              <a:t> If we love one another, Elohim does stay in us, and His love has been perfected in us. </a:t>
            </a:r>
            <a:endParaRPr lang="en-US" sz="1800" dirty="0">
              <a:latin typeface="Georgia" panose="02040502050405020303" pitchFamily="18" charset="0"/>
            </a:endParaRP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12</a:t>
            </a:fld>
            <a:endParaRPr lang="en-CA" dirty="0">
              <a:solidFill>
                <a:schemeClr val="tx1"/>
              </a:solidFill>
            </a:endParaRPr>
          </a:p>
        </p:txBody>
      </p:sp>
      <p:pic>
        <p:nvPicPr>
          <p:cNvPr id="1026" name="Picture 2" descr="Stop Right Now! - Horse&amp;Rider">
            <a:extLst>
              <a:ext uri="{FF2B5EF4-FFF2-40B4-BE49-F238E27FC236}">
                <a16:creationId xmlns="" xmlns:a16="http://schemas.microsoft.com/office/drawing/2014/main" id="{B9F26CEA-4973-4285-A4C5-BC2E95A3CAD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4215" y="2224982"/>
            <a:ext cx="4425902" cy="445020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 xmlns:a16="http://schemas.microsoft.com/office/drawing/2014/main" id="{6AE4072A-D60E-477E-9295-9C42619E9302}"/>
              </a:ext>
            </a:extLst>
          </p:cNvPr>
          <p:cNvSpPr/>
          <p:nvPr/>
        </p:nvSpPr>
        <p:spPr>
          <a:xfrm>
            <a:off x="298206" y="268703"/>
            <a:ext cx="5515379" cy="1800727"/>
          </a:xfrm>
          <a:prstGeom prst="roundRect">
            <a:avLst>
              <a:gd name="adj" fmla="val 34947"/>
            </a:avLst>
          </a:prstGeom>
          <a:solidFill>
            <a:srgbClr val="92D050"/>
          </a:solidFill>
          <a:ln w="76200">
            <a:solidFill>
              <a:srgbClr val="9966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chemeClr val="tx1"/>
                  </a:solidFill>
                </a:ln>
                <a:solidFill>
                  <a:srgbClr val="FF00FF"/>
                </a:solidFill>
              </a:rPr>
              <a:t>OK! Let’s slow this horse down!  </a:t>
            </a:r>
            <a:r>
              <a:rPr lang="en-CA" sz="2800" b="1" dirty="0">
                <a:solidFill>
                  <a:srgbClr val="663300"/>
                </a:solidFill>
              </a:rPr>
              <a:t>What does the </a:t>
            </a:r>
            <a:r>
              <a:rPr lang="en-CA" sz="2800" b="1" u="sng" dirty="0">
                <a:solidFill>
                  <a:srgbClr val="663300"/>
                </a:solidFill>
              </a:rPr>
              <a:t>Scri</a:t>
            </a:r>
            <a:r>
              <a:rPr lang="en-CA" sz="2800" b="1" dirty="0">
                <a:solidFill>
                  <a:srgbClr val="663300"/>
                </a:solidFill>
              </a:rPr>
              <a:t>p</a:t>
            </a:r>
            <a:r>
              <a:rPr lang="en-CA" sz="2800" b="1" u="sng" dirty="0">
                <a:solidFill>
                  <a:srgbClr val="663300"/>
                </a:solidFill>
              </a:rPr>
              <a:t>ture declare </a:t>
            </a:r>
            <a:r>
              <a:rPr lang="en-CA" sz="2800" b="1" dirty="0">
                <a:solidFill>
                  <a:srgbClr val="663300"/>
                </a:solidFill>
              </a:rPr>
              <a:t>about </a:t>
            </a:r>
            <a:r>
              <a:rPr lang="en-CA" sz="2800" b="1" dirty="0">
                <a:solidFill>
                  <a:srgbClr val="663300"/>
                </a:solidFill>
                <a:effectLst>
                  <a:outerShdw blurRad="50800" dist="50800" dir="5400000" sx="102000" sy="102000" algn="ctr" rotWithShape="0">
                    <a:srgbClr val="7FF7FD"/>
                  </a:outerShdw>
                </a:effectLst>
              </a:rPr>
              <a:t>visually seeing Yahuah?</a:t>
            </a:r>
          </a:p>
        </p:txBody>
      </p:sp>
    </p:spTree>
    <p:extLst>
      <p:ext uri="{BB962C8B-B14F-4D97-AF65-F5344CB8AC3E}">
        <p14:creationId xmlns:p14="http://schemas.microsoft.com/office/powerpoint/2010/main" val="2640464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147782"/>
            <a:ext cx="11610109" cy="6456218"/>
          </a:xfrm>
        </p:spPr>
        <p:txBody>
          <a:bodyPr anchor="t">
            <a:normAutofit/>
          </a:bodyPr>
          <a:lstStyle/>
          <a:p>
            <a:pPr marL="0" indent="0">
              <a:buNone/>
            </a:pPr>
            <a:endParaRPr lang="en-US" dirty="0">
              <a:solidFill>
                <a:prstClr val="black"/>
              </a:solidFill>
              <a:latin typeface="Georgia" panose="02040502050405020303" pitchFamily="18" charset="0"/>
            </a:endParaRPr>
          </a:p>
          <a:p>
            <a:r>
              <a:rPr lang="en-US" dirty="0">
                <a:solidFill>
                  <a:srgbClr val="008080"/>
                </a:solidFill>
                <a:latin typeface="Georgia" panose="02040502050405020303" pitchFamily="18" charset="0"/>
              </a:rPr>
              <a:t>Jdg 6:14</a:t>
            </a:r>
            <a:r>
              <a:rPr lang="en-US" dirty="0">
                <a:solidFill>
                  <a:prstClr val="black"/>
                </a:solidFill>
                <a:latin typeface="Georgia" panose="02040502050405020303" pitchFamily="18" charset="0"/>
              </a:rPr>
              <a:t>  And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turned to him and said, </a:t>
            </a:r>
            <a:r>
              <a:rPr lang="en-US" dirty="0">
                <a:solidFill>
                  <a:srgbClr val="0000FF"/>
                </a:solidFill>
                <a:latin typeface="Georgia" panose="02040502050405020303" pitchFamily="18" charset="0"/>
              </a:rPr>
              <a:t>“Go in this strength of yours, 	and you      shall </a:t>
            </a:r>
            <a:r>
              <a:rPr lang="en-US" b="1" dirty="0">
                <a:solidFill>
                  <a:srgbClr val="FF0000"/>
                </a:solidFill>
                <a:effectLst>
                  <a:glow rad="228600">
                    <a:schemeClr val="accent4">
                      <a:satMod val="175000"/>
                      <a:alpha val="40000"/>
                    </a:schemeClr>
                  </a:glow>
                </a:effectLst>
                <a:latin typeface="Georgia" panose="02040502050405020303" pitchFamily="18" charset="0"/>
              </a:rPr>
              <a:t>save</a:t>
            </a:r>
            <a:r>
              <a:rPr lang="en-US" dirty="0">
                <a:solidFill>
                  <a:srgbClr val="0000FF"/>
                </a:solidFill>
                <a:latin typeface="Georgia" panose="02040502050405020303" pitchFamily="18" charset="0"/>
              </a:rPr>
              <a:t> </a:t>
            </a:r>
            <a:r>
              <a:rPr lang="en-US" dirty="0" err="1">
                <a:solidFill>
                  <a:srgbClr val="0000FF"/>
                </a:solidFill>
                <a:latin typeface="Georgia" panose="02040502050405020303" pitchFamily="18" charset="0"/>
              </a:rPr>
              <a:t>Yisra’ĕl</a:t>
            </a:r>
            <a:r>
              <a:rPr lang="en-US" dirty="0">
                <a:solidFill>
                  <a:srgbClr val="0000FF"/>
                </a:solidFill>
                <a:latin typeface="Georgia" panose="02040502050405020303" pitchFamily="18" charset="0"/>
              </a:rPr>
              <a:t> from the hand of the </a:t>
            </a:r>
            <a:r>
              <a:rPr lang="en-US" dirty="0" err="1">
                <a:solidFill>
                  <a:srgbClr val="0000FF"/>
                </a:solidFill>
                <a:latin typeface="Georgia" panose="02040502050405020303" pitchFamily="18" charset="0"/>
              </a:rPr>
              <a:t>Mi</a:t>
            </a:r>
            <a:r>
              <a:rPr lang="en-US" dirty="0" err="1">
                <a:solidFill>
                  <a:srgbClr val="0000FF"/>
                </a:solidFill>
                <a:latin typeface="TITUS Cyberbit Basic" panose="02020603050405020304" pitchFamily="18" charset="0"/>
              </a:rPr>
              <a:t>ḏ</a:t>
            </a:r>
            <a:r>
              <a:rPr lang="en-US" dirty="0" err="1">
                <a:solidFill>
                  <a:srgbClr val="0000FF"/>
                </a:solidFill>
                <a:latin typeface="Georgia" panose="02040502050405020303" pitchFamily="18" charset="0"/>
              </a:rPr>
              <a:t>yanites</a:t>
            </a:r>
            <a:r>
              <a:rPr lang="en-US" dirty="0">
                <a:solidFill>
                  <a:srgbClr val="0000FF"/>
                </a:solidFill>
                <a:latin typeface="Georgia" panose="02040502050405020303" pitchFamily="18" charset="0"/>
              </a:rPr>
              <a:t>. </a:t>
            </a:r>
            <a:br>
              <a:rPr lang="en-US" dirty="0">
                <a:solidFill>
                  <a:srgbClr val="0000FF"/>
                </a:solidFill>
                <a:latin typeface="Georgia" panose="02040502050405020303" pitchFamily="18" charset="0"/>
              </a:rPr>
            </a:br>
            <a:r>
              <a:rPr lang="en-US" dirty="0">
                <a:solidFill>
                  <a:srgbClr val="0000FF"/>
                </a:solidFill>
                <a:latin typeface="Georgia" panose="02040502050405020303" pitchFamily="18" charset="0"/>
              </a:rPr>
              <a:t>	     Have </a:t>
            </a:r>
            <a:r>
              <a:rPr lang="en-US" b="1" dirty="0">
                <a:solidFill>
                  <a:srgbClr val="0000FF"/>
                </a:solidFill>
                <a:effectLst>
                  <a:glow rad="127000">
                    <a:srgbClr val="FF99FF"/>
                  </a:glow>
                </a:effectLst>
                <a:latin typeface="Georgia" panose="02040502050405020303" pitchFamily="18" charset="0"/>
              </a:rPr>
              <a:t>I</a:t>
            </a:r>
            <a:r>
              <a:rPr lang="en-US" dirty="0">
                <a:solidFill>
                  <a:srgbClr val="0000FF"/>
                </a:solidFill>
                <a:latin typeface="Georgia" panose="02040502050405020303" pitchFamily="18" charset="0"/>
              </a:rPr>
              <a:t> not sent you?”</a:t>
            </a:r>
          </a:p>
          <a:p>
            <a:endParaRPr lang="en-US" dirty="0">
              <a:solidFill>
                <a:srgbClr val="0000FF"/>
              </a:solidFill>
              <a:latin typeface="Georgia" panose="02040502050405020303" pitchFamily="18" charset="0"/>
            </a:endParaRPr>
          </a:p>
          <a:p>
            <a:endParaRPr lang="en-US" dirty="0">
              <a:solidFill>
                <a:srgbClr val="0000FF"/>
              </a:solidFill>
              <a:latin typeface="Georgia" panose="02040502050405020303" pitchFamily="18" charset="0"/>
            </a:endParaRPr>
          </a:p>
          <a:p>
            <a:endParaRPr lang="en-US" sz="3200" dirty="0">
              <a:solidFill>
                <a:srgbClr val="0000FF"/>
              </a:solidFill>
              <a:latin typeface="Georgia" panose="02040502050405020303" pitchFamily="18" charset="0"/>
            </a:endParaRPr>
          </a:p>
          <a:p>
            <a:endParaRPr lang="en-US" dirty="0">
              <a:solidFill>
                <a:srgbClr val="0000FF"/>
              </a:solidFill>
              <a:latin typeface="Georgia" panose="02040502050405020303" pitchFamily="18" charset="0"/>
            </a:endParaRPr>
          </a:p>
          <a:p>
            <a:pPr marL="0" indent="0">
              <a:buNone/>
            </a:pPr>
            <a:r>
              <a:rPr lang="en-US" dirty="0">
                <a:solidFill>
                  <a:srgbClr val="663300"/>
                </a:solidFill>
              </a:rPr>
              <a:t>Have we been able to identify </a:t>
            </a:r>
            <a:r>
              <a:rPr lang="en-US" dirty="0" err="1">
                <a:solidFill>
                  <a:srgbClr val="663300"/>
                </a:solidFill>
              </a:rPr>
              <a:t>the</a:t>
            </a:r>
            <a:r>
              <a:rPr lang="en-US" dirty="0" err="1">
                <a:solidFill>
                  <a:srgbClr val="0000FF"/>
                </a:solidFill>
                <a:latin typeface="Times New Roman" panose="02020603050405020304" pitchFamily="18" charset="0"/>
                <a:ea typeface="Calibri" panose="020F0502020204030204" pitchFamily="34" charset="0"/>
              </a:rPr>
              <a:t>את</a:t>
            </a:r>
            <a:r>
              <a:rPr lang="en-US" dirty="0">
                <a:solidFill>
                  <a:srgbClr val="000000"/>
                </a:solidFill>
                <a:latin typeface="Times New Roman" panose="02020603050405020304" pitchFamily="18" charset="0"/>
                <a:ea typeface="Calibri" panose="020F0502020204030204" pitchFamily="34" charset="0"/>
              </a:rPr>
              <a:t> </a:t>
            </a:r>
            <a:r>
              <a:rPr lang="en-US" dirty="0">
                <a:noFill/>
              </a:rPr>
              <a:t>.</a:t>
            </a:r>
            <a:r>
              <a:rPr lang="en-US" dirty="0">
                <a:solidFill>
                  <a:srgbClr val="663300"/>
                </a:solidFill>
              </a:rPr>
              <a:t>in this verse? This is the </a:t>
            </a:r>
            <a:r>
              <a:rPr lang="en-US" u="sng" dirty="0">
                <a:solidFill>
                  <a:srgbClr val="663300"/>
                </a:solidFill>
              </a:rPr>
              <a:t>direct connection</a:t>
            </a:r>
            <a:r>
              <a:rPr lang="en-US" dirty="0">
                <a:solidFill>
                  <a:srgbClr val="663300"/>
                </a:solidFill>
              </a:rPr>
              <a:t> to </a:t>
            </a:r>
            <a:r>
              <a:rPr lang="en-US" dirty="0">
                <a:solidFill>
                  <a:srgbClr val="0000FF"/>
                </a:solidFill>
              </a:rPr>
              <a:t>Yahusha,</a:t>
            </a:r>
            <a:r>
              <a:rPr lang="en-US" dirty="0">
                <a:solidFill>
                  <a:srgbClr val="663300"/>
                </a:solidFill>
              </a:rPr>
              <a:t> the </a:t>
            </a:r>
            <a:r>
              <a:rPr lang="en-US" b="1" dirty="0">
                <a:ln>
                  <a:solidFill>
                    <a:srgbClr val="0000FF"/>
                  </a:solidFill>
                </a:ln>
                <a:solidFill>
                  <a:srgbClr val="663300"/>
                </a:solidFill>
              </a:rPr>
              <a:t>One Who Saves!  </a:t>
            </a:r>
            <a:r>
              <a:rPr lang="en-US" dirty="0">
                <a:solidFill>
                  <a:srgbClr val="663300"/>
                </a:solidFill>
              </a:rPr>
              <a:t>Yet here in the same verse we read </a:t>
            </a:r>
            <a:r>
              <a:rPr lang="en-US" dirty="0" err="1">
                <a:solidFill>
                  <a:srgbClr val="0000FF"/>
                </a:solidFill>
              </a:rPr>
              <a:t>Yod</a:t>
            </a:r>
            <a:r>
              <a:rPr lang="en-US" dirty="0">
                <a:solidFill>
                  <a:srgbClr val="0000FF"/>
                </a:solidFill>
              </a:rPr>
              <a:t> Hey </a:t>
            </a:r>
            <a:r>
              <a:rPr lang="en-US" dirty="0" err="1">
                <a:solidFill>
                  <a:srgbClr val="0000FF"/>
                </a:solidFill>
              </a:rPr>
              <a:t>Vav</a:t>
            </a:r>
            <a:r>
              <a:rPr lang="en-US" dirty="0">
                <a:solidFill>
                  <a:srgbClr val="0000FF"/>
                </a:solidFill>
              </a:rPr>
              <a:t> Hey, (Yahuah), </a:t>
            </a:r>
            <a:r>
              <a:rPr lang="en-US" dirty="0">
                <a:solidFill>
                  <a:srgbClr val="663300"/>
                </a:solidFill>
              </a:rPr>
              <a:t>the Name of our </a:t>
            </a:r>
            <a:r>
              <a:rPr lang="en-US" b="1" dirty="0">
                <a:solidFill>
                  <a:srgbClr val="663300"/>
                </a:solidFill>
                <a:effectLst>
                  <a:outerShdw blurRad="50800" dist="50800" dir="5400000" sx="101000" sy="101000" algn="ctr" rotWithShape="0">
                    <a:srgbClr val="7FF7FD"/>
                  </a:outerShdw>
                </a:effectLst>
              </a:rPr>
              <a:t>Father!</a:t>
            </a:r>
            <a:r>
              <a:rPr lang="en-US" dirty="0">
                <a:solidFill>
                  <a:srgbClr val="663300"/>
                </a:solidFill>
              </a:rPr>
              <a:t> How can this be? </a:t>
            </a:r>
            <a:br>
              <a:rPr lang="en-US" dirty="0">
                <a:solidFill>
                  <a:srgbClr val="663300"/>
                </a:solidFill>
              </a:rPr>
            </a:br>
            <a:r>
              <a:rPr lang="en-US" dirty="0">
                <a:solidFill>
                  <a:srgbClr val="663300"/>
                </a:solidFill>
              </a:rPr>
              <a:t>How can the Aleph </a:t>
            </a:r>
            <a:r>
              <a:rPr lang="en-US" dirty="0" err="1">
                <a:solidFill>
                  <a:srgbClr val="663300"/>
                </a:solidFill>
              </a:rPr>
              <a:t>Tav</a:t>
            </a:r>
            <a:r>
              <a:rPr lang="en-US" dirty="0">
                <a:solidFill>
                  <a:srgbClr val="663300"/>
                </a:solidFill>
              </a:rPr>
              <a:t> be connected to </a:t>
            </a:r>
            <a:r>
              <a:rPr lang="en-US" dirty="0">
                <a:solidFill>
                  <a:srgbClr val="0000FF"/>
                </a:solidFill>
              </a:rPr>
              <a:t>Yahusha</a:t>
            </a:r>
            <a:r>
              <a:rPr lang="en-US" dirty="0">
                <a:solidFill>
                  <a:srgbClr val="663300"/>
                </a:solidFill>
              </a:rPr>
              <a:t> the </a:t>
            </a:r>
            <a:r>
              <a:rPr lang="en-US" u="sng" dirty="0">
                <a:solidFill>
                  <a:srgbClr val="663300"/>
                </a:solidFill>
              </a:rPr>
              <a:t>Son</a:t>
            </a:r>
            <a:r>
              <a:rPr lang="en-US" dirty="0">
                <a:solidFill>
                  <a:srgbClr val="663300"/>
                </a:solidFill>
              </a:rPr>
              <a:t>, have Father </a:t>
            </a:r>
            <a:r>
              <a:rPr lang="en-US" dirty="0">
                <a:solidFill>
                  <a:srgbClr val="0000FF"/>
                </a:solidFill>
              </a:rPr>
              <a:t>Yahuah</a:t>
            </a:r>
            <a:r>
              <a:rPr lang="en-US" dirty="0">
                <a:solidFill>
                  <a:srgbClr val="663300"/>
                </a:solidFill>
              </a:rPr>
              <a:t> identified by His </a:t>
            </a:r>
            <a:r>
              <a:rPr lang="en-US" dirty="0" err="1">
                <a:solidFill>
                  <a:srgbClr val="663300"/>
                </a:solidFill>
              </a:rPr>
              <a:t>Qodesh</a:t>
            </a:r>
            <a:r>
              <a:rPr lang="en-US" dirty="0">
                <a:solidFill>
                  <a:srgbClr val="663300"/>
                </a:solidFill>
              </a:rPr>
              <a:t> Name, and still give the command/commission to </a:t>
            </a:r>
            <a:r>
              <a:rPr lang="en-US" dirty="0" err="1">
                <a:solidFill>
                  <a:srgbClr val="663300"/>
                </a:solidFill>
              </a:rPr>
              <a:t>Gid’on</a:t>
            </a:r>
            <a:r>
              <a:rPr lang="en-US" dirty="0">
                <a:solidFill>
                  <a:srgbClr val="663300"/>
                </a:solidFill>
              </a:rPr>
              <a:t> to </a:t>
            </a:r>
            <a:r>
              <a:rPr lang="en-US" b="1" dirty="0">
                <a:solidFill>
                  <a:srgbClr val="663300"/>
                </a:solidFill>
                <a:effectLst>
                  <a:glow rad="127000">
                    <a:srgbClr val="00FF99"/>
                  </a:glow>
                </a:effectLst>
              </a:rPr>
              <a:t>SAVE</a:t>
            </a:r>
            <a:r>
              <a:rPr lang="en-US" dirty="0">
                <a:solidFill>
                  <a:srgbClr val="663300"/>
                </a:solidFill>
              </a:rPr>
              <a:t> YISRA’EL?    Who is </a:t>
            </a:r>
            <a:r>
              <a:rPr lang="en-US" u="sng" dirty="0">
                <a:ln>
                  <a:solidFill>
                    <a:srgbClr val="0000FF"/>
                  </a:solidFill>
                </a:ln>
                <a:solidFill>
                  <a:srgbClr val="00FF99"/>
                </a:solidFill>
                <a:latin typeface="Cooper Black" panose="0208090404030B020404" pitchFamily="18" charset="0"/>
              </a:rPr>
              <a:t>The Redeemer</a:t>
            </a:r>
            <a:r>
              <a:rPr lang="en-US" dirty="0">
                <a:ln>
                  <a:solidFill>
                    <a:srgbClr val="0000FF"/>
                  </a:solidFill>
                </a:ln>
                <a:solidFill>
                  <a:srgbClr val="00FF99"/>
                </a:solidFill>
                <a:latin typeface="Cooper Black" panose="0208090404030B020404" pitchFamily="18" charset="0"/>
              </a:rPr>
              <a:t>? </a:t>
            </a:r>
            <a:r>
              <a:rPr lang="en-US" dirty="0">
                <a:solidFill>
                  <a:srgbClr val="0000FF"/>
                </a:solidFill>
              </a:rPr>
              <a:t>Yahusha</a:t>
            </a:r>
            <a:r>
              <a:rPr lang="en-US" dirty="0">
                <a:solidFill>
                  <a:srgbClr val="663300"/>
                </a:solidFill>
              </a:rPr>
              <a:t> or </a:t>
            </a:r>
            <a:r>
              <a:rPr lang="en-US" dirty="0">
                <a:solidFill>
                  <a:srgbClr val="0000FF"/>
                </a:solidFill>
              </a:rPr>
              <a:t>Yahuah?</a:t>
            </a: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13</a:t>
            </a:fld>
            <a:endParaRPr lang="en-CA" dirty="0">
              <a:solidFill>
                <a:schemeClr val="tx1"/>
              </a:solidFill>
            </a:endParaRPr>
          </a:p>
        </p:txBody>
      </p:sp>
      <p:sp>
        <p:nvSpPr>
          <p:cNvPr id="4" name="Lightning Bolt 3">
            <a:extLst>
              <a:ext uri="{FF2B5EF4-FFF2-40B4-BE49-F238E27FC236}">
                <a16:creationId xmlns="" xmlns:a16="http://schemas.microsoft.com/office/drawing/2014/main" id="{84BF1B92-D245-46B7-AF31-A32E092CAAB5}"/>
              </a:ext>
            </a:extLst>
          </p:cNvPr>
          <p:cNvSpPr/>
          <p:nvPr/>
        </p:nvSpPr>
        <p:spPr>
          <a:xfrm>
            <a:off x="2558472" y="100368"/>
            <a:ext cx="508000" cy="646546"/>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 xmlns:a16="http://schemas.microsoft.com/office/drawing/2014/main" id="{EA493AB9-7CB8-4DC5-A896-6BB3A2A641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51948" y="2021407"/>
            <a:ext cx="10526017" cy="1925187"/>
          </a:xfrm>
          <a:prstGeom prst="rect">
            <a:avLst/>
          </a:prstGeom>
          <a:ln>
            <a:solidFill>
              <a:srgbClr val="002060"/>
            </a:solidFill>
          </a:ln>
        </p:spPr>
      </p:pic>
      <p:sp>
        <p:nvSpPr>
          <p:cNvPr id="6" name="Lightning Bolt 5">
            <a:extLst>
              <a:ext uri="{FF2B5EF4-FFF2-40B4-BE49-F238E27FC236}">
                <a16:creationId xmlns="" xmlns:a16="http://schemas.microsoft.com/office/drawing/2014/main" id="{37CE4C50-015B-4850-88B5-707C9BA83668}"/>
              </a:ext>
            </a:extLst>
          </p:cNvPr>
          <p:cNvSpPr/>
          <p:nvPr/>
        </p:nvSpPr>
        <p:spPr>
          <a:xfrm rot="4804643">
            <a:off x="7172374" y="1527912"/>
            <a:ext cx="1248654" cy="1434936"/>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Lightning Bolt 9">
            <a:extLst>
              <a:ext uri="{FF2B5EF4-FFF2-40B4-BE49-F238E27FC236}">
                <a16:creationId xmlns="" xmlns:a16="http://schemas.microsoft.com/office/drawing/2014/main" id="{E588D98A-F87F-4C2A-8E0C-552A16D73CA9}"/>
              </a:ext>
            </a:extLst>
          </p:cNvPr>
          <p:cNvSpPr/>
          <p:nvPr/>
        </p:nvSpPr>
        <p:spPr>
          <a:xfrm rot="4477978">
            <a:off x="10485969" y="1523051"/>
            <a:ext cx="915346" cy="1480654"/>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Rounded Corners 10">
            <a:extLst>
              <a:ext uri="{FF2B5EF4-FFF2-40B4-BE49-F238E27FC236}">
                <a16:creationId xmlns="" xmlns:a16="http://schemas.microsoft.com/office/drawing/2014/main" id="{E49D64CB-DE69-44E9-997D-AFBF99778537}"/>
              </a:ext>
            </a:extLst>
          </p:cNvPr>
          <p:cNvSpPr/>
          <p:nvPr/>
        </p:nvSpPr>
        <p:spPr>
          <a:xfrm>
            <a:off x="9983062" y="3013722"/>
            <a:ext cx="583340" cy="690061"/>
          </a:xfrm>
          <a:prstGeom prst="round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Rounded Corners 11">
            <a:extLst>
              <a:ext uri="{FF2B5EF4-FFF2-40B4-BE49-F238E27FC236}">
                <a16:creationId xmlns="" xmlns:a16="http://schemas.microsoft.com/office/drawing/2014/main" id="{938D91B8-8861-4080-829C-3B5E81779646}"/>
              </a:ext>
            </a:extLst>
          </p:cNvPr>
          <p:cNvSpPr/>
          <p:nvPr/>
        </p:nvSpPr>
        <p:spPr>
          <a:xfrm>
            <a:off x="11001291" y="2620958"/>
            <a:ext cx="1114395" cy="279918"/>
          </a:xfrm>
          <a:prstGeom prst="roundRect">
            <a:avLst/>
          </a:prstGeom>
          <a:solidFill>
            <a:srgbClr val="FF99FF"/>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Judges 6</a:t>
            </a:r>
          </a:p>
        </p:txBody>
      </p:sp>
      <p:cxnSp>
        <p:nvCxnSpPr>
          <p:cNvPr id="14" name="Straight Arrow Connector 13">
            <a:extLst>
              <a:ext uri="{FF2B5EF4-FFF2-40B4-BE49-F238E27FC236}">
                <a16:creationId xmlns="" xmlns:a16="http://schemas.microsoft.com/office/drawing/2014/main" id="{4176C213-E47E-4216-BEB6-C9551E448DDA}"/>
              </a:ext>
            </a:extLst>
          </p:cNvPr>
          <p:cNvCxnSpPr/>
          <p:nvPr/>
        </p:nvCxnSpPr>
        <p:spPr>
          <a:xfrm>
            <a:off x="9365673" y="6543964"/>
            <a:ext cx="2145257" cy="0"/>
          </a:xfrm>
          <a:prstGeom prst="straightConnector1">
            <a:avLst/>
          </a:prstGeom>
          <a:ln w="76200">
            <a:solidFill>
              <a:srgbClr val="0000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 xmlns:a16="http://schemas.microsoft.com/office/drawing/2014/main" id="{41354006-A913-46F8-86F3-A5A7CE5637AE}"/>
              </a:ext>
            </a:extLst>
          </p:cNvPr>
          <p:cNvCxnSpPr>
            <a:cxnSpLocks/>
          </p:cNvCxnSpPr>
          <p:nvPr/>
        </p:nvCxnSpPr>
        <p:spPr>
          <a:xfrm flipH="1">
            <a:off x="2782529" y="1061884"/>
            <a:ext cx="283944" cy="435043"/>
          </a:xfrm>
          <a:prstGeom prst="straightConnector1">
            <a:avLst/>
          </a:prstGeom>
          <a:ln w="76200">
            <a:solidFill>
              <a:srgbClr val="9966FF"/>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47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5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78118"/>
            <a:ext cx="11610109" cy="6456218"/>
          </a:xfrm>
        </p:spPr>
        <p:txBody>
          <a:bodyPr anchor="t">
            <a:normAutofit/>
          </a:bodyPr>
          <a:lstStyle/>
          <a:p>
            <a:pPr marL="0" indent="0">
              <a:buNone/>
            </a:pPr>
            <a:r>
              <a:rPr lang="en-US" dirty="0">
                <a:solidFill>
                  <a:prstClr val="black"/>
                </a:solidFill>
                <a:latin typeface="Georgia" panose="02040502050405020303" pitchFamily="18" charset="0"/>
              </a:rPr>
              <a:t>	</a:t>
            </a: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14</a:t>
            </a:fld>
            <a:endParaRPr lang="en-CA" dirty="0">
              <a:solidFill>
                <a:schemeClr val="tx1"/>
              </a:solidFill>
            </a:endParaRPr>
          </a:p>
        </p:txBody>
      </p:sp>
      <p:sp>
        <p:nvSpPr>
          <p:cNvPr id="15" name="Rectangle: Rounded Corners 14">
            <a:extLst>
              <a:ext uri="{FF2B5EF4-FFF2-40B4-BE49-F238E27FC236}">
                <a16:creationId xmlns="" xmlns:a16="http://schemas.microsoft.com/office/drawing/2014/main" id="{A8507C49-C7E0-46B1-85AF-6684BB4A9A02}"/>
              </a:ext>
            </a:extLst>
          </p:cNvPr>
          <p:cNvSpPr/>
          <p:nvPr/>
        </p:nvSpPr>
        <p:spPr>
          <a:xfrm>
            <a:off x="419469" y="302359"/>
            <a:ext cx="11399239" cy="1569983"/>
          </a:xfrm>
          <a:prstGeom prst="roundRect">
            <a:avLst/>
          </a:prstGeom>
          <a:solidFill>
            <a:schemeClr val="accent4">
              <a:lumMod val="20000"/>
              <a:lumOff val="80000"/>
            </a:schemeClr>
          </a:solidFill>
          <a:ln w="76200">
            <a:solidFill>
              <a:srgbClr val="C0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8080"/>
                </a:solidFill>
                <a:latin typeface="Georgia" panose="02040502050405020303" pitchFamily="18" charset="0"/>
              </a:rPr>
              <a:t>Joh 4:42</a:t>
            </a:r>
            <a:r>
              <a:rPr lang="en-US" sz="2800" dirty="0">
                <a:solidFill>
                  <a:prstClr val="black"/>
                </a:solidFill>
                <a:latin typeface="Georgia" panose="02040502050405020303" pitchFamily="18" charset="0"/>
              </a:rPr>
              <a:t>  And they said to the woman, “We no longer believe because 	of what you said, for we ourselves have heard, and we know that 	this is truly the Messiah, the </a:t>
            </a:r>
            <a:r>
              <a:rPr lang="en-US" sz="2800" dirty="0" err="1">
                <a:solidFill>
                  <a:prstClr val="black"/>
                </a:solidFill>
                <a:latin typeface="Georgia" panose="02040502050405020303" pitchFamily="18" charset="0"/>
              </a:rPr>
              <a:t>Saviour</a:t>
            </a:r>
            <a:r>
              <a:rPr lang="en-US" sz="2800" dirty="0">
                <a:solidFill>
                  <a:prstClr val="black"/>
                </a:solidFill>
                <a:latin typeface="Georgia" panose="02040502050405020303" pitchFamily="18" charset="0"/>
              </a:rPr>
              <a:t> of the world.” </a:t>
            </a:r>
          </a:p>
        </p:txBody>
      </p:sp>
      <p:sp>
        <p:nvSpPr>
          <p:cNvPr id="16" name="Rectangle: Rounded Corners 15">
            <a:extLst>
              <a:ext uri="{FF2B5EF4-FFF2-40B4-BE49-F238E27FC236}">
                <a16:creationId xmlns="" xmlns:a16="http://schemas.microsoft.com/office/drawing/2014/main" id="{BCD1014C-2BCB-4A06-A359-12344D53377C}"/>
              </a:ext>
            </a:extLst>
          </p:cNvPr>
          <p:cNvSpPr/>
          <p:nvPr/>
        </p:nvSpPr>
        <p:spPr>
          <a:xfrm>
            <a:off x="752569" y="2521749"/>
            <a:ext cx="10947818" cy="1257771"/>
          </a:xfrm>
          <a:prstGeom prst="roundRect">
            <a:avLst/>
          </a:prstGeom>
          <a:solidFill>
            <a:schemeClr val="accent4">
              <a:lumMod val="20000"/>
              <a:lumOff val="80000"/>
            </a:schemeClr>
          </a:solidFill>
          <a:ln w="76200">
            <a:solidFill>
              <a:srgbClr val="C0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8080"/>
                </a:solidFill>
                <a:latin typeface="Georgia" panose="02040502050405020303" pitchFamily="18" charset="0"/>
              </a:rPr>
              <a:t>Php 3:20</a:t>
            </a:r>
            <a:r>
              <a:rPr lang="en-US" sz="2800" dirty="0">
                <a:solidFill>
                  <a:prstClr val="black"/>
                </a:solidFill>
                <a:latin typeface="Georgia" panose="02040502050405020303" pitchFamily="18" charset="0"/>
              </a:rPr>
              <a:t>  For our citizenship is in the heavens, from which we 	also eagerly wait for the </a:t>
            </a:r>
            <a:r>
              <a:rPr lang="en-US" sz="2800" b="1" dirty="0" err="1">
                <a:solidFill>
                  <a:srgbClr val="0000FF"/>
                </a:solidFill>
                <a:latin typeface="Georgia" panose="02040502050405020303" pitchFamily="18" charset="0"/>
              </a:rPr>
              <a:t>Saviour</a:t>
            </a:r>
            <a:r>
              <a:rPr lang="en-US" sz="2800" b="1" dirty="0">
                <a:solidFill>
                  <a:srgbClr val="0000FF"/>
                </a:solidFill>
                <a:latin typeface="Georgia" panose="02040502050405020303" pitchFamily="18" charset="0"/>
              </a:rPr>
              <a:t>,</a:t>
            </a:r>
            <a:r>
              <a:rPr lang="en-US" sz="2800" dirty="0">
                <a:solidFill>
                  <a:prstClr val="black"/>
                </a:solidFill>
                <a:latin typeface="Georgia" panose="02040502050405020303" pitchFamily="18" charset="0"/>
              </a:rPr>
              <a:t> the Master </a:t>
            </a:r>
            <a:r>
              <a:rPr lang="he-IL" sz="2800" b="1" dirty="0">
                <a:solidFill>
                  <a:srgbClr val="0000FF"/>
                </a:solidFill>
                <a:latin typeface="Arial" panose="020B0604020202020204" pitchFamily="34" charset="0"/>
              </a:rPr>
              <a:t>יהושע</a:t>
            </a:r>
            <a:r>
              <a:rPr lang="en-US" sz="2800" dirty="0">
                <a:solidFill>
                  <a:prstClr val="black"/>
                </a:solidFill>
                <a:latin typeface="Georgia" panose="02040502050405020303" pitchFamily="18" charset="0"/>
              </a:rPr>
              <a:t> Messiah.</a:t>
            </a:r>
            <a:endParaRPr lang="en-CA" sz="2800" b="1" u="sng" dirty="0">
              <a:ln>
                <a:solidFill>
                  <a:srgbClr val="0000FF"/>
                </a:solidFill>
              </a:ln>
              <a:solidFill>
                <a:srgbClr val="FF00FF"/>
              </a:solidFill>
            </a:endParaRPr>
          </a:p>
        </p:txBody>
      </p:sp>
      <p:sp>
        <p:nvSpPr>
          <p:cNvPr id="4" name="Lightning Bolt 3">
            <a:extLst>
              <a:ext uri="{FF2B5EF4-FFF2-40B4-BE49-F238E27FC236}">
                <a16:creationId xmlns="" xmlns:a16="http://schemas.microsoft.com/office/drawing/2014/main" id="{84BF1B92-D245-46B7-AF31-A32E092CAAB5}"/>
              </a:ext>
            </a:extLst>
          </p:cNvPr>
          <p:cNvSpPr/>
          <p:nvPr/>
        </p:nvSpPr>
        <p:spPr>
          <a:xfrm rot="10068616">
            <a:off x="4727407" y="1632442"/>
            <a:ext cx="856156" cy="903433"/>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Lightning Bolt 5">
            <a:extLst>
              <a:ext uri="{FF2B5EF4-FFF2-40B4-BE49-F238E27FC236}">
                <a16:creationId xmlns="" xmlns:a16="http://schemas.microsoft.com/office/drawing/2014/main" id="{37CE4C50-015B-4850-88B5-707C9BA83668}"/>
              </a:ext>
            </a:extLst>
          </p:cNvPr>
          <p:cNvSpPr/>
          <p:nvPr/>
        </p:nvSpPr>
        <p:spPr>
          <a:xfrm rot="10091997">
            <a:off x="6827619" y="1612111"/>
            <a:ext cx="745676" cy="929776"/>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Rounded Corners 12">
            <a:extLst>
              <a:ext uri="{FF2B5EF4-FFF2-40B4-BE49-F238E27FC236}">
                <a16:creationId xmlns="" xmlns:a16="http://schemas.microsoft.com/office/drawing/2014/main" id="{E3A0D472-0BD5-48F4-93A4-C3CAAC13FC43}"/>
              </a:ext>
            </a:extLst>
          </p:cNvPr>
          <p:cNvSpPr/>
          <p:nvPr/>
        </p:nvSpPr>
        <p:spPr>
          <a:xfrm>
            <a:off x="419469" y="4625620"/>
            <a:ext cx="11399239" cy="1714219"/>
          </a:xfrm>
          <a:prstGeom prst="roundRect">
            <a:avLst/>
          </a:prstGeom>
          <a:solidFill>
            <a:srgbClr val="7FF7FD"/>
          </a:solidFill>
          <a:ln w="7620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663300"/>
                </a:solidFill>
              </a:rPr>
              <a:t>Scripture writings show </a:t>
            </a:r>
            <a:r>
              <a:rPr lang="en-CA" sz="2800" b="1" u="sng" dirty="0">
                <a:solidFill>
                  <a:srgbClr val="FF0000"/>
                </a:solidFill>
              </a:rPr>
              <a:t>both</a:t>
            </a:r>
            <a:r>
              <a:rPr lang="en-CA" sz="2800" dirty="0">
                <a:solidFill>
                  <a:srgbClr val="663300"/>
                </a:solidFill>
              </a:rPr>
              <a:t> </a:t>
            </a:r>
            <a:r>
              <a:rPr lang="en-CA" sz="2800" dirty="0">
                <a:solidFill>
                  <a:srgbClr val="0000FF"/>
                </a:solidFill>
              </a:rPr>
              <a:t>Yahuah</a:t>
            </a:r>
            <a:r>
              <a:rPr lang="en-CA" sz="2800" dirty="0">
                <a:solidFill>
                  <a:srgbClr val="663300"/>
                </a:solidFill>
              </a:rPr>
              <a:t> and </a:t>
            </a:r>
            <a:r>
              <a:rPr lang="en-CA" sz="2800" dirty="0">
                <a:solidFill>
                  <a:srgbClr val="0000FF"/>
                </a:solidFill>
              </a:rPr>
              <a:t>Yahusha Ha Mashiach </a:t>
            </a:r>
            <a:r>
              <a:rPr lang="en-CA" sz="2800" dirty="0">
                <a:solidFill>
                  <a:srgbClr val="663300"/>
                </a:solidFill>
              </a:rPr>
              <a:t>as the Saviour! The same writing also declares</a:t>
            </a:r>
            <a:r>
              <a:rPr lang="en-CA" sz="2800" dirty="0">
                <a:solidFill>
                  <a:srgbClr val="0000FF"/>
                </a:solidFill>
              </a:rPr>
              <a:t> Yahuah </a:t>
            </a:r>
            <a:r>
              <a:rPr lang="en-CA" sz="2800" dirty="0">
                <a:solidFill>
                  <a:srgbClr val="663300"/>
                </a:solidFill>
              </a:rPr>
              <a:t>is the ONLY - </a:t>
            </a:r>
            <a:r>
              <a:rPr lang="en-CA" sz="2800" b="1" u="sng" dirty="0">
                <a:solidFill>
                  <a:srgbClr val="663300"/>
                </a:solidFill>
              </a:rPr>
              <a:t>ONE</a:t>
            </a:r>
            <a:r>
              <a:rPr lang="en-CA" sz="2800" dirty="0">
                <a:solidFill>
                  <a:srgbClr val="663300"/>
                </a:solidFill>
              </a:rPr>
              <a:t> Divine entity entitled to be our Saviour and Redeemer!</a:t>
            </a:r>
          </a:p>
        </p:txBody>
      </p:sp>
      <p:sp>
        <p:nvSpPr>
          <p:cNvPr id="10" name="Lightning Bolt 9">
            <a:extLst>
              <a:ext uri="{FF2B5EF4-FFF2-40B4-BE49-F238E27FC236}">
                <a16:creationId xmlns="" xmlns:a16="http://schemas.microsoft.com/office/drawing/2014/main" id="{9F83B16F-E3BA-4A2B-A1F9-1FB4A8A88E42}"/>
              </a:ext>
            </a:extLst>
          </p:cNvPr>
          <p:cNvSpPr/>
          <p:nvPr/>
        </p:nvSpPr>
        <p:spPr>
          <a:xfrm rot="10091997">
            <a:off x="9632762" y="3495420"/>
            <a:ext cx="745676" cy="929776"/>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Lightning Bolt 10">
            <a:extLst>
              <a:ext uri="{FF2B5EF4-FFF2-40B4-BE49-F238E27FC236}">
                <a16:creationId xmlns="" xmlns:a16="http://schemas.microsoft.com/office/drawing/2014/main" id="{54467E13-500B-4B70-B9AD-1D3CA7F30A67}"/>
              </a:ext>
            </a:extLst>
          </p:cNvPr>
          <p:cNvSpPr/>
          <p:nvPr/>
        </p:nvSpPr>
        <p:spPr>
          <a:xfrm rot="10091997">
            <a:off x="6367592" y="3520827"/>
            <a:ext cx="745676" cy="929776"/>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Star: 4 Points 11">
            <a:extLst>
              <a:ext uri="{FF2B5EF4-FFF2-40B4-BE49-F238E27FC236}">
                <a16:creationId xmlns="" xmlns:a16="http://schemas.microsoft.com/office/drawing/2014/main" id="{70AB4FDC-0375-4786-AF75-4B97F30C9ABA}"/>
              </a:ext>
            </a:extLst>
          </p:cNvPr>
          <p:cNvSpPr/>
          <p:nvPr/>
        </p:nvSpPr>
        <p:spPr>
          <a:xfrm>
            <a:off x="18475" y="43725"/>
            <a:ext cx="544947" cy="461818"/>
          </a:xfrm>
          <a:prstGeom prst="star4">
            <a:avLst/>
          </a:prstGeom>
          <a:solidFill>
            <a:srgbClr val="FF00FF"/>
          </a:solidFill>
          <a:ln w="28575">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0778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78118"/>
            <a:ext cx="11610109" cy="6456218"/>
          </a:xfrm>
        </p:spPr>
        <p:txBody>
          <a:bodyPr anchor="t">
            <a:normAutofit/>
          </a:bodyPr>
          <a:lstStyle/>
          <a:p>
            <a:pPr marL="0" indent="0">
              <a:buNone/>
            </a:pPr>
            <a:r>
              <a:rPr lang="en-US" dirty="0">
                <a:solidFill>
                  <a:prstClr val="black"/>
                </a:solidFill>
                <a:latin typeface="Georgia" panose="02040502050405020303" pitchFamily="18" charset="0"/>
              </a:rPr>
              <a:t>	</a:t>
            </a: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15</a:t>
            </a:fld>
            <a:endParaRPr lang="en-CA" dirty="0">
              <a:solidFill>
                <a:schemeClr val="tx1"/>
              </a:solidFill>
            </a:endParaRPr>
          </a:p>
        </p:txBody>
      </p:sp>
      <p:sp>
        <p:nvSpPr>
          <p:cNvPr id="5" name="Ribbon: Tilted Up 4">
            <a:extLst>
              <a:ext uri="{FF2B5EF4-FFF2-40B4-BE49-F238E27FC236}">
                <a16:creationId xmlns="" xmlns:a16="http://schemas.microsoft.com/office/drawing/2014/main" id="{BBFBD435-5DE2-4CC0-A201-A16F77543291}"/>
              </a:ext>
            </a:extLst>
          </p:cNvPr>
          <p:cNvSpPr/>
          <p:nvPr/>
        </p:nvSpPr>
        <p:spPr>
          <a:xfrm>
            <a:off x="461817" y="487414"/>
            <a:ext cx="11305309" cy="5883172"/>
          </a:xfrm>
          <a:prstGeom prst="ribbon2">
            <a:avLst>
              <a:gd name="adj1" fmla="val 16667"/>
              <a:gd name="adj2" fmla="val 75000"/>
            </a:avLst>
          </a:prstGeom>
          <a:solidFill>
            <a:srgbClr val="00B050"/>
          </a:solidFill>
          <a:ln w="76200">
            <a:solidFill>
              <a:schemeClr val="tx1"/>
            </a:solidFill>
          </a:ln>
          <a:effectLst>
            <a:outerShdw blurRad="50800" dist="38100" dir="13500000" sx="102000" sy="102000" algn="br" rotWithShape="0">
              <a:srgbClr val="FF00FF">
                <a:alpha val="9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How can THESE TWO identities be ONE?</a:t>
            </a:r>
          </a:p>
          <a:p>
            <a:pPr algn="ctr"/>
            <a:r>
              <a:rPr lang="en-CA" sz="2800" dirty="0">
                <a:solidFill>
                  <a:srgbClr val="0000FF"/>
                </a:solidFill>
              </a:rPr>
              <a:t>Yahuah</a:t>
            </a:r>
            <a:r>
              <a:rPr lang="en-CA" sz="2800" dirty="0"/>
              <a:t> will </a:t>
            </a:r>
            <a:r>
              <a:rPr lang="en-CA" sz="2800" b="1" u="sng" dirty="0">
                <a:solidFill>
                  <a:schemeClr val="tx1"/>
                </a:solidFill>
                <a:effectLst>
                  <a:outerShdw blurRad="50800" dist="50800" dir="5400000" sx="101000" sy="101000" algn="ctr" rotWithShape="0">
                    <a:srgbClr val="FF99FF"/>
                  </a:outerShdw>
                </a:effectLst>
              </a:rPr>
              <a:t>not</a:t>
            </a:r>
            <a:r>
              <a:rPr lang="en-CA" sz="2800" dirty="0"/>
              <a:t> share His glory.  Yet </a:t>
            </a:r>
            <a:r>
              <a:rPr lang="en-CA" sz="2800" dirty="0">
                <a:solidFill>
                  <a:srgbClr val="0000FF"/>
                </a:solidFill>
              </a:rPr>
              <a:t>Yahuah</a:t>
            </a:r>
            <a:r>
              <a:rPr lang="en-CA" sz="2800" dirty="0"/>
              <a:t> declares Himself</a:t>
            </a:r>
            <a:r>
              <a:rPr lang="en-CA" sz="4000" dirty="0">
                <a:latin typeface="Cooper Black" panose="0208090404030B020404" pitchFamily="18" charset="0"/>
              </a:rPr>
              <a:t> </a:t>
            </a:r>
            <a:r>
              <a:rPr lang="en-CA" sz="4000" dirty="0">
                <a:ln>
                  <a:solidFill>
                    <a:sysClr val="windowText" lastClr="000000"/>
                  </a:solidFill>
                </a:ln>
                <a:latin typeface="Cooper Black" panose="0208090404030B020404" pitchFamily="18" charset="0"/>
              </a:rPr>
              <a:t>AND</a:t>
            </a:r>
            <a:r>
              <a:rPr lang="en-CA" sz="4000" dirty="0">
                <a:latin typeface="Cooper Black" panose="0208090404030B020404" pitchFamily="18" charset="0"/>
              </a:rPr>
              <a:t> </a:t>
            </a:r>
            <a:r>
              <a:rPr lang="en-CA" sz="2800" b="1" dirty="0">
                <a:ln>
                  <a:solidFill>
                    <a:srgbClr val="0000FF"/>
                  </a:solidFill>
                </a:ln>
                <a:solidFill>
                  <a:srgbClr val="7FF7FD"/>
                </a:solidFill>
              </a:rPr>
              <a:t>Yahusha Ha Mashiach </a:t>
            </a:r>
            <a:r>
              <a:rPr lang="en-CA" sz="2800" dirty="0"/>
              <a:t>as </a:t>
            </a:r>
            <a:br>
              <a:rPr lang="en-CA" sz="2800" dirty="0"/>
            </a:br>
            <a:r>
              <a:rPr lang="en-CA" sz="2800" dirty="0"/>
              <a:t>the Saviour of this world!</a:t>
            </a:r>
          </a:p>
          <a:p>
            <a:pPr algn="ctr"/>
            <a:r>
              <a:rPr lang="en-CA" sz="6000" dirty="0">
                <a:solidFill>
                  <a:srgbClr val="C00000"/>
                </a:solidFill>
              </a:rPr>
              <a:t>What gives - </a:t>
            </a:r>
            <a:r>
              <a:rPr lang="en-CA" sz="6000" dirty="0">
                <a:ln w="28575">
                  <a:solidFill>
                    <a:srgbClr val="0000FF"/>
                  </a:solidFill>
                </a:ln>
                <a:solidFill>
                  <a:srgbClr val="FFFF00"/>
                </a:solidFill>
                <a:effectLst>
                  <a:outerShdw blurRad="50800" dist="88900" dir="12600000" algn="r" rotWithShape="0">
                    <a:srgbClr val="FF00FF"/>
                  </a:outerShdw>
                </a:effectLst>
                <a:latin typeface="Cooper Black" panose="0208090404030B020404" pitchFamily="18" charset="0"/>
              </a:rPr>
              <a:t>ELOHIM?</a:t>
            </a:r>
          </a:p>
        </p:txBody>
      </p:sp>
      <p:sp>
        <p:nvSpPr>
          <p:cNvPr id="4" name="Speech Bubble: Rectangle with Corners Rounded 3">
            <a:extLst>
              <a:ext uri="{FF2B5EF4-FFF2-40B4-BE49-F238E27FC236}">
                <a16:creationId xmlns="" xmlns:a16="http://schemas.microsoft.com/office/drawing/2014/main" id="{D4032344-0F8A-428B-BAA7-2E4BF1A57B89}"/>
              </a:ext>
            </a:extLst>
          </p:cNvPr>
          <p:cNvSpPr/>
          <p:nvPr/>
        </p:nvSpPr>
        <p:spPr>
          <a:xfrm>
            <a:off x="10020858" y="2208223"/>
            <a:ext cx="2051068" cy="862030"/>
          </a:xfrm>
          <a:prstGeom prst="wedgeRoundRectCallout">
            <a:avLst>
              <a:gd name="adj1" fmla="val -72697"/>
              <a:gd name="adj2" fmla="val 88397"/>
              <a:gd name="adj3" fmla="val 16667"/>
            </a:avLst>
          </a:prstGeom>
          <a:solidFill>
            <a:schemeClr val="accent2"/>
          </a:solidFill>
          <a:ln w="7620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a:ln w="19050">
                  <a:solidFill>
                    <a:srgbClr val="663300"/>
                  </a:solidFill>
                </a:ln>
                <a:solidFill>
                  <a:srgbClr val="7FF7FD"/>
                </a:solidFill>
                <a:effectLst>
                  <a:outerShdw blurRad="50800" dist="76200" dir="12600000" rotWithShape="0">
                    <a:srgbClr val="FF00FF"/>
                  </a:outerShdw>
                </a:effectLst>
              </a:rPr>
              <a:t>Plural!</a:t>
            </a:r>
          </a:p>
        </p:txBody>
      </p:sp>
      <p:sp>
        <p:nvSpPr>
          <p:cNvPr id="6" name="Rectangle: Rounded Corners 5">
            <a:extLst>
              <a:ext uri="{FF2B5EF4-FFF2-40B4-BE49-F238E27FC236}">
                <a16:creationId xmlns="" xmlns:a16="http://schemas.microsoft.com/office/drawing/2014/main" id="{52C1FD07-0B3B-453E-B606-6B246280797C}"/>
              </a:ext>
            </a:extLst>
          </p:cNvPr>
          <p:cNvSpPr/>
          <p:nvPr/>
        </p:nvSpPr>
        <p:spPr>
          <a:xfrm rot="19822835">
            <a:off x="1765513" y="4975121"/>
            <a:ext cx="2684207" cy="589936"/>
          </a:xfrm>
          <a:prstGeom prst="roundRect">
            <a:avLst>
              <a:gd name="adj" fmla="val 50000"/>
            </a:avLst>
          </a:prstGeom>
          <a:solidFill>
            <a:srgbClr val="FF7C80"/>
          </a:solidFill>
          <a:ln>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0000FF"/>
                  </a:solidFill>
                </a:ln>
                <a:solidFill>
                  <a:srgbClr val="7FF7FD"/>
                </a:solidFill>
              </a:rPr>
              <a:t>Yahuah</a:t>
            </a:r>
          </a:p>
        </p:txBody>
      </p:sp>
      <p:sp>
        <p:nvSpPr>
          <p:cNvPr id="7" name="Rectangle: Rounded Corners 6">
            <a:extLst>
              <a:ext uri="{FF2B5EF4-FFF2-40B4-BE49-F238E27FC236}">
                <a16:creationId xmlns="" xmlns:a16="http://schemas.microsoft.com/office/drawing/2014/main" id="{319DA327-85D8-4C64-90CA-E0A506D5FD78}"/>
              </a:ext>
            </a:extLst>
          </p:cNvPr>
          <p:cNvSpPr/>
          <p:nvPr/>
        </p:nvSpPr>
        <p:spPr>
          <a:xfrm rot="19822835">
            <a:off x="6216448" y="4967315"/>
            <a:ext cx="2684207" cy="589936"/>
          </a:xfrm>
          <a:prstGeom prst="roundRect">
            <a:avLst>
              <a:gd name="adj" fmla="val 50000"/>
            </a:avLst>
          </a:prstGeom>
          <a:solidFill>
            <a:srgbClr val="FF7C80"/>
          </a:solidFill>
          <a:ln>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0000FF"/>
                  </a:solidFill>
                </a:ln>
                <a:solidFill>
                  <a:srgbClr val="7FF7FD"/>
                </a:solidFill>
              </a:rPr>
              <a:t>Yahusha</a:t>
            </a:r>
          </a:p>
        </p:txBody>
      </p:sp>
      <p:sp>
        <p:nvSpPr>
          <p:cNvPr id="8" name="Rectangle: Rounded Corners 7">
            <a:extLst>
              <a:ext uri="{FF2B5EF4-FFF2-40B4-BE49-F238E27FC236}">
                <a16:creationId xmlns="" xmlns:a16="http://schemas.microsoft.com/office/drawing/2014/main" id="{3CCE1CC0-F5F8-4FC0-81FA-E5D8BFD49B51}"/>
              </a:ext>
            </a:extLst>
          </p:cNvPr>
          <p:cNvSpPr/>
          <p:nvPr/>
        </p:nvSpPr>
        <p:spPr>
          <a:xfrm rot="19822835">
            <a:off x="7671628" y="4978468"/>
            <a:ext cx="2684207" cy="589936"/>
          </a:xfrm>
          <a:prstGeom prst="roundRect">
            <a:avLst>
              <a:gd name="adj" fmla="val 50000"/>
            </a:avLst>
          </a:prstGeom>
          <a:solidFill>
            <a:srgbClr val="FF7C80"/>
          </a:solidFill>
          <a:ln>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0000FF"/>
                  </a:solidFill>
                </a:ln>
                <a:solidFill>
                  <a:srgbClr val="7FF7FD"/>
                </a:solidFill>
              </a:rPr>
              <a:t>Emmanuel</a:t>
            </a:r>
          </a:p>
        </p:txBody>
      </p:sp>
      <p:sp>
        <p:nvSpPr>
          <p:cNvPr id="9" name="Rectangle: Rounded Corners 8">
            <a:extLst>
              <a:ext uri="{FF2B5EF4-FFF2-40B4-BE49-F238E27FC236}">
                <a16:creationId xmlns="" xmlns:a16="http://schemas.microsoft.com/office/drawing/2014/main" id="{100E3DAE-8B15-44F7-8E52-22EFA68070FD}"/>
              </a:ext>
            </a:extLst>
          </p:cNvPr>
          <p:cNvSpPr/>
          <p:nvPr/>
        </p:nvSpPr>
        <p:spPr>
          <a:xfrm rot="19822835">
            <a:off x="4764217" y="4968378"/>
            <a:ext cx="2684207" cy="589936"/>
          </a:xfrm>
          <a:prstGeom prst="roundRect">
            <a:avLst>
              <a:gd name="adj" fmla="val 50000"/>
            </a:avLst>
          </a:prstGeom>
          <a:solidFill>
            <a:srgbClr val="FF7C80"/>
          </a:solidFill>
          <a:ln>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0000FF"/>
                  </a:solidFill>
                </a:ln>
                <a:solidFill>
                  <a:srgbClr val="7FF7FD"/>
                </a:solidFill>
              </a:rPr>
              <a:t>Michael</a:t>
            </a:r>
          </a:p>
        </p:txBody>
      </p:sp>
      <p:sp>
        <p:nvSpPr>
          <p:cNvPr id="12" name="Rectangle: Rounded Corners 8">
            <a:extLst>
              <a:ext uri="{FF2B5EF4-FFF2-40B4-BE49-F238E27FC236}">
                <a16:creationId xmlns="" xmlns:a16="http://schemas.microsoft.com/office/drawing/2014/main" id="{100E3DAE-8B15-44F7-8E52-22EFA68070FD}"/>
              </a:ext>
            </a:extLst>
          </p:cNvPr>
          <p:cNvSpPr/>
          <p:nvPr/>
        </p:nvSpPr>
        <p:spPr>
          <a:xfrm rot="19822835">
            <a:off x="3294705" y="4964268"/>
            <a:ext cx="2684207" cy="589936"/>
          </a:xfrm>
          <a:prstGeom prst="roundRect">
            <a:avLst>
              <a:gd name="adj" fmla="val 50000"/>
            </a:avLst>
          </a:prstGeom>
          <a:solidFill>
            <a:srgbClr val="FF7C80"/>
          </a:solidFill>
          <a:ln>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err="1">
                <a:ln>
                  <a:solidFill>
                    <a:srgbClr val="0000FF"/>
                  </a:solidFill>
                </a:ln>
                <a:solidFill>
                  <a:srgbClr val="7FF7FD"/>
                </a:solidFill>
              </a:rPr>
              <a:t>Melki-tzedek</a:t>
            </a:r>
            <a:endParaRPr lang="en-CA" sz="3200" b="1" dirty="0">
              <a:ln>
                <a:solidFill>
                  <a:srgbClr val="0000FF"/>
                </a:solidFill>
              </a:ln>
              <a:solidFill>
                <a:srgbClr val="7FF7FD"/>
              </a:solidFill>
            </a:endParaRPr>
          </a:p>
        </p:txBody>
      </p:sp>
    </p:spTree>
    <p:extLst>
      <p:ext uri="{BB962C8B-B14F-4D97-AF65-F5344CB8AC3E}">
        <p14:creationId xmlns:p14="http://schemas.microsoft.com/office/powerpoint/2010/main" val="194597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78118"/>
            <a:ext cx="11610109" cy="6456218"/>
          </a:xfrm>
        </p:spPr>
        <p:txBody>
          <a:bodyPr anchor="t">
            <a:normAutofit/>
          </a:bodyPr>
          <a:lstStyle/>
          <a:p>
            <a:pPr marL="0" indent="0">
              <a:buNone/>
            </a:pPr>
            <a:r>
              <a:rPr lang="en-US" dirty="0">
                <a:solidFill>
                  <a:prstClr val="black"/>
                </a:solidFill>
                <a:latin typeface="Georgia" panose="02040502050405020303" pitchFamily="18" charset="0"/>
              </a:rPr>
              <a:t>	</a:t>
            </a: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11776364" y="6543964"/>
            <a:ext cx="415635" cy="365125"/>
          </a:xfrm>
        </p:spPr>
        <p:txBody>
          <a:bodyPr/>
          <a:lstStyle/>
          <a:p>
            <a:fld id="{DDD9EB22-F289-478D-9B7C-A50560697DE0}" type="slidenum">
              <a:rPr lang="en-CA" smtClean="0">
                <a:solidFill>
                  <a:schemeClr val="tx1"/>
                </a:solidFill>
              </a:rPr>
              <a:t>16</a:t>
            </a:fld>
            <a:endParaRPr lang="en-CA" dirty="0">
              <a:solidFill>
                <a:schemeClr val="tx1"/>
              </a:solidFill>
            </a:endParaRPr>
          </a:p>
        </p:txBody>
      </p:sp>
      <p:sp>
        <p:nvSpPr>
          <p:cNvPr id="4" name="Double Wave 3">
            <a:extLst>
              <a:ext uri="{FF2B5EF4-FFF2-40B4-BE49-F238E27FC236}">
                <a16:creationId xmlns="" xmlns:a16="http://schemas.microsoft.com/office/drawing/2014/main" id="{8FF5960E-160B-4EC7-9361-0342487CED7F}"/>
              </a:ext>
            </a:extLst>
          </p:cNvPr>
          <p:cNvSpPr/>
          <p:nvPr/>
        </p:nvSpPr>
        <p:spPr>
          <a:xfrm>
            <a:off x="308908" y="204692"/>
            <a:ext cx="8155709" cy="1989591"/>
          </a:xfrm>
          <a:prstGeom prst="doubleWave">
            <a:avLst>
              <a:gd name="adj1" fmla="val 6250"/>
              <a:gd name="adj2" fmla="val -7970"/>
            </a:avLst>
          </a:prstGeom>
          <a:solidFill>
            <a:srgbClr val="92D050"/>
          </a:solidFill>
          <a:ln w="57150">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002060"/>
                </a:solidFill>
              </a:rPr>
              <a:t>How can a </a:t>
            </a:r>
            <a:r>
              <a:rPr lang="en-CA" sz="3200" b="1" dirty="0">
                <a:solidFill>
                  <a:srgbClr val="002060"/>
                </a:solidFill>
                <a:effectLst>
                  <a:outerShdw blurRad="50800" dist="50800" dir="5400000" algn="ctr" rotWithShape="0">
                    <a:srgbClr val="FF00FF"/>
                  </a:outerShdw>
                </a:effectLst>
              </a:rPr>
              <a:t>plurality</a:t>
            </a:r>
            <a:r>
              <a:rPr lang="en-CA" sz="3200" dirty="0">
                <a:solidFill>
                  <a:srgbClr val="002060"/>
                </a:solidFill>
              </a:rPr>
              <a:t> (</a:t>
            </a:r>
            <a:r>
              <a:rPr lang="en-CA" sz="3200" dirty="0" err="1">
                <a:solidFill>
                  <a:srgbClr val="002060"/>
                </a:solidFill>
              </a:rPr>
              <a:t>Elei</a:t>
            </a:r>
            <a:r>
              <a:rPr lang="en-CA" sz="3200" dirty="0">
                <a:solidFill>
                  <a:srgbClr val="002060"/>
                </a:solidFill>
              </a:rPr>
              <a:t>-nu) be singular - </a:t>
            </a:r>
            <a:r>
              <a:rPr lang="en-CA" sz="3600" b="1" i="1" dirty="0" err="1">
                <a:ln>
                  <a:solidFill>
                    <a:srgbClr val="0000FF"/>
                  </a:solidFill>
                </a:ln>
                <a:solidFill>
                  <a:srgbClr val="002060"/>
                </a:solidFill>
                <a:effectLst>
                  <a:outerShdw blurRad="50800" dist="50800" dir="5400000" algn="ctr" rotWithShape="0">
                    <a:srgbClr val="FF99FF"/>
                  </a:outerShdw>
                </a:effectLst>
                <a:latin typeface="Cooper Black" panose="0208090404030B020404" pitchFamily="18" charset="0"/>
              </a:rPr>
              <a:t>Echad</a:t>
            </a:r>
            <a:r>
              <a:rPr lang="en-CA" sz="3600" b="1" i="1" dirty="0">
                <a:ln>
                  <a:solidFill>
                    <a:srgbClr val="0000FF"/>
                  </a:solidFill>
                </a:ln>
                <a:solidFill>
                  <a:srgbClr val="002060"/>
                </a:solidFill>
                <a:effectLst>
                  <a:outerShdw blurRad="50800" dist="50800" dir="5400000" algn="ctr" rotWithShape="0">
                    <a:srgbClr val="FF99FF"/>
                  </a:outerShdw>
                </a:effectLst>
                <a:latin typeface="Cooper Black" panose="0208090404030B020404" pitchFamily="18" charset="0"/>
              </a:rPr>
              <a:t>?</a:t>
            </a:r>
          </a:p>
        </p:txBody>
      </p:sp>
      <p:sp>
        <p:nvSpPr>
          <p:cNvPr id="9" name="Rectangle: Rounded Corners 8">
            <a:extLst>
              <a:ext uri="{FF2B5EF4-FFF2-40B4-BE49-F238E27FC236}">
                <a16:creationId xmlns="" xmlns:a16="http://schemas.microsoft.com/office/drawing/2014/main" id="{C5E4B62C-2049-4DF4-BBD2-E020CDF5AACD}"/>
              </a:ext>
            </a:extLst>
          </p:cNvPr>
          <p:cNvSpPr/>
          <p:nvPr/>
        </p:nvSpPr>
        <p:spPr>
          <a:xfrm>
            <a:off x="10661716" y="1407649"/>
            <a:ext cx="1338110" cy="333649"/>
          </a:xfrm>
          <a:prstGeom prst="roundRect">
            <a:avLst>
              <a:gd name="adj" fmla="val 47061"/>
            </a:avLst>
          </a:prstGeom>
          <a:solidFill>
            <a:srgbClr val="FF99FF"/>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a:solidFill>
                  <a:sysClr val="windowText" lastClr="000000"/>
                </a:solidFill>
              </a:rPr>
              <a:t>Deut</a:t>
            </a:r>
            <a:r>
              <a:rPr lang="en-CA" dirty="0">
                <a:solidFill>
                  <a:sysClr val="windowText" lastClr="000000"/>
                </a:solidFill>
              </a:rPr>
              <a:t> 6:4</a:t>
            </a:r>
          </a:p>
        </p:txBody>
      </p:sp>
      <p:pic>
        <p:nvPicPr>
          <p:cNvPr id="10" name="Picture 9">
            <a:extLst>
              <a:ext uri="{FF2B5EF4-FFF2-40B4-BE49-F238E27FC236}">
                <a16:creationId xmlns="" xmlns:a16="http://schemas.microsoft.com/office/drawing/2014/main" id="{8487B60A-9E9A-4CAF-88B1-ED6F311D9A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0914" y="3642688"/>
            <a:ext cx="5818907" cy="2966727"/>
          </a:xfrm>
          <a:prstGeom prst="rect">
            <a:avLst/>
          </a:prstGeom>
          <a:ln>
            <a:solidFill>
              <a:srgbClr val="002060"/>
            </a:solidFill>
          </a:ln>
        </p:spPr>
      </p:pic>
      <p:pic>
        <p:nvPicPr>
          <p:cNvPr id="11" name="Picture 10">
            <a:extLst>
              <a:ext uri="{FF2B5EF4-FFF2-40B4-BE49-F238E27FC236}">
                <a16:creationId xmlns="" xmlns:a16="http://schemas.microsoft.com/office/drawing/2014/main" id="{685503E8-F182-4DFC-BE75-BD4BBF1C60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49123" y="3790562"/>
            <a:ext cx="5111963" cy="2666865"/>
          </a:xfrm>
          <a:prstGeom prst="rect">
            <a:avLst/>
          </a:prstGeom>
          <a:ln>
            <a:solidFill>
              <a:srgbClr val="002060"/>
            </a:solidFill>
          </a:ln>
        </p:spPr>
      </p:pic>
      <p:pic>
        <p:nvPicPr>
          <p:cNvPr id="12" name="Picture 3" descr="C:\Users\Rae\Desktop\Yellow face - shocked transparency.png">
            <a:extLst>
              <a:ext uri="{FF2B5EF4-FFF2-40B4-BE49-F238E27FC236}">
                <a16:creationId xmlns="" xmlns:a16="http://schemas.microsoft.com/office/drawing/2014/main" id="{0C111617-078C-4805-8508-CCEA1A6A1F2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70169" y="1085808"/>
            <a:ext cx="2196796" cy="233164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 xmlns:a16="http://schemas.microsoft.com/office/drawing/2014/main" id="{F843C5E4-6780-4365-BD89-AED1C6EC90BE}"/>
              </a:ext>
            </a:extLst>
          </p:cNvPr>
          <p:cNvSpPr/>
          <p:nvPr/>
        </p:nvSpPr>
        <p:spPr>
          <a:xfrm>
            <a:off x="9725892" y="5936194"/>
            <a:ext cx="2235194" cy="521233"/>
          </a:xfrm>
          <a:prstGeom prst="round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Speech Bubble: Rectangle with Corners Rounded 13">
            <a:extLst>
              <a:ext uri="{FF2B5EF4-FFF2-40B4-BE49-F238E27FC236}">
                <a16:creationId xmlns="" xmlns:a16="http://schemas.microsoft.com/office/drawing/2014/main" id="{2C8F90C7-2E77-4E39-A5A6-64632DC87242}"/>
              </a:ext>
            </a:extLst>
          </p:cNvPr>
          <p:cNvSpPr/>
          <p:nvPr/>
        </p:nvSpPr>
        <p:spPr>
          <a:xfrm>
            <a:off x="3222755" y="2318491"/>
            <a:ext cx="2676093" cy="862030"/>
          </a:xfrm>
          <a:prstGeom prst="wedgeRoundRectCallout">
            <a:avLst>
              <a:gd name="adj1" fmla="val -28996"/>
              <a:gd name="adj2" fmla="val 246147"/>
              <a:gd name="adj3" fmla="val 16667"/>
            </a:avLst>
          </a:prstGeom>
          <a:solidFill>
            <a:schemeClr val="accent2"/>
          </a:solidFill>
          <a:ln w="7620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a:ln w="19050">
                  <a:solidFill>
                    <a:srgbClr val="663300"/>
                  </a:solidFill>
                </a:ln>
                <a:solidFill>
                  <a:srgbClr val="7FF7FD"/>
                </a:solidFill>
                <a:effectLst>
                  <a:outerShdw blurRad="50800" dist="76200" dir="12600000" rotWithShape="0">
                    <a:srgbClr val="FF00FF"/>
                  </a:outerShdw>
                </a:effectLst>
              </a:rPr>
              <a:t>Singular!</a:t>
            </a:r>
          </a:p>
        </p:txBody>
      </p:sp>
      <p:sp>
        <p:nvSpPr>
          <p:cNvPr id="15" name="Speech Bubble: Rectangle with Corners Rounded 14">
            <a:extLst>
              <a:ext uri="{FF2B5EF4-FFF2-40B4-BE49-F238E27FC236}">
                <a16:creationId xmlns="" xmlns:a16="http://schemas.microsoft.com/office/drawing/2014/main" id="{9D07402D-E673-4608-83E2-8CD30D217A78}"/>
              </a:ext>
            </a:extLst>
          </p:cNvPr>
          <p:cNvSpPr/>
          <p:nvPr/>
        </p:nvSpPr>
        <p:spPr>
          <a:xfrm>
            <a:off x="8265479" y="4872406"/>
            <a:ext cx="1443006" cy="521233"/>
          </a:xfrm>
          <a:prstGeom prst="wedgeRoundRectCallout">
            <a:avLst>
              <a:gd name="adj1" fmla="val -79297"/>
              <a:gd name="adj2" fmla="val 22047"/>
              <a:gd name="adj3" fmla="val 16667"/>
            </a:avLst>
          </a:prstGeom>
          <a:solidFill>
            <a:schemeClr val="accent2"/>
          </a:solidFill>
          <a:ln w="7620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w="19050">
                  <a:solidFill>
                    <a:srgbClr val="663300"/>
                  </a:solidFill>
                </a:ln>
                <a:solidFill>
                  <a:srgbClr val="7FF7FD"/>
                </a:solidFill>
                <a:effectLst>
                  <a:outerShdw blurRad="50800" dist="76200" dir="12600000" rotWithShape="0">
                    <a:srgbClr val="FF00FF"/>
                  </a:outerShdw>
                </a:effectLst>
              </a:rPr>
              <a:t>Plural!</a:t>
            </a:r>
          </a:p>
        </p:txBody>
      </p:sp>
      <p:pic>
        <p:nvPicPr>
          <p:cNvPr id="5" name="Picture 4">
            <a:extLst>
              <a:ext uri="{FF2B5EF4-FFF2-40B4-BE49-F238E27FC236}">
                <a16:creationId xmlns="" xmlns:a16="http://schemas.microsoft.com/office/drawing/2014/main" id="{EC7A7A41-11E5-4F8E-875F-DF075DE9A60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53885" y="1784841"/>
            <a:ext cx="5926393" cy="1153613"/>
          </a:xfrm>
          <a:prstGeom prst="rect">
            <a:avLst/>
          </a:prstGeom>
          <a:ln>
            <a:solidFill>
              <a:srgbClr val="002060"/>
            </a:solidFill>
          </a:ln>
        </p:spPr>
      </p:pic>
      <p:pic>
        <p:nvPicPr>
          <p:cNvPr id="6" name="Picture 5">
            <a:extLst>
              <a:ext uri="{FF2B5EF4-FFF2-40B4-BE49-F238E27FC236}">
                <a16:creationId xmlns="" xmlns:a16="http://schemas.microsoft.com/office/drawing/2014/main" id="{58C44F7E-CC87-404A-A37E-245A10460B9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88017" y="1803463"/>
            <a:ext cx="920811" cy="2646316"/>
          </a:xfrm>
          <a:prstGeom prst="rect">
            <a:avLst/>
          </a:prstGeom>
        </p:spPr>
      </p:pic>
      <p:sp>
        <p:nvSpPr>
          <p:cNvPr id="16" name="Rectangle: Rounded Corners 15">
            <a:extLst>
              <a:ext uri="{FF2B5EF4-FFF2-40B4-BE49-F238E27FC236}">
                <a16:creationId xmlns="" xmlns:a16="http://schemas.microsoft.com/office/drawing/2014/main" id="{341DD18D-A666-4018-9683-07DA0A1B6D5F}"/>
              </a:ext>
            </a:extLst>
          </p:cNvPr>
          <p:cNvSpPr/>
          <p:nvPr/>
        </p:nvSpPr>
        <p:spPr>
          <a:xfrm>
            <a:off x="6188016" y="1714401"/>
            <a:ext cx="920811" cy="2735378"/>
          </a:xfrm>
          <a:prstGeom prst="round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peech Bubble: Rectangle with Corners Rounded 7">
            <a:extLst>
              <a:ext uri="{FF2B5EF4-FFF2-40B4-BE49-F238E27FC236}">
                <a16:creationId xmlns="" xmlns:a16="http://schemas.microsoft.com/office/drawing/2014/main" id="{ECF88656-4BB6-49EA-970E-B9AAB131F5FB}"/>
              </a:ext>
            </a:extLst>
          </p:cNvPr>
          <p:cNvSpPr/>
          <p:nvPr/>
        </p:nvSpPr>
        <p:spPr>
          <a:xfrm>
            <a:off x="8967326" y="400574"/>
            <a:ext cx="2015306" cy="881416"/>
          </a:xfrm>
          <a:prstGeom prst="wedgeRoundRectCallout">
            <a:avLst>
              <a:gd name="adj1" fmla="val -66506"/>
              <a:gd name="adj2" fmla="val 107861"/>
              <a:gd name="adj3" fmla="val 16667"/>
            </a:avLst>
          </a:prstGeom>
          <a:solidFill>
            <a:schemeClr val="accent2">
              <a:lumMod val="75000"/>
            </a:schemeClr>
          </a:solidFill>
          <a:ln w="7620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a:ln>
                  <a:solidFill>
                    <a:srgbClr val="0000FF"/>
                  </a:solidFill>
                </a:ln>
                <a:solidFill>
                  <a:srgbClr val="7FF7FD"/>
                </a:solidFill>
                <a:effectLst>
                  <a:outerShdw blurRad="50800" dist="50800" dir="13800000" algn="ctr" rotWithShape="0">
                    <a:srgbClr val="FF00FF"/>
                  </a:outerShdw>
                </a:effectLst>
              </a:rPr>
              <a:t>Plural</a:t>
            </a:r>
          </a:p>
        </p:txBody>
      </p:sp>
      <p:pic>
        <p:nvPicPr>
          <p:cNvPr id="17" name="Picture 16">
            <a:extLst>
              <a:ext uri="{FF2B5EF4-FFF2-40B4-BE49-F238E27FC236}">
                <a16:creationId xmlns="" xmlns:a16="http://schemas.microsoft.com/office/drawing/2014/main" id="{5D7DBB70-841C-4DC4-B869-31B67FC89CA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936969" y="2932117"/>
            <a:ext cx="1055296" cy="496883"/>
          </a:xfrm>
          <a:prstGeom prst="rect">
            <a:avLst/>
          </a:prstGeom>
          <a:ln w="38100" cap="sq">
            <a:solidFill>
              <a:srgbClr val="FF7C80"/>
            </a:solidFill>
            <a:prstDash val="solid"/>
            <a:miter lim="800000"/>
          </a:ln>
          <a:effectLst>
            <a:outerShdw blurRad="50800" dist="38100" dir="2700000" algn="tl" rotWithShape="0">
              <a:srgbClr val="000000">
                <a:alpha val="43000"/>
              </a:srgbClr>
            </a:outerShdw>
          </a:effectLst>
        </p:spPr>
      </p:pic>
      <p:sp>
        <p:nvSpPr>
          <p:cNvPr id="18" name="Rectangle: Rounded Corners 17">
            <a:extLst>
              <a:ext uri="{FF2B5EF4-FFF2-40B4-BE49-F238E27FC236}">
                <a16:creationId xmlns="" xmlns:a16="http://schemas.microsoft.com/office/drawing/2014/main" id="{397C30D4-D864-4EC3-8A51-AD37A58BD4A7}"/>
              </a:ext>
            </a:extLst>
          </p:cNvPr>
          <p:cNvSpPr/>
          <p:nvPr/>
        </p:nvSpPr>
        <p:spPr>
          <a:xfrm>
            <a:off x="3222755" y="5043952"/>
            <a:ext cx="946122" cy="287685"/>
          </a:xfrm>
          <a:prstGeom prst="round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Rounded Corners 19">
            <a:extLst>
              <a:ext uri="{FF2B5EF4-FFF2-40B4-BE49-F238E27FC236}">
                <a16:creationId xmlns="" xmlns:a16="http://schemas.microsoft.com/office/drawing/2014/main" id="{A6DE3520-929E-4AC6-9983-FD4239F50E96}"/>
              </a:ext>
            </a:extLst>
          </p:cNvPr>
          <p:cNvSpPr/>
          <p:nvPr/>
        </p:nvSpPr>
        <p:spPr>
          <a:xfrm>
            <a:off x="6299200" y="3992879"/>
            <a:ext cx="725675" cy="361269"/>
          </a:xfrm>
          <a:prstGeom prst="roundRect">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Speech Bubble: Rectangle with Corners Rounded 18">
            <a:extLst>
              <a:ext uri="{FF2B5EF4-FFF2-40B4-BE49-F238E27FC236}">
                <a16:creationId xmlns="" xmlns:a16="http://schemas.microsoft.com/office/drawing/2014/main" id="{C1405E3F-3FFC-4292-ACEC-803C06275A8E}"/>
              </a:ext>
            </a:extLst>
          </p:cNvPr>
          <p:cNvSpPr/>
          <p:nvPr/>
        </p:nvSpPr>
        <p:spPr>
          <a:xfrm>
            <a:off x="5309407" y="6293768"/>
            <a:ext cx="548141" cy="451323"/>
          </a:xfrm>
          <a:prstGeom prst="wedgeRoundRectCallout">
            <a:avLst>
              <a:gd name="adj1" fmla="val -105362"/>
              <a:gd name="adj2" fmla="val -18156"/>
              <a:gd name="adj3" fmla="val 16667"/>
            </a:avLst>
          </a:prstGeom>
          <a:solidFill>
            <a:schemeClr val="accent2"/>
          </a:solidFill>
          <a:ln w="7620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w="19050">
                  <a:solidFill>
                    <a:srgbClr val="663300"/>
                  </a:solidFill>
                </a:ln>
                <a:solidFill>
                  <a:srgbClr val="7FF7FD"/>
                </a:solidFill>
                <a:effectLst>
                  <a:outerShdw blurRad="50800" dist="76200" dir="12600000" rotWithShape="0">
                    <a:srgbClr val="FF00FF"/>
                  </a:outerShdw>
                </a:effectLst>
              </a:rPr>
              <a:t>El</a:t>
            </a:r>
          </a:p>
        </p:txBody>
      </p:sp>
    </p:spTree>
    <p:extLst>
      <p:ext uri="{BB962C8B-B14F-4D97-AF65-F5344CB8AC3E}">
        <p14:creationId xmlns:p14="http://schemas.microsoft.com/office/powerpoint/2010/main" val="75835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0" fill="hold"/>
                                        <p:tgtEl>
                                          <p:spTgt spid="20"/>
                                        </p:tgtEl>
                                        <p:attrNameLst>
                                          <p:attrName>ppt_x</p:attrName>
                                        </p:attrNameLst>
                                      </p:cBhvr>
                                      <p:tavLst>
                                        <p:tav tm="0">
                                          <p:val>
                                            <p:strVal val="#ppt_x"/>
                                          </p:val>
                                        </p:tav>
                                        <p:tav tm="100000">
                                          <p:val>
                                            <p:strVal val="#ppt_x"/>
                                          </p:val>
                                        </p:tav>
                                      </p:tavLst>
                                    </p:anim>
                                    <p:anim calcmode="lin" valueType="num">
                                      <p:cBhvr additive="base">
                                        <p:cTn id="8" dur="5000" fill="hold"/>
                                        <p:tgtEl>
                                          <p:spTgt spid="20"/>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250"/>
                                  </p:stCondLst>
                                  <p:childTnLst>
                                    <p:animRot by="21600000">
                                      <p:cBhvr>
                                        <p:cTn id="10" dur="5000" fill="hold"/>
                                        <p:tgtEl>
                                          <p:spTgt spid="2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8" grpId="0" animBg="1"/>
      <p:bldP spid="20" grpId="0" animBg="1"/>
      <p:bldP spid="20" grpId="1"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78118"/>
            <a:ext cx="11610109" cy="6456218"/>
          </a:xfrm>
        </p:spPr>
        <p:txBody>
          <a:bodyPr anchor="t">
            <a:normAutofit/>
          </a:bodyPr>
          <a:lstStyle/>
          <a:p>
            <a:pPr marL="0" indent="0">
              <a:buNone/>
            </a:pPr>
            <a:r>
              <a:rPr lang="en-US" dirty="0">
                <a:solidFill>
                  <a:prstClr val="black"/>
                </a:solidFill>
                <a:latin typeface="Georgia" panose="02040502050405020303" pitchFamily="18" charset="0"/>
              </a:rPr>
              <a:t>	</a:t>
            </a: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17</a:t>
            </a:fld>
            <a:endParaRPr lang="en-CA" dirty="0">
              <a:solidFill>
                <a:schemeClr val="tx1"/>
              </a:solidFill>
            </a:endParaRPr>
          </a:p>
        </p:txBody>
      </p:sp>
      <p:sp>
        <p:nvSpPr>
          <p:cNvPr id="5" name="Ribbon: Tilted Up 4">
            <a:extLst>
              <a:ext uri="{FF2B5EF4-FFF2-40B4-BE49-F238E27FC236}">
                <a16:creationId xmlns="" xmlns:a16="http://schemas.microsoft.com/office/drawing/2014/main" id="{BBFBD435-5DE2-4CC0-A201-A16F77543291}"/>
              </a:ext>
            </a:extLst>
          </p:cNvPr>
          <p:cNvSpPr/>
          <p:nvPr/>
        </p:nvSpPr>
        <p:spPr>
          <a:xfrm>
            <a:off x="831700" y="672883"/>
            <a:ext cx="11305309" cy="5883172"/>
          </a:xfrm>
          <a:prstGeom prst="ribbon2">
            <a:avLst>
              <a:gd name="adj1" fmla="val 16667"/>
              <a:gd name="adj2" fmla="val 75000"/>
            </a:avLst>
          </a:prstGeom>
          <a:solidFill>
            <a:srgbClr val="00B050"/>
          </a:solidFill>
          <a:ln w="76200">
            <a:solidFill>
              <a:schemeClr val="tx1"/>
            </a:solidFill>
          </a:ln>
          <a:effectLst>
            <a:outerShdw blurRad="50800" dist="38100" dir="13500000" sx="102000" sy="102000" algn="br" rotWithShape="0">
              <a:srgbClr val="FF00FF">
                <a:alpha val="9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ysClr val="windowText" lastClr="000000"/>
                  </a:solidFill>
                </a:ln>
                <a:solidFill>
                  <a:srgbClr val="C00000"/>
                </a:solidFill>
                <a:effectLst>
                  <a:glow rad="114300">
                    <a:schemeClr val="accent4">
                      <a:lumMod val="40000"/>
                      <a:lumOff val="60000"/>
                      <a:alpha val="85000"/>
                    </a:schemeClr>
                  </a:glow>
                </a:effectLst>
              </a:rPr>
              <a:t>What if </a:t>
            </a:r>
            <a:r>
              <a:rPr lang="en-CA" sz="3600" b="1" dirty="0">
                <a:ln>
                  <a:solidFill>
                    <a:sysClr val="windowText" lastClr="000000"/>
                  </a:solidFill>
                </a:ln>
                <a:solidFill>
                  <a:srgbClr val="0000FF"/>
                </a:solidFill>
                <a:effectLst>
                  <a:glow rad="114300">
                    <a:schemeClr val="accent4">
                      <a:lumMod val="40000"/>
                      <a:lumOff val="60000"/>
                      <a:alpha val="85000"/>
                    </a:schemeClr>
                  </a:glow>
                </a:effectLst>
              </a:rPr>
              <a:t>Yahuah</a:t>
            </a:r>
            <a:r>
              <a:rPr lang="en-CA" sz="3600" b="1" dirty="0">
                <a:ln>
                  <a:solidFill>
                    <a:sysClr val="windowText" lastClr="000000"/>
                  </a:solidFill>
                </a:ln>
                <a:solidFill>
                  <a:srgbClr val="C00000"/>
                </a:solidFill>
                <a:effectLst>
                  <a:glow rad="114300">
                    <a:schemeClr val="accent4">
                      <a:lumMod val="40000"/>
                      <a:lumOff val="60000"/>
                      <a:alpha val="85000"/>
                    </a:schemeClr>
                  </a:glow>
                </a:effectLst>
              </a:rPr>
              <a:t> is the </a:t>
            </a:r>
            <a:r>
              <a:rPr lang="en-CA" sz="3600" b="1" dirty="0">
                <a:ln>
                  <a:solidFill>
                    <a:sysClr val="windowText" lastClr="000000"/>
                  </a:solidFill>
                </a:ln>
                <a:solidFill>
                  <a:schemeClr val="bg1"/>
                </a:solidFill>
                <a:effectLst>
                  <a:glow rad="114300">
                    <a:schemeClr val="accent4">
                      <a:lumMod val="40000"/>
                      <a:lumOff val="60000"/>
                      <a:alpha val="85000"/>
                    </a:schemeClr>
                  </a:glow>
                </a:effectLst>
              </a:rPr>
              <a:t>invisible</a:t>
            </a:r>
            <a:r>
              <a:rPr lang="en-CA" sz="3600" b="1" dirty="0">
                <a:ln>
                  <a:solidFill>
                    <a:sysClr val="windowText" lastClr="000000"/>
                  </a:solidFill>
                </a:ln>
                <a:solidFill>
                  <a:srgbClr val="C00000"/>
                </a:solidFill>
                <a:effectLst>
                  <a:glow rad="114300">
                    <a:schemeClr val="accent4">
                      <a:lumMod val="40000"/>
                      <a:lumOff val="60000"/>
                      <a:alpha val="85000"/>
                    </a:schemeClr>
                  </a:glow>
                </a:effectLst>
              </a:rPr>
              <a:t> omnipotent </a:t>
            </a:r>
            <a:r>
              <a:rPr lang="en-CA" sz="3600" b="1" dirty="0">
                <a:ln>
                  <a:solidFill>
                    <a:sysClr val="windowText" lastClr="000000"/>
                  </a:solidFill>
                </a:ln>
                <a:solidFill>
                  <a:srgbClr val="0000FF"/>
                </a:solidFill>
                <a:effectLst>
                  <a:glow rad="114300">
                    <a:schemeClr val="accent4">
                      <a:lumMod val="40000"/>
                      <a:lumOff val="60000"/>
                      <a:alpha val="85000"/>
                    </a:schemeClr>
                  </a:glow>
                </a:effectLst>
              </a:rPr>
              <a:t>El,</a:t>
            </a:r>
            <a:r>
              <a:rPr lang="en-CA" sz="3600" b="1" dirty="0">
                <a:ln>
                  <a:solidFill>
                    <a:sysClr val="windowText" lastClr="000000"/>
                  </a:solidFill>
                </a:ln>
                <a:solidFill>
                  <a:srgbClr val="C00000"/>
                </a:solidFill>
                <a:effectLst>
                  <a:glow rad="114300">
                    <a:schemeClr val="accent4">
                      <a:lumMod val="40000"/>
                      <a:lumOff val="60000"/>
                      <a:alpha val="85000"/>
                    </a:schemeClr>
                  </a:glow>
                </a:effectLst>
              </a:rPr>
              <a:t> and </a:t>
            </a:r>
            <a:r>
              <a:rPr lang="en-CA" sz="3600" b="1" dirty="0">
                <a:ln>
                  <a:solidFill>
                    <a:sysClr val="windowText" lastClr="000000"/>
                  </a:solidFill>
                </a:ln>
                <a:solidFill>
                  <a:srgbClr val="0000FF"/>
                </a:solidFill>
                <a:effectLst>
                  <a:glow rad="114300">
                    <a:schemeClr val="accent4">
                      <a:lumMod val="40000"/>
                      <a:lumOff val="60000"/>
                      <a:alpha val="85000"/>
                    </a:schemeClr>
                  </a:glow>
                </a:effectLst>
              </a:rPr>
              <a:t>Yahusha </a:t>
            </a:r>
            <a:r>
              <a:rPr lang="en-CA" sz="3600" b="1" dirty="0">
                <a:ln>
                  <a:solidFill>
                    <a:sysClr val="windowText" lastClr="000000"/>
                  </a:solidFill>
                </a:ln>
                <a:solidFill>
                  <a:srgbClr val="C00000"/>
                </a:solidFill>
                <a:effectLst>
                  <a:glow rad="114300">
                    <a:schemeClr val="accent4">
                      <a:lumMod val="40000"/>
                      <a:lumOff val="60000"/>
                      <a:alpha val="85000"/>
                    </a:schemeClr>
                  </a:glow>
                </a:effectLst>
              </a:rPr>
              <a:t>–</a:t>
            </a:r>
            <a:r>
              <a:rPr lang="en-CA" sz="3600" b="1" dirty="0">
                <a:ln>
                  <a:solidFill>
                    <a:sysClr val="windowText" lastClr="000000"/>
                  </a:solidFill>
                </a:ln>
                <a:solidFill>
                  <a:srgbClr val="0000FF"/>
                </a:solidFill>
                <a:effectLst>
                  <a:glow rad="114300">
                    <a:schemeClr val="accent4">
                      <a:lumMod val="40000"/>
                      <a:lumOff val="60000"/>
                      <a:alpha val="85000"/>
                    </a:schemeClr>
                  </a:glow>
                </a:effectLst>
              </a:rPr>
              <a:t> </a:t>
            </a:r>
            <a:r>
              <a:rPr lang="en-CA" sz="3600" b="1" dirty="0">
                <a:ln>
                  <a:solidFill>
                    <a:sysClr val="windowText" lastClr="000000"/>
                  </a:solidFill>
                </a:ln>
                <a:solidFill>
                  <a:srgbClr val="C00000"/>
                </a:solidFill>
                <a:effectLst>
                  <a:glow rad="114300">
                    <a:schemeClr val="accent4">
                      <a:lumMod val="40000"/>
                      <a:lumOff val="60000"/>
                      <a:alpha val="85000"/>
                    </a:schemeClr>
                  </a:glow>
                </a:effectLst>
              </a:rPr>
              <a:t>is</a:t>
            </a:r>
            <a:r>
              <a:rPr lang="en-CA" sz="3600" b="1" dirty="0">
                <a:ln>
                  <a:solidFill>
                    <a:sysClr val="windowText" lastClr="000000"/>
                  </a:solidFill>
                </a:ln>
                <a:solidFill>
                  <a:srgbClr val="0000FF"/>
                </a:solidFill>
                <a:effectLst>
                  <a:glow rad="114300">
                    <a:schemeClr val="accent4">
                      <a:lumMod val="40000"/>
                      <a:lumOff val="60000"/>
                      <a:alpha val="85000"/>
                    </a:schemeClr>
                  </a:glow>
                </a:effectLst>
              </a:rPr>
              <a:t> </a:t>
            </a:r>
            <a:r>
              <a:rPr lang="en-CA" sz="3600" b="1" dirty="0">
                <a:ln>
                  <a:solidFill>
                    <a:sysClr val="windowText" lastClr="000000"/>
                  </a:solidFill>
                </a:ln>
                <a:solidFill>
                  <a:srgbClr val="C00000"/>
                </a:solidFill>
                <a:effectLst>
                  <a:glow rad="114300">
                    <a:schemeClr val="accent4">
                      <a:lumMod val="40000"/>
                      <a:lumOff val="60000"/>
                      <a:alpha val="85000"/>
                    </a:schemeClr>
                  </a:glow>
                </a:effectLst>
              </a:rPr>
              <a:t>of the </a:t>
            </a:r>
            <a:r>
              <a:rPr lang="en-CA" sz="3600" b="1" dirty="0">
                <a:ln>
                  <a:solidFill>
                    <a:sysClr val="windowText" lastClr="000000"/>
                  </a:solidFill>
                </a:ln>
                <a:solidFill>
                  <a:srgbClr val="00B0F0"/>
                </a:solidFill>
                <a:effectLst>
                  <a:glow rad="114300">
                    <a:schemeClr val="accent4">
                      <a:lumMod val="40000"/>
                      <a:lumOff val="60000"/>
                      <a:alpha val="85000"/>
                    </a:schemeClr>
                  </a:glow>
                </a:effectLst>
              </a:rPr>
              <a:t>same substance; </a:t>
            </a:r>
            <a:br>
              <a:rPr lang="en-CA" sz="3600" b="1" dirty="0">
                <a:ln>
                  <a:solidFill>
                    <a:sysClr val="windowText" lastClr="000000"/>
                  </a:solidFill>
                </a:ln>
                <a:solidFill>
                  <a:srgbClr val="00B0F0"/>
                </a:solidFill>
                <a:effectLst>
                  <a:glow rad="114300">
                    <a:schemeClr val="accent4">
                      <a:lumMod val="40000"/>
                      <a:lumOff val="60000"/>
                      <a:alpha val="85000"/>
                    </a:schemeClr>
                  </a:glow>
                </a:effectLst>
              </a:rPr>
            </a:br>
            <a:r>
              <a:rPr lang="en-CA" sz="3600" b="1" dirty="0">
                <a:ln>
                  <a:solidFill>
                    <a:sysClr val="windowText" lastClr="000000"/>
                  </a:solidFill>
                </a:ln>
                <a:solidFill>
                  <a:srgbClr val="C00000"/>
                </a:solidFill>
                <a:effectLst>
                  <a:glow rad="114300">
                    <a:schemeClr val="accent4">
                      <a:lumMod val="40000"/>
                      <a:lumOff val="60000"/>
                      <a:alpha val="85000"/>
                    </a:schemeClr>
                  </a:glow>
                </a:effectLst>
              </a:rPr>
              <a:t>but made </a:t>
            </a:r>
            <a:r>
              <a:rPr lang="en-CA" sz="3600" b="1" dirty="0">
                <a:ln>
                  <a:solidFill>
                    <a:sysClr val="windowText" lastClr="000000"/>
                  </a:solidFill>
                </a:ln>
                <a:solidFill>
                  <a:srgbClr val="9966FF"/>
                </a:solidFill>
                <a:effectLst>
                  <a:glow rad="114300">
                    <a:schemeClr val="accent4">
                      <a:lumMod val="40000"/>
                      <a:lumOff val="60000"/>
                      <a:alpha val="85000"/>
                    </a:schemeClr>
                  </a:glow>
                  <a:outerShdw blurRad="50800" dist="50800" dir="5400000" algn="ctr" rotWithShape="0">
                    <a:srgbClr val="FF00FF"/>
                  </a:outerShdw>
                </a:effectLst>
              </a:rPr>
              <a:t>tangibly</a:t>
            </a:r>
            <a:r>
              <a:rPr lang="en-CA" sz="3600" b="1" dirty="0">
                <a:ln>
                  <a:solidFill>
                    <a:sysClr val="windowText" lastClr="000000"/>
                  </a:solidFill>
                </a:ln>
                <a:solidFill>
                  <a:srgbClr val="C00000"/>
                </a:solidFill>
                <a:effectLst>
                  <a:glow rad="114300">
                    <a:schemeClr val="accent4">
                      <a:lumMod val="40000"/>
                      <a:lumOff val="60000"/>
                      <a:alpha val="85000"/>
                    </a:schemeClr>
                  </a:glow>
                  <a:outerShdw blurRad="50800" dist="50800" dir="5400000" algn="ctr" rotWithShape="0">
                    <a:srgbClr val="FF00FF"/>
                  </a:outerShdw>
                </a:effectLst>
              </a:rPr>
              <a:t> </a:t>
            </a:r>
            <a:r>
              <a:rPr lang="en-CA" sz="3600" b="1" dirty="0">
                <a:ln>
                  <a:solidFill>
                    <a:sysClr val="windowText" lastClr="000000"/>
                  </a:solidFill>
                </a:ln>
                <a:solidFill>
                  <a:srgbClr val="9966FF"/>
                </a:solidFill>
                <a:effectLst>
                  <a:glow rad="114300">
                    <a:schemeClr val="accent4">
                      <a:lumMod val="40000"/>
                      <a:lumOff val="60000"/>
                      <a:alpha val="85000"/>
                    </a:schemeClr>
                  </a:glow>
                  <a:outerShdw blurRad="50800" dist="50800" dir="5400000" algn="ctr" rotWithShape="0">
                    <a:srgbClr val="FF00FF"/>
                  </a:outerShdw>
                </a:effectLst>
              </a:rPr>
              <a:t>visible</a:t>
            </a:r>
            <a:r>
              <a:rPr lang="en-CA" sz="3600" b="1" dirty="0">
                <a:ln>
                  <a:solidFill>
                    <a:sysClr val="windowText" lastClr="000000"/>
                  </a:solidFill>
                </a:ln>
                <a:solidFill>
                  <a:srgbClr val="C00000"/>
                </a:solidFill>
                <a:effectLst>
                  <a:glow rad="114300">
                    <a:schemeClr val="accent4">
                      <a:lumMod val="40000"/>
                      <a:lumOff val="60000"/>
                      <a:alpha val="85000"/>
                    </a:schemeClr>
                  </a:glow>
                </a:effectLst>
              </a:rPr>
              <a:t> to </a:t>
            </a:r>
            <a:r>
              <a:rPr lang="en-CA" sz="3600" b="1" u="sng" dirty="0">
                <a:ln>
                  <a:solidFill>
                    <a:sysClr val="windowText" lastClr="000000"/>
                  </a:solidFill>
                </a:ln>
                <a:solidFill>
                  <a:srgbClr val="7FF7FD"/>
                </a:solidFill>
                <a:effectLst>
                  <a:glow rad="114300">
                    <a:schemeClr val="accent4">
                      <a:lumMod val="40000"/>
                      <a:lumOff val="60000"/>
                      <a:alpha val="85000"/>
                    </a:schemeClr>
                  </a:glow>
                </a:effectLst>
              </a:rPr>
              <a:t>ex</a:t>
            </a:r>
            <a:r>
              <a:rPr lang="en-CA" sz="3600" b="1" dirty="0">
                <a:ln>
                  <a:solidFill>
                    <a:sysClr val="windowText" lastClr="000000"/>
                  </a:solidFill>
                </a:ln>
                <a:solidFill>
                  <a:srgbClr val="7FF7FD"/>
                </a:solidFill>
                <a:effectLst>
                  <a:glow rad="114300">
                    <a:schemeClr val="accent4">
                      <a:lumMod val="40000"/>
                      <a:lumOff val="60000"/>
                      <a:alpha val="85000"/>
                    </a:schemeClr>
                  </a:glow>
                </a:effectLst>
              </a:rPr>
              <a:t>p</a:t>
            </a:r>
            <a:r>
              <a:rPr lang="en-CA" sz="3600" b="1" u="sng" dirty="0">
                <a:ln>
                  <a:solidFill>
                    <a:sysClr val="windowText" lastClr="000000"/>
                  </a:solidFill>
                </a:ln>
                <a:solidFill>
                  <a:srgbClr val="7FF7FD"/>
                </a:solidFill>
                <a:effectLst>
                  <a:glow rad="114300">
                    <a:schemeClr val="accent4">
                      <a:lumMod val="40000"/>
                      <a:lumOff val="60000"/>
                      <a:alpha val="85000"/>
                    </a:schemeClr>
                  </a:glow>
                </a:effectLst>
              </a:rPr>
              <a:t>ressl</a:t>
            </a:r>
            <a:r>
              <a:rPr lang="en-CA" sz="3600" b="1" dirty="0">
                <a:ln>
                  <a:solidFill>
                    <a:sysClr val="windowText" lastClr="000000"/>
                  </a:solidFill>
                </a:ln>
                <a:solidFill>
                  <a:srgbClr val="7FF7FD"/>
                </a:solidFill>
                <a:effectLst>
                  <a:glow rad="114300">
                    <a:schemeClr val="accent4">
                      <a:lumMod val="40000"/>
                      <a:lumOff val="60000"/>
                      <a:alpha val="85000"/>
                    </a:schemeClr>
                  </a:glow>
                </a:effectLst>
              </a:rPr>
              <a:t>y</a:t>
            </a:r>
            <a:r>
              <a:rPr lang="en-CA" sz="3600" b="1" dirty="0">
                <a:ln>
                  <a:solidFill>
                    <a:sysClr val="windowText" lastClr="000000"/>
                  </a:solidFill>
                </a:ln>
                <a:solidFill>
                  <a:srgbClr val="C00000"/>
                </a:solidFill>
                <a:effectLst>
                  <a:glow rad="114300">
                    <a:schemeClr val="accent4">
                      <a:lumMod val="40000"/>
                      <a:lumOff val="60000"/>
                      <a:alpha val="85000"/>
                    </a:schemeClr>
                  </a:glow>
                </a:effectLst>
              </a:rPr>
              <a:t> connect </a:t>
            </a:r>
            <a:r>
              <a:rPr lang="en-CA" sz="3600" b="1" dirty="0">
                <a:ln>
                  <a:solidFill>
                    <a:sysClr val="windowText" lastClr="000000"/>
                  </a:solidFill>
                </a:ln>
                <a:solidFill>
                  <a:srgbClr val="9966FF"/>
                </a:solidFill>
                <a:effectLst>
                  <a:glow rad="114300">
                    <a:srgbClr val="FFC000">
                      <a:lumMod val="40000"/>
                      <a:lumOff val="60000"/>
                      <a:alpha val="85000"/>
                    </a:srgbClr>
                  </a:glow>
                </a:effectLst>
              </a:rPr>
              <a:t>visibly</a:t>
            </a:r>
            <a:r>
              <a:rPr lang="en-CA" sz="3600" b="1" dirty="0">
                <a:ln>
                  <a:solidFill>
                    <a:sysClr val="windowText" lastClr="000000"/>
                  </a:solidFill>
                </a:ln>
                <a:solidFill>
                  <a:srgbClr val="FFC000">
                    <a:lumMod val="75000"/>
                  </a:srgbClr>
                </a:solidFill>
                <a:effectLst>
                  <a:glow rad="114300">
                    <a:srgbClr val="FFC000">
                      <a:lumMod val="40000"/>
                      <a:lumOff val="60000"/>
                      <a:alpha val="85000"/>
                    </a:srgbClr>
                  </a:glow>
                </a:effectLst>
              </a:rPr>
              <a:t> </a:t>
            </a:r>
            <a:r>
              <a:rPr lang="en-CA" sz="3600" b="1" dirty="0">
                <a:ln>
                  <a:solidFill>
                    <a:sysClr val="windowText" lastClr="000000"/>
                  </a:solidFill>
                </a:ln>
                <a:solidFill>
                  <a:srgbClr val="C00000"/>
                </a:solidFill>
                <a:effectLst>
                  <a:glow rad="114300">
                    <a:schemeClr val="accent4">
                      <a:lumMod val="40000"/>
                      <a:lumOff val="60000"/>
                      <a:alpha val="85000"/>
                    </a:schemeClr>
                  </a:glow>
                </a:effectLst>
              </a:rPr>
              <a:t>and </a:t>
            </a:r>
            <a:r>
              <a:rPr lang="en-CA" sz="3600" b="1" dirty="0">
                <a:ln>
                  <a:solidFill>
                    <a:sysClr val="windowText" lastClr="000000"/>
                  </a:solidFill>
                </a:ln>
                <a:solidFill>
                  <a:srgbClr val="9966FF"/>
                </a:solidFill>
                <a:effectLst>
                  <a:glow rad="114300">
                    <a:schemeClr val="accent4">
                      <a:lumMod val="40000"/>
                      <a:lumOff val="60000"/>
                      <a:alpha val="85000"/>
                    </a:schemeClr>
                  </a:glow>
                </a:effectLst>
              </a:rPr>
              <a:t>physically</a:t>
            </a:r>
            <a:r>
              <a:rPr lang="en-CA" sz="3600" b="1" dirty="0">
                <a:ln>
                  <a:solidFill>
                    <a:sysClr val="windowText" lastClr="000000"/>
                  </a:solidFill>
                </a:ln>
                <a:solidFill>
                  <a:srgbClr val="C00000"/>
                </a:solidFill>
                <a:effectLst>
                  <a:glow rad="114300">
                    <a:schemeClr val="accent4">
                      <a:lumMod val="40000"/>
                      <a:lumOff val="60000"/>
                      <a:alpha val="85000"/>
                    </a:schemeClr>
                  </a:glow>
                </a:effectLst>
              </a:rPr>
              <a:t> with man? </a:t>
            </a:r>
          </a:p>
          <a:p>
            <a:pPr algn="ctr"/>
            <a:r>
              <a:rPr lang="en-CA" sz="3600" b="1" dirty="0">
                <a:ln>
                  <a:solidFill>
                    <a:sysClr val="windowText" lastClr="000000"/>
                  </a:solidFill>
                </a:ln>
                <a:solidFill>
                  <a:srgbClr val="C00000"/>
                </a:solidFill>
                <a:effectLst>
                  <a:glow rad="114300">
                    <a:schemeClr val="accent4">
                      <a:lumMod val="40000"/>
                      <a:lumOff val="60000"/>
                      <a:alpha val="85000"/>
                    </a:schemeClr>
                  </a:glow>
                </a:effectLst>
              </a:rPr>
              <a:t>Would this then allow </a:t>
            </a:r>
            <a:r>
              <a:rPr lang="en-CA" sz="3600" b="1" dirty="0">
                <a:ln>
                  <a:solidFill>
                    <a:sysClr val="windowText" lastClr="000000"/>
                  </a:solidFill>
                </a:ln>
                <a:solidFill>
                  <a:srgbClr val="0000FF"/>
                </a:solidFill>
                <a:effectLst>
                  <a:glow rad="114300">
                    <a:schemeClr val="accent4">
                      <a:lumMod val="40000"/>
                      <a:lumOff val="60000"/>
                      <a:alpha val="85000"/>
                    </a:schemeClr>
                  </a:glow>
                </a:effectLst>
              </a:rPr>
              <a:t>Yahusha</a:t>
            </a:r>
            <a:r>
              <a:rPr lang="en-CA" sz="3600" b="1" dirty="0">
                <a:ln>
                  <a:solidFill>
                    <a:sysClr val="windowText" lastClr="000000"/>
                  </a:solidFill>
                </a:ln>
                <a:solidFill>
                  <a:srgbClr val="C00000"/>
                </a:solidFill>
                <a:effectLst>
                  <a:glow rad="114300">
                    <a:schemeClr val="accent4">
                      <a:lumMod val="40000"/>
                      <a:lumOff val="60000"/>
                      <a:alpha val="85000"/>
                    </a:schemeClr>
                  </a:glow>
                </a:effectLst>
              </a:rPr>
              <a:t> </a:t>
            </a:r>
            <a:r>
              <a:rPr lang="en-CA" sz="3600" b="1" u="sng" dirty="0">
                <a:ln>
                  <a:solidFill>
                    <a:sysClr val="windowText" lastClr="000000"/>
                  </a:solidFill>
                </a:ln>
                <a:solidFill>
                  <a:srgbClr val="C00000"/>
                </a:solidFill>
                <a:effectLst>
                  <a:glow rad="114300">
                    <a:schemeClr val="accent4">
                      <a:lumMod val="40000"/>
                      <a:lumOff val="60000"/>
                      <a:alpha val="85000"/>
                    </a:schemeClr>
                  </a:glow>
                </a:effectLst>
              </a:rPr>
              <a:t>who </a:t>
            </a:r>
            <a:br>
              <a:rPr lang="en-CA" sz="3600" b="1" u="sng" dirty="0">
                <a:ln>
                  <a:solidFill>
                    <a:sysClr val="windowText" lastClr="000000"/>
                  </a:solidFill>
                </a:ln>
                <a:solidFill>
                  <a:srgbClr val="C00000"/>
                </a:solidFill>
                <a:effectLst>
                  <a:glow rad="114300">
                    <a:schemeClr val="accent4">
                      <a:lumMod val="40000"/>
                      <a:lumOff val="60000"/>
                      <a:alpha val="85000"/>
                    </a:schemeClr>
                  </a:glow>
                </a:effectLst>
              </a:rPr>
            </a:br>
            <a:r>
              <a:rPr lang="en-CA" sz="3600" b="1" u="sng" dirty="0">
                <a:ln>
                  <a:solidFill>
                    <a:sysClr val="windowText" lastClr="000000"/>
                  </a:solidFill>
                </a:ln>
                <a:solidFill>
                  <a:srgbClr val="C00000"/>
                </a:solidFill>
                <a:effectLst>
                  <a:glow rad="114300">
                    <a:schemeClr val="accent4">
                      <a:lumMod val="40000"/>
                      <a:lumOff val="60000"/>
                      <a:alpha val="85000"/>
                    </a:schemeClr>
                  </a:glow>
                </a:effectLst>
              </a:rPr>
              <a:t>is in char</a:t>
            </a:r>
            <a:r>
              <a:rPr lang="en-CA" sz="3600" b="1" dirty="0">
                <a:ln>
                  <a:solidFill>
                    <a:sysClr val="windowText" lastClr="000000"/>
                  </a:solidFill>
                </a:ln>
                <a:solidFill>
                  <a:srgbClr val="C00000"/>
                </a:solidFill>
                <a:effectLst>
                  <a:glow rad="114300">
                    <a:schemeClr val="accent4">
                      <a:lumMod val="40000"/>
                      <a:lumOff val="60000"/>
                      <a:alpha val="85000"/>
                    </a:schemeClr>
                  </a:glow>
                </a:effectLst>
              </a:rPr>
              <a:t>g</a:t>
            </a:r>
            <a:r>
              <a:rPr lang="en-CA" sz="3600" b="1" u="sng" dirty="0">
                <a:ln>
                  <a:solidFill>
                    <a:sysClr val="windowText" lastClr="000000"/>
                  </a:solidFill>
                </a:ln>
                <a:solidFill>
                  <a:srgbClr val="C00000"/>
                </a:solidFill>
                <a:effectLst>
                  <a:glow rad="114300">
                    <a:schemeClr val="accent4">
                      <a:lumMod val="40000"/>
                      <a:lumOff val="60000"/>
                      <a:alpha val="85000"/>
                    </a:schemeClr>
                  </a:glow>
                </a:effectLst>
              </a:rPr>
              <a:t>e of Salvation</a:t>
            </a:r>
            <a:r>
              <a:rPr lang="en-CA" sz="3600" b="1" dirty="0">
                <a:ln>
                  <a:solidFill>
                    <a:sysClr val="windowText" lastClr="000000"/>
                  </a:solidFill>
                </a:ln>
                <a:solidFill>
                  <a:srgbClr val="C00000"/>
                </a:solidFill>
                <a:effectLst>
                  <a:glow rad="114300">
                    <a:schemeClr val="accent4">
                      <a:lumMod val="40000"/>
                      <a:lumOff val="60000"/>
                      <a:alpha val="85000"/>
                    </a:schemeClr>
                  </a:glow>
                </a:effectLst>
              </a:rPr>
              <a:t>, to be within </a:t>
            </a:r>
            <a:br>
              <a:rPr lang="en-CA" sz="3600" b="1" dirty="0">
                <a:ln>
                  <a:solidFill>
                    <a:sysClr val="windowText" lastClr="000000"/>
                  </a:solidFill>
                </a:ln>
                <a:solidFill>
                  <a:srgbClr val="C00000"/>
                </a:solidFill>
                <a:effectLst>
                  <a:glow rad="114300">
                    <a:schemeClr val="accent4">
                      <a:lumMod val="40000"/>
                      <a:lumOff val="60000"/>
                      <a:alpha val="85000"/>
                    </a:schemeClr>
                  </a:glow>
                </a:effectLst>
              </a:rPr>
            </a:br>
            <a:r>
              <a:rPr lang="en-CA" sz="3600" b="1" dirty="0">
                <a:ln>
                  <a:solidFill>
                    <a:sysClr val="windowText" lastClr="000000"/>
                  </a:solidFill>
                </a:ln>
                <a:solidFill>
                  <a:srgbClr val="C00000"/>
                </a:solidFill>
                <a:effectLst>
                  <a:glow rad="114300">
                    <a:schemeClr val="accent4">
                      <a:lumMod val="40000"/>
                      <a:lumOff val="60000"/>
                      <a:alpha val="85000"/>
                    </a:schemeClr>
                  </a:glow>
                </a:effectLst>
              </a:rPr>
              <a:t>His perimeter in commanding </a:t>
            </a:r>
            <a:r>
              <a:rPr lang="en-CA" sz="3600" b="1" dirty="0" err="1">
                <a:ln>
                  <a:solidFill>
                    <a:sysClr val="windowText" lastClr="000000"/>
                  </a:solidFill>
                </a:ln>
                <a:solidFill>
                  <a:srgbClr val="C00000"/>
                </a:solidFill>
                <a:effectLst>
                  <a:glow rad="114300">
                    <a:schemeClr val="accent4">
                      <a:lumMod val="40000"/>
                      <a:lumOff val="60000"/>
                      <a:alpha val="85000"/>
                    </a:schemeClr>
                  </a:glow>
                </a:effectLst>
              </a:rPr>
              <a:t>Gid’on</a:t>
            </a:r>
            <a:r>
              <a:rPr lang="en-CA" sz="3600" b="1" dirty="0">
                <a:ln>
                  <a:solidFill>
                    <a:sysClr val="windowText" lastClr="000000"/>
                  </a:solidFill>
                </a:ln>
                <a:solidFill>
                  <a:srgbClr val="C00000"/>
                </a:solidFill>
                <a:effectLst>
                  <a:glow rad="114300">
                    <a:schemeClr val="accent4">
                      <a:lumMod val="40000"/>
                      <a:lumOff val="60000"/>
                      <a:alpha val="85000"/>
                    </a:schemeClr>
                  </a:glow>
                </a:effectLst>
              </a:rPr>
              <a:t> </a:t>
            </a:r>
            <a:br>
              <a:rPr lang="en-CA" sz="3600" b="1" dirty="0">
                <a:ln>
                  <a:solidFill>
                    <a:sysClr val="windowText" lastClr="000000"/>
                  </a:solidFill>
                </a:ln>
                <a:solidFill>
                  <a:srgbClr val="C00000"/>
                </a:solidFill>
                <a:effectLst>
                  <a:glow rad="114300">
                    <a:schemeClr val="accent4">
                      <a:lumMod val="40000"/>
                      <a:lumOff val="60000"/>
                      <a:alpha val="85000"/>
                    </a:schemeClr>
                  </a:glow>
                </a:effectLst>
              </a:rPr>
            </a:br>
            <a:r>
              <a:rPr lang="en-CA" sz="3600" b="1" dirty="0">
                <a:ln>
                  <a:solidFill>
                    <a:sysClr val="windowText" lastClr="000000"/>
                  </a:solidFill>
                </a:ln>
                <a:solidFill>
                  <a:srgbClr val="C00000"/>
                </a:solidFill>
                <a:effectLst>
                  <a:glow rad="114300">
                    <a:schemeClr val="accent4">
                      <a:lumMod val="40000"/>
                      <a:lumOff val="60000"/>
                      <a:alpha val="85000"/>
                    </a:schemeClr>
                  </a:glow>
                </a:effectLst>
              </a:rPr>
              <a:t>to </a:t>
            </a:r>
            <a:r>
              <a:rPr lang="en-CA" sz="3600" b="1" dirty="0">
                <a:ln>
                  <a:solidFill>
                    <a:sysClr val="windowText" lastClr="000000"/>
                  </a:solidFill>
                </a:ln>
                <a:solidFill>
                  <a:srgbClr val="9966FF"/>
                </a:solidFill>
                <a:effectLst>
                  <a:glow rad="114300">
                    <a:schemeClr val="accent4">
                      <a:lumMod val="40000"/>
                      <a:lumOff val="60000"/>
                      <a:alpha val="85000"/>
                    </a:schemeClr>
                  </a:glow>
                </a:effectLst>
              </a:rPr>
              <a:t>SAVE</a:t>
            </a:r>
            <a:r>
              <a:rPr lang="en-CA" sz="3600" b="1" dirty="0">
                <a:ln>
                  <a:solidFill>
                    <a:sysClr val="windowText" lastClr="000000"/>
                  </a:solidFill>
                </a:ln>
                <a:solidFill>
                  <a:srgbClr val="C00000"/>
                </a:solidFill>
                <a:effectLst>
                  <a:glow rad="114300">
                    <a:schemeClr val="accent4">
                      <a:lumMod val="40000"/>
                      <a:lumOff val="60000"/>
                      <a:alpha val="85000"/>
                    </a:schemeClr>
                  </a:glow>
                </a:effectLst>
              </a:rPr>
              <a:t> </a:t>
            </a:r>
            <a:r>
              <a:rPr lang="en-CA" sz="3600" b="1" dirty="0" err="1">
                <a:ln>
                  <a:solidFill>
                    <a:sysClr val="windowText" lastClr="000000"/>
                  </a:solidFill>
                </a:ln>
                <a:solidFill>
                  <a:srgbClr val="C00000"/>
                </a:solidFill>
                <a:effectLst>
                  <a:glow rad="114300">
                    <a:schemeClr val="accent4">
                      <a:lumMod val="40000"/>
                      <a:lumOff val="60000"/>
                      <a:alpha val="85000"/>
                    </a:schemeClr>
                  </a:glow>
                </a:effectLst>
              </a:rPr>
              <a:t>Yisra’el</a:t>
            </a:r>
            <a:r>
              <a:rPr lang="en-CA" sz="3600" b="1" dirty="0">
                <a:ln>
                  <a:solidFill>
                    <a:sysClr val="windowText" lastClr="000000"/>
                  </a:solidFill>
                </a:ln>
                <a:solidFill>
                  <a:srgbClr val="C00000"/>
                </a:solidFill>
                <a:effectLst>
                  <a:glow rad="114300">
                    <a:schemeClr val="accent4">
                      <a:lumMod val="40000"/>
                      <a:lumOff val="60000"/>
                      <a:alpha val="85000"/>
                    </a:schemeClr>
                  </a:glow>
                </a:effectLst>
              </a:rPr>
              <a:t>? </a:t>
            </a:r>
          </a:p>
        </p:txBody>
      </p:sp>
      <p:pic>
        <p:nvPicPr>
          <p:cNvPr id="6" name="Picture 3" descr="C:\Users\Rae\Desktop\yellow face oooh clear.png">
            <a:extLst>
              <a:ext uri="{FF2B5EF4-FFF2-40B4-BE49-F238E27FC236}">
                <a16:creationId xmlns="" xmlns:a16="http://schemas.microsoft.com/office/drawing/2014/main" id="{C815D1A1-BC87-4283-AE20-293A21A9A6F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8832" y="4198903"/>
            <a:ext cx="2551927" cy="252762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242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147782"/>
            <a:ext cx="11610109" cy="6456218"/>
          </a:xfrm>
        </p:spPr>
        <p:txBody>
          <a:bodyPr anchor="t">
            <a:normAutofit/>
          </a:bodyPr>
          <a:lstStyle/>
          <a:p>
            <a:pPr marL="0" indent="0">
              <a:buNone/>
            </a:pPr>
            <a:endParaRPr lang="en-US" dirty="0">
              <a:solidFill>
                <a:prstClr val="black"/>
              </a:solidFill>
              <a:latin typeface="Georgia" panose="02040502050405020303" pitchFamily="18" charset="0"/>
            </a:endParaRPr>
          </a:p>
          <a:p>
            <a:r>
              <a:rPr lang="en-US" dirty="0">
                <a:solidFill>
                  <a:srgbClr val="663300"/>
                </a:solidFill>
              </a:rPr>
              <a:t>Which </a:t>
            </a:r>
            <a:r>
              <a:rPr lang="en-US" sz="8000" dirty="0">
                <a:ln w="38100">
                  <a:solidFill>
                    <a:srgbClr val="FF99FF"/>
                  </a:solidFill>
                </a:ln>
                <a:solidFill>
                  <a:srgbClr val="0000FF"/>
                </a:solidFill>
                <a:effectLst>
                  <a:outerShdw blurRad="50800" dist="50800" dir="5400000" algn="ctr" rotWithShape="0">
                    <a:srgbClr val="FFFF00"/>
                  </a:outerShdw>
                </a:effectLst>
                <a:latin typeface="Cooper Black" panose="0208090404030B020404" pitchFamily="18" charset="0"/>
              </a:rPr>
              <a:t>ONE</a:t>
            </a:r>
            <a:r>
              <a:rPr lang="en-US" dirty="0">
                <a:solidFill>
                  <a:srgbClr val="663300"/>
                </a:solidFill>
              </a:rPr>
              <a:t>  is </a:t>
            </a:r>
            <a:r>
              <a:rPr lang="en-US" u="sng" dirty="0">
                <a:ln>
                  <a:solidFill>
                    <a:srgbClr val="0000FF"/>
                  </a:solidFill>
                </a:ln>
                <a:solidFill>
                  <a:srgbClr val="00FF99"/>
                </a:solidFill>
                <a:latin typeface="Cooper Black" panose="0208090404030B020404" pitchFamily="18" charset="0"/>
              </a:rPr>
              <a:t>The Redeemer</a:t>
            </a:r>
            <a:r>
              <a:rPr lang="en-US" dirty="0">
                <a:ln>
                  <a:solidFill>
                    <a:srgbClr val="0000FF"/>
                  </a:solidFill>
                </a:ln>
                <a:solidFill>
                  <a:srgbClr val="00FF99"/>
                </a:solidFill>
                <a:latin typeface="Cooper Black" panose="0208090404030B020404" pitchFamily="18" charset="0"/>
              </a:rPr>
              <a:t>?    </a:t>
            </a:r>
            <a:r>
              <a:rPr lang="en-US" dirty="0">
                <a:solidFill>
                  <a:srgbClr val="0000FF"/>
                </a:solidFill>
              </a:rPr>
              <a:t>Yahusha</a:t>
            </a:r>
            <a:r>
              <a:rPr lang="en-US" dirty="0">
                <a:solidFill>
                  <a:srgbClr val="663300"/>
                </a:solidFill>
              </a:rPr>
              <a:t> or </a:t>
            </a:r>
            <a:r>
              <a:rPr lang="en-US" dirty="0">
                <a:solidFill>
                  <a:srgbClr val="0000FF"/>
                </a:solidFill>
              </a:rPr>
              <a:t>Yahuah?</a:t>
            </a:r>
            <a:br>
              <a:rPr lang="en-US" dirty="0">
                <a:solidFill>
                  <a:srgbClr val="0000FF"/>
                </a:solidFill>
              </a:rPr>
            </a:br>
            <a:r>
              <a:rPr lang="en-US" dirty="0">
                <a:solidFill>
                  <a:srgbClr val="663300"/>
                </a:solidFill>
              </a:rPr>
              <a:t>We read in -</a:t>
            </a:r>
          </a:p>
          <a:p>
            <a:r>
              <a:rPr lang="en-CA" dirty="0">
                <a:solidFill>
                  <a:srgbClr val="008080"/>
                </a:solidFill>
                <a:latin typeface="Georgia" panose="02040502050405020303" pitchFamily="18" charset="0"/>
              </a:rPr>
              <a:t>Isa 42:8</a:t>
            </a:r>
            <a:r>
              <a:rPr lang="en-CA" dirty="0">
                <a:solidFill>
                  <a:prstClr val="black"/>
                </a:solidFill>
                <a:latin typeface="Georgia" panose="02040502050405020303" pitchFamily="18" charset="0"/>
              </a:rPr>
              <a:t>  “I am </a:t>
            </a:r>
            <a:r>
              <a:rPr lang="he-IL" dirty="0">
                <a:solidFill>
                  <a:srgbClr val="0000FF"/>
                </a:solidFill>
                <a:latin typeface="Arial" panose="020B0604020202020204" pitchFamily="34" charset="0"/>
              </a:rPr>
              <a:t>יהוה</a:t>
            </a:r>
            <a:r>
              <a:rPr lang="en-US" dirty="0">
                <a:solidFill>
                  <a:srgbClr val="0000FF"/>
                </a:solidFill>
                <a:latin typeface="Georgia" panose="02040502050405020303" pitchFamily="18" charset="0"/>
              </a:rPr>
              <a:t>,</a:t>
            </a:r>
            <a:r>
              <a:rPr lang="en-US" dirty="0">
                <a:solidFill>
                  <a:prstClr val="black"/>
                </a:solidFill>
                <a:latin typeface="Georgia" panose="02040502050405020303" pitchFamily="18" charset="0"/>
              </a:rPr>
              <a:t> </a:t>
            </a:r>
            <a:r>
              <a:rPr lang="en-US" dirty="0">
                <a:solidFill>
                  <a:srgbClr val="0000FF"/>
                </a:solidFill>
                <a:latin typeface="Georgia" panose="02040502050405020303" pitchFamily="18" charset="0"/>
              </a:rPr>
              <a:t>that is My Name, </a:t>
            </a:r>
            <a:r>
              <a:rPr lang="en-US" b="1" dirty="0">
                <a:solidFill>
                  <a:prstClr val="black"/>
                </a:solidFill>
                <a:effectLst>
                  <a:glow rad="76200">
                    <a:schemeClr val="accent2">
                      <a:lumMod val="60000"/>
                      <a:lumOff val="40000"/>
                    </a:schemeClr>
                  </a:glow>
                </a:effectLst>
                <a:latin typeface="Georgia" panose="02040502050405020303" pitchFamily="18" charset="0"/>
              </a:rPr>
              <a:t>and My esteem I do not give 	to another,</a:t>
            </a:r>
            <a:r>
              <a:rPr lang="en-US" dirty="0">
                <a:solidFill>
                  <a:prstClr val="black"/>
                </a:solidFill>
                <a:latin typeface="Georgia" panose="02040502050405020303" pitchFamily="18" charset="0"/>
              </a:rPr>
              <a:t> nor My praise to idols.” </a:t>
            </a:r>
            <a:endParaRPr lang="en-US" dirty="0">
              <a:solidFill>
                <a:srgbClr val="663300"/>
              </a:solidFill>
              <a:latin typeface="Georgia" panose="02040502050405020303" pitchFamily="18" charset="0"/>
            </a:endParaRPr>
          </a:p>
          <a:p>
            <a:r>
              <a:rPr lang="en-US" dirty="0">
                <a:solidFill>
                  <a:srgbClr val="663300"/>
                </a:solidFill>
                <a:latin typeface="Georgia" panose="02040502050405020303" pitchFamily="18" charset="0"/>
              </a:rPr>
              <a:t>How can we see the </a:t>
            </a:r>
            <a:r>
              <a:rPr lang="en-US" dirty="0">
                <a:solidFill>
                  <a:srgbClr val="0000FF"/>
                </a:solidFill>
                <a:latin typeface="Georgia" panose="02040502050405020303" pitchFamily="18" charset="0"/>
              </a:rPr>
              <a:t>Aleph </a:t>
            </a:r>
            <a:r>
              <a:rPr lang="en-US" dirty="0" err="1">
                <a:solidFill>
                  <a:srgbClr val="0000FF"/>
                </a:solidFill>
                <a:latin typeface="Georgia" panose="02040502050405020303" pitchFamily="18" charset="0"/>
              </a:rPr>
              <a:t>Tav</a:t>
            </a:r>
            <a:r>
              <a:rPr lang="en-US" dirty="0">
                <a:solidFill>
                  <a:srgbClr val="0000FF"/>
                </a:solidFill>
                <a:latin typeface="Georgia" panose="02040502050405020303" pitchFamily="18" charset="0"/>
              </a:rPr>
              <a:t> </a:t>
            </a:r>
            <a:r>
              <a:rPr lang="en-US" dirty="0">
                <a:solidFill>
                  <a:srgbClr val="663300"/>
                </a:solidFill>
                <a:latin typeface="Georgia" panose="02040502050405020303" pitchFamily="18" charset="0"/>
              </a:rPr>
              <a:t>which connects to </a:t>
            </a:r>
            <a:r>
              <a:rPr lang="en-US" dirty="0">
                <a:solidFill>
                  <a:srgbClr val="0000FF"/>
                </a:solidFill>
                <a:latin typeface="Georgia" panose="02040502050405020303" pitchFamily="18" charset="0"/>
              </a:rPr>
              <a:t>Yahusha</a:t>
            </a:r>
            <a:r>
              <a:rPr lang="en-US" dirty="0">
                <a:solidFill>
                  <a:srgbClr val="663300"/>
                </a:solidFill>
                <a:latin typeface="Georgia" panose="02040502050405020303" pitchFamily="18" charset="0"/>
              </a:rPr>
              <a:t> the Son, </a:t>
            </a:r>
            <a:br>
              <a:rPr lang="en-US" dirty="0">
                <a:solidFill>
                  <a:srgbClr val="663300"/>
                </a:solidFill>
                <a:latin typeface="Georgia" panose="02040502050405020303" pitchFamily="18" charset="0"/>
              </a:rPr>
            </a:br>
            <a:r>
              <a:rPr lang="en-US" dirty="0">
                <a:solidFill>
                  <a:srgbClr val="663300"/>
                </a:solidFill>
                <a:latin typeface="Georgia" panose="02040502050405020303" pitchFamily="18" charset="0"/>
              </a:rPr>
              <a:t>in the verse of </a:t>
            </a:r>
            <a:r>
              <a:rPr lang="en-US" dirty="0">
                <a:ln>
                  <a:solidFill>
                    <a:schemeClr val="tx1"/>
                  </a:solidFill>
                </a:ln>
                <a:solidFill>
                  <a:srgbClr val="00B050"/>
                </a:solidFill>
                <a:latin typeface="Georgia" panose="02040502050405020303" pitchFamily="18" charset="0"/>
              </a:rPr>
              <a:t>Judges 6:11, </a:t>
            </a:r>
            <a:r>
              <a:rPr lang="en-US" dirty="0">
                <a:solidFill>
                  <a:srgbClr val="663300"/>
                </a:solidFill>
                <a:latin typeface="Georgia" panose="02040502050405020303" pitchFamily="18" charset="0"/>
              </a:rPr>
              <a:t>and still read the Name of </a:t>
            </a:r>
            <a:r>
              <a:rPr lang="en-US" dirty="0">
                <a:solidFill>
                  <a:srgbClr val="0000FF"/>
                </a:solidFill>
                <a:latin typeface="Georgia" panose="02040502050405020303" pitchFamily="18" charset="0"/>
              </a:rPr>
              <a:t>Yahuah</a:t>
            </a:r>
            <a:r>
              <a:rPr lang="en-US" dirty="0">
                <a:solidFill>
                  <a:srgbClr val="663300"/>
                </a:solidFill>
                <a:latin typeface="Georgia" panose="02040502050405020303" pitchFamily="18" charset="0"/>
              </a:rPr>
              <a:t> as the </a:t>
            </a:r>
            <a:br>
              <a:rPr lang="en-US" dirty="0">
                <a:solidFill>
                  <a:srgbClr val="663300"/>
                </a:solidFill>
                <a:latin typeface="Georgia" panose="02040502050405020303" pitchFamily="18" charset="0"/>
              </a:rPr>
            </a:br>
            <a:r>
              <a:rPr lang="en-US" b="1" u="sng" dirty="0">
                <a:solidFill>
                  <a:srgbClr val="663300"/>
                </a:solidFill>
                <a:effectLst>
                  <a:outerShdw blurRad="50800" dist="114300" dir="7200000" algn="ctr" rotWithShape="0">
                    <a:srgbClr val="00FF99"/>
                  </a:outerShdw>
                </a:effectLst>
                <a:latin typeface="Georgia" panose="02040502050405020303" pitchFamily="18" charset="0"/>
              </a:rPr>
              <a:t>One</a:t>
            </a:r>
            <a:r>
              <a:rPr lang="en-US" dirty="0">
                <a:solidFill>
                  <a:srgbClr val="663300"/>
                </a:solidFill>
                <a:latin typeface="Georgia" panose="02040502050405020303" pitchFamily="18" charset="0"/>
              </a:rPr>
              <a:t> talking to </a:t>
            </a:r>
            <a:r>
              <a:rPr lang="en-US" dirty="0" err="1">
                <a:solidFill>
                  <a:srgbClr val="663300"/>
                </a:solidFill>
                <a:latin typeface="Georgia" panose="02040502050405020303" pitchFamily="18" charset="0"/>
              </a:rPr>
              <a:t>Gid’on</a:t>
            </a:r>
            <a:r>
              <a:rPr lang="en-US" dirty="0">
                <a:solidFill>
                  <a:srgbClr val="663300"/>
                </a:solidFill>
                <a:latin typeface="Georgia" panose="02040502050405020303" pitchFamily="18" charset="0"/>
              </a:rPr>
              <a:t>? </a:t>
            </a:r>
          </a:p>
          <a:p>
            <a:r>
              <a:rPr lang="en-US" b="1" u="sng" dirty="0">
                <a:solidFill>
                  <a:srgbClr val="663300"/>
                </a:solidFill>
                <a:effectLst>
                  <a:outerShdw blurRad="50800" dist="50800" dir="5400000" sx="102000" sy="102000" algn="ctr" rotWithShape="0">
                    <a:srgbClr val="FF00FF"/>
                  </a:outerShdw>
                </a:effectLst>
                <a:latin typeface="Arial Black" panose="020B0A04020102020204" pitchFamily="34" charset="0"/>
              </a:rPr>
              <a:t>Who</a:t>
            </a:r>
            <a:r>
              <a:rPr lang="en-US" dirty="0">
                <a:solidFill>
                  <a:srgbClr val="663300"/>
                </a:solidFill>
                <a:latin typeface="Georgia" panose="02040502050405020303" pitchFamily="18" charset="0"/>
              </a:rPr>
              <a:t> is </a:t>
            </a:r>
            <a:r>
              <a:rPr lang="en-US" u="sng" dirty="0">
                <a:ln>
                  <a:solidFill>
                    <a:srgbClr val="0000FF"/>
                  </a:solidFill>
                </a:ln>
                <a:solidFill>
                  <a:srgbClr val="00FF99"/>
                </a:solidFill>
                <a:latin typeface="Cooper Black" panose="0208090404030B020404" pitchFamily="18" charset="0"/>
              </a:rPr>
              <a:t>The Redeemer</a:t>
            </a:r>
            <a:r>
              <a:rPr lang="en-US" dirty="0">
                <a:ln>
                  <a:solidFill>
                    <a:srgbClr val="0000FF"/>
                  </a:solidFill>
                </a:ln>
                <a:solidFill>
                  <a:srgbClr val="00FF99"/>
                </a:solidFill>
                <a:latin typeface="Cooper Black" panose="0208090404030B020404" pitchFamily="18" charset="0"/>
              </a:rPr>
              <a:t>? </a:t>
            </a:r>
          </a:p>
          <a:p>
            <a:pPr marL="0" indent="0">
              <a:buNone/>
            </a:pPr>
            <a:endParaRPr lang="en-US" dirty="0">
              <a:ln>
                <a:solidFill>
                  <a:srgbClr val="0000FF"/>
                </a:solidFill>
              </a:ln>
              <a:solidFill>
                <a:srgbClr val="00FF99"/>
              </a:solidFill>
              <a:latin typeface="Cooper Black" panose="0208090404030B020404" pitchFamily="18" charset="0"/>
            </a:endParaRPr>
          </a:p>
          <a:p>
            <a:r>
              <a:rPr lang="en-US" dirty="0" err="1">
                <a:solidFill>
                  <a:srgbClr val="008080"/>
                </a:solidFill>
                <a:latin typeface="Georgia" panose="02040502050405020303" pitchFamily="18" charset="0"/>
              </a:rPr>
              <a:t>Psa</a:t>
            </a:r>
            <a:r>
              <a:rPr lang="en-US" dirty="0">
                <a:solidFill>
                  <a:srgbClr val="008080"/>
                </a:solidFill>
                <a:latin typeface="Georgia" panose="02040502050405020303" pitchFamily="18" charset="0"/>
              </a:rPr>
              <a:t> 19:14</a:t>
            </a:r>
            <a:r>
              <a:rPr lang="en-US" dirty="0">
                <a:solidFill>
                  <a:prstClr val="black"/>
                </a:solidFill>
                <a:latin typeface="Georgia" panose="02040502050405020303" pitchFamily="18" charset="0"/>
              </a:rPr>
              <a:t>  Let the words of my mouth and the meditation of my heart 	Be pleasing before You, O </a:t>
            </a:r>
            <a:r>
              <a:rPr lang="he-IL" b="1"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my rock and my </a:t>
            </a:r>
            <a:r>
              <a:rPr lang="en-US" b="1" dirty="0">
                <a:ln>
                  <a:solidFill>
                    <a:srgbClr val="0000FF"/>
                  </a:solidFill>
                </a:ln>
                <a:solidFill>
                  <a:srgbClr val="FF99FF"/>
                </a:solidFill>
                <a:effectLst>
                  <a:outerShdw blurRad="50800" dist="76200" dir="8100000" sx="101000" sy="101000" algn="tr" rotWithShape="0">
                    <a:srgbClr val="00B050"/>
                  </a:outerShdw>
                </a:effectLst>
                <a:latin typeface="Georgia" panose="02040502050405020303" pitchFamily="18" charset="0"/>
              </a:rPr>
              <a:t>redeemer</a:t>
            </a:r>
            <a:r>
              <a:rPr lang="en-US" b="1" dirty="0">
                <a:ln>
                  <a:solidFill>
                    <a:srgbClr val="0000FF"/>
                  </a:solidFill>
                </a:ln>
                <a:solidFill>
                  <a:srgbClr val="FF99FF"/>
                </a:solidFill>
                <a:latin typeface="Georgia" panose="02040502050405020303" pitchFamily="18" charset="0"/>
              </a:rPr>
              <a:t>.</a:t>
            </a:r>
            <a:r>
              <a:rPr lang="en-US" dirty="0">
                <a:solidFill>
                  <a:prstClr val="black"/>
                </a:solidFill>
                <a:latin typeface="Georgia" panose="02040502050405020303" pitchFamily="18" charset="0"/>
              </a:rPr>
              <a:t> </a:t>
            </a:r>
          </a:p>
          <a:p>
            <a:endParaRPr lang="en-US" dirty="0">
              <a:solidFill>
                <a:prstClr val="black"/>
              </a:solidFill>
              <a:latin typeface="Georgia" panose="02040502050405020303" pitchFamily="18" charset="0"/>
            </a:endParaRP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18</a:t>
            </a:fld>
            <a:endParaRPr lang="en-CA" dirty="0">
              <a:solidFill>
                <a:schemeClr val="tx1"/>
              </a:solidFill>
            </a:endParaRPr>
          </a:p>
        </p:txBody>
      </p:sp>
      <p:sp>
        <p:nvSpPr>
          <p:cNvPr id="4" name="Lightning Bolt 3">
            <a:extLst>
              <a:ext uri="{FF2B5EF4-FFF2-40B4-BE49-F238E27FC236}">
                <a16:creationId xmlns="" xmlns:a16="http://schemas.microsoft.com/office/drawing/2014/main" id="{84BF1B92-D245-46B7-AF31-A32E092CAAB5}"/>
              </a:ext>
            </a:extLst>
          </p:cNvPr>
          <p:cNvSpPr/>
          <p:nvPr/>
        </p:nvSpPr>
        <p:spPr>
          <a:xfrm>
            <a:off x="2253672" y="147782"/>
            <a:ext cx="508000" cy="646546"/>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Lightning Bolt 5">
            <a:extLst>
              <a:ext uri="{FF2B5EF4-FFF2-40B4-BE49-F238E27FC236}">
                <a16:creationId xmlns="" xmlns:a16="http://schemas.microsoft.com/office/drawing/2014/main" id="{37CE4C50-015B-4850-88B5-707C9BA83668}"/>
              </a:ext>
            </a:extLst>
          </p:cNvPr>
          <p:cNvSpPr/>
          <p:nvPr/>
        </p:nvSpPr>
        <p:spPr>
          <a:xfrm rot="4804643">
            <a:off x="8154316" y="297220"/>
            <a:ext cx="826937" cy="992753"/>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Lightning Bolt 9">
            <a:extLst>
              <a:ext uri="{FF2B5EF4-FFF2-40B4-BE49-F238E27FC236}">
                <a16:creationId xmlns="" xmlns:a16="http://schemas.microsoft.com/office/drawing/2014/main" id="{E588D98A-F87F-4C2A-8E0C-552A16D73CA9}"/>
              </a:ext>
            </a:extLst>
          </p:cNvPr>
          <p:cNvSpPr/>
          <p:nvPr/>
        </p:nvSpPr>
        <p:spPr>
          <a:xfrm rot="4986701">
            <a:off x="9840774" y="229324"/>
            <a:ext cx="856467" cy="1128544"/>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12" descr="C:\Users\Rae\Desktop\Art on Desktop\white man clip art\yellow-blue smiley faces\Smiley Face  jpeg.png">
            <a:extLst>
              <a:ext uri="{FF2B5EF4-FFF2-40B4-BE49-F238E27FC236}">
                <a16:creationId xmlns="" xmlns:a16="http://schemas.microsoft.com/office/drawing/2014/main" id="{EB746470-A4A2-45EE-8057-3F5AE2D813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3894" y="4265923"/>
            <a:ext cx="933343" cy="126323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207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1188157"/>
            <a:ext cx="11610109" cy="4632540"/>
          </a:xfrm>
        </p:spPr>
        <p:txBody>
          <a:bodyPr anchor="t">
            <a:normAutofit/>
          </a:bodyPr>
          <a:lstStyle/>
          <a:p>
            <a:pPr marL="0" indent="0">
              <a:buNone/>
            </a:pPr>
            <a:r>
              <a:rPr lang="en-US" dirty="0">
                <a:solidFill>
                  <a:srgbClr val="008080"/>
                </a:solidFill>
                <a:latin typeface="Georgia" panose="02040502050405020303" pitchFamily="18" charset="0"/>
              </a:rPr>
              <a:t>Col 1:1</a:t>
            </a:r>
            <a:r>
              <a:rPr lang="en-US" dirty="0">
                <a:solidFill>
                  <a:prstClr val="black"/>
                </a:solidFill>
                <a:latin typeface="Georgia" panose="02040502050405020303" pitchFamily="18" charset="0"/>
              </a:rPr>
              <a:t> </a:t>
            </a:r>
            <a:r>
              <a:rPr lang="en-US" dirty="0" err="1">
                <a:solidFill>
                  <a:prstClr val="black"/>
                </a:solidFill>
                <a:latin typeface="Georgia" panose="02040502050405020303" pitchFamily="18" charset="0"/>
              </a:rPr>
              <a:t>Sha’ul</a:t>
            </a:r>
            <a:r>
              <a:rPr lang="en-US" dirty="0">
                <a:solidFill>
                  <a:prstClr val="black"/>
                </a:solidFill>
                <a:latin typeface="Georgia" panose="02040502050405020303" pitchFamily="18" charset="0"/>
              </a:rPr>
              <a:t>, an emissary of </a:t>
            </a:r>
            <a:r>
              <a:rPr lang="he-IL" dirty="0">
                <a:solidFill>
                  <a:srgbClr val="0000FF"/>
                </a:solidFill>
                <a:latin typeface="Arial" panose="020B0604020202020204" pitchFamily="34" charset="0"/>
              </a:rPr>
              <a:t>יהושע</a:t>
            </a:r>
            <a:r>
              <a:rPr lang="en-US" dirty="0">
                <a:solidFill>
                  <a:prstClr val="black"/>
                </a:solidFill>
                <a:latin typeface="Georgia" panose="02040502050405020303" pitchFamily="18" charset="0"/>
              </a:rPr>
              <a:t> </a:t>
            </a:r>
            <a:r>
              <a:rPr lang="en-US" b="1" dirty="0">
                <a:solidFill>
                  <a:srgbClr val="0000FF"/>
                </a:solidFill>
                <a:latin typeface="Georgia" panose="02040502050405020303" pitchFamily="18" charset="0"/>
              </a:rPr>
              <a:t>[Yahusha] </a:t>
            </a:r>
            <a:r>
              <a:rPr lang="en-US" dirty="0">
                <a:solidFill>
                  <a:prstClr val="black"/>
                </a:solidFill>
                <a:latin typeface="Georgia" panose="02040502050405020303" pitchFamily="18" charset="0"/>
              </a:rPr>
              <a:t>Messiah by the desire of 	Elohim, and Timothy our 	brother, </a:t>
            </a:r>
          </a:p>
          <a:p>
            <a:pPr marL="0" indent="0">
              <a:buNone/>
            </a:pPr>
            <a:endParaRPr lang="en-US" dirty="0">
              <a:solidFill>
                <a:prstClr val="black"/>
              </a:solidFill>
              <a:latin typeface="Georgia" panose="02040502050405020303" pitchFamily="18" charset="0"/>
            </a:endParaRPr>
          </a:p>
          <a:p>
            <a:r>
              <a:rPr lang="en-US" dirty="0">
                <a:solidFill>
                  <a:srgbClr val="008080"/>
                </a:solidFill>
                <a:latin typeface="Georgia" panose="02040502050405020303" pitchFamily="18" charset="0"/>
              </a:rPr>
              <a:t>Col 1:2</a:t>
            </a:r>
            <a:r>
              <a:rPr lang="en-US" dirty="0">
                <a:solidFill>
                  <a:prstClr val="black"/>
                </a:solidFill>
                <a:latin typeface="Georgia" panose="02040502050405020303" pitchFamily="18" charset="0"/>
              </a:rPr>
              <a:t>  to the set-apart ones in </a:t>
            </a:r>
            <a:r>
              <a:rPr lang="en-US" dirty="0" err="1">
                <a:solidFill>
                  <a:prstClr val="black"/>
                </a:solidFill>
                <a:latin typeface="Georgia" panose="02040502050405020303" pitchFamily="18" charset="0"/>
              </a:rPr>
              <a:t>Colosse</a:t>
            </a:r>
            <a:r>
              <a:rPr lang="en-US" dirty="0">
                <a:solidFill>
                  <a:prstClr val="black"/>
                </a:solidFill>
                <a:latin typeface="Georgia" panose="02040502050405020303" pitchFamily="18" charset="0"/>
              </a:rPr>
              <a:t>, and true brothers in Messiah: 	</a:t>
            </a:r>
            <a:r>
              <a:rPr lang="en-US" dirty="0" err="1">
                <a:solidFill>
                  <a:prstClr val="black"/>
                </a:solidFill>
                <a:latin typeface="Georgia" panose="02040502050405020303" pitchFamily="18" charset="0"/>
              </a:rPr>
              <a:t>Favour</a:t>
            </a:r>
            <a:r>
              <a:rPr lang="en-US" dirty="0">
                <a:solidFill>
                  <a:prstClr val="black"/>
                </a:solidFill>
                <a:latin typeface="Georgia" panose="02040502050405020303" pitchFamily="18" charset="0"/>
              </a:rPr>
              <a:t> to you and peace from Elohim our Father and the Master</a:t>
            </a:r>
            <a:br>
              <a:rPr lang="en-US" dirty="0">
                <a:solidFill>
                  <a:prstClr val="black"/>
                </a:solidFill>
                <a:latin typeface="Georgia" panose="02040502050405020303" pitchFamily="18" charset="0"/>
              </a:rPr>
            </a:br>
            <a:r>
              <a:rPr lang="en-US" dirty="0">
                <a:solidFill>
                  <a:prstClr val="black"/>
                </a:solidFill>
                <a:latin typeface="Georgia" panose="02040502050405020303" pitchFamily="18" charset="0"/>
              </a:rPr>
              <a:t>	</a:t>
            </a:r>
            <a:r>
              <a:rPr lang="he-IL" dirty="0">
                <a:solidFill>
                  <a:srgbClr val="0000FF"/>
                </a:solidFill>
                <a:latin typeface="Arial" panose="020B0604020202020204" pitchFamily="34" charset="0"/>
              </a:rPr>
              <a:t>יהושע</a:t>
            </a:r>
            <a:r>
              <a:rPr lang="en-US" dirty="0">
                <a:solidFill>
                  <a:prstClr val="black"/>
                </a:solidFill>
                <a:latin typeface="Georgia" panose="02040502050405020303" pitchFamily="18" charset="0"/>
              </a:rPr>
              <a:t> Messiah. </a:t>
            </a:r>
          </a:p>
          <a:p>
            <a:r>
              <a:rPr lang="en-US" dirty="0">
                <a:solidFill>
                  <a:srgbClr val="008080"/>
                </a:solidFill>
                <a:latin typeface="Georgia" panose="02040502050405020303" pitchFamily="18" charset="0"/>
              </a:rPr>
              <a:t>Col 1:3</a:t>
            </a:r>
            <a:r>
              <a:rPr lang="en-US" dirty="0">
                <a:solidFill>
                  <a:prstClr val="black"/>
                </a:solidFill>
                <a:latin typeface="Georgia" panose="02040502050405020303" pitchFamily="18" charset="0"/>
              </a:rPr>
              <a:t>  We give thanks to the Elohim and Father of our Master </a:t>
            </a:r>
            <a:r>
              <a:rPr lang="he-IL" dirty="0">
                <a:solidFill>
                  <a:srgbClr val="0000FF"/>
                </a:solidFill>
                <a:latin typeface="Arial" panose="020B0604020202020204" pitchFamily="34" charset="0"/>
              </a:rPr>
              <a:t>יהושע</a:t>
            </a:r>
            <a:r>
              <a:rPr lang="en-US" dirty="0">
                <a:solidFill>
                  <a:prstClr val="black"/>
                </a:solidFill>
                <a:latin typeface="Georgia" panose="02040502050405020303" pitchFamily="18" charset="0"/>
              </a:rPr>
              <a:t> 	Messiah, praying always for you, </a:t>
            </a:r>
          </a:p>
          <a:p>
            <a:r>
              <a:rPr lang="en-US" dirty="0">
                <a:solidFill>
                  <a:srgbClr val="008080"/>
                </a:solidFill>
                <a:latin typeface="Georgia" panose="02040502050405020303" pitchFamily="18" charset="0"/>
              </a:rPr>
              <a:t>Col 1:4</a:t>
            </a:r>
            <a:r>
              <a:rPr lang="en-US" dirty="0">
                <a:solidFill>
                  <a:prstClr val="black"/>
                </a:solidFill>
                <a:latin typeface="Georgia" panose="02040502050405020303" pitchFamily="18" charset="0"/>
              </a:rPr>
              <a:t>  having heard of your belief in Messiah </a:t>
            </a:r>
            <a:r>
              <a:rPr lang="he-IL" dirty="0">
                <a:solidFill>
                  <a:srgbClr val="0000FF"/>
                </a:solidFill>
                <a:latin typeface="Arial" panose="020B0604020202020204" pitchFamily="34" charset="0"/>
              </a:rPr>
              <a:t>יהושע</a:t>
            </a:r>
            <a:r>
              <a:rPr lang="en-US" dirty="0">
                <a:solidFill>
                  <a:prstClr val="black"/>
                </a:solidFill>
                <a:latin typeface="Georgia" panose="02040502050405020303" pitchFamily="18" charset="0"/>
              </a:rPr>
              <a:t> and of your love 	for all the set-apart ones, </a:t>
            </a:r>
          </a:p>
          <a:p>
            <a:pPr marL="0" indent="0">
              <a:buNone/>
            </a:pPr>
            <a:endParaRPr lang="en-US" dirty="0">
              <a:solidFill>
                <a:prstClr val="black"/>
              </a:solidFill>
              <a:latin typeface="Georgia" panose="02040502050405020303" pitchFamily="18" charset="0"/>
            </a:endParaRP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19</a:t>
            </a:fld>
            <a:endParaRPr lang="en-CA" dirty="0">
              <a:solidFill>
                <a:schemeClr val="tx1"/>
              </a:solidFill>
            </a:endParaRPr>
          </a:p>
        </p:txBody>
      </p:sp>
      <p:sp>
        <p:nvSpPr>
          <p:cNvPr id="6" name="Lightning Bolt 5">
            <a:extLst>
              <a:ext uri="{FF2B5EF4-FFF2-40B4-BE49-F238E27FC236}">
                <a16:creationId xmlns="" xmlns:a16="http://schemas.microsoft.com/office/drawing/2014/main" id="{37CE4C50-015B-4850-88B5-707C9BA83668}"/>
              </a:ext>
            </a:extLst>
          </p:cNvPr>
          <p:cNvSpPr/>
          <p:nvPr/>
        </p:nvSpPr>
        <p:spPr>
          <a:xfrm rot="10484928">
            <a:off x="5397995" y="1605098"/>
            <a:ext cx="540768" cy="762576"/>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Lightning Bolt 9">
            <a:extLst>
              <a:ext uri="{FF2B5EF4-FFF2-40B4-BE49-F238E27FC236}">
                <a16:creationId xmlns="" xmlns:a16="http://schemas.microsoft.com/office/drawing/2014/main" id="{E588D98A-F87F-4C2A-8E0C-552A16D73CA9}"/>
              </a:ext>
            </a:extLst>
          </p:cNvPr>
          <p:cNvSpPr/>
          <p:nvPr/>
        </p:nvSpPr>
        <p:spPr>
          <a:xfrm rot="10641512">
            <a:off x="7142641" y="1599278"/>
            <a:ext cx="767229" cy="665631"/>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12" descr="C:\Users\Rae\Desktop\Art on Desktop\white man clip art\yellow-blue smiley faces\Smiley Face  jpeg.png">
            <a:extLst>
              <a:ext uri="{FF2B5EF4-FFF2-40B4-BE49-F238E27FC236}">
                <a16:creationId xmlns="" xmlns:a16="http://schemas.microsoft.com/office/drawing/2014/main" id="{EB746470-A4A2-45EE-8057-3F5AE2D813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66113" y="5378460"/>
            <a:ext cx="933343" cy="126323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 xmlns:a16="http://schemas.microsoft.com/office/drawing/2014/main" id="{DF753192-1288-41FC-8873-C8B85F17AAD7}"/>
              </a:ext>
            </a:extLst>
          </p:cNvPr>
          <p:cNvSpPr/>
          <p:nvPr/>
        </p:nvSpPr>
        <p:spPr>
          <a:xfrm>
            <a:off x="2330245" y="254000"/>
            <a:ext cx="7511845" cy="660400"/>
          </a:xfrm>
          <a:prstGeom prst="roundRect">
            <a:avLst>
              <a:gd name="adj" fmla="val 50000"/>
            </a:avLst>
          </a:prstGeom>
          <a:solidFill>
            <a:srgbClr val="FF7C80"/>
          </a:solidFill>
          <a:ln w="7620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tx1"/>
                </a:solidFill>
              </a:rPr>
              <a:t>Ascertaining </a:t>
            </a:r>
            <a:r>
              <a:rPr lang="en-CA" sz="3200" b="1" dirty="0">
                <a:ln>
                  <a:solidFill>
                    <a:srgbClr val="0000FF"/>
                  </a:solidFill>
                </a:ln>
                <a:solidFill>
                  <a:srgbClr val="7FF7FD"/>
                </a:solidFill>
                <a:effectLst>
                  <a:outerShdw blurRad="50800" dist="50800" dir="5400000" algn="ctr" rotWithShape="0">
                    <a:srgbClr val="0000FF"/>
                  </a:outerShdw>
                </a:effectLst>
              </a:rPr>
              <a:t>context</a:t>
            </a:r>
            <a:r>
              <a:rPr lang="en-CA" sz="3200" dirty="0">
                <a:solidFill>
                  <a:schemeClr val="tx1"/>
                </a:solidFill>
              </a:rPr>
              <a:t> for the </a:t>
            </a:r>
            <a:r>
              <a:rPr lang="en-CA" sz="3200" u="sng" dirty="0">
                <a:solidFill>
                  <a:schemeClr val="tx1"/>
                </a:solidFill>
              </a:rPr>
              <a:t>next slide</a:t>
            </a:r>
            <a:r>
              <a:rPr lang="en-CA" sz="3200" dirty="0">
                <a:solidFill>
                  <a:schemeClr val="tx1"/>
                </a:solidFill>
              </a:rPr>
              <a:t>.</a:t>
            </a:r>
          </a:p>
        </p:txBody>
      </p:sp>
      <p:sp>
        <p:nvSpPr>
          <p:cNvPr id="9" name="Star: 4 Points 8">
            <a:extLst>
              <a:ext uri="{FF2B5EF4-FFF2-40B4-BE49-F238E27FC236}">
                <a16:creationId xmlns="" xmlns:a16="http://schemas.microsoft.com/office/drawing/2014/main" id="{C90C5CBF-552D-46BE-A28B-583895C076D7}"/>
              </a:ext>
            </a:extLst>
          </p:cNvPr>
          <p:cNvSpPr/>
          <p:nvPr/>
        </p:nvSpPr>
        <p:spPr>
          <a:xfrm>
            <a:off x="101599" y="43725"/>
            <a:ext cx="544947" cy="461818"/>
          </a:xfrm>
          <a:prstGeom prst="star4">
            <a:avLst/>
          </a:prstGeom>
          <a:solidFill>
            <a:srgbClr val="FF00FF"/>
          </a:solidFill>
          <a:ln w="28575">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42432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F60D1ED-24C9-4922-8B40-D98641DB5F07}"/>
              </a:ext>
            </a:extLst>
          </p:cNvPr>
          <p:cNvSpPr>
            <a:spLocks noGrp="1"/>
          </p:cNvSpPr>
          <p:nvPr>
            <p:ph idx="1"/>
          </p:nvPr>
        </p:nvSpPr>
        <p:spPr>
          <a:xfrm rot="219348">
            <a:off x="409255" y="2059689"/>
            <a:ext cx="12578345" cy="4366426"/>
          </a:xfrm>
        </p:spPr>
        <p:txBody>
          <a:bodyPr>
            <a:prstTxWarp prst="textArchUp">
              <a:avLst>
                <a:gd name="adj" fmla="val 12417320"/>
              </a:avLst>
            </a:prstTxWarp>
            <a:scene3d>
              <a:camera prst="orthographicFront"/>
              <a:lightRig rig="threePt" dir="t"/>
            </a:scene3d>
            <a:sp3d extrusionH="57150">
              <a:bevelT w="38100" h="38100" prst="angle"/>
            </a:sp3d>
          </a:bodyPr>
          <a:lstStyle/>
          <a:p>
            <a:r>
              <a:rPr lang="en-CA" dirty="0">
                <a:solidFill>
                  <a:srgbClr val="7FF7FD"/>
                </a:solidFill>
                <a:latin typeface="Comic Sans MS" panose="030F0702030302020204" pitchFamily="66" charset="0"/>
              </a:rPr>
              <a:t>       This is a message from </a:t>
            </a:r>
            <a:br>
              <a:rPr lang="en-CA" dirty="0">
                <a:solidFill>
                  <a:srgbClr val="7FF7FD"/>
                </a:solidFill>
                <a:latin typeface="Comic Sans MS" panose="030F0702030302020204" pitchFamily="66" charset="0"/>
              </a:rPr>
            </a:br>
            <a:r>
              <a:rPr lang="en-CA" sz="7200" b="1" dirty="0" err="1">
                <a:ln>
                  <a:solidFill>
                    <a:srgbClr val="0000FF"/>
                  </a:solidFill>
                </a:ln>
                <a:solidFill>
                  <a:srgbClr val="7FF7FD"/>
                </a:solidFill>
                <a:effectLst>
                  <a:glow rad="76200">
                    <a:srgbClr val="00FF99"/>
                  </a:glow>
                </a:effectLst>
                <a:latin typeface="Comic Sans MS" panose="030F0702030302020204" pitchFamily="66" charset="0"/>
              </a:rPr>
              <a:t>Yah’s</a:t>
            </a:r>
            <a:r>
              <a:rPr lang="en-CA" sz="7200" b="1" dirty="0">
                <a:ln>
                  <a:solidFill>
                    <a:srgbClr val="0000FF"/>
                  </a:solidFill>
                </a:ln>
                <a:solidFill>
                  <a:srgbClr val="7FF7FD"/>
                </a:solidFill>
                <a:effectLst>
                  <a:glow rad="76200">
                    <a:srgbClr val="00FF99"/>
                  </a:glow>
                </a:effectLst>
                <a:latin typeface="Comic Sans MS" panose="030F0702030302020204" pitchFamily="66" charset="0"/>
              </a:rPr>
              <a:t> Covenant Calendar! </a:t>
            </a:r>
            <a:br>
              <a:rPr lang="en-CA" sz="7200" b="1" dirty="0">
                <a:ln>
                  <a:solidFill>
                    <a:srgbClr val="0000FF"/>
                  </a:solidFill>
                </a:ln>
                <a:solidFill>
                  <a:srgbClr val="7FF7FD"/>
                </a:solidFill>
                <a:effectLst>
                  <a:glow rad="76200">
                    <a:srgbClr val="00FF99"/>
                  </a:glow>
                </a:effectLst>
                <a:latin typeface="Comic Sans MS" panose="030F0702030302020204" pitchFamily="66" charset="0"/>
              </a:rPr>
            </a:br>
            <a:endParaRPr lang="en-CA" dirty="0">
              <a:solidFill>
                <a:srgbClr val="7FF7FD"/>
              </a:solidFill>
              <a:latin typeface="Comic Sans MS" panose="030F0702030302020204" pitchFamily="66" charset="0"/>
            </a:endParaRPr>
          </a:p>
        </p:txBody>
      </p:sp>
      <p:sp>
        <p:nvSpPr>
          <p:cNvPr id="2" name="Slide Number Placeholder 1">
            <a:extLst>
              <a:ext uri="{FF2B5EF4-FFF2-40B4-BE49-F238E27FC236}">
                <a16:creationId xmlns="" xmlns:a16="http://schemas.microsoft.com/office/drawing/2014/main" id="{5B7A35DC-282A-45E2-9ABE-B79678B7656A}"/>
              </a:ext>
            </a:extLst>
          </p:cNvPr>
          <p:cNvSpPr>
            <a:spLocks noGrp="1"/>
          </p:cNvSpPr>
          <p:nvPr>
            <p:ph type="sldNum" sz="quarter" idx="12"/>
          </p:nvPr>
        </p:nvSpPr>
        <p:spPr>
          <a:xfrm>
            <a:off x="9403581" y="6435213"/>
            <a:ext cx="2743200" cy="365125"/>
          </a:xfrm>
        </p:spPr>
        <p:txBody>
          <a:bodyPr/>
          <a:lstStyle/>
          <a:p>
            <a:fld id="{DDD9EB22-F289-478D-9B7C-A50560697DE0}" type="slidenum">
              <a:rPr lang="en-CA" smtClean="0"/>
              <a:t>2</a:t>
            </a:fld>
            <a:endParaRPr lang="en-CA" dirty="0"/>
          </a:p>
        </p:txBody>
      </p:sp>
      <p:sp>
        <p:nvSpPr>
          <p:cNvPr id="6" name="Rectangle: Rounded Corners 5">
            <a:extLst>
              <a:ext uri="{FF2B5EF4-FFF2-40B4-BE49-F238E27FC236}">
                <a16:creationId xmlns="" xmlns:a16="http://schemas.microsoft.com/office/drawing/2014/main" id="{5DA21804-6038-4A3C-B161-984883E150B7}"/>
              </a:ext>
            </a:extLst>
          </p:cNvPr>
          <p:cNvSpPr/>
          <p:nvPr/>
        </p:nvSpPr>
        <p:spPr>
          <a:xfrm>
            <a:off x="9496773" y="4774759"/>
            <a:ext cx="2808514" cy="22953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2800" dirty="0">
                <a:solidFill>
                  <a:srgbClr val="FF99FF"/>
                </a:solidFill>
                <a:latin typeface="Comic Sans MS" panose="030F0702030302020204" pitchFamily="66" charset="0"/>
              </a:rPr>
              <a:t>Judges 6 &amp; 7 </a:t>
            </a:r>
            <a:br>
              <a:rPr lang="en-CA" sz="2800" dirty="0">
                <a:solidFill>
                  <a:srgbClr val="FF99FF"/>
                </a:solidFill>
                <a:latin typeface="Comic Sans MS" panose="030F0702030302020204" pitchFamily="66" charset="0"/>
              </a:rPr>
            </a:br>
            <a:r>
              <a:rPr lang="en-CA" sz="2800" dirty="0">
                <a:solidFill>
                  <a:srgbClr val="FF99FF"/>
                </a:solidFill>
                <a:latin typeface="Comic Sans MS" panose="030F0702030302020204" pitchFamily="66" charset="0"/>
              </a:rPr>
              <a:t>The year was ~ </a:t>
            </a:r>
            <a:br>
              <a:rPr lang="en-CA" sz="2800" dirty="0">
                <a:solidFill>
                  <a:srgbClr val="FF99FF"/>
                </a:solidFill>
                <a:latin typeface="Comic Sans MS" panose="030F0702030302020204" pitchFamily="66" charset="0"/>
              </a:rPr>
            </a:br>
            <a:r>
              <a:rPr lang="en-CA" sz="2800" dirty="0">
                <a:solidFill>
                  <a:srgbClr val="FF99FF"/>
                </a:solidFill>
                <a:latin typeface="Comic Sans MS" panose="030F0702030302020204" pitchFamily="66" charset="0"/>
              </a:rPr>
              <a:t>1291 BC.</a:t>
            </a:r>
            <a:endParaRPr lang="en-CA" dirty="0">
              <a:solidFill>
                <a:srgbClr val="FF99FF"/>
              </a:solidFill>
            </a:endParaRPr>
          </a:p>
        </p:txBody>
      </p:sp>
      <p:pic>
        <p:nvPicPr>
          <p:cNvPr id="5" name="Picture 4">
            <a:extLst>
              <a:ext uri="{FF2B5EF4-FFF2-40B4-BE49-F238E27FC236}">
                <a16:creationId xmlns="" xmlns:a16="http://schemas.microsoft.com/office/drawing/2014/main" id="{278E4444-FE1E-4FA2-AF13-CBFC3ECDE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950893"/>
            <a:ext cx="2331720" cy="29146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759917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1188157"/>
            <a:ext cx="11610109" cy="5415842"/>
          </a:xfrm>
        </p:spPr>
        <p:txBody>
          <a:bodyPr anchor="t">
            <a:normAutofit/>
          </a:bodyPr>
          <a:lstStyle/>
          <a:p>
            <a:r>
              <a:rPr lang="en-US" dirty="0">
                <a:solidFill>
                  <a:srgbClr val="008080"/>
                </a:solidFill>
                <a:latin typeface="Georgia" panose="02040502050405020303" pitchFamily="18" charset="0"/>
              </a:rPr>
              <a:t>Col 1:10</a:t>
            </a:r>
            <a:r>
              <a:rPr lang="en-US" dirty="0">
                <a:solidFill>
                  <a:prstClr val="black"/>
                </a:solidFill>
                <a:latin typeface="Georgia" panose="02040502050405020303" pitchFamily="18" charset="0"/>
              </a:rPr>
              <a:t>  to walk worthily of the            Master,               pleasing all, 	bearing fruit in every good work and increasing in the knowledge 	of </a:t>
            </a:r>
            <a:r>
              <a:rPr lang="en-US" dirty="0">
                <a:solidFill>
                  <a:srgbClr val="0000FF"/>
                </a:solidFill>
                <a:latin typeface="Georgia" panose="02040502050405020303" pitchFamily="18" charset="0"/>
              </a:rPr>
              <a:t>Elohim, </a:t>
            </a:r>
          </a:p>
          <a:p>
            <a:r>
              <a:rPr lang="en-US" dirty="0">
                <a:solidFill>
                  <a:srgbClr val="008080"/>
                </a:solidFill>
                <a:latin typeface="Georgia" panose="02040502050405020303" pitchFamily="18" charset="0"/>
              </a:rPr>
              <a:t>Col 1:11</a:t>
            </a:r>
            <a:r>
              <a:rPr lang="en-US" dirty="0">
                <a:solidFill>
                  <a:prstClr val="black"/>
                </a:solidFill>
                <a:latin typeface="Georgia" panose="02040502050405020303" pitchFamily="18" charset="0"/>
              </a:rPr>
              <a:t>  being empowered with all power, according to the might of His 	esteem, for all endurance and patience with joy, </a:t>
            </a:r>
          </a:p>
          <a:p>
            <a:r>
              <a:rPr lang="en-US" dirty="0">
                <a:solidFill>
                  <a:srgbClr val="008080"/>
                </a:solidFill>
                <a:latin typeface="Georgia" panose="02040502050405020303" pitchFamily="18" charset="0"/>
              </a:rPr>
              <a:t>Col 1:12</a:t>
            </a:r>
            <a:r>
              <a:rPr lang="en-US" dirty="0">
                <a:solidFill>
                  <a:prstClr val="black"/>
                </a:solidFill>
                <a:latin typeface="Georgia" panose="02040502050405020303" pitchFamily="18" charset="0"/>
              </a:rPr>
              <a:t>  giving thanks to the </a:t>
            </a:r>
            <a:r>
              <a:rPr lang="en-US" u="sng" dirty="0">
                <a:solidFill>
                  <a:srgbClr val="0000FF"/>
                </a:solidFill>
                <a:latin typeface="Cooper Black" panose="0208090404030B020404" pitchFamily="18" charset="0"/>
              </a:rPr>
              <a:t>Father</a:t>
            </a:r>
            <a:r>
              <a:rPr lang="en-US" dirty="0">
                <a:solidFill>
                  <a:prstClr val="black"/>
                </a:solidFill>
                <a:latin typeface="Georgia" panose="02040502050405020303" pitchFamily="18" charset="0"/>
              </a:rPr>
              <a:t> who has made us fit to share in 	the inheritance of the  set      -apart ones in the </a:t>
            </a:r>
            <a:r>
              <a:rPr lang="en-US" b="1" u="sng" dirty="0">
                <a:ln>
                  <a:solidFill>
                    <a:srgbClr val="0000FF"/>
                  </a:solidFill>
                </a:ln>
                <a:solidFill>
                  <a:srgbClr val="7FF7FD"/>
                </a:solidFill>
                <a:latin typeface="Georgia" panose="02040502050405020303" pitchFamily="18" charset="0"/>
              </a:rPr>
              <a:t>li</a:t>
            </a:r>
            <a:r>
              <a:rPr lang="en-US" b="1" dirty="0">
                <a:ln>
                  <a:solidFill>
                    <a:srgbClr val="0000FF"/>
                  </a:solidFill>
                </a:ln>
                <a:solidFill>
                  <a:srgbClr val="7FF7FD"/>
                </a:solidFill>
                <a:latin typeface="Georgia" panose="02040502050405020303" pitchFamily="18" charset="0"/>
              </a:rPr>
              <a:t>g</a:t>
            </a:r>
            <a:r>
              <a:rPr lang="en-US" b="1" u="sng" dirty="0">
                <a:ln>
                  <a:solidFill>
                    <a:srgbClr val="0000FF"/>
                  </a:solidFill>
                </a:ln>
                <a:solidFill>
                  <a:srgbClr val="7FF7FD"/>
                </a:solidFill>
                <a:latin typeface="Georgia" panose="02040502050405020303" pitchFamily="18" charset="0"/>
              </a:rPr>
              <a:t>ht</a:t>
            </a:r>
            <a:r>
              <a:rPr lang="en-US" b="1" dirty="0">
                <a:ln>
                  <a:solidFill>
                    <a:srgbClr val="0000FF"/>
                  </a:solidFill>
                </a:ln>
                <a:solidFill>
                  <a:srgbClr val="7FF7FD"/>
                </a:solidFill>
                <a:latin typeface="Georgia" panose="02040502050405020303" pitchFamily="18" charset="0"/>
              </a:rPr>
              <a:t>,</a:t>
            </a:r>
            <a:r>
              <a:rPr lang="en-US" dirty="0">
                <a:solidFill>
                  <a:prstClr val="black"/>
                </a:solidFill>
                <a:latin typeface="Georgia" panose="02040502050405020303" pitchFamily="18" charset="0"/>
              </a:rPr>
              <a:t> </a:t>
            </a:r>
          </a:p>
          <a:p>
            <a:r>
              <a:rPr lang="en-US" dirty="0">
                <a:solidFill>
                  <a:srgbClr val="008080"/>
                </a:solidFill>
                <a:latin typeface="Georgia" panose="02040502050405020303" pitchFamily="18" charset="0"/>
              </a:rPr>
              <a:t>Col 1:13</a:t>
            </a:r>
            <a:r>
              <a:rPr lang="en-US" dirty="0">
                <a:solidFill>
                  <a:prstClr val="black"/>
                </a:solidFill>
                <a:latin typeface="Georgia" panose="02040502050405020303" pitchFamily="18" charset="0"/>
              </a:rPr>
              <a:t>  </a:t>
            </a:r>
            <a:r>
              <a:rPr lang="en-US" dirty="0">
                <a:solidFill>
                  <a:srgbClr val="0000FF"/>
                </a:solidFill>
                <a:latin typeface="Georgia" panose="02040502050405020303" pitchFamily="18" charset="0"/>
              </a:rPr>
              <a:t>who has delivered us      from the authority of darkness</a:t>
            </a:r>
            <a:br>
              <a:rPr lang="en-US" dirty="0">
                <a:solidFill>
                  <a:srgbClr val="0000FF"/>
                </a:solidFill>
                <a:latin typeface="Georgia" panose="02040502050405020303" pitchFamily="18" charset="0"/>
              </a:rPr>
            </a:br>
            <a:r>
              <a:rPr lang="en-US" dirty="0">
                <a:solidFill>
                  <a:prstClr val="black"/>
                </a:solidFill>
                <a:latin typeface="Georgia" panose="02040502050405020303" pitchFamily="18" charset="0"/>
              </a:rPr>
              <a:t/>
            </a:r>
            <a:br>
              <a:rPr lang="en-US" dirty="0">
                <a:solidFill>
                  <a:prstClr val="black"/>
                </a:solidFill>
                <a:latin typeface="Georgia" panose="02040502050405020303" pitchFamily="18" charset="0"/>
              </a:rPr>
            </a:br>
            <a:r>
              <a:rPr lang="en-US" dirty="0">
                <a:solidFill>
                  <a:prstClr val="black"/>
                </a:solidFill>
                <a:latin typeface="Georgia" panose="02040502050405020303" pitchFamily="18" charset="0"/>
              </a:rPr>
              <a:t>	</a:t>
            </a: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20</a:t>
            </a:fld>
            <a:endParaRPr lang="en-CA" dirty="0">
              <a:solidFill>
                <a:schemeClr val="tx1"/>
              </a:solidFill>
            </a:endParaRPr>
          </a:p>
        </p:txBody>
      </p:sp>
      <p:pic>
        <p:nvPicPr>
          <p:cNvPr id="8" name="Picture 12" descr="C:\Users\Rae\Desktop\Art on Desktop\white man clip art\yellow-blue smiley faces\Smiley Face  jpeg.png">
            <a:extLst>
              <a:ext uri="{FF2B5EF4-FFF2-40B4-BE49-F238E27FC236}">
                <a16:creationId xmlns="" xmlns:a16="http://schemas.microsoft.com/office/drawing/2014/main" id="{EB746470-A4A2-45EE-8057-3F5AE2D813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78320" y="5529644"/>
            <a:ext cx="933343" cy="126323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 xmlns:a16="http://schemas.microsoft.com/office/drawing/2014/main" id="{DF753192-1288-41FC-8873-C8B85F17AAD7}"/>
              </a:ext>
            </a:extLst>
          </p:cNvPr>
          <p:cNvSpPr/>
          <p:nvPr/>
        </p:nvSpPr>
        <p:spPr>
          <a:xfrm>
            <a:off x="2330245" y="254000"/>
            <a:ext cx="7511845" cy="660400"/>
          </a:xfrm>
          <a:prstGeom prst="roundRect">
            <a:avLst>
              <a:gd name="adj" fmla="val 50000"/>
            </a:avLst>
          </a:prstGeom>
          <a:solidFill>
            <a:srgbClr val="FF7C80"/>
          </a:solidFill>
          <a:ln w="7620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0000FF"/>
                  </a:solidFill>
                </a:ln>
                <a:solidFill>
                  <a:srgbClr val="7FF7FD"/>
                </a:solidFill>
                <a:effectLst>
                  <a:outerShdw blurRad="50800" dist="50800" dir="5400000" algn="ctr" rotWithShape="0">
                    <a:srgbClr val="0000FF"/>
                  </a:outerShdw>
                </a:effectLst>
              </a:rPr>
              <a:t>Context   -  </a:t>
            </a:r>
            <a:r>
              <a:rPr lang="en-CA" sz="3200" b="1" dirty="0">
                <a:ln>
                  <a:solidFill>
                    <a:srgbClr val="0000FF"/>
                  </a:solidFill>
                </a:ln>
                <a:solidFill>
                  <a:srgbClr val="CC99FF"/>
                </a:solidFill>
                <a:effectLst>
                  <a:outerShdw blurRad="50800" dist="50800" dir="5400000" algn="ctr" rotWithShape="0">
                    <a:srgbClr val="00FF99"/>
                  </a:outerShdw>
                </a:effectLst>
                <a:latin typeface="Cooper Black" panose="0208090404030B020404" pitchFamily="18" charset="0"/>
              </a:rPr>
              <a:t>Yahusha Ha Mashiach</a:t>
            </a:r>
            <a:endParaRPr lang="en-CA" sz="3200" dirty="0">
              <a:solidFill>
                <a:srgbClr val="CC99FF"/>
              </a:solidFill>
              <a:effectLst>
                <a:outerShdw blurRad="50800" dist="50800" dir="5400000" algn="ctr" rotWithShape="0">
                  <a:srgbClr val="00FF99"/>
                </a:outerShdw>
              </a:effectLst>
              <a:latin typeface="Cooper Black" panose="0208090404030B020404" pitchFamily="18" charset="0"/>
            </a:endParaRPr>
          </a:p>
        </p:txBody>
      </p:sp>
      <p:sp>
        <p:nvSpPr>
          <p:cNvPr id="6" name="Lightning Bolt 5">
            <a:extLst>
              <a:ext uri="{FF2B5EF4-FFF2-40B4-BE49-F238E27FC236}">
                <a16:creationId xmlns="" xmlns:a16="http://schemas.microsoft.com/office/drawing/2014/main" id="{37CE4C50-015B-4850-88B5-707C9BA83668}"/>
              </a:ext>
            </a:extLst>
          </p:cNvPr>
          <p:cNvSpPr/>
          <p:nvPr/>
        </p:nvSpPr>
        <p:spPr>
          <a:xfrm rot="10484928">
            <a:off x="5789614" y="790940"/>
            <a:ext cx="655572" cy="778991"/>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Lightning Bolt 9">
            <a:extLst>
              <a:ext uri="{FF2B5EF4-FFF2-40B4-BE49-F238E27FC236}">
                <a16:creationId xmlns="" xmlns:a16="http://schemas.microsoft.com/office/drawing/2014/main" id="{E588D98A-F87F-4C2A-8E0C-552A16D73CA9}"/>
              </a:ext>
            </a:extLst>
          </p:cNvPr>
          <p:cNvSpPr/>
          <p:nvPr/>
        </p:nvSpPr>
        <p:spPr>
          <a:xfrm rot="10641512">
            <a:off x="8184858" y="855342"/>
            <a:ext cx="767229" cy="665631"/>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Rounded Corners 3">
            <a:extLst>
              <a:ext uri="{FF2B5EF4-FFF2-40B4-BE49-F238E27FC236}">
                <a16:creationId xmlns="" xmlns:a16="http://schemas.microsoft.com/office/drawing/2014/main" id="{A6256BC5-5E77-42FE-BFFC-2831761AB21E}"/>
              </a:ext>
            </a:extLst>
          </p:cNvPr>
          <p:cNvSpPr/>
          <p:nvPr/>
        </p:nvSpPr>
        <p:spPr>
          <a:xfrm>
            <a:off x="914400" y="4744454"/>
            <a:ext cx="10579509" cy="596314"/>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rgbClr val="FF7C80"/>
                  </a:solidFill>
                </a:ln>
                <a:solidFill>
                  <a:srgbClr val="FF00FF"/>
                </a:solidFill>
                <a:effectLst>
                  <a:outerShdw blurRad="50800" dist="50800" dir="5400000" sx="101000" sy="101000" algn="ctr" rotWithShape="0">
                    <a:srgbClr val="00FF99"/>
                  </a:outerShdw>
                </a:effectLst>
                <a:latin typeface="Comic Sans MS" panose="030F0702030302020204" pitchFamily="66" charset="0"/>
              </a:rPr>
              <a:t>and transferred us into the reign of </a:t>
            </a:r>
            <a:r>
              <a:rPr lang="en-US" sz="2800" b="1" u="sng" dirty="0">
                <a:ln>
                  <a:solidFill>
                    <a:srgbClr val="FF7C80"/>
                  </a:solidFill>
                </a:ln>
                <a:solidFill>
                  <a:srgbClr val="FF00FF"/>
                </a:solidFill>
                <a:effectLst>
                  <a:outerShdw blurRad="50800" dist="50800" dir="5400000" sx="101000" sy="101000" algn="ctr" rotWithShape="0">
                    <a:srgbClr val="00FF99"/>
                  </a:outerShdw>
                </a:effectLst>
                <a:latin typeface="Comic Sans MS" panose="030F0702030302020204" pitchFamily="66" charset="0"/>
              </a:rPr>
              <a:t>the Son</a:t>
            </a:r>
            <a:r>
              <a:rPr lang="en-US" sz="2800" b="1" dirty="0">
                <a:ln>
                  <a:solidFill>
                    <a:srgbClr val="FF7C80"/>
                  </a:solidFill>
                </a:ln>
                <a:solidFill>
                  <a:srgbClr val="FF00FF"/>
                </a:solidFill>
                <a:latin typeface="Comic Sans MS" panose="030F0702030302020204" pitchFamily="66" charset="0"/>
              </a:rPr>
              <a:t> of His love.</a:t>
            </a:r>
            <a:endParaRPr lang="en-CA" dirty="0">
              <a:ln>
                <a:solidFill>
                  <a:srgbClr val="FF7C80"/>
                </a:solidFill>
              </a:ln>
            </a:endParaRPr>
          </a:p>
        </p:txBody>
      </p:sp>
      <p:cxnSp>
        <p:nvCxnSpPr>
          <p:cNvPr id="9" name="Straight Arrow Connector 8">
            <a:extLst>
              <a:ext uri="{FF2B5EF4-FFF2-40B4-BE49-F238E27FC236}">
                <a16:creationId xmlns="" xmlns:a16="http://schemas.microsoft.com/office/drawing/2014/main" id="{F0E17CCE-DC34-42FD-B020-9DC8419A1FA4}"/>
              </a:ext>
            </a:extLst>
          </p:cNvPr>
          <p:cNvCxnSpPr/>
          <p:nvPr/>
        </p:nvCxnSpPr>
        <p:spPr>
          <a:xfrm>
            <a:off x="5555226" y="3795250"/>
            <a:ext cx="0" cy="1008196"/>
          </a:xfrm>
          <a:prstGeom prst="straightConnector1">
            <a:avLst/>
          </a:prstGeom>
          <a:ln w="142875">
            <a:solidFill>
              <a:schemeClr val="tx1"/>
            </a:solidFill>
            <a:tailEnd type="triangle"/>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Right Brace 10">
            <a:extLst>
              <a:ext uri="{FF2B5EF4-FFF2-40B4-BE49-F238E27FC236}">
                <a16:creationId xmlns="" xmlns:a16="http://schemas.microsoft.com/office/drawing/2014/main" id="{08ADC6AD-CD8F-435B-9FBC-E3E17EC79AA7}"/>
              </a:ext>
            </a:extLst>
          </p:cNvPr>
          <p:cNvSpPr/>
          <p:nvPr/>
        </p:nvSpPr>
        <p:spPr>
          <a:xfrm rot="5400000">
            <a:off x="2788384" y="4503151"/>
            <a:ext cx="377753" cy="2052985"/>
          </a:xfrm>
          <a:prstGeom prst="rightBrace">
            <a:avLst>
              <a:gd name="adj1" fmla="val 62992"/>
              <a:gd name="adj2" fmla="val 23659"/>
            </a:avLst>
          </a:prstGeom>
          <a:solidFill>
            <a:srgbClr val="FF99FF"/>
          </a:solidFill>
          <a:ln w="57150">
            <a:solidFill>
              <a:srgbClr val="00FF99"/>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 name="Right Brace 11">
            <a:extLst>
              <a:ext uri="{FF2B5EF4-FFF2-40B4-BE49-F238E27FC236}">
                <a16:creationId xmlns="" xmlns:a16="http://schemas.microsoft.com/office/drawing/2014/main" id="{9D353DF2-558B-4FCF-92CB-8D34D29C892C}"/>
              </a:ext>
            </a:extLst>
          </p:cNvPr>
          <p:cNvSpPr/>
          <p:nvPr/>
        </p:nvSpPr>
        <p:spPr>
          <a:xfrm rot="5400000">
            <a:off x="7428304" y="4068281"/>
            <a:ext cx="377753" cy="2955315"/>
          </a:xfrm>
          <a:prstGeom prst="rightBrace">
            <a:avLst>
              <a:gd name="adj1" fmla="val 62992"/>
              <a:gd name="adj2" fmla="val 52412"/>
            </a:avLst>
          </a:prstGeom>
          <a:solidFill>
            <a:srgbClr val="00FF99"/>
          </a:solidFill>
          <a:ln w="57150">
            <a:solidFill>
              <a:srgbClr val="00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3" name="Picture 2" descr="C:\Users\Rae\Desktop\yellow face big eyes clear.png">
            <a:extLst>
              <a:ext uri="{FF2B5EF4-FFF2-40B4-BE49-F238E27FC236}">
                <a16:creationId xmlns="" xmlns:a16="http://schemas.microsoft.com/office/drawing/2014/main" id="{97D6FF2A-8D5C-4C1F-B427-1EE5D86C46C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25388" y="5330250"/>
            <a:ext cx="1431687" cy="150064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 xmlns:a16="http://schemas.microsoft.com/office/drawing/2014/main" id="{50BA291F-A1F4-4AE0-BFF4-0EE996B0AEB8}"/>
              </a:ext>
            </a:extLst>
          </p:cNvPr>
          <p:cNvSpPr/>
          <p:nvPr/>
        </p:nvSpPr>
        <p:spPr>
          <a:xfrm>
            <a:off x="5699668" y="5877837"/>
            <a:ext cx="3733428" cy="660400"/>
          </a:xfrm>
          <a:prstGeom prst="roundRect">
            <a:avLst>
              <a:gd name="adj" fmla="val 50000"/>
            </a:avLst>
          </a:prstGeom>
          <a:solidFill>
            <a:srgbClr val="FF7C80"/>
          </a:solidFill>
          <a:ln w="7620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0000FF"/>
                  </a:solidFill>
                </a:ln>
                <a:solidFill>
                  <a:srgbClr val="7FF7FD"/>
                </a:solidFill>
                <a:effectLst>
                  <a:outerShdw blurRad="50800" dist="50800" dir="5400000" algn="ctr" rotWithShape="0">
                    <a:srgbClr val="0000FF"/>
                  </a:outerShdw>
                </a:effectLst>
              </a:rPr>
              <a:t>Shared Glory?????</a:t>
            </a:r>
            <a:endParaRPr lang="en-CA" sz="3200" dirty="0">
              <a:solidFill>
                <a:srgbClr val="CC99FF"/>
              </a:solidFill>
              <a:effectLst>
                <a:outerShdw blurRad="50800" dist="50800" dir="5400000" algn="ctr" rotWithShape="0">
                  <a:srgbClr val="00FF99"/>
                </a:outerShdw>
              </a:effectLst>
              <a:latin typeface="Cooper Black" panose="0208090404030B020404" pitchFamily="18" charset="0"/>
            </a:endParaRPr>
          </a:p>
        </p:txBody>
      </p:sp>
      <p:sp>
        <p:nvSpPr>
          <p:cNvPr id="15" name="Star: 4 Points 14">
            <a:extLst>
              <a:ext uri="{FF2B5EF4-FFF2-40B4-BE49-F238E27FC236}">
                <a16:creationId xmlns="" xmlns:a16="http://schemas.microsoft.com/office/drawing/2014/main" id="{7F1A1193-81DA-443D-961C-A3038C45E55F}"/>
              </a:ext>
            </a:extLst>
          </p:cNvPr>
          <p:cNvSpPr/>
          <p:nvPr/>
        </p:nvSpPr>
        <p:spPr>
          <a:xfrm>
            <a:off x="101599" y="43725"/>
            <a:ext cx="544947" cy="461818"/>
          </a:xfrm>
          <a:prstGeom prst="star4">
            <a:avLst/>
          </a:prstGeom>
          <a:solidFill>
            <a:srgbClr val="FF00FF"/>
          </a:solidFill>
          <a:ln w="28575">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7909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31" presetClass="entr" presetSubtype="0" fill="hold" grpId="0" nodeType="afterEffect">
                                  <p:stCondLst>
                                    <p:cond delay="125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par>
                                <p:cTn id="19" presetID="3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1000"/>
                            </p:stCondLst>
                            <p:childTnLst>
                              <p:par>
                                <p:cTn id="34" presetID="49" presetClass="entr" presetSubtype="0" decel="10000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style.rotation</p:attrName>
                                        </p:attrNameLst>
                                      </p:cBhvr>
                                      <p:tavLst>
                                        <p:tav tm="0">
                                          <p:val>
                                            <p:fltVal val="360"/>
                                          </p:val>
                                        </p:tav>
                                        <p:tav tm="100000">
                                          <p:val>
                                            <p:fltVal val="0"/>
                                          </p:val>
                                        </p:tav>
                                      </p:tavLst>
                                    </p:anim>
                                    <p:animEffect transition="in" filter="fade">
                                      <p:cBhvr>
                                        <p:cTn id="39" dur="1000"/>
                                        <p:tgtEl>
                                          <p:spTgt spid="14"/>
                                        </p:tgtEl>
                                      </p:cBhvr>
                                    </p:animEffect>
                                  </p:childTnLst>
                                </p:cTn>
                              </p:par>
                            </p:childTnLst>
                          </p:cTn>
                        </p:par>
                        <p:par>
                          <p:cTn id="40" fill="hold">
                            <p:stCondLst>
                              <p:cond delay="2000"/>
                            </p:stCondLst>
                            <p:childTnLst>
                              <p:par>
                                <p:cTn id="41" presetID="31"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style.rotation</p:attrName>
                                        </p:attrNameLst>
                                      </p:cBhvr>
                                      <p:tavLst>
                                        <p:tav tm="0">
                                          <p:val>
                                            <p:fltVal val="90"/>
                                          </p:val>
                                        </p:tav>
                                        <p:tav tm="100000">
                                          <p:val>
                                            <p:fltVal val="0"/>
                                          </p:val>
                                        </p:tav>
                                      </p:tavLst>
                                    </p:anim>
                                    <p:animEffect transition="in" filter="fade">
                                      <p:cBhvr>
                                        <p:cTn id="4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1598297"/>
            <a:ext cx="11610109" cy="5005702"/>
          </a:xfrm>
        </p:spPr>
        <p:txBody>
          <a:bodyPr anchor="t">
            <a:normAutofit/>
          </a:bodyPr>
          <a:lstStyle/>
          <a:p>
            <a:r>
              <a:rPr lang="en-US" dirty="0">
                <a:solidFill>
                  <a:srgbClr val="008080"/>
                </a:solidFill>
                <a:latin typeface="Georgia" panose="02040502050405020303" pitchFamily="18" charset="0"/>
              </a:rPr>
              <a:t>Col 1:12</a:t>
            </a:r>
            <a:r>
              <a:rPr lang="en-US" dirty="0">
                <a:solidFill>
                  <a:prstClr val="black"/>
                </a:solidFill>
                <a:latin typeface="Georgia" panose="02040502050405020303" pitchFamily="18" charset="0"/>
              </a:rPr>
              <a:t>  … the </a:t>
            </a:r>
            <a:r>
              <a:rPr lang="en-US" u="sng" dirty="0">
                <a:solidFill>
                  <a:srgbClr val="0000FF"/>
                </a:solidFill>
                <a:latin typeface="Cooper Black" panose="0208090404030B020404" pitchFamily="18" charset="0"/>
              </a:rPr>
              <a:t>Father</a:t>
            </a:r>
            <a:r>
              <a:rPr lang="en-US" dirty="0">
                <a:solidFill>
                  <a:srgbClr val="0000FF"/>
                </a:solidFill>
                <a:latin typeface="Cooper Black" panose="0208090404030B020404" pitchFamily="18" charset="0"/>
              </a:rPr>
              <a:t> </a:t>
            </a:r>
            <a:r>
              <a:rPr lang="en-US" dirty="0"/>
              <a:t>…</a:t>
            </a:r>
          </a:p>
          <a:p>
            <a:r>
              <a:rPr lang="en-US" dirty="0">
                <a:solidFill>
                  <a:srgbClr val="008080"/>
                </a:solidFill>
                <a:latin typeface="Georgia" panose="02040502050405020303" pitchFamily="18" charset="0"/>
              </a:rPr>
              <a:t>Col 1:13</a:t>
            </a:r>
            <a:r>
              <a:rPr lang="en-US" dirty="0">
                <a:solidFill>
                  <a:prstClr val="black"/>
                </a:solidFill>
                <a:latin typeface="Georgia" panose="02040502050405020303" pitchFamily="18" charset="0"/>
              </a:rPr>
              <a:t> … </a:t>
            </a:r>
            <a:r>
              <a:rPr lang="en-US" b="1" u="sng" dirty="0">
                <a:ln>
                  <a:solidFill>
                    <a:srgbClr val="0000FF"/>
                  </a:solidFill>
                </a:ln>
                <a:solidFill>
                  <a:srgbClr val="FF00FF"/>
                </a:solidFill>
                <a:effectLst>
                  <a:outerShdw blurRad="50800" dist="50800" dir="5400000" sx="101000" sy="101000" algn="ctr" rotWithShape="0">
                    <a:srgbClr val="00FF99"/>
                  </a:outerShdw>
                </a:effectLst>
                <a:latin typeface="Comic Sans MS" panose="030F0702030302020204" pitchFamily="66" charset="0"/>
              </a:rPr>
              <a:t>transferred us into</a:t>
            </a:r>
            <a:r>
              <a:rPr lang="en-US" b="1" dirty="0">
                <a:ln>
                  <a:solidFill>
                    <a:srgbClr val="0000FF"/>
                  </a:solidFill>
                </a:ln>
                <a:solidFill>
                  <a:srgbClr val="FF00FF"/>
                </a:solidFill>
                <a:effectLst>
                  <a:outerShdw blurRad="50800" dist="50800" dir="5400000" sx="101000" sy="101000" algn="ctr" rotWithShape="0">
                    <a:srgbClr val="00FF99"/>
                  </a:outerShdw>
                </a:effectLst>
                <a:latin typeface="Comic Sans MS" panose="030F0702030302020204" pitchFamily="66" charset="0"/>
              </a:rPr>
              <a:t> </a:t>
            </a:r>
            <a:r>
              <a:rPr lang="en-US" b="1" u="sng" dirty="0">
                <a:ln>
                  <a:solidFill>
                    <a:srgbClr val="0000FF"/>
                  </a:solidFill>
                </a:ln>
                <a:solidFill>
                  <a:srgbClr val="FF00FF"/>
                </a:solidFill>
                <a:effectLst>
                  <a:glow rad="127000">
                    <a:srgbClr val="FFFF00"/>
                  </a:glow>
                  <a:outerShdw blurRad="50800" dist="50800" dir="5400000" sx="101000" sy="101000" algn="ctr" rotWithShape="0">
                    <a:srgbClr val="00FF99"/>
                  </a:outerShdw>
                </a:effectLst>
                <a:latin typeface="Cooper Black" panose="0208090404030B020404" pitchFamily="18" charset="0"/>
              </a:rPr>
              <a:t>THE REIGN</a:t>
            </a:r>
            <a:r>
              <a:rPr lang="en-US" b="1" dirty="0">
                <a:ln>
                  <a:solidFill>
                    <a:srgbClr val="0000FF"/>
                  </a:solidFill>
                </a:ln>
                <a:solidFill>
                  <a:srgbClr val="FF00FF"/>
                </a:solidFill>
                <a:effectLst>
                  <a:glow rad="127000">
                    <a:srgbClr val="FFFF00"/>
                  </a:glow>
                  <a:outerShdw blurRad="50800" dist="50800" dir="5400000" sx="101000" sy="101000" algn="ctr" rotWithShape="0">
                    <a:srgbClr val="00FF99"/>
                  </a:outerShdw>
                </a:effectLst>
                <a:latin typeface="Comic Sans MS" panose="030F0702030302020204" pitchFamily="66" charset="0"/>
              </a:rPr>
              <a:t> </a:t>
            </a:r>
            <a:r>
              <a:rPr lang="en-US" b="1" u="sng" dirty="0">
                <a:ln>
                  <a:solidFill>
                    <a:srgbClr val="0000FF"/>
                  </a:solidFill>
                </a:ln>
                <a:solidFill>
                  <a:srgbClr val="FF00FF"/>
                </a:solidFill>
                <a:effectLst>
                  <a:outerShdw blurRad="50800" dist="50800" dir="5400000" sx="101000" sy="101000" algn="ctr" rotWithShape="0">
                    <a:srgbClr val="00FF99"/>
                  </a:outerShdw>
                </a:effectLst>
                <a:latin typeface="Comic Sans MS" panose="030F0702030302020204" pitchFamily="66" charset="0"/>
              </a:rPr>
              <a:t>of the Son</a:t>
            </a:r>
            <a:r>
              <a:rPr lang="en-US" b="1" dirty="0">
                <a:ln>
                  <a:solidFill>
                    <a:srgbClr val="0000FF"/>
                  </a:solidFill>
                </a:ln>
                <a:solidFill>
                  <a:srgbClr val="FF00FF"/>
                </a:solidFill>
                <a:effectLst>
                  <a:outerShdw blurRad="50800" dist="50800" dir="5400000" sx="101000" sy="101000" algn="ctr" rotWithShape="0">
                    <a:srgbClr val="00FF99"/>
                  </a:outerShdw>
                </a:effectLst>
                <a:latin typeface="Comic Sans MS" panose="030F0702030302020204" pitchFamily="66" charset="0"/>
              </a:rPr>
              <a:t> </a:t>
            </a:r>
            <a:r>
              <a:rPr lang="en-US" dirty="0">
                <a:effectLst>
                  <a:outerShdw blurRad="50800" dist="50800" dir="5400000" sx="101000" sy="101000" algn="ctr" rotWithShape="0">
                    <a:srgbClr val="00FF99"/>
                  </a:outerShdw>
                </a:effectLst>
              </a:rPr>
              <a:t>…</a:t>
            </a:r>
          </a:p>
          <a:p>
            <a:r>
              <a:rPr lang="en-US" b="1" dirty="0">
                <a:effectLst>
                  <a:outerShdw blurRad="50800" dist="50800" dir="5400000" sx="101000" sy="101000" algn="ctr" rotWithShape="0">
                    <a:srgbClr val="00FF99"/>
                  </a:outerShdw>
                </a:effectLst>
              </a:rPr>
              <a:t>HOW DOES THIS ALIGN WITH – </a:t>
            </a:r>
          </a:p>
          <a:p>
            <a:endParaRPr lang="en-US" b="1" dirty="0"/>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21</a:t>
            </a:fld>
            <a:endParaRPr lang="en-CA" dirty="0">
              <a:solidFill>
                <a:schemeClr val="tx1"/>
              </a:solidFill>
            </a:endParaRPr>
          </a:p>
        </p:txBody>
      </p:sp>
      <p:pic>
        <p:nvPicPr>
          <p:cNvPr id="8" name="Picture 12" descr="C:\Users\Rae\Desktop\Art on Desktop\white man clip art\yellow-blue smiley faces\Smiley Face  jpeg.png">
            <a:extLst>
              <a:ext uri="{FF2B5EF4-FFF2-40B4-BE49-F238E27FC236}">
                <a16:creationId xmlns="" xmlns:a16="http://schemas.microsoft.com/office/drawing/2014/main" id="{EB746470-A4A2-45EE-8057-3F5AE2D813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19433" y="3713054"/>
            <a:ext cx="2285494" cy="309329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 xmlns:a16="http://schemas.microsoft.com/office/drawing/2014/main" id="{DF753192-1288-41FC-8873-C8B85F17AAD7}"/>
              </a:ext>
            </a:extLst>
          </p:cNvPr>
          <p:cNvSpPr/>
          <p:nvPr/>
        </p:nvSpPr>
        <p:spPr>
          <a:xfrm>
            <a:off x="2330245" y="254000"/>
            <a:ext cx="7511845" cy="660400"/>
          </a:xfrm>
          <a:prstGeom prst="roundRect">
            <a:avLst>
              <a:gd name="adj" fmla="val 50000"/>
            </a:avLst>
          </a:prstGeom>
          <a:solidFill>
            <a:srgbClr val="FF7C80"/>
          </a:solidFill>
          <a:ln w="7620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0000FF"/>
                  </a:solidFill>
                </a:ln>
                <a:solidFill>
                  <a:srgbClr val="7FF7FD"/>
                </a:solidFill>
                <a:effectLst>
                  <a:outerShdw blurRad="50800" dist="50800" dir="5400000" algn="ctr" rotWithShape="0">
                    <a:srgbClr val="0000FF"/>
                  </a:outerShdw>
                </a:effectLst>
              </a:rPr>
              <a:t>Context   -  </a:t>
            </a:r>
            <a:r>
              <a:rPr lang="en-CA" sz="3200" b="1" dirty="0">
                <a:ln>
                  <a:solidFill>
                    <a:srgbClr val="0000FF"/>
                  </a:solidFill>
                </a:ln>
                <a:solidFill>
                  <a:srgbClr val="CC99FF"/>
                </a:solidFill>
                <a:effectLst>
                  <a:glow rad="127000">
                    <a:schemeClr val="accent4">
                      <a:lumMod val="40000"/>
                      <a:lumOff val="60000"/>
                    </a:schemeClr>
                  </a:glow>
                  <a:outerShdw blurRad="50800" dist="50800" dir="5400000" algn="ctr" rotWithShape="0">
                    <a:srgbClr val="00FF99"/>
                  </a:outerShdw>
                </a:effectLst>
                <a:latin typeface="Cooper Black" panose="0208090404030B020404" pitchFamily="18" charset="0"/>
              </a:rPr>
              <a:t>Yahusha Ha Mashiach</a:t>
            </a:r>
            <a:endParaRPr lang="en-CA" sz="3200" dirty="0">
              <a:solidFill>
                <a:srgbClr val="CC99FF"/>
              </a:solidFill>
              <a:effectLst>
                <a:glow rad="127000">
                  <a:schemeClr val="accent4">
                    <a:lumMod val="40000"/>
                    <a:lumOff val="60000"/>
                  </a:schemeClr>
                </a:glow>
                <a:outerShdw blurRad="50800" dist="50800" dir="5400000" algn="ctr" rotWithShape="0">
                  <a:srgbClr val="00FF99"/>
                </a:outerShdw>
              </a:effectLst>
              <a:latin typeface="Cooper Black" panose="0208090404030B020404" pitchFamily="18" charset="0"/>
            </a:endParaRPr>
          </a:p>
        </p:txBody>
      </p:sp>
      <p:sp>
        <p:nvSpPr>
          <p:cNvPr id="4" name="Rectangle 3">
            <a:extLst>
              <a:ext uri="{FF2B5EF4-FFF2-40B4-BE49-F238E27FC236}">
                <a16:creationId xmlns="" xmlns:a16="http://schemas.microsoft.com/office/drawing/2014/main" id="{0E473A82-F720-4159-937D-A57BB90CCB0F}"/>
              </a:ext>
            </a:extLst>
          </p:cNvPr>
          <p:cNvSpPr/>
          <p:nvPr/>
        </p:nvSpPr>
        <p:spPr>
          <a:xfrm>
            <a:off x="2628937" y="2788003"/>
            <a:ext cx="9429135" cy="2240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3200" dirty="0">
                <a:solidFill>
                  <a:srgbClr val="008080"/>
                </a:solidFill>
                <a:latin typeface="Georgia" panose="02040502050405020303" pitchFamily="18" charset="0"/>
              </a:rPr>
              <a:t>Isa 42:8</a:t>
            </a:r>
            <a:r>
              <a:rPr lang="en-CA" sz="3200" dirty="0">
                <a:solidFill>
                  <a:prstClr val="black"/>
                </a:solidFill>
                <a:latin typeface="Georgia" panose="02040502050405020303" pitchFamily="18" charset="0"/>
              </a:rPr>
              <a:t>  </a:t>
            </a:r>
            <a:r>
              <a:rPr lang="en-CA" sz="3200" b="1" dirty="0">
                <a:solidFill>
                  <a:srgbClr val="0000FF"/>
                </a:solidFill>
                <a:latin typeface="Georgia" panose="02040502050405020303" pitchFamily="18" charset="0"/>
              </a:rPr>
              <a:t>“I am </a:t>
            </a:r>
            <a:r>
              <a:rPr lang="he-IL" sz="3200" b="1" dirty="0">
                <a:solidFill>
                  <a:srgbClr val="0000FF"/>
                </a:solidFill>
                <a:latin typeface="Arial" panose="020B0604020202020204" pitchFamily="34" charset="0"/>
              </a:rPr>
              <a:t>יהוה</a:t>
            </a:r>
            <a:r>
              <a:rPr lang="en-CA" sz="3200" b="1" dirty="0">
                <a:solidFill>
                  <a:srgbClr val="0000FF"/>
                </a:solidFill>
                <a:latin typeface="Arial" panose="020B0604020202020204" pitchFamily="34" charset="0"/>
              </a:rPr>
              <a:t> </a:t>
            </a:r>
            <a:r>
              <a:rPr lang="en-US" sz="3200" b="1" dirty="0">
                <a:solidFill>
                  <a:srgbClr val="0000FF"/>
                </a:solidFill>
                <a:latin typeface="Georgia" panose="02040502050405020303" pitchFamily="18" charset="0"/>
              </a:rPr>
              <a:t>[Yahuah] </a:t>
            </a:r>
            <a:r>
              <a:rPr lang="en-US" sz="3200" dirty="0">
                <a:solidFill>
                  <a:prstClr val="black"/>
                </a:solidFill>
                <a:latin typeface="Georgia" panose="02040502050405020303" pitchFamily="18" charset="0"/>
              </a:rPr>
              <a:t>that is </a:t>
            </a:r>
            <a:r>
              <a:rPr lang="en-US" sz="3200" b="1" dirty="0">
                <a:solidFill>
                  <a:srgbClr val="0000FF"/>
                </a:solidFill>
                <a:latin typeface="Georgia" panose="02040502050405020303" pitchFamily="18" charset="0"/>
              </a:rPr>
              <a:t>My </a:t>
            </a:r>
            <a:r>
              <a:rPr lang="en-US" sz="3200" b="1" u="sng" dirty="0">
                <a:solidFill>
                  <a:srgbClr val="0000FF"/>
                </a:solidFill>
                <a:latin typeface="Georgia" panose="02040502050405020303" pitchFamily="18" charset="0"/>
              </a:rPr>
              <a:t>Name</a:t>
            </a:r>
            <a:r>
              <a:rPr lang="en-US" sz="3200" b="1" dirty="0">
                <a:solidFill>
                  <a:srgbClr val="0000FF"/>
                </a:solidFill>
                <a:latin typeface="Georgia" panose="02040502050405020303" pitchFamily="18" charset="0"/>
              </a:rPr>
              <a:t>, 	</a:t>
            </a:r>
            <a:r>
              <a:rPr lang="en-US" sz="3200" b="1" dirty="0">
                <a:solidFill>
                  <a:prstClr val="black"/>
                </a:solidFill>
                <a:latin typeface="Georgia" panose="02040502050405020303" pitchFamily="18" charset="0"/>
              </a:rPr>
              <a:t>and </a:t>
            </a:r>
            <a:r>
              <a:rPr lang="en-US" sz="3200" b="1" dirty="0">
                <a:ln>
                  <a:solidFill>
                    <a:srgbClr val="FF7C80"/>
                  </a:solidFill>
                </a:ln>
                <a:solidFill>
                  <a:srgbClr val="0000FF"/>
                </a:solidFill>
                <a:effectLst>
                  <a:glow rad="127000">
                    <a:srgbClr val="FFFF00"/>
                  </a:glow>
                </a:effectLst>
                <a:latin typeface="Georgia" panose="02040502050405020303" pitchFamily="18" charset="0"/>
              </a:rPr>
              <a:t>My esteem </a:t>
            </a:r>
            <a:r>
              <a:rPr lang="en-US" sz="3200" b="1" dirty="0">
                <a:solidFill>
                  <a:prstClr val="black"/>
                </a:solidFill>
                <a:effectLst>
                  <a:outerShdw blurRad="50800" dist="50800" dir="5400000" algn="ctr" rotWithShape="0">
                    <a:srgbClr val="FF00FF"/>
                  </a:outerShdw>
                </a:effectLst>
                <a:latin typeface="Georgia" panose="02040502050405020303" pitchFamily="18" charset="0"/>
              </a:rPr>
              <a:t>I do not give to another</a:t>
            </a:r>
            <a:r>
              <a:rPr lang="en-US" sz="3200" b="1" dirty="0">
                <a:solidFill>
                  <a:prstClr val="black"/>
                </a:solidFill>
                <a:latin typeface="Georgia" panose="02040502050405020303" pitchFamily="18" charset="0"/>
              </a:rPr>
              <a:t>, </a:t>
            </a:r>
            <a:br>
              <a:rPr lang="en-US" sz="3200" b="1" dirty="0">
                <a:solidFill>
                  <a:prstClr val="black"/>
                </a:solidFill>
                <a:latin typeface="Georgia" panose="02040502050405020303" pitchFamily="18" charset="0"/>
              </a:rPr>
            </a:br>
            <a:r>
              <a:rPr lang="en-US" sz="3200" b="1" dirty="0">
                <a:solidFill>
                  <a:prstClr val="black"/>
                </a:solidFill>
                <a:latin typeface="Georgia" panose="02040502050405020303" pitchFamily="18" charset="0"/>
              </a:rPr>
              <a:t>	</a:t>
            </a:r>
            <a:r>
              <a:rPr lang="en-US" sz="3200" dirty="0">
                <a:solidFill>
                  <a:prstClr val="black"/>
                </a:solidFill>
                <a:latin typeface="Georgia" panose="02040502050405020303" pitchFamily="18" charset="0"/>
              </a:rPr>
              <a:t>nor My praise to idols.” </a:t>
            </a:r>
            <a:endParaRPr lang="en-CA" sz="3200" dirty="0"/>
          </a:p>
        </p:txBody>
      </p:sp>
      <p:sp>
        <p:nvSpPr>
          <p:cNvPr id="5" name="Right Brace 4">
            <a:extLst>
              <a:ext uri="{FF2B5EF4-FFF2-40B4-BE49-F238E27FC236}">
                <a16:creationId xmlns="" xmlns:a16="http://schemas.microsoft.com/office/drawing/2014/main" id="{017B8C27-A979-4456-BE88-1C2CAD00BF87}"/>
              </a:ext>
            </a:extLst>
          </p:cNvPr>
          <p:cNvSpPr/>
          <p:nvPr/>
        </p:nvSpPr>
        <p:spPr>
          <a:xfrm rot="5400000">
            <a:off x="6415548" y="-781665"/>
            <a:ext cx="1278196" cy="4493346"/>
          </a:xfrm>
          <a:prstGeom prst="rightBrace">
            <a:avLst>
              <a:gd name="adj1" fmla="val 138996"/>
              <a:gd name="adj2" fmla="val 50000"/>
            </a:avLst>
          </a:prstGeom>
          <a:solidFill>
            <a:srgbClr val="9966FF"/>
          </a:solidFill>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Rectangle 8">
            <a:extLst>
              <a:ext uri="{FF2B5EF4-FFF2-40B4-BE49-F238E27FC236}">
                <a16:creationId xmlns="" xmlns:a16="http://schemas.microsoft.com/office/drawing/2014/main" id="{6E6C8C9F-3FD6-45C4-BE15-36EE5CCC71D8}"/>
              </a:ext>
            </a:extLst>
          </p:cNvPr>
          <p:cNvSpPr/>
          <p:nvPr/>
        </p:nvSpPr>
        <p:spPr>
          <a:xfrm>
            <a:off x="3991896" y="5279922"/>
            <a:ext cx="7737987" cy="1061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ln>
                  <a:solidFill>
                    <a:srgbClr val="0000FF"/>
                  </a:solidFill>
                </a:ln>
                <a:solidFill>
                  <a:srgbClr val="7FF7FD"/>
                </a:solidFill>
                <a:effectLst>
                  <a:outerShdw blurRad="50800" dist="38100" dir="16200000" rotWithShape="0">
                    <a:prstClr val="black"/>
                  </a:outerShdw>
                </a:effectLst>
              </a:rPr>
              <a:t>More on this verse soon, but first some more verses with </a:t>
            </a:r>
            <a:r>
              <a:rPr lang="en-CA" sz="3600" dirty="0">
                <a:ln>
                  <a:solidFill>
                    <a:srgbClr val="0000FF"/>
                  </a:solidFill>
                </a:ln>
                <a:solidFill>
                  <a:srgbClr val="7FF7FD"/>
                </a:solidFill>
                <a:effectLst>
                  <a:glow rad="76200">
                    <a:srgbClr val="FFFF00"/>
                  </a:glow>
                </a:effectLst>
              </a:rPr>
              <a:t>Yahusha</a:t>
            </a:r>
            <a:r>
              <a:rPr lang="en-CA" sz="3600" dirty="0">
                <a:solidFill>
                  <a:srgbClr val="7FF7FD"/>
                </a:solidFill>
              </a:rPr>
              <a:t> </a:t>
            </a:r>
            <a:r>
              <a:rPr lang="en-CA" sz="3600" dirty="0">
                <a:ln>
                  <a:solidFill>
                    <a:srgbClr val="0000FF"/>
                  </a:solidFill>
                </a:ln>
                <a:solidFill>
                  <a:srgbClr val="7FF7FD"/>
                </a:solidFill>
                <a:effectLst>
                  <a:outerShdw blurRad="50800" dist="50800" dir="5400000" algn="ctr" rotWithShape="0">
                    <a:schemeClr val="tx1"/>
                  </a:outerShdw>
                </a:effectLst>
              </a:rPr>
              <a:t>in the </a:t>
            </a:r>
            <a:r>
              <a:rPr lang="en-CA" sz="3600" b="1" dirty="0">
                <a:ln>
                  <a:solidFill>
                    <a:srgbClr val="0000FF"/>
                  </a:solidFill>
                </a:ln>
                <a:solidFill>
                  <a:srgbClr val="7FF7FD"/>
                </a:solidFill>
                <a:effectLst>
                  <a:glow rad="76200">
                    <a:srgbClr val="FFFF00"/>
                  </a:glow>
                </a:effectLst>
              </a:rPr>
              <a:t>Light!</a:t>
            </a:r>
          </a:p>
        </p:txBody>
      </p:sp>
    </p:spTree>
    <p:extLst>
      <p:ext uri="{BB962C8B-B14F-4D97-AF65-F5344CB8AC3E}">
        <p14:creationId xmlns:p14="http://schemas.microsoft.com/office/powerpoint/2010/main" val="57202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1032387"/>
            <a:ext cx="11610109" cy="5571612"/>
          </a:xfrm>
        </p:spPr>
        <p:txBody>
          <a:bodyPr anchor="t">
            <a:normAutofit/>
          </a:bodyPr>
          <a:lstStyle/>
          <a:p>
            <a:pPr lvl="0"/>
            <a:r>
              <a:rPr lang="en-US" sz="2600" dirty="0">
                <a:solidFill>
                  <a:srgbClr val="008080"/>
                </a:solidFill>
                <a:latin typeface="Georgia" panose="02040502050405020303" pitchFamily="18" charset="0"/>
              </a:rPr>
              <a:t>Col 1:15</a:t>
            </a:r>
            <a:r>
              <a:rPr lang="en-US" sz="2600" dirty="0">
                <a:solidFill>
                  <a:prstClr val="black"/>
                </a:solidFill>
                <a:latin typeface="Georgia" panose="02040502050405020303" pitchFamily="18" charset="0"/>
              </a:rPr>
              <a:t>  </a:t>
            </a:r>
            <a:r>
              <a:rPr lang="en-US" sz="3200" dirty="0">
                <a:ln>
                  <a:solidFill>
                    <a:srgbClr val="FF00FF"/>
                  </a:solidFill>
                </a:ln>
                <a:solidFill>
                  <a:srgbClr val="0000FF"/>
                </a:solidFill>
                <a:effectLst>
                  <a:glow rad="127000">
                    <a:srgbClr val="FFFF00"/>
                  </a:glow>
                </a:effectLst>
                <a:latin typeface="Cooper Black" panose="0208090404030B020404" pitchFamily="18" charset="0"/>
              </a:rPr>
              <a:t>Who is the LIKENESS of the INVISIBLE Elohim,</a:t>
            </a:r>
            <a:r>
              <a:rPr lang="en-US" sz="3200" dirty="0">
                <a:solidFill>
                  <a:prstClr val="black"/>
                </a:solidFill>
                <a:latin typeface="Georgia" panose="02040502050405020303" pitchFamily="18" charset="0"/>
              </a:rPr>
              <a:t> </a:t>
            </a:r>
            <a:br>
              <a:rPr lang="en-US" sz="3200" dirty="0">
                <a:solidFill>
                  <a:prstClr val="black"/>
                </a:solidFill>
                <a:latin typeface="Georgia" panose="02040502050405020303" pitchFamily="18" charset="0"/>
              </a:rPr>
            </a:br>
            <a:r>
              <a:rPr lang="en-US" sz="3200" dirty="0">
                <a:solidFill>
                  <a:prstClr val="black"/>
                </a:solidFill>
                <a:latin typeface="Georgia" panose="02040502050405020303" pitchFamily="18" charset="0"/>
              </a:rPr>
              <a:t>	</a:t>
            </a:r>
            <a:r>
              <a:rPr lang="en-US" sz="2600" dirty="0">
                <a:latin typeface="Georgia" panose="02040502050405020303" pitchFamily="18" charset="0"/>
              </a:rPr>
              <a:t>the first-born of all creation. </a:t>
            </a:r>
          </a:p>
          <a:p>
            <a:pPr lvl="0"/>
            <a:r>
              <a:rPr lang="en-US" sz="2600" dirty="0">
                <a:solidFill>
                  <a:srgbClr val="008080"/>
                </a:solidFill>
                <a:latin typeface="Georgia" panose="02040502050405020303" pitchFamily="18" charset="0"/>
              </a:rPr>
              <a:t>Col 1:16</a:t>
            </a:r>
            <a:r>
              <a:rPr lang="en-US" sz="2600" dirty="0">
                <a:solidFill>
                  <a:prstClr val="black"/>
                </a:solidFill>
                <a:latin typeface="Georgia" panose="02040502050405020303" pitchFamily="18" charset="0"/>
              </a:rPr>
              <a:t>  Because in </a:t>
            </a:r>
            <a:r>
              <a:rPr lang="en-US" sz="2600" b="1" u="sng" dirty="0">
                <a:solidFill>
                  <a:srgbClr val="0000FF"/>
                </a:solidFill>
                <a:latin typeface="Georgia" panose="02040502050405020303" pitchFamily="18" charset="0"/>
              </a:rPr>
              <a:t>Him</a:t>
            </a:r>
            <a:r>
              <a:rPr lang="en-US" sz="2600" dirty="0">
                <a:solidFill>
                  <a:prstClr val="black"/>
                </a:solidFill>
                <a:latin typeface="Georgia" panose="02040502050405020303" pitchFamily="18" charset="0"/>
              </a:rPr>
              <a:t> </a:t>
            </a:r>
            <a:r>
              <a:rPr lang="en-US" sz="2600" b="1" dirty="0">
                <a:solidFill>
                  <a:prstClr val="black"/>
                </a:solidFill>
                <a:effectLst>
                  <a:outerShdw blurRad="50800" dist="50800" dir="5400000" algn="ctr" rotWithShape="0">
                    <a:srgbClr val="FF00FF"/>
                  </a:outerShdw>
                </a:effectLst>
                <a:latin typeface="Georgia" panose="02040502050405020303" pitchFamily="18" charset="0"/>
              </a:rPr>
              <a:t>were created all </a:t>
            </a:r>
            <a:r>
              <a:rPr lang="en-US" sz="2600" dirty="0">
                <a:solidFill>
                  <a:prstClr val="black"/>
                </a:solidFill>
                <a:latin typeface="Georgia" panose="02040502050405020303" pitchFamily="18" charset="0"/>
              </a:rPr>
              <a:t>that are in the heavens and that 	are on earth, visible and invisible, whether thrones or </a:t>
            </a:r>
            <a:r>
              <a:rPr lang="en-US" sz="2600" dirty="0" err="1">
                <a:solidFill>
                  <a:prstClr val="black"/>
                </a:solidFill>
                <a:latin typeface="Georgia" panose="02040502050405020303" pitchFamily="18" charset="0"/>
              </a:rPr>
              <a:t>rulerships</a:t>
            </a:r>
            <a:r>
              <a:rPr lang="en-US" sz="2600" dirty="0">
                <a:solidFill>
                  <a:prstClr val="black"/>
                </a:solidFill>
                <a:latin typeface="Georgia" panose="02040502050405020303" pitchFamily="18" charset="0"/>
              </a:rPr>
              <a:t> or 	principalities or authorities – all have been created through Him and 	for Him.</a:t>
            </a:r>
            <a:br>
              <a:rPr lang="en-US" sz="2600" dirty="0">
                <a:solidFill>
                  <a:prstClr val="black"/>
                </a:solidFill>
                <a:latin typeface="Georgia" panose="02040502050405020303" pitchFamily="18" charset="0"/>
              </a:rPr>
            </a:br>
            <a:r>
              <a:rPr lang="en-US" sz="2600" dirty="0">
                <a:solidFill>
                  <a:prstClr val="black"/>
                </a:solidFill>
                <a:latin typeface="Georgia" panose="02040502050405020303" pitchFamily="18" charset="0"/>
              </a:rPr>
              <a:t/>
            </a:r>
            <a:br>
              <a:rPr lang="en-US" sz="2600" dirty="0">
                <a:solidFill>
                  <a:prstClr val="black"/>
                </a:solidFill>
                <a:latin typeface="Georgia" panose="02040502050405020303" pitchFamily="18" charset="0"/>
              </a:rPr>
            </a:br>
            <a:endParaRPr lang="en-US" sz="2600" dirty="0">
              <a:solidFill>
                <a:prstClr val="black"/>
              </a:solidFill>
              <a:latin typeface="Georgia" panose="02040502050405020303" pitchFamily="18" charset="0"/>
            </a:endParaRPr>
          </a:p>
          <a:p>
            <a:r>
              <a:rPr lang="en-US" dirty="0">
                <a:solidFill>
                  <a:srgbClr val="008080"/>
                </a:solidFill>
                <a:latin typeface="Georgia" panose="02040502050405020303" pitchFamily="18" charset="0"/>
              </a:rPr>
              <a:t>Heb 1:6</a:t>
            </a:r>
            <a:r>
              <a:rPr lang="en-US" dirty="0">
                <a:solidFill>
                  <a:prstClr val="black"/>
                </a:solidFill>
                <a:latin typeface="Georgia" panose="02040502050405020303" pitchFamily="18" charset="0"/>
              </a:rPr>
              <a:t>  And when He again brings the first-born into the world, He 	says, </a:t>
            </a:r>
            <a:r>
              <a:rPr lang="en-US" dirty="0">
                <a:solidFill>
                  <a:prstClr val="black"/>
                </a:solidFill>
                <a:effectLst>
                  <a:glow rad="228600">
                    <a:schemeClr val="accent6">
                      <a:satMod val="175000"/>
                      <a:alpha val="40000"/>
                    </a:schemeClr>
                  </a:glow>
                </a:effectLst>
                <a:latin typeface="Georgia" panose="02040502050405020303" pitchFamily="18" charset="0"/>
              </a:rPr>
              <a:t>“Let all </a:t>
            </a:r>
            <a:r>
              <a:rPr lang="en-US" u="sng" dirty="0">
                <a:solidFill>
                  <a:prstClr val="black"/>
                </a:solidFill>
                <a:effectLst>
                  <a:glow rad="228600">
                    <a:schemeClr val="accent6">
                      <a:satMod val="175000"/>
                      <a:alpha val="40000"/>
                    </a:schemeClr>
                  </a:glow>
                </a:effectLst>
                <a:latin typeface="Georgia" panose="02040502050405020303" pitchFamily="18" charset="0"/>
              </a:rPr>
              <a:t>the messen</a:t>
            </a:r>
            <a:r>
              <a:rPr lang="en-US" dirty="0">
                <a:solidFill>
                  <a:prstClr val="black"/>
                </a:solidFill>
                <a:effectLst>
                  <a:glow rad="228600">
                    <a:schemeClr val="accent6">
                      <a:satMod val="175000"/>
                      <a:alpha val="40000"/>
                    </a:schemeClr>
                  </a:glow>
                </a:effectLst>
                <a:latin typeface="Georgia" panose="02040502050405020303" pitchFamily="18" charset="0"/>
              </a:rPr>
              <a:t>g</a:t>
            </a:r>
            <a:r>
              <a:rPr lang="en-US" u="sng" dirty="0">
                <a:solidFill>
                  <a:prstClr val="black"/>
                </a:solidFill>
                <a:effectLst>
                  <a:glow rad="228600">
                    <a:schemeClr val="accent6">
                      <a:satMod val="175000"/>
                      <a:alpha val="40000"/>
                    </a:schemeClr>
                  </a:glow>
                </a:effectLst>
                <a:latin typeface="Georgia" panose="02040502050405020303" pitchFamily="18" charset="0"/>
              </a:rPr>
              <a:t>ers of Elohim</a:t>
            </a:r>
            <a:r>
              <a:rPr lang="en-US" dirty="0">
                <a:solidFill>
                  <a:prstClr val="black"/>
                </a:solidFill>
                <a:effectLst>
                  <a:glow rad="228600">
                    <a:schemeClr val="accent6">
                      <a:satMod val="175000"/>
                      <a:alpha val="40000"/>
                    </a:schemeClr>
                  </a:glow>
                </a:effectLst>
                <a:latin typeface="Georgia" panose="02040502050405020303" pitchFamily="18" charset="0"/>
              </a:rPr>
              <a:t> </a:t>
            </a:r>
            <a:r>
              <a:rPr lang="en-US" b="1" dirty="0">
                <a:ln>
                  <a:solidFill>
                    <a:srgbClr val="FF00FF"/>
                  </a:solidFill>
                </a:ln>
                <a:solidFill>
                  <a:prstClr val="black"/>
                </a:solidFill>
                <a:effectLst>
                  <a:glow rad="228600">
                    <a:schemeClr val="accent6">
                      <a:satMod val="175000"/>
                      <a:alpha val="40000"/>
                    </a:schemeClr>
                  </a:glow>
                </a:effectLst>
                <a:latin typeface="Georgia" panose="02040502050405020303" pitchFamily="18" charset="0"/>
              </a:rPr>
              <a:t>do reverence to Him.”</a:t>
            </a:r>
            <a:endParaRPr lang="en-US" b="1" dirty="0">
              <a:ln>
                <a:solidFill>
                  <a:srgbClr val="FF00FF"/>
                </a:solidFill>
              </a:ln>
              <a:effectLst>
                <a:glow rad="228600">
                  <a:schemeClr val="accent6">
                    <a:satMod val="175000"/>
                    <a:alpha val="40000"/>
                  </a:schemeClr>
                </a:glow>
              </a:effectLst>
            </a:endParaRP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22</a:t>
            </a:fld>
            <a:endParaRPr lang="en-CA" dirty="0">
              <a:solidFill>
                <a:schemeClr val="tx1"/>
              </a:solidFill>
            </a:endParaRPr>
          </a:p>
        </p:txBody>
      </p:sp>
      <p:sp>
        <p:nvSpPr>
          <p:cNvPr id="7" name="Rectangle: Rounded Corners 6">
            <a:extLst>
              <a:ext uri="{FF2B5EF4-FFF2-40B4-BE49-F238E27FC236}">
                <a16:creationId xmlns="" xmlns:a16="http://schemas.microsoft.com/office/drawing/2014/main" id="{DF753192-1288-41FC-8873-C8B85F17AAD7}"/>
              </a:ext>
            </a:extLst>
          </p:cNvPr>
          <p:cNvSpPr/>
          <p:nvPr/>
        </p:nvSpPr>
        <p:spPr>
          <a:xfrm>
            <a:off x="619433" y="254000"/>
            <a:ext cx="11304711" cy="660400"/>
          </a:xfrm>
          <a:prstGeom prst="roundRect">
            <a:avLst>
              <a:gd name="adj" fmla="val 50000"/>
            </a:avLst>
          </a:prstGeom>
          <a:solidFill>
            <a:srgbClr val="FF7C80"/>
          </a:solidFill>
          <a:ln w="7620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w="19050">
                  <a:solidFill>
                    <a:srgbClr val="0000FF"/>
                  </a:solidFill>
                </a:ln>
                <a:solidFill>
                  <a:srgbClr val="CC99FF"/>
                </a:solidFill>
                <a:effectLst>
                  <a:glow rad="127000">
                    <a:schemeClr val="accent4">
                      <a:lumMod val="40000"/>
                      <a:lumOff val="60000"/>
                    </a:schemeClr>
                  </a:glow>
                  <a:outerShdw blurRad="50800" dist="50800" dir="5400000" algn="ctr" rotWithShape="0">
                    <a:srgbClr val="00FF99"/>
                  </a:outerShdw>
                </a:effectLst>
                <a:latin typeface="Cooper Black" panose="0208090404030B020404" pitchFamily="18" charset="0"/>
              </a:rPr>
              <a:t>Is Yahusha Ha Mashiach </a:t>
            </a:r>
            <a:r>
              <a:rPr lang="en-CA" sz="3200" b="1" dirty="0">
                <a:ln>
                  <a:solidFill>
                    <a:srgbClr val="0000FF"/>
                  </a:solidFill>
                </a:ln>
                <a:solidFill>
                  <a:srgbClr val="663300"/>
                </a:solidFill>
                <a:effectLst>
                  <a:glow rad="127000">
                    <a:schemeClr val="accent4">
                      <a:lumMod val="40000"/>
                      <a:lumOff val="60000"/>
                    </a:schemeClr>
                  </a:glow>
                  <a:outerShdw blurRad="50800" dist="50800" dir="5400000" algn="ctr" rotWithShape="0">
                    <a:srgbClr val="00FF99"/>
                  </a:outerShdw>
                </a:effectLst>
                <a:latin typeface="Cooper Black" panose="0208090404030B020404" pitchFamily="18" charset="0"/>
              </a:rPr>
              <a:t>One (</a:t>
            </a:r>
            <a:r>
              <a:rPr lang="en-CA" sz="3200" b="1" dirty="0" err="1">
                <a:ln>
                  <a:solidFill>
                    <a:srgbClr val="0000FF"/>
                  </a:solidFill>
                </a:ln>
                <a:solidFill>
                  <a:srgbClr val="663300"/>
                </a:solidFill>
                <a:effectLst>
                  <a:glow rad="127000">
                    <a:schemeClr val="accent4">
                      <a:lumMod val="40000"/>
                      <a:lumOff val="60000"/>
                    </a:schemeClr>
                  </a:glow>
                  <a:outerShdw blurRad="50800" dist="50800" dir="5400000" algn="ctr" rotWithShape="0">
                    <a:srgbClr val="00FF99"/>
                  </a:outerShdw>
                </a:effectLst>
                <a:latin typeface="Cooper Black" panose="0208090404030B020404" pitchFamily="18" charset="0"/>
              </a:rPr>
              <a:t>Echad</a:t>
            </a:r>
            <a:r>
              <a:rPr lang="en-CA" sz="3200" b="1" dirty="0">
                <a:ln>
                  <a:solidFill>
                    <a:srgbClr val="0000FF"/>
                  </a:solidFill>
                </a:ln>
                <a:solidFill>
                  <a:srgbClr val="663300"/>
                </a:solidFill>
                <a:effectLst>
                  <a:glow rad="127000">
                    <a:schemeClr val="accent4">
                      <a:lumMod val="40000"/>
                      <a:lumOff val="60000"/>
                    </a:schemeClr>
                  </a:glow>
                  <a:outerShdw blurRad="50800" dist="50800" dir="5400000" algn="ctr" rotWithShape="0">
                    <a:srgbClr val="00FF99"/>
                  </a:outerShdw>
                </a:effectLst>
                <a:latin typeface="Cooper Black" panose="0208090404030B020404" pitchFamily="18" charset="0"/>
              </a:rPr>
              <a:t>) </a:t>
            </a:r>
            <a:r>
              <a:rPr lang="en-CA" sz="3200" b="1" dirty="0">
                <a:ln w="28575">
                  <a:solidFill>
                    <a:srgbClr val="0000FF"/>
                  </a:solidFill>
                </a:ln>
                <a:solidFill>
                  <a:srgbClr val="CC99FF"/>
                </a:solidFill>
                <a:effectLst>
                  <a:glow rad="127000">
                    <a:schemeClr val="accent4">
                      <a:lumMod val="40000"/>
                      <a:lumOff val="60000"/>
                    </a:schemeClr>
                  </a:glow>
                  <a:outerShdw blurRad="50800" dist="50800" dir="5400000" algn="ctr" rotWithShape="0">
                    <a:srgbClr val="00FF99"/>
                  </a:outerShdw>
                </a:effectLst>
                <a:latin typeface="Cooper Black" panose="0208090404030B020404" pitchFamily="18" charset="0"/>
              </a:rPr>
              <a:t>with Yahuah?</a:t>
            </a:r>
            <a:endParaRPr lang="en-CA" sz="3200" dirty="0">
              <a:ln w="28575">
                <a:solidFill>
                  <a:srgbClr val="0000FF"/>
                </a:solidFill>
              </a:ln>
              <a:solidFill>
                <a:srgbClr val="CC99FF"/>
              </a:solidFill>
              <a:effectLst>
                <a:glow rad="127000">
                  <a:schemeClr val="accent4">
                    <a:lumMod val="40000"/>
                    <a:lumOff val="60000"/>
                  </a:schemeClr>
                </a:glow>
                <a:outerShdw blurRad="50800" dist="50800" dir="5400000" algn="ctr" rotWithShape="0">
                  <a:srgbClr val="00FF99"/>
                </a:outerShdw>
              </a:effectLst>
              <a:latin typeface="Cooper Black" panose="0208090404030B020404" pitchFamily="18" charset="0"/>
            </a:endParaRPr>
          </a:p>
        </p:txBody>
      </p:sp>
      <p:cxnSp>
        <p:nvCxnSpPr>
          <p:cNvPr id="10" name="Straight Connector 9">
            <a:extLst>
              <a:ext uri="{FF2B5EF4-FFF2-40B4-BE49-F238E27FC236}">
                <a16:creationId xmlns="" xmlns:a16="http://schemas.microsoft.com/office/drawing/2014/main" id="{D6F70D81-31C1-4C93-8B51-844D3933D617}"/>
              </a:ext>
            </a:extLst>
          </p:cNvPr>
          <p:cNvCxnSpPr>
            <a:cxnSpLocks/>
          </p:cNvCxnSpPr>
          <p:nvPr/>
        </p:nvCxnSpPr>
        <p:spPr>
          <a:xfrm>
            <a:off x="2015613" y="1533833"/>
            <a:ext cx="9596284"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Speech Bubble: Rectangle with Corners Rounded 12">
            <a:extLst>
              <a:ext uri="{FF2B5EF4-FFF2-40B4-BE49-F238E27FC236}">
                <a16:creationId xmlns="" xmlns:a16="http://schemas.microsoft.com/office/drawing/2014/main" id="{5D3397F7-ABE7-4FA0-B490-1CF5D75DB41D}"/>
              </a:ext>
            </a:extLst>
          </p:cNvPr>
          <p:cNvSpPr/>
          <p:nvPr/>
        </p:nvSpPr>
        <p:spPr>
          <a:xfrm>
            <a:off x="3175820" y="3311313"/>
            <a:ext cx="8357419" cy="651086"/>
          </a:xfrm>
          <a:prstGeom prst="wedgeRoundRectCallout">
            <a:avLst>
              <a:gd name="adj1" fmla="val -55090"/>
              <a:gd name="adj2" fmla="val -34744"/>
              <a:gd name="adj3" fmla="val 16667"/>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0000FF"/>
                </a:solidFill>
                <a:latin typeface="Comic Sans MS" panose="030F0702030302020204" pitchFamily="66" charset="0"/>
              </a:rPr>
              <a:t>Yahusha</a:t>
            </a:r>
            <a:r>
              <a:rPr lang="en-CA" sz="3200" dirty="0">
                <a:solidFill>
                  <a:srgbClr val="FF00FF"/>
                </a:solidFill>
                <a:latin typeface="Comic Sans MS" panose="030F0702030302020204" pitchFamily="66" charset="0"/>
              </a:rPr>
              <a:t> </a:t>
            </a:r>
            <a:r>
              <a:rPr lang="en-CA" sz="3200" b="1" dirty="0">
                <a:solidFill>
                  <a:srgbClr val="663300"/>
                </a:solidFill>
                <a:effectLst>
                  <a:outerShdw blurRad="50800" dist="50800" dir="5400000" algn="ctr" rotWithShape="0">
                    <a:srgbClr val="FF00FF"/>
                  </a:outerShdw>
                </a:effectLst>
                <a:latin typeface="Comic Sans MS" panose="030F0702030302020204" pitchFamily="66" charset="0"/>
              </a:rPr>
              <a:t>THE CREATOR</a:t>
            </a:r>
            <a:r>
              <a:rPr lang="en-CA" sz="3200" dirty="0">
                <a:solidFill>
                  <a:srgbClr val="FF00FF"/>
                </a:solidFill>
                <a:latin typeface="Comic Sans MS" panose="030F0702030302020204" pitchFamily="66" charset="0"/>
              </a:rPr>
              <a:t> </a:t>
            </a:r>
            <a:r>
              <a:rPr lang="en-CA" sz="3200" dirty="0">
                <a:solidFill>
                  <a:srgbClr val="663300"/>
                </a:solidFill>
                <a:latin typeface="Comic Sans MS" panose="030F0702030302020204" pitchFamily="66" charset="0"/>
              </a:rPr>
              <a:t>– </a:t>
            </a:r>
            <a:r>
              <a:rPr lang="en-CA" sz="3200" u="sng" dirty="0">
                <a:solidFill>
                  <a:srgbClr val="663300"/>
                </a:solidFill>
                <a:effectLst>
                  <a:glow rad="228600">
                    <a:schemeClr val="accent4">
                      <a:satMod val="175000"/>
                      <a:alpha val="40000"/>
                    </a:schemeClr>
                  </a:glow>
                </a:effectLst>
                <a:latin typeface="Comic Sans MS" panose="030F0702030302020204" pitchFamily="66" charset="0"/>
              </a:rPr>
              <a:t>Shared Glor</a:t>
            </a:r>
            <a:r>
              <a:rPr lang="en-CA" sz="3200" dirty="0">
                <a:solidFill>
                  <a:srgbClr val="663300"/>
                </a:solidFill>
                <a:effectLst>
                  <a:glow rad="228600">
                    <a:schemeClr val="accent4">
                      <a:satMod val="175000"/>
                      <a:alpha val="40000"/>
                    </a:schemeClr>
                  </a:glow>
                </a:effectLst>
                <a:latin typeface="Comic Sans MS" panose="030F0702030302020204" pitchFamily="66" charset="0"/>
              </a:rPr>
              <a:t>y?</a:t>
            </a:r>
          </a:p>
        </p:txBody>
      </p:sp>
      <p:sp>
        <p:nvSpPr>
          <p:cNvPr id="14" name="Rectangle: Rounded Corners 13">
            <a:extLst>
              <a:ext uri="{FF2B5EF4-FFF2-40B4-BE49-F238E27FC236}">
                <a16:creationId xmlns="" xmlns:a16="http://schemas.microsoft.com/office/drawing/2014/main" id="{EC86F08E-338E-4408-8B29-E17176CEC94B}"/>
              </a:ext>
            </a:extLst>
          </p:cNvPr>
          <p:cNvSpPr/>
          <p:nvPr/>
        </p:nvSpPr>
        <p:spPr>
          <a:xfrm>
            <a:off x="147484" y="5570202"/>
            <a:ext cx="11882284" cy="790895"/>
          </a:xfrm>
          <a:prstGeom prst="roundRect">
            <a:avLst>
              <a:gd name="adj" fmla="val 50000"/>
            </a:avLst>
          </a:prstGeom>
          <a:solidFill>
            <a:srgbClr val="FF99FF"/>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chemeClr val="tx1"/>
                </a:solidFill>
              </a:rPr>
              <a:t> </a:t>
            </a:r>
            <a:r>
              <a:rPr lang="en-CA" sz="3600" u="sng" dirty="0">
                <a:solidFill>
                  <a:srgbClr val="FF0000"/>
                </a:solidFill>
              </a:rPr>
              <a:t>Is it</a:t>
            </a:r>
            <a:r>
              <a:rPr lang="en-CA" sz="3600" dirty="0">
                <a:solidFill>
                  <a:srgbClr val="FF0000"/>
                </a:solidFill>
              </a:rPr>
              <a:t> </a:t>
            </a:r>
            <a:r>
              <a:rPr lang="en-CA" sz="3600" b="1" dirty="0">
                <a:ln>
                  <a:solidFill>
                    <a:srgbClr val="0000FF"/>
                  </a:solidFill>
                </a:ln>
                <a:solidFill>
                  <a:srgbClr val="663300"/>
                </a:solidFill>
                <a:effectLst>
                  <a:glow rad="228600">
                    <a:schemeClr val="accent4">
                      <a:satMod val="175000"/>
                      <a:alpha val="40000"/>
                    </a:schemeClr>
                  </a:glow>
                </a:effectLst>
              </a:rPr>
              <a:t>ECHAD (</a:t>
            </a:r>
            <a:r>
              <a:rPr lang="en-CA" sz="3600" b="1" u="sng" dirty="0">
                <a:ln>
                  <a:solidFill>
                    <a:srgbClr val="0000FF"/>
                  </a:solidFill>
                </a:ln>
                <a:solidFill>
                  <a:srgbClr val="663300"/>
                </a:solidFill>
                <a:effectLst>
                  <a:glow rad="228600">
                    <a:schemeClr val="accent4">
                      <a:satMod val="175000"/>
                      <a:alpha val="40000"/>
                    </a:schemeClr>
                  </a:glow>
                </a:effectLst>
              </a:rPr>
              <a:t>ONE</a:t>
            </a:r>
            <a:r>
              <a:rPr lang="en-CA" sz="3600" b="1" dirty="0">
                <a:ln>
                  <a:solidFill>
                    <a:srgbClr val="0000FF"/>
                  </a:solidFill>
                </a:ln>
                <a:solidFill>
                  <a:srgbClr val="663300"/>
                </a:solidFill>
                <a:effectLst>
                  <a:glow rad="228600">
                    <a:schemeClr val="accent4">
                      <a:satMod val="175000"/>
                      <a:alpha val="40000"/>
                    </a:schemeClr>
                  </a:glow>
                </a:effectLst>
              </a:rPr>
              <a:t>) GLORY?</a:t>
            </a:r>
            <a:r>
              <a:rPr lang="en-CA" sz="3600" dirty="0"/>
              <a:t> </a:t>
            </a:r>
            <a:r>
              <a:rPr lang="en-CA" sz="3600" dirty="0">
                <a:solidFill>
                  <a:srgbClr val="663300"/>
                </a:solidFill>
              </a:rPr>
              <a:t>–</a:t>
            </a:r>
            <a:r>
              <a:rPr lang="en-CA" sz="3600" dirty="0"/>
              <a:t> </a:t>
            </a:r>
            <a:r>
              <a:rPr lang="en-CA" sz="2800" dirty="0" err="1">
                <a:solidFill>
                  <a:srgbClr val="008000"/>
                </a:solidFill>
              </a:rPr>
              <a:t>Deut</a:t>
            </a:r>
            <a:r>
              <a:rPr lang="en-CA" sz="2800" dirty="0">
                <a:solidFill>
                  <a:srgbClr val="008000"/>
                </a:solidFill>
              </a:rPr>
              <a:t> 6:4  </a:t>
            </a:r>
            <a:r>
              <a:rPr lang="en-CA" sz="3600" b="1" u="sng" dirty="0">
                <a:ln>
                  <a:solidFill>
                    <a:srgbClr val="FF00FF"/>
                  </a:solidFill>
                </a:ln>
                <a:solidFill>
                  <a:srgbClr val="0000FF"/>
                </a:solidFill>
                <a:effectLst>
                  <a:glow rad="127000">
                    <a:srgbClr val="7FF7FD"/>
                  </a:glow>
                </a:effectLst>
              </a:rPr>
              <a:t>Elohim is One</a:t>
            </a:r>
            <a:r>
              <a:rPr lang="en-CA" sz="3600" b="1" dirty="0">
                <a:ln>
                  <a:solidFill>
                    <a:srgbClr val="FF00FF"/>
                  </a:solidFill>
                </a:ln>
                <a:solidFill>
                  <a:srgbClr val="0000FF"/>
                </a:solidFill>
                <a:effectLst>
                  <a:glow rad="127000">
                    <a:srgbClr val="7FF7FD"/>
                  </a:glow>
                </a:effectLst>
              </a:rPr>
              <a:t> (</a:t>
            </a:r>
            <a:r>
              <a:rPr lang="en-CA" sz="3600" b="1" dirty="0" err="1">
                <a:ln>
                  <a:solidFill>
                    <a:srgbClr val="FF00FF"/>
                  </a:solidFill>
                </a:ln>
                <a:solidFill>
                  <a:srgbClr val="0000FF"/>
                </a:solidFill>
                <a:effectLst>
                  <a:glow rad="127000">
                    <a:srgbClr val="7FF7FD"/>
                  </a:glow>
                </a:effectLst>
              </a:rPr>
              <a:t>Echad</a:t>
            </a:r>
            <a:r>
              <a:rPr lang="en-CA" sz="3600" b="1" dirty="0">
                <a:ln>
                  <a:solidFill>
                    <a:srgbClr val="FF00FF"/>
                  </a:solidFill>
                </a:ln>
                <a:solidFill>
                  <a:srgbClr val="0000FF"/>
                </a:solidFill>
                <a:effectLst>
                  <a:glow rad="127000">
                    <a:srgbClr val="7FF7FD"/>
                  </a:glow>
                </a:effectLst>
              </a:rPr>
              <a:t>)!</a:t>
            </a:r>
          </a:p>
        </p:txBody>
      </p:sp>
      <p:cxnSp>
        <p:nvCxnSpPr>
          <p:cNvPr id="16" name="Straight Connector 15">
            <a:extLst>
              <a:ext uri="{FF2B5EF4-FFF2-40B4-BE49-F238E27FC236}">
                <a16:creationId xmlns="" xmlns:a16="http://schemas.microsoft.com/office/drawing/2014/main" id="{B13FEB20-6307-4B41-AB8D-33111E825C83}"/>
              </a:ext>
            </a:extLst>
          </p:cNvPr>
          <p:cNvCxnSpPr/>
          <p:nvPr/>
        </p:nvCxnSpPr>
        <p:spPr>
          <a:xfrm>
            <a:off x="7600335" y="5230759"/>
            <a:ext cx="3539613" cy="0"/>
          </a:xfrm>
          <a:prstGeom prst="line">
            <a:avLst/>
          </a:prstGeom>
          <a:ln w="76200">
            <a:solidFill>
              <a:srgbClr val="0000FF"/>
            </a:solidFill>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 name="Right Brace 3">
            <a:extLst>
              <a:ext uri="{FF2B5EF4-FFF2-40B4-BE49-F238E27FC236}">
                <a16:creationId xmlns="" xmlns:a16="http://schemas.microsoft.com/office/drawing/2014/main" id="{3B317A04-7593-443E-943A-A63230DB018C}"/>
              </a:ext>
            </a:extLst>
          </p:cNvPr>
          <p:cNvSpPr/>
          <p:nvPr/>
        </p:nvSpPr>
        <p:spPr>
          <a:xfrm rot="5400000">
            <a:off x="3474753" y="-1281900"/>
            <a:ext cx="341818" cy="4494274"/>
          </a:xfrm>
          <a:prstGeom prst="rightBrace">
            <a:avLst>
              <a:gd name="adj1" fmla="val 70482"/>
              <a:gd name="adj2" fmla="val 73429"/>
            </a:avLst>
          </a:prstGeom>
          <a:solidFill>
            <a:srgbClr val="008000"/>
          </a:solidFill>
          <a:ln>
            <a:solidFill>
              <a:srgbClr val="0000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4779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78118"/>
            <a:ext cx="11610109" cy="6456218"/>
          </a:xfrm>
        </p:spPr>
        <p:txBody>
          <a:bodyPr anchor="t">
            <a:normAutofit/>
          </a:bodyPr>
          <a:lstStyle/>
          <a:p>
            <a:pPr marL="0" indent="0">
              <a:buNone/>
            </a:pPr>
            <a:r>
              <a:rPr lang="en-US" dirty="0">
                <a:solidFill>
                  <a:prstClr val="black"/>
                </a:solidFill>
                <a:latin typeface="Georgia" panose="02040502050405020303" pitchFamily="18" charset="0"/>
              </a:rPr>
              <a:t>	</a:t>
            </a: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23</a:t>
            </a:fld>
            <a:endParaRPr lang="en-CA" dirty="0">
              <a:solidFill>
                <a:schemeClr val="tx1"/>
              </a:solidFill>
            </a:endParaRPr>
          </a:p>
        </p:txBody>
      </p:sp>
      <p:sp>
        <p:nvSpPr>
          <p:cNvPr id="5" name="Ribbon: Tilted Up 4">
            <a:extLst>
              <a:ext uri="{FF2B5EF4-FFF2-40B4-BE49-F238E27FC236}">
                <a16:creationId xmlns="" xmlns:a16="http://schemas.microsoft.com/office/drawing/2014/main" id="{BBFBD435-5DE2-4CC0-A201-A16F77543291}"/>
              </a:ext>
            </a:extLst>
          </p:cNvPr>
          <p:cNvSpPr/>
          <p:nvPr/>
        </p:nvSpPr>
        <p:spPr>
          <a:xfrm>
            <a:off x="461817" y="487414"/>
            <a:ext cx="11305309" cy="5883172"/>
          </a:xfrm>
          <a:prstGeom prst="ribbon2">
            <a:avLst>
              <a:gd name="adj1" fmla="val 16667"/>
              <a:gd name="adj2" fmla="val 75000"/>
            </a:avLst>
          </a:prstGeom>
          <a:solidFill>
            <a:srgbClr val="00B050"/>
          </a:solidFill>
          <a:ln w="76200">
            <a:solidFill>
              <a:schemeClr val="tx1"/>
            </a:solidFill>
          </a:ln>
          <a:effectLst>
            <a:outerShdw blurRad="50800" dist="38100" dir="13500000" sx="102000" sy="102000" algn="br" rotWithShape="0">
              <a:srgbClr val="FF00FF">
                <a:alpha val="9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solidFill>
                  <a:srgbClr val="C00000"/>
                </a:solidFill>
                <a:latin typeface="Georgia" panose="02040502050405020303" pitchFamily="18" charset="0"/>
              </a:rPr>
              <a:t>Deu 6:4  </a:t>
            </a:r>
            <a:r>
              <a:rPr lang="pt-BR" sz="6000" dirty="0">
                <a:solidFill>
                  <a:prstClr val="black"/>
                </a:solidFill>
                <a:latin typeface="Georgia" panose="02040502050405020303" pitchFamily="18" charset="0"/>
              </a:rPr>
              <a:t>“</a:t>
            </a:r>
            <a:r>
              <a:rPr lang="pt-BR" sz="6000" dirty="0">
                <a:solidFill>
                  <a:prstClr val="black"/>
                </a:solidFill>
                <a:effectLst>
                  <a:outerShdw blurRad="50800" dist="50800" dir="5400000" algn="ctr" rotWithShape="0">
                    <a:srgbClr val="FF00FF"/>
                  </a:outerShdw>
                </a:effectLst>
                <a:latin typeface="Georgia" panose="02040502050405020303" pitchFamily="18" charset="0"/>
              </a:rPr>
              <a:t>Hear</a:t>
            </a:r>
            <a:r>
              <a:rPr lang="pt-BR" sz="6000" dirty="0">
                <a:solidFill>
                  <a:prstClr val="black"/>
                </a:solidFill>
                <a:latin typeface="Georgia" panose="02040502050405020303" pitchFamily="18" charset="0"/>
              </a:rPr>
              <a:t>, O Yisra’ĕl: </a:t>
            </a:r>
            <a:r>
              <a:rPr lang="he-IL" sz="6000" dirty="0">
                <a:solidFill>
                  <a:srgbClr val="0000FF"/>
                </a:solidFill>
                <a:latin typeface="Arial" panose="020B0604020202020204" pitchFamily="34" charset="0"/>
              </a:rPr>
              <a:t>יהוה</a:t>
            </a:r>
            <a:r>
              <a:rPr lang="en-US" sz="6000" dirty="0">
                <a:solidFill>
                  <a:prstClr val="black"/>
                </a:solidFill>
                <a:latin typeface="Georgia" panose="02040502050405020303" pitchFamily="18" charset="0"/>
              </a:rPr>
              <a:t> our </a:t>
            </a:r>
            <a:r>
              <a:rPr lang="en-US" sz="6000" dirty="0">
                <a:solidFill>
                  <a:prstClr val="black"/>
                </a:solidFill>
                <a:effectLst>
                  <a:outerShdw blurRad="50800" dist="101600" dir="2700000" algn="tl" rotWithShape="0">
                    <a:srgbClr val="FFFF00"/>
                  </a:outerShdw>
                </a:effectLst>
                <a:latin typeface="Elephant" panose="02020904090505020303" pitchFamily="18" charset="0"/>
              </a:rPr>
              <a:t>Elohim,</a:t>
            </a:r>
            <a:r>
              <a:rPr lang="en-US" sz="6000" dirty="0">
                <a:solidFill>
                  <a:prstClr val="black"/>
                </a:solidFill>
                <a:latin typeface="Georgia" panose="02040502050405020303" pitchFamily="18" charset="0"/>
              </a:rPr>
              <a:t/>
            </a:r>
            <a:br>
              <a:rPr lang="en-US" sz="6000" dirty="0">
                <a:solidFill>
                  <a:prstClr val="black"/>
                </a:solidFill>
                <a:latin typeface="Georgia" panose="02040502050405020303" pitchFamily="18" charset="0"/>
              </a:rPr>
            </a:br>
            <a:r>
              <a:rPr lang="en-US" sz="6000" dirty="0">
                <a:solidFill>
                  <a:prstClr val="black"/>
                </a:solidFill>
                <a:latin typeface="Georgia" panose="02040502050405020303" pitchFamily="18" charset="0"/>
              </a:rPr>
              <a:t> </a:t>
            </a:r>
            <a:r>
              <a:rPr lang="he-IL" sz="6000" dirty="0">
                <a:solidFill>
                  <a:srgbClr val="0000FF"/>
                </a:solidFill>
                <a:latin typeface="Arial" panose="020B0604020202020204" pitchFamily="34" charset="0"/>
              </a:rPr>
              <a:t>יהוה</a:t>
            </a:r>
            <a:r>
              <a:rPr lang="en-US" sz="800" dirty="0">
                <a:noFill/>
                <a:latin typeface="Georgia" panose="02040502050405020303" pitchFamily="18" charset="0"/>
              </a:rPr>
              <a:t>.</a:t>
            </a:r>
            <a:r>
              <a:rPr lang="en-US" sz="6000" dirty="0">
                <a:solidFill>
                  <a:prstClr val="black"/>
                </a:solidFill>
                <a:latin typeface="Georgia" panose="02040502050405020303" pitchFamily="18" charset="0"/>
              </a:rPr>
              <a:t> is </a:t>
            </a:r>
            <a:r>
              <a:rPr lang="en-US" sz="9600" u="sng" dirty="0">
                <a:ln>
                  <a:solidFill>
                    <a:srgbClr val="FF00FF"/>
                  </a:solidFill>
                </a:ln>
                <a:solidFill>
                  <a:prstClr val="black"/>
                </a:solidFill>
                <a:effectLst>
                  <a:outerShdw blurRad="25400" dist="76200" dir="18000000" algn="bl" rotWithShape="0">
                    <a:srgbClr val="0000FF">
                      <a:alpha val="99000"/>
                    </a:srgbClr>
                  </a:outerShdw>
                </a:effectLst>
                <a:latin typeface="Cooper Black" panose="0208090404030B020404" pitchFamily="18" charset="0"/>
              </a:rPr>
              <a:t>ONE</a:t>
            </a:r>
            <a:r>
              <a:rPr lang="en-US" sz="9600" dirty="0">
                <a:ln>
                  <a:solidFill>
                    <a:srgbClr val="FF00FF"/>
                  </a:solidFill>
                </a:ln>
                <a:solidFill>
                  <a:prstClr val="black"/>
                </a:solidFill>
                <a:effectLst>
                  <a:outerShdw blurRad="25400" dist="76200" dir="18000000" algn="bl" rotWithShape="0">
                    <a:srgbClr val="0000FF">
                      <a:alpha val="99000"/>
                    </a:srgbClr>
                  </a:outerShdw>
                </a:effectLst>
                <a:latin typeface="Georgia" panose="02040502050405020303" pitchFamily="18" charset="0"/>
              </a:rPr>
              <a:t>!</a:t>
            </a:r>
            <a:r>
              <a:rPr lang="pt-BR" sz="9600" dirty="0">
                <a:solidFill>
                  <a:prstClr val="black"/>
                </a:solidFill>
                <a:latin typeface="Georgia" panose="02040502050405020303" pitchFamily="18" charset="0"/>
              </a:rPr>
              <a:t>”</a:t>
            </a:r>
            <a:r>
              <a:rPr lang="en-US" sz="9600" dirty="0">
                <a:solidFill>
                  <a:prstClr val="black"/>
                </a:solidFill>
                <a:latin typeface="Georgia" panose="02040502050405020303" pitchFamily="18" charset="0"/>
              </a:rPr>
              <a:t> </a:t>
            </a:r>
            <a:endParaRPr lang="en-CA" sz="9600" dirty="0">
              <a:solidFill>
                <a:srgbClr val="C00000"/>
              </a:solidFill>
            </a:endParaRPr>
          </a:p>
        </p:txBody>
      </p:sp>
      <p:pic>
        <p:nvPicPr>
          <p:cNvPr id="6" name="Picture 3" descr="C:\Users\Rae\Desktop\yellow face oooh clear.png">
            <a:extLst>
              <a:ext uri="{FF2B5EF4-FFF2-40B4-BE49-F238E27FC236}">
                <a16:creationId xmlns="" xmlns:a16="http://schemas.microsoft.com/office/drawing/2014/main" id="{C815D1A1-BC87-4283-AE20-293A21A9A6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3285453" y="4330377"/>
            <a:ext cx="2551927" cy="252762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 xmlns:a16="http://schemas.microsoft.com/office/drawing/2014/main" id="{4FCEBD8C-7F11-4BAC-AA0E-4C5FEE8073DA}"/>
              </a:ext>
            </a:extLst>
          </p:cNvPr>
          <p:cNvSpPr/>
          <p:nvPr/>
        </p:nvSpPr>
        <p:spPr>
          <a:xfrm>
            <a:off x="189347" y="2454180"/>
            <a:ext cx="2506335" cy="1704093"/>
          </a:xfrm>
          <a:prstGeom prst="wedgeRoundRectCallout">
            <a:avLst>
              <a:gd name="adj1" fmla="val 67334"/>
              <a:gd name="adj2" fmla="val -29741"/>
              <a:gd name="adj3" fmla="val 16667"/>
            </a:avLst>
          </a:prstGeom>
          <a:solidFill>
            <a:schemeClr val="accent2"/>
          </a:solidFill>
          <a:ln w="7620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a:ln w="19050">
                  <a:solidFill>
                    <a:srgbClr val="663300"/>
                  </a:solidFill>
                </a:ln>
                <a:solidFill>
                  <a:srgbClr val="7FF7FD"/>
                </a:solidFill>
                <a:effectLst>
                  <a:outerShdw blurRad="50800" dist="76200" dir="12600000" rotWithShape="0">
                    <a:srgbClr val="FF00FF"/>
                  </a:outerShdw>
                </a:effectLst>
              </a:rPr>
              <a:t>Yahuah</a:t>
            </a:r>
            <a:br>
              <a:rPr lang="en-CA" sz="4800" b="1" dirty="0">
                <a:ln w="19050">
                  <a:solidFill>
                    <a:srgbClr val="663300"/>
                  </a:solidFill>
                </a:ln>
                <a:solidFill>
                  <a:srgbClr val="7FF7FD"/>
                </a:solidFill>
                <a:effectLst>
                  <a:outerShdw blurRad="50800" dist="76200" dir="12600000" rotWithShape="0">
                    <a:srgbClr val="FF00FF"/>
                  </a:outerShdw>
                </a:effectLst>
              </a:rPr>
            </a:br>
            <a:endParaRPr lang="en-CA" sz="4800" b="1" dirty="0">
              <a:ln w="19050">
                <a:solidFill>
                  <a:srgbClr val="663300"/>
                </a:solidFill>
              </a:ln>
              <a:solidFill>
                <a:srgbClr val="7FF7FD"/>
              </a:solidFill>
              <a:effectLst>
                <a:outerShdw blurRad="50800" dist="76200" dir="12600000" rotWithShape="0">
                  <a:srgbClr val="FF00FF"/>
                </a:outerShdw>
              </a:effectLst>
            </a:endParaRPr>
          </a:p>
        </p:txBody>
      </p:sp>
      <p:sp>
        <p:nvSpPr>
          <p:cNvPr id="11" name="Speech Bubble: Rectangle with Corners Rounded 10">
            <a:extLst>
              <a:ext uri="{FF2B5EF4-FFF2-40B4-BE49-F238E27FC236}">
                <a16:creationId xmlns="" xmlns:a16="http://schemas.microsoft.com/office/drawing/2014/main" id="{E39506BB-A379-464F-973E-987F39D27003}"/>
              </a:ext>
            </a:extLst>
          </p:cNvPr>
          <p:cNvSpPr/>
          <p:nvPr/>
        </p:nvSpPr>
        <p:spPr>
          <a:xfrm>
            <a:off x="189346" y="4381466"/>
            <a:ext cx="2506335" cy="1704093"/>
          </a:xfrm>
          <a:prstGeom prst="wedgeRoundRectCallout">
            <a:avLst>
              <a:gd name="adj1" fmla="val 73611"/>
              <a:gd name="adj2" fmla="val 37766"/>
              <a:gd name="adj3" fmla="val 16667"/>
            </a:avLst>
          </a:prstGeom>
          <a:solidFill>
            <a:schemeClr val="accent2"/>
          </a:solidFill>
          <a:ln w="7620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a:ln w="19050">
                  <a:solidFill>
                    <a:srgbClr val="663300"/>
                  </a:solidFill>
                </a:ln>
                <a:solidFill>
                  <a:srgbClr val="7FF7FD"/>
                </a:solidFill>
                <a:effectLst>
                  <a:outerShdw blurRad="50800" dist="76200" dir="12600000" rotWithShape="0">
                    <a:srgbClr val="FF00FF"/>
                  </a:outerShdw>
                </a:effectLst>
              </a:rPr>
              <a:t>Yahuah</a:t>
            </a:r>
            <a:br>
              <a:rPr lang="en-CA" sz="4800" b="1" dirty="0">
                <a:ln w="19050">
                  <a:solidFill>
                    <a:srgbClr val="663300"/>
                  </a:solidFill>
                </a:ln>
                <a:solidFill>
                  <a:srgbClr val="7FF7FD"/>
                </a:solidFill>
                <a:effectLst>
                  <a:outerShdw blurRad="50800" dist="76200" dir="12600000" rotWithShape="0">
                    <a:srgbClr val="FF00FF"/>
                  </a:outerShdw>
                </a:effectLst>
              </a:rPr>
            </a:br>
            <a:r>
              <a:rPr lang="en-CA" sz="4800" b="1" dirty="0">
                <a:ln w="19050">
                  <a:solidFill>
                    <a:srgbClr val="663300"/>
                  </a:solidFill>
                </a:ln>
                <a:solidFill>
                  <a:srgbClr val="7FF7FD"/>
                </a:solidFill>
                <a:effectLst>
                  <a:outerShdw blurRad="50800" dist="76200" dir="12600000" rotWithShape="0">
                    <a:srgbClr val="FF00FF"/>
                  </a:outerShdw>
                </a:effectLst>
              </a:rPr>
              <a:t>Yahusha</a:t>
            </a:r>
          </a:p>
        </p:txBody>
      </p:sp>
      <p:sp>
        <p:nvSpPr>
          <p:cNvPr id="12" name="Speech Bubble: Rectangle with Corners Rounded 11">
            <a:extLst>
              <a:ext uri="{FF2B5EF4-FFF2-40B4-BE49-F238E27FC236}">
                <a16:creationId xmlns="" xmlns:a16="http://schemas.microsoft.com/office/drawing/2014/main" id="{86C21F67-8079-48F1-8232-E6E5F9BE874A}"/>
              </a:ext>
            </a:extLst>
          </p:cNvPr>
          <p:cNvSpPr/>
          <p:nvPr/>
        </p:nvSpPr>
        <p:spPr>
          <a:xfrm>
            <a:off x="6213687" y="6034907"/>
            <a:ext cx="4257667" cy="661261"/>
          </a:xfrm>
          <a:prstGeom prst="wedgeRoundRectCallout">
            <a:avLst>
              <a:gd name="adj1" fmla="val -61934"/>
              <a:gd name="adj2" fmla="val -35843"/>
              <a:gd name="adj3" fmla="val 16667"/>
            </a:avLst>
          </a:prstGeom>
          <a:solidFill>
            <a:srgbClr val="FF99FF"/>
          </a:solidFill>
          <a:ln w="7620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w="19050">
                  <a:noFill/>
                </a:ln>
                <a:solidFill>
                  <a:srgbClr val="663300"/>
                </a:solidFill>
              </a:rPr>
              <a:t>More support on its way! </a:t>
            </a:r>
            <a:r>
              <a:rPr lang="en-CA" sz="2400" b="1" dirty="0">
                <a:ln w="19050">
                  <a:noFill/>
                </a:ln>
                <a:solidFill>
                  <a:srgbClr val="663300"/>
                </a:solidFill>
                <a:sym typeface="Wingdings" panose="05000000000000000000" pitchFamily="2" charset="2"/>
              </a:rPr>
              <a:t></a:t>
            </a:r>
            <a:r>
              <a:rPr lang="en-CA" sz="2400" b="1" dirty="0">
                <a:ln w="19050">
                  <a:solidFill>
                    <a:srgbClr val="663300"/>
                  </a:solidFill>
                </a:ln>
                <a:solidFill>
                  <a:srgbClr val="7FF7FD"/>
                </a:solidFill>
                <a:effectLst>
                  <a:outerShdw blurRad="50800" dist="76200" dir="12600000" rotWithShape="0">
                    <a:srgbClr val="FF00FF"/>
                  </a:outerShdw>
                </a:effectLst>
              </a:rPr>
              <a:t> </a:t>
            </a:r>
          </a:p>
        </p:txBody>
      </p:sp>
      <p:sp>
        <p:nvSpPr>
          <p:cNvPr id="13" name="Rectangle 12">
            <a:extLst>
              <a:ext uri="{FF2B5EF4-FFF2-40B4-BE49-F238E27FC236}">
                <a16:creationId xmlns="" xmlns:a16="http://schemas.microsoft.com/office/drawing/2014/main" id="{47E722CB-4B28-4764-A7ED-928F9DC8EEC3}"/>
              </a:ext>
            </a:extLst>
          </p:cNvPr>
          <p:cNvSpPr/>
          <p:nvPr/>
        </p:nvSpPr>
        <p:spPr>
          <a:xfrm>
            <a:off x="314035" y="2635852"/>
            <a:ext cx="2269164" cy="665943"/>
          </a:xfrm>
          <a:prstGeom prst="rect">
            <a:avLst/>
          </a:prstGeom>
          <a:solidFill>
            <a:schemeClr val="accent2"/>
          </a:solidFill>
          <a:ln>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3" descr="C:\Users\Rae\Desktop\yellow face oooh clear.png">
            <a:extLst>
              <a:ext uri="{FF2B5EF4-FFF2-40B4-BE49-F238E27FC236}">
                <a16:creationId xmlns="" xmlns:a16="http://schemas.microsoft.com/office/drawing/2014/main" id="{B017BC0A-7A81-42FE-8B69-A34ACBBB8B0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04594" y="2877339"/>
            <a:ext cx="1042847" cy="10311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 xmlns:a16="http://schemas.microsoft.com/office/drawing/2014/main" id="{1D6ADDB1-43A9-445E-91B9-8A65A8CFEC51}"/>
              </a:ext>
            </a:extLst>
          </p:cNvPr>
          <p:cNvSpPr/>
          <p:nvPr/>
        </p:nvSpPr>
        <p:spPr>
          <a:xfrm>
            <a:off x="424874" y="1931072"/>
            <a:ext cx="1892118" cy="409296"/>
          </a:xfrm>
          <a:prstGeom prst="roundRect">
            <a:avLst>
              <a:gd name="adj" fmla="val 50000"/>
            </a:avLst>
          </a:prstGeom>
          <a:solidFill>
            <a:srgbClr val="00FF99"/>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663300"/>
                </a:solidFill>
              </a:rPr>
              <a:t>Invisible</a:t>
            </a:r>
          </a:p>
        </p:txBody>
      </p:sp>
      <p:sp>
        <p:nvSpPr>
          <p:cNvPr id="17" name="Speech Bubble: Rectangle with Corners Rounded 16">
            <a:extLst>
              <a:ext uri="{FF2B5EF4-FFF2-40B4-BE49-F238E27FC236}">
                <a16:creationId xmlns="" xmlns:a16="http://schemas.microsoft.com/office/drawing/2014/main" id="{B1D027E5-7060-4107-9456-080AED03569B}"/>
              </a:ext>
            </a:extLst>
          </p:cNvPr>
          <p:cNvSpPr/>
          <p:nvPr/>
        </p:nvSpPr>
        <p:spPr>
          <a:xfrm>
            <a:off x="9871973" y="1958364"/>
            <a:ext cx="2130680" cy="764008"/>
          </a:xfrm>
          <a:prstGeom prst="wedgeRoundRectCallout">
            <a:avLst>
              <a:gd name="adj1" fmla="val -80716"/>
              <a:gd name="adj2" fmla="val 39986"/>
              <a:gd name="adj3" fmla="val 16667"/>
            </a:avLst>
          </a:prstGeom>
          <a:solidFill>
            <a:schemeClr val="accent2"/>
          </a:solidFill>
          <a:ln w="762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4800" b="1">
                <a:ln w="19050">
                  <a:solidFill>
                    <a:srgbClr val="663300"/>
                  </a:solidFill>
                </a:ln>
                <a:solidFill>
                  <a:srgbClr val="7FF7FD"/>
                </a:solidFill>
                <a:effectLst>
                  <a:outerShdw blurRad="50800" dist="76200" dir="12600000" rotWithShape="0">
                    <a:srgbClr val="FF00FF"/>
                  </a:outerShdw>
                </a:effectLst>
              </a:rPr>
              <a:t>Plural!</a:t>
            </a:r>
            <a:endParaRPr lang="en-CA" sz="4800" b="1" dirty="0">
              <a:ln w="19050">
                <a:solidFill>
                  <a:srgbClr val="663300"/>
                </a:solidFill>
              </a:ln>
              <a:solidFill>
                <a:srgbClr val="7FF7FD"/>
              </a:solidFill>
              <a:effectLst>
                <a:outerShdw blurRad="50800" dist="76200" dir="12600000" rotWithShape="0">
                  <a:srgbClr val="FF00FF"/>
                </a:outerShdw>
              </a:effectLst>
            </a:endParaRPr>
          </a:p>
        </p:txBody>
      </p:sp>
    </p:spTree>
    <p:extLst>
      <p:ext uri="{BB962C8B-B14F-4D97-AF65-F5344CB8AC3E}">
        <p14:creationId xmlns:p14="http://schemas.microsoft.com/office/powerpoint/2010/main" val="73748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300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250"/>
                                        <p:tgtEl>
                                          <p:spTgt spid="17"/>
                                        </p:tgtEl>
                                      </p:cBhvr>
                                    </p:animEffect>
                                  </p:childTnLst>
                                </p:cTn>
                              </p:par>
                            </p:childTnLst>
                          </p:cTn>
                        </p:par>
                        <p:par>
                          <p:cTn id="8" fill="hold">
                            <p:stCondLst>
                              <p:cond delay="4250"/>
                            </p:stCondLst>
                            <p:childTnLst>
                              <p:par>
                                <p:cTn id="9" presetID="21"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par>
                          <p:cTn id="17" fill="hold">
                            <p:stCondLst>
                              <p:cond delay="2000"/>
                            </p:stCondLst>
                            <p:childTnLst>
                              <p:par>
                                <p:cTn id="18" presetID="18" presetClass="entr" presetSubtype="12" fill="hold" grpId="1"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trips(downLeft)">
                                      <p:cBhvr>
                                        <p:cTn id="20" dur="1500"/>
                                        <p:tgtEl>
                                          <p:spTgt spid="11"/>
                                        </p:tgtEl>
                                      </p:cBhvr>
                                    </p:animEffect>
                                  </p:childTnLst>
                                </p:cTn>
                              </p:par>
                            </p:childTnLst>
                          </p:cTn>
                        </p:par>
                        <p:par>
                          <p:cTn id="21" fill="hold">
                            <p:stCondLst>
                              <p:cond delay="3500"/>
                            </p:stCondLst>
                            <p:childTnLst>
                              <p:par>
                                <p:cTn id="22" presetID="64" presetClass="path" presetSubtype="0" accel="50000" decel="50000" fill="hold" grpId="0" nodeType="afterEffect">
                                  <p:stCondLst>
                                    <p:cond delay="0"/>
                                  </p:stCondLst>
                                  <p:childTnLst>
                                    <p:animMotion origin="layout" path="M 8.33333E-7 -2.96296E-6 L 0.00117 -0.28264 " pathEditMode="relative" rAng="0" ptsTypes="AA">
                                      <p:cBhvr>
                                        <p:cTn id="23" dur="2000" fill="hold"/>
                                        <p:tgtEl>
                                          <p:spTgt spid="11"/>
                                        </p:tgtEl>
                                        <p:attrNameLst>
                                          <p:attrName>ppt_x</p:attrName>
                                          <p:attrName>ppt_y</p:attrName>
                                        </p:attrNameLst>
                                      </p:cBhvr>
                                      <p:rCtr x="52" y="-14144"/>
                                    </p:animMotion>
                                  </p:childTnLst>
                                </p:cTn>
                              </p:par>
                            </p:childTnLst>
                          </p:cTn>
                        </p:par>
                        <p:par>
                          <p:cTn id="24" fill="hold">
                            <p:stCondLst>
                              <p:cond delay="5500"/>
                            </p:stCondLst>
                            <p:childTnLst>
                              <p:par>
                                <p:cTn id="25" presetID="21" presetClass="entr" presetSubtype="1"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1250"/>
                                        <p:tgtEl>
                                          <p:spTgt spid="14"/>
                                        </p:tgtEl>
                                      </p:cBhvr>
                                    </p:animEffect>
                                  </p:childTnLst>
                                </p:cTn>
                              </p:par>
                            </p:childTnLst>
                          </p:cTn>
                        </p:par>
                        <p:par>
                          <p:cTn id="28" fill="hold">
                            <p:stCondLst>
                              <p:cond delay="675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2250"/>
                                        <p:tgtEl>
                                          <p:spTgt spid="13"/>
                                        </p:tgtEl>
                                      </p:cBhvr>
                                    </p:animEffect>
                                  </p:childTnLst>
                                </p:cTn>
                              </p:par>
                            </p:childTnLst>
                          </p:cTn>
                        </p:par>
                        <p:par>
                          <p:cTn id="32" fill="hold">
                            <p:stCondLst>
                              <p:cond delay="9000"/>
                            </p:stCondLst>
                            <p:childTnLst>
                              <p:par>
                                <p:cTn id="33" presetID="4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1" grpId="1" animBg="1"/>
      <p:bldP spid="12" grpId="0" animBg="1"/>
      <p:bldP spid="13" grpId="0" animBg="1"/>
      <p:bldP spid="15"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290945" y="1170038"/>
            <a:ext cx="11610109" cy="4942347"/>
          </a:xfrm>
        </p:spPr>
        <p:txBody>
          <a:bodyPr anchor="ctr">
            <a:normAutofit/>
          </a:bodyPr>
          <a:lstStyle/>
          <a:p>
            <a:pPr lvl="0"/>
            <a:r>
              <a:rPr lang="en-CA" dirty="0">
                <a:solidFill>
                  <a:srgbClr val="008080"/>
                </a:solidFill>
                <a:latin typeface="Georgia" panose="02040502050405020303" pitchFamily="18" charset="0"/>
              </a:rPr>
              <a:t>Joh 8:12</a:t>
            </a:r>
            <a:r>
              <a:rPr lang="en-CA" dirty="0">
                <a:solidFill>
                  <a:prstClr val="black"/>
                </a:solidFill>
                <a:latin typeface="Georgia" panose="02040502050405020303" pitchFamily="18" charset="0"/>
              </a:rPr>
              <a:t>  Therefore </a:t>
            </a:r>
            <a:r>
              <a:rPr lang="he-IL" b="1" dirty="0">
                <a:solidFill>
                  <a:srgbClr val="0000FF"/>
                </a:solidFill>
                <a:latin typeface="Arial" panose="020B0604020202020204" pitchFamily="34" charset="0"/>
              </a:rPr>
              <a:t>יהושע</a:t>
            </a:r>
            <a:r>
              <a:rPr lang="en-US" b="1" dirty="0">
                <a:solidFill>
                  <a:srgbClr val="0000FF"/>
                </a:solidFill>
                <a:latin typeface="Georgia" panose="02040502050405020303" pitchFamily="18" charset="0"/>
              </a:rPr>
              <a:t> [Yahusha] </a:t>
            </a:r>
            <a:r>
              <a:rPr lang="en-US" dirty="0">
                <a:solidFill>
                  <a:prstClr val="black"/>
                </a:solidFill>
                <a:latin typeface="Georgia" panose="02040502050405020303" pitchFamily="18" charset="0"/>
              </a:rPr>
              <a:t>spoke to them again, saying, </a:t>
            </a:r>
            <a:br>
              <a:rPr lang="en-US" dirty="0">
                <a:solidFill>
                  <a:prstClr val="black"/>
                </a:solidFill>
                <a:latin typeface="Georgia" panose="02040502050405020303" pitchFamily="18" charset="0"/>
              </a:rPr>
            </a:br>
            <a:r>
              <a:rPr lang="en-US" dirty="0">
                <a:solidFill>
                  <a:prstClr val="black"/>
                </a:solidFill>
                <a:latin typeface="Georgia" panose="02040502050405020303" pitchFamily="18" charset="0"/>
              </a:rPr>
              <a:t>	</a:t>
            </a:r>
            <a:r>
              <a:rPr lang="en-US" dirty="0">
                <a:solidFill>
                  <a:prstClr val="black"/>
                </a:solidFill>
                <a:effectLst>
                  <a:outerShdw blurRad="50800" dist="38100" dir="18900000" sx="101000" sy="101000" algn="bl" rotWithShape="0">
                    <a:srgbClr val="FF7C80"/>
                  </a:outerShdw>
                </a:effectLst>
                <a:latin typeface="Georgia" panose="02040502050405020303" pitchFamily="18" charset="0"/>
              </a:rPr>
              <a:t>“</a:t>
            </a:r>
            <a:r>
              <a:rPr lang="en-US" b="1" u="sng" dirty="0">
                <a:solidFill>
                  <a:srgbClr val="0000FF"/>
                </a:solidFill>
                <a:effectLst>
                  <a:outerShdw blurRad="50800" dist="38100" dir="18900000" sx="101000" sy="101000" algn="bl" rotWithShape="0">
                    <a:srgbClr val="FF7C80"/>
                  </a:outerShdw>
                </a:effectLst>
                <a:latin typeface="Georgia" panose="02040502050405020303" pitchFamily="18" charset="0"/>
              </a:rPr>
              <a:t>I</a:t>
            </a:r>
            <a:r>
              <a:rPr lang="en-US" dirty="0">
                <a:solidFill>
                  <a:prstClr val="black"/>
                </a:solidFill>
                <a:effectLst>
                  <a:outerShdw blurRad="50800" dist="38100" dir="18900000" sx="101000" sy="101000" algn="bl" rotWithShape="0">
                    <a:srgbClr val="FF7C80"/>
                  </a:outerShdw>
                </a:effectLst>
                <a:latin typeface="Georgia" panose="02040502050405020303" pitchFamily="18" charset="0"/>
              </a:rPr>
              <a:t> </a:t>
            </a:r>
            <a:r>
              <a:rPr lang="en-US" dirty="0">
                <a:solidFill>
                  <a:prstClr val="black"/>
                </a:solidFill>
                <a:latin typeface="Georgia" panose="02040502050405020303" pitchFamily="18" charset="0"/>
              </a:rPr>
              <a:t>am the </a:t>
            </a:r>
            <a:r>
              <a:rPr lang="en-US" b="1" dirty="0">
                <a:ln>
                  <a:solidFill>
                    <a:srgbClr val="00FF99"/>
                  </a:solidFill>
                </a:ln>
                <a:solidFill>
                  <a:srgbClr val="0000FF"/>
                </a:solidFill>
                <a:effectLst>
                  <a:glow rad="127000">
                    <a:srgbClr val="FFFF00"/>
                  </a:glow>
                </a:effectLst>
                <a:latin typeface="Georgia" panose="02040502050405020303" pitchFamily="18" charset="0"/>
              </a:rPr>
              <a:t>light</a:t>
            </a:r>
            <a:r>
              <a:rPr lang="en-US" dirty="0">
                <a:solidFill>
                  <a:prstClr val="black"/>
                </a:solidFill>
                <a:latin typeface="Georgia" panose="02040502050405020303" pitchFamily="18" charset="0"/>
              </a:rPr>
              <a:t> of the world. He who follows Me shall by no means 	walk in darkness, but </a:t>
            </a:r>
            <a:r>
              <a:rPr lang="en-US" dirty="0">
                <a:solidFill>
                  <a:srgbClr val="0000FF"/>
                </a:solidFill>
                <a:latin typeface="Georgia" panose="02040502050405020303" pitchFamily="18" charset="0"/>
              </a:rPr>
              <a:t>possess the light of life.”</a:t>
            </a:r>
            <a:br>
              <a:rPr lang="en-US" dirty="0">
                <a:solidFill>
                  <a:srgbClr val="0000FF"/>
                </a:solidFill>
                <a:latin typeface="Georgia" panose="02040502050405020303" pitchFamily="18" charset="0"/>
              </a:rPr>
            </a:br>
            <a:endParaRPr lang="en-US" baseline="30000" dirty="0">
              <a:solidFill>
                <a:srgbClr val="0000FF"/>
              </a:solidFill>
              <a:latin typeface="Georgia" panose="02040502050405020303" pitchFamily="18" charset="0"/>
            </a:endParaRPr>
          </a:p>
          <a:p>
            <a:pPr lvl="0"/>
            <a:r>
              <a:rPr lang="en-US" dirty="0">
                <a:solidFill>
                  <a:prstClr val="black"/>
                </a:solidFill>
                <a:latin typeface="Georgia" panose="02040502050405020303" pitchFamily="18" charset="0"/>
              </a:rPr>
              <a:t> </a:t>
            </a:r>
            <a:r>
              <a:rPr lang="en-US" dirty="0">
                <a:solidFill>
                  <a:srgbClr val="008080"/>
                </a:solidFill>
                <a:latin typeface="Georgia" panose="02040502050405020303" pitchFamily="18" charset="0"/>
              </a:rPr>
              <a:t>Joh 12:46</a:t>
            </a:r>
            <a:r>
              <a:rPr lang="en-US" dirty="0">
                <a:solidFill>
                  <a:prstClr val="black"/>
                </a:solidFill>
                <a:latin typeface="Georgia" panose="02040502050405020303" pitchFamily="18" charset="0"/>
              </a:rPr>
              <a:t>  </a:t>
            </a:r>
            <a:r>
              <a:rPr lang="en-US" b="1" dirty="0">
                <a:solidFill>
                  <a:prstClr val="black"/>
                </a:solidFill>
                <a:effectLst>
                  <a:glow rad="88900">
                    <a:srgbClr val="FF99FF"/>
                  </a:glow>
                </a:effectLst>
                <a:latin typeface="Georgia" panose="02040502050405020303" pitchFamily="18" charset="0"/>
              </a:rPr>
              <a:t>“I have come as a light into the world, </a:t>
            </a:r>
            <a:r>
              <a:rPr lang="en-US" dirty="0">
                <a:solidFill>
                  <a:prstClr val="black"/>
                </a:solidFill>
                <a:latin typeface="Georgia" panose="02040502050405020303" pitchFamily="18" charset="0"/>
              </a:rPr>
              <a:t>so that no one 	who believes in Me should stay in darkness.”</a:t>
            </a:r>
            <a:br>
              <a:rPr lang="en-US" dirty="0">
                <a:solidFill>
                  <a:prstClr val="black"/>
                </a:solidFill>
                <a:latin typeface="Georgia" panose="02040502050405020303" pitchFamily="18" charset="0"/>
              </a:rPr>
            </a:br>
            <a:r>
              <a:rPr lang="en-US" dirty="0">
                <a:solidFill>
                  <a:prstClr val="black"/>
                </a:solidFill>
                <a:latin typeface="Georgia" panose="02040502050405020303" pitchFamily="18" charset="0"/>
              </a:rPr>
              <a:t/>
            </a:r>
            <a:br>
              <a:rPr lang="en-US" dirty="0">
                <a:solidFill>
                  <a:prstClr val="black"/>
                </a:solidFill>
                <a:latin typeface="Georgia" panose="02040502050405020303" pitchFamily="18" charset="0"/>
              </a:rPr>
            </a:br>
            <a:r>
              <a:rPr lang="en-US" dirty="0">
                <a:solidFill>
                  <a:prstClr val="black"/>
                </a:solidFill>
                <a:latin typeface="Georgia" panose="02040502050405020303" pitchFamily="18" charset="0"/>
              </a:rPr>
              <a:t> </a:t>
            </a:r>
            <a:r>
              <a:rPr lang="en-US" b="1" i="1" u="sng" dirty="0">
                <a:solidFill>
                  <a:srgbClr val="663300"/>
                </a:solidFill>
              </a:rPr>
              <a:t>Context</a:t>
            </a:r>
            <a:r>
              <a:rPr lang="en-US" b="1" i="1" dirty="0">
                <a:solidFill>
                  <a:srgbClr val="663300"/>
                </a:solidFill>
              </a:rPr>
              <a:t> </a:t>
            </a:r>
            <a:r>
              <a:rPr lang="en-US" i="1" dirty="0">
                <a:solidFill>
                  <a:srgbClr val="663300"/>
                </a:solidFill>
              </a:rPr>
              <a:t>– </a:t>
            </a:r>
            <a:r>
              <a:rPr lang="en-US" b="1" i="1" dirty="0">
                <a:solidFill>
                  <a:srgbClr val="663300"/>
                </a:solidFill>
                <a:effectLst>
                  <a:glow rad="101600">
                    <a:srgbClr val="7FF7FD"/>
                  </a:glow>
                </a:effectLst>
              </a:rPr>
              <a:t>Yahusha,</a:t>
            </a:r>
            <a:r>
              <a:rPr lang="en-US" i="1" dirty="0">
                <a:solidFill>
                  <a:srgbClr val="663300"/>
                </a:solidFill>
              </a:rPr>
              <a:t> from v:15 -</a:t>
            </a:r>
          </a:p>
          <a:p>
            <a:pPr lvl="0"/>
            <a:r>
              <a:rPr lang="en-US" dirty="0">
                <a:solidFill>
                  <a:srgbClr val="008080"/>
                </a:solidFill>
                <a:latin typeface="Georgia" panose="02040502050405020303" pitchFamily="18" charset="0"/>
              </a:rPr>
              <a:t>Acts 26:18</a:t>
            </a:r>
            <a:r>
              <a:rPr lang="en-US" dirty="0">
                <a:solidFill>
                  <a:prstClr val="black"/>
                </a:solidFill>
                <a:latin typeface="Georgia" panose="02040502050405020303" pitchFamily="18" charset="0"/>
              </a:rPr>
              <a:t>  ‘To open their eyes, to turn them from </a:t>
            </a:r>
            <a:r>
              <a:rPr lang="en-US" dirty="0">
                <a:solidFill>
                  <a:srgbClr val="0000FF"/>
                </a:solidFill>
                <a:latin typeface="Georgia" panose="02040502050405020303" pitchFamily="18" charset="0"/>
              </a:rPr>
              <a:t>darkness to light,</a:t>
            </a:r>
            <a:r>
              <a:rPr lang="en-US" dirty="0">
                <a:solidFill>
                  <a:prstClr val="black"/>
                </a:solidFill>
                <a:latin typeface="Georgia" panose="02040502050405020303" pitchFamily="18" charset="0"/>
              </a:rPr>
              <a:t> 	and the authority of Satan to Elohim, in order for them to receive 	</a:t>
            </a:r>
            <a:r>
              <a:rPr lang="en-US" b="1" dirty="0">
                <a:ln>
                  <a:solidFill>
                    <a:srgbClr val="0000FF"/>
                  </a:solidFill>
                </a:ln>
                <a:solidFill>
                  <a:prstClr val="black"/>
                </a:solidFill>
                <a:effectLst>
                  <a:glow rad="101600">
                    <a:srgbClr val="FF99FF"/>
                  </a:glow>
                </a:effectLst>
                <a:latin typeface="Georgia" panose="02040502050405020303" pitchFamily="18" charset="0"/>
              </a:rPr>
              <a:t>forgiveness of sins </a:t>
            </a:r>
            <a:r>
              <a:rPr lang="en-US" dirty="0">
                <a:solidFill>
                  <a:prstClr val="black"/>
                </a:solidFill>
                <a:latin typeface="Georgia" panose="02040502050405020303" pitchFamily="18" charset="0"/>
              </a:rPr>
              <a:t>and an </a:t>
            </a:r>
            <a:r>
              <a:rPr lang="en-US" b="1" dirty="0">
                <a:ln>
                  <a:solidFill>
                    <a:srgbClr val="0000FF"/>
                  </a:solidFill>
                </a:ln>
                <a:solidFill>
                  <a:prstClr val="black"/>
                </a:solidFill>
                <a:effectLst>
                  <a:glow rad="101600">
                    <a:srgbClr val="FF99FF"/>
                  </a:glow>
                </a:effectLst>
                <a:latin typeface="Georgia" panose="02040502050405020303" pitchFamily="18" charset="0"/>
              </a:rPr>
              <a:t>inheritance</a:t>
            </a:r>
            <a:r>
              <a:rPr lang="en-US" dirty="0">
                <a:solidFill>
                  <a:prstClr val="black"/>
                </a:solidFill>
                <a:latin typeface="Georgia" panose="02040502050405020303" pitchFamily="18" charset="0"/>
              </a:rPr>
              <a:t> among those who are 	set-apart by belief in Me.”</a:t>
            </a: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24</a:t>
            </a:fld>
            <a:endParaRPr lang="en-CA" dirty="0">
              <a:solidFill>
                <a:schemeClr val="tx1"/>
              </a:solidFill>
            </a:endParaRPr>
          </a:p>
        </p:txBody>
      </p:sp>
      <p:pic>
        <p:nvPicPr>
          <p:cNvPr id="8" name="Picture 12" descr="C:\Users\Rae\Desktop\Art on Desktop\white man clip art\yellow-blue smiley faces\Smiley Face  jpeg.png">
            <a:extLst>
              <a:ext uri="{FF2B5EF4-FFF2-40B4-BE49-F238E27FC236}">
                <a16:creationId xmlns="" xmlns:a16="http://schemas.microsoft.com/office/drawing/2014/main" id="{EB746470-A4A2-45EE-8057-3F5AE2D813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61960" y="3164956"/>
            <a:ext cx="940321" cy="127267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 xmlns:a16="http://schemas.microsoft.com/office/drawing/2014/main" id="{DF753192-1288-41FC-8873-C8B85F17AAD7}"/>
              </a:ext>
            </a:extLst>
          </p:cNvPr>
          <p:cNvSpPr/>
          <p:nvPr/>
        </p:nvSpPr>
        <p:spPr>
          <a:xfrm>
            <a:off x="530942" y="254000"/>
            <a:ext cx="11110451" cy="804624"/>
          </a:xfrm>
          <a:prstGeom prst="roundRect">
            <a:avLst>
              <a:gd name="adj" fmla="val 50000"/>
            </a:avLst>
          </a:prstGeom>
          <a:solidFill>
            <a:srgbClr val="FF7C80"/>
          </a:solidFill>
          <a:ln w="7620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b="1" dirty="0">
                <a:ln>
                  <a:solidFill>
                    <a:srgbClr val="0000FF"/>
                  </a:solidFill>
                </a:ln>
                <a:solidFill>
                  <a:srgbClr val="7FF7FD"/>
                </a:solidFill>
                <a:effectLst>
                  <a:outerShdw blurRad="50800" dist="50800" dir="5400000" algn="ctr" rotWithShape="0">
                    <a:srgbClr val="0000FF"/>
                  </a:outerShdw>
                </a:effectLst>
              </a:rPr>
              <a:t>  </a:t>
            </a:r>
            <a:r>
              <a:rPr lang="en-CA" sz="3200" b="1" dirty="0">
                <a:ln>
                  <a:solidFill>
                    <a:srgbClr val="0000FF"/>
                  </a:solidFill>
                </a:ln>
                <a:solidFill>
                  <a:srgbClr val="CC99FF"/>
                </a:solidFill>
                <a:effectLst>
                  <a:glow rad="127000">
                    <a:schemeClr val="accent4">
                      <a:lumMod val="40000"/>
                      <a:lumOff val="60000"/>
                    </a:schemeClr>
                  </a:glow>
                  <a:outerShdw blurRad="50800" dist="50800" dir="5400000" algn="ctr" rotWithShape="0">
                    <a:srgbClr val="00FF99"/>
                  </a:outerShdw>
                </a:effectLst>
                <a:latin typeface="Cooper Black" panose="0208090404030B020404" pitchFamily="18" charset="0"/>
              </a:rPr>
              <a:t>Yahusha Ha Mashiach  -  in the Glory of Yahuah</a:t>
            </a:r>
            <a:endParaRPr lang="en-CA" sz="3200" dirty="0">
              <a:solidFill>
                <a:srgbClr val="CC99FF"/>
              </a:solidFill>
              <a:effectLst>
                <a:glow rad="127000">
                  <a:schemeClr val="accent4">
                    <a:lumMod val="40000"/>
                    <a:lumOff val="60000"/>
                  </a:schemeClr>
                </a:glow>
                <a:outerShdw blurRad="50800" dist="50800" dir="5400000" algn="ctr" rotWithShape="0">
                  <a:srgbClr val="00FF99"/>
                </a:outerShdw>
              </a:effectLst>
              <a:latin typeface="Cooper Black" panose="0208090404030B020404" pitchFamily="18" charset="0"/>
            </a:endParaRPr>
          </a:p>
        </p:txBody>
      </p:sp>
      <p:sp>
        <p:nvSpPr>
          <p:cNvPr id="6" name="Speech Bubble: Rectangle with Corners Rounded 5">
            <a:extLst>
              <a:ext uri="{FF2B5EF4-FFF2-40B4-BE49-F238E27FC236}">
                <a16:creationId xmlns="" xmlns:a16="http://schemas.microsoft.com/office/drawing/2014/main" id="{C7ECBAFF-B54D-42C7-A0D0-E39E519363D4}"/>
              </a:ext>
            </a:extLst>
          </p:cNvPr>
          <p:cNvSpPr/>
          <p:nvPr/>
        </p:nvSpPr>
        <p:spPr>
          <a:xfrm>
            <a:off x="8603226" y="2212261"/>
            <a:ext cx="3500283" cy="491613"/>
          </a:xfrm>
          <a:prstGeom prst="wedgeRoundRectCallout">
            <a:avLst>
              <a:gd name="adj1" fmla="val -56619"/>
              <a:gd name="adj2" fmla="val -34744"/>
              <a:gd name="adj3" fmla="val 16667"/>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dirty="0">
                <a:solidFill>
                  <a:srgbClr val="FF00FF"/>
                </a:solidFill>
                <a:latin typeface="Comic Sans MS" panose="030F0702030302020204" pitchFamily="66" charset="0"/>
              </a:rPr>
              <a:t>A Co-Redeemer?</a:t>
            </a:r>
          </a:p>
        </p:txBody>
      </p:sp>
      <p:sp>
        <p:nvSpPr>
          <p:cNvPr id="10" name="Speech Bubble: Rectangle with Corners Rounded 9">
            <a:extLst>
              <a:ext uri="{FF2B5EF4-FFF2-40B4-BE49-F238E27FC236}">
                <a16:creationId xmlns="" xmlns:a16="http://schemas.microsoft.com/office/drawing/2014/main" id="{EA2F9CC2-2D13-4FE2-BE56-DF7B9E35DEC2}"/>
              </a:ext>
            </a:extLst>
          </p:cNvPr>
          <p:cNvSpPr/>
          <p:nvPr/>
        </p:nvSpPr>
        <p:spPr>
          <a:xfrm>
            <a:off x="5678129" y="5876410"/>
            <a:ext cx="6222925" cy="809525"/>
          </a:xfrm>
          <a:prstGeom prst="wedgeRoundRectCallout">
            <a:avLst>
              <a:gd name="adj1" fmla="val -53301"/>
              <a:gd name="adj2" fmla="val -50534"/>
              <a:gd name="adj3" fmla="val 16667"/>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dirty="0">
                <a:solidFill>
                  <a:srgbClr val="FF00FF"/>
                </a:solidFill>
                <a:latin typeface="Comic Sans MS" panose="030F0702030302020204" pitchFamily="66" charset="0"/>
              </a:rPr>
              <a:t>Is this not </a:t>
            </a:r>
            <a:r>
              <a:rPr lang="en-CA" sz="3200" b="1" dirty="0">
                <a:ln>
                  <a:solidFill>
                    <a:srgbClr val="0000FF"/>
                  </a:solidFill>
                </a:ln>
                <a:solidFill>
                  <a:srgbClr val="FF00FF"/>
                </a:solidFill>
                <a:effectLst>
                  <a:glow rad="127000">
                    <a:srgbClr val="FFC000"/>
                  </a:glow>
                </a:effectLst>
                <a:latin typeface="Comic Sans MS" panose="030F0702030302020204" pitchFamily="66" charset="0"/>
              </a:rPr>
              <a:t>SHARED GLORY?</a:t>
            </a:r>
          </a:p>
        </p:txBody>
      </p:sp>
    </p:spTree>
    <p:extLst>
      <p:ext uri="{BB962C8B-B14F-4D97-AF65-F5344CB8AC3E}">
        <p14:creationId xmlns:p14="http://schemas.microsoft.com/office/powerpoint/2010/main" val="206939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157614"/>
            <a:ext cx="11610109" cy="6456218"/>
          </a:xfrm>
        </p:spPr>
        <p:txBody>
          <a:bodyPr anchor="t">
            <a:normAutofit/>
          </a:bodyPr>
          <a:lstStyle/>
          <a:p>
            <a:pPr marL="0" indent="0">
              <a:buNone/>
            </a:pPr>
            <a:endParaRPr lang="en-US" dirty="0">
              <a:solidFill>
                <a:prstClr val="black"/>
              </a:solidFill>
              <a:latin typeface="Georgia" panose="02040502050405020303" pitchFamily="18" charset="0"/>
            </a:endParaRPr>
          </a:p>
          <a:p>
            <a:endParaRPr lang="en-US" dirty="0">
              <a:solidFill>
                <a:prstClr val="black"/>
              </a:solidFill>
              <a:latin typeface="Georgia" panose="02040502050405020303" pitchFamily="18" charset="0"/>
            </a:endParaRP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25</a:t>
            </a:fld>
            <a:endParaRPr lang="en-CA" dirty="0">
              <a:solidFill>
                <a:schemeClr val="tx1"/>
              </a:solidFill>
            </a:endParaRPr>
          </a:p>
        </p:txBody>
      </p:sp>
      <p:pic>
        <p:nvPicPr>
          <p:cNvPr id="5" name="Picture 4">
            <a:extLst>
              <a:ext uri="{FF2B5EF4-FFF2-40B4-BE49-F238E27FC236}">
                <a16:creationId xmlns="" xmlns:a16="http://schemas.microsoft.com/office/drawing/2014/main" id="{0DA34C00-9DB2-47E2-8D21-E3EDB76921D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6765" y="892338"/>
            <a:ext cx="11455414" cy="2560782"/>
          </a:xfrm>
          <a:prstGeom prst="rect">
            <a:avLst/>
          </a:prstGeom>
          <a:ln>
            <a:solidFill>
              <a:srgbClr val="002060"/>
            </a:solidFill>
          </a:ln>
        </p:spPr>
      </p:pic>
      <p:sp>
        <p:nvSpPr>
          <p:cNvPr id="8" name="Rectangle: Rounded Corners 7">
            <a:extLst>
              <a:ext uri="{FF2B5EF4-FFF2-40B4-BE49-F238E27FC236}">
                <a16:creationId xmlns="" xmlns:a16="http://schemas.microsoft.com/office/drawing/2014/main" id="{8D2FA041-C40E-4417-AF03-FFF00C96071C}"/>
              </a:ext>
            </a:extLst>
          </p:cNvPr>
          <p:cNvSpPr/>
          <p:nvPr/>
        </p:nvSpPr>
        <p:spPr>
          <a:xfrm>
            <a:off x="10437091" y="1439410"/>
            <a:ext cx="1559783" cy="333649"/>
          </a:xfrm>
          <a:prstGeom prst="roundRect">
            <a:avLst>
              <a:gd name="adj" fmla="val 47061"/>
            </a:avLst>
          </a:prstGeom>
          <a:solidFill>
            <a:srgbClr val="FF99FF"/>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Psalms 19:14</a:t>
            </a:r>
          </a:p>
        </p:txBody>
      </p:sp>
      <p:sp>
        <p:nvSpPr>
          <p:cNvPr id="4" name="Lightning Bolt 3">
            <a:extLst>
              <a:ext uri="{FF2B5EF4-FFF2-40B4-BE49-F238E27FC236}">
                <a16:creationId xmlns="" xmlns:a16="http://schemas.microsoft.com/office/drawing/2014/main" id="{84BF1B92-D245-46B7-AF31-A32E092CAAB5}"/>
              </a:ext>
            </a:extLst>
          </p:cNvPr>
          <p:cNvSpPr/>
          <p:nvPr/>
        </p:nvSpPr>
        <p:spPr>
          <a:xfrm>
            <a:off x="4223742" y="273285"/>
            <a:ext cx="508000" cy="646546"/>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Lightning Bolt 5">
            <a:extLst>
              <a:ext uri="{FF2B5EF4-FFF2-40B4-BE49-F238E27FC236}">
                <a16:creationId xmlns="" xmlns:a16="http://schemas.microsoft.com/office/drawing/2014/main" id="{37CE4C50-015B-4850-88B5-707C9BA83668}"/>
              </a:ext>
            </a:extLst>
          </p:cNvPr>
          <p:cNvSpPr/>
          <p:nvPr/>
        </p:nvSpPr>
        <p:spPr>
          <a:xfrm rot="4804643">
            <a:off x="8192441" y="295174"/>
            <a:ext cx="566107" cy="515953"/>
          </a:xfrm>
          <a:prstGeom prst="lightningBolt">
            <a:avLst/>
          </a:prstGeom>
          <a:solidFill>
            <a:srgbClr val="0000FF"/>
          </a:solidFill>
          <a:ln>
            <a:solidFill>
              <a:srgbClr val="0000FF"/>
            </a:solidFill>
          </a:ln>
          <a:effectLst>
            <a:outerShdw blurRad="50800" dist="114300" dir="2700000" algn="tl" rotWithShape="0">
              <a:srgbClr val="FF99FF">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Lightning Bolt 10">
            <a:extLst>
              <a:ext uri="{FF2B5EF4-FFF2-40B4-BE49-F238E27FC236}">
                <a16:creationId xmlns="" xmlns:a16="http://schemas.microsoft.com/office/drawing/2014/main" id="{1B379755-68FB-43C3-AE3B-21AE56094EC4}"/>
              </a:ext>
            </a:extLst>
          </p:cNvPr>
          <p:cNvSpPr/>
          <p:nvPr/>
        </p:nvSpPr>
        <p:spPr>
          <a:xfrm rot="4804643">
            <a:off x="10015475" y="295173"/>
            <a:ext cx="566107" cy="515953"/>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Rounded Corners 8">
            <a:extLst>
              <a:ext uri="{FF2B5EF4-FFF2-40B4-BE49-F238E27FC236}">
                <a16:creationId xmlns="" xmlns:a16="http://schemas.microsoft.com/office/drawing/2014/main" id="{8B16D472-3190-4769-A72E-678E75E1FD40}"/>
              </a:ext>
            </a:extLst>
          </p:cNvPr>
          <p:cNvSpPr/>
          <p:nvPr/>
        </p:nvSpPr>
        <p:spPr>
          <a:xfrm>
            <a:off x="6077528" y="2013530"/>
            <a:ext cx="637308" cy="738908"/>
          </a:xfrm>
          <a:prstGeom prst="round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Lightning Bolt 11">
            <a:extLst>
              <a:ext uri="{FF2B5EF4-FFF2-40B4-BE49-F238E27FC236}">
                <a16:creationId xmlns="" xmlns:a16="http://schemas.microsoft.com/office/drawing/2014/main" id="{B99CBD82-0668-47C3-ABA6-C442015CFB3C}"/>
              </a:ext>
            </a:extLst>
          </p:cNvPr>
          <p:cNvSpPr/>
          <p:nvPr/>
        </p:nvSpPr>
        <p:spPr>
          <a:xfrm rot="4268130">
            <a:off x="6442217" y="632956"/>
            <a:ext cx="947851" cy="1264417"/>
          </a:xfrm>
          <a:prstGeom prst="lightningBolt">
            <a:avLst/>
          </a:prstGeom>
          <a:solidFill>
            <a:srgbClr val="0000FF"/>
          </a:solidFill>
          <a:ln>
            <a:solidFill>
              <a:srgbClr val="0000FF"/>
            </a:solidFill>
          </a:ln>
          <a:effectLst>
            <a:outerShdw blurRad="50800" dist="114300" dir="2700000" algn="tl" rotWithShape="0">
              <a:srgbClr val="FF99FF">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a:extLst>
              <a:ext uri="{FF2B5EF4-FFF2-40B4-BE49-F238E27FC236}">
                <a16:creationId xmlns="" xmlns:a16="http://schemas.microsoft.com/office/drawing/2014/main" id="{AF86559A-BA01-47F0-9649-89C8C6DAD9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70412" y="1296734"/>
            <a:ext cx="2583102" cy="2229466"/>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14" name="Rectangle: Rounded Corners 13">
            <a:extLst>
              <a:ext uri="{FF2B5EF4-FFF2-40B4-BE49-F238E27FC236}">
                <a16:creationId xmlns="" xmlns:a16="http://schemas.microsoft.com/office/drawing/2014/main" id="{0F4002C8-4CE2-4158-874F-161C6A90770E}"/>
              </a:ext>
            </a:extLst>
          </p:cNvPr>
          <p:cNvSpPr/>
          <p:nvPr/>
        </p:nvSpPr>
        <p:spPr>
          <a:xfrm>
            <a:off x="4978092" y="2013530"/>
            <a:ext cx="581453" cy="738908"/>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Arrow: Notched Right 14">
            <a:extLst>
              <a:ext uri="{FF2B5EF4-FFF2-40B4-BE49-F238E27FC236}">
                <a16:creationId xmlns="" xmlns:a16="http://schemas.microsoft.com/office/drawing/2014/main" id="{0AA321EB-696D-45E1-BE85-17876584A000}"/>
              </a:ext>
            </a:extLst>
          </p:cNvPr>
          <p:cNvSpPr/>
          <p:nvPr/>
        </p:nvSpPr>
        <p:spPr>
          <a:xfrm rot="3821237">
            <a:off x="2558349" y="2324223"/>
            <a:ext cx="1324583" cy="484632"/>
          </a:xfrm>
          <a:prstGeom prst="notchedRightArrow">
            <a:avLst>
              <a:gd name="adj1" fmla="val 28217"/>
              <a:gd name="adj2" fmla="val 75421"/>
            </a:avLst>
          </a:prstGeom>
          <a:gradFill>
            <a:gsLst>
              <a:gs pos="29000">
                <a:srgbClr val="7FF7FD">
                  <a:alpha val="99000"/>
                </a:srgbClr>
              </a:gs>
              <a:gs pos="58000">
                <a:srgbClr val="92D050">
                  <a:alpha val="83000"/>
                </a:srgbClr>
              </a:gs>
              <a:gs pos="71000">
                <a:schemeClr val="accent1">
                  <a:lumMod val="45000"/>
                  <a:lumOff val="55000"/>
                  <a:alpha val="60000"/>
                </a:schemeClr>
              </a:gs>
              <a:gs pos="100000">
                <a:srgbClr val="7030A0">
                  <a:lumMod val="76000"/>
                  <a:alpha val="37000"/>
                </a:srgbClr>
              </a:gs>
            </a:gsLst>
            <a:lin ang="5400000" scaled="1"/>
          </a:gradFill>
          <a:ln>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a:extLst>
              <a:ext uri="{FF2B5EF4-FFF2-40B4-BE49-F238E27FC236}">
                <a16:creationId xmlns="" xmlns:a16="http://schemas.microsoft.com/office/drawing/2014/main" id="{7D1CAB60-B398-46CB-8441-CBED6BE972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04708" y="3967267"/>
            <a:ext cx="4837471" cy="2467897"/>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
        <p:nvSpPr>
          <p:cNvPr id="18" name="Arrow: U-Turn 17">
            <a:extLst>
              <a:ext uri="{FF2B5EF4-FFF2-40B4-BE49-F238E27FC236}">
                <a16:creationId xmlns="" xmlns:a16="http://schemas.microsoft.com/office/drawing/2014/main" id="{7B47AA41-69FD-4126-9A30-E6AF5700E67B}"/>
              </a:ext>
            </a:extLst>
          </p:cNvPr>
          <p:cNvSpPr/>
          <p:nvPr/>
        </p:nvSpPr>
        <p:spPr>
          <a:xfrm rot="5400000" flipH="1">
            <a:off x="8137190" y="3122739"/>
            <a:ext cx="1189703" cy="1118883"/>
          </a:xfrm>
          <a:prstGeom prst="uturnArrow">
            <a:avLst>
              <a:gd name="adj1" fmla="val 16135"/>
              <a:gd name="adj2" fmla="val 25000"/>
              <a:gd name="adj3" fmla="val 25000"/>
              <a:gd name="adj4" fmla="val 43750"/>
              <a:gd name="adj5" fmla="val 75000"/>
            </a:avLst>
          </a:prstGeom>
          <a:gradFill>
            <a:gsLst>
              <a:gs pos="11000">
                <a:srgbClr val="7FF7FD">
                  <a:alpha val="48000"/>
                </a:srgbClr>
              </a:gs>
              <a:gs pos="52000">
                <a:srgbClr val="FFFF00"/>
              </a:gs>
              <a:gs pos="29000">
                <a:srgbClr val="FF99FF"/>
              </a:gs>
              <a:gs pos="80000">
                <a:srgbClr val="7030A0">
                  <a:lumMod val="76000"/>
                </a:srgbClr>
              </a:gs>
            </a:gsLst>
            <a:lin ang="5400000" scaled="1"/>
          </a:gradFill>
          <a:ln w="28575">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9" name="Rectangle: Rounded Corners 18">
            <a:extLst>
              <a:ext uri="{FF2B5EF4-FFF2-40B4-BE49-F238E27FC236}">
                <a16:creationId xmlns="" xmlns:a16="http://schemas.microsoft.com/office/drawing/2014/main" id="{0B8F8A7D-B701-44F1-B675-C1930CBDC776}"/>
              </a:ext>
            </a:extLst>
          </p:cNvPr>
          <p:cNvSpPr/>
          <p:nvPr/>
        </p:nvSpPr>
        <p:spPr>
          <a:xfrm>
            <a:off x="300701" y="3755923"/>
            <a:ext cx="6428814" cy="2863991"/>
          </a:xfrm>
          <a:prstGeom prst="roundRect">
            <a:avLst/>
          </a:prstGeom>
          <a:solidFill>
            <a:srgbClr val="FF99FF">
              <a:alpha val="26000"/>
            </a:srgbClr>
          </a:solidFill>
          <a:ln w="57150">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rgbClr val="663300"/>
                </a:solidFill>
              </a:rPr>
              <a:t>Here we read that </a:t>
            </a:r>
            <a:r>
              <a:rPr lang="en-CA" sz="3600" dirty="0">
                <a:solidFill>
                  <a:srgbClr val="0000FF"/>
                </a:solidFill>
              </a:rPr>
              <a:t>Yahuah</a:t>
            </a:r>
            <a:r>
              <a:rPr lang="en-CA" sz="3600" dirty="0">
                <a:solidFill>
                  <a:srgbClr val="663300"/>
                </a:solidFill>
              </a:rPr>
              <a:t> is the Redeemer! Does that align with other Scripture and </a:t>
            </a:r>
            <a:r>
              <a:rPr lang="en-CA" sz="3600" u="sng" dirty="0">
                <a:solidFill>
                  <a:srgbClr val="663300"/>
                </a:solidFill>
              </a:rPr>
              <a:t>the</a:t>
            </a:r>
            <a:r>
              <a:rPr lang="en-CA" sz="3600" dirty="0">
                <a:solidFill>
                  <a:srgbClr val="663300"/>
                </a:solidFill>
              </a:rPr>
              <a:t> </a:t>
            </a:r>
            <a:r>
              <a:rPr lang="en-CA" sz="3600" u="sng" dirty="0">
                <a:solidFill>
                  <a:srgbClr val="FF0000"/>
                </a:solidFill>
              </a:rPr>
              <a:t>title</a:t>
            </a:r>
            <a:r>
              <a:rPr lang="en-CA" sz="3600" u="sng" dirty="0">
                <a:solidFill>
                  <a:srgbClr val="663300"/>
                </a:solidFill>
              </a:rPr>
              <a:t> </a:t>
            </a:r>
            <a:r>
              <a:rPr lang="en-CA" sz="3600" dirty="0">
                <a:solidFill>
                  <a:srgbClr val="663300"/>
                </a:solidFill>
              </a:rPr>
              <a:t/>
            </a:r>
            <a:br>
              <a:rPr lang="en-CA" sz="3600" dirty="0">
                <a:solidFill>
                  <a:srgbClr val="663300"/>
                </a:solidFill>
              </a:rPr>
            </a:br>
            <a:r>
              <a:rPr lang="en-CA" sz="3600" dirty="0">
                <a:solidFill>
                  <a:srgbClr val="663300"/>
                </a:solidFill>
              </a:rPr>
              <a:t>of - </a:t>
            </a:r>
            <a:r>
              <a:rPr lang="en-CA" sz="3600" b="1" dirty="0">
                <a:solidFill>
                  <a:srgbClr val="0000FF"/>
                </a:solidFill>
              </a:rPr>
              <a:t>Saviour? </a:t>
            </a:r>
          </a:p>
          <a:p>
            <a:pPr algn="ctr"/>
            <a:r>
              <a:rPr lang="en-CA" sz="3600" b="1" dirty="0">
                <a:solidFill>
                  <a:schemeClr val="tx1"/>
                </a:solidFill>
              </a:rPr>
              <a:t>What about – </a:t>
            </a:r>
            <a:r>
              <a:rPr lang="en-CA" sz="3600" b="1" dirty="0">
                <a:ln>
                  <a:solidFill>
                    <a:srgbClr val="0000FF"/>
                  </a:solidFill>
                </a:ln>
                <a:solidFill>
                  <a:srgbClr val="7FF7FD"/>
                </a:solidFill>
                <a:effectLst>
                  <a:outerShdw blurRad="50800" dist="50800" dir="5400000" algn="ctr" rotWithShape="0">
                    <a:srgbClr val="00FF99"/>
                  </a:outerShdw>
                </a:effectLst>
              </a:rPr>
              <a:t>Saviour?</a:t>
            </a:r>
          </a:p>
        </p:txBody>
      </p:sp>
      <p:sp>
        <p:nvSpPr>
          <p:cNvPr id="17" name="Rectangle: Rounded Corners 16">
            <a:extLst>
              <a:ext uri="{FF2B5EF4-FFF2-40B4-BE49-F238E27FC236}">
                <a16:creationId xmlns="" xmlns:a16="http://schemas.microsoft.com/office/drawing/2014/main" id="{93F3C968-127C-4EA4-BC8A-C2D534F25708}"/>
              </a:ext>
            </a:extLst>
          </p:cNvPr>
          <p:cNvSpPr/>
          <p:nvPr/>
        </p:nvSpPr>
        <p:spPr>
          <a:xfrm>
            <a:off x="4677996" y="151533"/>
            <a:ext cx="3631614" cy="599610"/>
          </a:xfrm>
          <a:prstGeom prst="roundRect">
            <a:avLst>
              <a:gd name="adj" fmla="val 47061"/>
            </a:avLst>
          </a:prstGeom>
          <a:solidFill>
            <a:srgbClr val="FF99FF"/>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ysClr val="windowText" lastClr="000000"/>
                </a:solidFill>
              </a:rPr>
              <a:t>A closer </a:t>
            </a:r>
            <a:r>
              <a:rPr lang="en-CA" sz="3600" b="1" u="sng" dirty="0">
                <a:solidFill>
                  <a:sysClr val="windowText" lastClr="000000"/>
                </a:solidFill>
                <a:latin typeface="Arial Black" panose="020B0A04020102020204" pitchFamily="34" charset="0"/>
              </a:rPr>
              <a:t>look</a:t>
            </a:r>
            <a:r>
              <a:rPr lang="en-CA" sz="3600" b="1" dirty="0">
                <a:solidFill>
                  <a:sysClr val="windowText" lastClr="000000"/>
                </a:solidFill>
              </a:rPr>
              <a:t>!</a:t>
            </a:r>
          </a:p>
        </p:txBody>
      </p:sp>
    </p:spTree>
    <p:extLst>
      <p:ext uri="{BB962C8B-B14F-4D97-AF65-F5344CB8AC3E}">
        <p14:creationId xmlns:p14="http://schemas.microsoft.com/office/powerpoint/2010/main" val="66157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8"/>
                                        </p:tgtEl>
                                        <p:attrNameLst>
                                          <p:attrName>r</p:attrName>
                                        </p:attrNameLst>
                                      </p:cBhvr>
                                    </p:animRot>
                                  </p:childTnLst>
                                </p:cTn>
                              </p:par>
                            </p:childTnLst>
                          </p:cTn>
                        </p:par>
                        <p:par>
                          <p:cTn id="7" fill="hold">
                            <p:stCondLst>
                              <p:cond delay="2000"/>
                            </p:stCondLst>
                            <p:childTnLst>
                              <p:par>
                                <p:cTn id="8" presetID="8" presetClass="emph" presetSubtype="0" fill="hold" grpId="0" nodeType="afterEffect">
                                  <p:stCondLst>
                                    <p:cond delay="0"/>
                                  </p:stCondLst>
                                  <p:childTnLst>
                                    <p:animRot by="21600000">
                                      <p:cBhvr>
                                        <p:cTn id="9" dur="2000" fill="hold"/>
                                        <p:tgtEl>
                                          <p:spTgt spid="12"/>
                                        </p:tgtEl>
                                        <p:attrNameLst>
                                          <p:attrName>r</p:attrName>
                                        </p:attrNameLst>
                                      </p:cBhvr>
                                    </p:animRot>
                                  </p:childTnLst>
                                </p:cTn>
                              </p:par>
                            </p:childTnLst>
                          </p:cTn>
                        </p:par>
                        <p:par>
                          <p:cTn id="10" fill="hold">
                            <p:stCondLst>
                              <p:cond delay="4000"/>
                            </p:stCondLst>
                            <p:childTnLst>
                              <p:par>
                                <p:cTn id="11" presetID="8" presetClass="emph" presetSubtype="0" fill="hold" grpId="0" nodeType="afterEffect">
                                  <p:stCondLst>
                                    <p:cond delay="0"/>
                                  </p:stCondLst>
                                  <p:childTnLst>
                                    <p:animRot by="21600000">
                                      <p:cBhvr>
                                        <p:cTn id="12" dur="2000" fill="hold"/>
                                        <p:tgtEl>
                                          <p:spTgt spid="15"/>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5"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157614"/>
            <a:ext cx="11610109" cy="6456218"/>
          </a:xfrm>
        </p:spPr>
        <p:txBody>
          <a:bodyPr anchor="t">
            <a:normAutofit/>
          </a:bodyPr>
          <a:lstStyle/>
          <a:p>
            <a:pPr marL="0" indent="0">
              <a:buNone/>
            </a:pPr>
            <a:endParaRPr lang="en-US" dirty="0">
              <a:solidFill>
                <a:prstClr val="black"/>
              </a:solidFill>
              <a:latin typeface="Georgia" panose="02040502050405020303" pitchFamily="18" charset="0"/>
            </a:endParaRPr>
          </a:p>
          <a:p>
            <a:endParaRPr lang="en-US" dirty="0">
              <a:solidFill>
                <a:prstClr val="black"/>
              </a:solidFill>
              <a:latin typeface="Georgia" panose="02040502050405020303" pitchFamily="18" charset="0"/>
            </a:endParaRP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26</a:t>
            </a:fld>
            <a:endParaRPr lang="en-CA" dirty="0">
              <a:solidFill>
                <a:schemeClr val="tx1"/>
              </a:solidFill>
            </a:endParaRPr>
          </a:p>
        </p:txBody>
      </p:sp>
      <p:pic>
        <p:nvPicPr>
          <p:cNvPr id="16" name="Picture 15">
            <a:extLst>
              <a:ext uri="{FF2B5EF4-FFF2-40B4-BE49-F238E27FC236}">
                <a16:creationId xmlns="" xmlns:a16="http://schemas.microsoft.com/office/drawing/2014/main" id="{7D1CAB60-B398-46CB-8441-CBED6BE972D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4035" y="215725"/>
            <a:ext cx="4837471" cy="2467897"/>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
        <p:nvSpPr>
          <p:cNvPr id="19" name="Rectangle: Rounded Corners 18">
            <a:extLst>
              <a:ext uri="{FF2B5EF4-FFF2-40B4-BE49-F238E27FC236}">
                <a16:creationId xmlns="" xmlns:a16="http://schemas.microsoft.com/office/drawing/2014/main" id="{0B8F8A7D-B701-44F1-B675-C1930CBDC776}"/>
              </a:ext>
            </a:extLst>
          </p:cNvPr>
          <p:cNvSpPr/>
          <p:nvPr/>
        </p:nvSpPr>
        <p:spPr>
          <a:xfrm>
            <a:off x="674914" y="2957496"/>
            <a:ext cx="2989195" cy="3656336"/>
          </a:xfrm>
          <a:prstGeom prst="roundRect">
            <a:avLst/>
          </a:prstGeom>
          <a:solidFill>
            <a:srgbClr val="FF99FF">
              <a:alpha val="26000"/>
            </a:srgbClr>
          </a:solidFill>
          <a:ln w="57150">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0000FF"/>
                  </a:solidFill>
                </a:ln>
                <a:solidFill>
                  <a:srgbClr val="002060"/>
                </a:solidFill>
                <a:effectLst>
                  <a:outerShdw blurRad="50800" dist="50800" dir="5400000" algn="ctr" rotWithShape="0">
                    <a:srgbClr val="00FF99"/>
                  </a:outerShdw>
                </a:effectLst>
              </a:rPr>
              <a:t>The supposed godhead controversy appears as a </a:t>
            </a:r>
            <a:r>
              <a:rPr lang="en-US" sz="2800" b="1" dirty="0">
                <a:ln>
                  <a:solidFill>
                    <a:srgbClr val="0000FF"/>
                  </a:solidFill>
                </a:ln>
                <a:solidFill>
                  <a:srgbClr val="002060"/>
                </a:solidFill>
                <a:effectLst>
                  <a:outerShdw blurRad="50800" dist="50800" dir="5400000" algn="ctr" rotWithShape="0">
                    <a:srgbClr val="00FF99"/>
                  </a:outerShdw>
                </a:effectLst>
              </a:rPr>
              <a:t>"Me, Myself &amp; I" </a:t>
            </a:r>
            <a:r>
              <a:rPr lang="en-US" sz="2800" dirty="0">
                <a:ln>
                  <a:solidFill>
                    <a:srgbClr val="0000FF"/>
                  </a:solidFill>
                </a:ln>
                <a:solidFill>
                  <a:srgbClr val="002060"/>
                </a:solidFill>
                <a:effectLst>
                  <a:outerShdw blurRad="50800" dist="50800" dir="5400000" algn="ctr" rotWithShape="0">
                    <a:srgbClr val="00FF99"/>
                  </a:outerShdw>
                </a:effectLst>
              </a:rPr>
              <a:t>revelation.  </a:t>
            </a:r>
            <a:endParaRPr lang="en-CA" sz="2800" b="1" dirty="0">
              <a:ln>
                <a:solidFill>
                  <a:srgbClr val="0000FF"/>
                </a:solidFill>
              </a:ln>
              <a:solidFill>
                <a:srgbClr val="002060"/>
              </a:solidFill>
              <a:effectLst>
                <a:outerShdw blurRad="50800" dist="50800" dir="5400000" algn="ctr" rotWithShape="0">
                  <a:srgbClr val="00FF99"/>
                </a:outerShdw>
              </a:effectLst>
            </a:endParaRPr>
          </a:p>
        </p:txBody>
      </p:sp>
      <p:sp>
        <p:nvSpPr>
          <p:cNvPr id="17" name="Rectangle: Rounded Corners 16">
            <a:extLst>
              <a:ext uri="{FF2B5EF4-FFF2-40B4-BE49-F238E27FC236}">
                <a16:creationId xmlns="" xmlns:a16="http://schemas.microsoft.com/office/drawing/2014/main" id="{93F3C968-127C-4EA4-BC8A-C2D534F25708}"/>
              </a:ext>
            </a:extLst>
          </p:cNvPr>
          <p:cNvSpPr/>
          <p:nvPr/>
        </p:nvSpPr>
        <p:spPr>
          <a:xfrm>
            <a:off x="5452587" y="298800"/>
            <a:ext cx="6471557" cy="2301745"/>
          </a:xfrm>
          <a:prstGeom prst="roundRect">
            <a:avLst>
              <a:gd name="adj" fmla="val 23425"/>
            </a:avLst>
          </a:prstGeom>
          <a:solidFill>
            <a:srgbClr val="FF99FF"/>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ysClr val="windowText" lastClr="000000"/>
                </a:solidFill>
              </a:rPr>
              <a:t>Some different thoughts!</a:t>
            </a:r>
          </a:p>
          <a:p>
            <a:pPr algn="ctr"/>
            <a:r>
              <a:rPr lang="en-US" sz="3600" b="1" dirty="0">
                <a:ln>
                  <a:solidFill>
                    <a:srgbClr val="0000FF"/>
                  </a:solidFill>
                </a:ln>
                <a:solidFill>
                  <a:srgbClr val="002060"/>
                </a:solidFill>
                <a:effectLst>
                  <a:outerShdw blurRad="50800" dist="50800" dir="5400000" algn="ctr" rotWithShape="0">
                    <a:srgbClr val="00FF99"/>
                  </a:outerShdw>
                </a:effectLst>
              </a:rPr>
              <a:t>Could - </a:t>
            </a:r>
            <a:r>
              <a:rPr lang="en-US" sz="3600" b="1" dirty="0">
                <a:ln>
                  <a:solidFill>
                    <a:srgbClr val="0000FF"/>
                  </a:solidFill>
                </a:ln>
                <a:solidFill>
                  <a:srgbClr val="FF0000"/>
                </a:solidFill>
                <a:effectLst>
                  <a:outerShdw blurRad="50800" dist="50800" dir="5400000" algn="ctr" rotWithShape="0">
                    <a:srgbClr val="00FF99"/>
                  </a:outerShdw>
                </a:effectLst>
              </a:rPr>
              <a:t>Soliloquy</a:t>
            </a:r>
            <a:r>
              <a:rPr lang="en-US" sz="3600" b="1" dirty="0">
                <a:ln>
                  <a:solidFill>
                    <a:srgbClr val="0000FF"/>
                  </a:solidFill>
                </a:ln>
                <a:solidFill>
                  <a:srgbClr val="002060"/>
                </a:solidFill>
                <a:effectLst>
                  <a:outerShdw blurRad="50800" dist="50800" dir="5400000" algn="ctr" rotWithShape="0">
                    <a:srgbClr val="00FF99"/>
                  </a:outerShdw>
                </a:effectLst>
              </a:rPr>
              <a:t> - </a:t>
            </a:r>
            <a:r>
              <a:rPr lang="en-US" sz="3600" dirty="0">
                <a:ln>
                  <a:solidFill>
                    <a:srgbClr val="0000FF"/>
                  </a:solidFill>
                </a:ln>
                <a:solidFill>
                  <a:srgbClr val="002060"/>
                </a:solidFill>
                <a:effectLst>
                  <a:outerShdw blurRad="50800" dist="50800" dir="5400000" algn="ctr" rotWithShape="0">
                    <a:srgbClr val="00FF99"/>
                  </a:outerShdw>
                </a:effectLst>
              </a:rPr>
              <a:t>answer the question of the</a:t>
            </a:r>
            <a:r>
              <a:rPr lang="en-US" sz="3600" b="1" dirty="0">
                <a:ln>
                  <a:solidFill>
                    <a:srgbClr val="0000FF"/>
                  </a:solidFill>
                </a:ln>
                <a:solidFill>
                  <a:srgbClr val="002060"/>
                </a:solidFill>
                <a:effectLst>
                  <a:outerShdw blurRad="50800" dist="50800" dir="5400000" algn="ctr" rotWithShape="0">
                    <a:srgbClr val="00FF99"/>
                  </a:outerShdw>
                </a:effectLst>
              </a:rPr>
              <a:t> "voice from heaven" </a:t>
            </a:r>
            <a:r>
              <a:rPr lang="en-US" sz="3600" dirty="0">
                <a:ln>
                  <a:solidFill>
                    <a:srgbClr val="0000FF"/>
                  </a:solidFill>
                </a:ln>
                <a:solidFill>
                  <a:srgbClr val="002060"/>
                </a:solidFill>
                <a:effectLst>
                  <a:outerShdw blurRad="50800" dist="50800" dir="5400000" algn="ctr" rotWithShape="0">
                    <a:srgbClr val="00FF99"/>
                  </a:outerShdw>
                </a:effectLst>
              </a:rPr>
              <a:t>at the baptism?</a:t>
            </a:r>
            <a:endParaRPr lang="en-CA" sz="3600" b="1" dirty="0">
              <a:solidFill>
                <a:sysClr val="windowText" lastClr="000000"/>
              </a:solidFill>
            </a:endParaRPr>
          </a:p>
        </p:txBody>
      </p:sp>
      <p:sp>
        <p:nvSpPr>
          <p:cNvPr id="7" name="Rectangle: Rounded Corners 18">
            <a:extLst>
              <a:ext uri="{FF2B5EF4-FFF2-40B4-BE49-F238E27FC236}">
                <a16:creationId xmlns="" xmlns:a16="http://schemas.microsoft.com/office/drawing/2014/main" id="{0B8F8A7D-B701-44F1-B675-C1930CBDC776}"/>
              </a:ext>
            </a:extLst>
          </p:cNvPr>
          <p:cNvSpPr/>
          <p:nvPr/>
        </p:nvSpPr>
        <p:spPr>
          <a:xfrm>
            <a:off x="7685313" y="2957496"/>
            <a:ext cx="3818429" cy="3656336"/>
          </a:xfrm>
          <a:prstGeom prst="roundRect">
            <a:avLst/>
          </a:prstGeom>
          <a:solidFill>
            <a:srgbClr val="FF99FF">
              <a:alpha val="26000"/>
            </a:srgbClr>
          </a:solidFill>
          <a:ln w="57150">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0000FF"/>
                  </a:solidFill>
                </a:ln>
                <a:solidFill>
                  <a:srgbClr val="002060"/>
                </a:solidFill>
                <a:effectLst>
                  <a:outerShdw blurRad="50800" dist="50800" dir="5400000" algn="ctr" rotWithShape="0">
                    <a:srgbClr val="00FF99"/>
                  </a:outerShdw>
                </a:effectLst>
              </a:rPr>
              <a:t>... in other words ... </a:t>
            </a:r>
            <a:r>
              <a:rPr lang="en-US" sz="2800" b="1" dirty="0">
                <a:ln>
                  <a:solidFill>
                    <a:srgbClr val="0000FF"/>
                  </a:solidFill>
                </a:ln>
                <a:solidFill>
                  <a:srgbClr val="002060"/>
                </a:solidFill>
                <a:effectLst>
                  <a:outerShdw blurRad="50800" dist="50800" dir="5400000" algn="ctr" rotWithShape="0">
                    <a:srgbClr val="00FF99"/>
                  </a:outerShdw>
                </a:effectLst>
              </a:rPr>
              <a:t>Yahusha </a:t>
            </a:r>
            <a:r>
              <a:rPr lang="en-US" sz="2800" dirty="0">
                <a:ln>
                  <a:solidFill>
                    <a:srgbClr val="0000FF"/>
                  </a:solidFill>
                </a:ln>
                <a:solidFill>
                  <a:srgbClr val="002060"/>
                </a:solidFill>
                <a:effectLst>
                  <a:outerShdw blurRad="50800" dist="50800" dir="5400000" algn="ctr" rotWithShape="0">
                    <a:srgbClr val="00FF99"/>
                  </a:outerShdw>
                </a:effectLst>
              </a:rPr>
              <a:t>would be saying,</a:t>
            </a:r>
            <a:r>
              <a:rPr lang="en-US" sz="2800" b="1" dirty="0">
                <a:ln>
                  <a:solidFill>
                    <a:srgbClr val="0000FF"/>
                  </a:solidFill>
                </a:ln>
                <a:solidFill>
                  <a:srgbClr val="002060"/>
                </a:solidFill>
                <a:effectLst>
                  <a:outerShdw blurRad="50800" dist="50800" dir="5400000" algn="ctr" rotWithShape="0">
                    <a:srgbClr val="00FF99"/>
                  </a:outerShdw>
                </a:effectLst>
              </a:rPr>
              <a:t> "I made this vow, I cannot break it, what in the world was I thinking about?!” </a:t>
            </a:r>
            <a:endParaRPr lang="en-CA" sz="2800" b="1" dirty="0">
              <a:ln>
                <a:solidFill>
                  <a:srgbClr val="0000FF"/>
                </a:solidFill>
              </a:ln>
              <a:solidFill>
                <a:srgbClr val="002060"/>
              </a:solidFill>
              <a:effectLst>
                <a:outerShdw blurRad="50800" dist="50800" dir="5400000" algn="ctr" rotWithShape="0">
                  <a:srgbClr val="00FF99"/>
                </a:outerShdw>
              </a:effectLst>
            </a:endParaRPr>
          </a:p>
        </p:txBody>
      </p:sp>
      <p:sp>
        <p:nvSpPr>
          <p:cNvPr id="8" name="Rectangle: Rounded Corners 18">
            <a:extLst>
              <a:ext uri="{FF2B5EF4-FFF2-40B4-BE49-F238E27FC236}">
                <a16:creationId xmlns="" xmlns:a16="http://schemas.microsoft.com/office/drawing/2014/main" id="{0B8F8A7D-B701-44F1-B675-C1930CBDC776}"/>
              </a:ext>
            </a:extLst>
          </p:cNvPr>
          <p:cNvSpPr/>
          <p:nvPr/>
        </p:nvSpPr>
        <p:spPr>
          <a:xfrm>
            <a:off x="4396490" y="2957496"/>
            <a:ext cx="2529947" cy="3656336"/>
          </a:xfrm>
          <a:prstGeom prst="roundRect">
            <a:avLst/>
          </a:prstGeom>
          <a:solidFill>
            <a:srgbClr val="FF99FF">
              <a:alpha val="26000"/>
            </a:srgbClr>
          </a:solidFill>
          <a:ln w="57150">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0000FF"/>
                  </a:solidFill>
                </a:ln>
                <a:solidFill>
                  <a:srgbClr val="002060"/>
                </a:solidFill>
                <a:effectLst>
                  <a:outerShdw blurRad="50800" dist="50800" dir="5400000" algn="ctr" rotWithShape="0">
                    <a:srgbClr val="00FF99"/>
                  </a:outerShdw>
                </a:effectLst>
              </a:rPr>
              <a:t>This also goes along with the words </a:t>
            </a:r>
            <a:br>
              <a:rPr lang="en-US" sz="2800" dirty="0">
                <a:ln>
                  <a:solidFill>
                    <a:srgbClr val="0000FF"/>
                  </a:solidFill>
                </a:ln>
                <a:solidFill>
                  <a:srgbClr val="002060"/>
                </a:solidFill>
                <a:effectLst>
                  <a:outerShdw blurRad="50800" dist="50800" dir="5400000" algn="ctr" rotWithShape="0">
                    <a:srgbClr val="00FF99"/>
                  </a:outerShdw>
                </a:effectLst>
              </a:rPr>
            </a:br>
            <a:r>
              <a:rPr lang="en-US" sz="2800" b="1" dirty="0">
                <a:ln>
                  <a:solidFill>
                    <a:srgbClr val="0000FF"/>
                  </a:solidFill>
                </a:ln>
                <a:solidFill>
                  <a:srgbClr val="002060"/>
                </a:solidFill>
                <a:effectLst>
                  <a:outerShdw blurRad="50800" dist="50800" dir="5400000" algn="ctr" rotWithShape="0">
                    <a:srgbClr val="00FF99"/>
                  </a:outerShdw>
                </a:effectLst>
              </a:rPr>
              <a:t>"My El, My El why have You forsaken Me?"</a:t>
            </a:r>
            <a:endParaRPr lang="en-CA" sz="2800" b="1" dirty="0">
              <a:ln>
                <a:solidFill>
                  <a:srgbClr val="0000FF"/>
                </a:solidFill>
              </a:ln>
              <a:solidFill>
                <a:srgbClr val="002060"/>
              </a:solidFill>
              <a:effectLst>
                <a:outerShdw blurRad="50800" dist="50800" dir="5400000" algn="ctr" rotWithShape="0">
                  <a:srgbClr val="00FF99"/>
                </a:outerShdw>
              </a:effectLst>
            </a:endParaRPr>
          </a:p>
        </p:txBody>
      </p:sp>
    </p:spTree>
    <p:extLst>
      <p:ext uri="{BB962C8B-B14F-4D97-AF65-F5344CB8AC3E}">
        <p14:creationId xmlns:p14="http://schemas.microsoft.com/office/powerpoint/2010/main" val="143990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 calcmode="lin" valueType="num">
                                      <p:cBhvr>
                                        <p:cTn id="12"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17">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1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barn(inVertical)">
                                      <p:cBhvr>
                                        <p:cTn id="19" dur="500"/>
                                        <p:tgtEl>
                                          <p:spTgt spid="1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barn(inVertical)">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barn(inVertical)">
                                      <p:cBhvr>
                                        <p:cTn id="2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147782"/>
            <a:ext cx="11610109" cy="6456218"/>
          </a:xfrm>
        </p:spPr>
        <p:txBody>
          <a:bodyPr anchor="t">
            <a:normAutofit/>
          </a:bodyPr>
          <a:lstStyle/>
          <a:p>
            <a:pPr marL="0" indent="0">
              <a:buNone/>
            </a:pPr>
            <a:r>
              <a:rPr lang="en-US" dirty="0">
                <a:solidFill>
                  <a:prstClr val="black"/>
                </a:solidFill>
                <a:latin typeface="Georgia" panose="02040502050405020303" pitchFamily="18" charset="0"/>
              </a:rPr>
              <a:t>	     What does Yahuah declare about </a:t>
            </a:r>
            <a:r>
              <a:rPr lang="en-US" u="sng" dirty="0">
                <a:solidFill>
                  <a:prstClr val="black"/>
                </a:solidFill>
                <a:latin typeface="Georgia" panose="02040502050405020303" pitchFamily="18" charset="0"/>
              </a:rPr>
              <a:t>His</a:t>
            </a:r>
            <a:r>
              <a:rPr lang="en-US" dirty="0">
                <a:solidFill>
                  <a:prstClr val="black"/>
                </a:solidFill>
                <a:latin typeface="Georgia" panose="02040502050405020303" pitchFamily="18" charset="0"/>
              </a:rPr>
              <a:t> Glory/Esteem? </a:t>
            </a: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r>
              <a:rPr lang="en-US" dirty="0">
                <a:solidFill>
                  <a:srgbClr val="663300"/>
                </a:solidFill>
              </a:rPr>
              <a:t>How is it written that </a:t>
            </a:r>
            <a:r>
              <a:rPr lang="en-US" dirty="0">
                <a:solidFill>
                  <a:srgbClr val="0000FF"/>
                </a:solidFill>
              </a:rPr>
              <a:t>Yahuah</a:t>
            </a:r>
            <a:r>
              <a:rPr lang="en-US" dirty="0">
                <a:solidFill>
                  <a:srgbClr val="663300"/>
                </a:solidFill>
              </a:rPr>
              <a:t> is the </a:t>
            </a:r>
            <a:r>
              <a:rPr lang="en-US" dirty="0">
                <a:solidFill>
                  <a:srgbClr val="0070C0"/>
                </a:solidFill>
              </a:rPr>
              <a:t>Redeemer,</a:t>
            </a:r>
            <a:r>
              <a:rPr lang="en-US" dirty="0">
                <a:solidFill>
                  <a:srgbClr val="663300"/>
                </a:solidFill>
              </a:rPr>
              <a:t> and that He will not allow any other god to share His Glory/Esteem?</a:t>
            </a:r>
            <a:br>
              <a:rPr lang="en-US" dirty="0">
                <a:solidFill>
                  <a:srgbClr val="663300"/>
                </a:solidFill>
              </a:rPr>
            </a:br>
            <a:r>
              <a:rPr lang="en-US" dirty="0">
                <a:solidFill>
                  <a:srgbClr val="663300"/>
                </a:solidFill>
              </a:rPr>
              <a:t>Yet we see other writings that expose </a:t>
            </a:r>
            <a:r>
              <a:rPr lang="en-US" dirty="0">
                <a:solidFill>
                  <a:srgbClr val="0000FF"/>
                </a:solidFill>
              </a:rPr>
              <a:t>Yahusha Ha Mashiach </a:t>
            </a:r>
            <a:r>
              <a:rPr lang="en-US" dirty="0">
                <a:solidFill>
                  <a:srgbClr val="663300"/>
                </a:solidFill>
              </a:rPr>
              <a:t>as the </a:t>
            </a:r>
            <a:r>
              <a:rPr lang="en-US" b="1" dirty="0" err="1">
                <a:ln>
                  <a:solidFill>
                    <a:srgbClr val="0000FF"/>
                  </a:solidFill>
                </a:ln>
                <a:solidFill>
                  <a:srgbClr val="FF00FF"/>
                </a:solidFill>
              </a:rPr>
              <a:t>Saviour</a:t>
            </a:r>
            <a:r>
              <a:rPr lang="en-US" b="1" dirty="0">
                <a:ln>
                  <a:solidFill>
                    <a:srgbClr val="0000FF"/>
                  </a:solidFill>
                </a:ln>
                <a:solidFill>
                  <a:srgbClr val="FF00FF"/>
                </a:solidFill>
              </a:rPr>
              <a:t>?</a:t>
            </a:r>
            <a:r>
              <a:rPr lang="en-US" dirty="0">
                <a:solidFill>
                  <a:srgbClr val="663300"/>
                </a:solidFill>
              </a:rPr>
              <a:t> </a:t>
            </a: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27</a:t>
            </a:fld>
            <a:endParaRPr lang="en-CA" dirty="0">
              <a:solidFill>
                <a:schemeClr val="tx1"/>
              </a:solidFill>
            </a:endParaRPr>
          </a:p>
        </p:txBody>
      </p:sp>
      <p:pic>
        <p:nvPicPr>
          <p:cNvPr id="9" name="Picture 8">
            <a:extLst>
              <a:ext uri="{FF2B5EF4-FFF2-40B4-BE49-F238E27FC236}">
                <a16:creationId xmlns="" xmlns:a16="http://schemas.microsoft.com/office/drawing/2014/main" id="{C10AE171-6276-4FD9-9288-F690238588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77454" y="874313"/>
            <a:ext cx="10437092" cy="2328234"/>
          </a:xfrm>
          <a:prstGeom prst="rect">
            <a:avLst/>
          </a:prstGeom>
          <a:ln>
            <a:solidFill>
              <a:srgbClr val="002060"/>
            </a:solidFill>
          </a:ln>
        </p:spPr>
      </p:pic>
      <p:sp>
        <p:nvSpPr>
          <p:cNvPr id="6" name="Lightning Bolt 5">
            <a:extLst>
              <a:ext uri="{FF2B5EF4-FFF2-40B4-BE49-F238E27FC236}">
                <a16:creationId xmlns="" xmlns:a16="http://schemas.microsoft.com/office/drawing/2014/main" id="{37CE4C50-015B-4850-88B5-707C9BA83668}"/>
              </a:ext>
            </a:extLst>
          </p:cNvPr>
          <p:cNvSpPr/>
          <p:nvPr/>
        </p:nvSpPr>
        <p:spPr>
          <a:xfrm rot="4804643">
            <a:off x="10333101" y="393240"/>
            <a:ext cx="1248654" cy="1434936"/>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Lightning Bolt 3">
            <a:extLst>
              <a:ext uri="{FF2B5EF4-FFF2-40B4-BE49-F238E27FC236}">
                <a16:creationId xmlns="" xmlns:a16="http://schemas.microsoft.com/office/drawing/2014/main" id="{84BF1B92-D245-46B7-AF31-A32E092CAAB5}"/>
              </a:ext>
            </a:extLst>
          </p:cNvPr>
          <p:cNvSpPr/>
          <p:nvPr/>
        </p:nvSpPr>
        <p:spPr>
          <a:xfrm>
            <a:off x="1034471" y="227767"/>
            <a:ext cx="508000" cy="646546"/>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 xmlns:a16="http://schemas.microsoft.com/office/drawing/2014/main" id="{992D730E-19B2-4083-84A3-6BCEED025AF7}"/>
              </a:ext>
            </a:extLst>
          </p:cNvPr>
          <p:cNvSpPr/>
          <p:nvPr/>
        </p:nvSpPr>
        <p:spPr>
          <a:xfrm>
            <a:off x="267856" y="1301762"/>
            <a:ext cx="5190834" cy="1716742"/>
          </a:xfrm>
          <a:prstGeom prst="rect">
            <a:avLst/>
          </a:prstGeom>
          <a:solidFill>
            <a:schemeClr val="accent2"/>
          </a:solidFill>
          <a:ln w="57150">
            <a:solidFill>
              <a:srgbClr val="7030A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02060"/>
                </a:solidFill>
              </a:rPr>
              <a:t>I am Yahuah, that is My Name, and My Glory I shall not give to another, or My praise to carvings.</a:t>
            </a:r>
          </a:p>
        </p:txBody>
      </p:sp>
      <p:pic>
        <p:nvPicPr>
          <p:cNvPr id="8" name="Picture 7">
            <a:extLst>
              <a:ext uri="{FF2B5EF4-FFF2-40B4-BE49-F238E27FC236}">
                <a16:creationId xmlns="" xmlns:a16="http://schemas.microsoft.com/office/drawing/2014/main" id="{EECB6488-6BA5-4749-995F-D8CDC9AF98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62850" y="4591665"/>
            <a:ext cx="9457550" cy="2164879"/>
          </a:xfrm>
          <a:prstGeom prst="rect">
            <a:avLst/>
          </a:prstGeom>
          <a:ln>
            <a:solidFill>
              <a:srgbClr val="002060"/>
            </a:solidFill>
          </a:ln>
        </p:spPr>
      </p:pic>
      <p:sp>
        <p:nvSpPr>
          <p:cNvPr id="10" name="Rectangle 9">
            <a:extLst>
              <a:ext uri="{FF2B5EF4-FFF2-40B4-BE49-F238E27FC236}">
                <a16:creationId xmlns="" xmlns:a16="http://schemas.microsoft.com/office/drawing/2014/main" id="{DA8C5A18-6589-45AD-973D-78DEDBED74DF}"/>
              </a:ext>
            </a:extLst>
          </p:cNvPr>
          <p:cNvSpPr/>
          <p:nvPr/>
        </p:nvSpPr>
        <p:spPr>
          <a:xfrm>
            <a:off x="1961181" y="5294041"/>
            <a:ext cx="5038437" cy="1198095"/>
          </a:xfrm>
          <a:prstGeom prst="rect">
            <a:avLst/>
          </a:prstGeom>
          <a:solidFill>
            <a:schemeClr val="accent2"/>
          </a:solidFill>
          <a:ln w="57150">
            <a:solidFill>
              <a:srgbClr val="7030A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02060"/>
                </a:solidFill>
              </a:rPr>
              <a:t>I am Yahuah, And there is no </a:t>
            </a:r>
            <a:r>
              <a:rPr lang="en-CA" sz="2800" b="1" dirty="0">
                <a:solidFill>
                  <a:srgbClr val="002060"/>
                </a:solidFill>
                <a:effectLst>
                  <a:outerShdw blurRad="50800" dist="38100" dir="10800000" algn="r" rotWithShape="0">
                    <a:srgbClr val="00FF99"/>
                  </a:outerShdw>
                </a:effectLst>
              </a:rPr>
              <a:t>Saviour</a:t>
            </a:r>
            <a:r>
              <a:rPr lang="en-CA" sz="2800" dirty="0">
                <a:solidFill>
                  <a:srgbClr val="002060"/>
                </a:solidFill>
              </a:rPr>
              <a:t> apart from me.</a:t>
            </a:r>
          </a:p>
        </p:txBody>
      </p:sp>
      <p:sp>
        <p:nvSpPr>
          <p:cNvPr id="11" name="Rectangle: Rounded Corners 10">
            <a:extLst>
              <a:ext uri="{FF2B5EF4-FFF2-40B4-BE49-F238E27FC236}">
                <a16:creationId xmlns="" xmlns:a16="http://schemas.microsoft.com/office/drawing/2014/main" id="{525181E3-8CEE-4635-A72E-BD52FF457709}"/>
              </a:ext>
            </a:extLst>
          </p:cNvPr>
          <p:cNvSpPr/>
          <p:nvPr/>
        </p:nvSpPr>
        <p:spPr>
          <a:xfrm>
            <a:off x="7482348" y="1301762"/>
            <a:ext cx="1310035" cy="271399"/>
          </a:xfrm>
          <a:prstGeom prst="roundRect">
            <a:avLst/>
          </a:prstGeom>
          <a:solidFill>
            <a:srgbClr val="FF99FF"/>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Isaiah 42:8</a:t>
            </a:r>
          </a:p>
        </p:txBody>
      </p:sp>
      <p:sp>
        <p:nvSpPr>
          <p:cNvPr id="12" name="Rectangle: Rounded Corners 11">
            <a:extLst>
              <a:ext uri="{FF2B5EF4-FFF2-40B4-BE49-F238E27FC236}">
                <a16:creationId xmlns="" xmlns:a16="http://schemas.microsoft.com/office/drawing/2014/main" id="{E34FFCBD-58D9-44B7-A756-8B9B1781D6AE}"/>
              </a:ext>
            </a:extLst>
          </p:cNvPr>
          <p:cNvSpPr/>
          <p:nvPr/>
        </p:nvSpPr>
        <p:spPr>
          <a:xfrm>
            <a:off x="10143109" y="5154846"/>
            <a:ext cx="1503125" cy="260817"/>
          </a:xfrm>
          <a:prstGeom prst="roundRect">
            <a:avLst/>
          </a:prstGeom>
          <a:solidFill>
            <a:srgbClr val="FF99FF"/>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Isaiah 43:11</a:t>
            </a:r>
          </a:p>
        </p:txBody>
      </p:sp>
      <p:sp>
        <p:nvSpPr>
          <p:cNvPr id="13" name="Lightning Bolt 12">
            <a:extLst>
              <a:ext uri="{FF2B5EF4-FFF2-40B4-BE49-F238E27FC236}">
                <a16:creationId xmlns="" xmlns:a16="http://schemas.microsoft.com/office/drawing/2014/main" id="{74207EB8-BD81-4E7B-8216-F882AF682AE1}"/>
              </a:ext>
            </a:extLst>
          </p:cNvPr>
          <p:cNvSpPr/>
          <p:nvPr/>
        </p:nvSpPr>
        <p:spPr>
          <a:xfrm>
            <a:off x="8785365" y="4831573"/>
            <a:ext cx="508000" cy="646546"/>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Rounded Corners 4">
            <a:extLst>
              <a:ext uri="{FF2B5EF4-FFF2-40B4-BE49-F238E27FC236}">
                <a16:creationId xmlns="" xmlns:a16="http://schemas.microsoft.com/office/drawing/2014/main" id="{474518EE-39B7-4E60-9DC1-524A80656167}"/>
              </a:ext>
            </a:extLst>
          </p:cNvPr>
          <p:cNvSpPr/>
          <p:nvPr/>
        </p:nvSpPr>
        <p:spPr>
          <a:xfrm>
            <a:off x="3060270" y="4879358"/>
            <a:ext cx="3058819" cy="414682"/>
          </a:xfrm>
          <a:prstGeom prst="roundRect">
            <a:avLst>
              <a:gd name="adj" fmla="val 50000"/>
            </a:avLst>
          </a:prstGeom>
          <a:solidFill>
            <a:srgbClr val="CC99FF"/>
          </a:soli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0000FF"/>
                </a:solidFill>
              </a:rPr>
              <a:t>Another Witness</a:t>
            </a:r>
          </a:p>
        </p:txBody>
      </p:sp>
      <p:grpSp>
        <p:nvGrpSpPr>
          <p:cNvPr id="16" name="Group 15"/>
          <p:cNvGrpSpPr/>
          <p:nvPr/>
        </p:nvGrpSpPr>
        <p:grpSpPr>
          <a:xfrm>
            <a:off x="510636" y="4607741"/>
            <a:ext cx="1404366" cy="2148804"/>
            <a:chOff x="510636" y="4607741"/>
            <a:chExt cx="1404366" cy="2148804"/>
          </a:xfrm>
          <a:effectLst>
            <a:glow rad="228600">
              <a:schemeClr val="accent4">
                <a:satMod val="175000"/>
                <a:alpha val="40000"/>
              </a:schemeClr>
            </a:glow>
          </a:effectLst>
        </p:grpSpPr>
        <p:pic>
          <p:nvPicPr>
            <p:cNvPr id="14" name="Picture 5" descr="C:\Users\Rae\Desktop\Art on Desktop\white man clip art\3d white people\call to order.jpg">
              <a:extLst>
                <a:ext uri="{FF2B5EF4-FFF2-40B4-BE49-F238E27FC236}">
                  <a16:creationId xmlns="" xmlns:a16="http://schemas.microsoft.com/office/drawing/2014/main" id="{D5CA00C9-A5AF-4D47-BC0D-896B0D2E75B2}"/>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99231" l="7732" r="87629"/>
                      </a14:imgEffect>
                    </a14:imgLayer>
                  </a14:imgProps>
                </a:ext>
                <a:ext uri="{28A0092B-C50C-407E-A947-70E740481C1C}">
                  <a14:useLocalDpi xmlns:a14="http://schemas.microsoft.com/office/drawing/2010/main"/>
                </a:ext>
              </a:extLst>
            </a:blip>
            <a:srcRect/>
            <a:stretch>
              <a:fillRect/>
            </a:stretch>
          </p:blipFill>
          <p:spPr bwMode="auto">
            <a:xfrm>
              <a:off x="510636" y="4874405"/>
              <a:ext cx="1404366" cy="18821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Rae\Desktop\top hat clear.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0370301">
              <a:off x="685258" y="4607741"/>
              <a:ext cx="582773" cy="523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676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childTnLst>
                          </p:cTn>
                        </p:par>
                        <p:par>
                          <p:cTn id="22" fill="hold">
                            <p:stCondLst>
                              <p:cond delay="1000"/>
                            </p:stCondLst>
                            <p:childTnLst>
                              <p:par>
                                <p:cTn id="23" presetID="53" presetClass="entr" presetSubtype="16" fill="hold" grpId="1"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53" presetClass="entr" presetSubtype="16" fill="hold" grpId="1"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8" presetClass="emph" presetSubtype="0" fill="hold" grpId="0" nodeType="withEffect">
                                  <p:stCondLst>
                                    <p:cond delay="0"/>
                                  </p:stCondLst>
                                  <p:childTnLst>
                                    <p:animRot by="21600000">
                                      <p:cBhvr>
                                        <p:cTn id="34" dur="2000" fill="hold"/>
                                        <p:tgtEl>
                                          <p:spTgt spid="12"/>
                                        </p:tgtEl>
                                        <p:attrNameLst>
                                          <p:attrName>r</p:attrName>
                                        </p:attrNameLst>
                                      </p:cBhvr>
                                    </p:animRot>
                                  </p:childTnLst>
                                </p:cTn>
                              </p:par>
                              <p:par>
                                <p:cTn id="35" presetID="8" presetClass="emph" presetSubtype="0" fill="hold" grpId="0" nodeType="withEffect">
                                  <p:stCondLst>
                                    <p:cond delay="0"/>
                                  </p:stCondLst>
                                  <p:childTnLst>
                                    <p:animRot by="21600000">
                                      <p:cBhvr>
                                        <p:cTn id="36" dur="2000" fill="hold"/>
                                        <p:tgtEl>
                                          <p:spTgt spid="13"/>
                                        </p:tgtEl>
                                        <p:attrNameLst>
                                          <p:attrName>r</p:attrName>
                                        </p:attrNameLst>
                                      </p:cBhvr>
                                    </p:animRo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1000" fill="hold"/>
                                        <p:tgtEl>
                                          <p:spTgt spid="16"/>
                                        </p:tgtEl>
                                        <p:attrNameLst>
                                          <p:attrName>ppt_w</p:attrName>
                                        </p:attrNameLst>
                                      </p:cBhvr>
                                      <p:tavLst>
                                        <p:tav tm="0">
                                          <p:val>
                                            <p:fltVal val="0"/>
                                          </p:val>
                                        </p:tav>
                                        <p:tav tm="100000">
                                          <p:val>
                                            <p:strVal val="#ppt_w"/>
                                          </p:val>
                                        </p:tav>
                                      </p:tavLst>
                                    </p:anim>
                                    <p:anim calcmode="lin" valueType="num">
                                      <p:cBhvr>
                                        <p:cTn id="45" dur="1000" fill="hold"/>
                                        <p:tgtEl>
                                          <p:spTgt spid="16"/>
                                        </p:tgtEl>
                                        <p:attrNameLst>
                                          <p:attrName>ppt_h</p:attrName>
                                        </p:attrNameLst>
                                      </p:cBhvr>
                                      <p:tavLst>
                                        <p:tav tm="0">
                                          <p:val>
                                            <p:fltVal val="0"/>
                                          </p:val>
                                        </p:tav>
                                        <p:tav tm="100000">
                                          <p:val>
                                            <p:strVal val="#ppt_h"/>
                                          </p:val>
                                        </p:tav>
                                      </p:tavLst>
                                    </p:anim>
                                    <p:animEffect transition="in" filter="fade">
                                      <p:cBhvr>
                                        <p:cTn id="4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2" grpId="1" animBg="1"/>
      <p:bldP spid="13" grpId="0" animBg="1"/>
      <p:bldP spid="13" grpId="1"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147782"/>
            <a:ext cx="11610109" cy="6456218"/>
          </a:xfrm>
        </p:spPr>
        <p:txBody>
          <a:bodyPr anchor="t">
            <a:normAutofit/>
          </a:bodyPr>
          <a:lstStyle/>
          <a:p>
            <a:pPr marL="0" indent="0">
              <a:buNone/>
            </a:pPr>
            <a:r>
              <a:rPr lang="en-US" dirty="0">
                <a:solidFill>
                  <a:prstClr val="black"/>
                </a:solidFill>
                <a:latin typeface="Georgia" panose="02040502050405020303" pitchFamily="18" charset="0"/>
              </a:rPr>
              <a:t>	     Let’s </a:t>
            </a:r>
            <a:r>
              <a:rPr lang="en-US" b="1" u="sng" dirty="0">
                <a:solidFill>
                  <a:srgbClr val="FF0000"/>
                </a:solidFill>
                <a:latin typeface="Georgia" panose="02040502050405020303" pitchFamily="18" charset="0"/>
              </a:rPr>
              <a:t>re</a:t>
            </a:r>
            <a:r>
              <a:rPr lang="en-US" dirty="0">
                <a:solidFill>
                  <a:prstClr val="black"/>
                </a:solidFill>
                <a:latin typeface="Georgia" panose="02040502050405020303" pitchFamily="18" charset="0"/>
              </a:rPr>
              <a:t>-examine </a:t>
            </a:r>
            <a:r>
              <a:rPr lang="en-US" b="1" dirty="0">
                <a:solidFill>
                  <a:srgbClr val="0070C0"/>
                </a:solidFill>
                <a:latin typeface="Georgia" panose="02040502050405020303" pitchFamily="18" charset="0"/>
              </a:rPr>
              <a:t>Isaiah 43:11 -</a:t>
            </a: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28</a:t>
            </a:fld>
            <a:endParaRPr lang="en-CA" dirty="0">
              <a:solidFill>
                <a:schemeClr val="tx1"/>
              </a:solidFill>
            </a:endParaRPr>
          </a:p>
        </p:txBody>
      </p:sp>
      <p:pic>
        <p:nvPicPr>
          <p:cNvPr id="8" name="Picture 7">
            <a:extLst>
              <a:ext uri="{FF2B5EF4-FFF2-40B4-BE49-F238E27FC236}">
                <a16:creationId xmlns="" xmlns:a16="http://schemas.microsoft.com/office/drawing/2014/main" id="{EECB6488-6BA5-4749-995F-D8CDC9AF980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0091" y="727525"/>
            <a:ext cx="11462325" cy="2623782"/>
          </a:xfrm>
          <a:prstGeom prst="rect">
            <a:avLst/>
          </a:prstGeom>
          <a:ln>
            <a:solidFill>
              <a:srgbClr val="002060"/>
            </a:solidFill>
          </a:ln>
        </p:spPr>
      </p:pic>
      <p:sp>
        <p:nvSpPr>
          <p:cNvPr id="6" name="Lightning Bolt 5">
            <a:extLst>
              <a:ext uri="{FF2B5EF4-FFF2-40B4-BE49-F238E27FC236}">
                <a16:creationId xmlns="" xmlns:a16="http://schemas.microsoft.com/office/drawing/2014/main" id="{37CE4C50-015B-4850-88B5-707C9BA83668}"/>
              </a:ext>
            </a:extLst>
          </p:cNvPr>
          <p:cNvSpPr/>
          <p:nvPr/>
        </p:nvSpPr>
        <p:spPr>
          <a:xfrm rot="5675757">
            <a:off x="10386846" y="513381"/>
            <a:ext cx="1248654" cy="1434936"/>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 xmlns:a16="http://schemas.microsoft.com/office/drawing/2014/main" id="{6B62A7C5-5606-4BDE-B08B-E01834F0E8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42716" y="2684193"/>
            <a:ext cx="2130800" cy="1747662"/>
          </a:xfrm>
          <a:prstGeom prst="rect">
            <a:avLst/>
          </a:prstGeom>
        </p:spPr>
      </p:pic>
      <p:pic>
        <p:nvPicPr>
          <p:cNvPr id="10" name="Picture 9">
            <a:extLst>
              <a:ext uri="{FF2B5EF4-FFF2-40B4-BE49-F238E27FC236}">
                <a16:creationId xmlns="" xmlns:a16="http://schemas.microsoft.com/office/drawing/2014/main" id="{98805233-7033-4C39-95BC-3273D68AC08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10171" y="2663332"/>
            <a:ext cx="2527211" cy="1747662"/>
          </a:xfrm>
          <a:prstGeom prst="rect">
            <a:avLst/>
          </a:prstGeom>
        </p:spPr>
      </p:pic>
      <p:pic>
        <p:nvPicPr>
          <p:cNvPr id="12" name="Picture 11">
            <a:extLst>
              <a:ext uri="{FF2B5EF4-FFF2-40B4-BE49-F238E27FC236}">
                <a16:creationId xmlns="" xmlns:a16="http://schemas.microsoft.com/office/drawing/2014/main" id="{FCEC5653-A26F-40C0-ADA5-CE170EC934C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66527" y="2769327"/>
            <a:ext cx="1538310" cy="1641667"/>
          </a:xfrm>
          <a:prstGeom prst="rect">
            <a:avLst/>
          </a:prstGeom>
        </p:spPr>
      </p:pic>
      <p:cxnSp>
        <p:nvCxnSpPr>
          <p:cNvPr id="14" name="Straight Connector 13">
            <a:extLst>
              <a:ext uri="{FF2B5EF4-FFF2-40B4-BE49-F238E27FC236}">
                <a16:creationId xmlns="" xmlns:a16="http://schemas.microsoft.com/office/drawing/2014/main" id="{097FF97C-CEC3-4190-8709-32174DCE2A9B}"/>
              </a:ext>
            </a:extLst>
          </p:cNvPr>
          <p:cNvCxnSpPr/>
          <p:nvPr/>
        </p:nvCxnSpPr>
        <p:spPr>
          <a:xfrm flipH="1">
            <a:off x="3066527" y="2663332"/>
            <a:ext cx="6206989"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 xmlns:a16="http://schemas.microsoft.com/office/drawing/2014/main" id="{A8507C49-C7E0-46B1-85AF-6684BB4A9A02}"/>
              </a:ext>
            </a:extLst>
          </p:cNvPr>
          <p:cNvSpPr/>
          <p:nvPr/>
        </p:nvSpPr>
        <p:spPr>
          <a:xfrm>
            <a:off x="409584" y="1274912"/>
            <a:ext cx="7236822" cy="1204543"/>
          </a:xfrm>
          <a:prstGeom prst="roundRect">
            <a:avLst/>
          </a:prstGeom>
          <a:solidFill>
            <a:schemeClr val="accent4">
              <a:lumMod val="20000"/>
              <a:lumOff val="80000"/>
            </a:schemeClr>
          </a:solidFill>
          <a:ln w="76200">
            <a:solidFill>
              <a:srgbClr val="C0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000FF"/>
                </a:solidFill>
              </a:rPr>
              <a:t>Yahuah,</a:t>
            </a:r>
            <a:r>
              <a:rPr lang="en-CA" sz="2800" dirty="0">
                <a:solidFill>
                  <a:schemeClr val="accent2">
                    <a:lumMod val="50000"/>
                  </a:schemeClr>
                </a:solidFill>
              </a:rPr>
              <a:t> in the Scripture, declares </a:t>
            </a:r>
            <a:r>
              <a:rPr lang="en-CA" sz="2800" dirty="0">
                <a:solidFill>
                  <a:srgbClr val="0000FF"/>
                </a:solidFill>
              </a:rPr>
              <a:t>He</a:t>
            </a:r>
            <a:r>
              <a:rPr lang="en-CA" sz="2800" dirty="0">
                <a:solidFill>
                  <a:schemeClr val="accent2">
                    <a:lumMod val="50000"/>
                  </a:schemeClr>
                </a:solidFill>
              </a:rPr>
              <a:t> is the </a:t>
            </a:r>
            <a:br>
              <a:rPr lang="en-CA" sz="2800" dirty="0">
                <a:solidFill>
                  <a:schemeClr val="accent2">
                    <a:lumMod val="50000"/>
                  </a:schemeClr>
                </a:solidFill>
              </a:rPr>
            </a:br>
            <a:r>
              <a:rPr lang="en-CA" sz="2800" dirty="0">
                <a:solidFill>
                  <a:schemeClr val="accent2">
                    <a:lumMod val="50000"/>
                  </a:schemeClr>
                </a:solidFill>
              </a:rPr>
              <a:t>- </a:t>
            </a:r>
            <a:r>
              <a:rPr lang="en-CA" sz="4000" u="sng" dirty="0">
                <a:solidFill>
                  <a:srgbClr val="0000FF"/>
                </a:solidFill>
                <a:effectLst>
                  <a:glow rad="127000">
                    <a:srgbClr val="FF99FF"/>
                  </a:glow>
                </a:effectLst>
                <a:latin typeface="Cooper Black" panose="0208090404030B020404" pitchFamily="18" charset="0"/>
              </a:rPr>
              <a:t>One</a:t>
            </a:r>
            <a:r>
              <a:rPr lang="en-CA" sz="2800" dirty="0">
                <a:solidFill>
                  <a:schemeClr val="accent2">
                    <a:lumMod val="50000"/>
                  </a:schemeClr>
                </a:solidFill>
              </a:rPr>
              <a:t> -facilitating Salvation!   </a:t>
            </a:r>
          </a:p>
        </p:txBody>
      </p:sp>
      <p:sp>
        <p:nvSpPr>
          <p:cNvPr id="16" name="Rectangle: Rounded Corners 15">
            <a:extLst>
              <a:ext uri="{FF2B5EF4-FFF2-40B4-BE49-F238E27FC236}">
                <a16:creationId xmlns="" xmlns:a16="http://schemas.microsoft.com/office/drawing/2014/main" id="{BCD1014C-2BCB-4A06-A359-12344D53377C}"/>
              </a:ext>
            </a:extLst>
          </p:cNvPr>
          <p:cNvSpPr/>
          <p:nvPr/>
        </p:nvSpPr>
        <p:spPr>
          <a:xfrm>
            <a:off x="436632" y="4781058"/>
            <a:ext cx="10145205" cy="1537096"/>
          </a:xfrm>
          <a:prstGeom prst="roundRect">
            <a:avLst/>
          </a:prstGeom>
          <a:solidFill>
            <a:schemeClr val="accent4">
              <a:lumMod val="20000"/>
              <a:lumOff val="80000"/>
            </a:schemeClr>
          </a:solidFill>
          <a:ln w="76200">
            <a:solidFill>
              <a:srgbClr val="C0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u="sng" dirty="0">
                <a:solidFill>
                  <a:srgbClr val="0000FF"/>
                </a:solidFill>
              </a:rPr>
              <a:t>Who then is this</a:t>
            </a:r>
            <a:r>
              <a:rPr lang="en-CA" sz="2800" dirty="0">
                <a:solidFill>
                  <a:srgbClr val="0000FF"/>
                </a:solidFill>
              </a:rPr>
              <a:t> </a:t>
            </a:r>
            <a:r>
              <a:rPr lang="en-CA" sz="2800" u="sng" dirty="0">
                <a:solidFill>
                  <a:srgbClr val="0000FF"/>
                </a:solidFill>
                <a:effectLst>
                  <a:glow rad="127000">
                    <a:srgbClr val="00FF99"/>
                  </a:glow>
                </a:effectLst>
              </a:rPr>
              <a:t>Yahusha Ha Mashiach</a:t>
            </a:r>
            <a:r>
              <a:rPr lang="en-CA" sz="2800" dirty="0">
                <a:solidFill>
                  <a:srgbClr val="0000FF"/>
                </a:solidFill>
                <a:effectLst>
                  <a:glow rad="127000">
                    <a:srgbClr val="00FF99"/>
                  </a:glow>
                </a:effectLst>
              </a:rPr>
              <a:t> </a:t>
            </a:r>
            <a:r>
              <a:rPr lang="en-CA" sz="2800" dirty="0">
                <a:solidFill>
                  <a:srgbClr val="0000FF"/>
                </a:solidFill>
              </a:rPr>
              <a:t>we hear and read so much </a:t>
            </a:r>
            <a:br>
              <a:rPr lang="en-CA" sz="2800" dirty="0">
                <a:solidFill>
                  <a:srgbClr val="0000FF"/>
                </a:solidFill>
              </a:rPr>
            </a:br>
            <a:r>
              <a:rPr lang="en-CA" sz="2800" dirty="0">
                <a:solidFill>
                  <a:srgbClr val="0000FF"/>
                </a:solidFill>
              </a:rPr>
              <a:t>about </a:t>
            </a:r>
            <a:r>
              <a:rPr lang="en-CA" sz="2800" b="1" dirty="0">
                <a:solidFill>
                  <a:srgbClr val="0000FF"/>
                </a:solidFill>
                <a:effectLst>
                  <a:glow rad="127000">
                    <a:srgbClr val="00FF99"/>
                  </a:glow>
                </a:effectLst>
              </a:rPr>
              <a:t>as our Saviour, </a:t>
            </a:r>
            <a:r>
              <a:rPr lang="en-CA" sz="2800" dirty="0">
                <a:solidFill>
                  <a:srgbClr val="0000FF"/>
                </a:solidFill>
              </a:rPr>
              <a:t>if there is </a:t>
            </a:r>
            <a:r>
              <a:rPr lang="en-CA" sz="2800" b="1" u="sng" dirty="0">
                <a:solidFill>
                  <a:schemeClr val="tx1"/>
                </a:solidFill>
                <a:effectLst>
                  <a:outerShdw blurRad="50800" dist="38100" dir="10800000" algn="r" rotWithShape="0">
                    <a:srgbClr val="FF00FF"/>
                  </a:outerShdw>
                </a:effectLst>
              </a:rPr>
              <a:t>NO OTHER THAN</a:t>
            </a:r>
            <a:r>
              <a:rPr lang="en-CA" sz="2800" b="1" dirty="0">
                <a:solidFill>
                  <a:schemeClr val="tx1"/>
                </a:solidFill>
                <a:effectLst>
                  <a:outerShdw blurRad="50800" dist="38100" dir="10800000" algn="r" rotWithShape="0">
                    <a:srgbClr val="FF00FF"/>
                  </a:outerShdw>
                </a:effectLst>
              </a:rPr>
              <a:t> </a:t>
            </a:r>
            <a:r>
              <a:rPr lang="en-CA" sz="2800" b="1" dirty="0">
                <a:solidFill>
                  <a:srgbClr val="0000FF"/>
                </a:solidFill>
              </a:rPr>
              <a:t>- </a:t>
            </a:r>
            <a:r>
              <a:rPr lang="en-CA" sz="2800" b="1" u="sng" dirty="0">
                <a:solidFill>
                  <a:srgbClr val="0000FF"/>
                </a:solidFill>
              </a:rPr>
              <a:t>YAHUAH</a:t>
            </a:r>
            <a:r>
              <a:rPr lang="en-CA" sz="2800" b="1" dirty="0">
                <a:solidFill>
                  <a:srgbClr val="0000FF"/>
                </a:solidFill>
              </a:rPr>
              <a:t>?</a:t>
            </a:r>
            <a:endParaRPr lang="en-CA" sz="2800" b="1" dirty="0">
              <a:solidFill>
                <a:schemeClr val="accent2">
                  <a:lumMod val="50000"/>
                </a:schemeClr>
              </a:solidFill>
            </a:endParaRPr>
          </a:p>
        </p:txBody>
      </p:sp>
      <p:sp>
        <p:nvSpPr>
          <p:cNvPr id="4" name="Lightning Bolt 3">
            <a:extLst>
              <a:ext uri="{FF2B5EF4-FFF2-40B4-BE49-F238E27FC236}">
                <a16:creationId xmlns="" xmlns:a16="http://schemas.microsoft.com/office/drawing/2014/main" id="{84BF1B92-D245-46B7-AF31-A32E092CAAB5}"/>
              </a:ext>
            </a:extLst>
          </p:cNvPr>
          <p:cNvSpPr/>
          <p:nvPr/>
        </p:nvSpPr>
        <p:spPr>
          <a:xfrm>
            <a:off x="808049" y="227767"/>
            <a:ext cx="376318" cy="499758"/>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Arrow: Bent 6">
            <a:extLst>
              <a:ext uri="{FF2B5EF4-FFF2-40B4-BE49-F238E27FC236}">
                <a16:creationId xmlns="" xmlns:a16="http://schemas.microsoft.com/office/drawing/2014/main" id="{F1B41D08-C5B4-448E-BC9A-3E6A280B4834}"/>
              </a:ext>
            </a:extLst>
          </p:cNvPr>
          <p:cNvSpPr/>
          <p:nvPr/>
        </p:nvSpPr>
        <p:spPr>
          <a:xfrm flipV="1">
            <a:off x="2427949" y="2459783"/>
            <a:ext cx="578758" cy="2013039"/>
          </a:xfrm>
          <a:prstGeom prst="bentArrow">
            <a:avLst>
              <a:gd name="adj1" fmla="val 25000"/>
              <a:gd name="adj2" fmla="val 50000"/>
              <a:gd name="adj3" fmla="val 34316"/>
              <a:gd name="adj4" fmla="val 43750"/>
            </a:avLst>
          </a:prstGeom>
          <a:gradFill>
            <a:gsLst>
              <a:gs pos="13000">
                <a:srgbClr val="7FF7FD">
                  <a:alpha val="48000"/>
                </a:srgbClr>
              </a:gs>
              <a:gs pos="40000">
                <a:srgbClr val="FFFF00"/>
              </a:gs>
              <a:gs pos="71000">
                <a:schemeClr val="accent1">
                  <a:lumMod val="45000"/>
                  <a:lumOff val="55000"/>
                  <a:alpha val="60000"/>
                </a:schemeClr>
              </a:gs>
              <a:gs pos="88000">
                <a:srgbClr val="7030A0">
                  <a:lumMod val="76000"/>
                </a:srgbClr>
              </a:gs>
            </a:gsLst>
            <a:lin ang="5400000" scaled="1"/>
          </a:gradFill>
          <a:ln w="190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Rectangle: Rounded Corners 8">
            <a:extLst>
              <a:ext uri="{FF2B5EF4-FFF2-40B4-BE49-F238E27FC236}">
                <a16:creationId xmlns="" xmlns:a16="http://schemas.microsoft.com/office/drawing/2014/main" id="{1C76347F-449F-4669-BC39-1336CA11C3E1}"/>
              </a:ext>
            </a:extLst>
          </p:cNvPr>
          <p:cNvSpPr/>
          <p:nvPr/>
        </p:nvSpPr>
        <p:spPr>
          <a:xfrm>
            <a:off x="3061193" y="4059788"/>
            <a:ext cx="1107684" cy="351206"/>
          </a:xfrm>
          <a:prstGeom prst="roundRect">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Arrow Connector 12">
            <a:extLst>
              <a:ext uri="{FF2B5EF4-FFF2-40B4-BE49-F238E27FC236}">
                <a16:creationId xmlns="" xmlns:a16="http://schemas.microsoft.com/office/drawing/2014/main" id="{EE51372B-0936-4751-A220-A76E2E3079ED}"/>
              </a:ext>
            </a:extLst>
          </p:cNvPr>
          <p:cNvCxnSpPr>
            <a:cxnSpLocks/>
          </p:cNvCxnSpPr>
          <p:nvPr/>
        </p:nvCxnSpPr>
        <p:spPr>
          <a:xfrm flipH="1">
            <a:off x="4168877" y="4368797"/>
            <a:ext cx="4762688" cy="0"/>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9986818" y="3851065"/>
            <a:ext cx="1789543" cy="1990328"/>
            <a:chOff x="-2707707" y="1377003"/>
            <a:chExt cx="2707707" cy="2890197"/>
          </a:xfrm>
          <a:effectLst>
            <a:glow rad="228600">
              <a:schemeClr val="accent6">
                <a:satMod val="175000"/>
                <a:alpha val="40000"/>
              </a:schemeClr>
            </a:glow>
          </a:effectLst>
        </p:grpSpPr>
        <p:pic>
          <p:nvPicPr>
            <p:cNvPr id="20" name="Picture 7" descr="C:\Users\Rae\Desktop\Art on Desktop\white man clip art\3d white people\ques mark gold.jpg"/>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2707707" y="1559493"/>
              <a:ext cx="2707707" cy="270770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Rae\Desktop\black hat clear.jpg"/>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441638" y="1377003"/>
              <a:ext cx="679638" cy="6108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017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1000"/>
                                  </p:stCondLst>
                                  <p:childTnLst>
                                    <p:animRot by="21600000">
                                      <p:cBhvr>
                                        <p:cTn id="6" dur="2000" fill="hold"/>
                                        <p:tgtEl>
                                          <p:spTgt spid="6"/>
                                        </p:tgtEl>
                                        <p:attrNameLst>
                                          <p:attrName>r</p:attrName>
                                        </p:attrNameLst>
                                      </p:cBhvr>
                                    </p:animRot>
                                  </p:childTnLst>
                                </p:cTn>
                              </p:par>
                            </p:childTnLst>
                          </p:cTn>
                        </p:par>
                        <p:par>
                          <p:cTn id="7" fill="hold">
                            <p:stCondLst>
                              <p:cond delay="3000"/>
                            </p:stCondLst>
                            <p:childTnLst>
                              <p:par>
                                <p:cTn id="8" presetID="22" presetClass="entr" presetSubtype="2"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1750"/>
                                        <p:tgtEl>
                                          <p:spTgt spid="1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500"/>
                                        <p:tgtEl>
                                          <p:spTgt spid="9"/>
                                        </p:tgtEl>
                                      </p:cBhvr>
                                    </p:animEffect>
                                    <p:anim calcmode="lin" valueType="num">
                                      <p:cBhvr>
                                        <p:cTn id="14" dur="1500" fill="hold"/>
                                        <p:tgtEl>
                                          <p:spTgt spid="9"/>
                                        </p:tgtEl>
                                        <p:attrNameLst>
                                          <p:attrName>ppt_x</p:attrName>
                                        </p:attrNameLst>
                                      </p:cBhvr>
                                      <p:tavLst>
                                        <p:tav tm="0">
                                          <p:val>
                                            <p:strVal val="#ppt_x"/>
                                          </p:val>
                                        </p:tav>
                                        <p:tav tm="100000">
                                          <p:val>
                                            <p:strVal val="#ppt_x"/>
                                          </p:val>
                                        </p:tav>
                                      </p:tavLst>
                                    </p:anim>
                                    <p:anim calcmode="lin" valueType="num">
                                      <p:cBhvr>
                                        <p:cTn id="15" dur="1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trips(downLeft)">
                                      <p:cBhvr>
                                        <p:cTn id="20" dur="1250"/>
                                        <p:tgtEl>
                                          <p:spTgt spid="1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in)">
                                      <p:cBhvr>
                                        <p:cTn id="28" dur="1250"/>
                                        <p:tgtEl>
                                          <p:spTgt spid="16"/>
                                        </p:tgtEl>
                                      </p:cBhvr>
                                    </p:animEffect>
                                  </p:childTnLst>
                                </p:cTn>
                              </p:par>
                            </p:childTnLst>
                          </p:cTn>
                        </p:par>
                        <p:par>
                          <p:cTn id="29" fill="hold">
                            <p:stCondLst>
                              <p:cond delay="1250"/>
                            </p:stCondLst>
                            <p:childTnLst>
                              <p:par>
                                <p:cTn id="30" presetID="42" presetClass="entr" presetSubtype="0" fill="hold" nodeType="afterEffect">
                                  <p:stCondLst>
                                    <p:cond delay="50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7"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147782"/>
            <a:ext cx="11610109" cy="6456218"/>
          </a:xfrm>
        </p:spPr>
        <p:txBody>
          <a:bodyPr anchor="t">
            <a:normAutofit/>
          </a:bodyPr>
          <a:lstStyle/>
          <a:p>
            <a:pPr marL="0" indent="0">
              <a:buNone/>
            </a:pPr>
            <a:r>
              <a:rPr lang="en-US" dirty="0">
                <a:solidFill>
                  <a:prstClr val="black"/>
                </a:solidFill>
                <a:latin typeface="Georgia" panose="02040502050405020303" pitchFamily="18" charset="0"/>
              </a:rPr>
              <a:t>	</a:t>
            </a: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29</a:t>
            </a:fld>
            <a:endParaRPr lang="en-CA" dirty="0">
              <a:solidFill>
                <a:schemeClr val="tx1"/>
              </a:solidFill>
            </a:endParaRPr>
          </a:p>
        </p:txBody>
      </p:sp>
      <p:sp>
        <p:nvSpPr>
          <p:cNvPr id="15" name="Rectangle: Rounded Corners 14">
            <a:extLst>
              <a:ext uri="{FF2B5EF4-FFF2-40B4-BE49-F238E27FC236}">
                <a16:creationId xmlns="" xmlns:a16="http://schemas.microsoft.com/office/drawing/2014/main" id="{A8507C49-C7E0-46B1-85AF-6684BB4A9A02}"/>
              </a:ext>
            </a:extLst>
          </p:cNvPr>
          <p:cNvSpPr/>
          <p:nvPr/>
        </p:nvSpPr>
        <p:spPr>
          <a:xfrm>
            <a:off x="419469" y="319777"/>
            <a:ext cx="11399239" cy="1877591"/>
          </a:xfrm>
          <a:prstGeom prst="roundRect">
            <a:avLst/>
          </a:prstGeom>
          <a:solidFill>
            <a:schemeClr val="accent4">
              <a:lumMod val="20000"/>
              <a:lumOff val="80000"/>
            </a:schemeClr>
          </a:solidFill>
          <a:ln w="76200">
            <a:solidFill>
              <a:srgbClr val="C0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8080"/>
                </a:solidFill>
                <a:latin typeface="Georgia" panose="02040502050405020303" pitchFamily="18" charset="0"/>
              </a:rPr>
              <a:t>Isa 49:26</a:t>
            </a:r>
            <a:r>
              <a:rPr lang="en-US" sz="2800" dirty="0">
                <a:solidFill>
                  <a:prstClr val="black"/>
                </a:solidFill>
                <a:latin typeface="Georgia" panose="02040502050405020303" pitchFamily="18" charset="0"/>
              </a:rPr>
              <a:t>  “And </a:t>
            </a:r>
            <a:r>
              <a:rPr lang="en-US" sz="2800" dirty="0">
                <a:solidFill>
                  <a:srgbClr val="0000FF"/>
                </a:solidFill>
                <a:effectLst>
                  <a:glow rad="127000">
                    <a:srgbClr val="FF99FF"/>
                  </a:glow>
                </a:effectLst>
                <a:latin typeface="Georgia" panose="02040502050405020303" pitchFamily="18" charset="0"/>
              </a:rPr>
              <a:t>I</a:t>
            </a:r>
            <a:r>
              <a:rPr lang="en-US" sz="2800" dirty="0">
                <a:solidFill>
                  <a:prstClr val="black"/>
                </a:solidFill>
                <a:latin typeface="Georgia" panose="02040502050405020303" pitchFamily="18" charset="0"/>
              </a:rPr>
              <a:t> shall feed those who oppress you with their own 	flesh, and let them drink their own blood as sweet wine. All flesh 	shall know that </a:t>
            </a:r>
            <a:r>
              <a:rPr lang="en-US" sz="2800" dirty="0">
                <a:solidFill>
                  <a:prstClr val="black"/>
                </a:solidFill>
                <a:effectLst>
                  <a:glow rad="127000">
                    <a:srgbClr val="FF99FF"/>
                  </a:glow>
                </a:effectLst>
                <a:latin typeface="Georgia" panose="02040502050405020303" pitchFamily="18" charset="0"/>
              </a:rPr>
              <a:t>I, </a:t>
            </a:r>
            <a:r>
              <a:rPr lang="he-IL" sz="2800" dirty="0">
                <a:solidFill>
                  <a:prstClr val="black"/>
                </a:solidFill>
                <a:effectLst>
                  <a:glow rad="127000">
                    <a:srgbClr val="FF99FF"/>
                  </a:glow>
                </a:effectLst>
                <a:latin typeface="Arial" panose="020B0604020202020204" pitchFamily="34" charset="0"/>
              </a:rPr>
              <a:t>יהוה</a:t>
            </a:r>
            <a:r>
              <a:rPr lang="en-US" sz="2800" dirty="0">
                <a:solidFill>
                  <a:prstClr val="black"/>
                </a:solidFill>
                <a:latin typeface="Georgia" panose="02040502050405020303" pitchFamily="18" charset="0"/>
              </a:rPr>
              <a:t>, am your </a:t>
            </a:r>
            <a:r>
              <a:rPr lang="en-US" sz="2800" dirty="0" err="1">
                <a:solidFill>
                  <a:prstClr val="black"/>
                </a:solidFill>
                <a:effectLst>
                  <a:glow rad="127000">
                    <a:srgbClr val="FF99FF"/>
                  </a:glow>
                </a:effectLst>
                <a:latin typeface="Georgia" panose="02040502050405020303" pitchFamily="18" charset="0"/>
              </a:rPr>
              <a:t>Saviour</a:t>
            </a:r>
            <a:r>
              <a:rPr lang="en-US" sz="2800" dirty="0">
                <a:solidFill>
                  <a:prstClr val="black"/>
                </a:solidFill>
                <a:effectLst>
                  <a:glow rad="127000">
                    <a:srgbClr val="FF99FF"/>
                  </a:glow>
                </a:effectLst>
                <a:latin typeface="Georgia" panose="02040502050405020303" pitchFamily="18" charset="0"/>
              </a:rPr>
              <a:t>,</a:t>
            </a:r>
            <a:r>
              <a:rPr lang="en-US" sz="2800" dirty="0">
                <a:solidFill>
                  <a:prstClr val="black"/>
                </a:solidFill>
                <a:latin typeface="Georgia" panose="02040502050405020303" pitchFamily="18" charset="0"/>
              </a:rPr>
              <a:t> and your </a:t>
            </a:r>
            <a:r>
              <a:rPr lang="en-US" sz="2800" dirty="0">
                <a:solidFill>
                  <a:prstClr val="black"/>
                </a:solidFill>
                <a:effectLst>
                  <a:glow rad="127000">
                    <a:srgbClr val="FF99FF"/>
                  </a:glow>
                </a:effectLst>
                <a:latin typeface="Georgia" panose="02040502050405020303" pitchFamily="18" charset="0"/>
              </a:rPr>
              <a:t>Redeemer,</a:t>
            </a:r>
            <a:r>
              <a:rPr lang="en-US" sz="2800" dirty="0">
                <a:solidFill>
                  <a:prstClr val="black"/>
                </a:solidFill>
                <a:latin typeface="Georgia" panose="02040502050405020303" pitchFamily="18" charset="0"/>
              </a:rPr>
              <a:t> the 	Elohim of Ya</a:t>
            </a:r>
            <a:r>
              <a:rPr lang="en-US" sz="2800" dirty="0">
                <a:solidFill>
                  <a:prstClr val="black"/>
                </a:solidFill>
                <a:latin typeface="TITUS Cyberbit Basic" panose="02020603050405020304" pitchFamily="18" charset="0"/>
              </a:rPr>
              <a:t>ʽ</a:t>
            </a:r>
            <a:r>
              <a:rPr lang="en-US" sz="2800" dirty="0">
                <a:solidFill>
                  <a:prstClr val="black"/>
                </a:solidFill>
                <a:latin typeface="Georgia" panose="02040502050405020303" pitchFamily="18" charset="0"/>
              </a:rPr>
              <a:t>aqo</a:t>
            </a:r>
            <a:r>
              <a:rPr lang="en-US" sz="2800" dirty="0">
                <a:solidFill>
                  <a:prstClr val="black"/>
                </a:solidFill>
                <a:latin typeface="TITUS Cyberbit Basic" panose="02020603050405020304" pitchFamily="18" charset="0"/>
              </a:rPr>
              <a:t>ḇ</a:t>
            </a:r>
            <a:r>
              <a:rPr lang="en-US" sz="2800" dirty="0">
                <a:solidFill>
                  <a:prstClr val="black"/>
                </a:solidFill>
                <a:latin typeface="Georgia" panose="02040502050405020303" pitchFamily="18" charset="0"/>
              </a:rPr>
              <a:t>.” </a:t>
            </a:r>
          </a:p>
        </p:txBody>
      </p:sp>
      <p:sp>
        <p:nvSpPr>
          <p:cNvPr id="16" name="Rectangle: Rounded Corners 15">
            <a:extLst>
              <a:ext uri="{FF2B5EF4-FFF2-40B4-BE49-F238E27FC236}">
                <a16:creationId xmlns="" xmlns:a16="http://schemas.microsoft.com/office/drawing/2014/main" id="{BCD1014C-2BCB-4A06-A359-12344D53377C}"/>
              </a:ext>
            </a:extLst>
          </p:cNvPr>
          <p:cNvSpPr/>
          <p:nvPr/>
        </p:nvSpPr>
        <p:spPr>
          <a:xfrm>
            <a:off x="419469" y="2540153"/>
            <a:ext cx="10143043" cy="2339074"/>
          </a:xfrm>
          <a:prstGeom prst="roundRect">
            <a:avLst/>
          </a:prstGeom>
          <a:solidFill>
            <a:schemeClr val="accent4">
              <a:lumMod val="20000"/>
              <a:lumOff val="80000"/>
            </a:schemeClr>
          </a:solidFill>
          <a:ln w="76200">
            <a:solidFill>
              <a:srgbClr val="C0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8080"/>
                </a:solidFill>
                <a:latin typeface="Georgia" panose="02040502050405020303" pitchFamily="18" charset="0"/>
              </a:rPr>
              <a:t>Isa 19:20</a:t>
            </a:r>
            <a:r>
              <a:rPr lang="en-US" sz="2800" dirty="0">
                <a:solidFill>
                  <a:prstClr val="black"/>
                </a:solidFill>
                <a:latin typeface="Georgia" panose="02040502050405020303" pitchFamily="18" charset="0"/>
              </a:rPr>
              <a:t>  And it shall be for a sign and for a witness to </a:t>
            </a:r>
            <a:r>
              <a:rPr lang="he-IL" sz="2800" dirty="0">
                <a:solidFill>
                  <a:srgbClr val="0000FF"/>
                </a:solidFill>
                <a:latin typeface="Arial" panose="020B0604020202020204" pitchFamily="34" charset="0"/>
              </a:rPr>
              <a:t>יהוה</a:t>
            </a:r>
            <a:r>
              <a:rPr lang="en-US" sz="2800" dirty="0">
                <a:solidFill>
                  <a:prstClr val="black"/>
                </a:solidFill>
                <a:latin typeface="Georgia" panose="02040502050405020303" pitchFamily="18" charset="0"/>
              </a:rPr>
              <a:t> of 	hosts in the land of Mitsrayim.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a:t>
            </a:r>
            <a:r>
              <a:rPr lang="en-US" sz="2800" b="1" dirty="0">
                <a:solidFill>
                  <a:srgbClr val="C00000"/>
                </a:solidFill>
                <a:effectLst>
                  <a:outerShdw blurRad="50800" dist="50800" dir="5400000" sx="101000" sy="101000" algn="ctr" rotWithShape="0">
                    <a:srgbClr val="9966FF"/>
                  </a:outerShdw>
                </a:effectLst>
                <a:latin typeface="Georgia" panose="02040502050405020303" pitchFamily="18" charset="0"/>
              </a:rPr>
              <a:t>When they cry to </a:t>
            </a:r>
            <a:r>
              <a:rPr lang="he-IL" sz="2800" dirty="0">
                <a:solidFill>
                  <a:srgbClr val="0000FF"/>
                </a:solidFill>
                <a:latin typeface="Arial" panose="020B0604020202020204" pitchFamily="34" charset="0"/>
              </a:rPr>
              <a:t>יהוה</a:t>
            </a:r>
            <a:r>
              <a:rPr lang="en-US" sz="2800" dirty="0">
                <a:solidFill>
                  <a:prstClr val="black"/>
                </a:solidFill>
                <a:latin typeface="Georgia" panose="02040502050405020303" pitchFamily="18" charset="0"/>
              </a:rPr>
              <a:t> because of the oppressors,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a:t>
            </a:r>
            <a:r>
              <a:rPr lang="en-US" sz="2800" b="1" u="sng" dirty="0">
                <a:solidFill>
                  <a:srgbClr val="0000FF"/>
                </a:solidFill>
                <a:effectLst>
                  <a:glow rad="127000">
                    <a:srgbClr val="00FF99"/>
                  </a:glow>
                </a:effectLst>
                <a:latin typeface="Georgia" panose="02040502050405020303" pitchFamily="18" charset="0"/>
              </a:rPr>
              <a:t>He sends them a </a:t>
            </a:r>
            <a:r>
              <a:rPr lang="en-US" sz="2800" b="1" u="sng" dirty="0" err="1">
                <a:solidFill>
                  <a:srgbClr val="0000FF"/>
                </a:solidFill>
                <a:effectLst>
                  <a:glow rad="127000">
                    <a:srgbClr val="00FF99"/>
                  </a:glow>
                </a:effectLst>
                <a:latin typeface="Georgia" panose="02040502050405020303" pitchFamily="18" charset="0"/>
              </a:rPr>
              <a:t>Saviour</a:t>
            </a:r>
            <a:r>
              <a:rPr lang="en-US" sz="2800" b="1" u="sng" dirty="0">
                <a:solidFill>
                  <a:srgbClr val="0000FF"/>
                </a:solidFill>
                <a:effectLst>
                  <a:glow rad="127000">
                    <a:srgbClr val="00FF99"/>
                  </a:glow>
                </a:effectLst>
                <a:latin typeface="Georgia" panose="02040502050405020303" pitchFamily="18" charset="0"/>
              </a:rPr>
              <a:t> and an Elohim</a:t>
            </a:r>
            <a:r>
              <a:rPr lang="en-US" sz="2800" b="1" dirty="0">
                <a:solidFill>
                  <a:srgbClr val="0000FF"/>
                </a:solidFill>
                <a:effectLst>
                  <a:glow rad="127000">
                    <a:srgbClr val="00FF99"/>
                  </a:glow>
                </a:effectLst>
                <a:latin typeface="Georgia" panose="02040502050405020303" pitchFamily="18" charset="0"/>
              </a:rPr>
              <a:t>,</a:t>
            </a:r>
            <a:r>
              <a:rPr lang="en-US" sz="2800" dirty="0">
                <a:solidFill>
                  <a:prstClr val="black"/>
                </a:solidFill>
                <a:latin typeface="Georgia" panose="02040502050405020303" pitchFamily="18" charset="0"/>
              </a:rPr>
              <a:t>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a:t>
            </a:r>
            <a:r>
              <a:rPr lang="en-US" sz="2800" u="sng" dirty="0">
                <a:ln>
                  <a:solidFill>
                    <a:srgbClr val="0000FF"/>
                  </a:solidFill>
                </a:ln>
                <a:solidFill>
                  <a:srgbClr val="FF00FF"/>
                </a:solidFill>
                <a:latin typeface="Georgia" panose="02040502050405020303" pitchFamily="18" charset="0"/>
              </a:rPr>
              <a:t>AND SHALL DELIVER THEM</a:t>
            </a:r>
            <a:r>
              <a:rPr lang="en-US" sz="2800" dirty="0">
                <a:ln>
                  <a:solidFill>
                    <a:srgbClr val="0000FF"/>
                  </a:solidFill>
                </a:ln>
                <a:solidFill>
                  <a:srgbClr val="FF00FF"/>
                </a:solidFill>
                <a:latin typeface="Georgia" panose="02040502050405020303" pitchFamily="18" charset="0"/>
              </a:rPr>
              <a:t>.</a:t>
            </a:r>
            <a:r>
              <a:rPr lang="en-US" sz="2800" u="sng" dirty="0">
                <a:ln>
                  <a:solidFill>
                    <a:srgbClr val="0000FF"/>
                  </a:solidFill>
                </a:ln>
                <a:solidFill>
                  <a:srgbClr val="FF00FF"/>
                </a:solidFill>
                <a:latin typeface="Georgia" panose="02040502050405020303" pitchFamily="18" charset="0"/>
              </a:rPr>
              <a:t> </a:t>
            </a:r>
            <a:endParaRPr lang="en-CA" sz="2800" b="1" u="sng" dirty="0">
              <a:ln>
                <a:solidFill>
                  <a:srgbClr val="0000FF"/>
                </a:solidFill>
              </a:ln>
              <a:solidFill>
                <a:srgbClr val="FF00FF"/>
              </a:solidFill>
            </a:endParaRPr>
          </a:p>
        </p:txBody>
      </p:sp>
      <p:sp>
        <p:nvSpPr>
          <p:cNvPr id="4" name="Lightning Bolt 3">
            <a:extLst>
              <a:ext uri="{FF2B5EF4-FFF2-40B4-BE49-F238E27FC236}">
                <a16:creationId xmlns="" xmlns:a16="http://schemas.microsoft.com/office/drawing/2014/main" id="{84BF1B92-D245-46B7-AF31-A32E092CAAB5}"/>
              </a:ext>
            </a:extLst>
          </p:cNvPr>
          <p:cNvSpPr/>
          <p:nvPr/>
        </p:nvSpPr>
        <p:spPr>
          <a:xfrm rot="10068616">
            <a:off x="4910094" y="1713583"/>
            <a:ext cx="483937" cy="596648"/>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Lightning Bolt 5">
            <a:extLst>
              <a:ext uri="{FF2B5EF4-FFF2-40B4-BE49-F238E27FC236}">
                <a16:creationId xmlns="" xmlns:a16="http://schemas.microsoft.com/office/drawing/2014/main" id="{37CE4C50-015B-4850-88B5-707C9BA83668}"/>
              </a:ext>
            </a:extLst>
          </p:cNvPr>
          <p:cNvSpPr/>
          <p:nvPr/>
        </p:nvSpPr>
        <p:spPr>
          <a:xfrm rot="10091997">
            <a:off x="7197336" y="1716709"/>
            <a:ext cx="484049" cy="612183"/>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Rounded Corners 12">
            <a:extLst>
              <a:ext uri="{FF2B5EF4-FFF2-40B4-BE49-F238E27FC236}">
                <a16:creationId xmlns="" xmlns:a16="http://schemas.microsoft.com/office/drawing/2014/main" id="{E3A0D472-0BD5-48F4-93A4-C3CAAC13FC43}"/>
              </a:ext>
            </a:extLst>
          </p:cNvPr>
          <p:cNvSpPr/>
          <p:nvPr/>
        </p:nvSpPr>
        <p:spPr>
          <a:xfrm>
            <a:off x="419469" y="5184316"/>
            <a:ext cx="8015977" cy="1248149"/>
          </a:xfrm>
          <a:prstGeom prst="roundRect">
            <a:avLst/>
          </a:prstGeom>
          <a:solidFill>
            <a:srgbClr val="7FF7FD"/>
          </a:solidFill>
          <a:ln w="7620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u="sng" dirty="0">
                <a:solidFill>
                  <a:srgbClr val="C00000"/>
                </a:solidFill>
              </a:rPr>
              <a:t>OOPS</a:t>
            </a:r>
            <a:r>
              <a:rPr lang="en-CA" sz="2800" b="1" dirty="0">
                <a:solidFill>
                  <a:srgbClr val="C00000"/>
                </a:solidFill>
              </a:rPr>
              <a:t>!  </a:t>
            </a:r>
            <a:r>
              <a:rPr lang="en-CA" sz="2800" dirty="0">
                <a:solidFill>
                  <a:srgbClr val="663300"/>
                </a:solidFill>
              </a:rPr>
              <a:t>Didn’t we just read that </a:t>
            </a:r>
            <a:r>
              <a:rPr lang="en-CA" sz="2800" b="1" dirty="0">
                <a:solidFill>
                  <a:srgbClr val="0000FF"/>
                </a:solidFill>
              </a:rPr>
              <a:t>Yahuah</a:t>
            </a:r>
            <a:r>
              <a:rPr lang="en-CA" sz="2800" dirty="0">
                <a:solidFill>
                  <a:srgbClr val="663300"/>
                </a:solidFill>
              </a:rPr>
              <a:t> would </a:t>
            </a:r>
            <a:r>
              <a:rPr lang="en-CA" sz="2800" b="1" u="sng" dirty="0">
                <a:solidFill>
                  <a:srgbClr val="663300"/>
                </a:solidFill>
                <a:effectLst>
                  <a:glow rad="127000">
                    <a:srgbClr val="FFFF00"/>
                  </a:glow>
                </a:effectLst>
              </a:rPr>
              <a:t>NOT</a:t>
            </a:r>
            <a:r>
              <a:rPr lang="en-CA" sz="2800" b="1" u="sng" dirty="0">
                <a:solidFill>
                  <a:srgbClr val="663300"/>
                </a:solidFill>
              </a:rPr>
              <a:t> </a:t>
            </a:r>
            <a:br>
              <a:rPr lang="en-CA" sz="2800" b="1" u="sng" dirty="0">
                <a:solidFill>
                  <a:srgbClr val="663300"/>
                </a:solidFill>
              </a:rPr>
            </a:br>
            <a:r>
              <a:rPr lang="en-CA" sz="2800" b="1" u="sng" dirty="0">
                <a:solidFill>
                  <a:srgbClr val="663300"/>
                </a:solidFill>
              </a:rPr>
              <a:t>share His</a:t>
            </a:r>
            <a:r>
              <a:rPr lang="en-CA" sz="2800" b="1" dirty="0">
                <a:solidFill>
                  <a:srgbClr val="663300"/>
                </a:solidFill>
              </a:rPr>
              <a:t> g</a:t>
            </a:r>
            <a:r>
              <a:rPr lang="en-CA" sz="2800" b="1" u="sng" dirty="0">
                <a:solidFill>
                  <a:srgbClr val="663300"/>
                </a:solidFill>
              </a:rPr>
              <a:t>lor</a:t>
            </a:r>
            <a:r>
              <a:rPr lang="en-CA" sz="2800" b="1" dirty="0">
                <a:solidFill>
                  <a:srgbClr val="663300"/>
                </a:solidFill>
              </a:rPr>
              <a:t>y </a:t>
            </a:r>
            <a:r>
              <a:rPr lang="en-CA" sz="2800" b="1" u="sng" dirty="0">
                <a:solidFill>
                  <a:srgbClr val="663300"/>
                </a:solidFill>
              </a:rPr>
              <a:t>and esteem</a:t>
            </a:r>
            <a:r>
              <a:rPr lang="en-CA" sz="2800" b="1" dirty="0">
                <a:solidFill>
                  <a:srgbClr val="663300"/>
                </a:solidFill>
              </a:rPr>
              <a:t> </a:t>
            </a:r>
            <a:r>
              <a:rPr lang="en-CA" sz="2800" dirty="0">
                <a:solidFill>
                  <a:srgbClr val="663300"/>
                </a:solidFill>
              </a:rPr>
              <a:t>with </a:t>
            </a:r>
            <a:r>
              <a:rPr lang="en-CA" sz="2800" b="1" dirty="0">
                <a:ln>
                  <a:solidFill>
                    <a:srgbClr val="0000FF"/>
                  </a:solidFill>
                </a:ln>
                <a:solidFill>
                  <a:srgbClr val="FF00FF"/>
                </a:solidFill>
              </a:rPr>
              <a:t>another god? </a:t>
            </a:r>
          </a:p>
        </p:txBody>
      </p:sp>
      <p:sp>
        <p:nvSpPr>
          <p:cNvPr id="9" name="Rectangle: Rounded Corners 8">
            <a:extLst>
              <a:ext uri="{FF2B5EF4-FFF2-40B4-BE49-F238E27FC236}">
                <a16:creationId xmlns="" xmlns:a16="http://schemas.microsoft.com/office/drawing/2014/main" id="{ECB10AE3-C4B0-4589-BDAD-EBE4C35B98B0}"/>
              </a:ext>
            </a:extLst>
          </p:cNvPr>
          <p:cNvSpPr/>
          <p:nvPr/>
        </p:nvSpPr>
        <p:spPr>
          <a:xfrm>
            <a:off x="8701548" y="5203856"/>
            <a:ext cx="3117010" cy="1248149"/>
          </a:xfrm>
          <a:prstGeom prst="roundRect">
            <a:avLst/>
          </a:prstGeom>
          <a:solidFill>
            <a:schemeClr val="accent6">
              <a:lumMod val="40000"/>
              <a:lumOff val="60000"/>
            </a:schemeClr>
          </a:solidFill>
          <a:ln w="7620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0000FF"/>
                  </a:solidFill>
                </a:ln>
                <a:solidFill>
                  <a:srgbClr val="FF00FF"/>
                </a:solidFill>
              </a:rPr>
              <a:t>Are </a:t>
            </a:r>
            <a:r>
              <a:rPr lang="en-CA" sz="2800" b="1" u="sng" dirty="0">
                <a:ln>
                  <a:solidFill>
                    <a:srgbClr val="0000FF"/>
                  </a:solidFill>
                </a:ln>
                <a:solidFill>
                  <a:srgbClr val="FF00FF"/>
                </a:solidFill>
              </a:rPr>
              <a:t>we</a:t>
            </a:r>
            <a:r>
              <a:rPr lang="en-CA" sz="2800" b="1" dirty="0">
                <a:ln>
                  <a:solidFill>
                    <a:srgbClr val="0000FF"/>
                  </a:solidFill>
                </a:ln>
                <a:solidFill>
                  <a:srgbClr val="FF00FF"/>
                </a:solidFill>
              </a:rPr>
              <a:t> crying out to Yah, </a:t>
            </a:r>
            <a:r>
              <a:rPr lang="en-CA" sz="2800" b="1" dirty="0">
                <a:ln>
                  <a:solidFill>
                    <a:srgbClr val="0000FF"/>
                  </a:solidFill>
                </a:ln>
                <a:solidFill>
                  <a:srgbClr val="FF00FF"/>
                </a:solidFill>
                <a:effectLst>
                  <a:glow rad="127000">
                    <a:srgbClr val="FFFF00"/>
                  </a:glow>
                </a:effectLst>
              </a:rPr>
              <a:t>today?</a:t>
            </a:r>
          </a:p>
        </p:txBody>
      </p:sp>
      <p:sp>
        <p:nvSpPr>
          <p:cNvPr id="5" name="Arrow: Notched Right 4">
            <a:extLst>
              <a:ext uri="{FF2B5EF4-FFF2-40B4-BE49-F238E27FC236}">
                <a16:creationId xmlns="" xmlns:a16="http://schemas.microsoft.com/office/drawing/2014/main" id="{4E24EDED-3126-46CE-A158-9166763F9C5A}"/>
              </a:ext>
            </a:extLst>
          </p:cNvPr>
          <p:cNvSpPr/>
          <p:nvPr/>
        </p:nvSpPr>
        <p:spPr>
          <a:xfrm>
            <a:off x="267856" y="3886034"/>
            <a:ext cx="1514764" cy="484632"/>
          </a:xfrm>
          <a:prstGeom prst="notchedRightArrow">
            <a:avLst>
              <a:gd name="adj1" fmla="val 38565"/>
              <a:gd name="adj2" fmla="val 90023"/>
            </a:avLst>
          </a:prstGeom>
          <a:gradFill flip="none" rotWithShape="1">
            <a:gsLst>
              <a:gs pos="83000">
                <a:srgbClr val="7FF7FD"/>
              </a:gs>
              <a:gs pos="31000">
                <a:srgbClr val="FF99FF"/>
              </a:gs>
              <a:gs pos="61000">
                <a:srgbClr val="FFFF00"/>
              </a:gs>
              <a:gs pos="12000">
                <a:srgbClr val="7030A0">
                  <a:lumMod val="76000"/>
                  <a:alpha val="89000"/>
                </a:srgbClr>
              </a:gs>
            </a:gsLst>
            <a:lin ang="0" scaled="1"/>
            <a:tileRect/>
          </a:gradFill>
          <a:ln w="28575">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Speech Bubble: Rectangle with Corners Rounded 6">
            <a:extLst>
              <a:ext uri="{FF2B5EF4-FFF2-40B4-BE49-F238E27FC236}">
                <a16:creationId xmlns="" xmlns:a16="http://schemas.microsoft.com/office/drawing/2014/main" id="{5025F1CE-C4A4-49FA-8790-4C852117B963}"/>
              </a:ext>
            </a:extLst>
          </p:cNvPr>
          <p:cNvSpPr/>
          <p:nvPr/>
        </p:nvSpPr>
        <p:spPr>
          <a:xfrm>
            <a:off x="9871728" y="3069567"/>
            <a:ext cx="2157850" cy="1977896"/>
          </a:xfrm>
          <a:prstGeom prst="wedgeRoundRectCallout">
            <a:avLst>
              <a:gd name="adj1" fmla="val -69629"/>
              <a:gd name="adj2" fmla="val 12533"/>
              <a:gd name="adj3" fmla="val 16667"/>
            </a:avLst>
          </a:prstGeom>
          <a:solidFill>
            <a:schemeClr val="tx1"/>
          </a:solidFill>
          <a:ln>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0000FF"/>
                  </a:solidFill>
                </a:ln>
                <a:solidFill>
                  <a:srgbClr val="9966FF"/>
                </a:solidFill>
                <a:effectLst>
                  <a:glow rad="76200">
                    <a:srgbClr val="FFFF00"/>
                  </a:glow>
                </a:effectLst>
              </a:rPr>
              <a:t>Is Yahuah </a:t>
            </a:r>
            <a:r>
              <a:rPr lang="en-CA" sz="2400" b="1" dirty="0">
                <a:ln>
                  <a:solidFill>
                    <a:srgbClr val="0000FF"/>
                  </a:solidFill>
                </a:ln>
                <a:solidFill>
                  <a:srgbClr val="FF99FF"/>
                </a:solidFill>
                <a:effectLst>
                  <a:glow rad="76200">
                    <a:srgbClr val="FFFF00"/>
                  </a:glow>
                </a:effectLst>
              </a:rPr>
              <a:t>shirking</a:t>
            </a:r>
            <a:r>
              <a:rPr lang="en-CA" sz="2400" b="1" dirty="0">
                <a:ln>
                  <a:solidFill>
                    <a:srgbClr val="0000FF"/>
                  </a:solidFill>
                </a:ln>
                <a:solidFill>
                  <a:srgbClr val="9966FF"/>
                </a:solidFill>
                <a:effectLst>
                  <a:glow rad="76200">
                    <a:srgbClr val="FFFF00"/>
                  </a:glow>
                </a:effectLst>
              </a:rPr>
              <a:t> from His </a:t>
            </a:r>
            <a:r>
              <a:rPr lang="en-CA" sz="2400" b="1" u="sng" dirty="0">
                <a:ln>
                  <a:solidFill>
                    <a:srgbClr val="0000FF"/>
                  </a:solidFill>
                </a:ln>
                <a:solidFill>
                  <a:srgbClr val="9966FF"/>
                </a:solidFill>
                <a:effectLst>
                  <a:glow rad="76200">
                    <a:srgbClr val="FFFF00"/>
                  </a:glow>
                </a:effectLst>
              </a:rPr>
              <a:t>self </a:t>
            </a:r>
            <a:r>
              <a:rPr lang="en-CA" sz="2400" b="1" dirty="0">
                <a:ln>
                  <a:solidFill>
                    <a:srgbClr val="0000FF"/>
                  </a:solidFill>
                </a:ln>
                <a:solidFill>
                  <a:srgbClr val="9966FF"/>
                </a:solidFill>
                <a:effectLst>
                  <a:glow rad="76200">
                    <a:srgbClr val="FFFF00"/>
                  </a:glow>
                </a:effectLst>
              </a:rPr>
              <a:t>p</a:t>
            </a:r>
            <a:r>
              <a:rPr lang="en-CA" sz="2400" b="1" u="sng" dirty="0">
                <a:ln>
                  <a:solidFill>
                    <a:srgbClr val="0000FF"/>
                  </a:solidFill>
                </a:ln>
                <a:solidFill>
                  <a:srgbClr val="9966FF"/>
                </a:solidFill>
                <a:effectLst>
                  <a:glow rad="76200">
                    <a:srgbClr val="FFFF00"/>
                  </a:glow>
                </a:effectLst>
              </a:rPr>
              <a:t>roclaimed </a:t>
            </a:r>
            <a:r>
              <a:rPr lang="en-CA" sz="2400" b="1" dirty="0">
                <a:ln>
                  <a:solidFill>
                    <a:srgbClr val="0000FF"/>
                  </a:solidFill>
                </a:ln>
                <a:solidFill>
                  <a:srgbClr val="9966FF"/>
                </a:solidFill>
                <a:effectLst>
                  <a:glow rad="76200">
                    <a:srgbClr val="FFFF00"/>
                  </a:glow>
                </a:effectLst>
              </a:rPr>
              <a:t>duties?</a:t>
            </a:r>
          </a:p>
        </p:txBody>
      </p:sp>
    </p:spTree>
    <p:extLst>
      <p:ext uri="{BB962C8B-B14F-4D97-AF65-F5344CB8AC3E}">
        <p14:creationId xmlns:p14="http://schemas.microsoft.com/office/powerpoint/2010/main" val="254185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250"/>
                                        <p:tgtEl>
                                          <p:spTgt spid="13"/>
                                        </p:tgtEl>
                                      </p:cBhvr>
                                    </p:animEffect>
                                  </p:childTnLst>
                                </p:cTn>
                              </p:par>
                            </p:childTnLst>
                          </p:cTn>
                        </p:par>
                        <p:par>
                          <p:cTn id="8" fill="hold">
                            <p:stCondLst>
                              <p:cond delay="1250"/>
                            </p:stCondLst>
                            <p:childTnLst>
                              <p:par>
                                <p:cTn id="9" presetID="31" presetClass="entr" presetSubtype="0" fill="hold" grpId="0" nodeType="afterEffect">
                                  <p:stCondLst>
                                    <p:cond delay="350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27000">
              <a:schemeClr val="accent4">
                <a:lumMod val="20000"/>
                <a:lumOff val="80000"/>
              </a:schemeClr>
            </a:gs>
            <a:gs pos="57000">
              <a:schemeClr val="accent3">
                <a:lumMod val="60000"/>
                <a:lumOff val="40000"/>
              </a:schemeClr>
            </a:gs>
            <a:gs pos="100000">
              <a:srgbClr val="00B050">
                <a:alpha val="69000"/>
              </a:srgbClr>
            </a:gs>
          </a:gsLst>
          <a:lin ang="5400000" scaled="1"/>
        </a:gra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 xmlns:a16="http://schemas.microsoft.com/office/drawing/2014/main" id="{F0572678-BBB9-4D28-9D48-C98177A63DF6}"/>
              </a:ext>
            </a:extLst>
          </p:cNvPr>
          <p:cNvSpPr>
            <a:spLocks noGrp="1"/>
          </p:cNvSpPr>
          <p:nvPr>
            <p:ph idx="1"/>
          </p:nvPr>
        </p:nvSpPr>
        <p:spPr>
          <a:xfrm>
            <a:off x="468927" y="450190"/>
            <a:ext cx="11369782" cy="6209145"/>
          </a:xfrm>
        </p:spPr>
        <p:txBody>
          <a:bodyPr>
            <a:normAutofit lnSpcReduction="10000"/>
          </a:bodyPr>
          <a:lstStyle/>
          <a:p>
            <a:pPr marL="0" indent="0" defTabSz="457200">
              <a:lnSpc>
                <a:spcPct val="100000"/>
              </a:lnSpc>
              <a:spcBef>
                <a:spcPts val="0"/>
              </a:spcBef>
              <a:buNone/>
              <a:defRPr/>
            </a:pPr>
            <a:r>
              <a:rPr lang="en-US" b="1" dirty="0">
                <a:solidFill>
                  <a:srgbClr val="000000"/>
                </a:solidFill>
                <a:latin typeface="Calibri" panose="020F0502020204030204" pitchFamily="34" charset="0"/>
              </a:rPr>
              <a:t>Note: </a:t>
            </a:r>
          </a:p>
          <a:p>
            <a:pPr defTabSz="457200">
              <a:lnSpc>
                <a:spcPct val="100000"/>
              </a:lnSpc>
              <a:spcBef>
                <a:spcPts val="0"/>
              </a:spcBef>
              <a:defRPr/>
            </a:pPr>
            <a:r>
              <a:rPr lang="en-US" sz="2400" dirty="0">
                <a:solidFill>
                  <a:srgbClr val="000000"/>
                </a:solidFill>
                <a:latin typeface="Calibri" panose="020F0502020204030204" pitchFamily="34" charset="0"/>
              </a:rPr>
              <a:t>These studies try to refrain from using the word “day” that has been translated from the original Hebrew word </a:t>
            </a:r>
            <a:r>
              <a:rPr lang="en-US" sz="2400" dirty="0">
                <a:solidFill>
                  <a:srgbClr val="0D0D0D"/>
                </a:solidFill>
                <a:latin typeface="Calibri,Bold"/>
              </a:rPr>
              <a:t>&lt;</a:t>
            </a:r>
            <a:r>
              <a:rPr lang="en-US" sz="2400" b="1" dirty="0" err="1">
                <a:ln>
                  <a:solidFill>
                    <a:sysClr val="windowText" lastClr="000000"/>
                  </a:solidFill>
                </a:ln>
                <a:solidFill>
                  <a:srgbClr val="00B150"/>
                </a:solidFill>
                <a:latin typeface="Calibri,Bold"/>
              </a:rPr>
              <a:t>yowm</a:t>
            </a:r>
            <a:r>
              <a:rPr lang="en-US" sz="2400" dirty="0">
                <a:solidFill>
                  <a:srgbClr val="0D0D0D"/>
                </a:solidFill>
                <a:latin typeface="Calibri,Bold"/>
              </a:rPr>
              <a:t>&gt;.</a:t>
            </a:r>
          </a:p>
          <a:p>
            <a:pPr defTabSz="457200">
              <a:lnSpc>
                <a:spcPct val="100000"/>
              </a:lnSpc>
              <a:spcBef>
                <a:spcPts val="0"/>
              </a:spcBef>
              <a:defRPr/>
            </a:pPr>
            <a:r>
              <a:rPr lang="en-US" sz="2400" dirty="0">
                <a:solidFill>
                  <a:srgbClr val="0D0D0D"/>
                </a:solidFill>
                <a:latin typeface="Calibri" panose="020F0502020204030204" pitchFamily="34" charset="0"/>
              </a:rPr>
              <a:t>The word “day” loses a massive amount of definitive correctness in its ambiguous definitions. </a:t>
            </a:r>
          </a:p>
          <a:p>
            <a:pPr defTabSz="457200">
              <a:lnSpc>
                <a:spcPct val="100000"/>
              </a:lnSpc>
              <a:spcBef>
                <a:spcPts val="0"/>
              </a:spcBef>
              <a:defRPr/>
            </a:pPr>
            <a:r>
              <a:rPr lang="en-US" sz="2400" dirty="0">
                <a:solidFill>
                  <a:srgbClr val="0D0D0D"/>
                </a:solidFill>
                <a:latin typeface="Calibri" panose="020F0502020204030204" pitchFamily="34" charset="0"/>
              </a:rPr>
              <a:t>Day can indicate 12 or 24 hours, day or night, or both! </a:t>
            </a:r>
            <a:br>
              <a:rPr lang="en-US" sz="2400" dirty="0">
                <a:solidFill>
                  <a:srgbClr val="0D0D0D"/>
                </a:solidFill>
                <a:latin typeface="Calibri" panose="020F0502020204030204" pitchFamily="34" charset="0"/>
              </a:rPr>
            </a:br>
            <a:endParaRPr lang="en-US" sz="2400" dirty="0">
              <a:solidFill>
                <a:srgbClr val="0D0D0D"/>
              </a:solidFill>
              <a:latin typeface="Calibri" panose="020F0502020204030204" pitchFamily="34" charset="0"/>
            </a:endParaRPr>
          </a:p>
          <a:p>
            <a:pPr marL="0" lvl="0" indent="0" defTabSz="457200">
              <a:lnSpc>
                <a:spcPct val="100000"/>
              </a:lnSpc>
              <a:spcBef>
                <a:spcPts val="0"/>
              </a:spcBef>
              <a:buNone/>
              <a:defRPr/>
            </a:pPr>
            <a:r>
              <a:rPr lang="en-US" sz="2400" dirty="0">
                <a:solidFill>
                  <a:srgbClr val="0D0D0D"/>
                </a:solidFill>
                <a:latin typeface="Calibri" panose="020F0502020204030204" pitchFamily="34" charset="0"/>
              </a:rPr>
              <a:t>To understand Scripture correctly we need to be </a:t>
            </a:r>
            <a:r>
              <a:rPr lang="en-US" sz="2400" u="sng" dirty="0">
                <a:solidFill>
                  <a:srgbClr val="0D0D0D"/>
                </a:solidFill>
                <a:latin typeface="Calibri" panose="020F0502020204030204" pitchFamily="34" charset="0"/>
              </a:rPr>
              <a:t>much more accurate</a:t>
            </a:r>
            <a:r>
              <a:rPr lang="en-US" sz="2400" dirty="0">
                <a:solidFill>
                  <a:srgbClr val="0D0D0D"/>
                </a:solidFill>
                <a:latin typeface="Calibri" panose="020F0502020204030204" pitchFamily="34" charset="0"/>
              </a:rPr>
              <a:t>. </a:t>
            </a:r>
          </a:p>
          <a:p>
            <a:pPr marL="0" lvl="0" indent="0" defTabSz="457200">
              <a:lnSpc>
                <a:spcPct val="100000"/>
              </a:lnSpc>
              <a:spcBef>
                <a:spcPts val="0"/>
              </a:spcBef>
              <a:buNone/>
              <a:defRPr/>
            </a:pPr>
            <a:r>
              <a:rPr lang="en-US" sz="2400" dirty="0">
                <a:solidFill>
                  <a:srgbClr val="0D0D0D"/>
                </a:solidFill>
                <a:latin typeface="Calibri" panose="020F0502020204030204" pitchFamily="34" charset="0"/>
              </a:rPr>
              <a:t>Preference is given to the </a:t>
            </a:r>
            <a:r>
              <a:rPr lang="en-US" sz="2400" dirty="0">
                <a:latin typeface="Calibri" panose="020F0502020204030204" pitchFamily="34" charset="0"/>
              </a:rPr>
              <a:t>word</a:t>
            </a:r>
            <a:r>
              <a:rPr lang="en-US" sz="2400" dirty="0">
                <a:solidFill>
                  <a:srgbClr val="0D0D0D"/>
                </a:solidFill>
                <a:latin typeface="Calibri" panose="020F0502020204030204" pitchFamily="34" charset="0"/>
              </a:rPr>
              <a:t> “</a:t>
            </a:r>
            <a:r>
              <a:rPr lang="en-US" sz="2400" b="1" dirty="0">
                <a:ln>
                  <a:solidFill>
                    <a:sysClr val="windowText" lastClr="000000"/>
                  </a:solidFill>
                </a:ln>
                <a:solidFill>
                  <a:srgbClr val="9F0CFF"/>
                </a:solidFill>
                <a:latin typeface="Calibri,Bold"/>
              </a:rPr>
              <a:t>cycle</a:t>
            </a:r>
            <a:r>
              <a:rPr lang="en-US" sz="2400" dirty="0">
                <a:latin typeface="Calibri" panose="020F0502020204030204" pitchFamily="34" charset="0"/>
                <a:cs typeface="Calibri" panose="020F0502020204030204" pitchFamily="34" charset="0"/>
              </a:rPr>
              <a:t>”</a:t>
            </a:r>
            <a:r>
              <a:rPr lang="en-US" sz="2400" b="1" dirty="0">
                <a:solidFill>
                  <a:srgbClr val="9F0CFF"/>
                </a:solidFill>
                <a:latin typeface="Calibri,Bold"/>
              </a:rPr>
              <a:t> </a:t>
            </a:r>
            <a:r>
              <a:rPr lang="en-US" sz="2400" dirty="0">
                <a:solidFill>
                  <a:srgbClr val="0D0D0D"/>
                </a:solidFill>
                <a:latin typeface="Calibri" panose="020F0502020204030204" pitchFamily="34" charset="0"/>
              </a:rPr>
              <a:t>in place of </a:t>
            </a:r>
            <a:r>
              <a:rPr lang="en-US" sz="2400" b="1" i="1" dirty="0">
                <a:solidFill>
                  <a:srgbClr val="0D0D0D"/>
                </a:solidFill>
                <a:latin typeface="Georgia,Italic"/>
              </a:rPr>
              <a:t>day</a:t>
            </a:r>
            <a:r>
              <a:rPr lang="en-US" sz="2400" dirty="0">
                <a:solidFill>
                  <a:srgbClr val="0D0D0D"/>
                </a:solidFill>
                <a:latin typeface="Calibri" panose="020F0502020204030204" pitchFamily="34" charset="0"/>
              </a:rPr>
              <a:t>.</a:t>
            </a:r>
          </a:p>
          <a:p>
            <a:pPr marL="0" lvl="0" indent="0" defTabSz="457200">
              <a:lnSpc>
                <a:spcPct val="100000"/>
              </a:lnSpc>
              <a:spcBef>
                <a:spcPts val="0"/>
              </a:spcBef>
              <a:buNone/>
              <a:defRPr/>
            </a:pPr>
            <a:r>
              <a:rPr lang="en-US" sz="2400" dirty="0">
                <a:solidFill>
                  <a:srgbClr val="0D0D0D"/>
                </a:solidFill>
                <a:latin typeface="Calibri" panose="020F0502020204030204" pitchFamily="34" charset="0"/>
              </a:rPr>
              <a:t>When quoting the</a:t>
            </a:r>
            <a:r>
              <a:rPr lang="en-US" sz="2400" b="1" dirty="0">
                <a:solidFill>
                  <a:srgbClr val="9F0CFF"/>
                </a:solidFill>
                <a:latin typeface="Calibri,Bold"/>
              </a:rPr>
              <a:t> </a:t>
            </a:r>
            <a:r>
              <a:rPr lang="en-US" sz="2400" dirty="0">
                <a:solidFill>
                  <a:srgbClr val="0D0D0D"/>
                </a:solidFill>
                <a:latin typeface="Calibri" panose="020F0502020204030204" pitchFamily="34" charset="0"/>
              </a:rPr>
              <a:t>Scriptures or citing the Shabbat </a:t>
            </a:r>
            <a:r>
              <a:rPr lang="en-US" sz="2400" b="1" dirty="0">
                <a:ln>
                  <a:solidFill>
                    <a:sysClr val="windowText" lastClr="000000"/>
                  </a:solidFill>
                </a:ln>
                <a:solidFill>
                  <a:srgbClr val="FF0066"/>
                </a:solidFill>
                <a:latin typeface="Calibri,Bold"/>
              </a:rPr>
              <a:t>Day</a:t>
            </a:r>
            <a:r>
              <a:rPr lang="en-US" sz="2400" b="1" dirty="0">
                <a:solidFill>
                  <a:srgbClr val="FF0066"/>
                </a:solidFill>
                <a:latin typeface="Calibri,Bold"/>
              </a:rPr>
              <a:t> </a:t>
            </a:r>
            <a:r>
              <a:rPr lang="en-US" sz="2400" dirty="0">
                <a:solidFill>
                  <a:srgbClr val="0D0D0D"/>
                </a:solidFill>
                <a:latin typeface="Calibri" panose="020F0502020204030204" pitchFamily="34" charset="0"/>
              </a:rPr>
              <a:t>you will see it. </a:t>
            </a:r>
          </a:p>
          <a:p>
            <a:pPr marL="0" lvl="0" indent="0" defTabSz="457200">
              <a:lnSpc>
                <a:spcPct val="100000"/>
              </a:lnSpc>
              <a:spcBef>
                <a:spcPts val="0"/>
              </a:spcBef>
              <a:buNone/>
              <a:defRPr/>
            </a:pPr>
            <a:r>
              <a:rPr lang="en-US" sz="2400" dirty="0">
                <a:solidFill>
                  <a:srgbClr val="0D0D0D"/>
                </a:solidFill>
                <a:latin typeface="Calibri" panose="020F0502020204030204" pitchFamily="34" charset="0"/>
              </a:rPr>
              <a:t>Otherwise </a:t>
            </a:r>
            <a:r>
              <a:rPr lang="en-US" sz="2400" b="1" dirty="0">
                <a:ln>
                  <a:solidFill>
                    <a:sysClr val="windowText" lastClr="000000"/>
                  </a:solidFill>
                </a:ln>
                <a:solidFill>
                  <a:srgbClr val="9A00FF"/>
                </a:solidFill>
                <a:latin typeface="Calibri,Bold"/>
              </a:rPr>
              <a:t>cycle</a:t>
            </a:r>
            <a:r>
              <a:rPr lang="en-US" sz="2400" b="1" dirty="0">
                <a:solidFill>
                  <a:srgbClr val="9A00FF"/>
                </a:solidFill>
                <a:latin typeface="Calibri,Bold"/>
              </a:rPr>
              <a:t> </a:t>
            </a:r>
            <a:r>
              <a:rPr lang="en-US" sz="2400" dirty="0">
                <a:solidFill>
                  <a:srgbClr val="0D0D0D"/>
                </a:solidFill>
                <a:latin typeface="Calibri" panose="020F0502020204030204" pitchFamily="34" charset="0"/>
              </a:rPr>
              <a:t>is the word of choice. </a:t>
            </a:r>
            <a:br>
              <a:rPr lang="en-US" sz="2400" dirty="0">
                <a:solidFill>
                  <a:srgbClr val="0D0D0D"/>
                </a:solidFill>
                <a:latin typeface="Calibri" panose="020F0502020204030204" pitchFamily="34" charset="0"/>
              </a:rPr>
            </a:br>
            <a:endParaRPr lang="en-US" sz="2400" dirty="0">
              <a:solidFill>
                <a:srgbClr val="0D0D0D"/>
              </a:solidFill>
              <a:latin typeface="Calibri" panose="020F0502020204030204" pitchFamily="34" charset="0"/>
            </a:endParaRPr>
          </a:p>
          <a:p>
            <a:pPr marL="0" lvl="0" indent="0" defTabSz="457200">
              <a:lnSpc>
                <a:spcPct val="100000"/>
              </a:lnSpc>
              <a:spcBef>
                <a:spcPts val="0"/>
              </a:spcBef>
              <a:buNone/>
              <a:defRPr/>
            </a:pPr>
            <a:r>
              <a:rPr lang="en-US" sz="2400" dirty="0">
                <a:solidFill>
                  <a:srgbClr val="0D0D0D"/>
                </a:solidFill>
                <a:latin typeface="Calibri" panose="020F0502020204030204" pitchFamily="34" charset="0"/>
              </a:rPr>
              <a:t>The 24 hour </a:t>
            </a:r>
            <a:r>
              <a:rPr lang="en-US" sz="2400" b="1" dirty="0">
                <a:ln>
                  <a:solidFill>
                    <a:sysClr val="windowText" lastClr="000000"/>
                  </a:solidFill>
                </a:ln>
                <a:solidFill>
                  <a:srgbClr val="9A00FF"/>
                </a:solidFill>
                <a:latin typeface="Calibri,Bold"/>
              </a:rPr>
              <a:t>cycle</a:t>
            </a:r>
            <a:r>
              <a:rPr lang="en-US" sz="2400" b="1" dirty="0">
                <a:solidFill>
                  <a:srgbClr val="9A00FF"/>
                </a:solidFill>
                <a:latin typeface="Calibri,Bold"/>
              </a:rPr>
              <a:t> </a:t>
            </a:r>
            <a:r>
              <a:rPr lang="en-US" sz="2400" dirty="0">
                <a:solidFill>
                  <a:srgbClr val="0D0D0D"/>
                </a:solidFill>
                <a:latin typeface="Calibri" panose="020F0502020204030204" pitchFamily="34" charset="0"/>
              </a:rPr>
              <a:t>will be </a:t>
            </a:r>
            <a:r>
              <a:rPr lang="en-US" sz="2400" i="1" dirty="0">
                <a:solidFill>
                  <a:srgbClr val="FF0000"/>
                </a:solidFill>
                <a:latin typeface="Calibri,Italic"/>
              </a:rPr>
              <a:t>defined </a:t>
            </a:r>
            <a:r>
              <a:rPr lang="en-US" sz="2400" dirty="0">
                <a:solidFill>
                  <a:srgbClr val="0D0D0D"/>
                </a:solidFill>
                <a:latin typeface="Calibri" panose="020F0502020204030204" pitchFamily="34" charset="0"/>
              </a:rPr>
              <a:t>below to pinpoint the </a:t>
            </a:r>
            <a:r>
              <a:rPr lang="en-US" sz="2400" b="1" dirty="0">
                <a:solidFill>
                  <a:srgbClr val="0D0D0D"/>
                </a:solidFill>
                <a:latin typeface="Calibri,Bold"/>
              </a:rPr>
              <a:t>two seasons</a:t>
            </a:r>
            <a:r>
              <a:rPr lang="en-US" sz="2400" dirty="0">
                <a:solidFill>
                  <a:srgbClr val="0D0D0D"/>
                </a:solidFill>
                <a:latin typeface="Calibri" panose="020F0502020204030204" pitchFamily="34" charset="0"/>
              </a:rPr>
              <a:t>. </a:t>
            </a:r>
          </a:p>
          <a:p>
            <a:pPr marL="342900" lvl="0" indent="-342900" defTabSz="457200">
              <a:lnSpc>
                <a:spcPct val="100000"/>
              </a:lnSpc>
              <a:spcBef>
                <a:spcPts val="0"/>
              </a:spcBef>
              <a:buFontTx/>
              <a:buAutoNum type="arabicPeriod"/>
              <a:defRPr/>
            </a:pPr>
            <a:r>
              <a:rPr lang="en-US" sz="2400" b="1" dirty="0">
                <a:ln>
                  <a:solidFill>
                    <a:sysClr val="windowText" lastClr="000000"/>
                  </a:solidFill>
                </a:ln>
                <a:solidFill>
                  <a:srgbClr val="9A00FF"/>
                </a:solidFill>
                <a:latin typeface="Calibri,Bold"/>
              </a:rPr>
              <a:t>Cycle</a:t>
            </a:r>
            <a:r>
              <a:rPr lang="en-US" sz="2400" b="1" dirty="0">
                <a:solidFill>
                  <a:srgbClr val="9A00FF"/>
                </a:solidFill>
                <a:latin typeface="Calibri,Bold"/>
              </a:rPr>
              <a:t> </a:t>
            </a:r>
            <a:r>
              <a:rPr lang="en-US" sz="2400" b="1" dirty="0">
                <a:solidFill>
                  <a:srgbClr val="0D0D0D"/>
                </a:solidFill>
                <a:latin typeface="Calibri,Bold"/>
              </a:rPr>
              <a:t>= </a:t>
            </a:r>
            <a:r>
              <a:rPr lang="en-US" sz="2400" dirty="0">
                <a:solidFill>
                  <a:srgbClr val="0D0D0D"/>
                </a:solidFill>
                <a:latin typeface="Calibri" panose="020F0502020204030204" pitchFamily="34" charset="0"/>
              </a:rPr>
              <a:t>24 hours containing the 2 seasons, one of </a:t>
            </a:r>
            <a:r>
              <a:rPr lang="en-US" sz="2400" b="1" dirty="0">
                <a:ln>
                  <a:solidFill>
                    <a:sysClr val="windowText" lastClr="000000"/>
                  </a:solidFill>
                </a:ln>
                <a:solidFill>
                  <a:srgbClr val="9A33FF"/>
                </a:solidFill>
                <a:latin typeface="Calibri,Bold"/>
              </a:rPr>
              <a:t>light</a:t>
            </a:r>
            <a:r>
              <a:rPr lang="en-US" sz="2400" b="1" dirty="0">
                <a:solidFill>
                  <a:srgbClr val="9A33FF"/>
                </a:solidFill>
                <a:latin typeface="Calibri,Bold"/>
              </a:rPr>
              <a:t> </a:t>
            </a:r>
            <a:r>
              <a:rPr lang="en-US" sz="2400" dirty="0">
                <a:solidFill>
                  <a:srgbClr val="0D0D0D"/>
                </a:solidFill>
                <a:latin typeface="Calibri" panose="020F0502020204030204" pitchFamily="34" charset="0"/>
              </a:rPr>
              <a:t>– H216 </a:t>
            </a:r>
            <a:r>
              <a:rPr lang="en-US" sz="2400" dirty="0">
                <a:solidFill>
                  <a:srgbClr val="0D0D0D"/>
                </a:solidFill>
                <a:latin typeface="Calibri,Bold"/>
              </a:rPr>
              <a:t>&lt;</a:t>
            </a:r>
            <a:r>
              <a:rPr lang="en-US" sz="2400" b="1" dirty="0">
                <a:ln>
                  <a:solidFill>
                    <a:sysClr val="windowText" lastClr="000000"/>
                  </a:solidFill>
                </a:ln>
                <a:solidFill>
                  <a:srgbClr val="00B150"/>
                </a:solidFill>
                <a:latin typeface="Calibri,Bold"/>
              </a:rPr>
              <a:t>’</a:t>
            </a:r>
            <a:r>
              <a:rPr lang="en-US" sz="2400" b="1" dirty="0" err="1">
                <a:ln>
                  <a:solidFill>
                    <a:sysClr val="windowText" lastClr="000000"/>
                  </a:solidFill>
                </a:ln>
                <a:solidFill>
                  <a:srgbClr val="00B150"/>
                </a:solidFill>
                <a:latin typeface="Calibri,Bold"/>
              </a:rPr>
              <a:t>owr</a:t>
            </a:r>
            <a:r>
              <a:rPr lang="en-US" sz="2400" dirty="0">
                <a:solidFill>
                  <a:srgbClr val="0D0D0D"/>
                </a:solidFill>
                <a:latin typeface="Calibri,Bold"/>
              </a:rPr>
              <a:t>&gt;</a:t>
            </a:r>
            <a:r>
              <a:rPr lang="en-US" sz="2400" b="1" dirty="0">
                <a:solidFill>
                  <a:srgbClr val="0D0D0D"/>
                </a:solidFill>
                <a:latin typeface="Calibri,Bold"/>
              </a:rPr>
              <a:t> </a:t>
            </a:r>
            <a:r>
              <a:rPr lang="en-US" sz="2400" dirty="0">
                <a:solidFill>
                  <a:srgbClr val="1F497D"/>
                </a:solidFill>
                <a:latin typeface="Calibri,Bold"/>
              </a:rPr>
              <a:t>and </a:t>
            </a:r>
            <a:br>
              <a:rPr lang="en-US" sz="2400" dirty="0">
                <a:solidFill>
                  <a:srgbClr val="1F497D"/>
                </a:solidFill>
                <a:latin typeface="Calibri,Bold"/>
              </a:rPr>
            </a:br>
            <a:r>
              <a:rPr lang="en-US" sz="2400" dirty="0">
                <a:solidFill>
                  <a:srgbClr val="1F497D"/>
                </a:solidFill>
                <a:latin typeface="Calibri,Bold"/>
              </a:rPr>
              <a:t>		one of</a:t>
            </a:r>
            <a:r>
              <a:rPr lang="en-US" sz="2400" b="1" dirty="0">
                <a:solidFill>
                  <a:srgbClr val="1F497D"/>
                </a:solidFill>
                <a:latin typeface="Calibri,Bold"/>
              </a:rPr>
              <a:t> </a:t>
            </a:r>
            <a:r>
              <a:rPr lang="en-US" sz="2400" b="1" dirty="0">
                <a:ln>
                  <a:solidFill>
                    <a:sysClr val="windowText" lastClr="000000"/>
                  </a:solidFill>
                </a:ln>
                <a:solidFill>
                  <a:srgbClr val="9A33FF"/>
                </a:solidFill>
                <a:latin typeface="Calibri,Bold"/>
              </a:rPr>
              <a:t>night</a:t>
            </a:r>
            <a:r>
              <a:rPr lang="en-US" sz="2400" b="1" dirty="0">
                <a:solidFill>
                  <a:srgbClr val="9A33FF"/>
                </a:solidFill>
                <a:latin typeface="Calibri,Bold"/>
              </a:rPr>
              <a:t> </a:t>
            </a:r>
            <a:r>
              <a:rPr lang="en-US" sz="2400" dirty="0">
                <a:solidFill>
                  <a:srgbClr val="0D0D0D"/>
                </a:solidFill>
                <a:latin typeface="Calibri" panose="020F0502020204030204" pitchFamily="34" charset="0"/>
              </a:rPr>
              <a:t>– H3915 </a:t>
            </a:r>
            <a:r>
              <a:rPr lang="en-US" sz="2400" dirty="0">
                <a:solidFill>
                  <a:srgbClr val="0D0D0D"/>
                </a:solidFill>
                <a:latin typeface="Calibri,Bold"/>
              </a:rPr>
              <a:t>&lt;</a:t>
            </a:r>
            <a:r>
              <a:rPr lang="en-US" sz="2400" b="1" dirty="0" err="1">
                <a:ln>
                  <a:solidFill>
                    <a:sysClr val="windowText" lastClr="000000"/>
                  </a:solidFill>
                </a:ln>
                <a:solidFill>
                  <a:srgbClr val="00B150"/>
                </a:solidFill>
                <a:latin typeface="Calibri,Bold"/>
              </a:rPr>
              <a:t>layil</a:t>
            </a:r>
            <a:r>
              <a:rPr lang="en-US" sz="2400" dirty="0">
                <a:solidFill>
                  <a:srgbClr val="0D0D0D"/>
                </a:solidFill>
                <a:latin typeface="Calibri,Bold"/>
              </a:rPr>
              <a:t>&gt;.</a:t>
            </a:r>
            <a:r>
              <a:rPr lang="en-US" sz="2400" b="1" dirty="0">
                <a:solidFill>
                  <a:srgbClr val="0D0D0D"/>
                </a:solidFill>
                <a:latin typeface="Calibri,Bold"/>
              </a:rPr>
              <a:t> </a:t>
            </a:r>
          </a:p>
          <a:p>
            <a:pPr marL="342900" lvl="0" indent="-342900" defTabSz="457200">
              <a:lnSpc>
                <a:spcPct val="100000"/>
              </a:lnSpc>
              <a:spcBef>
                <a:spcPts val="0"/>
              </a:spcBef>
              <a:buFontTx/>
              <a:buAutoNum type="arabicPeriod"/>
              <a:defRPr/>
            </a:pPr>
            <a:r>
              <a:rPr lang="en-US" sz="2400" b="1" dirty="0">
                <a:ln>
                  <a:solidFill>
                    <a:sysClr val="windowText" lastClr="000000"/>
                  </a:solidFill>
                </a:ln>
                <a:solidFill>
                  <a:srgbClr val="9A00FF"/>
                </a:solidFill>
                <a:latin typeface="Calibri,Bold"/>
              </a:rPr>
              <a:t>Season</a:t>
            </a:r>
            <a:r>
              <a:rPr lang="en-US" sz="2400" b="1" dirty="0">
                <a:solidFill>
                  <a:srgbClr val="9A00FF"/>
                </a:solidFill>
                <a:latin typeface="Calibri,Bold"/>
              </a:rPr>
              <a:t> </a:t>
            </a:r>
            <a:r>
              <a:rPr lang="en-US" sz="2400" dirty="0">
                <a:solidFill>
                  <a:srgbClr val="000000"/>
                </a:solidFill>
                <a:latin typeface="Calibri" panose="020F0502020204030204" pitchFamily="34" charset="0"/>
              </a:rPr>
              <a:t>H6256 - &lt;</a:t>
            </a:r>
            <a:r>
              <a:rPr lang="en-US" sz="2400" b="1" dirty="0">
                <a:ln>
                  <a:solidFill>
                    <a:sysClr val="windowText" lastClr="000000"/>
                  </a:solidFill>
                </a:ln>
                <a:solidFill>
                  <a:srgbClr val="00B150"/>
                </a:solidFill>
                <a:latin typeface="Calibri,Bold"/>
              </a:rPr>
              <a:t>`eth</a:t>
            </a:r>
            <a:r>
              <a:rPr lang="en-US" sz="2400" dirty="0">
                <a:solidFill>
                  <a:srgbClr val="000000"/>
                </a:solidFill>
                <a:latin typeface="Calibri" panose="020F0502020204030204" pitchFamily="34" charset="0"/>
              </a:rPr>
              <a:t>&gt;, </a:t>
            </a:r>
            <a:r>
              <a:rPr lang="en-US" sz="2400" b="1" dirty="0">
                <a:solidFill>
                  <a:srgbClr val="000000"/>
                </a:solidFill>
                <a:latin typeface="Calibri,Bold"/>
              </a:rPr>
              <a:t>= </a:t>
            </a:r>
            <a:r>
              <a:rPr lang="en-US" sz="2400" dirty="0">
                <a:solidFill>
                  <a:srgbClr val="000000"/>
                </a:solidFill>
                <a:latin typeface="Calibri,Bold"/>
              </a:rPr>
              <a:t>(approx.) </a:t>
            </a:r>
            <a:r>
              <a:rPr lang="en-US" sz="2400" dirty="0">
                <a:solidFill>
                  <a:srgbClr val="000000"/>
                </a:solidFill>
                <a:latin typeface="Calibri" panose="020F0502020204030204" pitchFamily="34" charset="0"/>
              </a:rPr>
              <a:t>12 Hour blocks of time whether it is </a:t>
            </a:r>
            <a:br>
              <a:rPr lang="en-US" sz="2400" dirty="0">
                <a:solidFill>
                  <a:srgbClr val="000000"/>
                </a:solidFill>
                <a:latin typeface="Calibri" panose="020F0502020204030204" pitchFamily="34" charset="0"/>
              </a:rPr>
            </a:br>
            <a:r>
              <a:rPr lang="en-US" sz="2400" dirty="0">
                <a:solidFill>
                  <a:srgbClr val="000000"/>
                </a:solidFill>
                <a:latin typeface="Calibri" panose="020F0502020204030204" pitchFamily="34" charset="0"/>
              </a:rPr>
              <a:t>       </a:t>
            </a:r>
            <a:r>
              <a:rPr lang="en-US" sz="2400" b="1" dirty="0">
                <a:ln>
                  <a:solidFill>
                    <a:sysClr val="windowText" lastClr="000000"/>
                  </a:solidFill>
                </a:ln>
                <a:solidFill>
                  <a:srgbClr val="9A33FF"/>
                </a:solidFill>
                <a:latin typeface="Calibri,Bold"/>
              </a:rPr>
              <a:t>Light Season </a:t>
            </a:r>
            <a:r>
              <a:rPr lang="en-US" sz="2400" b="1" dirty="0">
                <a:ln>
                  <a:solidFill>
                    <a:sysClr val="windowText" lastClr="000000"/>
                  </a:solidFill>
                </a:ln>
                <a:solidFill>
                  <a:srgbClr val="FF0000"/>
                </a:solidFill>
                <a:latin typeface="Calibri,Bold"/>
              </a:rPr>
              <a:t>or </a:t>
            </a:r>
            <a:r>
              <a:rPr lang="en-US" sz="2400" b="1" dirty="0">
                <a:ln>
                  <a:solidFill>
                    <a:sysClr val="windowText" lastClr="000000"/>
                  </a:solidFill>
                </a:ln>
                <a:solidFill>
                  <a:srgbClr val="9A33FF"/>
                </a:solidFill>
                <a:latin typeface="Calibri,Bold"/>
              </a:rPr>
              <a:t>Night Season</a:t>
            </a:r>
            <a:r>
              <a:rPr lang="en-US" sz="2400" dirty="0">
                <a:ln>
                  <a:solidFill>
                    <a:sysClr val="windowText" lastClr="000000"/>
                  </a:solidFill>
                </a:ln>
                <a:solidFill>
                  <a:srgbClr val="9A33FF"/>
                </a:solidFill>
                <a:latin typeface="Calibri,Bold"/>
              </a:rPr>
              <a:t>.</a:t>
            </a:r>
            <a:r>
              <a:rPr lang="en-US" sz="2400" dirty="0">
                <a:solidFill>
                  <a:srgbClr val="000000"/>
                </a:solidFill>
                <a:latin typeface="Calibri" panose="020F0502020204030204" pitchFamily="34" charset="0"/>
              </a:rPr>
              <a:t> </a:t>
            </a:r>
          </a:p>
          <a:p>
            <a:pPr marL="0" lvl="0" indent="0" defTabSz="457200">
              <a:lnSpc>
                <a:spcPct val="100000"/>
              </a:lnSpc>
              <a:spcBef>
                <a:spcPts val="0"/>
              </a:spcBef>
              <a:buNone/>
              <a:defRPr/>
            </a:pPr>
            <a:r>
              <a:rPr lang="en-US" sz="2400" dirty="0">
                <a:solidFill>
                  <a:srgbClr val="000000"/>
                </a:solidFill>
                <a:latin typeface="Calibri" panose="020F0502020204030204" pitchFamily="34" charset="0"/>
              </a:rPr>
              <a:t>A very important application example of “</a:t>
            </a:r>
            <a:r>
              <a:rPr lang="en-US" sz="2400" b="1" dirty="0">
                <a:ln>
                  <a:solidFill>
                    <a:sysClr val="windowText" lastClr="000000"/>
                  </a:solidFill>
                </a:ln>
                <a:solidFill>
                  <a:srgbClr val="9A33FF"/>
                </a:solidFill>
                <a:latin typeface="Calibri,Bold"/>
              </a:rPr>
              <a:t>season</a:t>
            </a:r>
            <a:r>
              <a:rPr lang="en-US" sz="2400" dirty="0">
                <a:solidFill>
                  <a:srgbClr val="000000"/>
                </a:solidFill>
                <a:latin typeface="Calibri" panose="020F0502020204030204" pitchFamily="34" charset="0"/>
              </a:rPr>
              <a:t>” </a:t>
            </a:r>
            <a:r>
              <a:rPr lang="en-US" sz="2400" b="1" dirty="0">
                <a:ln>
                  <a:solidFill>
                    <a:sysClr val="windowText" lastClr="000000"/>
                  </a:solidFill>
                </a:ln>
                <a:solidFill>
                  <a:srgbClr val="9A33FF"/>
                </a:solidFill>
                <a:latin typeface="Calibri,Bold"/>
              </a:rPr>
              <a:t>is</a:t>
            </a:r>
            <a:r>
              <a:rPr lang="en-US" sz="2400" b="1" dirty="0">
                <a:solidFill>
                  <a:srgbClr val="9A33FF"/>
                </a:solidFill>
                <a:latin typeface="Calibri,Bold"/>
              </a:rPr>
              <a:t> </a:t>
            </a:r>
            <a:r>
              <a:rPr lang="en-US" sz="2400" dirty="0">
                <a:solidFill>
                  <a:srgbClr val="000000"/>
                </a:solidFill>
                <a:latin typeface="Calibri" panose="020F0502020204030204" pitchFamily="34" charset="0"/>
              </a:rPr>
              <a:t>found in </a:t>
            </a:r>
            <a:r>
              <a:rPr lang="en-US" sz="2200" b="1" dirty="0" err="1">
                <a:ln>
                  <a:solidFill>
                    <a:sysClr val="windowText" lastClr="000000"/>
                  </a:solidFill>
                </a:ln>
                <a:solidFill>
                  <a:srgbClr val="006699"/>
                </a:solidFill>
                <a:latin typeface="Calibri,Bold"/>
              </a:rPr>
              <a:t>Yerimyahu</a:t>
            </a:r>
            <a:r>
              <a:rPr lang="en-US" sz="2000" b="1" dirty="0">
                <a:solidFill>
                  <a:srgbClr val="006699"/>
                </a:solidFill>
                <a:latin typeface="Calibri,Bold"/>
              </a:rPr>
              <a:t> </a:t>
            </a:r>
            <a:r>
              <a:rPr lang="en-US" sz="2000" dirty="0">
                <a:solidFill>
                  <a:srgbClr val="000000"/>
                </a:solidFill>
                <a:latin typeface="Calibri" panose="020F0502020204030204" pitchFamily="34" charset="0"/>
              </a:rPr>
              <a:t>(</a:t>
            </a:r>
            <a:r>
              <a:rPr lang="en-US" sz="2000" dirty="0" err="1">
                <a:solidFill>
                  <a:srgbClr val="000000"/>
                </a:solidFill>
                <a:latin typeface="Calibri" panose="020F0502020204030204" pitchFamily="34" charset="0"/>
              </a:rPr>
              <a:t>Jer</a:t>
            </a:r>
            <a:r>
              <a:rPr lang="en-US" sz="2000" dirty="0">
                <a:solidFill>
                  <a:srgbClr val="000000"/>
                </a:solidFill>
                <a:latin typeface="Calibri" panose="020F0502020204030204" pitchFamily="34" charset="0"/>
              </a:rPr>
              <a:t>)</a:t>
            </a:r>
            <a:r>
              <a:rPr lang="en-US" sz="2000" dirty="0">
                <a:ln>
                  <a:solidFill>
                    <a:sysClr val="windowText" lastClr="000000"/>
                  </a:solidFill>
                </a:ln>
                <a:solidFill>
                  <a:srgbClr val="000000"/>
                </a:solidFill>
                <a:latin typeface="Calibri" panose="020F0502020204030204" pitchFamily="34" charset="0"/>
              </a:rPr>
              <a:t> </a:t>
            </a:r>
            <a:r>
              <a:rPr lang="en-US" sz="2200" b="1" dirty="0">
                <a:ln>
                  <a:solidFill>
                    <a:sysClr val="windowText" lastClr="000000"/>
                  </a:solidFill>
                </a:ln>
                <a:solidFill>
                  <a:srgbClr val="006699"/>
                </a:solidFill>
                <a:latin typeface="Calibri,Bold"/>
              </a:rPr>
              <a:t>33:20-25.</a:t>
            </a:r>
          </a:p>
        </p:txBody>
      </p:sp>
      <p:sp>
        <p:nvSpPr>
          <p:cNvPr id="7" name="Slide Number Placeholder 1">
            <a:extLst>
              <a:ext uri="{FF2B5EF4-FFF2-40B4-BE49-F238E27FC236}">
                <a16:creationId xmlns="" xmlns:a16="http://schemas.microsoft.com/office/drawing/2014/main" id="{CC8354C7-C912-4B30-B138-507884804EDF}"/>
              </a:ext>
            </a:extLst>
          </p:cNvPr>
          <p:cNvSpPr>
            <a:spLocks noGrp="1"/>
          </p:cNvSpPr>
          <p:nvPr>
            <p:ph type="sldNum" sz="quarter" idx="12"/>
          </p:nvPr>
        </p:nvSpPr>
        <p:spPr>
          <a:xfrm>
            <a:off x="11838709" y="6517986"/>
            <a:ext cx="353291" cy="340014"/>
          </a:xfrm>
        </p:spPr>
        <p:txBody>
          <a:bodyPr/>
          <a:lstStyle/>
          <a:p>
            <a:fld id="{013F0C8B-F959-4B64-89A8-DBC3EC2ED197}" type="slidenum">
              <a:rPr lang="en-CA" smtClean="0">
                <a:solidFill>
                  <a:schemeClr val="tx1"/>
                </a:solidFill>
              </a:rPr>
              <a:t>3</a:t>
            </a:fld>
            <a:endParaRPr lang="en-CA" dirty="0">
              <a:solidFill>
                <a:schemeClr val="tx1"/>
              </a:solidFill>
            </a:endParaRPr>
          </a:p>
        </p:txBody>
      </p:sp>
      <p:sp>
        <p:nvSpPr>
          <p:cNvPr id="8" name="Rectangle: Rounded Corners 5">
            <a:extLst>
              <a:ext uri="{FF2B5EF4-FFF2-40B4-BE49-F238E27FC236}">
                <a16:creationId xmlns="" xmlns:a16="http://schemas.microsoft.com/office/drawing/2014/main" id="{C5663818-A278-48A6-B055-313ADD169063}"/>
              </a:ext>
            </a:extLst>
          </p:cNvPr>
          <p:cNvSpPr/>
          <p:nvPr/>
        </p:nvSpPr>
        <p:spPr>
          <a:xfrm>
            <a:off x="4133850" y="186118"/>
            <a:ext cx="3603172" cy="530319"/>
          </a:xfrm>
          <a:prstGeom prst="roundRect">
            <a:avLst>
              <a:gd name="adj" fmla="val 42930"/>
            </a:avLst>
          </a:prstGeom>
          <a:solidFill>
            <a:schemeClr val="accent6">
              <a:lumMod val="20000"/>
              <a:lumOff val="80000"/>
            </a:schemeClr>
          </a:solidFill>
          <a:ln w="5715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3200" b="1" dirty="0">
                <a:solidFill>
                  <a:srgbClr val="0000FF"/>
                </a:solidFill>
              </a:rPr>
              <a:t>Getting Started</a:t>
            </a:r>
            <a:endParaRPr lang="en-CA" sz="3200" b="1" dirty="0">
              <a:solidFill>
                <a:srgbClr val="002060"/>
              </a:solidFill>
            </a:endParaRPr>
          </a:p>
        </p:txBody>
      </p:sp>
    </p:spTree>
    <p:extLst>
      <p:ext uri="{BB962C8B-B14F-4D97-AF65-F5344CB8AC3E}">
        <p14:creationId xmlns:p14="http://schemas.microsoft.com/office/powerpoint/2010/main" val="115635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Effect transition="in" filter="fade">
                                      <p:cBhvr>
                                        <p:cTn id="7" dur="1000"/>
                                        <p:tgtEl>
                                          <p:spTgt spid="6">
                                            <p:txEl>
                                              <p:pRg st="8" end="8"/>
                                            </p:txEl>
                                          </p:spTgt>
                                        </p:tgtEl>
                                      </p:cBhvr>
                                    </p:animEffect>
                                    <p:anim calcmode="lin" valueType="num">
                                      <p:cBhvr>
                                        <p:cTn id="8"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9" end="9"/>
                                            </p:txEl>
                                          </p:spTgt>
                                        </p:tgtEl>
                                        <p:attrNameLst>
                                          <p:attrName>style.visibility</p:attrName>
                                        </p:attrNameLst>
                                      </p:cBhvr>
                                      <p:to>
                                        <p:strVal val="visible"/>
                                      </p:to>
                                    </p:set>
                                    <p:animEffect transition="in" filter="fade">
                                      <p:cBhvr>
                                        <p:cTn id="12" dur="1000"/>
                                        <p:tgtEl>
                                          <p:spTgt spid="6">
                                            <p:txEl>
                                              <p:pRg st="9" end="9"/>
                                            </p:txEl>
                                          </p:spTgt>
                                        </p:tgtEl>
                                      </p:cBhvr>
                                    </p:animEffect>
                                    <p:anim calcmode="lin" valueType="num">
                                      <p:cBhvr>
                                        <p:cTn id="13"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9" end="9"/>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10" end="10"/>
                                            </p:txEl>
                                          </p:spTgt>
                                        </p:tgtEl>
                                        <p:attrNameLst>
                                          <p:attrName>style.visibility</p:attrName>
                                        </p:attrNameLst>
                                      </p:cBhvr>
                                      <p:to>
                                        <p:strVal val="visible"/>
                                      </p:to>
                                    </p:set>
                                    <p:animEffect transition="in" filter="fade">
                                      <p:cBhvr>
                                        <p:cTn id="17" dur="1000"/>
                                        <p:tgtEl>
                                          <p:spTgt spid="6">
                                            <p:txEl>
                                              <p:pRg st="10" end="10"/>
                                            </p:txEl>
                                          </p:spTgt>
                                        </p:tgtEl>
                                      </p:cBhvr>
                                    </p:animEffect>
                                    <p:anim calcmode="lin" valueType="num">
                                      <p:cBhvr>
                                        <p:cTn id="1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11" end="11"/>
                                            </p:txEl>
                                          </p:spTgt>
                                        </p:tgtEl>
                                        <p:attrNameLst>
                                          <p:attrName>style.visibility</p:attrName>
                                        </p:attrNameLst>
                                      </p:cBhvr>
                                      <p:to>
                                        <p:strVal val="visible"/>
                                      </p:to>
                                    </p:set>
                                    <p:animEffect transition="in" filter="fade">
                                      <p:cBhvr>
                                        <p:cTn id="22" dur="1000"/>
                                        <p:tgtEl>
                                          <p:spTgt spid="6">
                                            <p:txEl>
                                              <p:pRg st="11" end="11"/>
                                            </p:txEl>
                                          </p:spTgt>
                                        </p:tgtEl>
                                      </p:cBhvr>
                                    </p:animEffect>
                                    <p:anim calcmode="lin" valueType="num">
                                      <p:cBhvr>
                                        <p:cTn id="23"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147782"/>
            <a:ext cx="11610109" cy="6456218"/>
          </a:xfrm>
        </p:spPr>
        <p:txBody>
          <a:bodyPr anchor="t">
            <a:normAutofit/>
          </a:bodyPr>
          <a:lstStyle/>
          <a:p>
            <a:pPr marL="0" indent="0">
              <a:buNone/>
            </a:pPr>
            <a:r>
              <a:rPr lang="en-US" dirty="0">
                <a:solidFill>
                  <a:prstClr val="black"/>
                </a:solidFill>
                <a:latin typeface="Georgia" panose="02040502050405020303" pitchFamily="18" charset="0"/>
              </a:rPr>
              <a:t>	</a:t>
            </a: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30</a:t>
            </a:fld>
            <a:endParaRPr lang="en-CA" dirty="0">
              <a:solidFill>
                <a:schemeClr val="tx1"/>
              </a:solidFill>
            </a:endParaRPr>
          </a:p>
        </p:txBody>
      </p:sp>
      <p:sp>
        <p:nvSpPr>
          <p:cNvPr id="15" name="Rectangle: Rounded Corners 14">
            <a:extLst>
              <a:ext uri="{FF2B5EF4-FFF2-40B4-BE49-F238E27FC236}">
                <a16:creationId xmlns="" xmlns:a16="http://schemas.microsoft.com/office/drawing/2014/main" id="{A8507C49-C7E0-46B1-85AF-6684BB4A9A02}"/>
              </a:ext>
            </a:extLst>
          </p:cNvPr>
          <p:cNvSpPr/>
          <p:nvPr/>
        </p:nvSpPr>
        <p:spPr>
          <a:xfrm>
            <a:off x="419469" y="319777"/>
            <a:ext cx="11399239" cy="1569983"/>
          </a:xfrm>
          <a:prstGeom prst="roundRect">
            <a:avLst/>
          </a:prstGeom>
          <a:solidFill>
            <a:schemeClr val="accent4">
              <a:lumMod val="20000"/>
              <a:lumOff val="80000"/>
            </a:schemeClr>
          </a:solidFill>
          <a:ln w="76200">
            <a:solidFill>
              <a:srgbClr val="C0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8080"/>
                </a:solidFill>
                <a:latin typeface="Georgia" panose="02040502050405020303" pitchFamily="18" charset="0"/>
              </a:rPr>
              <a:t>Luk 2:11</a:t>
            </a:r>
            <a:r>
              <a:rPr lang="en-US" sz="2800" dirty="0">
                <a:solidFill>
                  <a:prstClr val="black"/>
                </a:solidFill>
                <a:latin typeface="Georgia" panose="02040502050405020303" pitchFamily="18" charset="0"/>
              </a:rPr>
              <a:t>  “</a:t>
            </a:r>
            <a:r>
              <a:rPr lang="en-US" sz="2800" u="sng" dirty="0">
                <a:solidFill>
                  <a:prstClr val="black"/>
                </a:solidFill>
                <a:latin typeface="Georgia" panose="02040502050405020303" pitchFamily="18" charset="0"/>
              </a:rPr>
              <a:t>Because there was born to</a:t>
            </a:r>
            <a:r>
              <a:rPr lang="en-US" sz="2800" dirty="0">
                <a:solidFill>
                  <a:prstClr val="black"/>
                </a:solidFill>
                <a:latin typeface="Georgia" panose="02040502050405020303" pitchFamily="18" charset="0"/>
              </a:rPr>
              <a:t> y</a:t>
            </a:r>
            <a:r>
              <a:rPr lang="en-US" sz="2800" u="sng" dirty="0">
                <a:solidFill>
                  <a:prstClr val="black"/>
                </a:solidFill>
                <a:latin typeface="Georgia" panose="02040502050405020303" pitchFamily="18" charset="0"/>
              </a:rPr>
              <a:t>ou toda</a:t>
            </a:r>
            <a:r>
              <a:rPr lang="en-US" sz="2800" dirty="0">
                <a:solidFill>
                  <a:prstClr val="black"/>
                </a:solidFill>
                <a:latin typeface="Georgia" panose="02040502050405020303" pitchFamily="18" charset="0"/>
              </a:rPr>
              <a:t>y in the city of </a:t>
            </a:r>
            <a:r>
              <a:rPr lang="en-US" sz="2800" dirty="0" err="1">
                <a:solidFill>
                  <a:prstClr val="black"/>
                </a:solidFill>
                <a:latin typeface="Georgia" panose="02040502050405020303" pitchFamily="18" charset="0"/>
              </a:rPr>
              <a:t>Dawi</a:t>
            </a:r>
            <a:r>
              <a:rPr lang="en-US" sz="2800" dirty="0" err="1">
                <a:solidFill>
                  <a:prstClr val="black"/>
                </a:solidFill>
                <a:latin typeface="TITUS Cyberbit Basic" panose="02020603050405020304" pitchFamily="18" charset="0"/>
              </a:rPr>
              <a:t>d</a:t>
            </a:r>
            <a:r>
              <a:rPr lang="en-US" sz="2800" dirty="0">
                <a:solidFill>
                  <a:prstClr val="black"/>
                </a:solidFill>
                <a:latin typeface="TITUS Cyberbit Basic" panose="02020603050405020304" pitchFamily="18" charset="0"/>
              </a:rPr>
              <a:t>̱</a:t>
            </a:r>
            <a:r>
              <a:rPr lang="en-US" sz="2800" dirty="0">
                <a:solidFill>
                  <a:prstClr val="black"/>
                </a:solidFill>
                <a:latin typeface="Georgia" panose="02040502050405020303" pitchFamily="18" charset="0"/>
              </a:rPr>
              <a:t>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a </a:t>
            </a:r>
            <a:r>
              <a:rPr lang="en-US" sz="2800" dirty="0" err="1">
                <a:solidFill>
                  <a:prstClr val="black"/>
                </a:solidFill>
                <a:latin typeface="Georgia" panose="02040502050405020303" pitchFamily="18" charset="0"/>
              </a:rPr>
              <a:t>Saviour</a:t>
            </a:r>
            <a:r>
              <a:rPr lang="en-US" sz="2800" dirty="0">
                <a:solidFill>
                  <a:prstClr val="black"/>
                </a:solidFill>
                <a:latin typeface="Georgia" panose="02040502050405020303" pitchFamily="18" charset="0"/>
              </a:rPr>
              <a:t>, who is Messiah, the Master.” </a:t>
            </a:r>
          </a:p>
        </p:txBody>
      </p:sp>
      <p:sp>
        <p:nvSpPr>
          <p:cNvPr id="16" name="Rectangle: Rounded Corners 15">
            <a:extLst>
              <a:ext uri="{FF2B5EF4-FFF2-40B4-BE49-F238E27FC236}">
                <a16:creationId xmlns="" xmlns:a16="http://schemas.microsoft.com/office/drawing/2014/main" id="{BCD1014C-2BCB-4A06-A359-12344D53377C}"/>
              </a:ext>
            </a:extLst>
          </p:cNvPr>
          <p:cNvSpPr/>
          <p:nvPr/>
        </p:nvSpPr>
        <p:spPr>
          <a:xfrm>
            <a:off x="924065" y="2631929"/>
            <a:ext cx="10343869" cy="1814502"/>
          </a:xfrm>
          <a:prstGeom prst="roundRect">
            <a:avLst/>
          </a:prstGeom>
          <a:solidFill>
            <a:schemeClr val="accent4">
              <a:lumMod val="20000"/>
              <a:lumOff val="80000"/>
            </a:schemeClr>
          </a:solidFill>
          <a:ln w="76200">
            <a:solidFill>
              <a:srgbClr val="C0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800" b="1" u="sng" dirty="0">
                <a:ln>
                  <a:solidFill>
                    <a:srgbClr val="0000FF"/>
                  </a:solidFill>
                </a:ln>
                <a:solidFill>
                  <a:srgbClr val="FF00FF"/>
                </a:solidFill>
              </a:rPr>
              <a:t>A </a:t>
            </a:r>
            <a:r>
              <a:rPr lang="en-CA" sz="2800" b="1" u="sng" dirty="0">
                <a:ln>
                  <a:solidFill>
                    <a:srgbClr val="0000FF"/>
                  </a:solidFill>
                </a:ln>
                <a:solidFill>
                  <a:srgbClr val="FF00FF"/>
                </a:solidFill>
                <a:effectLst>
                  <a:glow rad="127000">
                    <a:srgbClr val="00FF99"/>
                  </a:glow>
                </a:effectLst>
              </a:rPr>
              <a:t>Saviour</a:t>
            </a:r>
            <a:r>
              <a:rPr lang="en-CA" sz="2800" b="1" dirty="0">
                <a:ln>
                  <a:solidFill>
                    <a:srgbClr val="0000FF"/>
                  </a:solidFill>
                </a:ln>
                <a:solidFill>
                  <a:srgbClr val="FF00FF"/>
                </a:solidFill>
              </a:rPr>
              <a:t>, </a:t>
            </a:r>
            <a:r>
              <a:rPr lang="en-CA" sz="2800" b="1" u="sng" dirty="0">
                <a:ln>
                  <a:solidFill>
                    <a:srgbClr val="0000FF"/>
                  </a:solidFill>
                </a:ln>
                <a:solidFill>
                  <a:srgbClr val="FF00FF"/>
                </a:solidFill>
              </a:rPr>
              <a:t>a </a:t>
            </a:r>
            <a:r>
              <a:rPr lang="en-CA" sz="2800" b="1" u="sng" dirty="0">
                <a:ln>
                  <a:solidFill>
                    <a:srgbClr val="0000FF"/>
                  </a:solidFill>
                </a:ln>
                <a:solidFill>
                  <a:srgbClr val="FF00FF"/>
                </a:solidFill>
                <a:effectLst>
                  <a:glow rad="127000">
                    <a:srgbClr val="00FF99"/>
                  </a:glow>
                </a:effectLst>
              </a:rPr>
              <a:t>Mashiach</a:t>
            </a:r>
            <a:r>
              <a:rPr lang="en-CA" sz="2800" b="1" dirty="0">
                <a:ln>
                  <a:solidFill>
                    <a:srgbClr val="0000FF"/>
                  </a:solidFill>
                </a:ln>
                <a:solidFill>
                  <a:srgbClr val="FF00FF"/>
                </a:solidFill>
              </a:rPr>
              <a:t>, </a:t>
            </a:r>
            <a:r>
              <a:rPr lang="en-CA" sz="2800" b="1" u="sng" dirty="0">
                <a:ln>
                  <a:solidFill>
                    <a:srgbClr val="0000FF"/>
                  </a:solidFill>
                </a:ln>
                <a:solidFill>
                  <a:srgbClr val="FF00FF"/>
                </a:solidFill>
              </a:rPr>
              <a:t>who is claimed as </a:t>
            </a:r>
            <a:r>
              <a:rPr lang="en-CA" sz="2800" b="1" u="sng" dirty="0">
                <a:ln>
                  <a:solidFill>
                    <a:srgbClr val="0000FF"/>
                  </a:solidFill>
                </a:ln>
                <a:solidFill>
                  <a:srgbClr val="FF00FF"/>
                </a:solidFill>
                <a:effectLst>
                  <a:glow rad="127000">
                    <a:srgbClr val="00FF99"/>
                  </a:glow>
                </a:effectLst>
              </a:rPr>
              <a:t>MASTER</a:t>
            </a:r>
            <a:r>
              <a:rPr lang="en-CA" sz="2800" b="1" dirty="0">
                <a:ln>
                  <a:solidFill>
                    <a:srgbClr val="0000FF"/>
                  </a:solidFill>
                </a:ln>
                <a:solidFill>
                  <a:srgbClr val="FF00FF"/>
                </a:solidFill>
                <a:effectLst>
                  <a:glow rad="127000">
                    <a:srgbClr val="00FF99"/>
                  </a:glow>
                </a:effectLst>
              </a:rPr>
              <a:t>, </a:t>
            </a:r>
            <a:r>
              <a:rPr lang="en-CA" sz="2800" b="1" u="sng" dirty="0">
                <a:ln>
                  <a:solidFill>
                    <a:srgbClr val="0000FF"/>
                  </a:solidFill>
                </a:ln>
                <a:solidFill>
                  <a:srgbClr val="FF00FF"/>
                </a:solidFill>
                <a:effectLst>
                  <a:glow rad="127000">
                    <a:srgbClr val="FFFF00"/>
                  </a:glow>
                </a:effectLst>
              </a:rPr>
              <a:t>born on earth</a:t>
            </a:r>
            <a:r>
              <a:rPr lang="en-CA" sz="2800" b="1" dirty="0">
                <a:ln>
                  <a:solidFill>
                    <a:srgbClr val="0000FF"/>
                  </a:solidFill>
                </a:ln>
                <a:solidFill>
                  <a:srgbClr val="FF00FF"/>
                </a:solidFill>
                <a:effectLst>
                  <a:glow rad="127000">
                    <a:srgbClr val="FFFF00"/>
                  </a:glow>
                </a:effectLst>
              </a:rPr>
              <a:t>? </a:t>
            </a:r>
            <a:r>
              <a:rPr lang="en-CA" sz="2800" b="1" dirty="0">
                <a:ln>
                  <a:solidFill>
                    <a:srgbClr val="0000FF"/>
                  </a:solidFill>
                </a:ln>
                <a:solidFill>
                  <a:srgbClr val="FF00FF"/>
                </a:solidFill>
              </a:rPr>
              <a:t/>
            </a:r>
            <a:br>
              <a:rPr lang="en-CA" sz="2800" b="1" dirty="0">
                <a:ln>
                  <a:solidFill>
                    <a:srgbClr val="0000FF"/>
                  </a:solidFill>
                </a:ln>
                <a:solidFill>
                  <a:srgbClr val="FF00FF"/>
                </a:solidFill>
              </a:rPr>
            </a:br>
            <a:r>
              <a:rPr lang="en-CA" sz="2800" b="1" dirty="0">
                <a:ln>
                  <a:solidFill>
                    <a:srgbClr val="0000FF"/>
                  </a:solidFill>
                </a:ln>
                <a:solidFill>
                  <a:srgbClr val="FF00FF"/>
                </a:solidFill>
              </a:rPr>
              <a:t>	     </a:t>
            </a:r>
            <a:r>
              <a:rPr lang="en-CA" sz="7200" b="1" u="sng" dirty="0">
                <a:ln>
                  <a:solidFill>
                    <a:srgbClr val="0000FF"/>
                  </a:solidFill>
                </a:ln>
                <a:solidFill>
                  <a:srgbClr val="FF00FF"/>
                </a:solidFill>
              </a:rPr>
              <a:t>Is this BLASPHEMY</a:t>
            </a:r>
            <a:r>
              <a:rPr lang="en-CA" sz="7200" b="1" dirty="0">
                <a:ln>
                  <a:solidFill>
                    <a:srgbClr val="0000FF"/>
                  </a:solidFill>
                </a:ln>
                <a:solidFill>
                  <a:srgbClr val="FF00FF"/>
                </a:solidFill>
              </a:rPr>
              <a:t>?</a:t>
            </a:r>
          </a:p>
        </p:txBody>
      </p:sp>
      <p:sp>
        <p:nvSpPr>
          <p:cNvPr id="4" name="Lightning Bolt 3">
            <a:extLst>
              <a:ext uri="{FF2B5EF4-FFF2-40B4-BE49-F238E27FC236}">
                <a16:creationId xmlns="" xmlns:a16="http://schemas.microsoft.com/office/drawing/2014/main" id="{84BF1B92-D245-46B7-AF31-A32E092CAAB5}"/>
              </a:ext>
            </a:extLst>
          </p:cNvPr>
          <p:cNvSpPr/>
          <p:nvPr/>
        </p:nvSpPr>
        <p:spPr>
          <a:xfrm rot="10068616">
            <a:off x="4509682" y="1449553"/>
            <a:ext cx="856156" cy="903433"/>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Lightning Bolt 5">
            <a:extLst>
              <a:ext uri="{FF2B5EF4-FFF2-40B4-BE49-F238E27FC236}">
                <a16:creationId xmlns="" xmlns:a16="http://schemas.microsoft.com/office/drawing/2014/main" id="{37CE4C50-015B-4850-88B5-707C9BA83668}"/>
              </a:ext>
            </a:extLst>
          </p:cNvPr>
          <p:cNvSpPr/>
          <p:nvPr/>
        </p:nvSpPr>
        <p:spPr>
          <a:xfrm rot="10091997">
            <a:off x="6906000" y="1429222"/>
            <a:ext cx="745676" cy="929776"/>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Rounded Corners 12">
            <a:extLst>
              <a:ext uri="{FF2B5EF4-FFF2-40B4-BE49-F238E27FC236}">
                <a16:creationId xmlns="" xmlns:a16="http://schemas.microsoft.com/office/drawing/2014/main" id="{E3A0D472-0BD5-48F4-93A4-C3CAAC13FC43}"/>
              </a:ext>
            </a:extLst>
          </p:cNvPr>
          <p:cNvSpPr/>
          <p:nvPr/>
        </p:nvSpPr>
        <p:spPr>
          <a:xfrm>
            <a:off x="2111099" y="5003165"/>
            <a:ext cx="8015977" cy="984065"/>
          </a:xfrm>
          <a:prstGeom prst="roundRect">
            <a:avLst/>
          </a:prstGeom>
          <a:solidFill>
            <a:srgbClr val="7FF7FD"/>
          </a:solidFill>
          <a:ln w="7620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00FF"/>
                  </a:solidFill>
                </a:ln>
                <a:solidFill>
                  <a:srgbClr val="FFFF00"/>
                </a:solidFill>
              </a:rPr>
              <a:t>Who then is </a:t>
            </a:r>
            <a:r>
              <a:rPr lang="en-CA" sz="3600" b="1" dirty="0">
                <a:ln>
                  <a:solidFill>
                    <a:srgbClr val="0000FF"/>
                  </a:solidFill>
                </a:ln>
                <a:solidFill>
                  <a:srgbClr val="FF00FF"/>
                </a:solidFill>
              </a:rPr>
              <a:t>Yahusha Ha Mashiach?</a:t>
            </a:r>
          </a:p>
        </p:txBody>
      </p:sp>
      <p:sp>
        <p:nvSpPr>
          <p:cNvPr id="9" name="Lightning Bolt 8">
            <a:extLst>
              <a:ext uri="{FF2B5EF4-FFF2-40B4-BE49-F238E27FC236}">
                <a16:creationId xmlns="" xmlns:a16="http://schemas.microsoft.com/office/drawing/2014/main" id="{828B81BF-1A1D-46FC-B850-DF74BE764088}"/>
              </a:ext>
            </a:extLst>
          </p:cNvPr>
          <p:cNvSpPr/>
          <p:nvPr/>
        </p:nvSpPr>
        <p:spPr>
          <a:xfrm rot="10091997">
            <a:off x="8834949" y="1435768"/>
            <a:ext cx="745676" cy="929776"/>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96194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31</a:t>
            </a:fld>
            <a:endParaRPr lang="en-CA" dirty="0">
              <a:solidFill>
                <a:schemeClr val="tx1"/>
              </a:solidFill>
            </a:endParaRPr>
          </a:p>
        </p:txBody>
      </p:sp>
      <p:sp>
        <p:nvSpPr>
          <p:cNvPr id="16" name="Rectangle: Rounded Corners 15">
            <a:extLst>
              <a:ext uri="{FF2B5EF4-FFF2-40B4-BE49-F238E27FC236}">
                <a16:creationId xmlns="" xmlns:a16="http://schemas.microsoft.com/office/drawing/2014/main" id="{BCD1014C-2BCB-4A06-A359-12344D53377C}"/>
              </a:ext>
            </a:extLst>
          </p:cNvPr>
          <p:cNvSpPr/>
          <p:nvPr/>
        </p:nvSpPr>
        <p:spPr>
          <a:xfrm>
            <a:off x="947150" y="3525261"/>
            <a:ext cx="10343869" cy="2713613"/>
          </a:xfrm>
          <a:prstGeom prst="roundRect">
            <a:avLst/>
          </a:prstGeom>
          <a:solidFill>
            <a:schemeClr val="accent4">
              <a:lumMod val="20000"/>
              <a:lumOff val="80000"/>
            </a:schemeClr>
          </a:solidFill>
          <a:ln w="76200">
            <a:solidFill>
              <a:srgbClr val="008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800" dirty="0">
                <a:ln>
                  <a:solidFill>
                    <a:srgbClr val="0000FF"/>
                  </a:solidFill>
                </a:ln>
                <a:solidFill>
                  <a:srgbClr val="FF00FF"/>
                </a:solidFill>
              </a:rPr>
              <a:t>Father of Continuity? = Everlasting Father (KJV).  Do we find it interesting that along with the prophecy of Yahusha Ha Mashiach, just prior is mentioned the oppression of </a:t>
            </a:r>
            <a:r>
              <a:rPr lang="en-CA" sz="2800" dirty="0" err="1">
                <a:ln>
                  <a:solidFill>
                    <a:srgbClr val="0000FF"/>
                  </a:solidFill>
                </a:ln>
                <a:solidFill>
                  <a:srgbClr val="FF00FF"/>
                </a:solidFill>
              </a:rPr>
              <a:t>Yisra’el</a:t>
            </a:r>
            <a:r>
              <a:rPr lang="en-CA" sz="2800" dirty="0">
                <a:ln>
                  <a:solidFill>
                    <a:srgbClr val="0000FF"/>
                  </a:solidFill>
                </a:ln>
                <a:solidFill>
                  <a:srgbClr val="FF00FF"/>
                </a:solidFill>
              </a:rPr>
              <a:t>, by the Midianites?</a:t>
            </a:r>
          </a:p>
          <a:p>
            <a:r>
              <a:rPr lang="en-CA" sz="2800" dirty="0">
                <a:ln>
                  <a:solidFill>
                    <a:srgbClr val="0000FF"/>
                  </a:solidFill>
                </a:ln>
                <a:solidFill>
                  <a:srgbClr val="FF00FF"/>
                </a:solidFill>
              </a:rPr>
              <a:t>Isn’t this when </a:t>
            </a:r>
            <a:r>
              <a:rPr lang="en-CA" sz="2800" dirty="0" err="1">
                <a:ln>
                  <a:solidFill>
                    <a:srgbClr val="0000FF"/>
                  </a:solidFill>
                </a:ln>
                <a:solidFill>
                  <a:srgbClr val="FF00FF"/>
                </a:solidFill>
              </a:rPr>
              <a:t>Gid’on</a:t>
            </a:r>
            <a:r>
              <a:rPr lang="en-CA" sz="2800" dirty="0">
                <a:ln>
                  <a:solidFill>
                    <a:srgbClr val="0000FF"/>
                  </a:solidFill>
                </a:ln>
                <a:solidFill>
                  <a:srgbClr val="FF00FF"/>
                </a:solidFill>
              </a:rPr>
              <a:t> was blessed with the presence of the Aleph </a:t>
            </a:r>
            <a:r>
              <a:rPr lang="en-CA" sz="2800" dirty="0" err="1">
                <a:ln>
                  <a:solidFill>
                    <a:srgbClr val="0000FF"/>
                  </a:solidFill>
                </a:ln>
                <a:solidFill>
                  <a:srgbClr val="FF00FF"/>
                </a:solidFill>
              </a:rPr>
              <a:t>Tav</a:t>
            </a:r>
            <a:r>
              <a:rPr lang="en-CA" sz="2800" dirty="0">
                <a:ln>
                  <a:solidFill>
                    <a:srgbClr val="0000FF"/>
                  </a:solidFill>
                </a:ln>
                <a:solidFill>
                  <a:srgbClr val="FF00FF"/>
                </a:solidFill>
              </a:rPr>
              <a:t> and given the commission to destroy this evil? </a:t>
            </a:r>
          </a:p>
        </p:txBody>
      </p:sp>
      <p:sp>
        <p:nvSpPr>
          <p:cNvPr id="5" name="Rectangle: Rounded Corners 4">
            <a:extLst>
              <a:ext uri="{FF2B5EF4-FFF2-40B4-BE49-F238E27FC236}">
                <a16:creationId xmlns="" xmlns:a16="http://schemas.microsoft.com/office/drawing/2014/main" id="{B8CF7A32-63BA-40B9-AC8F-3566311757EC}"/>
              </a:ext>
            </a:extLst>
          </p:cNvPr>
          <p:cNvSpPr/>
          <p:nvPr/>
        </p:nvSpPr>
        <p:spPr>
          <a:xfrm>
            <a:off x="825909" y="254000"/>
            <a:ext cx="10465109" cy="3078739"/>
          </a:xfrm>
          <a:prstGeom prst="roundRect">
            <a:avLst/>
          </a:prstGeom>
          <a:solidFill>
            <a:srgbClr val="FF7C80">
              <a:alpha val="51000"/>
            </a:srgbClr>
          </a:solidFill>
          <a:ln w="762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solidFill>
                  <a:srgbClr val="008080"/>
                </a:solidFill>
                <a:latin typeface="Georgia" panose="02040502050405020303" pitchFamily="18" charset="0"/>
              </a:rPr>
              <a:t>Isa 9:4</a:t>
            </a:r>
            <a:r>
              <a:rPr lang="en-US" sz="2800" dirty="0">
                <a:solidFill>
                  <a:prstClr val="black"/>
                </a:solidFill>
                <a:latin typeface="Georgia" panose="02040502050405020303" pitchFamily="18" charset="0"/>
              </a:rPr>
              <a:t>  For You shall break the yoke of his burden and the staff 	of his shoulder, the rod of his oppressor, </a:t>
            </a:r>
            <a:r>
              <a:rPr lang="en-US" sz="2800" b="1" dirty="0">
                <a:solidFill>
                  <a:srgbClr val="C00000"/>
                </a:solidFill>
                <a:effectLst>
                  <a:outerShdw blurRad="50800" dist="50800" algn="l" rotWithShape="0">
                    <a:srgbClr val="00FF99"/>
                  </a:outerShdw>
                </a:effectLst>
                <a:latin typeface="Georgia" panose="02040502050405020303" pitchFamily="18" charset="0"/>
              </a:rPr>
              <a:t>as in the day 	of </a:t>
            </a:r>
            <a:r>
              <a:rPr lang="en-US" sz="2800" b="1" dirty="0" err="1">
                <a:solidFill>
                  <a:srgbClr val="C00000"/>
                </a:solidFill>
                <a:effectLst>
                  <a:outerShdw blurRad="50800" dist="50800" algn="l" rotWithShape="0">
                    <a:srgbClr val="00FF99"/>
                  </a:outerShdw>
                </a:effectLst>
                <a:latin typeface="Georgia" panose="02040502050405020303" pitchFamily="18" charset="0"/>
              </a:rPr>
              <a:t>Mi</a:t>
            </a:r>
            <a:r>
              <a:rPr lang="en-US" sz="2800" b="1" dirty="0" err="1">
                <a:solidFill>
                  <a:srgbClr val="C00000"/>
                </a:solidFill>
                <a:effectLst>
                  <a:outerShdw blurRad="50800" dist="50800" algn="l" rotWithShape="0">
                    <a:srgbClr val="00FF99"/>
                  </a:outerShdw>
                </a:effectLst>
                <a:latin typeface="TITUS Cyberbit Basic" panose="02020603050405020304" pitchFamily="18" charset="0"/>
              </a:rPr>
              <a:t>ḏ</a:t>
            </a:r>
            <a:r>
              <a:rPr lang="en-US" sz="2800" b="1" dirty="0" err="1">
                <a:solidFill>
                  <a:srgbClr val="C00000"/>
                </a:solidFill>
                <a:effectLst>
                  <a:outerShdw blurRad="50800" dist="50800" algn="l" rotWithShape="0">
                    <a:srgbClr val="00FF99"/>
                  </a:outerShdw>
                </a:effectLst>
                <a:latin typeface="Georgia" panose="02040502050405020303" pitchFamily="18" charset="0"/>
              </a:rPr>
              <a:t>yan</a:t>
            </a:r>
            <a:r>
              <a:rPr lang="en-US" sz="2800" b="1" dirty="0">
                <a:solidFill>
                  <a:srgbClr val="C00000"/>
                </a:solidFill>
                <a:effectLst>
                  <a:outerShdw blurRad="50800" dist="50800" algn="l" rotWithShape="0">
                    <a:srgbClr val="00FF99"/>
                  </a:outerShdw>
                </a:effectLst>
                <a:latin typeface="Georgia" panose="02040502050405020303" pitchFamily="18" charset="0"/>
              </a:rPr>
              <a:t>. </a:t>
            </a:r>
            <a:r>
              <a:rPr lang="en-US" sz="2800" dirty="0">
                <a:solidFill>
                  <a:prstClr val="black"/>
                </a:solidFill>
                <a:latin typeface="Georgia" panose="02040502050405020303" pitchFamily="18" charset="0"/>
              </a:rPr>
              <a:t/>
            </a:r>
            <a:br>
              <a:rPr lang="en-US" sz="2800" dirty="0">
                <a:solidFill>
                  <a:prstClr val="black"/>
                </a:solidFill>
                <a:latin typeface="Georgia" panose="02040502050405020303" pitchFamily="18" charset="0"/>
              </a:rPr>
            </a:br>
            <a:r>
              <a:rPr lang="en-US" sz="2800" dirty="0">
                <a:solidFill>
                  <a:srgbClr val="008080"/>
                </a:solidFill>
                <a:latin typeface="Georgia" panose="02040502050405020303" pitchFamily="18" charset="0"/>
              </a:rPr>
              <a:t>Isa 9:6</a:t>
            </a:r>
            <a:r>
              <a:rPr lang="en-US" sz="2800" dirty="0">
                <a:solidFill>
                  <a:prstClr val="black"/>
                </a:solidFill>
                <a:latin typeface="Georgia" panose="02040502050405020303" pitchFamily="18" charset="0"/>
              </a:rPr>
              <a:t>  For a Child shall be born unto us, a Son shall be given 	unto us, and the rule is on His shoulder. And </a:t>
            </a:r>
            <a:r>
              <a:rPr lang="en-US" sz="2800" b="1" dirty="0">
                <a:solidFill>
                  <a:prstClr val="black"/>
                </a:solidFill>
                <a:effectLst>
                  <a:outerShdw blurRad="50800" dist="50800" dir="5400000" algn="ctr" rotWithShape="0">
                    <a:srgbClr val="00FF99"/>
                  </a:outerShdw>
                </a:effectLst>
                <a:latin typeface="Georgia" panose="02040502050405020303" pitchFamily="18" charset="0"/>
              </a:rPr>
              <a:t>His Name </a:t>
            </a:r>
            <a:r>
              <a:rPr lang="en-US" sz="2800" dirty="0">
                <a:solidFill>
                  <a:prstClr val="black"/>
                </a:solidFill>
                <a:latin typeface="Georgia" panose="02040502050405020303" pitchFamily="18" charset="0"/>
              </a:rPr>
              <a:t>	is called </a:t>
            </a:r>
            <a:r>
              <a:rPr lang="en-US" sz="2800" dirty="0">
                <a:solidFill>
                  <a:prstClr val="black"/>
                </a:solidFill>
                <a:effectLst>
                  <a:outerShdw blurRad="50800" dist="50800" dir="5400000" algn="ctr" rotWithShape="0">
                    <a:srgbClr val="00FF99"/>
                  </a:outerShdw>
                </a:effectLst>
                <a:latin typeface="Georgia" panose="02040502050405020303" pitchFamily="18" charset="0"/>
              </a:rPr>
              <a:t>Wonder, Counsellor, Strong </a:t>
            </a:r>
            <a:r>
              <a:rPr lang="en-US" sz="2800" dirty="0" err="1">
                <a:solidFill>
                  <a:prstClr val="black"/>
                </a:solidFill>
                <a:effectLst>
                  <a:outerShdw blurRad="50800" dist="50800" dir="5400000" algn="ctr" rotWithShape="0">
                    <a:srgbClr val="00FF99"/>
                  </a:outerShdw>
                </a:effectLst>
                <a:latin typeface="Georgia" panose="02040502050405020303" pitchFamily="18" charset="0"/>
              </a:rPr>
              <a:t>Ěl</a:t>
            </a:r>
            <a:r>
              <a:rPr lang="en-US" sz="2800" dirty="0">
                <a:solidFill>
                  <a:prstClr val="black"/>
                </a:solidFill>
                <a:effectLst>
                  <a:outerShdw blurRad="50800" dist="50800" dir="5400000" algn="ctr" rotWithShape="0">
                    <a:srgbClr val="00FF99"/>
                  </a:outerShdw>
                </a:effectLst>
                <a:latin typeface="Georgia" panose="02040502050405020303" pitchFamily="18" charset="0"/>
              </a:rPr>
              <a:t>, Father of 	Continuity, Prince of Peace. </a:t>
            </a:r>
          </a:p>
        </p:txBody>
      </p:sp>
      <p:pic>
        <p:nvPicPr>
          <p:cNvPr id="10" name="Picture 3" descr="C:\Users\Rae\Desktop\yellow face oooh clear.png">
            <a:extLst>
              <a:ext uri="{FF2B5EF4-FFF2-40B4-BE49-F238E27FC236}">
                <a16:creationId xmlns="" xmlns:a16="http://schemas.microsoft.com/office/drawing/2014/main" id="{64126FDB-9536-4995-82CA-42D293996E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1035" y="2502805"/>
            <a:ext cx="839365" cy="82993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 name="Lightning Bolt 3">
            <a:extLst>
              <a:ext uri="{FF2B5EF4-FFF2-40B4-BE49-F238E27FC236}">
                <a16:creationId xmlns="" xmlns:a16="http://schemas.microsoft.com/office/drawing/2014/main" id="{84BF1B92-D245-46B7-AF31-A32E092CAAB5}"/>
              </a:ext>
            </a:extLst>
          </p:cNvPr>
          <p:cNvSpPr/>
          <p:nvPr/>
        </p:nvSpPr>
        <p:spPr>
          <a:xfrm rot="10377363">
            <a:off x="7173170" y="2750027"/>
            <a:ext cx="856156" cy="903433"/>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Lightning Bolt 5">
            <a:extLst>
              <a:ext uri="{FF2B5EF4-FFF2-40B4-BE49-F238E27FC236}">
                <a16:creationId xmlns="" xmlns:a16="http://schemas.microsoft.com/office/drawing/2014/main" id="{37CE4C50-015B-4850-88B5-707C9BA83668}"/>
              </a:ext>
            </a:extLst>
          </p:cNvPr>
          <p:cNvSpPr/>
          <p:nvPr/>
        </p:nvSpPr>
        <p:spPr>
          <a:xfrm rot="10091997">
            <a:off x="8025863" y="2745092"/>
            <a:ext cx="745676" cy="929776"/>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Lightning Bolt 8">
            <a:extLst>
              <a:ext uri="{FF2B5EF4-FFF2-40B4-BE49-F238E27FC236}">
                <a16:creationId xmlns="" xmlns:a16="http://schemas.microsoft.com/office/drawing/2014/main" id="{828B81BF-1A1D-46FC-B850-DF74BE764088}"/>
              </a:ext>
            </a:extLst>
          </p:cNvPr>
          <p:cNvSpPr/>
          <p:nvPr/>
        </p:nvSpPr>
        <p:spPr>
          <a:xfrm rot="10091997">
            <a:off x="8945918" y="2721339"/>
            <a:ext cx="745676" cy="929776"/>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Arrow: Bent 2">
            <a:extLst>
              <a:ext uri="{FF2B5EF4-FFF2-40B4-BE49-F238E27FC236}">
                <a16:creationId xmlns="" xmlns:a16="http://schemas.microsoft.com/office/drawing/2014/main" id="{437F86FA-9936-4670-9C03-742575989529}"/>
              </a:ext>
            </a:extLst>
          </p:cNvPr>
          <p:cNvSpPr/>
          <p:nvPr/>
        </p:nvSpPr>
        <p:spPr>
          <a:xfrm>
            <a:off x="704850" y="1047749"/>
            <a:ext cx="1238249" cy="4019551"/>
          </a:xfrm>
          <a:prstGeom prst="bentArrow">
            <a:avLst>
              <a:gd name="adj1" fmla="val 18939"/>
              <a:gd name="adj2" fmla="val 25000"/>
              <a:gd name="adj3" fmla="val 25000"/>
              <a:gd name="adj4" fmla="val 43750"/>
            </a:avLst>
          </a:prstGeom>
          <a:gradFill>
            <a:gsLst>
              <a:gs pos="29000">
                <a:srgbClr val="FFFF00"/>
              </a:gs>
              <a:gs pos="50000">
                <a:srgbClr val="00FF99"/>
              </a:gs>
              <a:gs pos="75000">
                <a:srgbClr val="FF00FF"/>
              </a:gs>
              <a:gs pos="100000">
                <a:srgbClr val="7030A0">
                  <a:lumMod val="76000"/>
                  <a:alpha val="37000"/>
                </a:srgbClr>
              </a:gs>
            </a:gsLst>
            <a:lin ang="5400000" scaled="1"/>
          </a:gra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8" name="Straight Connector 7">
            <a:extLst>
              <a:ext uri="{FF2B5EF4-FFF2-40B4-BE49-F238E27FC236}">
                <a16:creationId xmlns="" xmlns:a16="http://schemas.microsoft.com/office/drawing/2014/main" id="{0C620CCF-B3F2-4A74-970E-0AEBDA22E728}"/>
              </a:ext>
            </a:extLst>
          </p:cNvPr>
          <p:cNvCxnSpPr/>
          <p:nvPr/>
        </p:nvCxnSpPr>
        <p:spPr>
          <a:xfrm>
            <a:off x="704850" y="5104371"/>
            <a:ext cx="101155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57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1250"/>
                                        <p:tgtEl>
                                          <p:spTgt spid="16"/>
                                        </p:tgtEl>
                                      </p:cBhvr>
                                    </p:animEffect>
                                  </p:childTnLst>
                                </p:cTn>
                              </p:par>
                            </p:childTnLst>
                          </p:cTn>
                        </p:par>
                        <p:par>
                          <p:cTn id="8" fill="hold">
                            <p:stCondLst>
                              <p:cond delay="12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250"/>
                            </p:stCondLst>
                            <p:childTnLst>
                              <p:par>
                                <p:cTn id="15" presetID="2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147782"/>
            <a:ext cx="11610109" cy="6456218"/>
          </a:xfrm>
        </p:spPr>
        <p:txBody>
          <a:bodyPr anchor="t">
            <a:normAutofit/>
          </a:bodyPr>
          <a:lstStyle/>
          <a:p>
            <a:pPr marL="0" indent="0">
              <a:buNone/>
            </a:pPr>
            <a:r>
              <a:rPr lang="en-US" dirty="0">
                <a:solidFill>
                  <a:prstClr val="black"/>
                </a:solidFill>
                <a:latin typeface="Georgia" panose="02040502050405020303" pitchFamily="18" charset="0"/>
              </a:rPr>
              <a:t>	</a:t>
            </a: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32</a:t>
            </a:fld>
            <a:endParaRPr lang="en-CA" dirty="0">
              <a:solidFill>
                <a:schemeClr val="tx1"/>
              </a:solidFill>
            </a:endParaRPr>
          </a:p>
        </p:txBody>
      </p:sp>
      <p:sp>
        <p:nvSpPr>
          <p:cNvPr id="4" name="Lightning Bolt 3">
            <a:extLst>
              <a:ext uri="{FF2B5EF4-FFF2-40B4-BE49-F238E27FC236}">
                <a16:creationId xmlns="" xmlns:a16="http://schemas.microsoft.com/office/drawing/2014/main" id="{84BF1B92-D245-46B7-AF31-A32E092CAAB5}"/>
              </a:ext>
            </a:extLst>
          </p:cNvPr>
          <p:cNvSpPr/>
          <p:nvPr/>
        </p:nvSpPr>
        <p:spPr>
          <a:xfrm rot="10557998">
            <a:off x="6496113" y="5628901"/>
            <a:ext cx="856156" cy="903433"/>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Lightning Bolt 5">
            <a:extLst>
              <a:ext uri="{FF2B5EF4-FFF2-40B4-BE49-F238E27FC236}">
                <a16:creationId xmlns="" xmlns:a16="http://schemas.microsoft.com/office/drawing/2014/main" id="{37CE4C50-015B-4850-88B5-707C9BA83668}"/>
              </a:ext>
            </a:extLst>
          </p:cNvPr>
          <p:cNvSpPr/>
          <p:nvPr/>
        </p:nvSpPr>
        <p:spPr>
          <a:xfrm rot="10091997">
            <a:off x="8374677" y="5584833"/>
            <a:ext cx="745676" cy="929776"/>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Lightning Bolt 8">
            <a:extLst>
              <a:ext uri="{FF2B5EF4-FFF2-40B4-BE49-F238E27FC236}">
                <a16:creationId xmlns="" xmlns:a16="http://schemas.microsoft.com/office/drawing/2014/main" id="{828B81BF-1A1D-46FC-B850-DF74BE764088}"/>
              </a:ext>
            </a:extLst>
          </p:cNvPr>
          <p:cNvSpPr/>
          <p:nvPr/>
        </p:nvSpPr>
        <p:spPr>
          <a:xfrm rot="10091997">
            <a:off x="11104128" y="5584561"/>
            <a:ext cx="745676" cy="929776"/>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 xmlns:a16="http://schemas.microsoft.com/office/drawing/2014/main" id="{114A1122-C733-4108-AF1C-710071904A37}"/>
              </a:ext>
            </a:extLst>
          </p:cNvPr>
          <p:cNvSpPr/>
          <p:nvPr/>
        </p:nvSpPr>
        <p:spPr>
          <a:xfrm>
            <a:off x="314035" y="942904"/>
            <a:ext cx="11563930" cy="1829258"/>
          </a:xfrm>
          <a:prstGeom prst="rect">
            <a:avLst/>
          </a:prstGeom>
          <a:solidFill>
            <a:schemeClr val="accent4">
              <a:lumMod val="60000"/>
              <a:lumOff val="40000"/>
            </a:schemeClr>
          </a:solidFill>
          <a:ln w="76200">
            <a:solidFill>
              <a:srgbClr val="FF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B050"/>
                </a:solidFill>
                <a:latin typeface="Georgia" panose="02040502050405020303" pitchFamily="18" charset="0"/>
              </a:rPr>
              <a:t>Isa 9:6  </a:t>
            </a:r>
            <a:r>
              <a:rPr lang="en-US" sz="2800" dirty="0">
                <a:solidFill>
                  <a:prstClr val="black"/>
                </a:solidFill>
                <a:effectLst>
                  <a:glow rad="63500">
                    <a:srgbClr val="FF99FF">
                      <a:alpha val="75000"/>
                    </a:srgbClr>
                  </a:glow>
                </a:effectLst>
                <a:latin typeface="Georgia" panose="02040502050405020303" pitchFamily="18" charset="0"/>
              </a:rPr>
              <a:t>For a Child shall be born unto us, a Son shall be given unto us, </a:t>
            </a:r>
            <a:r>
              <a:rPr lang="en-US" sz="2800" dirty="0">
                <a:solidFill>
                  <a:prstClr val="black"/>
                </a:solidFill>
                <a:latin typeface="Georgia" panose="02040502050405020303" pitchFamily="18" charset="0"/>
              </a:rPr>
              <a:t>	</a:t>
            </a:r>
            <a:r>
              <a:rPr lang="en-US" sz="2800" dirty="0">
                <a:solidFill>
                  <a:schemeClr val="bg1">
                    <a:lumMod val="65000"/>
                  </a:schemeClr>
                </a:solidFill>
                <a:latin typeface="Georgia" panose="02040502050405020303" pitchFamily="18" charset="0"/>
              </a:rPr>
              <a:t>and the rule is on His shoulder. And His Name is called Wonder, 	Counsellor, Strong </a:t>
            </a:r>
            <a:r>
              <a:rPr lang="en-US" sz="2800" dirty="0" err="1">
                <a:solidFill>
                  <a:schemeClr val="bg1">
                    <a:lumMod val="65000"/>
                  </a:schemeClr>
                </a:solidFill>
                <a:latin typeface="Georgia" panose="02040502050405020303" pitchFamily="18" charset="0"/>
              </a:rPr>
              <a:t>Ěl</a:t>
            </a:r>
            <a:r>
              <a:rPr lang="en-US" sz="2800" dirty="0">
                <a:solidFill>
                  <a:schemeClr val="bg1">
                    <a:lumMod val="65000"/>
                  </a:schemeClr>
                </a:solidFill>
                <a:latin typeface="Georgia" panose="02040502050405020303" pitchFamily="18" charset="0"/>
              </a:rPr>
              <a:t>, Father of Continuity, Prince of Peace. </a:t>
            </a:r>
            <a:endParaRPr lang="en-CA" sz="2800" dirty="0">
              <a:solidFill>
                <a:schemeClr val="bg1">
                  <a:lumMod val="65000"/>
                </a:schemeClr>
              </a:solidFill>
            </a:endParaRPr>
          </a:p>
        </p:txBody>
      </p:sp>
      <p:pic>
        <p:nvPicPr>
          <p:cNvPr id="8" name="Picture 7">
            <a:extLst>
              <a:ext uri="{FF2B5EF4-FFF2-40B4-BE49-F238E27FC236}">
                <a16:creationId xmlns="" xmlns:a16="http://schemas.microsoft.com/office/drawing/2014/main" id="{FB6B58E8-88B9-47BC-BDAE-F5983DCD6FF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2827" y="3050725"/>
            <a:ext cx="11895245" cy="689814"/>
          </a:xfrm>
          <a:prstGeom prst="rect">
            <a:avLst/>
          </a:prstGeom>
          <a:ln>
            <a:solidFill>
              <a:srgbClr val="002060"/>
            </a:solidFill>
          </a:ln>
        </p:spPr>
      </p:pic>
      <p:sp>
        <p:nvSpPr>
          <p:cNvPr id="11" name="Rectangle: Rounded Corners 10">
            <a:extLst>
              <a:ext uri="{FF2B5EF4-FFF2-40B4-BE49-F238E27FC236}">
                <a16:creationId xmlns="" xmlns:a16="http://schemas.microsoft.com/office/drawing/2014/main" id="{CFCAE7E1-83E7-49CD-B0BB-D3C4AF385E31}"/>
              </a:ext>
            </a:extLst>
          </p:cNvPr>
          <p:cNvSpPr/>
          <p:nvPr/>
        </p:nvSpPr>
        <p:spPr>
          <a:xfrm>
            <a:off x="10572227" y="2789907"/>
            <a:ext cx="1503125" cy="260817"/>
          </a:xfrm>
          <a:prstGeom prst="roundRect">
            <a:avLst>
              <a:gd name="adj" fmla="val 50000"/>
            </a:avLst>
          </a:prstGeom>
          <a:solidFill>
            <a:srgbClr val="FF99FF"/>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Isaiah 9:6</a:t>
            </a:r>
          </a:p>
        </p:txBody>
      </p:sp>
      <p:pic>
        <p:nvPicPr>
          <p:cNvPr id="12" name="Picture 11">
            <a:extLst>
              <a:ext uri="{FF2B5EF4-FFF2-40B4-BE49-F238E27FC236}">
                <a16:creationId xmlns="" xmlns:a16="http://schemas.microsoft.com/office/drawing/2014/main" id="{084F31C8-6BB5-4983-99CD-6E5C564B219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77388" y="4057417"/>
            <a:ext cx="710449" cy="1582316"/>
          </a:xfrm>
          <a:prstGeom prst="rect">
            <a:avLst/>
          </a:prstGeom>
          <a:ln>
            <a:solidFill>
              <a:srgbClr val="002060"/>
            </a:solidFill>
          </a:ln>
        </p:spPr>
      </p:pic>
      <p:sp>
        <p:nvSpPr>
          <p:cNvPr id="13" name="Rectangle: Rounded Corners 12">
            <a:extLst>
              <a:ext uri="{FF2B5EF4-FFF2-40B4-BE49-F238E27FC236}">
                <a16:creationId xmlns="" xmlns:a16="http://schemas.microsoft.com/office/drawing/2014/main" id="{AD4E15FD-AB93-4A94-99EB-5C5DF1E86C04}"/>
              </a:ext>
            </a:extLst>
          </p:cNvPr>
          <p:cNvSpPr/>
          <p:nvPr/>
        </p:nvSpPr>
        <p:spPr>
          <a:xfrm>
            <a:off x="314035" y="206482"/>
            <a:ext cx="11563930" cy="507012"/>
          </a:xfrm>
          <a:prstGeom prst="roundRect">
            <a:avLst>
              <a:gd name="adj" fmla="val 50000"/>
            </a:avLst>
          </a:prstGeom>
          <a:solidFill>
            <a:schemeClr val="accent2">
              <a:lumMod val="40000"/>
              <a:lumOff val="60000"/>
            </a:schemeClr>
          </a:solidFill>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ysClr val="windowText" lastClr="000000"/>
                </a:solidFill>
              </a:rPr>
              <a:t>In the next few slides we are going to break down this verse, word for word.</a:t>
            </a:r>
          </a:p>
        </p:txBody>
      </p:sp>
      <p:pic>
        <p:nvPicPr>
          <p:cNvPr id="15" name="Picture 14">
            <a:extLst>
              <a:ext uri="{FF2B5EF4-FFF2-40B4-BE49-F238E27FC236}">
                <a16:creationId xmlns="" xmlns:a16="http://schemas.microsoft.com/office/drawing/2014/main" id="{F0651F0B-CDDB-4F7E-834E-9730DFBA184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344275" y="4066854"/>
            <a:ext cx="731077" cy="1582316"/>
          </a:xfrm>
          <a:prstGeom prst="rect">
            <a:avLst/>
          </a:prstGeom>
          <a:ln>
            <a:solidFill>
              <a:srgbClr val="002060"/>
            </a:solidFill>
          </a:ln>
        </p:spPr>
      </p:pic>
      <p:cxnSp>
        <p:nvCxnSpPr>
          <p:cNvPr id="17" name="Straight Arrow Connector 16">
            <a:extLst>
              <a:ext uri="{FF2B5EF4-FFF2-40B4-BE49-F238E27FC236}">
                <a16:creationId xmlns="" xmlns:a16="http://schemas.microsoft.com/office/drawing/2014/main" id="{9172C8A9-F75B-489E-BD59-C76D7DEFAB53}"/>
              </a:ext>
            </a:extLst>
          </p:cNvPr>
          <p:cNvCxnSpPr>
            <a:cxnSpLocks/>
          </p:cNvCxnSpPr>
          <p:nvPr/>
        </p:nvCxnSpPr>
        <p:spPr>
          <a:xfrm>
            <a:off x="11076419" y="3692536"/>
            <a:ext cx="628958" cy="5141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B0BAE4E7-D189-4F9C-B6AC-67F24F0DB520}"/>
              </a:ext>
            </a:extLst>
          </p:cNvPr>
          <p:cNvCxnSpPr>
            <a:cxnSpLocks/>
          </p:cNvCxnSpPr>
          <p:nvPr/>
        </p:nvCxnSpPr>
        <p:spPr>
          <a:xfrm>
            <a:off x="10395699" y="3702696"/>
            <a:ext cx="357448" cy="3641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 xmlns:a16="http://schemas.microsoft.com/office/drawing/2014/main" id="{17721171-2E61-4356-94F4-B231C76A4F0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359898" y="4057417"/>
            <a:ext cx="1154968" cy="1582316"/>
          </a:xfrm>
          <a:prstGeom prst="rect">
            <a:avLst/>
          </a:prstGeom>
          <a:ln>
            <a:solidFill>
              <a:srgbClr val="002060"/>
            </a:solidFill>
          </a:ln>
        </p:spPr>
      </p:pic>
      <p:cxnSp>
        <p:nvCxnSpPr>
          <p:cNvPr id="26" name="Straight Arrow Connector 25">
            <a:extLst>
              <a:ext uri="{FF2B5EF4-FFF2-40B4-BE49-F238E27FC236}">
                <a16:creationId xmlns="" xmlns:a16="http://schemas.microsoft.com/office/drawing/2014/main" id="{D6AFAB86-BB7B-415A-BDAD-DCBB2D33E7F4}"/>
              </a:ext>
            </a:extLst>
          </p:cNvPr>
          <p:cNvCxnSpPr>
            <a:cxnSpLocks/>
          </p:cNvCxnSpPr>
          <p:nvPr/>
        </p:nvCxnSpPr>
        <p:spPr>
          <a:xfrm>
            <a:off x="9796259" y="3692536"/>
            <a:ext cx="276168" cy="3743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 xmlns:a16="http://schemas.microsoft.com/office/drawing/2014/main" id="{9BB59643-BFA4-407A-8C1D-4E27A4A110A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625840" y="4064000"/>
            <a:ext cx="671250" cy="1575500"/>
          </a:xfrm>
          <a:prstGeom prst="rect">
            <a:avLst/>
          </a:prstGeom>
          <a:ln>
            <a:solidFill>
              <a:srgbClr val="002060"/>
            </a:solidFill>
          </a:ln>
        </p:spPr>
      </p:pic>
      <p:cxnSp>
        <p:nvCxnSpPr>
          <p:cNvPr id="29" name="Straight Arrow Connector 28">
            <a:extLst>
              <a:ext uri="{FF2B5EF4-FFF2-40B4-BE49-F238E27FC236}">
                <a16:creationId xmlns="" xmlns:a16="http://schemas.microsoft.com/office/drawing/2014/main" id="{12CF2668-E3C1-4394-8B88-8CC4D5FBC069}"/>
              </a:ext>
            </a:extLst>
          </p:cNvPr>
          <p:cNvCxnSpPr>
            <a:cxnSpLocks/>
            <a:endCxn id="28" idx="0"/>
          </p:cNvCxnSpPr>
          <p:nvPr/>
        </p:nvCxnSpPr>
        <p:spPr>
          <a:xfrm flipH="1">
            <a:off x="8961465" y="3702696"/>
            <a:ext cx="168968" cy="3613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 xmlns:a16="http://schemas.microsoft.com/office/drawing/2014/main" id="{42D0C8E6-73FC-4AB2-9B2B-DBB1576FA6E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815679" y="4065316"/>
            <a:ext cx="1033994" cy="1574183"/>
          </a:xfrm>
          <a:prstGeom prst="rect">
            <a:avLst/>
          </a:prstGeom>
          <a:ln>
            <a:solidFill>
              <a:srgbClr val="002060"/>
            </a:solidFill>
          </a:ln>
        </p:spPr>
      </p:pic>
      <p:pic>
        <p:nvPicPr>
          <p:cNvPr id="34" name="Picture 33">
            <a:extLst>
              <a:ext uri="{FF2B5EF4-FFF2-40B4-BE49-F238E27FC236}">
                <a16:creationId xmlns="" xmlns:a16="http://schemas.microsoft.com/office/drawing/2014/main" id="{7E8B88B8-E349-47B9-BBEA-505728A7009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901589" y="4067032"/>
            <a:ext cx="668607" cy="1572467"/>
          </a:xfrm>
          <a:prstGeom prst="rect">
            <a:avLst/>
          </a:prstGeom>
          <a:ln>
            <a:solidFill>
              <a:srgbClr val="002060"/>
            </a:solidFill>
          </a:ln>
        </p:spPr>
      </p:pic>
      <p:cxnSp>
        <p:nvCxnSpPr>
          <p:cNvPr id="32" name="Straight Arrow Connector 31">
            <a:extLst>
              <a:ext uri="{FF2B5EF4-FFF2-40B4-BE49-F238E27FC236}">
                <a16:creationId xmlns="" xmlns:a16="http://schemas.microsoft.com/office/drawing/2014/main" id="{173E2478-EB80-48BE-B8B7-66AF4330F9F8}"/>
              </a:ext>
            </a:extLst>
          </p:cNvPr>
          <p:cNvCxnSpPr>
            <a:cxnSpLocks/>
          </p:cNvCxnSpPr>
          <p:nvPr/>
        </p:nvCxnSpPr>
        <p:spPr>
          <a:xfrm flipH="1">
            <a:off x="8415603" y="3692536"/>
            <a:ext cx="210238" cy="3648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 xmlns:a16="http://schemas.microsoft.com/office/drawing/2014/main" id="{6632ADA2-F257-44C8-B9AD-9DF6B2AD95E7}"/>
              </a:ext>
            </a:extLst>
          </p:cNvPr>
          <p:cNvCxnSpPr>
            <a:cxnSpLocks/>
          </p:cNvCxnSpPr>
          <p:nvPr/>
        </p:nvCxnSpPr>
        <p:spPr>
          <a:xfrm flipH="1">
            <a:off x="7705710" y="3702696"/>
            <a:ext cx="340521" cy="3383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 xmlns:a16="http://schemas.microsoft.com/office/drawing/2014/main" id="{6C715F14-4C0F-49D1-915E-2B4C54CA854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097410" y="4064000"/>
            <a:ext cx="671250" cy="1575500"/>
          </a:xfrm>
          <a:prstGeom prst="rect">
            <a:avLst/>
          </a:prstGeom>
          <a:ln>
            <a:solidFill>
              <a:srgbClr val="002060"/>
            </a:solidFill>
          </a:ln>
        </p:spPr>
      </p:pic>
      <p:cxnSp>
        <p:nvCxnSpPr>
          <p:cNvPr id="43" name="Straight Arrow Connector 42">
            <a:extLst>
              <a:ext uri="{FF2B5EF4-FFF2-40B4-BE49-F238E27FC236}">
                <a16:creationId xmlns="" xmlns:a16="http://schemas.microsoft.com/office/drawing/2014/main" id="{7644BE97-051F-4E97-B021-F9CB24A76DC9}"/>
              </a:ext>
            </a:extLst>
          </p:cNvPr>
          <p:cNvCxnSpPr>
            <a:cxnSpLocks/>
          </p:cNvCxnSpPr>
          <p:nvPr/>
        </p:nvCxnSpPr>
        <p:spPr>
          <a:xfrm flipH="1">
            <a:off x="6569249" y="3702696"/>
            <a:ext cx="1102875" cy="4123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 xmlns:a16="http://schemas.microsoft.com/office/drawing/2014/main" id="{EA73396E-3F3C-4EF2-AFA4-F0799D94ABF0}"/>
              </a:ext>
            </a:extLst>
          </p:cNvPr>
          <p:cNvSpPr/>
          <p:nvPr/>
        </p:nvSpPr>
        <p:spPr>
          <a:xfrm>
            <a:off x="314035" y="4064001"/>
            <a:ext cx="5528369" cy="2406468"/>
          </a:xfrm>
          <a:prstGeom prst="roundRect">
            <a:avLst/>
          </a:prstGeom>
          <a:solidFill>
            <a:schemeClr val="bg2">
              <a:lumMod val="9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FF0000"/>
                </a:solidFill>
              </a:rPr>
              <a:t>NO ALARM </a:t>
            </a:r>
            <a:r>
              <a:rPr lang="en-CA" sz="3200" u="sng" dirty="0">
                <a:solidFill>
                  <a:srgbClr val="9966FF"/>
                </a:solidFill>
              </a:rPr>
              <a:t>thus far</a:t>
            </a:r>
            <a:r>
              <a:rPr lang="en-CA" sz="3200" dirty="0">
                <a:solidFill>
                  <a:srgbClr val="9966FF"/>
                </a:solidFill>
              </a:rPr>
              <a:t>!  A Child (boy) was born and </a:t>
            </a:r>
            <a:br>
              <a:rPr lang="en-CA" sz="3200" dirty="0">
                <a:solidFill>
                  <a:srgbClr val="9966FF"/>
                </a:solidFill>
              </a:rPr>
            </a:br>
            <a:r>
              <a:rPr lang="en-CA" sz="3200" dirty="0">
                <a:solidFill>
                  <a:srgbClr val="9966FF"/>
                </a:solidFill>
              </a:rPr>
              <a:t>He was commissioned </a:t>
            </a:r>
            <a:br>
              <a:rPr lang="en-CA" sz="3200" dirty="0">
                <a:solidFill>
                  <a:srgbClr val="9966FF"/>
                </a:solidFill>
              </a:rPr>
            </a:br>
            <a:r>
              <a:rPr lang="en-CA" sz="3200" dirty="0">
                <a:solidFill>
                  <a:srgbClr val="9966FF"/>
                </a:solidFill>
              </a:rPr>
              <a:t>specifically for mankind.</a:t>
            </a:r>
          </a:p>
        </p:txBody>
      </p:sp>
    </p:spTree>
    <p:extLst>
      <p:ext uri="{BB962C8B-B14F-4D97-AF65-F5344CB8AC3E}">
        <p14:creationId xmlns:p14="http://schemas.microsoft.com/office/powerpoint/2010/main" val="125770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33</a:t>
            </a:fld>
            <a:endParaRPr lang="en-CA" dirty="0">
              <a:solidFill>
                <a:schemeClr val="tx1"/>
              </a:solidFill>
            </a:endParaRPr>
          </a:p>
        </p:txBody>
      </p:sp>
      <p:sp>
        <p:nvSpPr>
          <p:cNvPr id="7" name="Rectangle 6">
            <a:extLst>
              <a:ext uri="{FF2B5EF4-FFF2-40B4-BE49-F238E27FC236}">
                <a16:creationId xmlns="" xmlns:a16="http://schemas.microsoft.com/office/drawing/2014/main" id="{114A1122-C733-4108-AF1C-710071904A37}"/>
              </a:ext>
            </a:extLst>
          </p:cNvPr>
          <p:cNvSpPr/>
          <p:nvPr/>
        </p:nvSpPr>
        <p:spPr>
          <a:xfrm>
            <a:off x="314035" y="942904"/>
            <a:ext cx="11563930" cy="1829258"/>
          </a:xfrm>
          <a:prstGeom prst="rect">
            <a:avLst/>
          </a:prstGeom>
          <a:solidFill>
            <a:schemeClr val="accent4">
              <a:lumMod val="60000"/>
              <a:lumOff val="40000"/>
            </a:schemeClr>
          </a:solidFill>
          <a:ln w="76200">
            <a:solidFill>
              <a:srgbClr val="FF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B050"/>
                </a:solidFill>
                <a:latin typeface="Georgia" panose="02040502050405020303" pitchFamily="18" charset="0"/>
              </a:rPr>
              <a:t>Isa 9:6  </a:t>
            </a:r>
            <a:r>
              <a:rPr lang="en-US" sz="2800" dirty="0">
                <a:solidFill>
                  <a:schemeClr val="bg1">
                    <a:lumMod val="65000"/>
                  </a:schemeClr>
                </a:solidFill>
                <a:effectLst/>
                <a:latin typeface="Georgia" panose="02040502050405020303" pitchFamily="18" charset="0"/>
              </a:rPr>
              <a:t>For a Child shall be born unto us, a Son shall be given unto us, </a:t>
            </a:r>
            <a:r>
              <a:rPr lang="en-US" sz="2800" dirty="0">
                <a:solidFill>
                  <a:prstClr val="black"/>
                </a:solidFill>
                <a:latin typeface="Georgia" panose="02040502050405020303" pitchFamily="18" charset="0"/>
              </a:rPr>
              <a:t>	</a:t>
            </a:r>
            <a:r>
              <a:rPr lang="en-US" sz="2800" dirty="0">
                <a:solidFill>
                  <a:prstClr val="black"/>
                </a:solidFill>
                <a:effectLst>
                  <a:glow rad="127000">
                    <a:srgbClr val="00FF99"/>
                  </a:glow>
                </a:effectLst>
                <a:latin typeface="Georgia" panose="02040502050405020303" pitchFamily="18" charset="0"/>
              </a:rPr>
              <a:t>and the rule is on His shoulder. </a:t>
            </a:r>
            <a:r>
              <a:rPr lang="en-US" sz="2800" dirty="0">
                <a:solidFill>
                  <a:schemeClr val="bg1">
                    <a:lumMod val="65000"/>
                  </a:schemeClr>
                </a:solidFill>
                <a:latin typeface="Georgia" panose="02040502050405020303" pitchFamily="18" charset="0"/>
              </a:rPr>
              <a:t>And His Name is called Wonder, 	Counsellor, Strong </a:t>
            </a:r>
            <a:r>
              <a:rPr lang="en-US" sz="2800" dirty="0" err="1">
                <a:solidFill>
                  <a:schemeClr val="bg1">
                    <a:lumMod val="65000"/>
                  </a:schemeClr>
                </a:solidFill>
                <a:latin typeface="Georgia" panose="02040502050405020303" pitchFamily="18" charset="0"/>
              </a:rPr>
              <a:t>Ěl</a:t>
            </a:r>
            <a:r>
              <a:rPr lang="en-US" sz="2800" dirty="0">
                <a:solidFill>
                  <a:schemeClr val="bg1">
                    <a:lumMod val="65000"/>
                  </a:schemeClr>
                </a:solidFill>
                <a:latin typeface="Georgia" panose="02040502050405020303" pitchFamily="18" charset="0"/>
              </a:rPr>
              <a:t>, Father of Continuity, Prince of Peace. </a:t>
            </a:r>
            <a:endParaRPr lang="en-CA" sz="2800" dirty="0">
              <a:solidFill>
                <a:schemeClr val="bg1">
                  <a:lumMod val="65000"/>
                </a:schemeClr>
              </a:solidFill>
            </a:endParaRPr>
          </a:p>
        </p:txBody>
      </p:sp>
      <p:pic>
        <p:nvPicPr>
          <p:cNvPr id="8" name="Picture 7">
            <a:extLst>
              <a:ext uri="{FF2B5EF4-FFF2-40B4-BE49-F238E27FC236}">
                <a16:creationId xmlns="" xmlns:a16="http://schemas.microsoft.com/office/drawing/2014/main" id="{FB6B58E8-88B9-47BC-BDAE-F5983DCD6FF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2827" y="3050725"/>
            <a:ext cx="11895245" cy="689814"/>
          </a:xfrm>
          <a:prstGeom prst="rect">
            <a:avLst/>
          </a:prstGeom>
          <a:ln>
            <a:solidFill>
              <a:srgbClr val="002060"/>
            </a:solidFill>
          </a:ln>
        </p:spPr>
      </p:pic>
      <p:sp>
        <p:nvSpPr>
          <p:cNvPr id="11" name="Rectangle: Rounded Corners 10">
            <a:extLst>
              <a:ext uri="{FF2B5EF4-FFF2-40B4-BE49-F238E27FC236}">
                <a16:creationId xmlns="" xmlns:a16="http://schemas.microsoft.com/office/drawing/2014/main" id="{CFCAE7E1-83E7-49CD-B0BB-D3C4AF385E31}"/>
              </a:ext>
            </a:extLst>
          </p:cNvPr>
          <p:cNvSpPr/>
          <p:nvPr/>
        </p:nvSpPr>
        <p:spPr>
          <a:xfrm>
            <a:off x="10572227" y="2789907"/>
            <a:ext cx="1503125" cy="260817"/>
          </a:xfrm>
          <a:prstGeom prst="roundRect">
            <a:avLst>
              <a:gd name="adj" fmla="val 50000"/>
            </a:avLst>
          </a:prstGeom>
          <a:solidFill>
            <a:srgbClr val="FF99FF"/>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Isaiah 9:6</a:t>
            </a:r>
          </a:p>
        </p:txBody>
      </p:sp>
      <p:sp>
        <p:nvSpPr>
          <p:cNvPr id="13" name="Rectangle: Rounded Corners 12">
            <a:extLst>
              <a:ext uri="{FF2B5EF4-FFF2-40B4-BE49-F238E27FC236}">
                <a16:creationId xmlns="" xmlns:a16="http://schemas.microsoft.com/office/drawing/2014/main" id="{AD4E15FD-AB93-4A94-99EB-5C5DF1E86C04}"/>
              </a:ext>
            </a:extLst>
          </p:cNvPr>
          <p:cNvSpPr/>
          <p:nvPr/>
        </p:nvSpPr>
        <p:spPr>
          <a:xfrm>
            <a:off x="3280514" y="223130"/>
            <a:ext cx="5585201" cy="507012"/>
          </a:xfrm>
          <a:prstGeom prst="roundRect">
            <a:avLst>
              <a:gd name="adj" fmla="val 50000"/>
            </a:avLst>
          </a:prstGeom>
          <a:solidFill>
            <a:srgbClr val="FF00FF"/>
          </a:solidFill>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ysClr val="windowText" lastClr="000000"/>
                </a:solidFill>
              </a:rPr>
              <a:t>Continuing on - Part #2 </a:t>
            </a:r>
          </a:p>
        </p:txBody>
      </p:sp>
      <p:sp>
        <p:nvSpPr>
          <p:cNvPr id="5" name="Rectangle: Rounded Corners 4">
            <a:extLst>
              <a:ext uri="{FF2B5EF4-FFF2-40B4-BE49-F238E27FC236}">
                <a16:creationId xmlns="" xmlns:a16="http://schemas.microsoft.com/office/drawing/2014/main" id="{77D271FD-B9D1-4BB1-97DA-093FDAFC3E83}"/>
              </a:ext>
            </a:extLst>
          </p:cNvPr>
          <p:cNvSpPr/>
          <p:nvPr/>
        </p:nvSpPr>
        <p:spPr>
          <a:xfrm>
            <a:off x="2524362" y="1633660"/>
            <a:ext cx="748937" cy="465106"/>
          </a:xfrm>
          <a:prstGeom prst="round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a:extLst>
              <a:ext uri="{FF2B5EF4-FFF2-40B4-BE49-F238E27FC236}">
                <a16:creationId xmlns="" xmlns:a16="http://schemas.microsoft.com/office/drawing/2014/main" id="{AB6A4B30-EFA8-4754-AF2A-70B96CC0A5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96316" y="3862731"/>
            <a:ext cx="2180986" cy="1829258"/>
          </a:xfrm>
          <a:prstGeom prst="rect">
            <a:avLst/>
          </a:prstGeom>
          <a:ln>
            <a:solidFill>
              <a:srgbClr val="002060"/>
            </a:solidFill>
          </a:ln>
        </p:spPr>
      </p:pic>
      <p:pic>
        <p:nvPicPr>
          <p:cNvPr id="16" name="Picture 15">
            <a:extLst>
              <a:ext uri="{FF2B5EF4-FFF2-40B4-BE49-F238E27FC236}">
                <a16:creationId xmlns="" xmlns:a16="http://schemas.microsoft.com/office/drawing/2014/main" id="{3E705F6C-A015-4DA9-91A8-1880999DD1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08596" y="3862731"/>
            <a:ext cx="1728882" cy="1829258"/>
          </a:xfrm>
          <a:prstGeom prst="rect">
            <a:avLst/>
          </a:prstGeom>
          <a:ln>
            <a:solidFill>
              <a:srgbClr val="002060"/>
            </a:solidFill>
          </a:ln>
        </p:spPr>
      </p:pic>
      <p:cxnSp>
        <p:nvCxnSpPr>
          <p:cNvPr id="17" name="Straight Arrow Connector 16">
            <a:extLst>
              <a:ext uri="{FF2B5EF4-FFF2-40B4-BE49-F238E27FC236}">
                <a16:creationId xmlns="" xmlns:a16="http://schemas.microsoft.com/office/drawing/2014/main" id="{9172C8A9-F75B-489E-BD59-C76D7DEFAB53}"/>
              </a:ext>
            </a:extLst>
          </p:cNvPr>
          <p:cNvCxnSpPr>
            <a:cxnSpLocks/>
          </p:cNvCxnSpPr>
          <p:nvPr/>
        </p:nvCxnSpPr>
        <p:spPr>
          <a:xfrm>
            <a:off x="6767745" y="3690861"/>
            <a:ext cx="346632" cy="3258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 xmlns:a16="http://schemas.microsoft.com/office/drawing/2014/main" id="{6993BEF9-9EF5-4010-A630-3FEEA7166B3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530837" y="3862730"/>
            <a:ext cx="718921" cy="1820300"/>
          </a:xfrm>
          <a:prstGeom prst="rect">
            <a:avLst/>
          </a:prstGeom>
          <a:ln>
            <a:solidFill>
              <a:srgbClr val="002060"/>
            </a:solidFill>
          </a:ln>
        </p:spPr>
      </p:pic>
      <p:cxnSp>
        <p:nvCxnSpPr>
          <p:cNvPr id="29" name="Straight Arrow Connector 28">
            <a:extLst>
              <a:ext uri="{FF2B5EF4-FFF2-40B4-BE49-F238E27FC236}">
                <a16:creationId xmlns="" xmlns:a16="http://schemas.microsoft.com/office/drawing/2014/main" id="{12CF2668-E3C1-4394-8B88-8CC4D5FBC069}"/>
              </a:ext>
            </a:extLst>
          </p:cNvPr>
          <p:cNvCxnSpPr>
            <a:cxnSpLocks/>
          </p:cNvCxnSpPr>
          <p:nvPr/>
        </p:nvCxnSpPr>
        <p:spPr>
          <a:xfrm>
            <a:off x="5990166" y="3664289"/>
            <a:ext cx="0" cy="2918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 xmlns:a16="http://schemas.microsoft.com/office/drawing/2014/main" id="{F999C263-0C4F-4D3B-A8AF-CF8BFB43619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367458" y="3864878"/>
            <a:ext cx="2101320" cy="1820300"/>
          </a:xfrm>
          <a:prstGeom prst="rect">
            <a:avLst/>
          </a:prstGeom>
          <a:ln>
            <a:solidFill>
              <a:srgbClr val="002060"/>
            </a:solidFill>
          </a:ln>
        </p:spPr>
      </p:pic>
      <p:cxnSp>
        <p:nvCxnSpPr>
          <p:cNvPr id="43" name="Straight Arrow Connector 42">
            <a:extLst>
              <a:ext uri="{FF2B5EF4-FFF2-40B4-BE49-F238E27FC236}">
                <a16:creationId xmlns="" xmlns:a16="http://schemas.microsoft.com/office/drawing/2014/main" id="{7644BE97-051F-4E97-B021-F9CB24A76DC9}"/>
              </a:ext>
            </a:extLst>
          </p:cNvPr>
          <p:cNvCxnSpPr>
            <a:cxnSpLocks/>
          </p:cNvCxnSpPr>
          <p:nvPr/>
        </p:nvCxnSpPr>
        <p:spPr>
          <a:xfrm>
            <a:off x="7502013" y="3693779"/>
            <a:ext cx="2145905" cy="11293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 xmlns:a16="http://schemas.microsoft.com/office/drawing/2014/main" id="{6632ADA2-F257-44C8-B9AD-9DF6B2AD95E7}"/>
              </a:ext>
            </a:extLst>
          </p:cNvPr>
          <p:cNvCxnSpPr>
            <a:cxnSpLocks/>
          </p:cNvCxnSpPr>
          <p:nvPr/>
        </p:nvCxnSpPr>
        <p:spPr>
          <a:xfrm flipH="1">
            <a:off x="5288635" y="3692431"/>
            <a:ext cx="122958" cy="2464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 xmlns:a16="http://schemas.microsoft.com/office/drawing/2014/main" id="{23402477-C357-4DB7-91AE-DE78E9C40FB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335301" y="3862730"/>
            <a:ext cx="1740051" cy="2467417"/>
          </a:xfrm>
          <a:prstGeom prst="rect">
            <a:avLst/>
          </a:prstGeom>
        </p:spPr>
      </p:pic>
      <p:sp>
        <p:nvSpPr>
          <p:cNvPr id="4" name="Lightning Bolt 3">
            <a:extLst>
              <a:ext uri="{FF2B5EF4-FFF2-40B4-BE49-F238E27FC236}">
                <a16:creationId xmlns="" xmlns:a16="http://schemas.microsoft.com/office/drawing/2014/main" id="{84BF1B92-D245-46B7-AF31-A32E092CAAB5}"/>
              </a:ext>
            </a:extLst>
          </p:cNvPr>
          <p:cNvSpPr/>
          <p:nvPr/>
        </p:nvSpPr>
        <p:spPr>
          <a:xfrm rot="325800">
            <a:off x="6192596" y="4326737"/>
            <a:ext cx="856156" cy="903433"/>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Lightning Bolt 8">
            <a:extLst>
              <a:ext uri="{FF2B5EF4-FFF2-40B4-BE49-F238E27FC236}">
                <a16:creationId xmlns="" xmlns:a16="http://schemas.microsoft.com/office/drawing/2014/main" id="{828B81BF-1A1D-46FC-B850-DF74BE764088}"/>
              </a:ext>
            </a:extLst>
          </p:cNvPr>
          <p:cNvSpPr/>
          <p:nvPr/>
        </p:nvSpPr>
        <p:spPr>
          <a:xfrm rot="2140237">
            <a:off x="3740310" y="4084098"/>
            <a:ext cx="745676" cy="929776"/>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Speech Bubble: Oval 30">
            <a:extLst>
              <a:ext uri="{FF2B5EF4-FFF2-40B4-BE49-F238E27FC236}">
                <a16:creationId xmlns="" xmlns:a16="http://schemas.microsoft.com/office/drawing/2014/main" id="{3A953D34-7F4B-4618-8C2E-5955608A2522}"/>
              </a:ext>
            </a:extLst>
          </p:cNvPr>
          <p:cNvSpPr/>
          <p:nvPr/>
        </p:nvSpPr>
        <p:spPr>
          <a:xfrm>
            <a:off x="8296838" y="4464590"/>
            <a:ext cx="688610" cy="612648"/>
          </a:xfrm>
          <a:prstGeom prst="wedgeEllipseCallout">
            <a:avLst>
              <a:gd name="adj1" fmla="val 3881"/>
              <a:gd name="adj2" fmla="val 99413"/>
            </a:avLst>
          </a:prstGeom>
          <a:solidFill>
            <a:srgbClr val="FF0000"/>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dirty="0"/>
              <a:t>?</a:t>
            </a:r>
          </a:p>
        </p:txBody>
      </p:sp>
      <p:sp>
        <p:nvSpPr>
          <p:cNvPr id="33" name="Rectangle: Rounded Corners 32">
            <a:extLst>
              <a:ext uri="{FF2B5EF4-FFF2-40B4-BE49-F238E27FC236}">
                <a16:creationId xmlns="" xmlns:a16="http://schemas.microsoft.com/office/drawing/2014/main" id="{5F943E35-5A28-4FF2-B898-135F692FFDC5}"/>
              </a:ext>
            </a:extLst>
          </p:cNvPr>
          <p:cNvSpPr/>
          <p:nvPr/>
        </p:nvSpPr>
        <p:spPr>
          <a:xfrm>
            <a:off x="6307757" y="5331093"/>
            <a:ext cx="1654632" cy="351937"/>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Rounded Corners 35">
            <a:extLst>
              <a:ext uri="{FF2B5EF4-FFF2-40B4-BE49-F238E27FC236}">
                <a16:creationId xmlns="" xmlns:a16="http://schemas.microsoft.com/office/drawing/2014/main" id="{0E5E64FF-7E6F-4352-9C85-9E610D55ED61}"/>
              </a:ext>
            </a:extLst>
          </p:cNvPr>
          <p:cNvSpPr/>
          <p:nvPr/>
        </p:nvSpPr>
        <p:spPr>
          <a:xfrm>
            <a:off x="3309680" y="5311429"/>
            <a:ext cx="2159098" cy="363676"/>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Rounded Corners 33">
            <a:extLst>
              <a:ext uri="{FF2B5EF4-FFF2-40B4-BE49-F238E27FC236}">
                <a16:creationId xmlns="" xmlns:a16="http://schemas.microsoft.com/office/drawing/2014/main" id="{11547654-714A-482B-85FA-7C40FAB7C1FB}"/>
              </a:ext>
            </a:extLst>
          </p:cNvPr>
          <p:cNvSpPr/>
          <p:nvPr/>
        </p:nvSpPr>
        <p:spPr>
          <a:xfrm>
            <a:off x="116648" y="3862730"/>
            <a:ext cx="3087693" cy="2847488"/>
          </a:xfrm>
          <a:prstGeom prst="roundRect">
            <a:avLst/>
          </a:prstGeom>
          <a:solidFill>
            <a:srgbClr val="C00000"/>
          </a:solidFill>
          <a:ln w="57150">
            <a:solidFill>
              <a:srgbClr val="6633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t>Alarm bells should be </a:t>
            </a:r>
            <a:r>
              <a:rPr lang="en-CA" sz="6600" dirty="0">
                <a:ln w="28575">
                  <a:solidFill>
                    <a:srgbClr val="0000FF"/>
                  </a:solidFill>
                </a:ln>
                <a:effectLst>
                  <a:outerShdw blurRad="50800" dist="38100" sx="103000" sy="103000" algn="l" rotWithShape="0">
                    <a:srgbClr val="00FF99"/>
                  </a:outerShdw>
                </a:effectLst>
                <a:latin typeface="Cooper Black" panose="0208090404030B020404" pitchFamily="18" charset="0"/>
              </a:rPr>
              <a:t>LOUD</a:t>
            </a:r>
            <a:r>
              <a:rPr lang="en-CA" sz="3600" dirty="0"/>
              <a:t> right now!</a:t>
            </a:r>
          </a:p>
        </p:txBody>
      </p:sp>
      <p:pic>
        <p:nvPicPr>
          <p:cNvPr id="10" name="Picture 3" descr="C:\Users\Rae\Desktop\yellow face oooh clear.png">
            <a:extLst>
              <a:ext uri="{FF2B5EF4-FFF2-40B4-BE49-F238E27FC236}">
                <a16:creationId xmlns="" xmlns:a16="http://schemas.microsoft.com/office/drawing/2014/main" id="{64126FDB-9536-4995-82CA-42D293996ED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264243" flipH="1">
            <a:off x="5782169" y="5639399"/>
            <a:ext cx="1188068" cy="117471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5" name="Lightning Bolt 24">
            <a:extLst>
              <a:ext uri="{FF2B5EF4-FFF2-40B4-BE49-F238E27FC236}">
                <a16:creationId xmlns="" xmlns:a16="http://schemas.microsoft.com/office/drawing/2014/main" id="{B357F5C9-99BA-4C29-A872-3992E3D0FE33}"/>
              </a:ext>
            </a:extLst>
          </p:cNvPr>
          <p:cNvSpPr/>
          <p:nvPr/>
        </p:nvSpPr>
        <p:spPr>
          <a:xfrm rot="21228447">
            <a:off x="235410" y="275171"/>
            <a:ext cx="2146150" cy="1461833"/>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a:extLst>
              <a:ext uri="{FF2B5EF4-FFF2-40B4-BE49-F238E27FC236}">
                <a16:creationId xmlns="" xmlns:a16="http://schemas.microsoft.com/office/drawing/2014/main" id="{29DB4A66-3598-4477-9313-D57773195102}"/>
              </a:ext>
            </a:extLst>
          </p:cNvPr>
          <p:cNvSpPr/>
          <p:nvPr/>
        </p:nvSpPr>
        <p:spPr>
          <a:xfrm>
            <a:off x="3648423" y="5751510"/>
            <a:ext cx="1955376" cy="1038010"/>
          </a:xfrm>
          <a:prstGeom prst="rect">
            <a:avLst/>
          </a:prstGeom>
          <a:solidFill>
            <a:srgbClr val="663300"/>
          </a:solidFill>
          <a:ln w="285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0000FF"/>
                  </a:solidFill>
                </a:ln>
                <a:solidFill>
                  <a:srgbClr val="9966FF"/>
                </a:solidFill>
                <a:effectLst>
                  <a:outerShdw blurRad="50800" dist="50800" dir="5400000" sx="101000" sy="101000" algn="ctr" rotWithShape="0">
                    <a:srgbClr val="FF7C80"/>
                  </a:outerShdw>
                </a:effectLst>
              </a:rPr>
              <a:t>Glory</a:t>
            </a:r>
            <a:r>
              <a:rPr lang="en-CA" sz="3200" b="1" dirty="0">
                <a:ln>
                  <a:solidFill>
                    <a:srgbClr val="0000FF"/>
                  </a:solidFill>
                </a:ln>
                <a:solidFill>
                  <a:srgbClr val="9966FF"/>
                </a:solidFill>
              </a:rPr>
              <a:t> &amp; </a:t>
            </a:r>
            <a:br>
              <a:rPr lang="en-CA" sz="3200" b="1" dirty="0">
                <a:ln>
                  <a:solidFill>
                    <a:srgbClr val="0000FF"/>
                  </a:solidFill>
                </a:ln>
                <a:solidFill>
                  <a:srgbClr val="9966FF"/>
                </a:solidFill>
              </a:rPr>
            </a:br>
            <a:r>
              <a:rPr lang="en-CA" sz="3200" b="1" dirty="0">
                <a:ln>
                  <a:solidFill>
                    <a:srgbClr val="0000FF"/>
                  </a:solidFill>
                </a:ln>
                <a:solidFill>
                  <a:srgbClr val="9966FF"/>
                </a:solidFill>
                <a:effectLst>
                  <a:outerShdw blurRad="50800" dist="50800" dir="5400000" algn="ctr" rotWithShape="0">
                    <a:srgbClr val="FF7C80"/>
                  </a:outerShdw>
                </a:effectLst>
              </a:rPr>
              <a:t>Esteem</a:t>
            </a:r>
          </a:p>
        </p:txBody>
      </p:sp>
      <p:sp>
        <p:nvSpPr>
          <p:cNvPr id="28" name="Rectangle 27">
            <a:extLst>
              <a:ext uri="{FF2B5EF4-FFF2-40B4-BE49-F238E27FC236}">
                <a16:creationId xmlns="" xmlns:a16="http://schemas.microsoft.com/office/drawing/2014/main" id="{C7077E94-FFBE-4E09-B067-634F54D070C0}"/>
              </a:ext>
            </a:extLst>
          </p:cNvPr>
          <p:cNvSpPr/>
          <p:nvPr/>
        </p:nvSpPr>
        <p:spPr>
          <a:xfrm>
            <a:off x="7040402" y="5754430"/>
            <a:ext cx="3156890" cy="1038010"/>
          </a:xfrm>
          <a:prstGeom prst="rect">
            <a:avLst/>
          </a:prstGeom>
          <a:solidFill>
            <a:srgbClr val="663300"/>
          </a:solidFill>
          <a:ln w="285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0000FF"/>
                  </a:solidFill>
                </a:ln>
                <a:solidFill>
                  <a:srgbClr val="9966FF"/>
                </a:solidFill>
                <a:effectLst>
                  <a:outerShdw blurRad="50800" dist="50800" dir="5400000" sx="101000" sy="101000" algn="ctr" rotWithShape="0">
                    <a:srgbClr val="FF7C80"/>
                  </a:outerShdw>
                </a:effectLst>
              </a:rPr>
              <a:t>Upon Yahusha Ha Mashiach!</a:t>
            </a:r>
            <a:endParaRPr lang="en-CA" sz="3200" b="1" dirty="0">
              <a:ln>
                <a:solidFill>
                  <a:srgbClr val="0000FF"/>
                </a:solidFill>
              </a:ln>
              <a:solidFill>
                <a:srgbClr val="9966FF"/>
              </a:solidFill>
              <a:effectLst>
                <a:outerShdw blurRad="50800" dist="50800" dir="5400000" algn="ctr" rotWithShape="0">
                  <a:srgbClr val="FF7C80"/>
                </a:outerShdw>
              </a:effectLst>
            </a:endParaRPr>
          </a:p>
        </p:txBody>
      </p:sp>
    </p:spTree>
    <p:extLst>
      <p:ext uri="{BB962C8B-B14F-4D97-AF65-F5344CB8AC3E}">
        <p14:creationId xmlns:p14="http://schemas.microsoft.com/office/powerpoint/2010/main" val="207266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repeatCount="4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75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8" presetClass="emph" presetSubtype="0" fill="hold" grpId="1" nodeType="withEffect">
                                  <p:stCondLst>
                                    <p:cond delay="250"/>
                                  </p:stCondLst>
                                  <p:childTnLst>
                                    <p:animRot by="21600000">
                                      <p:cBhvr>
                                        <p:cTn id="12" dur="2000" fill="hold"/>
                                        <p:tgtEl>
                                          <p:spTgt spid="25"/>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up)">
                                      <p:cBhvr>
                                        <p:cTn id="17" dur="500"/>
                                        <p:tgtEl>
                                          <p:spTgt spid="38"/>
                                        </p:tgtEl>
                                      </p:cBhvr>
                                    </p:animEffect>
                                  </p:childTnLst>
                                </p:cTn>
                              </p:par>
                              <p:par>
                                <p:cTn id="18" presetID="22" presetClass="entr" presetSubtype="1"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up)">
                                      <p:cBhvr>
                                        <p:cTn id="20" dur="500"/>
                                        <p:tgtEl>
                                          <p:spTgt spid="29"/>
                                        </p:tgtEl>
                                      </p:cBhvr>
                                    </p:animEffect>
                                  </p:childTnLst>
                                </p:cTn>
                              </p:par>
                              <p:par>
                                <p:cTn id="21" presetID="22" presetClass="entr" presetSubtype="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par>
                                <p:cTn id="24" presetID="22" presetClass="entr" presetSubtype="1"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up)">
                                      <p:cBhvr>
                                        <p:cTn id="26" dur="500"/>
                                        <p:tgtEl>
                                          <p:spTgt spid="43"/>
                                        </p:tgtEl>
                                      </p:cBhvr>
                                    </p:animEffect>
                                  </p:childTnLst>
                                </p:cTn>
                              </p:par>
                              <p:par>
                                <p:cTn id="27" presetID="22" presetClass="entr" presetSubtype="1" fill="hold" nodeType="withEffect">
                                  <p:stCondLst>
                                    <p:cond delay="25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1000"/>
                                        <p:tgtEl>
                                          <p:spTgt spid="12"/>
                                        </p:tgtEl>
                                      </p:cBhvr>
                                    </p:animEffect>
                                  </p:childTnLst>
                                </p:cTn>
                              </p:par>
                              <p:par>
                                <p:cTn id="30" presetID="22" presetClass="entr" presetSubtype="1" fill="hold" nodeType="withEffect">
                                  <p:stCondLst>
                                    <p:cond delay="25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1000"/>
                                        <p:tgtEl>
                                          <p:spTgt spid="16"/>
                                        </p:tgtEl>
                                      </p:cBhvr>
                                    </p:animEffect>
                                  </p:childTnLst>
                                </p:cTn>
                              </p:par>
                              <p:par>
                                <p:cTn id="33" presetID="22" presetClass="entr" presetSubtype="1" fill="hold" nodeType="withEffect">
                                  <p:stCondLst>
                                    <p:cond delay="25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1000"/>
                                        <p:tgtEl>
                                          <p:spTgt spid="20"/>
                                        </p:tgtEl>
                                      </p:cBhvr>
                                    </p:animEffect>
                                  </p:childTnLst>
                                </p:cTn>
                              </p:par>
                              <p:par>
                                <p:cTn id="36" presetID="22" presetClass="entr" presetSubtype="1" fill="hold" nodeType="withEffect">
                                  <p:stCondLst>
                                    <p:cond delay="250"/>
                                  </p:stCondLst>
                                  <p:childTnLst>
                                    <p:set>
                                      <p:cBhvr>
                                        <p:cTn id="37" dur="1" fill="hold">
                                          <p:stCondLst>
                                            <p:cond delay="0"/>
                                          </p:stCondLst>
                                        </p:cTn>
                                        <p:tgtEl>
                                          <p:spTgt spid="22"/>
                                        </p:tgtEl>
                                        <p:attrNameLst>
                                          <p:attrName>style.visibility</p:attrName>
                                        </p:attrNameLst>
                                      </p:cBhvr>
                                      <p:to>
                                        <p:strVal val="visible"/>
                                      </p:to>
                                    </p:set>
                                    <p:animEffect transition="in" filter="wipe(up)">
                                      <p:cBhvr>
                                        <p:cTn id="38" dur="1000"/>
                                        <p:tgtEl>
                                          <p:spTgt spid="22"/>
                                        </p:tgtEl>
                                      </p:cBhvr>
                                    </p:animEffect>
                                  </p:childTnLst>
                                </p:cTn>
                              </p:par>
                              <p:par>
                                <p:cTn id="39" presetID="21" presetClass="entr" presetSubtype="8" fill="hold" grpId="0" nodeType="withEffect">
                                  <p:stCondLst>
                                    <p:cond delay="250"/>
                                  </p:stCondLst>
                                  <p:childTnLst>
                                    <p:set>
                                      <p:cBhvr>
                                        <p:cTn id="40" dur="1" fill="hold">
                                          <p:stCondLst>
                                            <p:cond delay="0"/>
                                          </p:stCondLst>
                                        </p:cTn>
                                        <p:tgtEl>
                                          <p:spTgt spid="33"/>
                                        </p:tgtEl>
                                        <p:attrNameLst>
                                          <p:attrName>style.visibility</p:attrName>
                                        </p:attrNameLst>
                                      </p:cBhvr>
                                      <p:to>
                                        <p:strVal val="visible"/>
                                      </p:to>
                                    </p:set>
                                    <p:animEffect transition="in" filter="wheel(8)">
                                      <p:cBhvr>
                                        <p:cTn id="41" dur="2000"/>
                                        <p:tgtEl>
                                          <p:spTgt spid="33"/>
                                        </p:tgtEl>
                                      </p:cBhvr>
                                    </p:animEffect>
                                  </p:childTnLst>
                                </p:cTn>
                              </p:par>
                            </p:childTnLst>
                          </p:cTn>
                        </p:par>
                        <p:par>
                          <p:cTn id="42" fill="hold">
                            <p:stCondLst>
                              <p:cond delay="2250"/>
                            </p:stCondLst>
                            <p:childTnLst>
                              <p:par>
                                <p:cTn id="43" presetID="45" presetClass="entr" presetSubtype="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2000"/>
                                        <p:tgtEl>
                                          <p:spTgt spid="4"/>
                                        </p:tgtEl>
                                      </p:cBhvr>
                                    </p:animEffect>
                                    <p:anim calcmode="lin" valueType="num">
                                      <p:cBhvr>
                                        <p:cTn id="46" dur="2000" fill="hold"/>
                                        <p:tgtEl>
                                          <p:spTgt spid="4"/>
                                        </p:tgtEl>
                                        <p:attrNameLst>
                                          <p:attrName>ppt_w</p:attrName>
                                        </p:attrNameLst>
                                      </p:cBhvr>
                                      <p:tavLst>
                                        <p:tav tm="0" fmla="#ppt_w*sin(2.5*pi*$)">
                                          <p:val>
                                            <p:fltVal val="0"/>
                                          </p:val>
                                        </p:tav>
                                        <p:tav tm="100000">
                                          <p:val>
                                            <p:fltVal val="1"/>
                                          </p:val>
                                        </p:tav>
                                      </p:tavLst>
                                    </p:anim>
                                    <p:anim calcmode="lin" valueType="num">
                                      <p:cBhvr>
                                        <p:cTn id="47" dur="2000" fill="hold"/>
                                        <p:tgtEl>
                                          <p:spTgt spid="4"/>
                                        </p:tgtEl>
                                        <p:attrNameLst>
                                          <p:attrName>ppt_h</p:attrName>
                                        </p:attrNameLst>
                                      </p:cBhvr>
                                      <p:tavLst>
                                        <p:tav tm="0">
                                          <p:val>
                                            <p:strVal val="#ppt_h"/>
                                          </p:val>
                                        </p:tav>
                                        <p:tav tm="100000">
                                          <p:val>
                                            <p:strVal val="#ppt_h"/>
                                          </p:val>
                                        </p:tav>
                                      </p:tavLst>
                                    </p:anim>
                                  </p:childTnLst>
                                </p:cTn>
                              </p:par>
                            </p:childTnLst>
                          </p:cTn>
                        </p:par>
                        <p:par>
                          <p:cTn id="48" fill="hold">
                            <p:stCondLst>
                              <p:cond delay="4250"/>
                            </p:stCondLst>
                            <p:childTnLst>
                              <p:par>
                                <p:cTn id="49" presetID="6" presetClass="entr" presetSubtype="16"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circle(in)">
                                      <p:cBhvr>
                                        <p:cTn id="51" dur="2000"/>
                                        <p:tgtEl>
                                          <p:spTgt spid="24"/>
                                        </p:tgtEl>
                                      </p:cBhvr>
                                    </p:animEffect>
                                  </p:childTnLst>
                                </p:cTn>
                              </p:par>
                              <p:par>
                                <p:cTn id="52" presetID="31"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000" fill="hold"/>
                                        <p:tgtEl>
                                          <p:spTgt spid="10"/>
                                        </p:tgtEl>
                                        <p:attrNameLst>
                                          <p:attrName>ppt_w</p:attrName>
                                        </p:attrNameLst>
                                      </p:cBhvr>
                                      <p:tavLst>
                                        <p:tav tm="0">
                                          <p:val>
                                            <p:fltVal val="0"/>
                                          </p:val>
                                        </p:tav>
                                        <p:tav tm="100000">
                                          <p:val>
                                            <p:strVal val="#ppt_w"/>
                                          </p:val>
                                        </p:tav>
                                      </p:tavLst>
                                    </p:anim>
                                    <p:anim calcmode="lin" valueType="num">
                                      <p:cBhvr>
                                        <p:cTn id="55" dur="1000" fill="hold"/>
                                        <p:tgtEl>
                                          <p:spTgt spid="10"/>
                                        </p:tgtEl>
                                        <p:attrNameLst>
                                          <p:attrName>ppt_h</p:attrName>
                                        </p:attrNameLst>
                                      </p:cBhvr>
                                      <p:tavLst>
                                        <p:tav tm="0">
                                          <p:val>
                                            <p:fltVal val="0"/>
                                          </p:val>
                                        </p:tav>
                                        <p:tav tm="100000">
                                          <p:val>
                                            <p:strVal val="#ppt_h"/>
                                          </p:val>
                                        </p:tav>
                                      </p:tavLst>
                                    </p:anim>
                                    <p:anim calcmode="lin" valueType="num">
                                      <p:cBhvr>
                                        <p:cTn id="56" dur="1000" fill="hold"/>
                                        <p:tgtEl>
                                          <p:spTgt spid="10"/>
                                        </p:tgtEl>
                                        <p:attrNameLst>
                                          <p:attrName>style.rotation</p:attrName>
                                        </p:attrNameLst>
                                      </p:cBhvr>
                                      <p:tavLst>
                                        <p:tav tm="0">
                                          <p:val>
                                            <p:fltVal val="90"/>
                                          </p:val>
                                        </p:tav>
                                        <p:tav tm="100000">
                                          <p:val>
                                            <p:fltVal val="0"/>
                                          </p:val>
                                        </p:tav>
                                      </p:tavLst>
                                    </p:anim>
                                    <p:animEffect transition="in" filter="fade">
                                      <p:cBhvr>
                                        <p:cTn id="57" dur="10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1000" fill="hold"/>
                                        <p:tgtEl>
                                          <p:spTgt spid="9"/>
                                        </p:tgtEl>
                                        <p:attrNameLst>
                                          <p:attrName>ppt_w</p:attrName>
                                        </p:attrNameLst>
                                      </p:cBhvr>
                                      <p:tavLst>
                                        <p:tav tm="0">
                                          <p:val>
                                            <p:fltVal val="0"/>
                                          </p:val>
                                        </p:tav>
                                        <p:tav tm="100000">
                                          <p:val>
                                            <p:strVal val="#ppt_w"/>
                                          </p:val>
                                        </p:tav>
                                      </p:tavLst>
                                    </p:anim>
                                    <p:anim calcmode="lin" valueType="num">
                                      <p:cBhvr>
                                        <p:cTn id="63" dur="1000" fill="hold"/>
                                        <p:tgtEl>
                                          <p:spTgt spid="9"/>
                                        </p:tgtEl>
                                        <p:attrNameLst>
                                          <p:attrName>ppt_h</p:attrName>
                                        </p:attrNameLst>
                                      </p:cBhvr>
                                      <p:tavLst>
                                        <p:tav tm="0">
                                          <p:val>
                                            <p:fltVal val="0"/>
                                          </p:val>
                                        </p:tav>
                                        <p:tav tm="100000">
                                          <p:val>
                                            <p:strVal val="#ppt_h"/>
                                          </p:val>
                                        </p:tav>
                                      </p:tavLst>
                                    </p:anim>
                                    <p:anim calcmode="lin" valueType="num">
                                      <p:cBhvr>
                                        <p:cTn id="64" dur="1000" fill="hold"/>
                                        <p:tgtEl>
                                          <p:spTgt spid="9"/>
                                        </p:tgtEl>
                                        <p:attrNameLst>
                                          <p:attrName>style.rotation</p:attrName>
                                        </p:attrNameLst>
                                      </p:cBhvr>
                                      <p:tavLst>
                                        <p:tav tm="0">
                                          <p:val>
                                            <p:fltVal val="90"/>
                                          </p:val>
                                        </p:tav>
                                        <p:tav tm="100000">
                                          <p:val>
                                            <p:fltVal val="0"/>
                                          </p:val>
                                        </p:tav>
                                      </p:tavLst>
                                    </p:anim>
                                    <p:animEffect transition="in" filter="fade">
                                      <p:cBhvr>
                                        <p:cTn id="65" dur="1000"/>
                                        <p:tgtEl>
                                          <p:spTgt spid="9"/>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1000" fill="hold"/>
                                        <p:tgtEl>
                                          <p:spTgt spid="36"/>
                                        </p:tgtEl>
                                        <p:attrNameLst>
                                          <p:attrName>ppt_w</p:attrName>
                                        </p:attrNameLst>
                                      </p:cBhvr>
                                      <p:tavLst>
                                        <p:tav tm="0">
                                          <p:val>
                                            <p:fltVal val="0"/>
                                          </p:val>
                                        </p:tav>
                                        <p:tav tm="100000">
                                          <p:val>
                                            <p:strVal val="#ppt_w"/>
                                          </p:val>
                                        </p:tav>
                                      </p:tavLst>
                                    </p:anim>
                                    <p:anim calcmode="lin" valueType="num">
                                      <p:cBhvr>
                                        <p:cTn id="69" dur="1000" fill="hold"/>
                                        <p:tgtEl>
                                          <p:spTgt spid="36"/>
                                        </p:tgtEl>
                                        <p:attrNameLst>
                                          <p:attrName>ppt_h</p:attrName>
                                        </p:attrNameLst>
                                      </p:cBhvr>
                                      <p:tavLst>
                                        <p:tav tm="0">
                                          <p:val>
                                            <p:fltVal val="0"/>
                                          </p:val>
                                        </p:tav>
                                        <p:tav tm="100000">
                                          <p:val>
                                            <p:strVal val="#ppt_h"/>
                                          </p:val>
                                        </p:tav>
                                      </p:tavLst>
                                    </p:anim>
                                    <p:anim calcmode="lin" valueType="num">
                                      <p:cBhvr>
                                        <p:cTn id="70" dur="1000" fill="hold"/>
                                        <p:tgtEl>
                                          <p:spTgt spid="36"/>
                                        </p:tgtEl>
                                        <p:attrNameLst>
                                          <p:attrName>style.rotation</p:attrName>
                                        </p:attrNameLst>
                                      </p:cBhvr>
                                      <p:tavLst>
                                        <p:tav tm="0">
                                          <p:val>
                                            <p:fltVal val="90"/>
                                          </p:val>
                                        </p:tav>
                                        <p:tav tm="100000">
                                          <p:val>
                                            <p:fltVal val="0"/>
                                          </p:val>
                                        </p:tav>
                                      </p:tavLst>
                                    </p:anim>
                                    <p:animEffect transition="in" filter="fade">
                                      <p:cBhvr>
                                        <p:cTn id="71" dur="1000"/>
                                        <p:tgtEl>
                                          <p:spTgt spid="36"/>
                                        </p:tgtEl>
                                      </p:cBhvr>
                                    </p:animEffect>
                                  </p:childTnLst>
                                </p:cTn>
                              </p:par>
                            </p:childTnLst>
                          </p:cTn>
                        </p:par>
                        <p:par>
                          <p:cTn id="72" fill="hold">
                            <p:stCondLst>
                              <p:cond delay="1000"/>
                            </p:stCondLst>
                            <p:childTnLst>
                              <p:par>
                                <p:cTn id="73" presetID="6" presetClass="entr" presetSubtype="16"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circle(in)">
                                      <p:cBhvr>
                                        <p:cTn id="75" dur="1000"/>
                                        <p:tgtEl>
                                          <p:spTgt spid="34"/>
                                        </p:tgtEl>
                                      </p:cBhvr>
                                    </p:animEffect>
                                  </p:childTnLst>
                                </p:cTn>
                              </p:par>
                            </p:childTnLst>
                          </p:cTn>
                        </p:par>
                        <p:par>
                          <p:cTn id="76" fill="hold">
                            <p:stCondLst>
                              <p:cond delay="2000"/>
                            </p:stCondLst>
                            <p:childTnLst>
                              <p:par>
                                <p:cTn id="77" presetID="32" presetClass="emph" presetSubtype="0" repeatCount="5000" fill="hold" nodeType="afterEffect">
                                  <p:stCondLst>
                                    <p:cond delay="0"/>
                                  </p:stCondLst>
                                  <p:childTnLst>
                                    <p:animRot by="120000">
                                      <p:cBhvr>
                                        <p:cTn id="78" dur="100" fill="hold">
                                          <p:stCondLst>
                                            <p:cond delay="0"/>
                                          </p:stCondLst>
                                        </p:cTn>
                                        <p:tgtEl>
                                          <p:spTgt spid="24"/>
                                        </p:tgtEl>
                                        <p:attrNameLst>
                                          <p:attrName>r</p:attrName>
                                        </p:attrNameLst>
                                      </p:cBhvr>
                                    </p:animRot>
                                    <p:animRot by="-240000">
                                      <p:cBhvr>
                                        <p:cTn id="79" dur="200" fill="hold">
                                          <p:stCondLst>
                                            <p:cond delay="200"/>
                                          </p:stCondLst>
                                        </p:cTn>
                                        <p:tgtEl>
                                          <p:spTgt spid="24"/>
                                        </p:tgtEl>
                                        <p:attrNameLst>
                                          <p:attrName>r</p:attrName>
                                        </p:attrNameLst>
                                      </p:cBhvr>
                                    </p:animRot>
                                    <p:animRot by="240000">
                                      <p:cBhvr>
                                        <p:cTn id="80" dur="200" fill="hold">
                                          <p:stCondLst>
                                            <p:cond delay="400"/>
                                          </p:stCondLst>
                                        </p:cTn>
                                        <p:tgtEl>
                                          <p:spTgt spid="24"/>
                                        </p:tgtEl>
                                        <p:attrNameLst>
                                          <p:attrName>r</p:attrName>
                                        </p:attrNameLst>
                                      </p:cBhvr>
                                    </p:animRot>
                                    <p:animRot by="-240000">
                                      <p:cBhvr>
                                        <p:cTn id="81" dur="200" fill="hold">
                                          <p:stCondLst>
                                            <p:cond delay="600"/>
                                          </p:stCondLst>
                                        </p:cTn>
                                        <p:tgtEl>
                                          <p:spTgt spid="24"/>
                                        </p:tgtEl>
                                        <p:attrNameLst>
                                          <p:attrName>r</p:attrName>
                                        </p:attrNameLst>
                                      </p:cBhvr>
                                    </p:animRot>
                                    <p:animRot by="120000">
                                      <p:cBhvr>
                                        <p:cTn id="82" dur="200" fill="hold">
                                          <p:stCondLst>
                                            <p:cond delay="800"/>
                                          </p:stCondLst>
                                        </p:cTn>
                                        <p:tgtEl>
                                          <p:spTgt spid="24"/>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grpId="0" nodeType="clickEffect">
                                  <p:stCondLst>
                                    <p:cond delay="0"/>
                                  </p:stCondLst>
                                  <p:childTnLst>
                                    <p:set>
                                      <p:cBhvr>
                                        <p:cTn id="93" dur="1" fill="hold">
                                          <p:stCondLst>
                                            <p:cond delay="0"/>
                                          </p:stCondLst>
                                        </p:cTn>
                                        <p:tgtEl>
                                          <p:spTgt spid="3"/>
                                        </p:tgtEl>
                                        <p:attrNameLst>
                                          <p:attrName>style.visibility</p:attrName>
                                        </p:attrNameLst>
                                      </p:cBhvr>
                                      <p:to>
                                        <p:strVal val="visible"/>
                                      </p:to>
                                    </p:set>
                                    <p:anim calcmode="lin" valueType="num">
                                      <p:cBhvr>
                                        <p:cTn id="94" dur="1000" fill="hold"/>
                                        <p:tgtEl>
                                          <p:spTgt spid="3"/>
                                        </p:tgtEl>
                                        <p:attrNameLst>
                                          <p:attrName>ppt_w</p:attrName>
                                        </p:attrNameLst>
                                      </p:cBhvr>
                                      <p:tavLst>
                                        <p:tav tm="0">
                                          <p:val>
                                            <p:fltVal val="0"/>
                                          </p:val>
                                        </p:tav>
                                        <p:tav tm="100000">
                                          <p:val>
                                            <p:strVal val="#ppt_w"/>
                                          </p:val>
                                        </p:tav>
                                      </p:tavLst>
                                    </p:anim>
                                    <p:anim calcmode="lin" valueType="num">
                                      <p:cBhvr>
                                        <p:cTn id="95" dur="1000" fill="hold"/>
                                        <p:tgtEl>
                                          <p:spTgt spid="3"/>
                                        </p:tgtEl>
                                        <p:attrNameLst>
                                          <p:attrName>ppt_h</p:attrName>
                                        </p:attrNameLst>
                                      </p:cBhvr>
                                      <p:tavLst>
                                        <p:tav tm="0">
                                          <p:val>
                                            <p:fltVal val="0"/>
                                          </p:val>
                                        </p:tav>
                                        <p:tav tm="100000">
                                          <p:val>
                                            <p:strVal val="#ppt_h"/>
                                          </p:val>
                                        </p:tav>
                                      </p:tavLst>
                                    </p:anim>
                                    <p:anim calcmode="lin" valueType="num">
                                      <p:cBhvr>
                                        <p:cTn id="96" dur="1000" fill="hold"/>
                                        <p:tgtEl>
                                          <p:spTgt spid="3"/>
                                        </p:tgtEl>
                                        <p:attrNameLst>
                                          <p:attrName>style.rotation</p:attrName>
                                        </p:attrNameLst>
                                      </p:cBhvr>
                                      <p:tavLst>
                                        <p:tav tm="0">
                                          <p:val>
                                            <p:fltVal val="90"/>
                                          </p:val>
                                        </p:tav>
                                        <p:tav tm="100000">
                                          <p:val>
                                            <p:fltVal val="0"/>
                                          </p:val>
                                        </p:tav>
                                      </p:tavLst>
                                    </p:anim>
                                    <p:animEffect transition="in" filter="fade">
                                      <p:cBhvr>
                                        <p:cTn id="97" dur="1000"/>
                                        <p:tgtEl>
                                          <p:spTgt spid="3"/>
                                        </p:tgtEl>
                                      </p:cBhvr>
                                    </p:animEffect>
                                  </p:childTnLst>
                                </p:cTn>
                              </p:par>
                              <p:par>
                                <p:cTn id="98" presetID="31" presetClass="entr" presetSubtype="0"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1000" fill="hold"/>
                                        <p:tgtEl>
                                          <p:spTgt spid="28"/>
                                        </p:tgtEl>
                                        <p:attrNameLst>
                                          <p:attrName>ppt_w</p:attrName>
                                        </p:attrNameLst>
                                      </p:cBhvr>
                                      <p:tavLst>
                                        <p:tav tm="0">
                                          <p:val>
                                            <p:fltVal val="0"/>
                                          </p:val>
                                        </p:tav>
                                        <p:tav tm="100000">
                                          <p:val>
                                            <p:strVal val="#ppt_w"/>
                                          </p:val>
                                        </p:tav>
                                      </p:tavLst>
                                    </p:anim>
                                    <p:anim calcmode="lin" valueType="num">
                                      <p:cBhvr>
                                        <p:cTn id="101" dur="1000" fill="hold"/>
                                        <p:tgtEl>
                                          <p:spTgt spid="28"/>
                                        </p:tgtEl>
                                        <p:attrNameLst>
                                          <p:attrName>ppt_h</p:attrName>
                                        </p:attrNameLst>
                                      </p:cBhvr>
                                      <p:tavLst>
                                        <p:tav tm="0">
                                          <p:val>
                                            <p:fltVal val="0"/>
                                          </p:val>
                                        </p:tav>
                                        <p:tav tm="100000">
                                          <p:val>
                                            <p:strVal val="#ppt_h"/>
                                          </p:val>
                                        </p:tav>
                                      </p:tavLst>
                                    </p:anim>
                                    <p:anim calcmode="lin" valueType="num">
                                      <p:cBhvr>
                                        <p:cTn id="102" dur="1000" fill="hold"/>
                                        <p:tgtEl>
                                          <p:spTgt spid="28"/>
                                        </p:tgtEl>
                                        <p:attrNameLst>
                                          <p:attrName>style.rotation</p:attrName>
                                        </p:attrNameLst>
                                      </p:cBhvr>
                                      <p:tavLst>
                                        <p:tav tm="0">
                                          <p:val>
                                            <p:fltVal val="90"/>
                                          </p:val>
                                        </p:tav>
                                        <p:tav tm="100000">
                                          <p:val>
                                            <p:fltVal val="0"/>
                                          </p:val>
                                        </p:tav>
                                      </p:tavLst>
                                    </p:anim>
                                    <p:animEffect transition="in" filter="fade">
                                      <p:cBhvr>
                                        <p:cTn id="103"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9" grpId="0" animBg="1"/>
      <p:bldP spid="31" grpId="0" animBg="1"/>
      <p:bldP spid="33" grpId="0" animBg="1"/>
      <p:bldP spid="36" grpId="0" animBg="1"/>
      <p:bldP spid="34" grpId="0" animBg="1"/>
      <p:bldP spid="25" grpId="0" animBg="1"/>
      <p:bldP spid="25" grpId="1" animBg="1"/>
      <p:bldP spid="3" grpId="0" animBg="1"/>
      <p:bldP spid="2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116648" y="162003"/>
            <a:ext cx="11610109" cy="6456218"/>
          </a:xfrm>
        </p:spPr>
        <p:txBody>
          <a:bodyPr anchor="t">
            <a:normAutofit/>
          </a:bodyPr>
          <a:lstStyle/>
          <a:p>
            <a:pPr marL="0" indent="0">
              <a:buNone/>
            </a:pPr>
            <a:r>
              <a:rPr lang="en-US" dirty="0">
                <a:solidFill>
                  <a:prstClr val="black"/>
                </a:solidFill>
                <a:latin typeface="Georgia" panose="02040502050405020303" pitchFamily="18" charset="0"/>
              </a:rPr>
              <a:t>	</a:t>
            </a: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34</a:t>
            </a:fld>
            <a:endParaRPr lang="en-CA" dirty="0">
              <a:solidFill>
                <a:schemeClr val="tx1"/>
              </a:solidFill>
            </a:endParaRPr>
          </a:p>
        </p:txBody>
      </p:sp>
      <p:pic>
        <p:nvPicPr>
          <p:cNvPr id="10" name="Picture 3" descr="C:\Users\Rae\Desktop\yellow face oooh clear.png">
            <a:extLst>
              <a:ext uri="{FF2B5EF4-FFF2-40B4-BE49-F238E27FC236}">
                <a16:creationId xmlns="" xmlns:a16="http://schemas.microsoft.com/office/drawing/2014/main" id="{64126FDB-9536-4995-82CA-42D293996ED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64243" flipH="1">
            <a:off x="1093560" y="1064211"/>
            <a:ext cx="2079026" cy="205566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114A1122-C733-4108-AF1C-710071904A37}"/>
              </a:ext>
            </a:extLst>
          </p:cNvPr>
          <p:cNvSpPr/>
          <p:nvPr/>
        </p:nvSpPr>
        <p:spPr>
          <a:xfrm>
            <a:off x="116648" y="179279"/>
            <a:ext cx="11958704" cy="899294"/>
          </a:xfrm>
          <a:prstGeom prst="rect">
            <a:avLst/>
          </a:prstGeom>
          <a:solidFill>
            <a:schemeClr val="accent4">
              <a:lumMod val="60000"/>
              <a:lumOff val="40000"/>
            </a:schemeClr>
          </a:solidFill>
          <a:ln w="76200">
            <a:solidFill>
              <a:srgbClr val="FF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B050"/>
                </a:solidFill>
                <a:latin typeface="Georgia" panose="02040502050405020303" pitchFamily="18" charset="0"/>
              </a:rPr>
              <a:t>Isa 9:6 (b) </a:t>
            </a:r>
            <a:r>
              <a:rPr lang="en-US" sz="2800" dirty="0">
                <a:solidFill>
                  <a:prstClr val="black"/>
                </a:solidFill>
                <a:effectLst>
                  <a:glow rad="127000">
                    <a:srgbClr val="00FF99"/>
                  </a:glow>
                </a:effectLst>
                <a:latin typeface="Georgia" panose="02040502050405020303" pitchFamily="18" charset="0"/>
              </a:rPr>
              <a:t>and the   </a:t>
            </a:r>
            <a:r>
              <a:rPr lang="en-US" sz="6000" dirty="0">
                <a:solidFill>
                  <a:prstClr val="black"/>
                </a:solidFill>
                <a:effectLst>
                  <a:glow rad="127000">
                    <a:srgbClr val="00FF99"/>
                  </a:glow>
                </a:effectLst>
                <a:latin typeface="Georgia" panose="02040502050405020303" pitchFamily="18" charset="0"/>
              </a:rPr>
              <a:t>RULE  is on </a:t>
            </a:r>
            <a:r>
              <a:rPr lang="en-US" sz="6000" dirty="0">
                <a:solidFill>
                  <a:prstClr val="black"/>
                </a:solidFill>
                <a:effectLst>
                  <a:glow rad="127000">
                    <a:srgbClr val="9966FF"/>
                  </a:glow>
                </a:effectLst>
                <a:latin typeface="Georgia" panose="02040502050405020303" pitchFamily="18" charset="0"/>
              </a:rPr>
              <a:t>His</a:t>
            </a:r>
            <a:r>
              <a:rPr lang="en-US" sz="6000" dirty="0">
                <a:solidFill>
                  <a:prstClr val="black"/>
                </a:solidFill>
                <a:effectLst>
                  <a:glow rad="127000">
                    <a:srgbClr val="00FF99"/>
                  </a:glow>
                </a:effectLst>
                <a:latin typeface="Georgia" panose="02040502050405020303" pitchFamily="18" charset="0"/>
              </a:rPr>
              <a:t> shoulder. </a:t>
            </a:r>
            <a:endParaRPr lang="en-CA" sz="6000" dirty="0">
              <a:solidFill>
                <a:schemeClr val="bg1">
                  <a:lumMod val="65000"/>
                </a:schemeClr>
              </a:solidFill>
            </a:endParaRPr>
          </a:p>
        </p:txBody>
      </p:sp>
      <p:sp>
        <p:nvSpPr>
          <p:cNvPr id="11" name="Rectangle: Rounded Corners 10">
            <a:extLst>
              <a:ext uri="{FF2B5EF4-FFF2-40B4-BE49-F238E27FC236}">
                <a16:creationId xmlns="" xmlns:a16="http://schemas.microsoft.com/office/drawing/2014/main" id="{CFCAE7E1-83E7-49CD-B0BB-D3C4AF385E31}"/>
              </a:ext>
            </a:extLst>
          </p:cNvPr>
          <p:cNvSpPr/>
          <p:nvPr/>
        </p:nvSpPr>
        <p:spPr>
          <a:xfrm>
            <a:off x="10421019" y="1205426"/>
            <a:ext cx="1503125" cy="260817"/>
          </a:xfrm>
          <a:prstGeom prst="roundRect">
            <a:avLst>
              <a:gd name="adj" fmla="val 50000"/>
            </a:avLst>
          </a:prstGeom>
          <a:solidFill>
            <a:srgbClr val="FF99FF"/>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Isaiah 9:6</a:t>
            </a:r>
          </a:p>
        </p:txBody>
      </p:sp>
      <p:sp>
        <p:nvSpPr>
          <p:cNvPr id="5" name="Rectangle: Rounded Corners 4">
            <a:extLst>
              <a:ext uri="{FF2B5EF4-FFF2-40B4-BE49-F238E27FC236}">
                <a16:creationId xmlns="" xmlns:a16="http://schemas.microsoft.com/office/drawing/2014/main" id="{77D271FD-B9D1-4BB1-97DA-093FDAFC3E83}"/>
              </a:ext>
            </a:extLst>
          </p:cNvPr>
          <p:cNvSpPr/>
          <p:nvPr/>
        </p:nvSpPr>
        <p:spPr>
          <a:xfrm>
            <a:off x="2963493" y="206928"/>
            <a:ext cx="2418604" cy="796853"/>
          </a:xfrm>
          <a:prstGeom prst="roundRect">
            <a:avLst/>
          </a:prstGeom>
          <a:noFill/>
          <a:ln w="76200">
            <a:solidFill>
              <a:srgbClr val="0000FF"/>
            </a:solidFill>
          </a:ln>
          <a:effectLst>
            <a:glow rad="127000">
              <a:srgbClr val="FF99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a:extLst>
              <a:ext uri="{FF2B5EF4-FFF2-40B4-BE49-F238E27FC236}">
                <a16:creationId xmlns="" xmlns:a16="http://schemas.microsoft.com/office/drawing/2014/main" id="{AB6A4B30-EFA8-4754-AF2A-70B96CC0A5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96316" y="1335836"/>
            <a:ext cx="2180986" cy="1829258"/>
          </a:xfrm>
          <a:prstGeom prst="rect">
            <a:avLst/>
          </a:prstGeom>
          <a:ln>
            <a:solidFill>
              <a:srgbClr val="002060"/>
            </a:solidFill>
          </a:ln>
        </p:spPr>
      </p:pic>
      <p:pic>
        <p:nvPicPr>
          <p:cNvPr id="16" name="Picture 15">
            <a:extLst>
              <a:ext uri="{FF2B5EF4-FFF2-40B4-BE49-F238E27FC236}">
                <a16:creationId xmlns="" xmlns:a16="http://schemas.microsoft.com/office/drawing/2014/main" id="{3E705F6C-A015-4DA9-91A8-1880999DD1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08596" y="1335836"/>
            <a:ext cx="1728882" cy="1829258"/>
          </a:xfrm>
          <a:prstGeom prst="rect">
            <a:avLst/>
          </a:prstGeom>
          <a:ln>
            <a:solidFill>
              <a:srgbClr val="002060"/>
            </a:solidFill>
          </a:ln>
        </p:spPr>
      </p:pic>
      <p:pic>
        <p:nvPicPr>
          <p:cNvPr id="20" name="Picture 19">
            <a:extLst>
              <a:ext uri="{FF2B5EF4-FFF2-40B4-BE49-F238E27FC236}">
                <a16:creationId xmlns="" xmlns:a16="http://schemas.microsoft.com/office/drawing/2014/main" id="{6993BEF9-9EF5-4010-A630-3FEEA7166B3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530837" y="1335835"/>
            <a:ext cx="718921" cy="1820300"/>
          </a:xfrm>
          <a:prstGeom prst="rect">
            <a:avLst/>
          </a:prstGeom>
          <a:ln>
            <a:solidFill>
              <a:srgbClr val="002060"/>
            </a:solidFill>
          </a:ln>
        </p:spPr>
      </p:pic>
      <p:pic>
        <p:nvPicPr>
          <p:cNvPr id="22" name="Picture 21">
            <a:extLst>
              <a:ext uri="{FF2B5EF4-FFF2-40B4-BE49-F238E27FC236}">
                <a16:creationId xmlns="" xmlns:a16="http://schemas.microsoft.com/office/drawing/2014/main" id="{F999C263-0C4F-4D3B-A8AF-CF8BFB43619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367458" y="1337983"/>
            <a:ext cx="2101320" cy="1820300"/>
          </a:xfrm>
          <a:prstGeom prst="rect">
            <a:avLst/>
          </a:prstGeom>
          <a:ln>
            <a:solidFill>
              <a:srgbClr val="002060"/>
            </a:solidFill>
          </a:ln>
        </p:spPr>
      </p:pic>
      <p:sp>
        <p:nvSpPr>
          <p:cNvPr id="4" name="Lightning Bolt 3">
            <a:extLst>
              <a:ext uri="{FF2B5EF4-FFF2-40B4-BE49-F238E27FC236}">
                <a16:creationId xmlns="" xmlns:a16="http://schemas.microsoft.com/office/drawing/2014/main" id="{84BF1B92-D245-46B7-AF31-A32E092CAAB5}"/>
              </a:ext>
            </a:extLst>
          </p:cNvPr>
          <p:cNvSpPr/>
          <p:nvPr/>
        </p:nvSpPr>
        <p:spPr>
          <a:xfrm rot="325800">
            <a:off x="6192596" y="1799842"/>
            <a:ext cx="856156" cy="903433"/>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Lightning Bolt 8">
            <a:extLst>
              <a:ext uri="{FF2B5EF4-FFF2-40B4-BE49-F238E27FC236}">
                <a16:creationId xmlns="" xmlns:a16="http://schemas.microsoft.com/office/drawing/2014/main" id="{828B81BF-1A1D-46FC-B850-DF74BE764088}"/>
              </a:ext>
            </a:extLst>
          </p:cNvPr>
          <p:cNvSpPr/>
          <p:nvPr/>
        </p:nvSpPr>
        <p:spPr>
          <a:xfrm rot="2140237">
            <a:off x="3740310" y="1557203"/>
            <a:ext cx="745676" cy="929776"/>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Speech Bubble: Oval 30">
            <a:extLst>
              <a:ext uri="{FF2B5EF4-FFF2-40B4-BE49-F238E27FC236}">
                <a16:creationId xmlns="" xmlns:a16="http://schemas.microsoft.com/office/drawing/2014/main" id="{3A953D34-7F4B-4618-8C2E-5955608A2522}"/>
              </a:ext>
            </a:extLst>
          </p:cNvPr>
          <p:cNvSpPr/>
          <p:nvPr/>
        </p:nvSpPr>
        <p:spPr>
          <a:xfrm rot="21087882">
            <a:off x="8188686" y="1921471"/>
            <a:ext cx="688610" cy="612648"/>
          </a:xfrm>
          <a:prstGeom prst="wedgeEllipseCallout">
            <a:avLst>
              <a:gd name="adj1" fmla="val 3881"/>
              <a:gd name="adj2" fmla="val 99413"/>
            </a:avLst>
          </a:prstGeom>
          <a:solidFill>
            <a:srgbClr val="FF0000"/>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dirty="0"/>
              <a:t>?</a:t>
            </a:r>
          </a:p>
        </p:txBody>
      </p:sp>
      <p:sp>
        <p:nvSpPr>
          <p:cNvPr id="33" name="Rectangle: Rounded Corners 32">
            <a:extLst>
              <a:ext uri="{FF2B5EF4-FFF2-40B4-BE49-F238E27FC236}">
                <a16:creationId xmlns="" xmlns:a16="http://schemas.microsoft.com/office/drawing/2014/main" id="{5F943E35-5A28-4FF2-B898-135F692FFDC5}"/>
              </a:ext>
            </a:extLst>
          </p:cNvPr>
          <p:cNvSpPr/>
          <p:nvPr/>
        </p:nvSpPr>
        <p:spPr>
          <a:xfrm>
            <a:off x="6307757" y="2804198"/>
            <a:ext cx="1654632" cy="351937"/>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Rounded Corners 35">
            <a:extLst>
              <a:ext uri="{FF2B5EF4-FFF2-40B4-BE49-F238E27FC236}">
                <a16:creationId xmlns="" xmlns:a16="http://schemas.microsoft.com/office/drawing/2014/main" id="{0E5E64FF-7E6F-4352-9C85-9E610D55ED61}"/>
              </a:ext>
            </a:extLst>
          </p:cNvPr>
          <p:cNvSpPr/>
          <p:nvPr/>
        </p:nvSpPr>
        <p:spPr>
          <a:xfrm>
            <a:off x="3309680" y="2784534"/>
            <a:ext cx="2159098" cy="363676"/>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Lightning Bolt 5">
            <a:extLst>
              <a:ext uri="{FF2B5EF4-FFF2-40B4-BE49-F238E27FC236}">
                <a16:creationId xmlns="" xmlns:a16="http://schemas.microsoft.com/office/drawing/2014/main" id="{37CE4C50-015B-4850-88B5-707C9BA83668}"/>
              </a:ext>
            </a:extLst>
          </p:cNvPr>
          <p:cNvSpPr/>
          <p:nvPr/>
        </p:nvSpPr>
        <p:spPr>
          <a:xfrm rot="2513715">
            <a:off x="8699615" y="1285662"/>
            <a:ext cx="966062" cy="1360203"/>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Rectangle: Rounded Corners 33">
            <a:extLst>
              <a:ext uri="{FF2B5EF4-FFF2-40B4-BE49-F238E27FC236}">
                <a16:creationId xmlns="" xmlns:a16="http://schemas.microsoft.com/office/drawing/2014/main" id="{11547654-714A-482B-85FA-7C40FAB7C1FB}"/>
              </a:ext>
            </a:extLst>
          </p:cNvPr>
          <p:cNvSpPr/>
          <p:nvPr/>
        </p:nvSpPr>
        <p:spPr>
          <a:xfrm>
            <a:off x="267856" y="3477350"/>
            <a:ext cx="11610109" cy="3232868"/>
          </a:xfrm>
          <a:prstGeom prst="roundRect">
            <a:avLst/>
          </a:prstGeom>
          <a:solidFill>
            <a:srgbClr val="FF99FF"/>
          </a:solidFill>
          <a:ln w="57150">
            <a:solidFill>
              <a:srgbClr val="6633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3600" b="1" dirty="0">
                <a:solidFill>
                  <a:srgbClr val="7030A0"/>
                </a:solidFill>
              </a:rPr>
              <a:t>Prophecy has just announced a </a:t>
            </a:r>
            <a:r>
              <a:rPr lang="en-CA" sz="3600" u="sng" dirty="0">
                <a:ln w="28575">
                  <a:solidFill>
                    <a:srgbClr val="0000FF"/>
                  </a:solidFill>
                </a:ln>
                <a:solidFill>
                  <a:srgbClr val="00FF99"/>
                </a:solidFill>
                <a:latin typeface="Cooper Black" panose="0208090404030B020404" pitchFamily="18" charset="0"/>
              </a:rPr>
              <a:t>transfer of authorit</a:t>
            </a:r>
            <a:r>
              <a:rPr lang="en-CA" sz="3600" dirty="0">
                <a:ln w="28575">
                  <a:solidFill>
                    <a:srgbClr val="0000FF"/>
                  </a:solidFill>
                </a:ln>
                <a:solidFill>
                  <a:srgbClr val="00FF99"/>
                </a:solidFill>
                <a:latin typeface="Cooper Black" panose="0208090404030B020404" pitchFamily="18" charset="0"/>
              </a:rPr>
              <a:t>y!</a:t>
            </a:r>
          </a:p>
          <a:p>
            <a:pPr algn="ctr"/>
            <a:r>
              <a:rPr lang="en-CA" sz="3600" dirty="0">
                <a:ln w="28575">
                  <a:solidFill>
                    <a:srgbClr val="0000FF"/>
                  </a:solidFill>
                </a:ln>
                <a:latin typeface="Cooper Black" panose="0208090404030B020404" pitchFamily="18" charset="0"/>
              </a:rPr>
              <a:t>This “Son” was/is to attain the Ultimate position of Glory and Esteem! </a:t>
            </a:r>
            <a:r>
              <a:rPr lang="en-CA" sz="3600" b="1" dirty="0">
                <a:solidFill>
                  <a:srgbClr val="7030A0"/>
                </a:solidFill>
              </a:rPr>
              <a:t>Yet we have read in </a:t>
            </a:r>
            <a:r>
              <a:rPr lang="en-CA" sz="3600" b="1" dirty="0">
                <a:solidFill>
                  <a:schemeClr val="tx1"/>
                </a:solidFill>
              </a:rPr>
              <a:t>Isa 42:8 </a:t>
            </a:r>
            <a:r>
              <a:rPr lang="en-CA" sz="2800" b="1" dirty="0">
                <a:solidFill>
                  <a:schemeClr val="tx1"/>
                </a:solidFill>
              </a:rPr>
              <a:t>(slide 18) </a:t>
            </a:r>
            <a:r>
              <a:rPr lang="en-CA" sz="3600" b="1" dirty="0">
                <a:solidFill>
                  <a:srgbClr val="7030A0"/>
                </a:solidFill>
              </a:rPr>
              <a:t>that Yahuah will</a:t>
            </a:r>
            <a:r>
              <a:rPr lang="en-CA" sz="3600" dirty="0">
                <a:solidFill>
                  <a:prstClr val="white"/>
                </a:solidFill>
              </a:rPr>
              <a:t> </a:t>
            </a:r>
            <a:r>
              <a:rPr lang="en-CA" sz="3600" u="sng" dirty="0">
                <a:ln w="38100">
                  <a:solidFill>
                    <a:schemeClr val="tx1"/>
                  </a:solidFill>
                </a:ln>
                <a:solidFill>
                  <a:prstClr val="white"/>
                </a:solidFill>
                <a:latin typeface="Cooper Black" panose="0208090404030B020404" pitchFamily="18" charset="0"/>
              </a:rPr>
              <a:t>NOT SHARE</a:t>
            </a:r>
            <a:r>
              <a:rPr lang="en-CA" sz="3600" dirty="0">
                <a:ln w="38100">
                  <a:solidFill>
                    <a:schemeClr val="tx1"/>
                  </a:solidFill>
                </a:ln>
                <a:solidFill>
                  <a:prstClr val="white"/>
                </a:solidFill>
                <a:latin typeface="Cooper Black" panose="0208090404030B020404" pitchFamily="18" charset="0"/>
              </a:rPr>
              <a:t> </a:t>
            </a:r>
            <a:r>
              <a:rPr lang="en-CA" sz="3600" b="1" dirty="0">
                <a:solidFill>
                  <a:srgbClr val="7030A0"/>
                </a:solidFill>
              </a:rPr>
              <a:t>HIS GLORY WITH </a:t>
            </a:r>
            <a:r>
              <a:rPr lang="en-CA" sz="3600" b="1" u="sng" dirty="0">
                <a:solidFill>
                  <a:srgbClr val="00FF99"/>
                </a:solidFill>
                <a:latin typeface="Arial Black" panose="020B0A04020102020204" pitchFamily="34" charset="0"/>
              </a:rPr>
              <a:t>ANOTHER</a:t>
            </a:r>
            <a:r>
              <a:rPr lang="en-CA" sz="3600" b="1" dirty="0">
                <a:solidFill>
                  <a:srgbClr val="7030A0"/>
                </a:solidFill>
              </a:rPr>
              <a:t> god!</a:t>
            </a:r>
          </a:p>
        </p:txBody>
      </p:sp>
    </p:spTree>
    <p:extLst>
      <p:ext uri="{BB962C8B-B14F-4D97-AF65-F5344CB8AC3E}">
        <p14:creationId xmlns:p14="http://schemas.microsoft.com/office/powerpoint/2010/main" val="327248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strips(downLeft)">
                                      <p:cBhvr>
                                        <p:cTn id="1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147782"/>
            <a:ext cx="11610109" cy="6456218"/>
          </a:xfrm>
        </p:spPr>
        <p:txBody>
          <a:bodyPr anchor="t">
            <a:normAutofit/>
          </a:bodyPr>
          <a:lstStyle/>
          <a:p>
            <a:pPr marL="0" indent="0">
              <a:buNone/>
            </a:pPr>
            <a:r>
              <a:rPr lang="en-US" dirty="0">
                <a:solidFill>
                  <a:prstClr val="black"/>
                </a:solidFill>
                <a:latin typeface="Georgia" panose="02040502050405020303" pitchFamily="18" charset="0"/>
              </a:rPr>
              <a:t>	</a:t>
            </a: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35</a:t>
            </a:fld>
            <a:endParaRPr lang="en-CA" dirty="0">
              <a:solidFill>
                <a:schemeClr val="tx1"/>
              </a:solidFill>
            </a:endParaRPr>
          </a:p>
        </p:txBody>
      </p:sp>
      <p:sp>
        <p:nvSpPr>
          <p:cNvPr id="7" name="Rectangle 6">
            <a:extLst>
              <a:ext uri="{FF2B5EF4-FFF2-40B4-BE49-F238E27FC236}">
                <a16:creationId xmlns="" xmlns:a16="http://schemas.microsoft.com/office/drawing/2014/main" id="{114A1122-C733-4108-AF1C-710071904A37}"/>
              </a:ext>
            </a:extLst>
          </p:cNvPr>
          <p:cNvSpPr/>
          <p:nvPr/>
        </p:nvSpPr>
        <p:spPr>
          <a:xfrm>
            <a:off x="314035" y="864248"/>
            <a:ext cx="11563930" cy="1829258"/>
          </a:xfrm>
          <a:prstGeom prst="rect">
            <a:avLst/>
          </a:prstGeom>
          <a:solidFill>
            <a:schemeClr val="accent4">
              <a:lumMod val="60000"/>
              <a:lumOff val="40000"/>
            </a:schemeClr>
          </a:solidFill>
          <a:ln w="76200">
            <a:solidFill>
              <a:srgbClr val="FF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B050"/>
                </a:solidFill>
                <a:latin typeface="Georgia" panose="02040502050405020303" pitchFamily="18" charset="0"/>
              </a:rPr>
              <a:t>Isa 9:6  </a:t>
            </a:r>
            <a:r>
              <a:rPr lang="en-US" sz="2800" dirty="0">
                <a:solidFill>
                  <a:schemeClr val="bg1">
                    <a:lumMod val="65000"/>
                  </a:schemeClr>
                </a:solidFill>
                <a:effectLst/>
                <a:latin typeface="Georgia" panose="02040502050405020303" pitchFamily="18" charset="0"/>
              </a:rPr>
              <a:t>For a Child shall be born unto us, a Son shall be given unto us, </a:t>
            </a:r>
            <a:r>
              <a:rPr lang="en-US" sz="2800" dirty="0">
                <a:solidFill>
                  <a:prstClr val="black"/>
                </a:solidFill>
                <a:latin typeface="Georgia" panose="02040502050405020303" pitchFamily="18" charset="0"/>
              </a:rPr>
              <a:t>	</a:t>
            </a:r>
            <a:r>
              <a:rPr lang="en-US" sz="2800" dirty="0">
                <a:solidFill>
                  <a:schemeClr val="bg1">
                    <a:lumMod val="65000"/>
                  </a:schemeClr>
                </a:solidFill>
                <a:effectLst/>
                <a:latin typeface="Georgia" panose="02040502050405020303" pitchFamily="18" charset="0"/>
              </a:rPr>
              <a:t>and the rule is on His shoulder. </a:t>
            </a:r>
            <a:r>
              <a:rPr lang="en-US" sz="2800" dirty="0">
                <a:solidFill>
                  <a:schemeClr val="tx1"/>
                </a:solidFill>
                <a:latin typeface="Georgia" panose="02040502050405020303" pitchFamily="18" charset="0"/>
              </a:rPr>
              <a:t>And </a:t>
            </a:r>
            <a:r>
              <a:rPr lang="en-US" sz="2800" b="1" u="sng" dirty="0">
                <a:solidFill>
                  <a:schemeClr val="tx1"/>
                </a:solidFill>
                <a:latin typeface="Georgia" panose="02040502050405020303" pitchFamily="18" charset="0"/>
              </a:rPr>
              <a:t>His Name</a:t>
            </a:r>
            <a:r>
              <a:rPr lang="en-US" sz="2800" b="1" dirty="0">
                <a:solidFill>
                  <a:schemeClr val="tx1"/>
                </a:solidFill>
                <a:latin typeface="Georgia" panose="02040502050405020303" pitchFamily="18" charset="0"/>
              </a:rPr>
              <a:t> </a:t>
            </a:r>
            <a:r>
              <a:rPr lang="en-US" sz="2800" dirty="0">
                <a:solidFill>
                  <a:schemeClr val="tx1"/>
                </a:solidFill>
                <a:latin typeface="Georgia" panose="02040502050405020303" pitchFamily="18" charset="0"/>
              </a:rPr>
              <a:t>is called Wonder, 	Counsellor, Strong </a:t>
            </a:r>
            <a:r>
              <a:rPr lang="en-US" sz="2800" dirty="0" err="1">
                <a:solidFill>
                  <a:schemeClr val="tx1"/>
                </a:solidFill>
                <a:latin typeface="Georgia" panose="02040502050405020303" pitchFamily="18" charset="0"/>
              </a:rPr>
              <a:t>Ěl</a:t>
            </a:r>
            <a:r>
              <a:rPr lang="en-US" sz="2800" dirty="0">
                <a:solidFill>
                  <a:schemeClr val="tx1"/>
                </a:solidFill>
                <a:latin typeface="Georgia" panose="02040502050405020303" pitchFamily="18" charset="0"/>
              </a:rPr>
              <a:t>, Father of Continuity, Prince of Peace. </a:t>
            </a:r>
            <a:endParaRPr lang="en-CA" sz="2800" dirty="0">
              <a:solidFill>
                <a:schemeClr val="tx1"/>
              </a:solidFill>
            </a:endParaRPr>
          </a:p>
        </p:txBody>
      </p:sp>
      <p:pic>
        <p:nvPicPr>
          <p:cNvPr id="8" name="Picture 7">
            <a:extLst>
              <a:ext uri="{FF2B5EF4-FFF2-40B4-BE49-F238E27FC236}">
                <a16:creationId xmlns="" xmlns:a16="http://schemas.microsoft.com/office/drawing/2014/main" id="{FB6B58E8-88B9-47BC-BDAE-F5983DCD6FF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2827" y="3050725"/>
            <a:ext cx="11895245" cy="689814"/>
          </a:xfrm>
          <a:prstGeom prst="rect">
            <a:avLst/>
          </a:prstGeom>
          <a:ln>
            <a:solidFill>
              <a:srgbClr val="002060"/>
            </a:solidFill>
          </a:ln>
        </p:spPr>
      </p:pic>
      <p:sp>
        <p:nvSpPr>
          <p:cNvPr id="11" name="Rectangle: Rounded Corners 10">
            <a:extLst>
              <a:ext uri="{FF2B5EF4-FFF2-40B4-BE49-F238E27FC236}">
                <a16:creationId xmlns="" xmlns:a16="http://schemas.microsoft.com/office/drawing/2014/main" id="{CFCAE7E1-83E7-49CD-B0BB-D3C4AF385E31}"/>
              </a:ext>
            </a:extLst>
          </p:cNvPr>
          <p:cNvSpPr/>
          <p:nvPr/>
        </p:nvSpPr>
        <p:spPr>
          <a:xfrm>
            <a:off x="10572227" y="2789907"/>
            <a:ext cx="1503125" cy="260817"/>
          </a:xfrm>
          <a:prstGeom prst="roundRect">
            <a:avLst>
              <a:gd name="adj" fmla="val 50000"/>
            </a:avLst>
          </a:prstGeom>
          <a:solidFill>
            <a:srgbClr val="FF99FF"/>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Isaiah 9:6</a:t>
            </a:r>
          </a:p>
        </p:txBody>
      </p:sp>
      <p:sp>
        <p:nvSpPr>
          <p:cNvPr id="13" name="Rectangle: Rounded Corners 12">
            <a:extLst>
              <a:ext uri="{FF2B5EF4-FFF2-40B4-BE49-F238E27FC236}">
                <a16:creationId xmlns="" xmlns:a16="http://schemas.microsoft.com/office/drawing/2014/main" id="{AD4E15FD-AB93-4A94-99EB-5C5DF1E86C04}"/>
              </a:ext>
            </a:extLst>
          </p:cNvPr>
          <p:cNvSpPr/>
          <p:nvPr/>
        </p:nvSpPr>
        <p:spPr>
          <a:xfrm>
            <a:off x="4462962" y="141541"/>
            <a:ext cx="3205913" cy="507012"/>
          </a:xfrm>
          <a:prstGeom prst="roundRect">
            <a:avLst>
              <a:gd name="adj" fmla="val 50000"/>
            </a:avLst>
          </a:prstGeom>
          <a:solidFill>
            <a:schemeClr val="accent2">
              <a:lumMod val="40000"/>
              <a:lumOff val="60000"/>
            </a:schemeClr>
          </a:solidFill>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ysClr val="windowText" lastClr="000000"/>
                </a:solidFill>
              </a:rPr>
              <a:t>Shared Glory?</a:t>
            </a:r>
          </a:p>
        </p:txBody>
      </p:sp>
      <p:sp>
        <p:nvSpPr>
          <p:cNvPr id="5" name="Rectangle: Rounded Corners 4">
            <a:extLst>
              <a:ext uri="{FF2B5EF4-FFF2-40B4-BE49-F238E27FC236}">
                <a16:creationId xmlns="" xmlns:a16="http://schemas.microsoft.com/office/drawing/2014/main" id="{77D271FD-B9D1-4BB1-97DA-093FDAFC3E83}"/>
              </a:ext>
            </a:extLst>
          </p:cNvPr>
          <p:cNvSpPr/>
          <p:nvPr/>
        </p:nvSpPr>
        <p:spPr>
          <a:xfrm>
            <a:off x="4817806" y="1964703"/>
            <a:ext cx="3323303" cy="465106"/>
          </a:xfrm>
          <a:prstGeom prst="round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a:extLst>
              <a:ext uri="{FF2B5EF4-FFF2-40B4-BE49-F238E27FC236}">
                <a16:creationId xmlns="" xmlns:a16="http://schemas.microsoft.com/office/drawing/2014/main" id="{8759A3F5-87CF-4D7E-A9BD-DE45C60CC19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202221" y="4247891"/>
            <a:ext cx="1373632" cy="1973350"/>
          </a:xfrm>
          <a:prstGeom prst="rect">
            <a:avLst/>
          </a:prstGeom>
          <a:ln>
            <a:solidFill>
              <a:srgbClr val="002060"/>
            </a:solidFill>
          </a:ln>
        </p:spPr>
      </p:pic>
      <p:pic>
        <p:nvPicPr>
          <p:cNvPr id="18" name="Picture 17">
            <a:extLst>
              <a:ext uri="{FF2B5EF4-FFF2-40B4-BE49-F238E27FC236}">
                <a16:creationId xmlns="" xmlns:a16="http://schemas.microsoft.com/office/drawing/2014/main" id="{4B6A97C2-51EC-4A53-839C-807201608B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512223" y="4247890"/>
            <a:ext cx="1644090" cy="1977547"/>
          </a:xfrm>
          <a:prstGeom prst="rect">
            <a:avLst/>
          </a:prstGeom>
          <a:ln>
            <a:solidFill>
              <a:srgbClr val="002060"/>
            </a:solidFill>
          </a:ln>
        </p:spPr>
      </p:pic>
      <p:cxnSp>
        <p:nvCxnSpPr>
          <p:cNvPr id="43" name="Straight Arrow Connector 42">
            <a:extLst>
              <a:ext uri="{FF2B5EF4-FFF2-40B4-BE49-F238E27FC236}">
                <a16:creationId xmlns="" xmlns:a16="http://schemas.microsoft.com/office/drawing/2014/main" id="{7644BE97-051F-4E97-B021-F9CB24A76DC9}"/>
              </a:ext>
            </a:extLst>
          </p:cNvPr>
          <p:cNvCxnSpPr>
            <a:cxnSpLocks/>
          </p:cNvCxnSpPr>
          <p:nvPr/>
        </p:nvCxnSpPr>
        <p:spPr>
          <a:xfrm>
            <a:off x="4527677" y="3664289"/>
            <a:ext cx="6440078" cy="8377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 xmlns:a16="http://schemas.microsoft.com/office/drawing/2014/main" id="{B727A61A-46DC-4BE2-8B68-C2C3992B85B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07071" y="4241542"/>
            <a:ext cx="1656147" cy="1979699"/>
          </a:xfrm>
          <a:prstGeom prst="rect">
            <a:avLst/>
          </a:prstGeom>
          <a:ln>
            <a:solidFill>
              <a:srgbClr val="002060"/>
            </a:solidFill>
          </a:ln>
        </p:spPr>
      </p:pic>
      <p:cxnSp>
        <p:nvCxnSpPr>
          <p:cNvPr id="17" name="Straight Arrow Connector 16">
            <a:extLst>
              <a:ext uri="{FF2B5EF4-FFF2-40B4-BE49-F238E27FC236}">
                <a16:creationId xmlns="" xmlns:a16="http://schemas.microsoft.com/office/drawing/2014/main" id="{9172C8A9-F75B-489E-BD59-C76D7DEFAB53}"/>
              </a:ext>
            </a:extLst>
          </p:cNvPr>
          <p:cNvCxnSpPr>
            <a:cxnSpLocks/>
          </p:cNvCxnSpPr>
          <p:nvPr/>
        </p:nvCxnSpPr>
        <p:spPr>
          <a:xfrm>
            <a:off x="3985206" y="3690861"/>
            <a:ext cx="5530350" cy="8703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 xmlns:a16="http://schemas.microsoft.com/office/drawing/2014/main" id="{9BFF66AB-BE45-4E1A-A751-BD5A236973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025777" y="4237540"/>
            <a:ext cx="719983" cy="1993561"/>
          </a:xfrm>
          <a:prstGeom prst="rect">
            <a:avLst/>
          </a:prstGeom>
          <a:ln>
            <a:solidFill>
              <a:srgbClr val="002060"/>
            </a:solidFill>
          </a:ln>
        </p:spPr>
      </p:pic>
      <p:pic>
        <p:nvPicPr>
          <p:cNvPr id="30" name="Picture 29">
            <a:extLst>
              <a:ext uri="{FF2B5EF4-FFF2-40B4-BE49-F238E27FC236}">
                <a16:creationId xmlns="" xmlns:a16="http://schemas.microsoft.com/office/drawing/2014/main" id="{64FF5395-061A-4065-A1AF-27042CCDD5A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761846" y="4234857"/>
            <a:ext cx="1215585" cy="1986384"/>
          </a:xfrm>
          <a:prstGeom prst="rect">
            <a:avLst/>
          </a:prstGeom>
          <a:ln>
            <a:solidFill>
              <a:srgbClr val="002060"/>
            </a:solidFill>
          </a:ln>
        </p:spPr>
      </p:pic>
      <p:cxnSp>
        <p:nvCxnSpPr>
          <p:cNvPr id="32" name="Straight Arrow Connector 31">
            <a:extLst>
              <a:ext uri="{FF2B5EF4-FFF2-40B4-BE49-F238E27FC236}">
                <a16:creationId xmlns="" xmlns:a16="http://schemas.microsoft.com/office/drawing/2014/main" id="{173E2478-EB80-48BE-B8B7-66AF4330F9F8}"/>
              </a:ext>
            </a:extLst>
          </p:cNvPr>
          <p:cNvCxnSpPr>
            <a:cxnSpLocks/>
          </p:cNvCxnSpPr>
          <p:nvPr/>
        </p:nvCxnSpPr>
        <p:spPr>
          <a:xfrm>
            <a:off x="2284111" y="3671641"/>
            <a:ext cx="3044973" cy="6898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 xmlns:a16="http://schemas.microsoft.com/office/drawing/2014/main" id="{14F414AC-4ED8-42A5-BF4C-CC690B25FBB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916313" y="4234857"/>
            <a:ext cx="1782019" cy="1986384"/>
          </a:xfrm>
          <a:prstGeom prst="rect">
            <a:avLst/>
          </a:prstGeom>
          <a:ln>
            <a:solidFill>
              <a:srgbClr val="002060"/>
            </a:solidFill>
          </a:ln>
        </p:spPr>
      </p:pic>
      <p:cxnSp>
        <p:nvCxnSpPr>
          <p:cNvPr id="29" name="Straight Arrow Connector 28">
            <a:extLst>
              <a:ext uri="{FF2B5EF4-FFF2-40B4-BE49-F238E27FC236}">
                <a16:creationId xmlns="" xmlns:a16="http://schemas.microsoft.com/office/drawing/2014/main" id="{12CF2668-E3C1-4394-8B88-8CC4D5FBC069}"/>
              </a:ext>
            </a:extLst>
          </p:cNvPr>
          <p:cNvCxnSpPr>
            <a:cxnSpLocks/>
          </p:cNvCxnSpPr>
          <p:nvPr/>
        </p:nvCxnSpPr>
        <p:spPr>
          <a:xfrm>
            <a:off x="3364952" y="3664289"/>
            <a:ext cx="4500854" cy="8703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 xmlns:a16="http://schemas.microsoft.com/office/drawing/2014/main" id="{6632ADA2-F257-44C8-B9AD-9DF6B2AD95E7}"/>
              </a:ext>
            </a:extLst>
          </p:cNvPr>
          <p:cNvCxnSpPr>
            <a:cxnSpLocks/>
          </p:cNvCxnSpPr>
          <p:nvPr/>
        </p:nvCxnSpPr>
        <p:spPr>
          <a:xfrm>
            <a:off x="2906481" y="3690861"/>
            <a:ext cx="3337003" cy="6913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B0BAE4E7-D189-4F9C-B6AC-67F24F0DB520}"/>
              </a:ext>
            </a:extLst>
          </p:cNvPr>
          <p:cNvCxnSpPr>
            <a:cxnSpLocks/>
          </p:cNvCxnSpPr>
          <p:nvPr/>
        </p:nvCxnSpPr>
        <p:spPr>
          <a:xfrm>
            <a:off x="1802104" y="3673413"/>
            <a:ext cx="2105319" cy="7088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 xmlns:a16="http://schemas.microsoft.com/office/drawing/2014/main" id="{BCFE7C17-E9AC-49E8-A178-D58642F0EE0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809754" y="4234857"/>
            <a:ext cx="1052878" cy="1986384"/>
          </a:xfrm>
          <a:prstGeom prst="rect">
            <a:avLst/>
          </a:prstGeom>
          <a:ln>
            <a:solidFill>
              <a:srgbClr val="002060"/>
            </a:solidFill>
          </a:ln>
        </p:spPr>
      </p:pic>
      <p:cxnSp>
        <p:nvCxnSpPr>
          <p:cNvPr id="26" name="Straight Arrow Connector 25">
            <a:extLst>
              <a:ext uri="{FF2B5EF4-FFF2-40B4-BE49-F238E27FC236}">
                <a16:creationId xmlns="" xmlns:a16="http://schemas.microsoft.com/office/drawing/2014/main" id="{D6AFAB86-BB7B-415A-BDAD-DCBB2D33E7F4}"/>
              </a:ext>
            </a:extLst>
          </p:cNvPr>
          <p:cNvCxnSpPr>
            <a:cxnSpLocks/>
          </p:cNvCxnSpPr>
          <p:nvPr/>
        </p:nvCxnSpPr>
        <p:spPr>
          <a:xfrm>
            <a:off x="1224245" y="3690861"/>
            <a:ext cx="1084824" cy="6705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 xmlns:a16="http://schemas.microsoft.com/office/drawing/2014/main" id="{8EC7087C-3F47-41E6-872C-FA81C4711FC6}"/>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51375" y="4234856"/>
            <a:ext cx="1287215" cy="1986383"/>
          </a:xfrm>
          <a:prstGeom prst="rect">
            <a:avLst/>
          </a:prstGeom>
          <a:ln>
            <a:solidFill>
              <a:srgbClr val="002060"/>
            </a:solidFill>
          </a:ln>
        </p:spPr>
      </p:pic>
      <p:cxnSp>
        <p:nvCxnSpPr>
          <p:cNvPr id="54" name="Straight Arrow Connector 53">
            <a:extLst>
              <a:ext uri="{FF2B5EF4-FFF2-40B4-BE49-F238E27FC236}">
                <a16:creationId xmlns="" xmlns:a16="http://schemas.microsoft.com/office/drawing/2014/main" id="{316A5DF8-AA0E-4327-8B75-FA2EEFFEA22A}"/>
              </a:ext>
            </a:extLst>
          </p:cNvPr>
          <p:cNvCxnSpPr>
            <a:cxnSpLocks/>
          </p:cNvCxnSpPr>
          <p:nvPr/>
        </p:nvCxnSpPr>
        <p:spPr>
          <a:xfrm>
            <a:off x="603991" y="3690861"/>
            <a:ext cx="471328" cy="5931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Lightning Bolt 5">
            <a:extLst>
              <a:ext uri="{FF2B5EF4-FFF2-40B4-BE49-F238E27FC236}">
                <a16:creationId xmlns="" xmlns:a16="http://schemas.microsoft.com/office/drawing/2014/main" id="{37CE4C50-015B-4850-88B5-707C9BA83668}"/>
              </a:ext>
            </a:extLst>
          </p:cNvPr>
          <p:cNvSpPr/>
          <p:nvPr/>
        </p:nvSpPr>
        <p:spPr>
          <a:xfrm rot="21407515">
            <a:off x="8676852" y="4979784"/>
            <a:ext cx="745676" cy="929776"/>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Lightning Bolt 3">
            <a:extLst>
              <a:ext uri="{FF2B5EF4-FFF2-40B4-BE49-F238E27FC236}">
                <a16:creationId xmlns="" xmlns:a16="http://schemas.microsoft.com/office/drawing/2014/main" id="{84BF1B92-D245-46B7-AF31-A32E092CAAB5}"/>
              </a:ext>
            </a:extLst>
          </p:cNvPr>
          <p:cNvSpPr/>
          <p:nvPr/>
        </p:nvSpPr>
        <p:spPr>
          <a:xfrm rot="325800">
            <a:off x="6897211" y="4950023"/>
            <a:ext cx="856156" cy="903433"/>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Lightning Bolt 58">
            <a:extLst>
              <a:ext uri="{FF2B5EF4-FFF2-40B4-BE49-F238E27FC236}">
                <a16:creationId xmlns="" xmlns:a16="http://schemas.microsoft.com/office/drawing/2014/main" id="{0EF661DE-5F1B-4670-B54E-27109B8D9847}"/>
              </a:ext>
            </a:extLst>
          </p:cNvPr>
          <p:cNvSpPr/>
          <p:nvPr/>
        </p:nvSpPr>
        <p:spPr>
          <a:xfrm rot="1537628">
            <a:off x="4624431" y="4870951"/>
            <a:ext cx="856156" cy="903433"/>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Lightning Bolt 59">
            <a:extLst>
              <a:ext uri="{FF2B5EF4-FFF2-40B4-BE49-F238E27FC236}">
                <a16:creationId xmlns="" xmlns:a16="http://schemas.microsoft.com/office/drawing/2014/main" id="{17802346-16EF-45A4-9A00-885446248E0F}"/>
              </a:ext>
            </a:extLst>
          </p:cNvPr>
          <p:cNvSpPr/>
          <p:nvPr/>
        </p:nvSpPr>
        <p:spPr>
          <a:xfrm rot="3471420">
            <a:off x="3037704" y="4801875"/>
            <a:ext cx="856156" cy="903433"/>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Lightning Bolt 60">
            <a:extLst>
              <a:ext uri="{FF2B5EF4-FFF2-40B4-BE49-F238E27FC236}">
                <a16:creationId xmlns="" xmlns:a16="http://schemas.microsoft.com/office/drawing/2014/main" id="{CDD5C7E8-51C1-41EE-8108-D264C55538FD}"/>
              </a:ext>
            </a:extLst>
          </p:cNvPr>
          <p:cNvSpPr/>
          <p:nvPr/>
        </p:nvSpPr>
        <p:spPr>
          <a:xfrm rot="1517371">
            <a:off x="1556602" y="4836392"/>
            <a:ext cx="856156" cy="903433"/>
          </a:xfrm>
          <a:prstGeom prst="lightningBolt">
            <a:avLst/>
          </a:prstGeom>
          <a:solidFill>
            <a:srgbClr val="FF99FF"/>
          </a:solidFill>
          <a:ln>
            <a:solidFill>
              <a:srgbClr val="0000FF"/>
            </a:solidFill>
          </a:ln>
          <a:effectLst>
            <a:outerShdw blurRad="50800" dist="114300" dir="2700000" algn="tl" rotWithShape="0">
              <a:srgbClr val="00FF99">
                <a:alpha val="99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02692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22" presetClass="entr" presetSubtype="8" fill="hold" nodeType="withEffect">
                                  <p:stCondLst>
                                    <p:cond delay="50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1250"/>
                                        <p:tgtEl>
                                          <p:spTgt spid="43"/>
                                        </p:tgtEl>
                                      </p:cBhvr>
                                    </p:animEffect>
                                  </p:childTnLst>
                                </p:cTn>
                              </p:par>
                              <p:par>
                                <p:cTn id="38" presetID="22" presetClass="entr" presetSubtype="8" fill="hold" nodeType="withEffect">
                                  <p:stCondLst>
                                    <p:cond delay="50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1250"/>
                                        <p:tgtEl>
                                          <p:spTgt spid="17"/>
                                        </p:tgtEl>
                                      </p:cBhvr>
                                    </p:animEffect>
                                  </p:childTnLst>
                                </p:cTn>
                              </p:par>
                              <p:par>
                                <p:cTn id="41" presetID="22" presetClass="entr" presetSubtype="8" fill="hold" nodeType="withEffect">
                                  <p:stCondLst>
                                    <p:cond delay="50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1250"/>
                                        <p:tgtEl>
                                          <p:spTgt spid="29"/>
                                        </p:tgtEl>
                                      </p:cBhvr>
                                    </p:animEffect>
                                  </p:childTnLst>
                                </p:cTn>
                              </p:par>
                              <p:par>
                                <p:cTn id="44" presetID="22" presetClass="entr" presetSubtype="8" fill="hold" nodeType="withEffect">
                                  <p:stCondLst>
                                    <p:cond delay="50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125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circle(in)">
                                      <p:cBhvr>
                                        <p:cTn id="51" dur="1250"/>
                                        <p:tgtEl>
                                          <p:spTgt spid="30"/>
                                        </p:tgtEl>
                                      </p:cBhvr>
                                    </p:animEffect>
                                  </p:childTnLst>
                                </p:cTn>
                              </p:par>
                              <p:par>
                                <p:cTn id="52" presetID="22" presetClass="entr" presetSubtype="8" fill="hold" nodeType="withEffect">
                                  <p:stCondLst>
                                    <p:cond delay="50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1000"/>
                                        <p:tgtEl>
                                          <p:spTgt spid="32"/>
                                        </p:tgtEl>
                                      </p:cBhvr>
                                    </p:animEffect>
                                  </p:childTnLst>
                                </p:cTn>
                              </p:par>
                              <p:par>
                                <p:cTn id="55" presetID="16" presetClass="entr" presetSubtype="21" fill="hold" grpId="0" nodeType="withEffect">
                                  <p:stCondLst>
                                    <p:cond delay="1000"/>
                                  </p:stCondLst>
                                  <p:childTnLst>
                                    <p:set>
                                      <p:cBhvr>
                                        <p:cTn id="56" dur="1" fill="hold">
                                          <p:stCondLst>
                                            <p:cond delay="0"/>
                                          </p:stCondLst>
                                        </p:cTn>
                                        <p:tgtEl>
                                          <p:spTgt spid="59"/>
                                        </p:tgtEl>
                                        <p:attrNameLst>
                                          <p:attrName>style.visibility</p:attrName>
                                        </p:attrNameLst>
                                      </p:cBhvr>
                                      <p:to>
                                        <p:strVal val="visible"/>
                                      </p:to>
                                    </p:set>
                                    <p:animEffect transition="in" filter="barn(inVertical)">
                                      <p:cBhvr>
                                        <p:cTn id="57" dur="500"/>
                                        <p:tgtEl>
                                          <p:spTgt spid="59"/>
                                        </p:tgtEl>
                                      </p:cBhvr>
                                    </p:animEffect>
                                  </p:childTnLst>
                                </p:cTn>
                              </p:par>
                              <p:par>
                                <p:cTn id="58" presetID="8" presetClass="emph" presetSubtype="0" fill="hold" grpId="1" nodeType="withEffect">
                                  <p:stCondLst>
                                    <p:cond delay="0"/>
                                  </p:stCondLst>
                                  <p:childTnLst>
                                    <p:animRot by="21600000">
                                      <p:cBhvr>
                                        <p:cTn id="59" dur="2000" fill="hold"/>
                                        <p:tgtEl>
                                          <p:spTgt spid="59"/>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circle(in)">
                                      <p:cBhvr>
                                        <p:cTn id="64" dur="1000"/>
                                        <p:tgtEl>
                                          <p:spTgt spid="37"/>
                                        </p:tgtEl>
                                      </p:cBhvr>
                                    </p:animEffect>
                                  </p:childTnLst>
                                </p:cTn>
                              </p:par>
                              <p:par>
                                <p:cTn id="65" presetID="21" presetClass="entr" presetSubtype="1" fill="hold" grpId="0" nodeType="withEffect">
                                  <p:stCondLst>
                                    <p:cond delay="500"/>
                                  </p:stCondLst>
                                  <p:childTnLst>
                                    <p:set>
                                      <p:cBhvr>
                                        <p:cTn id="66" dur="1" fill="hold">
                                          <p:stCondLst>
                                            <p:cond delay="0"/>
                                          </p:stCondLst>
                                        </p:cTn>
                                        <p:tgtEl>
                                          <p:spTgt spid="60"/>
                                        </p:tgtEl>
                                        <p:attrNameLst>
                                          <p:attrName>style.visibility</p:attrName>
                                        </p:attrNameLst>
                                      </p:cBhvr>
                                      <p:to>
                                        <p:strVal val="visible"/>
                                      </p:to>
                                    </p:set>
                                    <p:animEffect transition="in" filter="wheel(1)">
                                      <p:cBhvr>
                                        <p:cTn id="67" dur="750"/>
                                        <p:tgtEl>
                                          <p:spTgt spid="60"/>
                                        </p:tgtEl>
                                      </p:cBhvr>
                                    </p:animEffect>
                                  </p:childTnLst>
                                </p:cTn>
                              </p:par>
                              <p:par>
                                <p:cTn id="68" presetID="8" presetClass="emph" presetSubtype="0" fill="hold" grpId="1" nodeType="withEffect">
                                  <p:stCondLst>
                                    <p:cond delay="750"/>
                                  </p:stCondLst>
                                  <p:childTnLst>
                                    <p:animRot by="21600000">
                                      <p:cBhvr>
                                        <p:cTn id="69" dur="1500" fill="hold"/>
                                        <p:tgtEl>
                                          <p:spTgt spid="60"/>
                                        </p:tgtEl>
                                        <p:attrNameLst>
                                          <p:attrName>r</p:attrName>
                                        </p:attrNameLst>
                                      </p:cBhvr>
                                    </p:animRot>
                                  </p:childTnLst>
                                </p:cTn>
                              </p:par>
                              <p:par>
                                <p:cTn id="70" presetID="22" presetClass="entr" presetSubtype="8" fill="hold" nodeType="withEffect">
                                  <p:stCondLst>
                                    <p:cond delay="75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10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barn(inVertical)">
                                      <p:cBhvr>
                                        <p:cTn id="77" dur="500"/>
                                        <p:tgtEl>
                                          <p:spTgt spid="49"/>
                                        </p:tgtEl>
                                      </p:cBhvr>
                                    </p:animEffect>
                                  </p:childTnLst>
                                </p:cTn>
                              </p:par>
                              <p:par>
                                <p:cTn id="78" presetID="16" presetClass="entr" presetSubtype="21" fill="hold" nodeType="with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barn(inVertical)">
                                      <p:cBhvr>
                                        <p:cTn id="80" dur="500"/>
                                        <p:tgtEl>
                                          <p:spTgt spid="53"/>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barn(inVertical)">
                                      <p:cBhvr>
                                        <p:cTn id="83" dur="500"/>
                                        <p:tgtEl>
                                          <p:spTgt spid="61"/>
                                        </p:tgtEl>
                                      </p:cBhvr>
                                    </p:animEffect>
                                  </p:childTnLst>
                                </p:cTn>
                              </p:par>
                            </p:childTnLst>
                          </p:cTn>
                        </p:par>
                        <p:par>
                          <p:cTn id="84" fill="hold">
                            <p:stCondLst>
                              <p:cond delay="500"/>
                            </p:stCondLst>
                            <p:childTnLst>
                              <p:par>
                                <p:cTn id="85" presetID="22" presetClass="entr" presetSubtype="1"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up)">
                                      <p:cBhvr>
                                        <p:cTn id="87" dur="500"/>
                                        <p:tgtEl>
                                          <p:spTgt spid="26"/>
                                        </p:tgtEl>
                                      </p:cBhvr>
                                    </p:animEffect>
                                  </p:childTnLst>
                                </p:cTn>
                              </p:par>
                            </p:childTnLst>
                          </p:cTn>
                        </p:par>
                        <p:par>
                          <p:cTn id="88" fill="hold">
                            <p:stCondLst>
                              <p:cond delay="1000"/>
                            </p:stCondLst>
                            <p:childTnLst>
                              <p:par>
                                <p:cTn id="89" presetID="22" presetClass="entr" presetSubtype="1" fill="hold"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9" grpId="0" animBg="1"/>
      <p:bldP spid="59" grpId="1" animBg="1"/>
      <p:bldP spid="60" grpId="0" animBg="1"/>
      <p:bldP spid="60" grpId="1" animBg="1"/>
      <p:bldP spid="6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29000">
              <a:srgbClr val="7FF7FD">
                <a:alpha val="48000"/>
              </a:srgbClr>
            </a:gs>
            <a:gs pos="58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78118"/>
            <a:ext cx="11610109" cy="6456218"/>
          </a:xfrm>
        </p:spPr>
        <p:txBody>
          <a:bodyPr anchor="t">
            <a:normAutofit/>
          </a:bodyPr>
          <a:lstStyle/>
          <a:p>
            <a:pPr marL="0" indent="0">
              <a:buNone/>
            </a:pPr>
            <a:r>
              <a:rPr lang="en-US" dirty="0">
                <a:solidFill>
                  <a:prstClr val="black"/>
                </a:solidFill>
                <a:latin typeface="Georgia" panose="02040502050405020303" pitchFamily="18" charset="0"/>
              </a:rPr>
              <a:t>	</a:t>
            </a: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36</a:t>
            </a:fld>
            <a:endParaRPr lang="en-CA" dirty="0">
              <a:solidFill>
                <a:schemeClr val="tx1"/>
              </a:solidFill>
            </a:endParaRPr>
          </a:p>
        </p:txBody>
      </p:sp>
      <p:sp>
        <p:nvSpPr>
          <p:cNvPr id="5" name="Ribbon: Tilted Up 4">
            <a:extLst>
              <a:ext uri="{FF2B5EF4-FFF2-40B4-BE49-F238E27FC236}">
                <a16:creationId xmlns="" xmlns:a16="http://schemas.microsoft.com/office/drawing/2014/main" id="{BBFBD435-5DE2-4CC0-A201-A16F77543291}"/>
              </a:ext>
            </a:extLst>
          </p:cNvPr>
          <p:cNvSpPr/>
          <p:nvPr/>
        </p:nvSpPr>
        <p:spPr>
          <a:xfrm>
            <a:off x="461817" y="487414"/>
            <a:ext cx="11305309" cy="5883172"/>
          </a:xfrm>
          <a:prstGeom prst="ribbon2">
            <a:avLst>
              <a:gd name="adj1" fmla="val 16667"/>
              <a:gd name="adj2" fmla="val 75000"/>
            </a:avLst>
          </a:prstGeom>
          <a:solidFill>
            <a:srgbClr val="00B050"/>
          </a:solidFill>
          <a:ln w="762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dirty="0">
                <a:ln w="28575">
                  <a:solidFill>
                    <a:srgbClr val="0000FF"/>
                  </a:solidFill>
                </a:ln>
                <a:solidFill>
                  <a:srgbClr val="FFFF00"/>
                </a:solidFill>
                <a:effectLst>
                  <a:outerShdw blurRad="50800" dist="88900" dir="12600000" algn="r" rotWithShape="0">
                    <a:srgbClr val="FF00FF"/>
                  </a:outerShdw>
                </a:effectLst>
                <a:latin typeface="Cooper Black" panose="0208090404030B020404" pitchFamily="18" charset="0"/>
              </a:rPr>
              <a:t>Is it possible for </a:t>
            </a:r>
            <a:r>
              <a:rPr lang="en-CA" sz="6000" dirty="0">
                <a:ln w="28575">
                  <a:solidFill>
                    <a:srgbClr val="0000FF"/>
                  </a:solidFill>
                </a:ln>
                <a:solidFill>
                  <a:srgbClr val="7FF7FD"/>
                </a:solidFill>
                <a:effectLst>
                  <a:outerShdw blurRad="50800" dist="88900" dir="12600000" algn="r" rotWithShape="0">
                    <a:srgbClr val="FF00FF"/>
                  </a:outerShdw>
                </a:effectLst>
                <a:latin typeface="Cooper Black" panose="0208090404030B020404" pitchFamily="18" charset="0"/>
              </a:rPr>
              <a:t>Yahusha</a:t>
            </a:r>
            <a:r>
              <a:rPr lang="en-CA" sz="6000" dirty="0">
                <a:ln w="28575">
                  <a:solidFill>
                    <a:srgbClr val="0000FF"/>
                  </a:solidFill>
                </a:ln>
                <a:solidFill>
                  <a:srgbClr val="FFFF00"/>
                </a:solidFill>
                <a:effectLst>
                  <a:outerShdw blurRad="50800" dist="88900" dir="12600000" algn="r" rotWithShape="0">
                    <a:srgbClr val="FF00FF"/>
                  </a:outerShdw>
                </a:effectLst>
                <a:latin typeface="Cooper Black" panose="0208090404030B020404" pitchFamily="18" charset="0"/>
              </a:rPr>
              <a:t> to attain any higher accolades - </a:t>
            </a:r>
            <a:r>
              <a:rPr lang="en-CA" sz="6000" u="sng" dirty="0">
                <a:ln w="28575">
                  <a:solidFill>
                    <a:srgbClr val="0000FF"/>
                  </a:solidFill>
                </a:ln>
                <a:solidFill>
                  <a:srgbClr val="FF99FF"/>
                </a:solidFill>
                <a:effectLst>
                  <a:outerShdw blurRad="50800" dist="88900" dir="12600000" algn="r" rotWithShape="0">
                    <a:srgbClr val="FF00FF"/>
                  </a:outerShdw>
                </a:effectLst>
                <a:latin typeface="Cooper Black" panose="0208090404030B020404" pitchFamily="18" charset="0"/>
              </a:rPr>
              <a:t>from Yahuah</a:t>
            </a:r>
            <a:r>
              <a:rPr lang="en-CA" sz="6000" dirty="0">
                <a:ln w="28575">
                  <a:solidFill>
                    <a:srgbClr val="0000FF"/>
                  </a:solidFill>
                </a:ln>
                <a:solidFill>
                  <a:srgbClr val="FF99FF"/>
                </a:solidFill>
                <a:effectLst>
                  <a:outerShdw blurRad="50800" dist="88900" dir="12600000" algn="r" rotWithShape="0">
                    <a:srgbClr val="FF00FF"/>
                  </a:outerShdw>
                </a:effectLst>
                <a:latin typeface="Cooper Black" panose="0208090404030B020404" pitchFamily="18" charset="0"/>
              </a:rPr>
              <a:t>?</a:t>
            </a:r>
          </a:p>
        </p:txBody>
      </p:sp>
      <p:sp>
        <p:nvSpPr>
          <p:cNvPr id="4" name="Rectangle: Rounded Corners 3">
            <a:extLst>
              <a:ext uri="{FF2B5EF4-FFF2-40B4-BE49-F238E27FC236}">
                <a16:creationId xmlns="" xmlns:a16="http://schemas.microsoft.com/office/drawing/2014/main" id="{2D2C04B1-2BB7-4375-8EFB-26D7A4619655}"/>
              </a:ext>
            </a:extLst>
          </p:cNvPr>
          <p:cNvSpPr/>
          <p:nvPr/>
        </p:nvSpPr>
        <p:spPr>
          <a:xfrm>
            <a:off x="3932904" y="5525730"/>
            <a:ext cx="4316361" cy="1160206"/>
          </a:xfrm>
          <a:prstGeom prst="roundRect">
            <a:avLst/>
          </a:prstGeom>
          <a:solidFill>
            <a:schemeClr val="accent2">
              <a:lumMod val="40000"/>
              <a:lumOff val="60000"/>
            </a:schemeClr>
          </a:solidFill>
          <a:ln w="5715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tx1"/>
                </a:solidFill>
              </a:rPr>
              <a:t>Maybe </a:t>
            </a:r>
            <a:r>
              <a:rPr lang="en-CA" sz="3200" u="sng" dirty="0">
                <a:solidFill>
                  <a:schemeClr val="tx1"/>
                </a:solidFill>
              </a:rPr>
              <a:t>not</a:t>
            </a:r>
            <a:r>
              <a:rPr lang="en-CA" sz="3200" dirty="0">
                <a:solidFill>
                  <a:schemeClr val="tx1"/>
                </a:solidFill>
              </a:rPr>
              <a:t>, yet there is </a:t>
            </a:r>
            <a:r>
              <a:rPr lang="en-CA" sz="3200" u="sng" dirty="0">
                <a:solidFill>
                  <a:schemeClr val="tx1"/>
                </a:solidFill>
              </a:rPr>
              <a:t>another witness</a:t>
            </a:r>
            <a:r>
              <a:rPr lang="en-CA" sz="3200" dirty="0">
                <a:solidFill>
                  <a:schemeClr val="tx1"/>
                </a:solidFill>
              </a:rPr>
              <a:t>!</a:t>
            </a:r>
          </a:p>
        </p:txBody>
      </p:sp>
    </p:spTree>
    <p:extLst>
      <p:ext uri="{BB962C8B-B14F-4D97-AF65-F5344CB8AC3E}">
        <p14:creationId xmlns:p14="http://schemas.microsoft.com/office/powerpoint/2010/main" val="266531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4000">
              <a:schemeClr val="accent2">
                <a:lumMod val="75000"/>
              </a:schemeClr>
            </a:gs>
            <a:gs pos="44000">
              <a:srgbClr val="FFFF00"/>
            </a:gs>
            <a:gs pos="66000">
              <a:srgbClr val="7FF7FD"/>
            </a:gs>
            <a:gs pos="100000">
              <a:srgbClr val="7030A0">
                <a:lumMod val="76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147782"/>
            <a:ext cx="11610109" cy="6456218"/>
          </a:xfrm>
        </p:spPr>
        <p:txBody>
          <a:bodyPr anchor="t">
            <a:normAutofit/>
          </a:bodyPr>
          <a:lstStyle/>
          <a:p>
            <a:pPr marL="0" indent="0">
              <a:buNone/>
            </a:pPr>
            <a:r>
              <a:rPr lang="en-US" dirty="0">
                <a:solidFill>
                  <a:prstClr val="black"/>
                </a:solidFill>
                <a:latin typeface="Georgia" panose="02040502050405020303" pitchFamily="18" charset="0"/>
              </a:rPr>
              <a:t>	</a:t>
            </a: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accent4">
                    <a:lumMod val="60000"/>
                    <a:lumOff val="40000"/>
                  </a:schemeClr>
                </a:solidFill>
              </a:rPr>
              <a:t>37</a:t>
            </a:fld>
            <a:endParaRPr lang="en-CA" dirty="0">
              <a:solidFill>
                <a:schemeClr val="accent4">
                  <a:lumMod val="60000"/>
                  <a:lumOff val="40000"/>
                </a:schemeClr>
              </a:solidFill>
            </a:endParaRPr>
          </a:p>
        </p:txBody>
      </p:sp>
      <p:sp>
        <p:nvSpPr>
          <p:cNvPr id="7" name="Rectangle 6">
            <a:extLst>
              <a:ext uri="{FF2B5EF4-FFF2-40B4-BE49-F238E27FC236}">
                <a16:creationId xmlns="" xmlns:a16="http://schemas.microsoft.com/office/drawing/2014/main" id="{114A1122-C733-4108-AF1C-710071904A37}"/>
              </a:ext>
            </a:extLst>
          </p:cNvPr>
          <p:cNvSpPr/>
          <p:nvPr/>
        </p:nvSpPr>
        <p:spPr>
          <a:xfrm>
            <a:off x="848402" y="1727523"/>
            <a:ext cx="10773328" cy="4012553"/>
          </a:xfrm>
          <a:prstGeom prst="rect">
            <a:avLst/>
          </a:prstGeom>
          <a:solidFill>
            <a:schemeClr val="accent4">
              <a:lumMod val="60000"/>
              <a:lumOff val="40000"/>
            </a:schemeClr>
          </a:solidFill>
          <a:ln w="76200">
            <a:solidFill>
              <a:srgbClr val="FF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8080"/>
                </a:solidFill>
                <a:latin typeface="Georgia" panose="02040502050405020303" pitchFamily="18" charset="0"/>
              </a:rPr>
              <a:t>Isa 11:1</a:t>
            </a:r>
            <a:r>
              <a:rPr lang="en-US" sz="2800" dirty="0">
                <a:solidFill>
                  <a:prstClr val="black"/>
                </a:solidFill>
                <a:latin typeface="Georgia" panose="02040502050405020303" pitchFamily="18" charset="0"/>
              </a:rPr>
              <a:t> And a Rod shall come forth from the stump of Yishai,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and a Sprout from his roots shall bear fruit. </a:t>
            </a:r>
          </a:p>
          <a:p>
            <a:r>
              <a:rPr lang="en-US" sz="2800" dirty="0">
                <a:solidFill>
                  <a:srgbClr val="008080"/>
                </a:solidFill>
                <a:latin typeface="Georgia" panose="02040502050405020303" pitchFamily="18" charset="0"/>
              </a:rPr>
              <a:t>Isa 11:2</a:t>
            </a:r>
            <a:r>
              <a:rPr lang="en-US" sz="2800" dirty="0">
                <a:solidFill>
                  <a:prstClr val="black"/>
                </a:solidFill>
                <a:latin typeface="Georgia" panose="02040502050405020303" pitchFamily="18" charset="0"/>
              </a:rPr>
              <a:t>  </a:t>
            </a:r>
            <a:r>
              <a:rPr lang="en-US" sz="2800" b="1" dirty="0">
                <a:solidFill>
                  <a:srgbClr val="0000FF"/>
                </a:solidFill>
                <a:effectLst>
                  <a:glow rad="25400">
                    <a:srgbClr val="9966FF"/>
                  </a:glow>
                  <a:innerShdw blurRad="63500" dist="76200" dir="16560000">
                    <a:srgbClr val="00FF99"/>
                  </a:innerShdw>
                </a:effectLst>
                <a:latin typeface="Georgia" panose="02040502050405020303" pitchFamily="18" charset="0"/>
              </a:rPr>
              <a:t>The Spirit of </a:t>
            </a:r>
            <a:r>
              <a:rPr lang="he-IL" sz="2800" b="1" dirty="0">
                <a:solidFill>
                  <a:srgbClr val="0000FF"/>
                </a:solidFill>
                <a:effectLst>
                  <a:glow rad="25400">
                    <a:srgbClr val="9966FF"/>
                  </a:glow>
                  <a:innerShdw blurRad="63500" dist="76200" dir="16560000">
                    <a:srgbClr val="00FF99"/>
                  </a:innerShdw>
                </a:effectLst>
                <a:latin typeface="Arial" panose="020B0604020202020204" pitchFamily="34" charset="0"/>
              </a:rPr>
              <a:t>יהוה</a:t>
            </a:r>
            <a:r>
              <a:rPr lang="en-US" sz="2800" b="1" dirty="0">
                <a:solidFill>
                  <a:srgbClr val="0000FF"/>
                </a:solidFill>
                <a:effectLst>
                  <a:glow rad="25400">
                    <a:srgbClr val="9966FF"/>
                  </a:glow>
                  <a:innerShdw blurRad="63500" dist="76200" dir="16560000">
                    <a:srgbClr val="00FF99"/>
                  </a:innerShdw>
                </a:effectLst>
                <a:latin typeface="Georgia" panose="02040502050405020303" pitchFamily="18" charset="0"/>
              </a:rPr>
              <a:t> shall rest upon Him </a:t>
            </a:r>
            <a:r>
              <a:rPr lang="en-US" sz="2800" dirty="0">
                <a:solidFill>
                  <a:prstClr val="black"/>
                </a:solidFill>
                <a:latin typeface="Georgia" panose="02040502050405020303" pitchFamily="18" charset="0"/>
              </a:rPr>
              <a:t>–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the </a:t>
            </a:r>
            <a:r>
              <a:rPr lang="en-US" sz="2800" dirty="0">
                <a:solidFill>
                  <a:srgbClr val="0000FF"/>
                </a:solidFill>
                <a:effectLst>
                  <a:outerShdw blurRad="50800" dist="38100" dir="5400000" algn="t" rotWithShape="0">
                    <a:srgbClr val="FF00FF"/>
                  </a:outerShdw>
                </a:effectLst>
                <a:latin typeface="Georgia" panose="02040502050405020303" pitchFamily="18" charset="0"/>
              </a:rPr>
              <a:t>Spirit</a:t>
            </a:r>
            <a:r>
              <a:rPr lang="en-US" sz="2800" dirty="0">
                <a:solidFill>
                  <a:prstClr val="black"/>
                </a:solidFill>
                <a:latin typeface="Georgia" panose="02040502050405020303" pitchFamily="18" charset="0"/>
              </a:rPr>
              <a:t> of wisdom and understanding,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the </a:t>
            </a:r>
            <a:r>
              <a:rPr lang="en-US" sz="2800" dirty="0">
                <a:solidFill>
                  <a:srgbClr val="0000FF"/>
                </a:solidFill>
                <a:effectLst>
                  <a:outerShdw blurRad="50800" dist="50800" dir="5400000" algn="ctr" rotWithShape="0">
                    <a:srgbClr val="FF99FF"/>
                  </a:outerShdw>
                </a:effectLst>
                <a:latin typeface="Georgia" panose="02040502050405020303" pitchFamily="18" charset="0"/>
              </a:rPr>
              <a:t>Spirit</a:t>
            </a:r>
            <a:r>
              <a:rPr lang="en-US" sz="2800" dirty="0">
                <a:solidFill>
                  <a:prstClr val="black"/>
                </a:solidFill>
                <a:latin typeface="Georgia" panose="02040502050405020303" pitchFamily="18" charset="0"/>
              </a:rPr>
              <a:t> of counsel and might,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the </a:t>
            </a:r>
            <a:r>
              <a:rPr lang="en-US" sz="2800" dirty="0">
                <a:solidFill>
                  <a:srgbClr val="0000FF"/>
                </a:solidFill>
                <a:effectLst>
                  <a:outerShdw blurRad="50800" dist="50800" dir="5400000" algn="ctr" rotWithShape="0">
                    <a:srgbClr val="00FF99"/>
                  </a:outerShdw>
                </a:effectLst>
                <a:latin typeface="Georgia" panose="02040502050405020303" pitchFamily="18" charset="0"/>
              </a:rPr>
              <a:t>Spirit</a:t>
            </a:r>
            <a:r>
              <a:rPr lang="en-US" sz="2800" dirty="0">
                <a:solidFill>
                  <a:prstClr val="black"/>
                </a:solidFill>
                <a:latin typeface="Georgia" panose="02040502050405020303" pitchFamily="18" charset="0"/>
              </a:rPr>
              <a:t> of knowledge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and of the fear of </a:t>
            </a:r>
            <a:r>
              <a:rPr lang="he-IL" sz="2800" b="1" dirty="0">
                <a:solidFill>
                  <a:srgbClr val="0000FF"/>
                </a:solidFill>
                <a:latin typeface="Arial" panose="020B0604020202020204" pitchFamily="34" charset="0"/>
              </a:rPr>
              <a:t>יהוה</a:t>
            </a:r>
            <a:r>
              <a:rPr lang="en-US" sz="2800" b="1" dirty="0">
                <a:solidFill>
                  <a:srgbClr val="0000FF"/>
                </a:solidFill>
                <a:latin typeface="Georgia" panose="02040502050405020303" pitchFamily="18" charset="0"/>
              </a:rPr>
              <a:t>. </a:t>
            </a:r>
          </a:p>
        </p:txBody>
      </p:sp>
      <p:sp>
        <p:nvSpPr>
          <p:cNvPr id="13" name="Rectangle: Rounded Corners 12">
            <a:extLst>
              <a:ext uri="{FF2B5EF4-FFF2-40B4-BE49-F238E27FC236}">
                <a16:creationId xmlns="" xmlns:a16="http://schemas.microsoft.com/office/drawing/2014/main" id="{AD4E15FD-AB93-4A94-99EB-5C5DF1E86C04}"/>
              </a:ext>
            </a:extLst>
          </p:cNvPr>
          <p:cNvSpPr/>
          <p:nvPr/>
        </p:nvSpPr>
        <p:spPr>
          <a:xfrm>
            <a:off x="3601272" y="610093"/>
            <a:ext cx="4903629" cy="507012"/>
          </a:xfrm>
          <a:prstGeom prst="roundRect">
            <a:avLst>
              <a:gd name="adj" fmla="val 50000"/>
            </a:avLst>
          </a:prstGeom>
          <a:solidFill>
            <a:schemeClr val="accent2">
              <a:lumMod val="40000"/>
              <a:lumOff val="60000"/>
            </a:schemeClr>
          </a:solidFill>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ysClr val="windowText" lastClr="000000"/>
                </a:solidFill>
              </a:rPr>
              <a:t>Yes, </a:t>
            </a:r>
            <a:r>
              <a:rPr lang="en-CA" sz="2800" dirty="0">
                <a:solidFill>
                  <a:sysClr val="windowText" lastClr="000000"/>
                </a:solidFill>
                <a:effectLst>
                  <a:glow rad="127000">
                    <a:srgbClr val="00FF99"/>
                  </a:glow>
                </a:effectLst>
                <a:latin typeface="Cooper Black" panose="0208090404030B020404" pitchFamily="18" charset="0"/>
              </a:rPr>
              <a:t>Shared Glory </a:t>
            </a:r>
            <a:r>
              <a:rPr lang="en-CA" sz="2800" dirty="0">
                <a:solidFill>
                  <a:sysClr val="windowText" lastClr="000000"/>
                </a:solidFill>
              </a:rPr>
              <a:t>Indeed!</a:t>
            </a:r>
          </a:p>
        </p:txBody>
      </p:sp>
      <p:sp>
        <p:nvSpPr>
          <p:cNvPr id="6" name="Star: 4 Points 5">
            <a:extLst>
              <a:ext uri="{FF2B5EF4-FFF2-40B4-BE49-F238E27FC236}">
                <a16:creationId xmlns="" xmlns:a16="http://schemas.microsoft.com/office/drawing/2014/main" id="{AE239131-04E1-4929-8A94-544426D79A1B}"/>
              </a:ext>
            </a:extLst>
          </p:cNvPr>
          <p:cNvSpPr/>
          <p:nvPr/>
        </p:nvSpPr>
        <p:spPr>
          <a:xfrm>
            <a:off x="182029" y="379184"/>
            <a:ext cx="544947" cy="461818"/>
          </a:xfrm>
          <a:prstGeom prst="star4">
            <a:avLst/>
          </a:prstGeom>
          <a:solidFill>
            <a:srgbClr val="FF00FF"/>
          </a:solidFill>
          <a:ln w="28575">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79785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9000">
              <a:schemeClr val="accent2">
                <a:lumMod val="40000"/>
                <a:lumOff val="60000"/>
              </a:schemeClr>
            </a:gs>
            <a:gs pos="47000">
              <a:srgbClr val="7FF7FD">
                <a:alpha val="48000"/>
              </a:srgbClr>
            </a:gs>
            <a:gs pos="58000">
              <a:srgbClr val="FF00FF"/>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38</a:t>
            </a:fld>
            <a:endParaRPr lang="en-CA" dirty="0">
              <a:solidFill>
                <a:schemeClr val="tx1"/>
              </a:solidFill>
            </a:endParaRPr>
          </a:p>
        </p:txBody>
      </p:sp>
      <p:pic>
        <p:nvPicPr>
          <p:cNvPr id="1026" name="Picture 2" descr="https://2.bp.blogspot.com/-SgFsZ55fpEU/WlBPsHOVcLI/AAAAAAAAD3c/qBG95UnI8aE1XGty7RhM7ytK9DlpR-zGACEwYBhgL/s1600/yhwh.jpg">
            <a:extLst>
              <a:ext uri="{FF2B5EF4-FFF2-40B4-BE49-F238E27FC236}">
                <a16:creationId xmlns="" xmlns:a16="http://schemas.microsoft.com/office/drawing/2014/main" id="{7F07B6D5-CF7C-4479-ABAC-ABE35F93E2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6293" y="292974"/>
            <a:ext cx="5347097" cy="2948229"/>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Arrow: Curved Up 7">
            <a:extLst>
              <a:ext uri="{FF2B5EF4-FFF2-40B4-BE49-F238E27FC236}">
                <a16:creationId xmlns="" xmlns:a16="http://schemas.microsoft.com/office/drawing/2014/main" id="{99A4B6B1-4355-4398-80F6-7236B06DC445}"/>
              </a:ext>
            </a:extLst>
          </p:cNvPr>
          <p:cNvSpPr/>
          <p:nvPr/>
        </p:nvSpPr>
        <p:spPr>
          <a:xfrm>
            <a:off x="2684203" y="3241203"/>
            <a:ext cx="8386919" cy="3543054"/>
          </a:xfrm>
          <a:prstGeom prst="curvedUpArrow">
            <a:avLst>
              <a:gd name="adj1" fmla="val 25000"/>
              <a:gd name="adj2" fmla="val 85575"/>
              <a:gd name="adj3" fmla="val 32969"/>
            </a:avLst>
          </a:prstGeom>
          <a:gradFill flip="none" rotWithShape="1">
            <a:gsLst>
              <a:gs pos="25000">
                <a:srgbClr val="9FBAFE"/>
              </a:gs>
              <a:gs pos="6000">
                <a:srgbClr val="00FF99"/>
              </a:gs>
              <a:gs pos="31000">
                <a:srgbClr val="7FF7FD">
                  <a:alpha val="48000"/>
                </a:srgbClr>
              </a:gs>
              <a:gs pos="58000">
                <a:srgbClr val="FF00FF"/>
              </a:gs>
              <a:gs pos="75000">
                <a:srgbClr val="FFFF00"/>
              </a:gs>
              <a:gs pos="89000">
                <a:srgbClr val="0000FF"/>
              </a:gs>
            </a:gsLst>
            <a:lin ang="0" scaled="1"/>
            <a:tileRect/>
          </a:gradFill>
          <a:ln w="38100">
            <a:solidFill>
              <a:srgbClr val="0000FF"/>
            </a:solidFill>
          </a:ln>
          <a:effectLst>
            <a:innerShdw blurRad="63500" dist="114300" dir="162000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Rectangle: Rounded Corners 8">
            <a:extLst>
              <a:ext uri="{FF2B5EF4-FFF2-40B4-BE49-F238E27FC236}">
                <a16:creationId xmlns="" xmlns:a16="http://schemas.microsoft.com/office/drawing/2014/main" id="{7F8F2398-EB89-4053-8C2D-B5F778937586}"/>
              </a:ext>
            </a:extLst>
          </p:cNvPr>
          <p:cNvSpPr/>
          <p:nvPr/>
        </p:nvSpPr>
        <p:spPr>
          <a:xfrm>
            <a:off x="6631857" y="292974"/>
            <a:ext cx="5083276" cy="2948229"/>
          </a:xfrm>
          <a:prstGeom prst="roundRect">
            <a:avLst/>
          </a:prstGeom>
          <a:solidFill>
            <a:srgbClr val="9966FF"/>
          </a:solidFill>
          <a:ln w="762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6600" dirty="0">
                <a:ln w="28575">
                  <a:solidFill>
                    <a:srgbClr val="0000FF"/>
                  </a:solidFill>
                </a:ln>
                <a:solidFill>
                  <a:prstClr val="white"/>
                </a:solidFill>
                <a:effectLst>
                  <a:outerShdw blurRad="50800" dist="38100" sx="103000" sy="103000" algn="l" rotWithShape="0">
                    <a:srgbClr val="00FF99"/>
                  </a:outerShdw>
                </a:effectLst>
                <a:latin typeface="Cooper Black" panose="0208090404030B020404" pitchFamily="18" charset="0"/>
              </a:rPr>
              <a:t>Yahusha  Ha Mashiach</a:t>
            </a:r>
            <a:endParaRPr lang="en-CA" sz="7200" dirty="0"/>
          </a:p>
        </p:txBody>
      </p:sp>
      <p:sp>
        <p:nvSpPr>
          <p:cNvPr id="12" name="Rectangle: Rounded Corners 11">
            <a:extLst>
              <a:ext uri="{FF2B5EF4-FFF2-40B4-BE49-F238E27FC236}">
                <a16:creationId xmlns="" xmlns:a16="http://schemas.microsoft.com/office/drawing/2014/main" id="{48546E66-790F-4C20-9973-2C1334F99BCC}"/>
              </a:ext>
            </a:extLst>
          </p:cNvPr>
          <p:cNvSpPr/>
          <p:nvPr/>
        </p:nvSpPr>
        <p:spPr>
          <a:xfrm>
            <a:off x="422787" y="3616797"/>
            <a:ext cx="7600336" cy="64057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3200" dirty="0">
                <a:solidFill>
                  <a:schemeClr val="tx1"/>
                </a:solidFill>
              </a:rPr>
              <a:t>The </a:t>
            </a:r>
            <a:r>
              <a:rPr lang="en-CA" sz="3200" u="sng" dirty="0">
                <a:solidFill>
                  <a:schemeClr val="tx1"/>
                </a:solidFill>
              </a:rPr>
              <a:t>transfer</a:t>
            </a:r>
            <a:r>
              <a:rPr lang="en-CA" sz="3200" dirty="0">
                <a:solidFill>
                  <a:schemeClr val="tx1"/>
                </a:solidFill>
              </a:rPr>
              <a:t>              of </a:t>
            </a:r>
            <a:r>
              <a:rPr lang="en-CA" sz="3200" b="1" dirty="0">
                <a:solidFill>
                  <a:schemeClr val="tx1"/>
                </a:solidFill>
                <a:effectLst>
                  <a:glow rad="127000">
                    <a:srgbClr val="00FF99"/>
                  </a:glow>
                </a:effectLst>
              </a:rPr>
              <a:t>Glory</a:t>
            </a:r>
            <a:r>
              <a:rPr lang="en-CA" sz="3200" dirty="0">
                <a:solidFill>
                  <a:schemeClr val="tx1"/>
                </a:solidFill>
              </a:rPr>
              <a:t> and </a:t>
            </a:r>
            <a:r>
              <a:rPr lang="en-CA" sz="3200" b="1" dirty="0">
                <a:solidFill>
                  <a:schemeClr val="tx1"/>
                </a:solidFill>
                <a:effectLst>
                  <a:glow rad="127000">
                    <a:srgbClr val="00FF99"/>
                  </a:glow>
                </a:effectLst>
              </a:rPr>
              <a:t>Esteem</a:t>
            </a:r>
            <a:r>
              <a:rPr lang="en-CA" sz="3200" dirty="0">
                <a:solidFill>
                  <a:schemeClr val="tx1"/>
                </a:solidFill>
              </a:rPr>
              <a:t> to</a:t>
            </a:r>
          </a:p>
        </p:txBody>
      </p:sp>
      <p:sp>
        <p:nvSpPr>
          <p:cNvPr id="17" name="Rectangle: Rounded Corners 16">
            <a:extLst>
              <a:ext uri="{FF2B5EF4-FFF2-40B4-BE49-F238E27FC236}">
                <a16:creationId xmlns="" xmlns:a16="http://schemas.microsoft.com/office/drawing/2014/main" id="{7EAB4DB4-E7F6-484E-BB7E-7E1A59978BFD}"/>
              </a:ext>
            </a:extLst>
          </p:cNvPr>
          <p:cNvSpPr/>
          <p:nvPr/>
        </p:nvSpPr>
        <p:spPr>
          <a:xfrm>
            <a:off x="235974" y="4510794"/>
            <a:ext cx="11818373" cy="20331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3200" dirty="0">
                <a:solidFill>
                  <a:schemeClr val="tx1"/>
                </a:solidFill>
              </a:rPr>
              <a:t>The transfer of 		     </a:t>
            </a:r>
            <a:r>
              <a:rPr lang="en-CA" sz="3200" b="1" u="sng" dirty="0">
                <a:solidFill>
                  <a:schemeClr val="tx1"/>
                </a:solidFill>
              </a:rPr>
              <a:t>Glor</a:t>
            </a:r>
            <a:r>
              <a:rPr lang="en-CA" sz="3200" b="1" dirty="0">
                <a:solidFill>
                  <a:schemeClr val="tx1"/>
                </a:solidFill>
              </a:rPr>
              <a:t>y</a:t>
            </a:r>
            <a:r>
              <a:rPr lang="en-CA" sz="3200" dirty="0">
                <a:solidFill>
                  <a:schemeClr val="tx1"/>
                </a:solidFill>
              </a:rPr>
              <a:t> and </a:t>
            </a:r>
            <a:r>
              <a:rPr lang="en-CA" sz="3200" b="1" u="sng" dirty="0">
                <a:solidFill>
                  <a:schemeClr val="tx1"/>
                </a:solidFill>
              </a:rPr>
              <a:t>Esteem</a:t>
            </a:r>
            <a:r>
              <a:rPr lang="en-CA" sz="3200" dirty="0">
                <a:solidFill>
                  <a:schemeClr val="tx1"/>
                </a:solidFill>
              </a:rPr>
              <a:t> to 	             </a:t>
            </a:r>
            <a:r>
              <a:rPr lang="en-CA" sz="3200" b="1" dirty="0">
                <a:solidFill>
                  <a:srgbClr val="0000FF"/>
                </a:solidFill>
              </a:rPr>
              <a:t>Yahusha;</a:t>
            </a:r>
            <a:r>
              <a:rPr lang="en-CA" sz="3200" dirty="0">
                <a:solidFill>
                  <a:schemeClr val="tx1"/>
                </a:solidFill>
              </a:rPr>
              <a:t> </a:t>
            </a:r>
            <a:r>
              <a:rPr lang="en-CA" sz="3200" u="sng" dirty="0">
                <a:solidFill>
                  <a:schemeClr val="tx1"/>
                </a:solidFill>
              </a:rPr>
              <a:t>is this a sharin</a:t>
            </a:r>
            <a:r>
              <a:rPr lang="en-CA" sz="3200" dirty="0">
                <a:solidFill>
                  <a:schemeClr val="tx1"/>
                </a:solidFill>
              </a:rPr>
              <a:t>g </a:t>
            </a:r>
            <a:r>
              <a:rPr lang="en-CA" sz="3200" u="sng" dirty="0">
                <a:solidFill>
                  <a:schemeClr val="tx1"/>
                </a:solidFill>
              </a:rPr>
              <a:t>of</a:t>
            </a:r>
            <a:r>
              <a:rPr lang="en-CA" sz="3200" dirty="0">
                <a:solidFill>
                  <a:schemeClr val="tx1"/>
                </a:solidFill>
              </a:rPr>
              <a:t> 		   g</a:t>
            </a:r>
            <a:r>
              <a:rPr lang="en-CA" sz="3200" u="sng" dirty="0">
                <a:solidFill>
                  <a:schemeClr val="tx1"/>
                </a:solidFill>
              </a:rPr>
              <a:t>lor</a:t>
            </a:r>
            <a:r>
              <a:rPr lang="en-CA" sz="3200" dirty="0">
                <a:solidFill>
                  <a:schemeClr val="tx1"/>
                </a:solidFill>
              </a:rPr>
              <a:t>y to </a:t>
            </a:r>
            <a:r>
              <a:rPr lang="en-CA" sz="3200" b="1" u="sng" dirty="0">
                <a:ln>
                  <a:solidFill>
                    <a:srgbClr val="0000FF"/>
                  </a:solidFill>
                </a:ln>
                <a:solidFill>
                  <a:srgbClr val="FF0000"/>
                </a:solidFill>
              </a:rPr>
              <a:t>ANOTHER</a:t>
            </a:r>
            <a:r>
              <a:rPr lang="en-CA" sz="3200" dirty="0">
                <a:solidFill>
                  <a:schemeClr val="tx1"/>
                </a:solidFill>
              </a:rPr>
              <a:t> god? 	           Is </a:t>
            </a:r>
            <a:r>
              <a:rPr lang="en-CA" sz="3200" b="1" dirty="0">
                <a:solidFill>
                  <a:srgbClr val="0000FF"/>
                </a:solidFill>
              </a:rPr>
              <a:t>Yahusha</a:t>
            </a:r>
            <a:r>
              <a:rPr lang="en-CA" sz="3200" dirty="0">
                <a:solidFill>
                  <a:schemeClr val="tx1"/>
                </a:solidFill>
              </a:rPr>
              <a:t> a </a:t>
            </a:r>
            <a:r>
              <a:rPr lang="en-CA" sz="3200" b="1" dirty="0">
                <a:solidFill>
                  <a:schemeClr val="tx1"/>
                </a:solidFill>
                <a:effectLst>
                  <a:glow rad="127000">
                    <a:srgbClr val="FFFF00"/>
                  </a:glow>
                </a:effectLst>
              </a:rPr>
              <a:t>SEPARATE IDENTITY </a:t>
            </a:r>
            <a:r>
              <a:rPr lang="en-CA" sz="3200" dirty="0">
                <a:solidFill>
                  <a:schemeClr val="tx1"/>
                </a:solidFill>
              </a:rPr>
              <a:t>	          from </a:t>
            </a:r>
            <a:r>
              <a:rPr lang="en-CA" sz="3200" b="1" dirty="0">
                <a:solidFill>
                  <a:srgbClr val="0000FF"/>
                </a:solidFill>
              </a:rPr>
              <a:t>YAHUAH?</a:t>
            </a:r>
            <a:r>
              <a:rPr lang="en-CA" sz="3200" dirty="0">
                <a:solidFill>
                  <a:schemeClr val="tx1"/>
                </a:solidFill>
              </a:rPr>
              <a:t>   </a:t>
            </a:r>
          </a:p>
        </p:txBody>
      </p:sp>
    </p:spTree>
    <p:extLst>
      <p:ext uri="{BB962C8B-B14F-4D97-AF65-F5344CB8AC3E}">
        <p14:creationId xmlns:p14="http://schemas.microsoft.com/office/powerpoint/2010/main" val="104216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500"/>
                                        <p:tgtEl>
                                          <p:spTgt spid="8"/>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AB87E4-7748-4117-92E5-790DAABEC644}" type="slidenum">
              <a:rPr lang="en-US">
                <a:solidFill>
                  <a:prstClr val="white"/>
                </a:solidFill>
                <a:latin typeface="Calibri"/>
              </a:rPr>
              <a:pPr/>
              <a:t>39</a:t>
            </a:fld>
            <a:endParaRPr lang="en-US" dirty="0">
              <a:solidFill>
                <a:prstClr val="white"/>
              </a:solidFill>
              <a:latin typeface="Calibri"/>
            </a:endParaRPr>
          </a:p>
        </p:txBody>
      </p:sp>
      <p:sp>
        <p:nvSpPr>
          <p:cNvPr id="6" name="Rounded Rectangle 5"/>
          <p:cNvSpPr/>
          <p:nvPr/>
        </p:nvSpPr>
        <p:spPr>
          <a:xfrm>
            <a:off x="2052467" y="415059"/>
            <a:ext cx="8087065" cy="685800"/>
          </a:xfrm>
          <a:prstGeom prst="roundRect">
            <a:avLst/>
          </a:prstGeom>
          <a:solidFill>
            <a:srgbClr val="E329D6"/>
          </a:solidFill>
          <a:ln w="76200">
            <a:solidFill>
              <a:srgbClr val="FFFF00"/>
            </a:solidFill>
          </a:ln>
          <a:effectLst>
            <a:glow rad="127000">
              <a:srgbClr val="00FF99"/>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950" b="1" dirty="0">
                <a:ln>
                  <a:solidFill>
                    <a:prstClr val="black"/>
                  </a:solidFill>
                </a:ln>
                <a:solidFill>
                  <a:prstClr val="white"/>
                </a:solidFill>
                <a:latin typeface="Calibri"/>
              </a:rPr>
              <a:t>The </a:t>
            </a:r>
            <a:r>
              <a:rPr lang="en-CA" sz="4950" b="1" dirty="0">
                <a:ln w="38100">
                  <a:solidFill>
                    <a:srgbClr val="0000FF"/>
                  </a:solidFill>
                </a:ln>
                <a:solidFill>
                  <a:prstClr val="white"/>
                </a:solidFill>
                <a:latin typeface="Cooper Black" panose="0208090404030B020404" pitchFamily="18" charset="0"/>
              </a:rPr>
              <a:t>Word</a:t>
            </a:r>
            <a:r>
              <a:rPr lang="en-CA" sz="4950" b="1" dirty="0">
                <a:ln>
                  <a:solidFill>
                    <a:prstClr val="black"/>
                  </a:solidFill>
                </a:ln>
                <a:solidFill>
                  <a:prstClr val="white"/>
                </a:solidFill>
                <a:latin typeface="Calibri"/>
              </a:rPr>
              <a:t> from </a:t>
            </a:r>
            <a:r>
              <a:rPr lang="en-CA" sz="4950" b="1" i="1" dirty="0">
                <a:ln w="19050">
                  <a:solidFill>
                    <a:srgbClr val="0000FF"/>
                  </a:solidFill>
                </a:ln>
                <a:solidFill>
                  <a:prstClr val="white"/>
                </a:solidFill>
                <a:effectLst>
                  <a:outerShdw blurRad="75057" dist="38100" dir="5400000" sy="-20000" rotWithShape="0">
                    <a:prstClr val="black">
                      <a:alpha val="25000"/>
                    </a:prstClr>
                  </a:outerShdw>
                </a:effectLst>
                <a:latin typeface="Georgia" panose="02040502050405020303" pitchFamily="18" charset="0"/>
              </a:rPr>
              <a:t>Yahuah</a:t>
            </a:r>
          </a:p>
        </p:txBody>
      </p:sp>
      <p:sp>
        <p:nvSpPr>
          <p:cNvPr id="2" name="Rectangle: Rounded Corners 1">
            <a:extLst>
              <a:ext uri="{FF2B5EF4-FFF2-40B4-BE49-F238E27FC236}">
                <a16:creationId xmlns="" xmlns:a16="http://schemas.microsoft.com/office/drawing/2014/main" id="{B39832C8-5FB8-4EA9-9326-D825FF4BBC80}"/>
              </a:ext>
            </a:extLst>
          </p:cNvPr>
          <p:cNvSpPr/>
          <p:nvPr/>
        </p:nvSpPr>
        <p:spPr>
          <a:xfrm>
            <a:off x="917217" y="1635776"/>
            <a:ext cx="10284542" cy="3404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solidFill>
                  <a:srgbClr val="008080"/>
                </a:solidFill>
                <a:latin typeface="Georgia" panose="02040502050405020303" pitchFamily="18" charset="0"/>
              </a:rPr>
              <a:t>Deu 6:4</a:t>
            </a:r>
            <a:r>
              <a:rPr lang="pt-BR" sz="3600" dirty="0">
                <a:solidFill>
                  <a:prstClr val="black"/>
                </a:solidFill>
                <a:latin typeface="Georgia" panose="02040502050405020303" pitchFamily="18" charset="0"/>
              </a:rPr>
              <a:t>  </a:t>
            </a:r>
            <a:r>
              <a:rPr lang="pt-BR" sz="8000" dirty="0">
                <a:ln w="19050">
                  <a:solidFill>
                    <a:srgbClr val="0000FF"/>
                  </a:solidFill>
                </a:ln>
                <a:solidFill>
                  <a:srgbClr val="7FF7FD"/>
                </a:solidFill>
                <a:effectLst>
                  <a:outerShdw blurRad="50800" dist="38100" dir="13500000" algn="br" rotWithShape="0">
                    <a:srgbClr val="FF99FF">
                      <a:alpha val="99000"/>
                    </a:srgbClr>
                  </a:outerShdw>
                </a:effectLst>
                <a:latin typeface="Georgia" panose="02040502050405020303" pitchFamily="18" charset="0"/>
              </a:rPr>
              <a:t>“Hear, O Yisra’ĕl:</a:t>
            </a:r>
            <a:br>
              <a:rPr lang="pt-BR" sz="8000" dirty="0">
                <a:ln w="19050">
                  <a:solidFill>
                    <a:srgbClr val="0000FF"/>
                  </a:solidFill>
                </a:ln>
                <a:solidFill>
                  <a:srgbClr val="7FF7FD"/>
                </a:solidFill>
                <a:effectLst>
                  <a:outerShdw blurRad="50800" dist="38100" dir="13500000" algn="br" rotWithShape="0">
                    <a:srgbClr val="FF99FF">
                      <a:alpha val="99000"/>
                    </a:srgbClr>
                  </a:outerShdw>
                </a:effectLst>
                <a:latin typeface="Georgia" panose="02040502050405020303" pitchFamily="18" charset="0"/>
              </a:rPr>
            </a:br>
            <a:r>
              <a:rPr lang="pt-BR" sz="8000" dirty="0">
                <a:ln w="19050">
                  <a:solidFill>
                    <a:srgbClr val="0000FF"/>
                  </a:solidFill>
                </a:ln>
                <a:solidFill>
                  <a:srgbClr val="7FF7FD"/>
                </a:solidFill>
                <a:effectLst>
                  <a:outerShdw blurRad="50800" dist="38100" dir="13500000" algn="br" rotWithShape="0">
                    <a:srgbClr val="FF99FF">
                      <a:alpha val="99000"/>
                    </a:srgbClr>
                  </a:outerShdw>
                </a:effectLst>
                <a:latin typeface="Georgia" panose="02040502050405020303" pitchFamily="18" charset="0"/>
              </a:rPr>
              <a:t>		 </a:t>
            </a:r>
            <a:r>
              <a:rPr lang="he-IL" sz="8000" dirty="0">
                <a:ln w="19050">
                  <a:solidFill>
                    <a:srgbClr val="0000FF"/>
                  </a:solidFill>
                </a:ln>
                <a:solidFill>
                  <a:srgbClr val="7FF7FD"/>
                </a:solidFill>
                <a:effectLst>
                  <a:outerShdw blurRad="50800" dist="38100" dir="13500000" algn="br" rotWithShape="0">
                    <a:srgbClr val="FF99FF">
                      <a:alpha val="99000"/>
                    </a:srgbClr>
                  </a:outerShdw>
                </a:effectLst>
                <a:latin typeface="Arial" panose="020B0604020202020204" pitchFamily="34" charset="0"/>
              </a:rPr>
              <a:t>יהוה</a:t>
            </a:r>
            <a:r>
              <a:rPr lang="en-US" sz="8000" dirty="0">
                <a:ln w="19050">
                  <a:solidFill>
                    <a:srgbClr val="0000FF"/>
                  </a:solidFill>
                </a:ln>
                <a:solidFill>
                  <a:srgbClr val="7FF7FD"/>
                </a:solidFill>
                <a:effectLst>
                  <a:outerShdw blurRad="50800" dist="38100" dir="13500000" algn="br" rotWithShape="0">
                    <a:srgbClr val="FF99FF">
                      <a:alpha val="99000"/>
                    </a:srgbClr>
                  </a:outerShdw>
                </a:effectLst>
                <a:latin typeface="Georgia" panose="02040502050405020303" pitchFamily="18" charset="0"/>
              </a:rPr>
              <a:t> our Elohim, </a:t>
            </a:r>
            <a:br>
              <a:rPr lang="en-US" sz="8000" dirty="0">
                <a:ln w="19050">
                  <a:solidFill>
                    <a:srgbClr val="0000FF"/>
                  </a:solidFill>
                </a:ln>
                <a:solidFill>
                  <a:srgbClr val="7FF7FD"/>
                </a:solidFill>
                <a:effectLst>
                  <a:outerShdw blurRad="50800" dist="38100" dir="13500000" algn="br" rotWithShape="0">
                    <a:srgbClr val="FF99FF">
                      <a:alpha val="99000"/>
                    </a:srgbClr>
                  </a:outerShdw>
                </a:effectLst>
                <a:latin typeface="Georgia" panose="02040502050405020303" pitchFamily="18" charset="0"/>
              </a:rPr>
            </a:br>
            <a:r>
              <a:rPr lang="en-US" sz="8000" dirty="0">
                <a:ln w="19050">
                  <a:solidFill>
                    <a:srgbClr val="0000FF"/>
                  </a:solidFill>
                </a:ln>
                <a:solidFill>
                  <a:srgbClr val="7FF7FD"/>
                </a:solidFill>
                <a:effectLst>
                  <a:outerShdw blurRad="50800" dist="38100" dir="13500000" algn="br" rotWithShape="0">
                    <a:srgbClr val="FF99FF">
                      <a:alpha val="99000"/>
                    </a:srgbClr>
                  </a:outerShdw>
                </a:effectLst>
                <a:latin typeface="Georgia" panose="02040502050405020303" pitchFamily="18" charset="0"/>
              </a:rPr>
              <a:t>   </a:t>
            </a:r>
            <a:r>
              <a:rPr lang="he-IL" sz="8000" dirty="0">
                <a:ln w="19050">
                  <a:solidFill>
                    <a:srgbClr val="0000FF"/>
                  </a:solidFill>
                </a:ln>
                <a:solidFill>
                  <a:srgbClr val="7FF7FD"/>
                </a:solidFill>
                <a:effectLst>
                  <a:outerShdw blurRad="50800" dist="38100" dir="13500000" algn="br" rotWithShape="0">
                    <a:srgbClr val="FF99FF">
                      <a:alpha val="99000"/>
                    </a:srgbClr>
                  </a:outerShdw>
                </a:effectLst>
                <a:latin typeface="Arial" panose="020B0604020202020204" pitchFamily="34" charset="0"/>
              </a:rPr>
              <a:t>יהוה</a:t>
            </a:r>
            <a:r>
              <a:rPr lang="en-CA" sz="8000" dirty="0">
                <a:ln w="19050">
                  <a:solidFill>
                    <a:srgbClr val="0000FF"/>
                  </a:solidFill>
                </a:ln>
                <a:solidFill>
                  <a:srgbClr val="7FF7FD"/>
                </a:solidFill>
                <a:effectLst>
                  <a:outerShdw blurRad="50800" dist="38100" dir="13500000" algn="br" rotWithShape="0">
                    <a:srgbClr val="FF99FF">
                      <a:alpha val="99000"/>
                    </a:srgbClr>
                  </a:outerShdw>
                </a:effectLst>
                <a:latin typeface="Arial" panose="020B0604020202020204" pitchFamily="34" charset="0"/>
              </a:rPr>
              <a:t> </a:t>
            </a:r>
            <a:r>
              <a:rPr lang="en-US" sz="8000" dirty="0">
                <a:ln w="19050">
                  <a:solidFill>
                    <a:srgbClr val="0000FF"/>
                  </a:solidFill>
                </a:ln>
                <a:solidFill>
                  <a:srgbClr val="7FF7FD"/>
                </a:solidFill>
                <a:effectLst>
                  <a:outerShdw blurRad="50800" dist="38100" dir="13500000" algn="br" rotWithShape="0">
                    <a:srgbClr val="FF99FF">
                      <a:alpha val="99000"/>
                    </a:srgbClr>
                  </a:outerShdw>
                </a:effectLst>
                <a:latin typeface="Georgia" panose="02040502050405020303" pitchFamily="18" charset="0"/>
              </a:rPr>
              <a:t>is </a:t>
            </a:r>
            <a:r>
              <a:rPr lang="en-US" sz="8000" u="sng" dirty="0">
                <a:ln w="19050">
                  <a:solidFill>
                    <a:srgbClr val="0000FF"/>
                  </a:solidFill>
                </a:ln>
                <a:solidFill>
                  <a:srgbClr val="00FF99"/>
                </a:solidFill>
                <a:effectLst>
                  <a:outerShdw blurRad="50800" dist="38100" dir="13500000" algn="br" rotWithShape="0">
                    <a:srgbClr val="FF99FF">
                      <a:alpha val="99000"/>
                    </a:srgbClr>
                  </a:outerShdw>
                </a:effectLst>
                <a:latin typeface="Cooper Black" panose="0208090404030B020404" pitchFamily="18" charset="0"/>
              </a:rPr>
              <a:t>ONE</a:t>
            </a:r>
            <a:r>
              <a:rPr lang="en-US" sz="8000" dirty="0">
                <a:ln w="19050">
                  <a:solidFill>
                    <a:srgbClr val="0000FF"/>
                  </a:solidFill>
                </a:ln>
                <a:solidFill>
                  <a:srgbClr val="00FF99"/>
                </a:solidFill>
                <a:effectLst>
                  <a:outerShdw blurRad="50800" dist="38100" dir="13500000" algn="br" rotWithShape="0">
                    <a:srgbClr val="FF99FF">
                      <a:alpha val="99000"/>
                    </a:srgbClr>
                  </a:outerShdw>
                </a:effectLst>
                <a:latin typeface="Cooper Black" panose="0208090404030B020404" pitchFamily="18" charset="0"/>
              </a:rPr>
              <a:t>!</a:t>
            </a:r>
            <a:r>
              <a:rPr lang="pt-BR" sz="8000" dirty="0">
                <a:ln w="19050">
                  <a:solidFill>
                    <a:srgbClr val="0000FF"/>
                  </a:solidFill>
                </a:ln>
                <a:solidFill>
                  <a:srgbClr val="7FF7FD"/>
                </a:solidFill>
                <a:effectLst>
                  <a:outerShdw blurRad="50800" dist="38100" dir="13500000" algn="br" rotWithShape="0">
                    <a:srgbClr val="FF99FF">
                      <a:alpha val="99000"/>
                    </a:srgbClr>
                  </a:outerShdw>
                </a:effectLst>
                <a:latin typeface="Georgia" panose="02040502050405020303" pitchFamily="18" charset="0"/>
              </a:rPr>
              <a:t>”</a:t>
            </a:r>
            <a:r>
              <a:rPr lang="en-US" sz="8000" dirty="0">
                <a:ln w="19050">
                  <a:solidFill>
                    <a:srgbClr val="0000FF"/>
                  </a:solidFill>
                </a:ln>
                <a:solidFill>
                  <a:srgbClr val="7FF7FD"/>
                </a:solidFill>
                <a:effectLst>
                  <a:outerShdw blurRad="50800" dist="38100" dir="13500000" algn="br" rotWithShape="0">
                    <a:srgbClr val="FF99FF">
                      <a:alpha val="99000"/>
                    </a:srgbClr>
                  </a:outerShdw>
                </a:effectLst>
                <a:latin typeface="Georgia" panose="02040502050405020303" pitchFamily="18" charset="0"/>
              </a:rPr>
              <a:t> </a:t>
            </a:r>
            <a:endParaRPr lang="en-CA" sz="8000" dirty="0">
              <a:ln w="19050">
                <a:solidFill>
                  <a:srgbClr val="0000FF"/>
                </a:solidFill>
              </a:ln>
              <a:solidFill>
                <a:srgbClr val="7FF7FD"/>
              </a:solidFill>
              <a:effectLst>
                <a:outerShdw blurRad="50800" dist="38100" dir="13500000" algn="br" rotWithShape="0">
                  <a:srgbClr val="FF99FF">
                    <a:alpha val="99000"/>
                  </a:srgbClr>
                </a:outerShdw>
              </a:effectLst>
            </a:endParaRPr>
          </a:p>
        </p:txBody>
      </p:sp>
      <p:sp>
        <p:nvSpPr>
          <p:cNvPr id="10" name="Speech Bubble: Rectangle with Corners Rounded 9">
            <a:extLst>
              <a:ext uri="{FF2B5EF4-FFF2-40B4-BE49-F238E27FC236}">
                <a16:creationId xmlns="" xmlns:a16="http://schemas.microsoft.com/office/drawing/2014/main" id="{51E21E41-DBD2-49C7-81D8-ED2D5A7DF86B}"/>
              </a:ext>
            </a:extLst>
          </p:cNvPr>
          <p:cNvSpPr/>
          <p:nvPr/>
        </p:nvSpPr>
        <p:spPr>
          <a:xfrm>
            <a:off x="438725" y="3054543"/>
            <a:ext cx="2506335" cy="1704093"/>
          </a:xfrm>
          <a:prstGeom prst="wedgeRoundRectCallout">
            <a:avLst>
              <a:gd name="adj1" fmla="val 67334"/>
              <a:gd name="adj2" fmla="val -29741"/>
              <a:gd name="adj3" fmla="val 16667"/>
            </a:avLst>
          </a:prstGeom>
          <a:solidFill>
            <a:srgbClr val="ED7D31"/>
          </a:solidFill>
          <a:ln w="76200" cap="flat" cmpd="sng" algn="ctr">
            <a:solidFill>
              <a:srgbClr val="663300"/>
            </a:solid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4800" b="1" i="0" u="none" strike="noStrike" kern="0" cap="none" spc="0" normalizeH="0" baseline="0" noProof="0" dirty="0">
                <a:ln w="19050">
                  <a:solidFill>
                    <a:srgbClr val="663300"/>
                  </a:solidFill>
                </a:ln>
                <a:solidFill>
                  <a:srgbClr val="7FF7FD"/>
                </a:solidFill>
                <a:effectLst>
                  <a:outerShdw blurRad="50800" dist="76200" dir="12600000" rotWithShape="0">
                    <a:srgbClr val="FF00FF"/>
                  </a:outerShdw>
                </a:effectLst>
                <a:uLnTx/>
                <a:uFillTx/>
                <a:latin typeface="Calibri" panose="020F0502020204030204"/>
                <a:ea typeface="+mn-ea"/>
                <a:cs typeface="+mn-cs"/>
              </a:rPr>
              <a:t>Yahuah</a:t>
            </a:r>
            <a:br>
              <a:rPr kumimoji="0" lang="en-CA" sz="4800" b="1" i="0" u="none" strike="noStrike" kern="0" cap="none" spc="0" normalizeH="0" baseline="0" noProof="0" dirty="0">
                <a:ln w="19050">
                  <a:solidFill>
                    <a:srgbClr val="663300"/>
                  </a:solidFill>
                </a:ln>
                <a:solidFill>
                  <a:srgbClr val="7FF7FD"/>
                </a:solidFill>
                <a:effectLst>
                  <a:outerShdw blurRad="50800" dist="76200" dir="12600000" rotWithShape="0">
                    <a:srgbClr val="FF00FF"/>
                  </a:outerShdw>
                </a:effectLst>
                <a:uLnTx/>
                <a:uFillTx/>
                <a:latin typeface="Calibri" panose="020F0502020204030204"/>
                <a:ea typeface="+mn-ea"/>
                <a:cs typeface="+mn-cs"/>
              </a:rPr>
            </a:br>
            <a:endParaRPr kumimoji="0" lang="en-CA" sz="4800" b="1" i="0" u="none" strike="noStrike" kern="0" cap="none" spc="0" normalizeH="0" baseline="0" noProof="0" dirty="0">
              <a:ln w="19050">
                <a:solidFill>
                  <a:srgbClr val="663300"/>
                </a:solidFill>
              </a:ln>
              <a:solidFill>
                <a:srgbClr val="7FF7FD"/>
              </a:solidFill>
              <a:effectLst>
                <a:outerShdw blurRad="50800" dist="76200" dir="12600000" rotWithShape="0">
                  <a:srgbClr val="FF00FF"/>
                </a:outerShdw>
              </a:effectLst>
              <a:uLnTx/>
              <a:uFillTx/>
              <a:latin typeface="Calibri" panose="020F0502020204030204"/>
              <a:ea typeface="+mn-ea"/>
              <a:cs typeface="+mn-cs"/>
            </a:endParaRPr>
          </a:p>
        </p:txBody>
      </p:sp>
      <p:sp>
        <p:nvSpPr>
          <p:cNvPr id="11" name="Speech Bubble: Rectangle with Corners Rounded 10">
            <a:extLst>
              <a:ext uri="{FF2B5EF4-FFF2-40B4-BE49-F238E27FC236}">
                <a16:creationId xmlns="" xmlns:a16="http://schemas.microsoft.com/office/drawing/2014/main" id="{2E499378-A57E-48D4-8F90-AD81F7D1733F}"/>
              </a:ext>
            </a:extLst>
          </p:cNvPr>
          <p:cNvSpPr/>
          <p:nvPr/>
        </p:nvSpPr>
        <p:spPr>
          <a:xfrm>
            <a:off x="438724" y="4981829"/>
            <a:ext cx="2506335" cy="1704093"/>
          </a:xfrm>
          <a:prstGeom prst="wedgeRoundRectCallout">
            <a:avLst>
              <a:gd name="adj1" fmla="val 66529"/>
              <a:gd name="adj2" fmla="val 34463"/>
              <a:gd name="adj3" fmla="val 16667"/>
            </a:avLst>
          </a:prstGeom>
          <a:solidFill>
            <a:srgbClr val="ED7D31"/>
          </a:solidFill>
          <a:ln w="76200" cap="flat" cmpd="sng" algn="ctr">
            <a:solidFill>
              <a:srgbClr val="663300"/>
            </a:solid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4800" b="1" i="0" u="none" strike="noStrike" kern="0" cap="none" spc="0" normalizeH="0" baseline="0" noProof="0" dirty="0">
                <a:ln w="19050">
                  <a:solidFill>
                    <a:srgbClr val="663300"/>
                  </a:solidFill>
                </a:ln>
                <a:solidFill>
                  <a:srgbClr val="7FF7FD"/>
                </a:solidFill>
                <a:effectLst>
                  <a:outerShdw blurRad="50800" dist="76200" dir="12600000" rotWithShape="0">
                    <a:srgbClr val="FF00FF"/>
                  </a:outerShdw>
                </a:effectLst>
                <a:uLnTx/>
                <a:uFillTx/>
                <a:latin typeface="Calibri" panose="020F0502020204030204"/>
                <a:ea typeface="+mn-ea"/>
                <a:cs typeface="+mn-cs"/>
              </a:rPr>
              <a:t>Yahuah</a:t>
            </a:r>
            <a:br>
              <a:rPr kumimoji="0" lang="en-CA" sz="4800" b="1" i="0" u="none" strike="noStrike" kern="0" cap="none" spc="0" normalizeH="0" baseline="0" noProof="0" dirty="0">
                <a:ln w="19050">
                  <a:solidFill>
                    <a:srgbClr val="663300"/>
                  </a:solidFill>
                </a:ln>
                <a:solidFill>
                  <a:srgbClr val="7FF7FD"/>
                </a:solidFill>
                <a:effectLst>
                  <a:outerShdw blurRad="50800" dist="76200" dir="12600000" rotWithShape="0">
                    <a:srgbClr val="FF00FF"/>
                  </a:outerShdw>
                </a:effectLst>
                <a:uLnTx/>
                <a:uFillTx/>
                <a:latin typeface="Calibri" panose="020F0502020204030204"/>
                <a:ea typeface="+mn-ea"/>
                <a:cs typeface="+mn-cs"/>
              </a:rPr>
            </a:br>
            <a:r>
              <a:rPr kumimoji="0" lang="en-CA" sz="4800" b="1" i="0" u="none" strike="noStrike" kern="0" cap="none" spc="0" normalizeH="0" baseline="0" noProof="0" dirty="0">
                <a:ln w="19050">
                  <a:solidFill>
                    <a:srgbClr val="663300"/>
                  </a:solidFill>
                </a:ln>
                <a:solidFill>
                  <a:srgbClr val="7FF7FD"/>
                </a:solidFill>
                <a:effectLst>
                  <a:outerShdw blurRad="50800" dist="76200" dir="12600000" rotWithShape="0">
                    <a:srgbClr val="FF00FF"/>
                  </a:outerShdw>
                </a:effectLst>
                <a:uLnTx/>
                <a:uFillTx/>
                <a:latin typeface="Calibri" panose="020F0502020204030204"/>
                <a:ea typeface="+mn-ea"/>
                <a:cs typeface="+mn-cs"/>
              </a:rPr>
              <a:t>Yahusha</a:t>
            </a:r>
          </a:p>
        </p:txBody>
      </p:sp>
      <p:sp>
        <p:nvSpPr>
          <p:cNvPr id="12" name="Rectangle 11">
            <a:extLst>
              <a:ext uri="{FF2B5EF4-FFF2-40B4-BE49-F238E27FC236}">
                <a16:creationId xmlns="" xmlns:a16="http://schemas.microsoft.com/office/drawing/2014/main" id="{CCF96286-AAE4-4814-BB74-EEF2CEBD8E43}"/>
              </a:ext>
            </a:extLst>
          </p:cNvPr>
          <p:cNvSpPr/>
          <p:nvPr/>
        </p:nvSpPr>
        <p:spPr>
          <a:xfrm>
            <a:off x="563413" y="3236215"/>
            <a:ext cx="2269164" cy="665943"/>
          </a:xfrm>
          <a:prstGeom prst="rect">
            <a:avLst/>
          </a:prstGeom>
          <a:solidFill>
            <a:srgbClr val="ED7D31"/>
          </a:solidFill>
          <a:ln w="38100" cap="flat" cmpd="sng" algn="ctr">
            <a:solidFill>
              <a:srgbClr val="663300"/>
            </a:solid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 xmlns:a16="http://schemas.microsoft.com/office/drawing/2014/main" id="{67DD061D-A0F0-4D64-89FD-379288304BFF}"/>
              </a:ext>
            </a:extLst>
          </p:cNvPr>
          <p:cNvSpPr/>
          <p:nvPr/>
        </p:nvSpPr>
        <p:spPr>
          <a:xfrm>
            <a:off x="674252" y="2568379"/>
            <a:ext cx="1892118" cy="409296"/>
          </a:xfrm>
          <a:prstGeom prst="roundRect">
            <a:avLst>
              <a:gd name="adj" fmla="val 50000"/>
            </a:avLst>
          </a:prstGeom>
          <a:solidFill>
            <a:srgbClr val="00FF99"/>
          </a:solidFill>
          <a:ln w="38100" cap="flat" cmpd="sng" algn="ctr">
            <a:solidFill>
              <a:srgbClr val="000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2800" b="1" i="0" u="none" strike="noStrike" kern="0" cap="none" spc="0" normalizeH="0" baseline="0" noProof="0" dirty="0">
                <a:ln>
                  <a:noFill/>
                </a:ln>
                <a:solidFill>
                  <a:srgbClr val="663300"/>
                </a:solidFill>
                <a:effectLst/>
                <a:uLnTx/>
                <a:uFillTx/>
                <a:latin typeface="Calibri" panose="020F0502020204030204"/>
                <a:ea typeface="+mn-ea"/>
                <a:cs typeface="+mn-cs"/>
              </a:rPr>
              <a:t>Invisible</a:t>
            </a:r>
          </a:p>
        </p:txBody>
      </p:sp>
      <p:sp>
        <p:nvSpPr>
          <p:cNvPr id="19" name="Rectangle: Rounded Corners 18">
            <a:extLst>
              <a:ext uri="{FF2B5EF4-FFF2-40B4-BE49-F238E27FC236}">
                <a16:creationId xmlns="" xmlns:a16="http://schemas.microsoft.com/office/drawing/2014/main" id="{D62ACA3D-2604-43C2-A905-143DB10415CB}"/>
              </a:ext>
            </a:extLst>
          </p:cNvPr>
          <p:cNvSpPr/>
          <p:nvPr/>
        </p:nvSpPr>
        <p:spPr>
          <a:xfrm rot="19822835">
            <a:off x="2708651" y="5593236"/>
            <a:ext cx="2684207" cy="589936"/>
          </a:xfrm>
          <a:prstGeom prst="roundRect">
            <a:avLst>
              <a:gd name="adj" fmla="val 50000"/>
            </a:avLst>
          </a:prstGeom>
          <a:solidFill>
            <a:srgbClr val="FF7C80"/>
          </a:solidFill>
          <a:ln w="12700" cap="flat" cmpd="sng" algn="ctr">
            <a:solidFill>
              <a:srgbClr val="0000FF"/>
            </a:solid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3200" b="1" i="0" u="none" strike="noStrike" kern="0" cap="none" spc="0" normalizeH="0" baseline="0" noProof="0" dirty="0">
                <a:ln>
                  <a:solidFill>
                    <a:srgbClr val="0000FF"/>
                  </a:solidFill>
                </a:ln>
                <a:solidFill>
                  <a:srgbClr val="7FF7FD"/>
                </a:solidFill>
                <a:effectLst/>
                <a:uLnTx/>
                <a:uFillTx/>
                <a:latin typeface="Calibri" panose="020F0502020204030204"/>
                <a:ea typeface="+mn-ea"/>
                <a:cs typeface="+mn-cs"/>
              </a:rPr>
              <a:t>Yahuah</a:t>
            </a:r>
          </a:p>
        </p:txBody>
      </p:sp>
      <p:sp>
        <p:nvSpPr>
          <p:cNvPr id="20" name="Rectangle: Rounded Corners 19">
            <a:extLst>
              <a:ext uri="{FF2B5EF4-FFF2-40B4-BE49-F238E27FC236}">
                <a16:creationId xmlns="" xmlns:a16="http://schemas.microsoft.com/office/drawing/2014/main" id="{5249D8D2-E0D4-4A43-80B8-2FDD86C0ACE3}"/>
              </a:ext>
            </a:extLst>
          </p:cNvPr>
          <p:cNvSpPr/>
          <p:nvPr/>
        </p:nvSpPr>
        <p:spPr>
          <a:xfrm rot="19822835">
            <a:off x="6855355" y="5585431"/>
            <a:ext cx="2684207" cy="589936"/>
          </a:xfrm>
          <a:prstGeom prst="roundRect">
            <a:avLst>
              <a:gd name="adj" fmla="val 50000"/>
            </a:avLst>
          </a:prstGeom>
          <a:solidFill>
            <a:srgbClr val="FF7C80"/>
          </a:solidFill>
          <a:ln w="12700" cap="flat" cmpd="sng" algn="ctr">
            <a:solidFill>
              <a:srgbClr val="0000FF"/>
            </a:solid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3200" b="1" i="0" u="none" strike="noStrike" kern="0" cap="none" spc="0" normalizeH="0" baseline="0" noProof="0" dirty="0">
                <a:ln>
                  <a:solidFill>
                    <a:srgbClr val="0000FF"/>
                  </a:solidFill>
                </a:ln>
                <a:solidFill>
                  <a:srgbClr val="7FF7FD"/>
                </a:solidFill>
                <a:effectLst/>
                <a:uLnTx/>
                <a:uFillTx/>
                <a:latin typeface="Calibri" panose="020F0502020204030204"/>
                <a:ea typeface="+mn-ea"/>
                <a:cs typeface="+mn-cs"/>
              </a:rPr>
              <a:t>Yahusha</a:t>
            </a:r>
          </a:p>
        </p:txBody>
      </p:sp>
      <p:sp>
        <p:nvSpPr>
          <p:cNvPr id="21" name="Rectangle: Rounded Corners 20">
            <a:extLst>
              <a:ext uri="{FF2B5EF4-FFF2-40B4-BE49-F238E27FC236}">
                <a16:creationId xmlns="" xmlns:a16="http://schemas.microsoft.com/office/drawing/2014/main" id="{6F231347-7FDC-469F-A9D7-376F484CF5BF}"/>
              </a:ext>
            </a:extLst>
          </p:cNvPr>
          <p:cNvSpPr/>
          <p:nvPr/>
        </p:nvSpPr>
        <p:spPr>
          <a:xfrm rot="19822835">
            <a:off x="8253385" y="5596584"/>
            <a:ext cx="2684207" cy="589936"/>
          </a:xfrm>
          <a:prstGeom prst="roundRect">
            <a:avLst>
              <a:gd name="adj" fmla="val 50000"/>
            </a:avLst>
          </a:prstGeom>
          <a:solidFill>
            <a:srgbClr val="FF7C80"/>
          </a:solidFill>
          <a:ln w="12700" cap="flat" cmpd="sng" algn="ctr">
            <a:solidFill>
              <a:srgbClr val="0000FF"/>
            </a:solid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3200" b="1" i="0" u="none" strike="noStrike" kern="0" cap="none" spc="0" normalizeH="0" baseline="0" noProof="0" dirty="0">
                <a:ln>
                  <a:solidFill>
                    <a:srgbClr val="0000FF"/>
                  </a:solidFill>
                </a:ln>
                <a:solidFill>
                  <a:srgbClr val="7FF7FD"/>
                </a:solidFill>
                <a:effectLst/>
                <a:uLnTx/>
                <a:uFillTx/>
                <a:latin typeface="Calibri" panose="020F0502020204030204"/>
                <a:ea typeface="+mn-ea"/>
                <a:cs typeface="+mn-cs"/>
              </a:rPr>
              <a:t>Emmanuel</a:t>
            </a:r>
          </a:p>
        </p:txBody>
      </p:sp>
      <p:sp>
        <p:nvSpPr>
          <p:cNvPr id="22" name="Rectangle: Rounded Corners 21">
            <a:extLst>
              <a:ext uri="{FF2B5EF4-FFF2-40B4-BE49-F238E27FC236}">
                <a16:creationId xmlns="" xmlns:a16="http://schemas.microsoft.com/office/drawing/2014/main" id="{F0FBD6F0-F28C-4891-A685-8F8CE66BBD45}"/>
              </a:ext>
            </a:extLst>
          </p:cNvPr>
          <p:cNvSpPr/>
          <p:nvPr/>
        </p:nvSpPr>
        <p:spPr>
          <a:xfrm rot="19822835">
            <a:off x="5411514" y="5606601"/>
            <a:ext cx="2684207" cy="589936"/>
          </a:xfrm>
          <a:prstGeom prst="roundRect">
            <a:avLst>
              <a:gd name="adj" fmla="val 50000"/>
            </a:avLst>
          </a:prstGeom>
          <a:solidFill>
            <a:srgbClr val="FF7C80"/>
          </a:solidFill>
          <a:ln w="12700" cap="flat" cmpd="sng" algn="ctr">
            <a:solidFill>
              <a:srgbClr val="0000FF"/>
            </a:solid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3200" b="1" i="0" u="none" strike="noStrike" kern="0" cap="none" spc="0" normalizeH="0" baseline="0" noProof="0" dirty="0">
                <a:ln>
                  <a:solidFill>
                    <a:srgbClr val="0000FF"/>
                  </a:solidFill>
                </a:ln>
                <a:solidFill>
                  <a:srgbClr val="7FF7FD"/>
                </a:solidFill>
                <a:effectLst/>
                <a:uLnTx/>
                <a:uFillTx/>
                <a:latin typeface="Calibri" panose="020F0502020204030204"/>
                <a:ea typeface="+mn-ea"/>
                <a:cs typeface="+mn-cs"/>
              </a:rPr>
              <a:t>Michael</a:t>
            </a:r>
          </a:p>
        </p:txBody>
      </p:sp>
      <p:sp>
        <p:nvSpPr>
          <p:cNvPr id="23" name="Rectangle: Rounded Corners 8">
            <a:extLst>
              <a:ext uri="{FF2B5EF4-FFF2-40B4-BE49-F238E27FC236}">
                <a16:creationId xmlns="" xmlns:a16="http://schemas.microsoft.com/office/drawing/2014/main" id="{885FB439-AEF9-4A0C-85E6-AD1CB318EDB5}"/>
              </a:ext>
            </a:extLst>
          </p:cNvPr>
          <p:cNvSpPr/>
          <p:nvPr/>
        </p:nvSpPr>
        <p:spPr>
          <a:xfrm rot="19822835">
            <a:off x="4095537" y="5582384"/>
            <a:ext cx="2684207" cy="589936"/>
          </a:xfrm>
          <a:prstGeom prst="roundRect">
            <a:avLst>
              <a:gd name="adj" fmla="val 50000"/>
            </a:avLst>
          </a:prstGeom>
          <a:solidFill>
            <a:srgbClr val="FF7C80"/>
          </a:solidFill>
          <a:ln w="12700" cap="flat" cmpd="sng" algn="ctr">
            <a:solidFill>
              <a:srgbClr val="0000FF"/>
            </a:solid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3200" b="1" i="0" u="none" strike="noStrike" kern="0" cap="none" spc="0" normalizeH="0" baseline="0" noProof="0" dirty="0" err="1">
                <a:ln>
                  <a:solidFill>
                    <a:srgbClr val="0000FF"/>
                  </a:solidFill>
                </a:ln>
                <a:solidFill>
                  <a:srgbClr val="7FF7FD"/>
                </a:solidFill>
                <a:effectLst/>
                <a:uLnTx/>
                <a:uFillTx/>
                <a:latin typeface="Calibri" panose="020F0502020204030204"/>
                <a:ea typeface="+mn-ea"/>
                <a:cs typeface="+mn-cs"/>
              </a:rPr>
              <a:t>Melki-tzedek</a:t>
            </a:r>
            <a:endParaRPr kumimoji="0" lang="en-CA" sz="3200" b="1" i="0" u="none" strike="noStrike" kern="0" cap="none" spc="0" normalizeH="0" baseline="0" noProof="0" dirty="0">
              <a:ln>
                <a:solidFill>
                  <a:srgbClr val="0000FF"/>
                </a:solidFill>
              </a:ln>
              <a:solidFill>
                <a:srgbClr val="7FF7FD"/>
              </a:solidFill>
              <a:effectLst/>
              <a:uLnTx/>
              <a:uFillTx/>
              <a:latin typeface="Calibri" panose="020F0502020204030204"/>
              <a:ea typeface="+mn-ea"/>
              <a:cs typeface="+mn-cs"/>
            </a:endParaRPr>
          </a:p>
        </p:txBody>
      </p:sp>
      <p:pic>
        <p:nvPicPr>
          <p:cNvPr id="18" name="Picture 3">
            <a:extLst>
              <a:ext uri="{FF2B5EF4-FFF2-40B4-BE49-F238E27FC236}">
                <a16:creationId xmlns="" xmlns:a16="http://schemas.microsoft.com/office/drawing/2014/main" id="{6C48700F-BEFA-45CD-B8DC-F773E03E293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9879222" y="3763611"/>
            <a:ext cx="1884203" cy="167260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0794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par>
                          <p:cTn id="8" fill="hold">
                            <p:stCondLst>
                              <p:cond delay="2000"/>
                            </p:stCondLst>
                            <p:childTnLst>
                              <p:par>
                                <p:cTn id="9" presetID="18" presetClass="entr" presetSubtype="12"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downLeft)">
                                      <p:cBhvr>
                                        <p:cTn id="11" dur="1500"/>
                                        <p:tgtEl>
                                          <p:spTgt spid="11"/>
                                        </p:tgtEl>
                                      </p:cBhvr>
                                    </p:animEffect>
                                  </p:childTnLst>
                                </p:cTn>
                              </p:par>
                            </p:childTnLst>
                          </p:cTn>
                        </p:par>
                        <p:par>
                          <p:cTn id="12" fill="hold">
                            <p:stCondLst>
                              <p:cond delay="3500"/>
                            </p:stCondLst>
                            <p:childTnLst>
                              <p:par>
                                <p:cTn id="13" presetID="64" presetClass="path" presetSubtype="0" accel="50000" decel="50000" fill="hold" grpId="0" nodeType="afterEffect">
                                  <p:stCondLst>
                                    <p:cond delay="0"/>
                                  </p:stCondLst>
                                  <p:childTnLst>
                                    <p:animMotion origin="layout" path="M -1.875E-6 -4.44444E-6 L 0.00117 -0.28263 " pathEditMode="relative" rAng="0" ptsTypes="AA">
                                      <p:cBhvr>
                                        <p:cTn id="14" dur="2000" fill="hold"/>
                                        <p:tgtEl>
                                          <p:spTgt spid="11"/>
                                        </p:tgtEl>
                                        <p:attrNameLst>
                                          <p:attrName>ppt_x</p:attrName>
                                          <p:attrName>ppt_y</p:attrName>
                                        </p:attrNameLst>
                                      </p:cBhvr>
                                      <p:rCtr x="52" y="-14144"/>
                                    </p:animMotion>
                                  </p:childTnLst>
                                </p:cTn>
                              </p:par>
                            </p:childTnLst>
                          </p:cTn>
                        </p:par>
                        <p:par>
                          <p:cTn id="15" fill="hold">
                            <p:stCondLst>
                              <p:cond delay="5500"/>
                            </p:stCondLst>
                            <p:childTnLst>
                              <p:par>
                                <p:cTn id="16" presetID="22" presetClass="entr" presetSubtype="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2250"/>
                                        <p:tgtEl>
                                          <p:spTgt spid="12"/>
                                        </p:tgtEl>
                                      </p:cBhvr>
                                    </p:animEffect>
                                  </p:childTnLst>
                                </p:cTn>
                              </p:par>
                              <p:par>
                                <p:cTn id="19" presetID="47"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500"/>
                                        <p:tgtEl>
                                          <p:spTgt spid="13"/>
                                        </p:tgtEl>
                                      </p:cBhvr>
                                    </p:animEffect>
                                    <p:anim calcmode="lin" valueType="num">
                                      <p:cBhvr>
                                        <p:cTn id="22" dur="2500" fill="hold"/>
                                        <p:tgtEl>
                                          <p:spTgt spid="13"/>
                                        </p:tgtEl>
                                        <p:attrNameLst>
                                          <p:attrName>ppt_x</p:attrName>
                                        </p:attrNameLst>
                                      </p:cBhvr>
                                      <p:tavLst>
                                        <p:tav tm="0">
                                          <p:val>
                                            <p:strVal val="#ppt_x"/>
                                          </p:val>
                                        </p:tav>
                                        <p:tav tm="100000">
                                          <p:val>
                                            <p:strVal val="#ppt_x"/>
                                          </p:val>
                                        </p:tav>
                                      </p:tavLst>
                                    </p:anim>
                                    <p:anim calcmode="lin" valueType="num">
                                      <p:cBhvr>
                                        <p:cTn id="23" dur="2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 calcmode="lin" valueType="num">
                                      <p:cBhvr>
                                        <p:cTn id="30" dur="500" fill="hold"/>
                                        <p:tgtEl>
                                          <p:spTgt spid="18"/>
                                        </p:tgtEl>
                                        <p:attrNameLst>
                                          <p:attrName>style.rotation</p:attrName>
                                        </p:attrNameLst>
                                      </p:cBhvr>
                                      <p:tavLst>
                                        <p:tav tm="0">
                                          <p:val>
                                            <p:fltVal val="360"/>
                                          </p:val>
                                        </p:tav>
                                        <p:tav tm="100000">
                                          <p:val>
                                            <p:fltVal val="0"/>
                                          </p:val>
                                        </p:tav>
                                      </p:tavLst>
                                    </p:anim>
                                    <p:animEffect transition="in" filter="fade">
                                      <p:cBhvr>
                                        <p:cTn id="31" dur="500"/>
                                        <p:tgtEl>
                                          <p:spTgt spid="18"/>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1000" fill="hold"/>
                                        <p:tgtEl>
                                          <p:spTgt spid="19"/>
                                        </p:tgtEl>
                                        <p:attrNameLst>
                                          <p:attrName>ppt_w</p:attrName>
                                        </p:attrNameLst>
                                      </p:cBhvr>
                                      <p:tavLst>
                                        <p:tav tm="0">
                                          <p:val>
                                            <p:fltVal val="0"/>
                                          </p:val>
                                        </p:tav>
                                        <p:tav tm="100000">
                                          <p:val>
                                            <p:strVal val="#ppt_w"/>
                                          </p:val>
                                        </p:tav>
                                      </p:tavLst>
                                    </p:anim>
                                    <p:anim calcmode="lin" valueType="num">
                                      <p:cBhvr>
                                        <p:cTn id="35" dur="1000" fill="hold"/>
                                        <p:tgtEl>
                                          <p:spTgt spid="19"/>
                                        </p:tgtEl>
                                        <p:attrNameLst>
                                          <p:attrName>ppt_h</p:attrName>
                                        </p:attrNameLst>
                                      </p:cBhvr>
                                      <p:tavLst>
                                        <p:tav tm="0">
                                          <p:val>
                                            <p:fltVal val="0"/>
                                          </p:val>
                                        </p:tav>
                                        <p:tav tm="100000">
                                          <p:val>
                                            <p:strVal val="#ppt_h"/>
                                          </p:val>
                                        </p:tav>
                                      </p:tavLst>
                                    </p:anim>
                                    <p:anim calcmode="lin" valueType="num">
                                      <p:cBhvr>
                                        <p:cTn id="36" dur="1000" fill="hold"/>
                                        <p:tgtEl>
                                          <p:spTgt spid="19"/>
                                        </p:tgtEl>
                                        <p:attrNameLst>
                                          <p:attrName>style.rotation</p:attrName>
                                        </p:attrNameLst>
                                      </p:cBhvr>
                                      <p:tavLst>
                                        <p:tav tm="0">
                                          <p:val>
                                            <p:fltVal val="90"/>
                                          </p:val>
                                        </p:tav>
                                        <p:tav tm="100000">
                                          <p:val>
                                            <p:fltVal val="0"/>
                                          </p:val>
                                        </p:tav>
                                      </p:tavLst>
                                    </p:anim>
                                    <p:animEffect transition="in" filter="fade">
                                      <p:cBhvr>
                                        <p:cTn id="37" dur="1000"/>
                                        <p:tgtEl>
                                          <p:spTgt spid="19"/>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000" fill="hold"/>
                                        <p:tgtEl>
                                          <p:spTgt spid="20"/>
                                        </p:tgtEl>
                                        <p:attrNameLst>
                                          <p:attrName>ppt_w</p:attrName>
                                        </p:attrNameLst>
                                      </p:cBhvr>
                                      <p:tavLst>
                                        <p:tav tm="0">
                                          <p:val>
                                            <p:fltVal val="0"/>
                                          </p:val>
                                        </p:tav>
                                        <p:tav tm="100000">
                                          <p:val>
                                            <p:strVal val="#ppt_w"/>
                                          </p:val>
                                        </p:tav>
                                      </p:tavLst>
                                    </p:anim>
                                    <p:anim calcmode="lin" valueType="num">
                                      <p:cBhvr>
                                        <p:cTn id="41" dur="1000" fill="hold"/>
                                        <p:tgtEl>
                                          <p:spTgt spid="20"/>
                                        </p:tgtEl>
                                        <p:attrNameLst>
                                          <p:attrName>ppt_h</p:attrName>
                                        </p:attrNameLst>
                                      </p:cBhvr>
                                      <p:tavLst>
                                        <p:tav tm="0">
                                          <p:val>
                                            <p:fltVal val="0"/>
                                          </p:val>
                                        </p:tav>
                                        <p:tav tm="100000">
                                          <p:val>
                                            <p:strVal val="#ppt_h"/>
                                          </p:val>
                                        </p:tav>
                                      </p:tavLst>
                                    </p:anim>
                                    <p:anim calcmode="lin" valueType="num">
                                      <p:cBhvr>
                                        <p:cTn id="42" dur="1000" fill="hold"/>
                                        <p:tgtEl>
                                          <p:spTgt spid="20"/>
                                        </p:tgtEl>
                                        <p:attrNameLst>
                                          <p:attrName>style.rotation</p:attrName>
                                        </p:attrNameLst>
                                      </p:cBhvr>
                                      <p:tavLst>
                                        <p:tav tm="0">
                                          <p:val>
                                            <p:fltVal val="90"/>
                                          </p:val>
                                        </p:tav>
                                        <p:tav tm="100000">
                                          <p:val>
                                            <p:fltVal val="0"/>
                                          </p:val>
                                        </p:tav>
                                      </p:tavLst>
                                    </p:anim>
                                    <p:animEffect transition="in" filter="fade">
                                      <p:cBhvr>
                                        <p:cTn id="43" dur="1000"/>
                                        <p:tgtEl>
                                          <p:spTgt spid="2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1000" fill="hold"/>
                                        <p:tgtEl>
                                          <p:spTgt spid="21"/>
                                        </p:tgtEl>
                                        <p:attrNameLst>
                                          <p:attrName>ppt_w</p:attrName>
                                        </p:attrNameLst>
                                      </p:cBhvr>
                                      <p:tavLst>
                                        <p:tav tm="0">
                                          <p:val>
                                            <p:fltVal val="0"/>
                                          </p:val>
                                        </p:tav>
                                        <p:tav tm="100000">
                                          <p:val>
                                            <p:strVal val="#ppt_w"/>
                                          </p:val>
                                        </p:tav>
                                      </p:tavLst>
                                    </p:anim>
                                    <p:anim calcmode="lin" valueType="num">
                                      <p:cBhvr>
                                        <p:cTn id="47" dur="1000" fill="hold"/>
                                        <p:tgtEl>
                                          <p:spTgt spid="21"/>
                                        </p:tgtEl>
                                        <p:attrNameLst>
                                          <p:attrName>ppt_h</p:attrName>
                                        </p:attrNameLst>
                                      </p:cBhvr>
                                      <p:tavLst>
                                        <p:tav tm="0">
                                          <p:val>
                                            <p:fltVal val="0"/>
                                          </p:val>
                                        </p:tav>
                                        <p:tav tm="100000">
                                          <p:val>
                                            <p:strVal val="#ppt_h"/>
                                          </p:val>
                                        </p:tav>
                                      </p:tavLst>
                                    </p:anim>
                                    <p:anim calcmode="lin" valueType="num">
                                      <p:cBhvr>
                                        <p:cTn id="48" dur="1000" fill="hold"/>
                                        <p:tgtEl>
                                          <p:spTgt spid="21"/>
                                        </p:tgtEl>
                                        <p:attrNameLst>
                                          <p:attrName>style.rotation</p:attrName>
                                        </p:attrNameLst>
                                      </p:cBhvr>
                                      <p:tavLst>
                                        <p:tav tm="0">
                                          <p:val>
                                            <p:fltVal val="90"/>
                                          </p:val>
                                        </p:tav>
                                        <p:tav tm="100000">
                                          <p:val>
                                            <p:fltVal val="0"/>
                                          </p:val>
                                        </p:tav>
                                      </p:tavLst>
                                    </p:anim>
                                    <p:animEffect transition="in" filter="fade">
                                      <p:cBhvr>
                                        <p:cTn id="49" dur="1000"/>
                                        <p:tgtEl>
                                          <p:spTgt spid="21"/>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1000" fill="hold"/>
                                        <p:tgtEl>
                                          <p:spTgt spid="22"/>
                                        </p:tgtEl>
                                        <p:attrNameLst>
                                          <p:attrName>ppt_w</p:attrName>
                                        </p:attrNameLst>
                                      </p:cBhvr>
                                      <p:tavLst>
                                        <p:tav tm="0">
                                          <p:val>
                                            <p:fltVal val="0"/>
                                          </p:val>
                                        </p:tav>
                                        <p:tav tm="100000">
                                          <p:val>
                                            <p:strVal val="#ppt_w"/>
                                          </p:val>
                                        </p:tav>
                                      </p:tavLst>
                                    </p:anim>
                                    <p:anim calcmode="lin" valueType="num">
                                      <p:cBhvr>
                                        <p:cTn id="53" dur="1000" fill="hold"/>
                                        <p:tgtEl>
                                          <p:spTgt spid="22"/>
                                        </p:tgtEl>
                                        <p:attrNameLst>
                                          <p:attrName>ppt_h</p:attrName>
                                        </p:attrNameLst>
                                      </p:cBhvr>
                                      <p:tavLst>
                                        <p:tav tm="0">
                                          <p:val>
                                            <p:fltVal val="0"/>
                                          </p:val>
                                        </p:tav>
                                        <p:tav tm="100000">
                                          <p:val>
                                            <p:strVal val="#ppt_h"/>
                                          </p:val>
                                        </p:tav>
                                      </p:tavLst>
                                    </p:anim>
                                    <p:anim calcmode="lin" valueType="num">
                                      <p:cBhvr>
                                        <p:cTn id="54" dur="1000" fill="hold"/>
                                        <p:tgtEl>
                                          <p:spTgt spid="22"/>
                                        </p:tgtEl>
                                        <p:attrNameLst>
                                          <p:attrName>style.rotation</p:attrName>
                                        </p:attrNameLst>
                                      </p:cBhvr>
                                      <p:tavLst>
                                        <p:tav tm="0">
                                          <p:val>
                                            <p:fltVal val="90"/>
                                          </p:val>
                                        </p:tav>
                                        <p:tav tm="100000">
                                          <p:val>
                                            <p:fltVal val="0"/>
                                          </p:val>
                                        </p:tav>
                                      </p:tavLst>
                                    </p:anim>
                                    <p:animEffect transition="in" filter="fade">
                                      <p:cBhvr>
                                        <p:cTn id="55" dur="1000"/>
                                        <p:tgtEl>
                                          <p:spTgt spid="22"/>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1000" fill="hold"/>
                                        <p:tgtEl>
                                          <p:spTgt spid="23"/>
                                        </p:tgtEl>
                                        <p:attrNameLst>
                                          <p:attrName>ppt_w</p:attrName>
                                        </p:attrNameLst>
                                      </p:cBhvr>
                                      <p:tavLst>
                                        <p:tav tm="0">
                                          <p:val>
                                            <p:fltVal val="0"/>
                                          </p:val>
                                        </p:tav>
                                        <p:tav tm="100000">
                                          <p:val>
                                            <p:strVal val="#ppt_w"/>
                                          </p:val>
                                        </p:tav>
                                      </p:tavLst>
                                    </p:anim>
                                    <p:anim calcmode="lin" valueType="num">
                                      <p:cBhvr>
                                        <p:cTn id="59" dur="1000" fill="hold"/>
                                        <p:tgtEl>
                                          <p:spTgt spid="23"/>
                                        </p:tgtEl>
                                        <p:attrNameLst>
                                          <p:attrName>ppt_h</p:attrName>
                                        </p:attrNameLst>
                                      </p:cBhvr>
                                      <p:tavLst>
                                        <p:tav tm="0">
                                          <p:val>
                                            <p:fltVal val="0"/>
                                          </p:val>
                                        </p:tav>
                                        <p:tav tm="100000">
                                          <p:val>
                                            <p:strVal val="#ppt_h"/>
                                          </p:val>
                                        </p:tav>
                                      </p:tavLst>
                                    </p:anim>
                                    <p:anim calcmode="lin" valueType="num">
                                      <p:cBhvr>
                                        <p:cTn id="60" dur="1000" fill="hold"/>
                                        <p:tgtEl>
                                          <p:spTgt spid="23"/>
                                        </p:tgtEl>
                                        <p:attrNameLst>
                                          <p:attrName>style.rotation</p:attrName>
                                        </p:attrNameLst>
                                      </p:cBhvr>
                                      <p:tavLst>
                                        <p:tav tm="0">
                                          <p:val>
                                            <p:fltVal val="90"/>
                                          </p:val>
                                        </p:tav>
                                        <p:tav tm="100000">
                                          <p:val>
                                            <p:fltVal val="0"/>
                                          </p:val>
                                        </p:tav>
                                      </p:tavLst>
                                    </p:anim>
                                    <p:animEffect transition="in" filter="fade">
                                      <p:cBhvr>
                                        <p:cTn id="6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12" grpId="0" animBg="1"/>
      <p:bldP spid="13" grpId="0" animBg="1"/>
      <p:bldP spid="19" grpId="0" animBg="1"/>
      <p:bldP spid="20"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000">
              <a:srgbClr val="7FF7FD"/>
            </a:gs>
            <a:gs pos="35000">
              <a:srgbClr val="92D050">
                <a:alpha val="56000"/>
              </a:srgbClr>
            </a:gs>
            <a:gs pos="71000">
              <a:schemeClr val="accent1">
                <a:lumMod val="45000"/>
                <a:lumOff val="55000"/>
              </a:schemeClr>
            </a:gs>
            <a:gs pos="100000">
              <a:srgbClr val="7030A0">
                <a:alpha val="74000"/>
                <a:lumMod val="76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8D1CB0C-D7E1-40E3-B0B3-58D090965FDD}"/>
              </a:ext>
            </a:extLst>
          </p:cNvPr>
          <p:cNvSpPr>
            <a:spLocks noGrp="1"/>
          </p:cNvSpPr>
          <p:nvPr>
            <p:ph idx="1"/>
          </p:nvPr>
        </p:nvSpPr>
        <p:spPr>
          <a:xfrm>
            <a:off x="1627909" y="5855565"/>
            <a:ext cx="8936182" cy="819872"/>
          </a:xfrm>
          <a:ln>
            <a:noFill/>
          </a:ln>
        </p:spPr>
        <p:txBody>
          <a:bodyPr>
            <a:normAutofit/>
          </a:bodyPr>
          <a:lstStyle/>
          <a:p>
            <a:r>
              <a:rPr lang="en-CA" dirty="0"/>
              <a:t>Let’s read Judges 6 to set some context for us to consider.</a:t>
            </a:r>
          </a:p>
        </p:txBody>
      </p:sp>
      <p:sp>
        <p:nvSpPr>
          <p:cNvPr id="5" name="Rectangle: Rounded Corners 4">
            <a:extLst>
              <a:ext uri="{FF2B5EF4-FFF2-40B4-BE49-F238E27FC236}">
                <a16:creationId xmlns="" xmlns:a16="http://schemas.microsoft.com/office/drawing/2014/main" id="{0DA588E6-303F-4BF2-B192-B08B0A49BE4A}"/>
              </a:ext>
            </a:extLst>
          </p:cNvPr>
          <p:cNvSpPr/>
          <p:nvPr/>
        </p:nvSpPr>
        <p:spPr>
          <a:xfrm>
            <a:off x="8076753" y="773694"/>
            <a:ext cx="3842327" cy="4347051"/>
          </a:xfrm>
          <a:prstGeom prst="roundRect">
            <a:avLst/>
          </a:prstGeom>
          <a:solidFill>
            <a:srgbClr val="00FF99"/>
          </a:solidFill>
          <a:ln w="762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3600" dirty="0">
                <a:solidFill>
                  <a:srgbClr val="663300"/>
                </a:solidFill>
              </a:rPr>
              <a:t>Will you be a</a:t>
            </a:r>
            <a:r>
              <a:rPr lang="en-CA" sz="3600" dirty="0"/>
              <a:t> </a:t>
            </a:r>
            <a:r>
              <a:rPr lang="en-CA" sz="3600" b="1" i="1" dirty="0">
                <a:ln>
                  <a:solidFill>
                    <a:srgbClr val="0000FF"/>
                  </a:solidFill>
                </a:ln>
                <a:solidFill>
                  <a:srgbClr val="FF99FF"/>
                </a:solidFill>
                <a:latin typeface="Comic Sans MS" panose="030F0702030302020204" pitchFamily="66" charset="0"/>
              </a:rPr>
              <a:t>Flint</a:t>
            </a:r>
            <a:r>
              <a:rPr lang="en-CA" sz="3600" dirty="0"/>
              <a:t> </a:t>
            </a:r>
            <a:r>
              <a:rPr lang="en-CA" sz="3600" dirty="0">
                <a:solidFill>
                  <a:srgbClr val="663300"/>
                </a:solidFill>
              </a:rPr>
              <a:t>for</a:t>
            </a:r>
            <a:r>
              <a:rPr lang="en-CA" sz="3600" dirty="0"/>
              <a:t> </a:t>
            </a:r>
            <a:br>
              <a:rPr lang="en-CA" sz="3600" dirty="0"/>
            </a:br>
            <a:r>
              <a:rPr lang="en-CA" sz="3600" dirty="0">
                <a:solidFill>
                  <a:srgbClr val="0000FF"/>
                </a:solidFill>
                <a:effectLst>
                  <a:outerShdw blurRad="50800" dist="38100" dir="18900000" sx="101000" sy="101000" algn="bl" rotWithShape="0">
                    <a:srgbClr val="FFFF00"/>
                  </a:outerShdw>
                </a:effectLst>
                <a:latin typeface="Cooper Black" panose="0208090404030B020404" pitchFamily="18" charset="0"/>
              </a:rPr>
              <a:t>The Rock, </a:t>
            </a:r>
            <a:r>
              <a:rPr lang="en-CA" sz="3600" dirty="0">
                <a:solidFill>
                  <a:srgbClr val="663300"/>
                </a:solidFill>
              </a:rPr>
              <a:t>igniting your torch &amp; holding </a:t>
            </a:r>
            <a:br>
              <a:rPr lang="en-CA" sz="3600" dirty="0">
                <a:solidFill>
                  <a:srgbClr val="663300"/>
                </a:solidFill>
              </a:rPr>
            </a:br>
            <a:r>
              <a:rPr lang="en-CA" sz="3600" dirty="0">
                <a:solidFill>
                  <a:srgbClr val="663300"/>
                </a:solidFill>
              </a:rPr>
              <a:t>it </a:t>
            </a:r>
            <a:r>
              <a:rPr lang="en-CA" sz="3600" dirty="0" smtClean="0">
                <a:solidFill>
                  <a:srgbClr val="663300"/>
                </a:solidFill>
              </a:rPr>
              <a:t>high</a:t>
            </a:r>
            <a:r>
              <a:rPr lang="en-CA" sz="3600" dirty="0">
                <a:solidFill>
                  <a:srgbClr val="663300"/>
                </a:solidFill>
              </a:rPr>
              <a:t>, as Gideon did?</a:t>
            </a:r>
          </a:p>
        </p:txBody>
      </p:sp>
      <p:sp>
        <p:nvSpPr>
          <p:cNvPr id="2" name="Slide Number Placeholder 1">
            <a:extLst>
              <a:ext uri="{FF2B5EF4-FFF2-40B4-BE49-F238E27FC236}">
                <a16:creationId xmlns="" xmlns:a16="http://schemas.microsoft.com/office/drawing/2014/main" id="{B0320792-0AFA-4978-82D8-9DA2B7F2716E}"/>
              </a:ext>
            </a:extLst>
          </p:cNvPr>
          <p:cNvSpPr>
            <a:spLocks noGrp="1"/>
          </p:cNvSpPr>
          <p:nvPr>
            <p:ph type="sldNum" sz="quarter" idx="12"/>
          </p:nvPr>
        </p:nvSpPr>
        <p:spPr>
          <a:xfrm>
            <a:off x="9349509" y="6492875"/>
            <a:ext cx="2743200" cy="365125"/>
          </a:xfrm>
        </p:spPr>
        <p:txBody>
          <a:bodyPr/>
          <a:lstStyle/>
          <a:p>
            <a:fld id="{DDD9EB22-F289-478D-9B7C-A50560697DE0}" type="slidenum">
              <a:rPr lang="en-CA" smtClean="0">
                <a:solidFill>
                  <a:schemeClr val="tx1"/>
                </a:solidFill>
              </a:rPr>
              <a:t>4</a:t>
            </a:fld>
            <a:endParaRPr lang="en-CA" dirty="0">
              <a:solidFill>
                <a:schemeClr val="tx1"/>
              </a:solidFill>
            </a:endParaRPr>
          </a:p>
        </p:txBody>
      </p:sp>
      <p:pic>
        <p:nvPicPr>
          <p:cNvPr id="6" name="Picture 5">
            <a:extLst>
              <a:ext uri="{FF2B5EF4-FFF2-40B4-BE49-F238E27FC236}">
                <a16:creationId xmlns="" xmlns:a16="http://schemas.microsoft.com/office/drawing/2014/main" id="{58A2FE82-58DB-4D7D-BB51-60CB83CFA22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9283" y="773693"/>
            <a:ext cx="7728091" cy="4347051"/>
          </a:xfrm>
          <a:prstGeom prst="roundRect">
            <a:avLst>
              <a:gd name="adj" fmla="val 7902"/>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873037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846746" y="6312311"/>
            <a:ext cx="345254" cy="536494"/>
          </a:xfrm>
        </p:spPr>
        <p:txBody>
          <a:bodyPr/>
          <a:lstStyle/>
          <a:p>
            <a:fld id="{0FAB87E4-7748-4117-92E5-790DAABEC644}" type="slidenum">
              <a:rPr lang="en-US">
                <a:solidFill>
                  <a:prstClr val="white"/>
                </a:solidFill>
                <a:latin typeface="Calibri"/>
              </a:rPr>
              <a:pPr/>
              <a:t>40</a:t>
            </a:fld>
            <a:endParaRPr lang="en-US" dirty="0">
              <a:solidFill>
                <a:prstClr val="white"/>
              </a:solidFill>
              <a:latin typeface="Calibri"/>
            </a:endParaRPr>
          </a:p>
        </p:txBody>
      </p:sp>
      <p:sp>
        <p:nvSpPr>
          <p:cNvPr id="2" name="Rectangle: Rounded Corners 1">
            <a:extLst>
              <a:ext uri="{FF2B5EF4-FFF2-40B4-BE49-F238E27FC236}">
                <a16:creationId xmlns="" xmlns:a16="http://schemas.microsoft.com/office/drawing/2014/main" id="{B39832C8-5FB8-4EA9-9326-D825FF4BBC80}"/>
              </a:ext>
            </a:extLst>
          </p:cNvPr>
          <p:cNvSpPr/>
          <p:nvPr/>
        </p:nvSpPr>
        <p:spPr>
          <a:xfrm>
            <a:off x="304800" y="2598070"/>
            <a:ext cx="10284542" cy="38563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w="9525">
                  <a:solidFill>
                    <a:srgbClr val="0000FF"/>
                  </a:solidFill>
                </a:ln>
                <a:solidFill>
                  <a:srgbClr val="7FF7FD"/>
                </a:solidFill>
                <a:effectLst>
                  <a:outerShdw blurRad="50800" dist="38100" dir="13500000" algn="br" rotWithShape="0">
                    <a:srgbClr val="FF99FF">
                      <a:alpha val="99000"/>
                    </a:srgbClr>
                  </a:outerShdw>
                </a:effectLst>
              </a:rPr>
              <a:t>Yahuah bestowed His Glory and Esteem with </a:t>
            </a:r>
            <a:br>
              <a:rPr lang="en-CA" sz="3600" b="1" dirty="0">
                <a:ln w="9525">
                  <a:solidFill>
                    <a:srgbClr val="0000FF"/>
                  </a:solidFill>
                </a:ln>
                <a:solidFill>
                  <a:srgbClr val="7FF7FD"/>
                </a:solidFill>
                <a:effectLst>
                  <a:outerShdw blurRad="50800" dist="38100" dir="13500000" algn="br" rotWithShape="0">
                    <a:srgbClr val="FF99FF">
                      <a:alpha val="99000"/>
                    </a:srgbClr>
                  </a:outerShdw>
                </a:effectLst>
              </a:rPr>
            </a:br>
            <a:r>
              <a:rPr lang="en-CA" sz="3600" b="1" u="sng" dirty="0">
                <a:ln w="9525">
                  <a:solidFill>
                    <a:srgbClr val="0000FF"/>
                  </a:solidFill>
                </a:ln>
                <a:solidFill>
                  <a:srgbClr val="FF99FF"/>
                </a:solidFill>
                <a:effectLst>
                  <a:outerShdw blurRad="50800" dist="38100" dir="13500000" algn="br" rotWithShape="0">
                    <a:srgbClr val="FF99FF">
                      <a:alpha val="99000"/>
                    </a:srgbClr>
                  </a:outerShdw>
                </a:effectLst>
              </a:rPr>
              <a:t>the</a:t>
            </a:r>
            <a:r>
              <a:rPr lang="en-CA" sz="3600" b="1" dirty="0">
                <a:ln w="9525">
                  <a:solidFill>
                    <a:srgbClr val="0000FF"/>
                  </a:solidFill>
                </a:ln>
                <a:solidFill>
                  <a:srgbClr val="FF99FF"/>
                </a:solidFill>
                <a:effectLst>
                  <a:outerShdw blurRad="50800" dist="38100" dir="13500000" algn="br" rotWithShape="0">
                    <a:srgbClr val="FF99FF">
                      <a:alpha val="99000"/>
                    </a:srgbClr>
                  </a:outerShdw>
                </a:effectLst>
              </a:rPr>
              <a:t> </a:t>
            </a:r>
            <a:r>
              <a:rPr lang="en-CA" sz="3600" b="1" u="sng" dirty="0">
                <a:ln w="9525">
                  <a:solidFill>
                    <a:srgbClr val="0000FF"/>
                  </a:solidFill>
                </a:ln>
                <a:solidFill>
                  <a:srgbClr val="FF0000"/>
                </a:solidFill>
                <a:effectLst>
                  <a:outerShdw blurRad="50800" dist="38100" dir="13500000" algn="br" rotWithShape="0">
                    <a:srgbClr val="FF99FF">
                      <a:alpha val="99000"/>
                    </a:srgbClr>
                  </a:outerShdw>
                </a:effectLst>
              </a:rPr>
              <a:t>visible</a:t>
            </a:r>
            <a:r>
              <a:rPr lang="en-CA" sz="3600" b="1" dirty="0">
                <a:ln w="9525">
                  <a:solidFill>
                    <a:srgbClr val="0000FF"/>
                  </a:solidFill>
                </a:ln>
                <a:solidFill>
                  <a:srgbClr val="FF99FF"/>
                </a:solidFill>
                <a:effectLst>
                  <a:outerShdw blurRad="50800" dist="38100" dir="13500000" algn="br" rotWithShape="0">
                    <a:srgbClr val="FF99FF">
                      <a:alpha val="99000"/>
                    </a:srgbClr>
                  </a:outerShdw>
                </a:effectLst>
              </a:rPr>
              <a:t> </a:t>
            </a:r>
            <a:r>
              <a:rPr lang="en-CA" sz="3600" b="1" u="sng" dirty="0">
                <a:ln w="9525">
                  <a:solidFill>
                    <a:srgbClr val="0000FF"/>
                  </a:solidFill>
                </a:ln>
                <a:solidFill>
                  <a:srgbClr val="FF99FF"/>
                </a:solidFill>
                <a:effectLst>
                  <a:outerShdw blurRad="50800" dist="38100" dir="13500000" algn="br" rotWithShape="0">
                    <a:srgbClr val="FF99FF">
                      <a:alpha val="99000"/>
                    </a:srgbClr>
                  </a:outerShdw>
                </a:effectLst>
              </a:rPr>
              <a:t>identit</a:t>
            </a:r>
            <a:r>
              <a:rPr lang="en-CA" sz="3600" b="1" dirty="0">
                <a:ln w="9525">
                  <a:solidFill>
                    <a:srgbClr val="0000FF"/>
                  </a:solidFill>
                </a:ln>
                <a:solidFill>
                  <a:srgbClr val="FF99FF"/>
                </a:solidFill>
                <a:effectLst>
                  <a:outerShdw blurRad="50800" dist="38100" dir="13500000" algn="br" rotWithShape="0">
                    <a:srgbClr val="FF99FF">
                      <a:alpha val="99000"/>
                    </a:srgbClr>
                  </a:outerShdw>
                </a:effectLst>
              </a:rPr>
              <a:t>y </a:t>
            </a:r>
            <a:r>
              <a:rPr lang="en-CA" sz="3600" b="1" u="sng" dirty="0">
                <a:ln w="9525">
                  <a:solidFill>
                    <a:srgbClr val="0000FF"/>
                  </a:solidFill>
                </a:ln>
                <a:solidFill>
                  <a:srgbClr val="FF99FF"/>
                </a:solidFill>
                <a:effectLst>
                  <a:outerShdw blurRad="50800" dist="38100" dir="13500000" algn="br" rotWithShape="0">
                    <a:srgbClr val="FF99FF">
                      <a:alpha val="99000"/>
                    </a:srgbClr>
                  </a:outerShdw>
                </a:effectLst>
              </a:rPr>
              <a:t>of</a:t>
            </a:r>
            <a:r>
              <a:rPr lang="en-CA" sz="3600" b="1" dirty="0">
                <a:ln w="9525">
                  <a:solidFill>
                    <a:srgbClr val="0000FF"/>
                  </a:solidFill>
                </a:ln>
                <a:solidFill>
                  <a:srgbClr val="FF99FF"/>
                </a:solidFill>
                <a:effectLst>
                  <a:outerShdw blurRad="50800" dist="38100" dir="13500000" algn="br" rotWithShape="0">
                    <a:srgbClr val="FF99FF">
                      <a:alpha val="99000"/>
                    </a:srgbClr>
                  </a:outerShdw>
                </a:effectLst>
              </a:rPr>
              <a:t>  </a:t>
            </a:r>
            <a:r>
              <a:rPr lang="en-CA" sz="6600" b="1" u="sng" dirty="0">
                <a:ln w="9525">
                  <a:solidFill>
                    <a:srgbClr val="0000FF"/>
                  </a:solidFill>
                </a:ln>
                <a:solidFill>
                  <a:srgbClr val="FF99FF"/>
                </a:solidFill>
                <a:effectLst>
                  <a:glow rad="101600">
                    <a:srgbClr val="FFFF00"/>
                  </a:glow>
                  <a:outerShdw blurRad="50800" dist="38100" dir="13500000" algn="br" rotWithShape="0">
                    <a:srgbClr val="FF99FF">
                      <a:alpha val="99000"/>
                    </a:srgbClr>
                  </a:outerShdw>
                </a:effectLst>
                <a:latin typeface="Arial Black" panose="020B0A04020102020204" pitchFamily="34" charset="0"/>
              </a:rPr>
              <a:t>Himself</a:t>
            </a:r>
            <a:r>
              <a:rPr lang="en-CA" sz="6600" b="1" dirty="0">
                <a:ln w="9525">
                  <a:solidFill>
                    <a:srgbClr val="0000FF"/>
                  </a:solidFill>
                </a:ln>
                <a:solidFill>
                  <a:srgbClr val="FF99FF"/>
                </a:solidFill>
                <a:effectLst>
                  <a:glow rad="101600">
                    <a:srgbClr val="FFFF00"/>
                  </a:glow>
                  <a:outerShdw blurRad="50800" dist="38100" dir="13500000" algn="br" rotWithShape="0">
                    <a:srgbClr val="FF99FF">
                      <a:alpha val="99000"/>
                    </a:srgbClr>
                  </a:outerShdw>
                </a:effectLst>
                <a:latin typeface="Arial Black" panose="020B0A04020102020204" pitchFamily="34" charset="0"/>
              </a:rPr>
              <a:t>.</a:t>
            </a:r>
            <a:r>
              <a:rPr lang="en-CA" sz="3600" b="1" u="sng" dirty="0">
                <a:ln w="9525">
                  <a:solidFill>
                    <a:srgbClr val="0000FF"/>
                  </a:solidFill>
                </a:ln>
                <a:solidFill>
                  <a:srgbClr val="FF99FF"/>
                </a:solidFill>
                <a:effectLst>
                  <a:glow rad="101600">
                    <a:srgbClr val="FFFF00"/>
                  </a:glow>
                  <a:outerShdw blurRad="50800" dist="38100" dir="13500000" algn="br" rotWithShape="0">
                    <a:srgbClr val="FF99FF">
                      <a:alpha val="99000"/>
                    </a:srgbClr>
                  </a:outerShdw>
                </a:effectLst>
              </a:rPr>
              <a:t> </a:t>
            </a:r>
            <a:r>
              <a:rPr lang="en-CA" sz="3600" b="1" dirty="0">
                <a:ln w="9525">
                  <a:solidFill>
                    <a:srgbClr val="0000FF"/>
                  </a:solidFill>
                </a:ln>
                <a:solidFill>
                  <a:srgbClr val="7FF7FD"/>
                </a:solidFill>
                <a:effectLst>
                  <a:outerShdw blurRad="50800" dist="38100" dir="13500000" algn="br" rotWithShape="0">
                    <a:srgbClr val="FF99FF">
                      <a:alpha val="99000"/>
                    </a:srgbClr>
                  </a:outerShdw>
                </a:effectLst>
              </a:rPr>
              <a:t/>
            </a:r>
            <a:br>
              <a:rPr lang="en-CA" sz="3600" b="1" dirty="0">
                <a:ln w="9525">
                  <a:solidFill>
                    <a:srgbClr val="0000FF"/>
                  </a:solidFill>
                </a:ln>
                <a:solidFill>
                  <a:srgbClr val="7FF7FD"/>
                </a:solidFill>
                <a:effectLst>
                  <a:outerShdw blurRad="50800" dist="38100" dir="13500000" algn="br" rotWithShape="0">
                    <a:srgbClr val="FF99FF">
                      <a:alpha val="99000"/>
                    </a:srgbClr>
                  </a:outerShdw>
                </a:effectLst>
              </a:rPr>
            </a:br>
            <a:r>
              <a:rPr lang="en-CA" sz="3600" b="1" dirty="0">
                <a:ln w="9525">
                  <a:solidFill>
                    <a:srgbClr val="0000FF"/>
                  </a:solidFill>
                </a:ln>
                <a:solidFill>
                  <a:srgbClr val="7FF7FD"/>
                </a:solidFill>
                <a:effectLst>
                  <a:outerShdw blurRad="50800" dist="38100" dir="13500000" algn="br" rotWithShape="0">
                    <a:srgbClr val="FF99FF">
                      <a:alpha val="99000"/>
                    </a:srgbClr>
                  </a:outerShdw>
                </a:effectLst>
              </a:rPr>
              <a:t>Yahuah and Yahusha are </a:t>
            </a:r>
            <a:r>
              <a:rPr lang="en-CA" sz="3600" b="1" u="sng" dirty="0">
                <a:ln w="9525">
                  <a:solidFill>
                    <a:srgbClr val="0000FF"/>
                  </a:solidFill>
                </a:ln>
                <a:solidFill>
                  <a:srgbClr val="7FF7FD"/>
                </a:solidFill>
                <a:effectLst>
                  <a:outerShdw blurRad="50800" dist="38100" dir="13500000" algn="br" rotWithShape="0">
                    <a:srgbClr val="FF99FF">
                      <a:alpha val="99000"/>
                    </a:srgbClr>
                  </a:outerShdw>
                </a:effectLst>
                <a:latin typeface="Arial Black" panose="020B0A04020102020204" pitchFamily="34" charset="0"/>
              </a:rPr>
              <a:t>One</a:t>
            </a:r>
            <a:r>
              <a:rPr lang="en-CA" sz="3600" b="1" dirty="0">
                <a:ln w="9525">
                  <a:solidFill>
                    <a:srgbClr val="0000FF"/>
                  </a:solidFill>
                </a:ln>
                <a:solidFill>
                  <a:srgbClr val="7FF7FD"/>
                </a:solidFill>
                <a:effectLst>
                  <a:outerShdw blurRad="50800" dist="38100" dir="13500000" algn="br" rotWithShape="0">
                    <a:srgbClr val="FF99FF">
                      <a:alpha val="99000"/>
                    </a:srgbClr>
                  </a:outerShdw>
                </a:effectLst>
              </a:rPr>
              <a:t> and the </a:t>
            </a:r>
            <a:r>
              <a:rPr lang="en-CA" sz="3600" b="1" u="sng" dirty="0">
                <a:ln w="9525">
                  <a:solidFill>
                    <a:srgbClr val="0000FF"/>
                  </a:solidFill>
                </a:ln>
                <a:solidFill>
                  <a:srgbClr val="7FF7FD"/>
                </a:solidFill>
                <a:effectLst>
                  <a:outerShdw blurRad="50800" dist="38100" dir="13500000" algn="br" rotWithShape="0">
                    <a:srgbClr val="FF99FF">
                      <a:alpha val="99000"/>
                    </a:srgbClr>
                  </a:outerShdw>
                </a:effectLst>
                <a:latin typeface="Arial Black" panose="020B0A04020102020204" pitchFamily="34" charset="0"/>
              </a:rPr>
              <a:t>Same</a:t>
            </a:r>
            <a:r>
              <a:rPr lang="en-CA" sz="3600" b="1" dirty="0">
                <a:ln w="9525">
                  <a:solidFill>
                    <a:srgbClr val="0000FF"/>
                  </a:solidFill>
                </a:ln>
                <a:solidFill>
                  <a:srgbClr val="7FF7FD"/>
                </a:solidFill>
                <a:effectLst>
                  <a:outerShdw blurRad="50800" dist="38100" dir="13500000" algn="br" rotWithShape="0">
                    <a:srgbClr val="FF99FF">
                      <a:alpha val="99000"/>
                    </a:srgbClr>
                  </a:outerShdw>
                </a:effectLst>
                <a:latin typeface="Arial Black" panose="020B0A04020102020204" pitchFamily="34" charset="0"/>
              </a:rPr>
              <a:t>.</a:t>
            </a:r>
            <a:r>
              <a:rPr lang="en-CA" sz="3600" b="1" dirty="0">
                <a:ln w="9525">
                  <a:solidFill>
                    <a:srgbClr val="0000FF"/>
                  </a:solidFill>
                </a:ln>
                <a:solidFill>
                  <a:srgbClr val="7FF7FD"/>
                </a:solidFill>
                <a:effectLst>
                  <a:outerShdw blurRad="50800" dist="38100" dir="13500000" algn="br" rotWithShape="0">
                    <a:srgbClr val="FF99FF">
                      <a:alpha val="99000"/>
                    </a:srgbClr>
                  </a:outerShdw>
                </a:effectLst>
              </a:rPr>
              <a:t> Yahusha is an integral facet of Yahuah; </a:t>
            </a:r>
            <a:br>
              <a:rPr lang="en-CA" sz="3600" b="1" dirty="0">
                <a:ln w="9525">
                  <a:solidFill>
                    <a:srgbClr val="0000FF"/>
                  </a:solidFill>
                </a:ln>
                <a:solidFill>
                  <a:srgbClr val="7FF7FD"/>
                </a:solidFill>
                <a:effectLst>
                  <a:outerShdw blurRad="50800" dist="38100" dir="13500000" algn="br" rotWithShape="0">
                    <a:srgbClr val="FF99FF">
                      <a:alpha val="99000"/>
                    </a:srgbClr>
                  </a:outerShdw>
                </a:effectLst>
              </a:rPr>
            </a:br>
            <a:r>
              <a:rPr lang="en-CA" sz="3600" b="1" dirty="0">
                <a:ln w="9525">
                  <a:solidFill>
                    <a:srgbClr val="0000FF"/>
                  </a:solidFill>
                </a:ln>
                <a:solidFill>
                  <a:srgbClr val="7FF7FD"/>
                </a:solidFill>
                <a:effectLst>
                  <a:outerShdw blurRad="50800" dist="38100" dir="13500000" algn="br" rotWithShape="0">
                    <a:srgbClr val="FF99FF">
                      <a:alpha val="99000"/>
                    </a:srgbClr>
                  </a:outerShdw>
                </a:effectLst>
              </a:rPr>
              <a:t>yet in various designed functions &amp; </a:t>
            </a:r>
            <a:br>
              <a:rPr lang="en-CA" sz="3600" b="1" dirty="0">
                <a:ln w="9525">
                  <a:solidFill>
                    <a:srgbClr val="0000FF"/>
                  </a:solidFill>
                </a:ln>
                <a:solidFill>
                  <a:srgbClr val="7FF7FD"/>
                </a:solidFill>
                <a:effectLst>
                  <a:outerShdw blurRad="50800" dist="38100" dir="13500000" algn="br" rotWithShape="0">
                    <a:srgbClr val="FF99FF">
                      <a:alpha val="99000"/>
                    </a:srgbClr>
                  </a:outerShdw>
                </a:effectLst>
              </a:rPr>
            </a:br>
            <a:r>
              <a:rPr lang="en-CA" sz="3600" b="1" dirty="0">
                <a:ln w="9525">
                  <a:solidFill>
                    <a:srgbClr val="0000FF"/>
                  </a:solidFill>
                </a:ln>
                <a:solidFill>
                  <a:srgbClr val="7FF7FD"/>
                </a:solidFill>
                <a:effectLst>
                  <a:outerShdw blurRad="50800" dist="38100" dir="13500000" algn="br" rotWithShape="0">
                    <a:srgbClr val="FF99FF">
                      <a:alpha val="99000"/>
                    </a:srgbClr>
                  </a:outerShdw>
                </a:effectLst>
              </a:rPr>
              <a:t>applications with </a:t>
            </a:r>
            <a:r>
              <a:rPr lang="en-CA" sz="3600" b="1" dirty="0">
                <a:ln w="19050">
                  <a:solidFill>
                    <a:srgbClr val="0000FF"/>
                  </a:solidFill>
                </a:ln>
                <a:solidFill>
                  <a:srgbClr val="7FF7FD"/>
                </a:solidFill>
                <a:effectLst>
                  <a:outerShdw blurRad="50800" dist="38100" dir="13500000" algn="br" rotWithShape="0">
                    <a:srgbClr val="FF00FF">
                      <a:alpha val="99000"/>
                    </a:srgbClr>
                  </a:outerShdw>
                </a:effectLst>
                <a:latin typeface="Cooper Black" panose="0208090404030B020404" pitchFamily="18" charset="0"/>
              </a:rPr>
              <a:t>“visibility.”</a:t>
            </a:r>
          </a:p>
        </p:txBody>
      </p:sp>
      <p:grpSp>
        <p:nvGrpSpPr>
          <p:cNvPr id="5" name="Group 4"/>
          <p:cNvGrpSpPr/>
          <p:nvPr/>
        </p:nvGrpSpPr>
        <p:grpSpPr>
          <a:xfrm>
            <a:off x="9691204" y="403574"/>
            <a:ext cx="2053942" cy="2866256"/>
            <a:chOff x="532831" y="4661346"/>
            <a:chExt cx="1512168" cy="2066611"/>
          </a:xfrm>
          <a:effectLst>
            <a:glow rad="228600">
              <a:schemeClr val="bg1">
                <a:alpha val="40000"/>
              </a:schemeClr>
            </a:glow>
          </a:effectLst>
        </p:grpSpPr>
        <p:pic>
          <p:nvPicPr>
            <p:cNvPr id="7" name="Picture 8" descr="C:\Users\Rae\Desktop\Art on Desktop\white man clip art\3d white people\check mark.jp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0" b="100000" l="8000" r="100000"/>
                      </a14:imgEffect>
                    </a14:imgLayer>
                  </a14:imgProps>
                </a:ext>
                <a:ext uri="{28A0092B-C50C-407E-A947-70E740481C1C}">
                  <a14:useLocalDpi xmlns:a14="http://schemas.microsoft.com/office/drawing/2010/main"/>
                </a:ext>
              </a:extLst>
            </a:blip>
            <a:srcRect l="10557" r="15545" b="4988"/>
            <a:stretch/>
          </p:blipFill>
          <p:spPr bwMode="auto">
            <a:xfrm>
              <a:off x="532831" y="4783741"/>
              <a:ext cx="151216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Rae\Desktop\top hat clear.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0862307">
              <a:off x="1026957" y="4661346"/>
              <a:ext cx="502592" cy="4516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864537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60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846746" y="6312311"/>
            <a:ext cx="345254" cy="536494"/>
          </a:xfrm>
        </p:spPr>
        <p:txBody>
          <a:bodyPr/>
          <a:lstStyle/>
          <a:p>
            <a:fld id="{0FAB87E4-7748-4117-92E5-790DAABEC644}" type="slidenum">
              <a:rPr lang="en-US">
                <a:solidFill>
                  <a:prstClr val="white"/>
                </a:solidFill>
                <a:latin typeface="Calibri"/>
              </a:rPr>
              <a:pPr/>
              <a:t>41</a:t>
            </a:fld>
            <a:endParaRPr lang="en-US" dirty="0">
              <a:solidFill>
                <a:prstClr val="white"/>
              </a:solidFill>
              <a:latin typeface="Calibri"/>
            </a:endParaRPr>
          </a:p>
        </p:txBody>
      </p:sp>
      <p:sp>
        <p:nvSpPr>
          <p:cNvPr id="2" name="Rectangle: Rounded Corners 1">
            <a:extLst>
              <a:ext uri="{FF2B5EF4-FFF2-40B4-BE49-F238E27FC236}">
                <a16:creationId xmlns="" xmlns:a16="http://schemas.microsoft.com/office/drawing/2014/main" id="{B39832C8-5FB8-4EA9-9326-D825FF4BBC80}"/>
              </a:ext>
            </a:extLst>
          </p:cNvPr>
          <p:cNvSpPr/>
          <p:nvPr/>
        </p:nvSpPr>
        <p:spPr>
          <a:xfrm>
            <a:off x="1183472" y="1721771"/>
            <a:ext cx="10284542" cy="35795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lvl="0"/>
            <a:r>
              <a:rPr lang="en-CA" sz="3200" b="1" dirty="0" err="1">
                <a:ln>
                  <a:solidFill>
                    <a:srgbClr val="008000"/>
                  </a:solidFill>
                </a:ln>
                <a:solidFill>
                  <a:srgbClr val="008080"/>
                </a:solidFill>
                <a:latin typeface="Georgia" panose="02040502050405020303" pitchFamily="18" charset="0"/>
              </a:rPr>
              <a:t>Zech</a:t>
            </a:r>
            <a:r>
              <a:rPr lang="en-CA" sz="3200" b="1" dirty="0">
                <a:ln>
                  <a:solidFill>
                    <a:srgbClr val="008000"/>
                  </a:solidFill>
                </a:ln>
                <a:solidFill>
                  <a:srgbClr val="008080"/>
                </a:solidFill>
                <a:latin typeface="Georgia" panose="02040502050405020303" pitchFamily="18" charset="0"/>
              </a:rPr>
              <a:t> 14:9   </a:t>
            </a:r>
            <a:r>
              <a:rPr lang="en-CA" sz="4400" dirty="0">
                <a:solidFill>
                  <a:prstClr val="black"/>
                </a:solidFill>
                <a:latin typeface="Georgia" panose="02040502050405020303" pitchFamily="18" charset="0"/>
              </a:rPr>
              <a:t>In that day there shall be 			    	    		</a:t>
            </a:r>
            <a:r>
              <a:rPr lang="en-CA" sz="7200" u="sng" dirty="0">
                <a:solidFill>
                  <a:srgbClr val="0000FF"/>
                </a:solidFill>
                <a:effectLst>
                  <a:outerShdw blurRad="50800" dist="50800" dir="5400000" algn="ctr" rotWithShape="0">
                    <a:srgbClr val="FF7C80"/>
                  </a:outerShdw>
                </a:effectLst>
                <a:latin typeface="Cooper Black" panose="0208090404030B020404" pitchFamily="18" charset="0"/>
              </a:rPr>
              <a:t>ONE</a:t>
            </a:r>
            <a:r>
              <a:rPr lang="en-CA" sz="4400" dirty="0">
                <a:solidFill>
                  <a:prstClr val="black"/>
                </a:solidFill>
                <a:latin typeface="Georgia" panose="02040502050405020303" pitchFamily="18" charset="0"/>
              </a:rPr>
              <a:t> </a:t>
            </a:r>
            <a:r>
              <a:rPr lang="en-CA" sz="4400" dirty="0">
                <a:solidFill>
                  <a:srgbClr val="0000FF"/>
                </a:solidFill>
                <a:latin typeface="Georgia" panose="02040502050405020303" pitchFamily="18" charset="0"/>
              </a:rPr>
              <a:t>Yahuah</a:t>
            </a:r>
          </a:p>
          <a:p>
            <a:pPr lvl="0"/>
            <a:r>
              <a:rPr lang="en-CA" sz="4400" dirty="0">
                <a:solidFill>
                  <a:prstClr val="black"/>
                </a:solidFill>
                <a:latin typeface="Georgia" panose="02040502050405020303" pitchFamily="18" charset="0"/>
              </a:rPr>
              <a:t>			and </a:t>
            </a:r>
            <a:r>
              <a:rPr lang="en-CA" sz="4400" dirty="0">
                <a:solidFill>
                  <a:srgbClr val="0000FF"/>
                </a:solidFill>
                <a:latin typeface="Georgia" panose="02040502050405020303" pitchFamily="18" charset="0"/>
              </a:rPr>
              <a:t>His Name </a:t>
            </a:r>
            <a:r>
              <a:rPr lang="en-CA" sz="7200" u="sng" dirty="0">
                <a:solidFill>
                  <a:srgbClr val="0000FF"/>
                </a:solidFill>
                <a:latin typeface="Cooper Black" panose="0208090404030B020404" pitchFamily="18" charset="0"/>
              </a:rPr>
              <a:t>ONE</a:t>
            </a:r>
            <a:r>
              <a:rPr lang="en-CA" sz="7200" dirty="0">
                <a:solidFill>
                  <a:srgbClr val="0000FF"/>
                </a:solidFill>
                <a:latin typeface="Cooper Black" panose="0208090404030B020404" pitchFamily="18" charset="0"/>
              </a:rPr>
              <a:t>.</a:t>
            </a:r>
            <a:r>
              <a:rPr lang="en-CA" sz="3600" b="1" dirty="0">
                <a:ln w="9525">
                  <a:solidFill>
                    <a:srgbClr val="0000FF"/>
                  </a:solidFill>
                </a:ln>
                <a:solidFill>
                  <a:srgbClr val="7FF7FD"/>
                </a:solidFill>
                <a:effectLst>
                  <a:outerShdw blurRad="50800" dist="38100" dir="13500000" algn="br" rotWithShape="0">
                    <a:srgbClr val="FF99FF">
                      <a:alpha val="99000"/>
                    </a:srgbClr>
                  </a:outerShdw>
                </a:effectLst>
              </a:rPr>
              <a:t/>
            </a:r>
            <a:br>
              <a:rPr lang="en-CA" sz="3600" b="1" dirty="0">
                <a:ln w="9525">
                  <a:solidFill>
                    <a:srgbClr val="0000FF"/>
                  </a:solidFill>
                </a:ln>
                <a:solidFill>
                  <a:srgbClr val="7FF7FD"/>
                </a:solidFill>
                <a:effectLst>
                  <a:outerShdw blurRad="50800" dist="38100" dir="13500000" algn="br" rotWithShape="0">
                    <a:srgbClr val="FF99FF">
                      <a:alpha val="99000"/>
                    </a:srgbClr>
                  </a:outerShdw>
                </a:effectLst>
              </a:rPr>
            </a:br>
            <a:endParaRPr lang="en-CA" sz="3600" b="1" dirty="0">
              <a:ln w="19050">
                <a:solidFill>
                  <a:srgbClr val="0000FF"/>
                </a:solidFill>
              </a:ln>
              <a:solidFill>
                <a:srgbClr val="7FF7FD"/>
              </a:solidFill>
              <a:effectLst>
                <a:outerShdw blurRad="50800" dist="38100" dir="13500000" algn="br" rotWithShape="0">
                  <a:srgbClr val="FF00FF">
                    <a:alpha val="99000"/>
                  </a:srgbClr>
                </a:outerShdw>
              </a:effectLst>
              <a:latin typeface="Cooper Black" panose="0208090404030B020404" pitchFamily="18" charset="0"/>
            </a:endParaRPr>
          </a:p>
        </p:txBody>
      </p:sp>
      <p:grpSp>
        <p:nvGrpSpPr>
          <p:cNvPr id="6" name="Group 5"/>
          <p:cNvGrpSpPr/>
          <p:nvPr/>
        </p:nvGrpSpPr>
        <p:grpSpPr>
          <a:xfrm>
            <a:off x="717463" y="3810000"/>
            <a:ext cx="1982193" cy="2770558"/>
            <a:chOff x="510636" y="4607741"/>
            <a:chExt cx="1404366" cy="2148804"/>
          </a:xfrm>
          <a:effectLst>
            <a:glow rad="228600">
              <a:schemeClr val="accent4">
                <a:satMod val="175000"/>
                <a:alpha val="40000"/>
              </a:schemeClr>
            </a:glow>
          </a:effectLst>
        </p:grpSpPr>
        <p:pic>
          <p:nvPicPr>
            <p:cNvPr id="7" name="Picture 5" descr="C:\Users\Rae\Desktop\Art on Desktop\white man clip art\3d white people\call to order.jpg">
              <a:extLst>
                <a:ext uri="{FF2B5EF4-FFF2-40B4-BE49-F238E27FC236}">
                  <a16:creationId xmlns="" xmlns:a16="http://schemas.microsoft.com/office/drawing/2014/main" id="{D5CA00C9-A5AF-4D47-BC0D-896B0D2E75B2}"/>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99231" l="7732" r="87629"/>
                      </a14:imgEffect>
                    </a14:imgLayer>
                  </a14:imgProps>
                </a:ext>
                <a:ext uri="{28A0092B-C50C-407E-A947-70E740481C1C}">
                  <a14:useLocalDpi xmlns:a14="http://schemas.microsoft.com/office/drawing/2010/main"/>
                </a:ext>
              </a:extLst>
            </a:blip>
            <a:srcRect/>
            <a:stretch>
              <a:fillRect/>
            </a:stretch>
          </p:blipFill>
          <p:spPr bwMode="auto">
            <a:xfrm>
              <a:off x="510636" y="4874405"/>
              <a:ext cx="1404366" cy="18821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Rae\Desktop\top hat clear.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0370301">
              <a:off x="685258" y="4607741"/>
              <a:ext cx="582773" cy="523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695064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71495A9C-D989-4E39-9D2D-28047BA19292}"/>
              </a:ext>
            </a:extLst>
          </p:cNvPr>
          <p:cNvSpPr>
            <a:spLocks noGrp="1"/>
          </p:cNvSpPr>
          <p:nvPr>
            <p:ph type="sldNum" sz="quarter" idx="12"/>
          </p:nvPr>
        </p:nvSpPr>
        <p:spPr/>
        <p:txBody>
          <a:bodyPr/>
          <a:lstStyle/>
          <a:p>
            <a:fld id="{0FAB87E4-7748-4117-92E5-790DAABEC644}" type="slidenum">
              <a:rPr lang="en-US" smtClean="0">
                <a:solidFill>
                  <a:prstClr val="black"/>
                </a:solidFill>
              </a:rPr>
              <a:pPr/>
              <a:t>42</a:t>
            </a:fld>
            <a:endParaRPr lang="en-US" dirty="0">
              <a:solidFill>
                <a:prstClr val="black"/>
              </a:solidFill>
            </a:endParaRPr>
          </a:p>
        </p:txBody>
      </p:sp>
      <p:sp>
        <p:nvSpPr>
          <p:cNvPr id="5" name="Rectangle: Rounded Corners 4">
            <a:extLst>
              <a:ext uri="{FF2B5EF4-FFF2-40B4-BE49-F238E27FC236}">
                <a16:creationId xmlns="" xmlns:a16="http://schemas.microsoft.com/office/drawing/2014/main" id="{F7DB2D1F-3768-424E-B222-673D39362219}"/>
              </a:ext>
            </a:extLst>
          </p:cNvPr>
          <p:cNvSpPr/>
          <p:nvPr/>
        </p:nvSpPr>
        <p:spPr>
          <a:xfrm>
            <a:off x="-2" y="225778"/>
            <a:ext cx="7868355" cy="29238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ln>
                  <a:solidFill>
                    <a:srgbClr val="0000FF"/>
                  </a:solidFill>
                </a:ln>
                <a:solidFill>
                  <a:srgbClr val="FF99FF"/>
                </a:solidFill>
                <a:effectLst>
                  <a:outerShdw blurRad="50800" dist="50800" dir="5400000" sx="105000" sy="105000" algn="ctr" rotWithShape="0">
                    <a:srgbClr val="7FF7FD"/>
                  </a:outerShdw>
                </a:effectLst>
                <a:latin typeface="Arial Black" panose="020B0A04020102020204" pitchFamily="34" charset="0"/>
              </a:rPr>
              <a:t>Who</a:t>
            </a:r>
            <a:r>
              <a:rPr lang="en-CA" sz="4000" b="1" dirty="0">
                <a:ln>
                  <a:solidFill>
                    <a:srgbClr val="0000FF"/>
                  </a:solidFill>
                </a:ln>
                <a:solidFill>
                  <a:srgbClr val="FF99FF"/>
                </a:solidFill>
                <a:effectLst>
                  <a:outerShdw blurRad="50800" dist="50800" dir="5400000" algn="ctr" rotWithShape="0">
                    <a:srgbClr val="FFFF00"/>
                  </a:outerShdw>
                </a:effectLst>
              </a:rPr>
              <a:t> consistently attempts to insert this pagan tradition into Yahuah’s Word, thus stealing unsuspecting minds? </a:t>
            </a:r>
          </a:p>
        </p:txBody>
      </p:sp>
      <p:sp>
        <p:nvSpPr>
          <p:cNvPr id="8" name="Slide Number Placeholder 1">
            <a:extLst>
              <a:ext uri="{FF2B5EF4-FFF2-40B4-BE49-F238E27FC236}">
                <a16:creationId xmlns="" xmlns:a16="http://schemas.microsoft.com/office/drawing/2014/main" id="{9042E1CD-3BCA-482E-B871-98AB7FCB27F8}"/>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solidFill>
                  <a:schemeClr val="accent4"/>
                </a:solidFill>
              </a:rPr>
              <a:t>42</a:t>
            </a:r>
            <a:endParaRPr lang="en-CA" dirty="0">
              <a:solidFill>
                <a:schemeClr val="accent4"/>
              </a:solidFill>
            </a:endParaRPr>
          </a:p>
        </p:txBody>
      </p:sp>
    </p:spTree>
    <p:extLst>
      <p:ext uri="{BB962C8B-B14F-4D97-AF65-F5344CB8AC3E}">
        <p14:creationId xmlns:p14="http://schemas.microsoft.com/office/powerpoint/2010/main" val="454955577"/>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845574"/>
            <a:ext cx="11610109" cy="5758426"/>
          </a:xfrm>
        </p:spPr>
        <p:txBody>
          <a:bodyPr anchor="ctr">
            <a:normAutofit/>
          </a:bodyPr>
          <a:lstStyle/>
          <a:p>
            <a:r>
              <a:rPr lang="en-US" b="1" u="sng" dirty="0">
                <a:solidFill>
                  <a:srgbClr val="663300"/>
                </a:solidFill>
                <a:latin typeface="Georgia" panose="02040502050405020303" pitchFamily="18" charset="0"/>
              </a:rPr>
              <a:t>When </a:t>
            </a:r>
            <a:r>
              <a:rPr lang="en-US" b="1" u="sng" dirty="0" err="1">
                <a:solidFill>
                  <a:srgbClr val="663300"/>
                </a:solidFill>
                <a:latin typeface="Georgia" panose="02040502050405020303" pitchFamily="18" charset="0"/>
              </a:rPr>
              <a:t>Gid’on</a:t>
            </a:r>
            <a:r>
              <a:rPr lang="en-US" b="1" u="sng" dirty="0">
                <a:solidFill>
                  <a:srgbClr val="663300"/>
                </a:solidFill>
                <a:latin typeface="Georgia" panose="02040502050405020303" pitchFamily="18" charset="0"/>
              </a:rPr>
              <a:t> res</a:t>
            </a:r>
            <a:r>
              <a:rPr lang="en-US" b="1" dirty="0">
                <a:solidFill>
                  <a:srgbClr val="663300"/>
                </a:solidFill>
                <a:latin typeface="Georgia" panose="02040502050405020303" pitchFamily="18" charset="0"/>
              </a:rPr>
              <a:t>p</a:t>
            </a:r>
            <a:r>
              <a:rPr lang="en-US" b="1" u="sng" dirty="0">
                <a:solidFill>
                  <a:srgbClr val="663300"/>
                </a:solidFill>
                <a:latin typeface="Georgia" panose="02040502050405020303" pitchFamily="18" charset="0"/>
              </a:rPr>
              <a:t>onded to the commission as issued</a:t>
            </a:r>
            <a:r>
              <a:rPr lang="en-US" b="1" dirty="0">
                <a:solidFill>
                  <a:srgbClr val="663300"/>
                </a:solidFill>
                <a:latin typeface="Georgia" panose="02040502050405020303" pitchFamily="18" charset="0"/>
              </a:rPr>
              <a:t> </a:t>
            </a:r>
            <a:r>
              <a:rPr lang="en-US" b="1" u="sng" dirty="0">
                <a:ln>
                  <a:solidFill>
                    <a:srgbClr val="0000FF"/>
                  </a:solidFill>
                </a:ln>
                <a:solidFill>
                  <a:srgbClr val="FF0000"/>
                </a:solidFill>
                <a:latin typeface="Georgia" panose="02040502050405020303" pitchFamily="18" charset="0"/>
              </a:rPr>
              <a:t>to save </a:t>
            </a:r>
            <a:r>
              <a:rPr lang="en-US" b="1" dirty="0">
                <a:ln>
                  <a:solidFill>
                    <a:srgbClr val="0000FF"/>
                  </a:solidFill>
                </a:ln>
                <a:solidFill>
                  <a:srgbClr val="FF0000"/>
                </a:solidFill>
                <a:latin typeface="Georgia" panose="02040502050405020303" pitchFamily="18" charset="0"/>
              </a:rPr>
              <a:t>	</a:t>
            </a:r>
            <a:r>
              <a:rPr lang="en-US" b="1" u="sng" dirty="0" err="1">
                <a:ln>
                  <a:solidFill>
                    <a:srgbClr val="0000FF"/>
                  </a:solidFill>
                </a:ln>
                <a:solidFill>
                  <a:srgbClr val="FF0000"/>
                </a:solidFill>
                <a:latin typeface="Georgia" panose="02040502050405020303" pitchFamily="18" charset="0"/>
              </a:rPr>
              <a:t>Yisra’el</a:t>
            </a:r>
            <a:r>
              <a:rPr lang="en-US" b="1" dirty="0">
                <a:ln>
                  <a:solidFill>
                    <a:srgbClr val="0000FF"/>
                  </a:solidFill>
                </a:ln>
                <a:solidFill>
                  <a:srgbClr val="FF0000"/>
                </a:solidFill>
                <a:latin typeface="Georgia" panose="02040502050405020303" pitchFamily="18" charset="0"/>
              </a:rPr>
              <a:t>,</a:t>
            </a:r>
            <a:r>
              <a:rPr lang="en-US" b="1" dirty="0">
                <a:solidFill>
                  <a:srgbClr val="663300"/>
                </a:solidFill>
                <a:latin typeface="Georgia" panose="02040502050405020303" pitchFamily="18" charset="0"/>
              </a:rPr>
              <a:t> </a:t>
            </a:r>
            <a:r>
              <a:rPr lang="en-US" b="1" u="sng" dirty="0">
                <a:solidFill>
                  <a:srgbClr val="663300"/>
                </a:solidFill>
                <a:latin typeface="Georgia" panose="02040502050405020303" pitchFamily="18" charset="0"/>
              </a:rPr>
              <a:t>note the</a:t>
            </a:r>
            <a:r>
              <a:rPr lang="en-US" b="1" dirty="0">
                <a:solidFill>
                  <a:srgbClr val="663300"/>
                </a:solidFill>
                <a:latin typeface="Georgia" panose="02040502050405020303" pitchFamily="18" charset="0"/>
              </a:rPr>
              <a:t> </a:t>
            </a:r>
            <a:r>
              <a:rPr lang="en-US" b="1" u="sng" dirty="0">
                <a:ln>
                  <a:solidFill>
                    <a:srgbClr val="0000FF"/>
                  </a:solidFill>
                </a:ln>
                <a:solidFill>
                  <a:srgbClr val="FF99FF"/>
                </a:solidFill>
                <a:latin typeface="Georgia" panose="02040502050405020303" pitchFamily="18" charset="0"/>
              </a:rPr>
              <a:t>Name</a:t>
            </a:r>
            <a:r>
              <a:rPr lang="en-US" b="1" dirty="0">
                <a:solidFill>
                  <a:srgbClr val="663300"/>
                </a:solidFill>
                <a:latin typeface="Georgia" panose="02040502050405020303" pitchFamily="18" charset="0"/>
              </a:rPr>
              <a:t> </a:t>
            </a:r>
            <a:r>
              <a:rPr lang="en-US" b="1" u="sng" dirty="0">
                <a:solidFill>
                  <a:srgbClr val="663300"/>
                </a:solidFill>
                <a:latin typeface="Georgia" panose="02040502050405020303" pitchFamily="18" charset="0"/>
              </a:rPr>
              <a:t>he res</a:t>
            </a:r>
            <a:r>
              <a:rPr lang="en-US" b="1" dirty="0">
                <a:solidFill>
                  <a:srgbClr val="663300"/>
                </a:solidFill>
                <a:latin typeface="Georgia" panose="02040502050405020303" pitchFamily="18" charset="0"/>
              </a:rPr>
              <a:t>p</a:t>
            </a:r>
            <a:r>
              <a:rPr lang="en-US" b="1" u="sng" dirty="0">
                <a:solidFill>
                  <a:srgbClr val="663300"/>
                </a:solidFill>
                <a:latin typeface="Georgia" panose="02040502050405020303" pitchFamily="18" charset="0"/>
              </a:rPr>
              <a:t>onded with</a:t>
            </a:r>
            <a:r>
              <a:rPr lang="en-US" b="1" dirty="0">
                <a:solidFill>
                  <a:srgbClr val="663300"/>
                </a:solidFill>
                <a:latin typeface="Georgia" panose="02040502050405020303" pitchFamily="18" charset="0"/>
              </a:rPr>
              <a:t>! </a:t>
            </a:r>
            <a:br>
              <a:rPr lang="en-US" b="1" dirty="0">
                <a:solidFill>
                  <a:srgbClr val="663300"/>
                </a:solidFill>
                <a:latin typeface="Georgia" panose="02040502050405020303" pitchFamily="18" charset="0"/>
              </a:rPr>
            </a:br>
            <a:r>
              <a:rPr lang="en-US" b="1" dirty="0">
                <a:solidFill>
                  <a:srgbClr val="663300"/>
                </a:solidFill>
                <a:latin typeface="Georgia" panose="02040502050405020303" pitchFamily="18" charset="0"/>
              </a:rPr>
              <a:t>At this point </a:t>
            </a:r>
            <a:r>
              <a:rPr lang="en-US" b="1" dirty="0" err="1">
                <a:solidFill>
                  <a:srgbClr val="663300"/>
                </a:solidFill>
                <a:latin typeface="Georgia" panose="02040502050405020303" pitchFamily="18" charset="0"/>
              </a:rPr>
              <a:t>Gid’on</a:t>
            </a:r>
            <a:r>
              <a:rPr lang="en-US" b="1" dirty="0">
                <a:solidFill>
                  <a:srgbClr val="663300"/>
                </a:solidFill>
                <a:latin typeface="Georgia" panose="02040502050405020303" pitchFamily="18" charset="0"/>
              </a:rPr>
              <a:t> began to realize with </a:t>
            </a:r>
            <a:r>
              <a:rPr lang="en-US" b="1" dirty="0">
                <a:solidFill>
                  <a:srgbClr val="0000FF"/>
                </a:solidFill>
                <a:latin typeface="Georgia" panose="02040502050405020303" pitchFamily="18" charset="0"/>
              </a:rPr>
              <a:t>Whom</a:t>
            </a:r>
            <a:r>
              <a:rPr lang="en-US" b="1" dirty="0">
                <a:solidFill>
                  <a:srgbClr val="663300"/>
                </a:solidFill>
                <a:latin typeface="Georgia" panose="02040502050405020303" pitchFamily="18" charset="0"/>
              </a:rPr>
              <a:t> he might be speaking.  </a:t>
            </a:r>
            <a:r>
              <a:rPr lang="en-US" b="1" dirty="0">
                <a:solidFill>
                  <a:srgbClr val="FF0000"/>
                </a:solidFill>
                <a:latin typeface="Georgia" panose="02040502050405020303" pitchFamily="18" charset="0"/>
              </a:rPr>
              <a:t>Are </a:t>
            </a:r>
            <a:r>
              <a:rPr lang="en-US" b="1" u="sng" dirty="0">
                <a:solidFill>
                  <a:srgbClr val="FF0000"/>
                </a:solidFill>
                <a:latin typeface="Georgia" panose="02040502050405020303" pitchFamily="18" charset="0"/>
              </a:rPr>
              <a:t>we also</a:t>
            </a:r>
            <a:r>
              <a:rPr lang="en-US" b="1" dirty="0">
                <a:solidFill>
                  <a:srgbClr val="FF0000"/>
                </a:solidFill>
                <a:latin typeface="Georgia" panose="02040502050405020303" pitchFamily="18" charset="0"/>
              </a:rPr>
              <a:t> able to recognize this too?</a:t>
            </a:r>
          </a:p>
          <a:p>
            <a:r>
              <a:rPr lang="en-US" dirty="0">
                <a:solidFill>
                  <a:srgbClr val="008080"/>
                </a:solidFill>
                <a:latin typeface="Georgia" panose="02040502050405020303" pitchFamily="18" charset="0"/>
              </a:rPr>
              <a:t>Jdg 6:15</a:t>
            </a:r>
            <a:r>
              <a:rPr lang="en-US" dirty="0">
                <a:solidFill>
                  <a:prstClr val="black"/>
                </a:solidFill>
                <a:latin typeface="Georgia" panose="02040502050405020303" pitchFamily="18" charset="0"/>
              </a:rPr>
              <a:t>  And he said to Him, “O </a:t>
            </a:r>
            <a:r>
              <a:rPr lang="he-IL" dirty="0">
                <a:solidFill>
                  <a:srgbClr val="0000FF"/>
                </a:solidFill>
                <a:latin typeface="Arial" panose="020B0604020202020204" pitchFamily="34" charset="0"/>
              </a:rPr>
              <a:t>יהוה</a:t>
            </a:r>
            <a:r>
              <a:rPr lang="en-US" dirty="0">
                <a:solidFill>
                  <a:srgbClr val="0000FF"/>
                </a:solidFill>
                <a:latin typeface="Georgia" panose="02040502050405020303" pitchFamily="18" charset="0"/>
              </a:rPr>
              <a:t>, </a:t>
            </a:r>
            <a:r>
              <a:rPr lang="en-US" dirty="0">
                <a:solidFill>
                  <a:prstClr val="black"/>
                </a:solidFill>
                <a:latin typeface="Georgia" panose="02040502050405020303" pitchFamily="18" charset="0"/>
              </a:rPr>
              <a:t>with what do I save </a:t>
            </a:r>
            <a:r>
              <a:rPr lang="en-US" dirty="0" err="1">
                <a:solidFill>
                  <a:prstClr val="black"/>
                </a:solidFill>
                <a:latin typeface="Georgia" panose="02040502050405020303" pitchFamily="18" charset="0"/>
              </a:rPr>
              <a:t>Yisra’ĕl</a:t>
            </a:r>
            <a:r>
              <a:rPr lang="en-US" dirty="0">
                <a:solidFill>
                  <a:prstClr val="black"/>
                </a:solidFill>
                <a:latin typeface="Georgia" panose="02040502050405020303" pitchFamily="18" charset="0"/>
              </a:rPr>
              <a:t>?  	See, my clan is the weakest in </a:t>
            </a:r>
            <a:r>
              <a:rPr lang="en-US" dirty="0" err="1">
                <a:solidFill>
                  <a:prstClr val="black"/>
                </a:solidFill>
                <a:latin typeface="Georgia" panose="02040502050405020303" pitchFamily="18" charset="0"/>
              </a:rPr>
              <a:t>Menashsheh</a:t>
            </a:r>
            <a:r>
              <a:rPr lang="en-US" dirty="0">
                <a:solidFill>
                  <a:prstClr val="black"/>
                </a:solidFill>
                <a:latin typeface="Georgia" panose="02040502050405020303" pitchFamily="18" charset="0"/>
              </a:rPr>
              <a:t>, and I am the least in  	my house.” </a:t>
            </a:r>
          </a:p>
          <a:p>
            <a:r>
              <a:rPr lang="en-US" dirty="0">
                <a:solidFill>
                  <a:srgbClr val="008080"/>
                </a:solidFill>
                <a:latin typeface="Georgia" panose="02040502050405020303" pitchFamily="18" charset="0"/>
              </a:rPr>
              <a:t>Jdg 6:16</a:t>
            </a:r>
            <a:r>
              <a:rPr lang="en-US" dirty="0">
                <a:solidFill>
                  <a:prstClr val="black"/>
                </a:solidFill>
                <a:latin typeface="Georgia" panose="02040502050405020303" pitchFamily="18" charset="0"/>
              </a:rPr>
              <a:t>  And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said to him, “Because I am with you, you shall smite 	the </a:t>
            </a:r>
            <a:r>
              <a:rPr lang="en-US" dirty="0" err="1">
                <a:solidFill>
                  <a:prstClr val="black"/>
                </a:solidFill>
                <a:latin typeface="Georgia" panose="02040502050405020303" pitchFamily="18" charset="0"/>
              </a:rPr>
              <a:t>Mi</a:t>
            </a:r>
            <a:r>
              <a:rPr lang="en-US" dirty="0" err="1">
                <a:solidFill>
                  <a:prstClr val="black"/>
                </a:solidFill>
                <a:latin typeface="TITUS Cyberbit Basic" panose="02020603050405020304" pitchFamily="18" charset="0"/>
              </a:rPr>
              <a:t>ḏ</a:t>
            </a:r>
            <a:r>
              <a:rPr lang="en-US" dirty="0" err="1">
                <a:solidFill>
                  <a:prstClr val="black"/>
                </a:solidFill>
                <a:latin typeface="Georgia" panose="02040502050405020303" pitchFamily="18" charset="0"/>
              </a:rPr>
              <a:t>yanites</a:t>
            </a:r>
            <a:r>
              <a:rPr lang="en-US" dirty="0">
                <a:solidFill>
                  <a:prstClr val="black"/>
                </a:solidFill>
                <a:latin typeface="Georgia" panose="02040502050405020303" pitchFamily="18" charset="0"/>
              </a:rPr>
              <a:t> as one man.” </a:t>
            </a:r>
          </a:p>
          <a:p>
            <a:r>
              <a:rPr lang="en-US" dirty="0">
                <a:solidFill>
                  <a:srgbClr val="008080"/>
                </a:solidFill>
                <a:latin typeface="Georgia" panose="02040502050405020303" pitchFamily="18" charset="0"/>
              </a:rPr>
              <a:t>Jdg 6:17</a:t>
            </a:r>
            <a:r>
              <a:rPr lang="en-US" dirty="0">
                <a:solidFill>
                  <a:prstClr val="black"/>
                </a:solidFill>
                <a:latin typeface="Georgia" panose="02040502050405020303" pitchFamily="18" charset="0"/>
              </a:rPr>
              <a:t>  And he said to Him, “Please, if I have found </a:t>
            </a:r>
            <a:r>
              <a:rPr lang="en-US" dirty="0" err="1">
                <a:solidFill>
                  <a:prstClr val="black"/>
                </a:solidFill>
                <a:latin typeface="Georgia" panose="02040502050405020303" pitchFamily="18" charset="0"/>
              </a:rPr>
              <a:t>favour</a:t>
            </a:r>
            <a:r>
              <a:rPr lang="en-US" dirty="0">
                <a:solidFill>
                  <a:prstClr val="black"/>
                </a:solidFill>
                <a:latin typeface="Georgia" panose="02040502050405020303" pitchFamily="18" charset="0"/>
              </a:rPr>
              <a:t> in Your 	eyes, then show me a sign that it is You who are speaking with me.” </a:t>
            </a:r>
          </a:p>
        </p:txBody>
      </p:sp>
      <p:sp>
        <p:nvSpPr>
          <p:cNvPr id="2" name="Slide Number Placeholder 1">
            <a:extLst>
              <a:ext uri="{FF2B5EF4-FFF2-40B4-BE49-F238E27FC236}">
                <a16:creationId xmlns="" xmlns:a16="http://schemas.microsoft.com/office/drawing/2014/main" id="{9042E1CD-3BCA-482E-B871-98AB7FCB27F8}"/>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43</a:t>
            </a:fld>
            <a:endParaRPr lang="en-CA" dirty="0">
              <a:solidFill>
                <a:schemeClr val="tx1"/>
              </a:solidFill>
            </a:endParaRPr>
          </a:p>
        </p:txBody>
      </p:sp>
      <p:sp>
        <p:nvSpPr>
          <p:cNvPr id="4" name="Rectangle: Rounded Corners 3">
            <a:extLst>
              <a:ext uri="{FF2B5EF4-FFF2-40B4-BE49-F238E27FC236}">
                <a16:creationId xmlns="" xmlns:a16="http://schemas.microsoft.com/office/drawing/2014/main" id="{FF73B98D-9049-42C7-A373-3B19A88AED8F}"/>
              </a:ext>
            </a:extLst>
          </p:cNvPr>
          <p:cNvSpPr/>
          <p:nvPr/>
        </p:nvSpPr>
        <p:spPr>
          <a:xfrm>
            <a:off x="393289" y="312397"/>
            <a:ext cx="11484675" cy="788816"/>
          </a:xfrm>
          <a:prstGeom prst="roundRect">
            <a:avLst>
              <a:gd name="adj" fmla="val 50000"/>
            </a:avLst>
          </a:prstGeom>
          <a:solidFill>
            <a:schemeClr val="bg1">
              <a:lumMod val="65000"/>
            </a:schemeClr>
          </a:solidFill>
          <a:ln w="5715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ysClr val="windowText" lastClr="000000"/>
                </a:solidFill>
              </a:rPr>
              <a:t>Moving forward with  -  </a:t>
            </a:r>
            <a:r>
              <a:rPr lang="en-CA" sz="3200" b="1" u="sng" dirty="0" err="1">
                <a:ln>
                  <a:solidFill>
                    <a:schemeClr val="tx1"/>
                  </a:solidFill>
                </a:ln>
                <a:solidFill>
                  <a:srgbClr val="FF99FF"/>
                </a:solidFill>
                <a:latin typeface="Comic Sans MS" panose="030F0702030302020204" pitchFamily="66" charset="0"/>
              </a:rPr>
              <a:t>Gid’on’s</a:t>
            </a:r>
            <a:r>
              <a:rPr lang="en-CA" sz="3200" b="1" u="sng" dirty="0">
                <a:ln>
                  <a:solidFill>
                    <a:schemeClr val="tx1"/>
                  </a:solidFill>
                </a:ln>
                <a:solidFill>
                  <a:srgbClr val="FF99FF"/>
                </a:solidFill>
                <a:latin typeface="Comic Sans MS" panose="030F0702030302020204" pitchFamily="66" charset="0"/>
              </a:rPr>
              <a:t> Commission</a:t>
            </a:r>
            <a:r>
              <a:rPr lang="en-CA" sz="3200" b="1" dirty="0">
                <a:ln>
                  <a:solidFill>
                    <a:schemeClr val="tx1"/>
                  </a:solidFill>
                </a:ln>
                <a:solidFill>
                  <a:srgbClr val="FF99FF"/>
                </a:solidFill>
                <a:latin typeface="Comic Sans MS" panose="030F0702030302020204" pitchFamily="66" charset="0"/>
              </a:rPr>
              <a:t> </a:t>
            </a:r>
            <a:r>
              <a:rPr lang="en-CA" sz="3200" b="1" dirty="0">
                <a:ln>
                  <a:solidFill>
                    <a:srgbClr val="0000FF"/>
                  </a:solidFill>
                </a:ln>
                <a:solidFill>
                  <a:srgbClr val="FF99FF"/>
                </a:solidFill>
                <a:latin typeface="Comic Sans MS" panose="030F0702030302020204" pitchFamily="66" charset="0"/>
              </a:rPr>
              <a:t>and </a:t>
            </a:r>
            <a:r>
              <a:rPr lang="en-CA" sz="3200" b="1" u="sng" dirty="0">
                <a:ln>
                  <a:solidFill>
                    <a:srgbClr val="0000FF"/>
                  </a:solidFill>
                </a:ln>
                <a:solidFill>
                  <a:srgbClr val="FF99FF"/>
                </a:solidFill>
                <a:latin typeface="Comic Sans MS" panose="030F0702030302020204" pitchFamily="66" charset="0"/>
              </a:rPr>
              <a:t>The Name</a:t>
            </a:r>
          </a:p>
        </p:txBody>
      </p:sp>
      <p:sp>
        <p:nvSpPr>
          <p:cNvPr id="5" name="Rectangle: Rounded Corners 4">
            <a:extLst>
              <a:ext uri="{FF2B5EF4-FFF2-40B4-BE49-F238E27FC236}">
                <a16:creationId xmlns="" xmlns:a16="http://schemas.microsoft.com/office/drawing/2014/main" id="{FB5A5C06-CD89-450B-8BBE-2E8C5933361E}"/>
              </a:ext>
            </a:extLst>
          </p:cNvPr>
          <p:cNvSpPr/>
          <p:nvPr/>
        </p:nvSpPr>
        <p:spPr>
          <a:xfrm>
            <a:off x="5781370" y="3067665"/>
            <a:ext cx="766914" cy="442452"/>
          </a:xfrm>
          <a:prstGeom prst="round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Rounded Corners 5">
            <a:extLst>
              <a:ext uri="{FF2B5EF4-FFF2-40B4-BE49-F238E27FC236}">
                <a16:creationId xmlns="" xmlns:a16="http://schemas.microsoft.com/office/drawing/2014/main" id="{E43F3D61-2DF7-4899-A0AF-05BF10275326}"/>
              </a:ext>
            </a:extLst>
          </p:cNvPr>
          <p:cNvSpPr/>
          <p:nvPr/>
        </p:nvSpPr>
        <p:spPr>
          <a:xfrm>
            <a:off x="2797280" y="4340942"/>
            <a:ext cx="752165" cy="442452"/>
          </a:xfrm>
          <a:prstGeom prst="round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4070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F9EDE0C8-6841-4BDD-BE3B-4F49A0C17F8A}"/>
              </a:ext>
            </a:extLst>
          </p:cNvPr>
          <p:cNvSpPr>
            <a:spLocks noGrp="1"/>
          </p:cNvSpPr>
          <p:nvPr>
            <p:ph type="sldNum" sz="quarter" idx="12"/>
          </p:nvPr>
        </p:nvSpPr>
        <p:spPr>
          <a:xfrm>
            <a:off x="9340272" y="6411768"/>
            <a:ext cx="2743200" cy="365125"/>
          </a:xfrm>
        </p:spPr>
        <p:txBody>
          <a:bodyPr/>
          <a:lstStyle/>
          <a:p>
            <a:fld id="{DDD9EB22-F289-478D-9B7C-A50560697DE0}" type="slidenum">
              <a:rPr lang="en-CA" smtClean="0">
                <a:solidFill>
                  <a:schemeClr val="tx1"/>
                </a:solidFill>
              </a:rPr>
              <a:t>44</a:t>
            </a:fld>
            <a:endParaRPr lang="en-CA" dirty="0">
              <a:solidFill>
                <a:schemeClr val="tx1"/>
              </a:solidFill>
            </a:endParaRPr>
          </a:p>
        </p:txBody>
      </p:sp>
      <p:sp>
        <p:nvSpPr>
          <p:cNvPr id="5" name="Rectangle 4">
            <a:extLst>
              <a:ext uri="{FF2B5EF4-FFF2-40B4-BE49-F238E27FC236}">
                <a16:creationId xmlns="" xmlns:a16="http://schemas.microsoft.com/office/drawing/2014/main" id="{2FFB07EE-6D93-475C-865E-5DC62D975EE1}"/>
              </a:ext>
            </a:extLst>
          </p:cNvPr>
          <p:cNvSpPr/>
          <p:nvPr/>
        </p:nvSpPr>
        <p:spPr>
          <a:xfrm>
            <a:off x="1" y="0"/>
            <a:ext cx="3352800" cy="426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800" dirty="0" err="1">
                <a:solidFill>
                  <a:srgbClr val="008080"/>
                </a:solidFill>
                <a:latin typeface="Georgia" panose="02040502050405020303" pitchFamily="18" charset="0"/>
              </a:rPr>
              <a:t>Jdg</a:t>
            </a:r>
            <a:r>
              <a:rPr lang="en-US" sz="2800" dirty="0">
                <a:solidFill>
                  <a:srgbClr val="008080"/>
                </a:solidFill>
                <a:latin typeface="Georgia" panose="02040502050405020303" pitchFamily="18" charset="0"/>
              </a:rPr>
              <a:t> 6:18</a:t>
            </a:r>
            <a:r>
              <a:rPr lang="en-US" sz="2800" dirty="0">
                <a:solidFill>
                  <a:prstClr val="black"/>
                </a:solidFill>
                <a:latin typeface="Georgia" panose="02040502050405020303" pitchFamily="18" charset="0"/>
              </a:rPr>
              <a:t>  “Please do not move away from here, until </a:t>
            </a:r>
            <a:br>
              <a:rPr lang="en-US" sz="2800" dirty="0">
                <a:solidFill>
                  <a:prstClr val="black"/>
                </a:solidFill>
                <a:latin typeface="Georgia" panose="02040502050405020303" pitchFamily="18" charset="0"/>
              </a:rPr>
            </a:br>
            <a:r>
              <a:rPr lang="en-US" sz="2800" u="sng" dirty="0">
                <a:solidFill>
                  <a:prstClr val="black"/>
                </a:solidFill>
                <a:latin typeface="Georgia" panose="02040502050405020303" pitchFamily="18" charset="0"/>
              </a:rPr>
              <a:t>I come to You</a:t>
            </a:r>
            <a:r>
              <a:rPr lang="en-US" sz="2800" dirty="0">
                <a:solidFill>
                  <a:prstClr val="black"/>
                </a:solidFill>
                <a:latin typeface="Georgia" panose="02040502050405020303" pitchFamily="18" charset="0"/>
              </a:rPr>
              <a:t> and bring out </a:t>
            </a:r>
            <a:r>
              <a:rPr lang="en-US" sz="2800" b="1" dirty="0">
                <a:ln>
                  <a:solidFill>
                    <a:srgbClr val="0000FF"/>
                  </a:solidFill>
                </a:ln>
                <a:solidFill>
                  <a:srgbClr val="663300"/>
                </a:solidFill>
                <a:latin typeface="Georgia" panose="02040502050405020303" pitchFamily="18" charset="0"/>
              </a:rPr>
              <a:t>my </a:t>
            </a:r>
            <a:r>
              <a:rPr lang="en-US" sz="2800" b="1" u="sng" dirty="0">
                <a:ln>
                  <a:solidFill>
                    <a:srgbClr val="0000FF"/>
                  </a:solidFill>
                </a:ln>
                <a:solidFill>
                  <a:srgbClr val="663300"/>
                </a:solidFill>
                <a:latin typeface="Georgia" panose="02040502050405020303" pitchFamily="18" charset="0"/>
              </a:rPr>
              <a:t>offerin</a:t>
            </a:r>
            <a:r>
              <a:rPr lang="en-US" sz="2800" b="1" dirty="0">
                <a:ln>
                  <a:solidFill>
                    <a:srgbClr val="0000FF"/>
                  </a:solidFill>
                </a:ln>
                <a:solidFill>
                  <a:srgbClr val="663300"/>
                </a:solidFill>
                <a:latin typeface="Georgia" panose="02040502050405020303" pitchFamily="18" charset="0"/>
              </a:rPr>
              <a:t>g </a:t>
            </a:r>
            <a:r>
              <a:rPr lang="en-US" sz="2800" dirty="0">
                <a:solidFill>
                  <a:prstClr val="black"/>
                </a:solidFill>
                <a:latin typeface="Georgia" panose="02040502050405020303" pitchFamily="18" charset="0"/>
              </a:rPr>
              <a:t>and </a:t>
            </a:r>
            <a:r>
              <a:rPr lang="en-US" sz="2800" u="sng" dirty="0">
                <a:solidFill>
                  <a:prstClr val="black"/>
                </a:solidFill>
                <a:latin typeface="Georgia" panose="02040502050405020303" pitchFamily="18" charset="0"/>
              </a:rPr>
              <a:t>set it before You</a:t>
            </a:r>
            <a:r>
              <a:rPr lang="en-US" sz="2800" dirty="0">
                <a:solidFill>
                  <a:prstClr val="black"/>
                </a:solidFill>
                <a:latin typeface="Georgia" panose="02040502050405020303" pitchFamily="18" charset="0"/>
              </a:rPr>
              <a:t>.” And </a:t>
            </a:r>
            <a:r>
              <a:rPr lang="en-US" sz="2800" dirty="0">
                <a:solidFill>
                  <a:srgbClr val="0000FF"/>
                </a:solidFill>
                <a:latin typeface="Georgia" panose="02040502050405020303" pitchFamily="18" charset="0"/>
              </a:rPr>
              <a:t>He</a:t>
            </a:r>
            <a:r>
              <a:rPr lang="en-US" sz="2800" dirty="0">
                <a:solidFill>
                  <a:prstClr val="black"/>
                </a:solidFill>
                <a:latin typeface="Georgia" panose="02040502050405020303" pitchFamily="18" charset="0"/>
              </a:rPr>
              <a:t> said,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“I shall stay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until you return.” </a:t>
            </a:r>
          </a:p>
          <a:p>
            <a:pPr algn="ctr"/>
            <a:endParaRPr lang="en-CA" dirty="0"/>
          </a:p>
        </p:txBody>
      </p:sp>
      <p:sp>
        <p:nvSpPr>
          <p:cNvPr id="7" name="Rectangle 6">
            <a:extLst>
              <a:ext uri="{FF2B5EF4-FFF2-40B4-BE49-F238E27FC236}">
                <a16:creationId xmlns="" xmlns:a16="http://schemas.microsoft.com/office/drawing/2014/main" id="{19B0A8C9-9FA5-483F-89C1-E05DE933D17A}"/>
              </a:ext>
            </a:extLst>
          </p:cNvPr>
          <p:cNvSpPr/>
          <p:nvPr/>
        </p:nvSpPr>
        <p:spPr>
          <a:xfrm>
            <a:off x="7989455" y="34929"/>
            <a:ext cx="4202545" cy="5174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800" dirty="0" err="1">
                <a:solidFill>
                  <a:srgbClr val="008080"/>
                </a:solidFill>
                <a:latin typeface="Georgia" panose="02040502050405020303" pitchFamily="18" charset="0"/>
              </a:rPr>
              <a:t>Jdg</a:t>
            </a:r>
            <a:r>
              <a:rPr lang="en-US" sz="2800" dirty="0">
                <a:solidFill>
                  <a:srgbClr val="008080"/>
                </a:solidFill>
                <a:latin typeface="Georgia" panose="02040502050405020303" pitchFamily="18" charset="0"/>
              </a:rPr>
              <a:t> 6:19</a:t>
            </a:r>
            <a:r>
              <a:rPr lang="en-US" sz="2800" dirty="0">
                <a:solidFill>
                  <a:prstClr val="black"/>
                </a:solidFill>
                <a:latin typeface="Georgia" panose="02040502050405020303" pitchFamily="18" charset="0"/>
              </a:rPr>
              <a:t>  And </a:t>
            </a:r>
            <a:r>
              <a:rPr lang="en-US" sz="2800" dirty="0" err="1">
                <a:solidFill>
                  <a:prstClr val="black"/>
                </a:solidFill>
                <a:latin typeface="Georgia" panose="02040502050405020303" pitchFamily="18" charset="0"/>
              </a:rPr>
              <a:t>Gi</a:t>
            </a:r>
            <a:r>
              <a:rPr lang="en-US" sz="2800" dirty="0" err="1">
                <a:solidFill>
                  <a:prstClr val="black"/>
                </a:solidFill>
                <a:latin typeface="TITUS Cyberbit Basic" panose="02020603050405020304" pitchFamily="18" charset="0"/>
              </a:rPr>
              <a:t>ḏʽ</a:t>
            </a:r>
            <a:r>
              <a:rPr lang="en-US" sz="2800" dirty="0" err="1">
                <a:solidFill>
                  <a:prstClr val="black"/>
                </a:solidFill>
                <a:latin typeface="Georgia" panose="02040502050405020303" pitchFamily="18" charset="0"/>
              </a:rPr>
              <a:t>on</a:t>
            </a:r>
            <a:r>
              <a:rPr lang="en-US" sz="2800" dirty="0">
                <a:solidFill>
                  <a:prstClr val="black"/>
                </a:solidFill>
                <a:latin typeface="Georgia" panose="02040502050405020303" pitchFamily="18" charset="0"/>
              </a:rPr>
              <a:t> went in, and prepared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a young goat, and </a:t>
            </a:r>
            <a:r>
              <a:rPr lang="en-US" sz="2800" b="1" u="sng" dirty="0">
                <a:ln>
                  <a:solidFill>
                    <a:srgbClr val="0000FF"/>
                  </a:solidFill>
                </a:ln>
                <a:solidFill>
                  <a:srgbClr val="663300"/>
                </a:solidFill>
                <a:latin typeface="Georgia" panose="02040502050405020303" pitchFamily="18" charset="0"/>
              </a:rPr>
              <a:t>unleavened bread</a:t>
            </a:r>
            <a:r>
              <a:rPr lang="en-US" sz="2800" dirty="0">
                <a:solidFill>
                  <a:prstClr val="black"/>
                </a:solidFill>
                <a:latin typeface="Georgia" panose="02040502050405020303" pitchFamily="18" charset="0"/>
              </a:rPr>
              <a:t> from an </a:t>
            </a:r>
            <a:r>
              <a:rPr lang="en-US" sz="2800" dirty="0" err="1">
                <a:solidFill>
                  <a:prstClr val="black"/>
                </a:solidFill>
                <a:latin typeface="Georgia" panose="02040502050405020303" pitchFamily="18" charset="0"/>
              </a:rPr>
              <a:t>ĕphah</a:t>
            </a:r>
            <a:r>
              <a:rPr lang="en-US" sz="2800" dirty="0">
                <a:solidFill>
                  <a:prstClr val="black"/>
                </a:solidFill>
                <a:latin typeface="Georgia" panose="02040502050405020303" pitchFamily="18" charset="0"/>
              </a:rPr>
              <a:t> of flour. The meat he put in a basket, and he put the broth in a pot. And he brought them out to </a:t>
            </a:r>
            <a:r>
              <a:rPr lang="en-US" sz="2800" dirty="0">
                <a:solidFill>
                  <a:srgbClr val="0000FF"/>
                </a:solidFill>
                <a:latin typeface="Georgia" panose="02040502050405020303" pitchFamily="18" charset="0"/>
              </a:rPr>
              <a:t>Him,</a:t>
            </a:r>
            <a:r>
              <a:rPr lang="en-US" sz="2800" dirty="0">
                <a:solidFill>
                  <a:prstClr val="black"/>
                </a:solidFill>
                <a:latin typeface="Georgia" panose="02040502050405020303" pitchFamily="18" charset="0"/>
              </a:rPr>
              <a:t> under </a:t>
            </a:r>
            <a:r>
              <a:rPr lang="en-US" sz="2800" b="1" u="sng" dirty="0">
                <a:ln>
                  <a:solidFill>
                    <a:srgbClr val="0000FF"/>
                  </a:solidFill>
                </a:ln>
                <a:solidFill>
                  <a:srgbClr val="FF7C80"/>
                </a:solidFill>
                <a:effectLst>
                  <a:outerShdw blurRad="50800" dist="50800" dir="5400000" algn="ctr" rotWithShape="0">
                    <a:srgbClr val="00FF99"/>
                  </a:outerShdw>
                </a:effectLst>
                <a:latin typeface="Cooper Black" panose="0208090404030B020404" pitchFamily="18" charset="0"/>
              </a:rPr>
              <a:t>THE TEREBINTH TREE</a:t>
            </a:r>
            <a:r>
              <a:rPr lang="en-US" sz="2800" b="1" dirty="0">
                <a:ln>
                  <a:solidFill>
                    <a:srgbClr val="0000FF"/>
                  </a:solidFill>
                </a:ln>
                <a:solidFill>
                  <a:srgbClr val="FF7C80"/>
                </a:solidFill>
                <a:effectLst>
                  <a:outerShdw blurRad="50800" dist="50800" dir="5400000" algn="ctr" rotWithShape="0">
                    <a:srgbClr val="00FF99"/>
                  </a:outerShdw>
                </a:effectLst>
                <a:latin typeface="Cooper Black" panose="0208090404030B020404" pitchFamily="18" charset="0"/>
              </a:rPr>
              <a:t>, </a:t>
            </a:r>
            <a:r>
              <a:rPr lang="en-US" sz="2800" b="1" dirty="0">
                <a:ln>
                  <a:solidFill>
                    <a:srgbClr val="0000FF"/>
                  </a:solidFill>
                </a:ln>
                <a:solidFill>
                  <a:srgbClr val="FF7C80"/>
                </a:solidFill>
                <a:latin typeface="Cooper Black" panose="0208090404030B020404" pitchFamily="18" charset="0"/>
              </a:rPr>
              <a:t/>
            </a:r>
            <a:br>
              <a:rPr lang="en-US" sz="2800" b="1" dirty="0">
                <a:ln>
                  <a:solidFill>
                    <a:srgbClr val="0000FF"/>
                  </a:solidFill>
                </a:ln>
                <a:solidFill>
                  <a:srgbClr val="FF7C80"/>
                </a:solidFill>
                <a:latin typeface="Cooper Black" panose="0208090404030B020404" pitchFamily="18" charset="0"/>
              </a:rPr>
            </a:br>
            <a:r>
              <a:rPr lang="en-US" sz="2800" b="1" u="sng" dirty="0">
                <a:ln>
                  <a:solidFill>
                    <a:srgbClr val="0000FF"/>
                  </a:solidFill>
                </a:ln>
                <a:solidFill>
                  <a:srgbClr val="FFFF00"/>
                </a:solidFill>
                <a:latin typeface="Georgia" panose="02040502050405020303" pitchFamily="18" charset="0"/>
              </a:rPr>
              <a:t>and</a:t>
            </a:r>
            <a:r>
              <a:rPr lang="en-US" sz="2800" b="1" dirty="0">
                <a:ln>
                  <a:solidFill>
                    <a:srgbClr val="0000FF"/>
                  </a:solidFill>
                </a:ln>
                <a:solidFill>
                  <a:srgbClr val="FFFF00"/>
                </a:solidFill>
                <a:latin typeface="Georgia" panose="02040502050405020303" pitchFamily="18" charset="0"/>
              </a:rPr>
              <a:t> p</a:t>
            </a:r>
            <a:r>
              <a:rPr lang="en-US" sz="2800" b="1" u="sng" dirty="0">
                <a:ln>
                  <a:solidFill>
                    <a:srgbClr val="0000FF"/>
                  </a:solidFill>
                </a:ln>
                <a:solidFill>
                  <a:srgbClr val="FFFF00"/>
                </a:solidFill>
                <a:latin typeface="Georgia" panose="02040502050405020303" pitchFamily="18" charset="0"/>
              </a:rPr>
              <a:t>resented it</a:t>
            </a:r>
            <a:r>
              <a:rPr lang="en-US" sz="2800" dirty="0">
                <a:ln>
                  <a:solidFill>
                    <a:srgbClr val="0000FF"/>
                  </a:solidFill>
                </a:ln>
                <a:solidFill>
                  <a:srgbClr val="FFFF00"/>
                </a:solidFill>
                <a:latin typeface="Georgia" panose="02040502050405020303" pitchFamily="18" charset="0"/>
              </a:rPr>
              <a:t>. </a:t>
            </a:r>
          </a:p>
          <a:p>
            <a:pPr algn="ctr"/>
            <a:endParaRPr lang="en-CA" dirty="0"/>
          </a:p>
        </p:txBody>
      </p:sp>
    </p:spTree>
    <p:extLst>
      <p:ext uri="{BB962C8B-B14F-4D97-AF65-F5344CB8AC3E}">
        <p14:creationId xmlns:p14="http://schemas.microsoft.com/office/powerpoint/2010/main" val="423896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0" y="1877014"/>
            <a:ext cx="6169890" cy="3646331"/>
          </a:xfrm>
        </p:spPr>
        <p:txBody>
          <a:bodyPr anchor="ctr">
            <a:normAutofit/>
          </a:bodyPr>
          <a:lstStyle/>
          <a:p>
            <a:r>
              <a:rPr lang="en-US" dirty="0" err="1">
                <a:solidFill>
                  <a:srgbClr val="008080"/>
                </a:solidFill>
                <a:latin typeface="Georgia" panose="02040502050405020303" pitchFamily="18" charset="0"/>
              </a:rPr>
              <a:t>Jdg</a:t>
            </a:r>
            <a:r>
              <a:rPr lang="en-US" dirty="0">
                <a:solidFill>
                  <a:srgbClr val="008080"/>
                </a:solidFill>
                <a:latin typeface="Georgia" panose="02040502050405020303" pitchFamily="18" charset="0"/>
              </a:rPr>
              <a:t> 6:21</a:t>
            </a:r>
            <a:r>
              <a:rPr lang="en-US" dirty="0">
                <a:solidFill>
                  <a:prstClr val="black"/>
                </a:solidFill>
                <a:latin typeface="Georgia" panose="02040502050405020303" pitchFamily="18" charset="0"/>
              </a:rPr>
              <a:t>  And the </a:t>
            </a:r>
            <a:r>
              <a:rPr lang="en-US" dirty="0">
                <a:solidFill>
                  <a:srgbClr val="0000FF"/>
                </a:solidFill>
                <a:effectLst>
                  <a:outerShdw blurRad="50800" dist="50800" dir="5400000" algn="ctr" rotWithShape="0">
                    <a:srgbClr val="FF00FF"/>
                  </a:outerShdw>
                </a:effectLst>
                <a:latin typeface="Georgia" panose="02040502050405020303" pitchFamily="18" charset="0"/>
              </a:rPr>
              <a:t>Messenger</a:t>
            </a:r>
            <a:r>
              <a:rPr lang="en-US" dirty="0">
                <a:solidFill>
                  <a:prstClr val="black"/>
                </a:solidFill>
                <a:latin typeface="Georgia" panose="02040502050405020303" pitchFamily="18" charset="0"/>
              </a:rPr>
              <a:t> of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put forth the end of the staff that was in </a:t>
            </a:r>
            <a:r>
              <a:rPr lang="en-US" dirty="0">
                <a:solidFill>
                  <a:srgbClr val="0000FF"/>
                </a:solidFill>
                <a:latin typeface="Georgia" panose="02040502050405020303" pitchFamily="18" charset="0"/>
              </a:rPr>
              <a:t>His</a:t>
            </a:r>
            <a:r>
              <a:rPr lang="en-US" dirty="0">
                <a:solidFill>
                  <a:prstClr val="black"/>
                </a:solidFill>
                <a:latin typeface="Georgia" panose="02040502050405020303" pitchFamily="18" charset="0"/>
              </a:rPr>
              <a:t> hand, and touched the meat and the </a:t>
            </a:r>
            <a:r>
              <a:rPr lang="en-US" b="1" u="sng" dirty="0">
                <a:ln>
                  <a:solidFill>
                    <a:srgbClr val="0000FF"/>
                  </a:solidFill>
                </a:ln>
                <a:solidFill>
                  <a:srgbClr val="663300"/>
                </a:solidFill>
                <a:latin typeface="Georgia" panose="02040502050405020303" pitchFamily="18" charset="0"/>
              </a:rPr>
              <a:t>unleavened bread</a:t>
            </a:r>
            <a:r>
              <a:rPr lang="en-US" b="1" dirty="0">
                <a:ln>
                  <a:solidFill>
                    <a:srgbClr val="0000FF"/>
                  </a:solidFill>
                </a:ln>
                <a:solidFill>
                  <a:srgbClr val="663300"/>
                </a:solidFill>
                <a:latin typeface="Georgia" panose="02040502050405020303" pitchFamily="18" charset="0"/>
              </a:rPr>
              <a:t>. </a:t>
            </a:r>
            <a:r>
              <a:rPr lang="en-US" dirty="0">
                <a:solidFill>
                  <a:prstClr val="black"/>
                </a:solidFill>
                <a:latin typeface="Georgia" panose="02040502050405020303" pitchFamily="18" charset="0"/>
              </a:rPr>
              <a:t>And </a:t>
            </a:r>
            <a:r>
              <a:rPr lang="en-US" b="1" dirty="0">
                <a:solidFill>
                  <a:srgbClr val="C00000"/>
                </a:solidFill>
                <a:latin typeface="Georgia" panose="02040502050405020303" pitchFamily="18" charset="0"/>
              </a:rPr>
              <a:t>fire went up out of </a:t>
            </a:r>
            <a:r>
              <a:rPr lang="en-US" b="1" u="sng" dirty="0">
                <a:solidFill>
                  <a:srgbClr val="C00000"/>
                </a:solidFill>
                <a:latin typeface="Georgia" panose="02040502050405020303" pitchFamily="18" charset="0"/>
              </a:rPr>
              <a:t>the rock</a:t>
            </a:r>
            <a:r>
              <a:rPr lang="en-US" b="1" dirty="0">
                <a:solidFill>
                  <a:srgbClr val="C00000"/>
                </a:solidFill>
                <a:latin typeface="Georgia" panose="02040502050405020303" pitchFamily="18" charset="0"/>
              </a:rPr>
              <a:t> </a:t>
            </a:r>
            <a:r>
              <a:rPr lang="en-US" dirty="0">
                <a:solidFill>
                  <a:prstClr val="black"/>
                </a:solidFill>
                <a:latin typeface="Georgia" panose="02040502050405020303" pitchFamily="18" charset="0"/>
              </a:rPr>
              <a:t>and consumed the meat and the </a:t>
            </a:r>
            <a:r>
              <a:rPr lang="en-US" b="1" u="sng" dirty="0">
                <a:ln>
                  <a:solidFill>
                    <a:srgbClr val="0000FF"/>
                  </a:solidFill>
                </a:ln>
                <a:solidFill>
                  <a:srgbClr val="663300"/>
                </a:solidFill>
                <a:latin typeface="Georgia" panose="02040502050405020303" pitchFamily="18" charset="0"/>
              </a:rPr>
              <a:t>unleavened bread</a:t>
            </a:r>
            <a:r>
              <a:rPr lang="en-US" b="1" dirty="0">
                <a:ln>
                  <a:solidFill>
                    <a:srgbClr val="0000FF"/>
                  </a:solidFill>
                </a:ln>
                <a:solidFill>
                  <a:srgbClr val="663300"/>
                </a:solidFill>
                <a:latin typeface="Georgia" panose="02040502050405020303" pitchFamily="18" charset="0"/>
              </a:rPr>
              <a:t>.  </a:t>
            </a:r>
            <a:r>
              <a:rPr lang="en-US" dirty="0">
                <a:solidFill>
                  <a:prstClr val="black"/>
                </a:solidFill>
                <a:latin typeface="Georgia" panose="02040502050405020303" pitchFamily="18" charset="0"/>
              </a:rPr>
              <a:t>And the </a:t>
            </a:r>
            <a:r>
              <a:rPr lang="en-US" dirty="0">
                <a:solidFill>
                  <a:srgbClr val="0000FF"/>
                </a:solidFill>
                <a:effectLst>
                  <a:outerShdw blurRad="50800" dist="50800" dir="5400000" algn="ctr" rotWithShape="0">
                    <a:srgbClr val="FF00FF"/>
                  </a:outerShdw>
                </a:effectLst>
                <a:latin typeface="Georgia" panose="02040502050405020303" pitchFamily="18" charset="0"/>
              </a:rPr>
              <a:t>Messenger</a:t>
            </a:r>
            <a:r>
              <a:rPr lang="en-US" dirty="0">
                <a:solidFill>
                  <a:prstClr val="black"/>
                </a:solidFill>
                <a:latin typeface="Georgia" panose="02040502050405020303" pitchFamily="18" charset="0"/>
              </a:rPr>
              <a:t> of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went from his sight. </a:t>
            </a:r>
          </a:p>
        </p:txBody>
      </p:sp>
      <p:sp>
        <p:nvSpPr>
          <p:cNvPr id="2" name="Slide Number Placeholder 1">
            <a:extLst>
              <a:ext uri="{FF2B5EF4-FFF2-40B4-BE49-F238E27FC236}">
                <a16:creationId xmlns="" xmlns:a16="http://schemas.microsoft.com/office/drawing/2014/main" id="{35324BD8-1F32-43F4-A671-795F54B4C810}"/>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45</a:t>
            </a:fld>
            <a:endParaRPr lang="en-CA" dirty="0">
              <a:solidFill>
                <a:schemeClr val="tx1"/>
              </a:solidFill>
            </a:endParaRPr>
          </a:p>
        </p:txBody>
      </p:sp>
      <p:pic>
        <p:nvPicPr>
          <p:cNvPr id="1026" name="Picture 2" descr="https://www.pondtrademag.com/wp-content/uploads/rudy_s_rock_fire_and_water.jpg">
            <a:extLst>
              <a:ext uri="{FF2B5EF4-FFF2-40B4-BE49-F238E27FC236}">
                <a16:creationId xmlns="" xmlns:a16="http://schemas.microsoft.com/office/drawing/2014/main" id="{14EB91ED-A970-4245-88D1-BF23810448E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28367" y="2227996"/>
            <a:ext cx="5754624" cy="431596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37AF18C8-3B7D-4235-AD2A-903D12F70448}"/>
              </a:ext>
            </a:extLst>
          </p:cNvPr>
          <p:cNvSpPr/>
          <p:nvPr/>
        </p:nvSpPr>
        <p:spPr>
          <a:xfrm>
            <a:off x="242181" y="138310"/>
            <a:ext cx="11146255" cy="1949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800" dirty="0" err="1">
                <a:solidFill>
                  <a:srgbClr val="008080"/>
                </a:solidFill>
                <a:latin typeface="Georgia" panose="02040502050405020303" pitchFamily="18" charset="0"/>
              </a:rPr>
              <a:t>Jdg</a:t>
            </a:r>
            <a:r>
              <a:rPr lang="en-US" sz="2800" dirty="0">
                <a:solidFill>
                  <a:srgbClr val="008080"/>
                </a:solidFill>
                <a:latin typeface="Georgia" panose="02040502050405020303" pitchFamily="18" charset="0"/>
              </a:rPr>
              <a:t> 6:20</a:t>
            </a:r>
            <a:r>
              <a:rPr lang="en-US" sz="2800" dirty="0">
                <a:solidFill>
                  <a:prstClr val="black"/>
                </a:solidFill>
                <a:latin typeface="Georgia" panose="02040502050405020303" pitchFamily="18" charset="0"/>
              </a:rPr>
              <a:t>  And the </a:t>
            </a:r>
            <a:r>
              <a:rPr lang="en-US" sz="2800" dirty="0">
                <a:solidFill>
                  <a:srgbClr val="0000FF"/>
                </a:solidFill>
                <a:effectLst>
                  <a:outerShdw blurRad="50800" dist="50800" dir="5400000" algn="ctr" rotWithShape="0">
                    <a:srgbClr val="FF00FF"/>
                  </a:outerShdw>
                </a:effectLst>
                <a:latin typeface="Georgia" panose="02040502050405020303" pitchFamily="18" charset="0"/>
              </a:rPr>
              <a:t>Messenger</a:t>
            </a:r>
            <a:r>
              <a:rPr lang="en-US" sz="2800" dirty="0">
                <a:solidFill>
                  <a:srgbClr val="0000FF"/>
                </a:solidFill>
                <a:latin typeface="Georgia" panose="02040502050405020303" pitchFamily="18" charset="0"/>
              </a:rPr>
              <a:t> of Elohim </a:t>
            </a:r>
            <a:r>
              <a:rPr lang="en-US" sz="2800" dirty="0">
                <a:solidFill>
                  <a:prstClr val="black"/>
                </a:solidFill>
                <a:latin typeface="Georgia" panose="02040502050405020303" pitchFamily="18" charset="0"/>
              </a:rPr>
              <a:t>said to him, “Take the meat 	and the </a:t>
            </a:r>
            <a:r>
              <a:rPr lang="en-US" sz="2800" b="1" u="sng" dirty="0">
                <a:ln>
                  <a:solidFill>
                    <a:srgbClr val="0000FF"/>
                  </a:solidFill>
                </a:ln>
                <a:solidFill>
                  <a:srgbClr val="663300"/>
                </a:solidFill>
                <a:latin typeface="Georgia" panose="02040502050405020303" pitchFamily="18" charset="0"/>
              </a:rPr>
              <a:t>unleavened bread</a:t>
            </a:r>
            <a:r>
              <a:rPr lang="en-US" sz="2800" dirty="0">
                <a:solidFill>
                  <a:prstClr val="black"/>
                </a:solidFill>
                <a:latin typeface="Georgia" panose="02040502050405020303" pitchFamily="18" charset="0"/>
              </a:rPr>
              <a:t> and </a:t>
            </a:r>
            <a:r>
              <a:rPr lang="en-US" sz="2800" u="sng" dirty="0">
                <a:solidFill>
                  <a:prstClr val="black"/>
                </a:solidFill>
                <a:latin typeface="Georgia" panose="02040502050405020303" pitchFamily="18" charset="0"/>
              </a:rPr>
              <a:t>la</a:t>
            </a:r>
            <a:r>
              <a:rPr lang="en-US" sz="2800" dirty="0">
                <a:solidFill>
                  <a:prstClr val="black"/>
                </a:solidFill>
                <a:latin typeface="Georgia" panose="02040502050405020303" pitchFamily="18" charset="0"/>
              </a:rPr>
              <a:t>y </a:t>
            </a:r>
            <a:r>
              <a:rPr lang="en-US" sz="2800" u="sng" dirty="0">
                <a:solidFill>
                  <a:prstClr val="black"/>
                </a:solidFill>
                <a:latin typeface="Georgia" panose="02040502050405020303" pitchFamily="18" charset="0"/>
              </a:rPr>
              <a:t>them on this</a:t>
            </a:r>
            <a:r>
              <a:rPr lang="en-US" sz="2800" dirty="0">
                <a:solidFill>
                  <a:prstClr val="black"/>
                </a:solidFill>
                <a:latin typeface="Georgia" panose="02040502050405020303" pitchFamily="18" charset="0"/>
              </a:rPr>
              <a:t> </a:t>
            </a:r>
            <a:r>
              <a:rPr lang="en-US" sz="2800" b="1" u="sng" dirty="0">
                <a:solidFill>
                  <a:srgbClr val="0000FF"/>
                </a:solidFill>
                <a:latin typeface="Georgia" panose="02040502050405020303" pitchFamily="18" charset="0"/>
              </a:rPr>
              <a:t>rock</a:t>
            </a:r>
            <a:r>
              <a:rPr lang="en-US" sz="2800" b="1" dirty="0">
                <a:solidFill>
                  <a:srgbClr val="0000FF"/>
                </a:solidFill>
                <a:latin typeface="Georgia" panose="02040502050405020303" pitchFamily="18" charset="0"/>
              </a:rPr>
              <a:t>,</a:t>
            </a:r>
            <a:r>
              <a:rPr lang="en-US" sz="2800" dirty="0">
                <a:solidFill>
                  <a:prstClr val="black"/>
                </a:solidFill>
                <a:latin typeface="Georgia" panose="02040502050405020303" pitchFamily="18" charset="0"/>
              </a:rPr>
              <a:t> and 	pour out the broth.” And he did so. </a:t>
            </a:r>
          </a:p>
        </p:txBody>
      </p:sp>
      <p:sp>
        <p:nvSpPr>
          <p:cNvPr id="5" name="Rectangle: Rounded Corners 4">
            <a:extLst>
              <a:ext uri="{FF2B5EF4-FFF2-40B4-BE49-F238E27FC236}">
                <a16:creationId xmlns="" xmlns:a16="http://schemas.microsoft.com/office/drawing/2014/main" id="{A6CF4629-9D4E-4C1F-8767-3EE3F1311BB7}"/>
              </a:ext>
            </a:extLst>
          </p:cNvPr>
          <p:cNvSpPr/>
          <p:nvPr/>
        </p:nvSpPr>
        <p:spPr>
          <a:xfrm>
            <a:off x="48519" y="5629564"/>
            <a:ext cx="6072852"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002060"/>
                </a:solidFill>
              </a:rPr>
              <a:t>What </a:t>
            </a:r>
            <a:r>
              <a:rPr lang="en-CA" sz="3200" dirty="0">
                <a:solidFill>
                  <a:srgbClr val="0000FF"/>
                </a:solidFill>
                <a:effectLst>
                  <a:outerShdw blurRad="50800" dist="50800" dir="5400000" sx="101000" sy="101000" algn="ctr" rotWithShape="0">
                    <a:srgbClr val="00FF99"/>
                  </a:outerShdw>
                </a:effectLst>
                <a:latin typeface="Arial Black" panose="020B0A04020102020204" pitchFamily="34" charset="0"/>
              </a:rPr>
              <a:t>ROCK</a:t>
            </a:r>
            <a:r>
              <a:rPr lang="en-CA" sz="3200" dirty="0">
                <a:solidFill>
                  <a:srgbClr val="002060"/>
                </a:solidFill>
              </a:rPr>
              <a:t> was it that actually produced the </a:t>
            </a:r>
            <a:r>
              <a:rPr lang="en-CA" sz="3200" b="1" dirty="0">
                <a:ln>
                  <a:solidFill>
                    <a:srgbClr val="0000FF"/>
                  </a:solidFill>
                </a:ln>
                <a:solidFill>
                  <a:srgbClr val="FF0000"/>
                </a:solidFill>
                <a:effectLst>
                  <a:glow rad="127000">
                    <a:srgbClr val="FFFF00"/>
                  </a:glow>
                </a:effectLst>
                <a:latin typeface="Comic Sans MS" panose="030F0702030302020204" pitchFamily="66" charset="0"/>
              </a:rPr>
              <a:t>(Refiner’s) Fire?</a:t>
            </a:r>
          </a:p>
        </p:txBody>
      </p:sp>
    </p:spTree>
    <p:extLst>
      <p:ext uri="{BB962C8B-B14F-4D97-AF65-F5344CB8AC3E}">
        <p14:creationId xmlns:p14="http://schemas.microsoft.com/office/powerpoint/2010/main" val="191997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314036"/>
            <a:ext cx="11610109" cy="6229928"/>
          </a:xfrm>
        </p:spPr>
        <p:txBody>
          <a:bodyPr anchor="ctr">
            <a:normAutofit/>
          </a:bodyPr>
          <a:lstStyle/>
          <a:p>
            <a:r>
              <a:rPr lang="en-US" sz="3200" dirty="0">
                <a:solidFill>
                  <a:srgbClr val="663300"/>
                </a:solidFill>
              </a:rPr>
              <a:t>How could these two verses apply </a:t>
            </a:r>
            <a:r>
              <a:rPr lang="en-US" sz="3200" b="1" u="sng" dirty="0">
                <a:ln>
                  <a:solidFill>
                    <a:schemeClr val="tx1"/>
                  </a:solidFill>
                </a:ln>
                <a:solidFill>
                  <a:srgbClr val="FF99FF"/>
                </a:solidFill>
              </a:rPr>
              <a:t>to us</a:t>
            </a:r>
            <a:r>
              <a:rPr lang="en-US" sz="3200" b="1" dirty="0">
                <a:ln>
                  <a:solidFill>
                    <a:schemeClr val="tx1"/>
                  </a:solidFill>
                </a:ln>
                <a:solidFill>
                  <a:srgbClr val="FF99FF"/>
                </a:solidFill>
              </a:rPr>
              <a:t> -  </a:t>
            </a:r>
            <a:r>
              <a:rPr lang="en-US" sz="3200" b="1" u="sng" dirty="0">
                <a:ln>
                  <a:solidFill>
                    <a:srgbClr val="00FF99"/>
                  </a:solidFill>
                </a:ln>
                <a:solidFill>
                  <a:srgbClr val="663300"/>
                </a:solidFill>
                <a:effectLst>
                  <a:outerShdw blurRad="50800" dist="38100" dir="13500000" sx="101000" sy="101000" algn="br" rotWithShape="0">
                    <a:srgbClr val="FF7C80"/>
                  </a:outerShdw>
                </a:effectLst>
                <a:latin typeface="Cooper Black" panose="0208090404030B020404" pitchFamily="18" charset="0"/>
              </a:rPr>
              <a:t>TODAY</a:t>
            </a:r>
            <a:r>
              <a:rPr lang="en-US" sz="3200" b="1" dirty="0">
                <a:ln>
                  <a:solidFill>
                    <a:srgbClr val="00FF99"/>
                  </a:solidFill>
                </a:ln>
                <a:solidFill>
                  <a:srgbClr val="663300"/>
                </a:solidFill>
                <a:effectLst>
                  <a:outerShdw blurRad="50800" dist="38100" dir="13500000" sx="101000" sy="101000" algn="br" rotWithShape="0">
                    <a:srgbClr val="FF7C80"/>
                  </a:outerShdw>
                </a:effectLst>
                <a:latin typeface="Cooper Black" panose="0208090404030B020404" pitchFamily="18" charset="0"/>
              </a:rPr>
              <a:t>?</a:t>
            </a:r>
          </a:p>
          <a:p>
            <a:pPr marL="0" indent="0">
              <a:buNone/>
            </a:pPr>
            <a:endParaRPr lang="en-US" sz="3200" b="1" dirty="0">
              <a:ln>
                <a:solidFill>
                  <a:srgbClr val="00FF99"/>
                </a:solidFill>
              </a:ln>
              <a:solidFill>
                <a:srgbClr val="663300"/>
              </a:solidFill>
              <a:effectLst>
                <a:outerShdw blurRad="50800" dist="38100" dir="13500000" sx="101000" sy="101000" algn="br" rotWithShape="0">
                  <a:srgbClr val="FF7C80"/>
                </a:outerShdw>
              </a:effectLst>
              <a:latin typeface="Cooper Black" panose="0208090404030B020404" pitchFamily="18" charset="0"/>
            </a:endParaRPr>
          </a:p>
          <a:p>
            <a:r>
              <a:rPr lang="en-US" dirty="0">
                <a:solidFill>
                  <a:srgbClr val="008080"/>
                </a:solidFill>
                <a:latin typeface="Georgia" panose="02040502050405020303" pitchFamily="18" charset="0"/>
              </a:rPr>
              <a:t>Jdg 6:20</a:t>
            </a:r>
            <a:r>
              <a:rPr lang="en-US" dirty="0">
                <a:solidFill>
                  <a:prstClr val="black"/>
                </a:solidFill>
                <a:latin typeface="Georgia" panose="02040502050405020303" pitchFamily="18" charset="0"/>
              </a:rPr>
              <a:t>  And the </a:t>
            </a:r>
            <a:r>
              <a:rPr lang="en-US" dirty="0">
                <a:solidFill>
                  <a:srgbClr val="0000FF"/>
                </a:solidFill>
                <a:effectLst>
                  <a:outerShdw blurRad="50800" dist="50800" dir="5400000" algn="ctr" rotWithShape="0">
                    <a:srgbClr val="FF00FF"/>
                  </a:outerShdw>
                </a:effectLst>
                <a:latin typeface="Georgia" panose="02040502050405020303" pitchFamily="18" charset="0"/>
              </a:rPr>
              <a:t>Messenger</a:t>
            </a:r>
            <a:r>
              <a:rPr lang="en-US" dirty="0">
                <a:solidFill>
                  <a:prstClr val="black"/>
                </a:solidFill>
                <a:latin typeface="Georgia" panose="02040502050405020303" pitchFamily="18" charset="0"/>
              </a:rPr>
              <a:t> of Elohim said to him, “Take the meat 	and the </a:t>
            </a:r>
            <a:r>
              <a:rPr lang="en-US" b="1" u="sng" dirty="0">
                <a:ln>
                  <a:solidFill>
                    <a:srgbClr val="0000FF"/>
                  </a:solidFill>
                </a:ln>
                <a:solidFill>
                  <a:srgbClr val="663300"/>
                </a:solidFill>
                <a:latin typeface="Georgia" panose="02040502050405020303" pitchFamily="18" charset="0"/>
              </a:rPr>
              <a:t>unleavened bread</a:t>
            </a:r>
            <a:r>
              <a:rPr lang="en-US" dirty="0">
                <a:solidFill>
                  <a:prstClr val="black"/>
                </a:solidFill>
                <a:latin typeface="Georgia" panose="02040502050405020303" pitchFamily="18" charset="0"/>
              </a:rPr>
              <a:t> and lay them on </a:t>
            </a:r>
            <a:r>
              <a:rPr lang="en-US" b="1" u="sng" dirty="0">
                <a:ln>
                  <a:solidFill>
                    <a:srgbClr val="0000FF"/>
                  </a:solidFill>
                </a:ln>
                <a:solidFill>
                  <a:srgbClr val="FF0000"/>
                </a:solidFill>
                <a:latin typeface="Georgia" panose="02040502050405020303" pitchFamily="18" charset="0"/>
              </a:rPr>
              <a:t>this rock</a:t>
            </a:r>
            <a:r>
              <a:rPr lang="en-US" b="1" dirty="0">
                <a:ln>
                  <a:solidFill>
                    <a:srgbClr val="0000FF"/>
                  </a:solidFill>
                </a:ln>
                <a:solidFill>
                  <a:srgbClr val="FF0000"/>
                </a:solidFill>
                <a:latin typeface="Georgia" panose="02040502050405020303" pitchFamily="18" charset="0"/>
              </a:rPr>
              <a:t>, </a:t>
            </a:r>
            <a:r>
              <a:rPr lang="en-US" dirty="0">
                <a:solidFill>
                  <a:prstClr val="black"/>
                </a:solidFill>
                <a:latin typeface="Georgia" panose="02040502050405020303" pitchFamily="18" charset="0"/>
              </a:rPr>
              <a:t>and 	pour out the broth.”  And he did so. </a:t>
            </a:r>
            <a:br>
              <a:rPr lang="en-US" dirty="0">
                <a:solidFill>
                  <a:prstClr val="black"/>
                </a:solidFill>
                <a:latin typeface="Georgia" panose="02040502050405020303" pitchFamily="18" charset="0"/>
              </a:rPr>
            </a:br>
            <a:endParaRPr lang="en-US" dirty="0">
              <a:solidFill>
                <a:prstClr val="black"/>
              </a:solidFill>
              <a:latin typeface="Georgia" panose="02040502050405020303" pitchFamily="18" charset="0"/>
            </a:endParaRPr>
          </a:p>
          <a:p>
            <a:r>
              <a:rPr lang="en-US" dirty="0">
                <a:solidFill>
                  <a:srgbClr val="663300"/>
                </a:solidFill>
              </a:rPr>
              <a:t>Is it possible to understand this verse </a:t>
            </a:r>
            <a:r>
              <a:rPr lang="en-US" b="1" u="sng" dirty="0">
                <a:solidFill>
                  <a:srgbClr val="663300"/>
                </a:solidFill>
                <a:latin typeface="Arial Black" panose="020B0A04020102020204" pitchFamily="34" charset="0"/>
              </a:rPr>
              <a:t>TODAY</a:t>
            </a:r>
            <a:r>
              <a:rPr lang="en-US" dirty="0">
                <a:solidFill>
                  <a:srgbClr val="663300"/>
                </a:solidFill>
                <a:latin typeface="Arial Black" panose="020B0A04020102020204" pitchFamily="34" charset="0"/>
              </a:rPr>
              <a:t> </a:t>
            </a:r>
            <a:r>
              <a:rPr lang="en-US" dirty="0">
                <a:solidFill>
                  <a:srgbClr val="663300"/>
                </a:solidFill>
              </a:rPr>
              <a:t>as –</a:t>
            </a:r>
          </a:p>
          <a:p>
            <a:r>
              <a:rPr lang="en-US" b="1" dirty="0">
                <a:solidFill>
                  <a:srgbClr val="FF0000"/>
                </a:solidFill>
              </a:rPr>
              <a:t>YOU/ ME, - </a:t>
            </a:r>
            <a:r>
              <a:rPr lang="en-US" dirty="0">
                <a:solidFill>
                  <a:srgbClr val="663300"/>
                </a:solidFill>
              </a:rPr>
              <a:t>being a </a:t>
            </a:r>
            <a:r>
              <a:rPr lang="en-US" dirty="0">
                <a:ln>
                  <a:solidFill>
                    <a:srgbClr val="0000FF"/>
                  </a:solidFill>
                </a:ln>
                <a:solidFill>
                  <a:srgbClr val="FF99FF"/>
                </a:solidFill>
                <a:latin typeface="Cooper Black" panose="0208090404030B020404" pitchFamily="18" charset="0"/>
              </a:rPr>
              <a:t>LIVING SACRIFICE, - </a:t>
            </a:r>
            <a:r>
              <a:rPr lang="en-US" b="1" dirty="0">
                <a:solidFill>
                  <a:srgbClr val="663300"/>
                </a:solidFill>
              </a:rPr>
              <a:t>p</a:t>
            </a:r>
            <a:r>
              <a:rPr lang="en-US" b="1" u="sng" dirty="0">
                <a:solidFill>
                  <a:srgbClr val="663300"/>
                </a:solidFill>
              </a:rPr>
              <a:t>lant</a:t>
            </a:r>
            <a:r>
              <a:rPr lang="en-US" b="1" dirty="0">
                <a:solidFill>
                  <a:srgbClr val="663300"/>
                </a:solidFill>
              </a:rPr>
              <a:t> y</a:t>
            </a:r>
            <a:r>
              <a:rPr lang="en-US" b="1" u="sng" dirty="0">
                <a:solidFill>
                  <a:srgbClr val="663300"/>
                </a:solidFill>
              </a:rPr>
              <a:t>ourself</a:t>
            </a:r>
            <a:r>
              <a:rPr lang="en-US" b="1" dirty="0">
                <a:solidFill>
                  <a:srgbClr val="663300"/>
                </a:solidFill>
              </a:rPr>
              <a:t> </a:t>
            </a:r>
            <a:r>
              <a:rPr lang="en-US" dirty="0">
                <a:solidFill>
                  <a:srgbClr val="663300"/>
                </a:solidFill>
              </a:rPr>
              <a:t>upon </a:t>
            </a:r>
            <a:br>
              <a:rPr lang="en-US" dirty="0">
                <a:solidFill>
                  <a:srgbClr val="663300"/>
                </a:solidFill>
              </a:rPr>
            </a:br>
            <a:r>
              <a:rPr lang="en-US" dirty="0">
                <a:solidFill>
                  <a:srgbClr val="663300"/>
                </a:solidFill>
              </a:rPr>
              <a:t>		</a:t>
            </a:r>
            <a:r>
              <a:rPr lang="en-US" b="1" dirty="0">
                <a:solidFill>
                  <a:srgbClr val="0000FF"/>
                </a:solidFill>
                <a:latin typeface="Cooper Black" panose="0208090404030B020404" pitchFamily="18" charset="0"/>
              </a:rPr>
              <a:t>The Rock - </a:t>
            </a:r>
            <a:r>
              <a:rPr lang="en-US" b="1" dirty="0">
                <a:ln>
                  <a:solidFill>
                    <a:srgbClr val="FF99FF"/>
                  </a:solidFill>
                </a:ln>
                <a:solidFill>
                  <a:srgbClr val="0000FF"/>
                </a:solidFill>
                <a:latin typeface="Cooper Black" panose="0208090404030B020404" pitchFamily="18" charset="0"/>
              </a:rPr>
              <a:t>Yahusha Ha Mashiach. </a:t>
            </a:r>
            <a:br>
              <a:rPr lang="en-US" b="1" dirty="0">
                <a:ln>
                  <a:solidFill>
                    <a:srgbClr val="FF99FF"/>
                  </a:solidFill>
                </a:ln>
                <a:solidFill>
                  <a:srgbClr val="0000FF"/>
                </a:solidFill>
                <a:latin typeface="Cooper Black" panose="0208090404030B020404" pitchFamily="18" charset="0"/>
              </a:rPr>
            </a:br>
            <a:r>
              <a:rPr lang="en-US" dirty="0">
                <a:solidFill>
                  <a:srgbClr val="663300"/>
                </a:solidFill>
              </a:rPr>
              <a:t>Not just a part of you (</a:t>
            </a:r>
            <a:r>
              <a:rPr lang="en-US" dirty="0">
                <a:solidFill>
                  <a:srgbClr val="FF0000"/>
                </a:solidFill>
              </a:rPr>
              <a:t>a mixture</a:t>
            </a:r>
            <a:r>
              <a:rPr lang="en-US" dirty="0">
                <a:solidFill>
                  <a:srgbClr val="663300"/>
                </a:solidFill>
              </a:rPr>
              <a:t>), but </a:t>
            </a:r>
            <a:r>
              <a:rPr lang="en-US" b="1" u="sng" dirty="0">
                <a:solidFill>
                  <a:srgbClr val="663300"/>
                </a:solidFill>
                <a:effectLst>
                  <a:outerShdw blurRad="50800" dist="50800" dir="5400000" sx="101000" sy="101000" algn="ctr" rotWithShape="0">
                    <a:srgbClr val="FF00FF"/>
                  </a:outerShdw>
                </a:effectLst>
                <a:latin typeface="Arial Black" panose="020B0A04020102020204" pitchFamily="34" charset="0"/>
              </a:rPr>
              <a:t>ALL</a:t>
            </a:r>
            <a:r>
              <a:rPr lang="en-US" b="1" dirty="0">
                <a:solidFill>
                  <a:srgbClr val="663300"/>
                </a:solidFill>
              </a:rPr>
              <a:t> </a:t>
            </a:r>
            <a:r>
              <a:rPr lang="en-US" b="1" u="sng" dirty="0">
                <a:solidFill>
                  <a:srgbClr val="663300"/>
                </a:solidFill>
              </a:rPr>
              <a:t>OF YOUR BEING</a:t>
            </a:r>
            <a:r>
              <a:rPr lang="en-US" b="1" dirty="0">
                <a:solidFill>
                  <a:srgbClr val="663300"/>
                </a:solidFill>
              </a:rPr>
              <a:t>.</a:t>
            </a:r>
            <a:r>
              <a:rPr lang="en-US" b="1" u="sng" dirty="0">
                <a:solidFill>
                  <a:srgbClr val="663300"/>
                </a:solidFill>
              </a:rPr>
              <a:t> </a:t>
            </a:r>
            <a:br>
              <a:rPr lang="en-US" b="1" u="sng" dirty="0">
                <a:solidFill>
                  <a:srgbClr val="663300"/>
                </a:solidFill>
              </a:rPr>
            </a:br>
            <a:r>
              <a:rPr lang="en-US" b="1" u="sng" dirty="0">
                <a:solidFill>
                  <a:srgbClr val="663300"/>
                </a:solidFill>
              </a:rPr>
              <a:t/>
            </a:r>
            <a:br>
              <a:rPr lang="en-US" b="1" u="sng" dirty="0">
                <a:solidFill>
                  <a:srgbClr val="663300"/>
                </a:solidFill>
              </a:rPr>
            </a:br>
            <a:r>
              <a:rPr lang="en-US" dirty="0">
                <a:solidFill>
                  <a:srgbClr val="663300"/>
                </a:solidFill>
              </a:rPr>
              <a:t/>
            </a:r>
            <a:br>
              <a:rPr lang="en-US" dirty="0">
                <a:solidFill>
                  <a:srgbClr val="663300"/>
                </a:solidFill>
              </a:rPr>
            </a:br>
            <a:r>
              <a:rPr lang="en-US" dirty="0">
                <a:solidFill>
                  <a:srgbClr val="663300"/>
                </a:solidFill>
              </a:rPr>
              <a:t>	</a:t>
            </a:r>
            <a:br>
              <a:rPr lang="en-US" dirty="0">
                <a:solidFill>
                  <a:srgbClr val="663300"/>
                </a:solidFill>
              </a:rPr>
            </a:br>
            <a:endParaRPr lang="en-US" dirty="0">
              <a:solidFill>
                <a:srgbClr val="663300"/>
              </a:solidFill>
            </a:endParaRPr>
          </a:p>
        </p:txBody>
      </p:sp>
      <p:sp>
        <p:nvSpPr>
          <p:cNvPr id="2" name="Slide Number Placeholder 1">
            <a:extLst>
              <a:ext uri="{FF2B5EF4-FFF2-40B4-BE49-F238E27FC236}">
                <a16:creationId xmlns="" xmlns:a16="http://schemas.microsoft.com/office/drawing/2014/main" id="{35324BD8-1F32-43F4-A671-795F54B4C810}"/>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46</a:t>
            </a:fld>
            <a:endParaRPr lang="en-CA" dirty="0">
              <a:solidFill>
                <a:schemeClr val="tx1"/>
              </a:solidFill>
            </a:endParaRPr>
          </a:p>
        </p:txBody>
      </p:sp>
      <p:pic>
        <p:nvPicPr>
          <p:cNvPr id="4" name="Content Placeholder 4" descr="honey bee.jpg">
            <a:extLst>
              <a:ext uri="{FF2B5EF4-FFF2-40B4-BE49-F238E27FC236}">
                <a16:creationId xmlns="" xmlns:a16="http://schemas.microsoft.com/office/drawing/2014/main" id="{24562E6F-B58B-4490-B54F-321C0D5FC8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57036" y="4417144"/>
            <a:ext cx="1712595" cy="2362200"/>
          </a:xfrm>
          <a:prstGeom prst="roundRect">
            <a:avLst>
              <a:gd name="adj" fmla="val 16667"/>
            </a:avLst>
          </a:prstGeom>
          <a:ln w="38100">
            <a:solidFill>
              <a:schemeClr val="accent4">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Rectangle 4">
            <a:extLst>
              <a:ext uri="{FF2B5EF4-FFF2-40B4-BE49-F238E27FC236}">
                <a16:creationId xmlns="" xmlns:a16="http://schemas.microsoft.com/office/drawing/2014/main" id="{5450A24F-BAFC-4CFF-A739-A076003811B7}"/>
              </a:ext>
            </a:extLst>
          </p:cNvPr>
          <p:cNvSpPr/>
          <p:nvPr/>
        </p:nvSpPr>
        <p:spPr>
          <a:xfrm>
            <a:off x="1002890" y="5120680"/>
            <a:ext cx="8445910" cy="1658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US" sz="6600" b="1" dirty="0">
                <a:ln>
                  <a:solidFill>
                    <a:srgbClr val="0000FF"/>
                  </a:solidFill>
                </a:ln>
                <a:solidFill>
                  <a:srgbClr val="FF0000"/>
                </a:solidFill>
                <a:latin typeface="Cooper Black" panose="0208090404030B020404" pitchFamily="18" charset="0"/>
              </a:rPr>
              <a:t>Full commitment!</a:t>
            </a:r>
          </a:p>
          <a:p>
            <a:pPr lvl="0">
              <a:lnSpc>
                <a:spcPct val="90000"/>
              </a:lnSpc>
              <a:spcBef>
                <a:spcPts val="1000"/>
              </a:spcBef>
            </a:pPr>
            <a:r>
              <a:rPr lang="en-US" sz="2800" b="1" dirty="0">
                <a:solidFill>
                  <a:prstClr val="black"/>
                </a:solidFill>
              </a:rPr>
              <a:t>	</a:t>
            </a:r>
          </a:p>
        </p:txBody>
      </p:sp>
    </p:spTree>
    <p:extLst>
      <p:ext uri="{BB962C8B-B14F-4D97-AF65-F5344CB8AC3E}">
        <p14:creationId xmlns:p14="http://schemas.microsoft.com/office/powerpoint/2010/main" val="81907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par>
                          <p:cTn id="8" fill="hold">
                            <p:stCondLst>
                              <p:cond delay="3000"/>
                            </p:stCondLst>
                            <p:childTnLst>
                              <p:par>
                                <p:cTn id="9" presetID="9" presetClass="entr" presetSubtype="0" fill="hold"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5000">
              <a:schemeClr val="accent1">
                <a:lumMod val="45000"/>
                <a:lumOff val="55000"/>
                <a:alpha val="60000"/>
              </a:schemeClr>
            </a:gs>
            <a:gs pos="78000">
              <a:srgbClr val="7030A0">
                <a:lumMod val="76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314036"/>
            <a:ext cx="11610109" cy="6289964"/>
          </a:xfrm>
        </p:spPr>
        <p:txBody>
          <a:bodyPr anchor="ctr">
            <a:normAutofit/>
          </a:bodyPr>
          <a:lstStyle/>
          <a:p>
            <a:r>
              <a:rPr lang="en-US" sz="3200" dirty="0">
                <a:solidFill>
                  <a:srgbClr val="663300"/>
                </a:solidFill>
              </a:rPr>
              <a:t>Application </a:t>
            </a:r>
            <a:r>
              <a:rPr lang="en-US" sz="3200" b="1" u="sng" dirty="0">
                <a:ln>
                  <a:solidFill>
                    <a:schemeClr val="tx1"/>
                  </a:solidFill>
                </a:ln>
                <a:solidFill>
                  <a:srgbClr val="FF99FF"/>
                </a:solidFill>
              </a:rPr>
              <a:t>for us</a:t>
            </a:r>
            <a:r>
              <a:rPr lang="en-US" sz="3200" b="1" dirty="0">
                <a:ln>
                  <a:solidFill>
                    <a:schemeClr val="tx1"/>
                  </a:solidFill>
                </a:ln>
                <a:solidFill>
                  <a:srgbClr val="FF99FF"/>
                </a:solidFill>
              </a:rPr>
              <a:t> -  </a:t>
            </a:r>
            <a:r>
              <a:rPr lang="en-US" sz="3200" b="1" u="sng" dirty="0">
                <a:ln>
                  <a:solidFill>
                    <a:srgbClr val="00FF99"/>
                  </a:solidFill>
                </a:ln>
                <a:solidFill>
                  <a:srgbClr val="663300"/>
                </a:solidFill>
                <a:effectLst>
                  <a:outerShdw blurRad="50800" dist="38100" dir="13500000" sx="101000" sy="101000" algn="br" rotWithShape="0">
                    <a:srgbClr val="FF7C80"/>
                  </a:outerShdw>
                </a:effectLst>
                <a:latin typeface="Cooper Black" panose="0208090404030B020404" pitchFamily="18" charset="0"/>
              </a:rPr>
              <a:t>TODAY</a:t>
            </a:r>
            <a:r>
              <a:rPr lang="en-US" sz="3200" b="1" dirty="0">
                <a:ln>
                  <a:solidFill>
                    <a:srgbClr val="00FF99"/>
                  </a:solidFill>
                </a:ln>
                <a:solidFill>
                  <a:srgbClr val="663300"/>
                </a:solidFill>
                <a:effectLst>
                  <a:outerShdw blurRad="50800" dist="38100" dir="13500000" sx="101000" sy="101000" algn="br" rotWithShape="0">
                    <a:srgbClr val="FF7C80"/>
                  </a:outerShdw>
                </a:effectLst>
                <a:latin typeface="Cooper Black" panose="0208090404030B020404" pitchFamily="18" charset="0"/>
              </a:rPr>
              <a:t>?</a:t>
            </a:r>
            <a:br>
              <a:rPr lang="en-US" sz="3200" b="1" dirty="0">
                <a:ln>
                  <a:solidFill>
                    <a:srgbClr val="00FF99"/>
                  </a:solidFill>
                </a:ln>
                <a:solidFill>
                  <a:srgbClr val="663300"/>
                </a:solidFill>
                <a:effectLst>
                  <a:outerShdw blurRad="50800" dist="38100" dir="13500000" sx="101000" sy="101000" algn="br" rotWithShape="0">
                    <a:srgbClr val="FF7C80"/>
                  </a:outerShdw>
                </a:effectLst>
                <a:latin typeface="Cooper Black" panose="0208090404030B020404" pitchFamily="18" charset="0"/>
              </a:rPr>
            </a:br>
            <a:endParaRPr lang="en-US" sz="3200" b="1" dirty="0">
              <a:ln>
                <a:solidFill>
                  <a:srgbClr val="00FF99"/>
                </a:solidFill>
              </a:ln>
              <a:solidFill>
                <a:srgbClr val="663300"/>
              </a:solidFill>
              <a:effectLst>
                <a:outerShdw blurRad="50800" dist="38100" dir="13500000" sx="101000" sy="101000" algn="br" rotWithShape="0">
                  <a:srgbClr val="FF7C80"/>
                </a:outerShdw>
              </a:effectLst>
              <a:latin typeface="Cooper Black" panose="0208090404030B020404" pitchFamily="18" charset="0"/>
            </a:endParaRPr>
          </a:p>
          <a:p>
            <a:r>
              <a:rPr lang="en-US" dirty="0">
                <a:solidFill>
                  <a:srgbClr val="008080"/>
                </a:solidFill>
                <a:latin typeface="Georgia" panose="02040502050405020303" pitchFamily="18" charset="0"/>
              </a:rPr>
              <a:t>Jdg 6:21</a:t>
            </a:r>
            <a:r>
              <a:rPr lang="en-US" dirty="0">
                <a:solidFill>
                  <a:prstClr val="black"/>
                </a:solidFill>
                <a:latin typeface="Georgia" panose="02040502050405020303" pitchFamily="18" charset="0"/>
              </a:rPr>
              <a:t>  And the </a:t>
            </a:r>
            <a:r>
              <a:rPr lang="en-US" dirty="0">
                <a:solidFill>
                  <a:srgbClr val="0000FF"/>
                </a:solidFill>
                <a:effectLst>
                  <a:outerShdw blurRad="50800" dist="50800" dir="5400000" algn="ctr" rotWithShape="0">
                    <a:srgbClr val="FF00FF"/>
                  </a:outerShdw>
                </a:effectLst>
                <a:latin typeface="Georgia" panose="02040502050405020303" pitchFamily="18" charset="0"/>
              </a:rPr>
              <a:t>Messenger</a:t>
            </a:r>
            <a:r>
              <a:rPr lang="en-US" dirty="0">
                <a:solidFill>
                  <a:prstClr val="black"/>
                </a:solidFill>
                <a:latin typeface="Georgia" panose="02040502050405020303" pitchFamily="18" charset="0"/>
              </a:rPr>
              <a:t> of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put forth the end of the staff that 	was in His hand, and touched the meat and the </a:t>
            </a:r>
            <a:r>
              <a:rPr lang="en-US" b="1" u="sng" dirty="0">
                <a:ln>
                  <a:solidFill>
                    <a:srgbClr val="0000FF"/>
                  </a:solidFill>
                </a:ln>
                <a:solidFill>
                  <a:srgbClr val="663300"/>
                </a:solidFill>
                <a:latin typeface="Georgia" panose="02040502050405020303" pitchFamily="18" charset="0"/>
              </a:rPr>
              <a:t>unleavened </a:t>
            </a:r>
            <a:r>
              <a:rPr lang="en-US" b="1" dirty="0">
                <a:ln>
                  <a:solidFill>
                    <a:srgbClr val="0000FF"/>
                  </a:solidFill>
                </a:ln>
                <a:solidFill>
                  <a:srgbClr val="663300"/>
                </a:solidFill>
                <a:latin typeface="Georgia" panose="02040502050405020303" pitchFamily="18" charset="0"/>
              </a:rPr>
              <a:t>	</a:t>
            </a:r>
            <a:r>
              <a:rPr lang="en-US" b="1" u="sng" dirty="0">
                <a:ln>
                  <a:solidFill>
                    <a:srgbClr val="0000FF"/>
                  </a:solidFill>
                </a:ln>
                <a:solidFill>
                  <a:srgbClr val="663300"/>
                </a:solidFill>
                <a:latin typeface="Georgia" panose="02040502050405020303" pitchFamily="18" charset="0"/>
              </a:rPr>
              <a:t>bread</a:t>
            </a:r>
            <a:r>
              <a:rPr lang="en-US" b="1" dirty="0">
                <a:ln>
                  <a:solidFill>
                    <a:srgbClr val="0000FF"/>
                  </a:solidFill>
                </a:ln>
                <a:solidFill>
                  <a:srgbClr val="663300"/>
                </a:solidFill>
                <a:latin typeface="Georgia" panose="02040502050405020303" pitchFamily="18" charset="0"/>
              </a:rPr>
              <a:t>.  </a:t>
            </a:r>
            <a:r>
              <a:rPr lang="en-US" dirty="0">
                <a:solidFill>
                  <a:prstClr val="black"/>
                </a:solidFill>
                <a:latin typeface="Georgia" panose="02040502050405020303" pitchFamily="18" charset="0"/>
              </a:rPr>
              <a:t>And </a:t>
            </a:r>
            <a:r>
              <a:rPr lang="en-US" b="1" dirty="0">
                <a:solidFill>
                  <a:srgbClr val="C00000"/>
                </a:solidFill>
                <a:latin typeface="Georgia" panose="02040502050405020303" pitchFamily="18" charset="0"/>
              </a:rPr>
              <a:t>fire went up out of </a:t>
            </a:r>
            <a:r>
              <a:rPr lang="en-US" b="1" u="sng" dirty="0">
                <a:solidFill>
                  <a:srgbClr val="C00000"/>
                </a:solidFill>
                <a:latin typeface="Georgia" panose="02040502050405020303" pitchFamily="18" charset="0"/>
              </a:rPr>
              <a:t>the rock</a:t>
            </a:r>
            <a:r>
              <a:rPr lang="en-US" b="1" dirty="0">
                <a:solidFill>
                  <a:srgbClr val="C00000"/>
                </a:solidFill>
                <a:latin typeface="Georgia" panose="02040502050405020303" pitchFamily="18" charset="0"/>
              </a:rPr>
              <a:t> </a:t>
            </a:r>
            <a:r>
              <a:rPr lang="en-US" dirty="0">
                <a:solidFill>
                  <a:prstClr val="black"/>
                </a:solidFill>
                <a:latin typeface="Georgia" panose="02040502050405020303" pitchFamily="18" charset="0"/>
              </a:rPr>
              <a:t>and consumed the 	meat and the </a:t>
            </a:r>
            <a:r>
              <a:rPr lang="en-US" b="1" u="sng" dirty="0">
                <a:ln>
                  <a:solidFill>
                    <a:srgbClr val="0000FF"/>
                  </a:solidFill>
                </a:ln>
                <a:solidFill>
                  <a:srgbClr val="663300"/>
                </a:solidFill>
                <a:latin typeface="Georgia" panose="02040502050405020303" pitchFamily="18" charset="0"/>
              </a:rPr>
              <a:t>unleavened bread</a:t>
            </a:r>
            <a:r>
              <a:rPr lang="en-US" b="1" dirty="0">
                <a:ln>
                  <a:solidFill>
                    <a:srgbClr val="0000FF"/>
                  </a:solidFill>
                </a:ln>
                <a:solidFill>
                  <a:srgbClr val="663300"/>
                </a:solidFill>
                <a:latin typeface="Georgia" panose="02040502050405020303" pitchFamily="18" charset="0"/>
              </a:rPr>
              <a:t>.  </a:t>
            </a:r>
            <a:r>
              <a:rPr lang="en-US" dirty="0">
                <a:solidFill>
                  <a:prstClr val="black"/>
                </a:solidFill>
                <a:latin typeface="Georgia" panose="02040502050405020303" pitchFamily="18" charset="0"/>
              </a:rPr>
              <a:t>And the </a:t>
            </a:r>
            <a:r>
              <a:rPr lang="en-US" dirty="0">
                <a:solidFill>
                  <a:srgbClr val="0000FF"/>
                </a:solidFill>
                <a:effectLst>
                  <a:outerShdw blurRad="50800" dist="50800" dir="5400000" algn="ctr" rotWithShape="0">
                    <a:srgbClr val="FF00FF"/>
                  </a:outerShdw>
                </a:effectLst>
                <a:latin typeface="Georgia" panose="02040502050405020303" pitchFamily="18" charset="0"/>
              </a:rPr>
              <a:t>Messenger</a:t>
            </a:r>
            <a:r>
              <a:rPr lang="en-US" dirty="0">
                <a:solidFill>
                  <a:prstClr val="black"/>
                </a:solidFill>
                <a:latin typeface="Georgia" panose="02040502050405020303" pitchFamily="18" charset="0"/>
              </a:rPr>
              <a:t> of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went from his sight. </a:t>
            </a:r>
          </a:p>
          <a:p>
            <a:pPr algn="ctr"/>
            <a:r>
              <a:rPr lang="en-US" dirty="0">
                <a:solidFill>
                  <a:srgbClr val="663300"/>
                </a:solidFill>
              </a:rPr>
              <a:t>As we present ourselves a </a:t>
            </a:r>
            <a:r>
              <a:rPr lang="en-US" dirty="0">
                <a:solidFill>
                  <a:prstClr val="black"/>
                </a:solidFill>
                <a:latin typeface="Georgia" panose="02040502050405020303" pitchFamily="18" charset="0"/>
              </a:rPr>
              <a:t>- </a:t>
            </a:r>
            <a:r>
              <a:rPr lang="en-US" sz="4000" dirty="0">
                <a:ln>
                  <a:solidFill>
                    <a:srgbClr val="0000FF"/>
                  </a:solidFill>
                </a:ln>
                <a:solidFill>
                  <a:srgbClr val="FF99FF"/>
                </a:solidFill>
                <a:latin typeface="Cooper Black" panose="0208090404030B020404" pitchFamily="18" charset="0"/>
              </a:rPr>
              <a:t>LIVING SACRIFICE, </a:t>
            </a:r>
            <a:br>
              <a:rPr lang="en-US" sz="4000" dirty="0">
                <a:ln>
                  <a:solidFill>
                    <a:srgbClr val="0000FF"/>
                  </a:solidFill>
                </a:ln>
                <a:solidFill>
                  <a:srgbClr val="FF99FF"/>
                </a:solidFill>
                <a:latin typeface="Cooper Black" panose="0208090404030B020404" pitchFamily="18" charset="0"/>
              </a:rPr>
            </a:br>
            <a:r>
              <a:rPr lang="en-US" dirty="0">
                <a:solidFill>
                  <a:srgbClr val="663300"/>
                </a:solidFill>
              </a:rPr>
              <a:t>our character will be purged by the</a:t>
            </a:r>
            <a:r>
              <a:rPr lang="en-US" dirty="0">
                <a:solidFill>
                  <a:prstClr val="black"/>
                </a:solidFill>
                <a:latin typeface="Georgia" panose="02040502050405020303" pitchFamily="18" charset="0"/>
              </a:rPr>
              <a:t> </a:t>
            </a:r>
            <a:r>
              <a:rPr lang="en-US" b="1" dirty="0">
                <a:ln>
                  <a:solidFill>
                    <a:srgbClr val="0000FF"/>
                  </a:solidFill>
                </a:ln>
                <a:solidFill>
                  <a:srgbClr val="FF0000"/>
                </a:solidFill>
                <a:latin typeface="Georgia" panose="02040502050405020303" pitchFamily="18" charset="0"/>
              </a:rPr>
              <a:t>Refiner’s Fire</a:t>
            </a:r>
            <a:r>
              <a:rPr lang="en-US" dirty="0">
                <a:solidFill>
                  <a:prstClr val="black"/>
                </a:solidFill>
                <a:latin typeface="Georgia" panose="02040502050405020303" pitchFamily="18" charset="0"/>
              </a:rPr>
              <a:t> </a:t>
            </a:r>
            <a:br>
              <a:rPr lang="en-US" dirty="0">
                <a:solidFill>
                  <a:prstClr val="black"/>
                </a:solidFill>
                <a:latin typeface="Georgia" panose="02040502050405020303" pitchFamily="18" charset="0"/>
              </a:rPr>
            </a:br>
            <a:r>
              <a:rPr lang="en-US" dirty="0">
                <a:solidFill>
                  <a:srgbClr val="663300"/>
                </a:solidFill>
                <a:latin typeface="Georgia" panose="02040502050405020303" pitchFamily="18" charset="0"/>
              </a:rPr>
              <a:t>[</a:t>
            </a:r>
            <a:r>
              <a:rPr lang="en-US" dirty="0">
                <a:solidFill>
                  <a:srgbClr val="663300"/>
                </a:solidFill>
              </a:rPr>
              <a:t>the </a:t>
            </a:r>
            <a:r>
              <a:rPr lang="en-US" b="1" dirty="0">
                <a:ln>
                  <a:solidFill>
                    <a:srgbClr val="0000FF"/>
                  </a:solidFill>
                </a:ln>
                <a:solidFill>
                  <a:srgbClr val="FF0000"/>
                </a:solidFill>
                <a:latin typeface="Georgia" panose="02040502050405020303" pitchFamily="18" charset="0"/>
              </a:rPr>
              <a:t>Fire</a:t>
            </a:r>
            <a:r>
              <a:rPr lang="en-US" dirty="0">
                <a:solidFill>
                  <a:prstClr val="black"/>
                </a:solidFill>
                <a:latin typeface="Georgia" panose="02040502050405020303" pitchFamily="18" charset="0"/>
              </a:rPr>
              <a:t> </a:t>
            </a:r>
            <a:r>
              <a:rPr lang="en-US" dirty="0">
                <a:solidFill>
                  <a:srgbClr val="663300"/>
                </a:solidFill>
              </a:rPr>
              <a:t>from</a:t>
            </a:r>
            <a:r>
              <a:rPr lang="en-US" dirty="0">
                <a:solidFill>
                  <a:prstClr val="black"/>
                </a:solidFill>
                <a:latin typeface="Georgia" panose="02040502050405020303" pitchFamily="18" charset="0"/>
              </a:rPr>
              <a:t> </a:t>
            </a:r>
            <a:r>
              <a:rPr lang="en-US" b="1" dirty="0">
                <a:solidFill>
                  <a:srgbClr val="0000FF"/>
                </a:solidFill>
                <a:latin typeface="Georgia" panose="02040502050405020303" pitchFamily="18" charset="0"/>
              </a:rPr>
              <a:t>The Rock</a:t>
            </a:r>
            <a:r>
              <a:rPr lang="en-US" dirty="0">
                <a:solidFill>
                  <a:srgbClr val="663300"/>
                </a:solidFill>
                <a:latin typeface="Georgia" panose="02040502050405020303" pitchFamily="18" charset="0"/>
              </a:rPr>
              <a:t>].</a:t>
            </a:r>
            <a:r>
              <a:rPr lang="en-US" dirty="0">
                <a:solidFill>
                  <a:prstClr val="black"/>
                </a:solidFill>
                <a:latin typeface="Georgia" panose="02040502050405020303" pitchFamily="18" charset="0"/>
              </a:rPr>
              <a:t> </a:t>
            </a:r>
            <a:br>
              <a:rPr lang="en-US" dirty="0">
                <a:solidFill>
                  <a:prstClr val="black"/>
                </a:solidFill>
                <a:latin typeface="Georgia" panose="02040502050405020303" pitchFamily="18" charset="0"/>
              </a:rPr>
            </a:br>
            <a:r>
              <a:rPr lang="en-US" dirty="0">
                <a:solidFill>
                  <a:prstClr val="black"/>
                </a:solidFill>
                <a:latin typeface="Georgia" panose="02040502050405020303" pitchFamily="18" charset="0"/>
              </a:rPr>
              <a:t/>
            </a:r>
            <a:br>
              <a:rPr lang="en-US" dirty="0">
                <a:solidFill>
                  <a:prstClr val="black"/>
                </a:solidFill>
                <a:latin typeface="Georgia" panose="02040502050405020303" pitchFamily="18" charset="0"/>
              </a:rPr>
            </a:br>
            <a:r>
              <a:rPr lang="en-US" dirty="0">
                <a:solidFill>
                  <a:prstClr val="black"/>
                </a:solidFill>
                <a:latin typeface="Georgia" panose="02040502050405020303" pitchFamily="18" charset="0"/>
              </a:rPr>
              <a:t/>
            </a:r>
            <a:br>
              <a:rPr lang="en-US" dirty="0">
                <a:solidFill>
                  <a:prstClr val="black"/>
                </a:solidFill>
                <a:latin typeface="Georgia" panose="02040502050405020303" pitchFamily="18" charset="0"/>
              </a:rPr>
            </a:br>
            <a:endParaRPr lang="en-US" dirty="0">
              <a:solidFill>
                <a:prstClr val="black"/>
              </a:solidFill>
              <a:latin typeface="Georgia" panose="02040502050405020303" pitchFamily="18" charset="0"/>
            </a:endParaRPr>
          </a:p>
          <a:p>
            <a:pPr algn="ctr"/>
            <a:endParaRPr lang="en-US" sz="3600" dirty="0">
              <a:solidFill>
                <a:prstClr val="black"/>
              </a:solidFill>
              <a:latin typeface="Georgia" panose="02040502050405020303" pitchFamily="18" charset="0"/>
            </a:endParaRPr>
          </a:p>
          <a:p>
            <a:pPr algn="ctr"/>
            <a:endParaRPr lang="en-US" sz="3600" dirty="0">
              <a:solidFill>
                <a:srgbClr val="00FF99"/>
              </a:solidFill>
            </a:endParaRPr>
          </a:p>
        </p:txBody>
      </p:sp>
      <p:sp>
        <p:nvSpPr>
          <p:cNvPr id="2" name="Slide Number Placeholder 1">
            <a:extLst>
              <a:ext uri="{FF2B5EF4-FFF2-40B4-BE49-F238E27FC236}">
                <a16:creationId xmlns="" xmlns:a16="http://schemas.microsoft.com/office/drawing/2014/main" id="{35324BD8-1F32-43F4-A671-795F54B4C810}"/>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bg1"/>
                </a:solidFill>
              </a:rPr>
              <a:t>47</a:t>
            </a:fld>
            <a:endParaRPr lang="en-CA" dirty="0">
              <a:solidFill>
                <a:schemeClr val="bg1"/>
              </a:solidFill>
            </a:endParaRPr>
          </a:p>
        </p:txBody>
      </p:sp>
      <p:sp>
        <p:nvSpPr>
          <p:cNvPr id="4" name="Rectangle: Rounded Corners 3">
            <a:extLst>
              <a:ext uri="{FF2B5EF4-FFF2-40B4-BE49-F238E27FC236}">
                <a16:creationId xmlns="" xmlns:a16="http://schemas.microsoft.com/office/drawing/2014/main" id="{7291F963-050C-4E92-84B8-2314C0F3EE19}"/>
              </a:ext>
            </a:extLst>
          </p:cNvPr>
          <p:cNvSpPr/>
          <p:nvPr/>
        </p:nvSpPr>
        <p:spPr>
          <a:xfrm>
            <a:off x="290946" y="5484893"/>
            <a:ext cx="11610108" cy="1219055"/>
          </a:xfrm>
          <a:prstGeom prst="roundRect">
            <a:avLst>
              <a:gd name="adj" fmla="val 27780"/>
            </a:avLst>
          </a:prstGeom>
          <a:no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FF99"/>
                </a:solidFill>
              </a:rPr>
              <a:t>This purging from sin will be completed, visited only once – </a:t>
            </a:r>
            <a:br>
              <a:rPr lang="en-US" sz="3600" dirty="0">
                <a:solidFill>
                  <a:srgbClr val="00FF99"/>
                </a:solidFill>
              </a:rPr>
            </a:br>
            <a:r>
              <a:rPr lang="en-US" sz="3600" dirty="0">
                <a:solidFill>
                  <a:srgbClr val="00FF99"/>
                </a:solidFill>
              </a:rPr>
              <a:t>it will be </a:t>
            </a:r>
            <a:r>
              <a:rPr lang="en-US" sz="3600" dirty="0" smtClean="0">
                <a:solidFill>
                  <a:srgbClr val="00FF99"/>
                </a:solidFill>
              </a:rPr>
              <a:t>– in our </a:t>
            </a:r>
            <a:r>
              <a:rPr lang="en-US" sz="3600" b="1" u="sng" dirty="0">
                <a:ln>
                  <a:solidFill>
                    <a:srgbClr val="0000FF"/>
                  </a:solidFill>
                </a:ln>
                <a:solidFill>
                  <a:srgbClr val="00FF99"/>
                </a:solidFill>
                <a:effectLst>
                  <a:outerShdw blurRad="50800" dist="38100" dir="16200000" rotWithShape="0">
                    <a:srgbClr val="FF99FF"/>
                  </a:outerShdw>
                </a:effectLst>
                <a:latin typeface="Arial Black" panose="020B0A04020102020204" pitchFamily="34" charset="0"/>
              </a:rPr>
              <a:t>lifetime</a:t>
            </a:r>
            <a:r>
              <a:rPr lang="en-US" sz="3600" dirty="0">
                <a:solidFill>
                  <a:srgbClr val="00FF99"/>
                </a:solidFill>
              </a:rPr>
              <a:t> on this earth.</a:t>
            </a:r>
            <a:endParaRPr lang="en-CA" dirty="0"/>
          </a:p>
        </p:txBody>
      </p:sp>
    </p:spTree>
    <p:extLst>
      <p:ext uri="{BB962C8B-B14F-4D97-AF65-F5344CB8AC3E}">
        <p14:creationId xmlns:p14="http://schemas.microsoft.com/office/powerpoint/2010/main" val="77448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816076"/>
            <a:ext cx="11610109" cy="5787923"/>
          </a:xfrm>
        </p:spPr>
        <p:txBody>
          <a:bodyPr anchor="t">
            <a:normAutofit fontScale="92500"/>
          </a:bodyPr>
          <a:lstStyle/>
          <a:p>
            <a:r>
              <a:rPr lang="en-US" dirty="0">
                <a:solidFill>
                  <a:srgbClr val="008080"/>
                </a:solidFill>
                <a:latin typeface="Georgia" panose="02040502050405020303" pitchFamily="18" charset="0"/>
              </a:rPr>
              <a:t>Jdg 6:22</a:t>
            </a:r>
            <a:r>
              <a:rPr lang="en-US" dirty="0">
                <a:solidFill>
                  <a:prstClr val="black"/>
                </a:solidFill>
                <a:latin typeface="Georgia" panose="02040502050405020303" pitchFamily="18" charset="0"/>
              </a:rPr>
              <a:t>  And when </a:t>
            </a:r>
            <a:r>
              <a:rPr lang="en-US" dirty="0" err="1">
                <a:solidFill>
                  <a:prstClr val="black"/>
                </a:solidFill>
                <a:latin typeface="Georgia" panose="02040502050405020303" pitchFamily="18" charset="0"/>
              </a:rPr>
              <a:t>Gi</a:t>
            </a:r>
            <a:r>
              <a:rPr lang="en-US" dirty="0" err="1">
                <a:solidFill>
                  <a:prstClr val="black"/>
                </a:solidFill>
                <a:latin typeface="TITUS Cyberbit Basic" panose="02020603050405020304" pitchFamily="18" charset="0"/>
              </a:rPr>
              <a:t>ḏʽ</a:t>
            </a:r>
            <a:r>
              <a:rPr lang="en-US" dirty="0" err="1">
                <a:solidFill>
                  <a:prstClr val="black"/>
                </a:solidFill>
                <a:latin typeface="Georgia" panose="02040502050405020303" pitchFamily="18" charset="0"/>
              </a:rPr>
              <a:t>on</a:t>
            </a:r>
            <a:r>
              <a:rPr lang="en-US" dirty="0">
                <a:solidFill>
                  <a:prstClr val="black"/>
                </a:solidFill>
                <a:latin typeface="Georgia" panose="02040502050405020303" pitchFamily="18" charset="0"/>
              </a:rPr>
              <a:t> saw that He was a </a:t>
            </a:r>
            <a:r>
              <a:rPr lang="en-US" b="1" dirty="0">
                <a:solidFill>
                  <a:srgbClr val="0000FF"/>
                </a:solidFill>
                <a:effectLst>
                  <a:outerShdw blurRad="50800" dist="50800" dir="5400000" algn="ctr" rotWithShape="0">
                    <a:srgbClr val="FF00FF"/>
                  </a:outerShdw>
                </a:effectLst>
                <a:latin typeface="Georgia" panose="02040502050405020303" pitchFamily="18" charset="0"/>
              </a:rPr>
              <a:t>Messenger</a:t>
            </a:r>
            <a:r>
              <a:rPr lang="en-US" dirty="0">
                <a:solidFill>
                  <a:prstClr val="black"/>
                </a:solidFill>
                <a:latin typeface="Georgia" panose="02040502050405020303" pitchFamily="18" charset="0"/>
              </a:rPr>
              <a:t> of </a:t>
            </a:r>
            <a:r>
              <a:rPr lang="he-IL" b="1" dirty="0">
                <a:solidFill>
                  <a:srgbClr val="0000FF"/>
                </a:solidFill>
                <a:latin typeface="Arial" panose="020B0604020202020204" pitchFamily="34" charset="0"/>
              </a:rPr>
              <a:t>יהוה</a:t>
            </a:r>
            <a:r>
              <a:rPr lang="en-US" b="1" dirty="0">
                <a:solidFill>
                  <a:srgbClr val="0000FF"/>
                </a:solidFill>
                <a:latin typeface="Georgia" panose="02040502050405020303" pitchFamily="18" charset="0"/>
              </a:rPr>
              <a:t>, </a:t>
            </a:r>
            <a:r>
              <a:rPr lang="en-US" dirty="0">
                <a:solidFill>
                  <a:srgbClr val="0000FF"/>
                </a:solidFill>
                <a:latin typeface="Georgia" panose="02040502050405020303" pitchFamily="18" charset="0"/>
              </a:rPr>
              <a:t>	</a:t>
            </a:r>
            <a:br>
              <a:rPr lang="en-US" dirty="0">
                <a:solidFill>
                  <a:srgbClr val="0000FF"/>
                </a:solidFill>
                <a:latin typeface="Georgia" panose="02040502050405020303" pitchFamily="18" charset="0"/>
              </a:rPr>
            </a:br>
            <a:r>
              <a:rPr lang="en-US" dirty="0">
                <a:solidFill>
                  <a:srgbClr val="0000FF"/>
                </a:solidFill>
                <a:latin typeface="Georgia" panose="02040502050405020303" pitchFamily="18" charset="0"/>
              </a:rPr>
              <a:t>         </a:t>
            </a:r>
            <a:r>
              <a:rPr lang="en-US" dirty="0" err="1">
                <a:solidFill>
                  <a:prstClr val="black"/>
                </a:solidFill>
                <a:latin typeface="Georgia" panose="02040502050405020303" pitchFamily="18" charset="0"/>
              </a:rPr>
              <a:t>Gi</a:t>
            </a:r>
            <a:r>
              <a:rPr lang="en-US" dirty="0" err="1">
                <a:solidFill>
                  <a:prstClr val="black"/>
                </a:solidFill>
                <a:latin typeface="TITUS Cyberbit Basic" panose="02020603050405020304" pitchFamily="18" charset="0"/>
              </a:rPr>
              <a:t>ḏʽ</a:t>
            </a:r>
            <a:r>
              <a:rPr lang="en-US" dirty="0" err="1">
                <a:solidFill>
                  <a:prstClr val="black"/>
                </a:solidFill>
                <a:latin typeface="Georgia" panose="02040502050405020303" pitchFamily="18" charset="0"/>
              </a:rPr>
              <a:t>on</a:t>
            </a:r>
            <a:r>
              <a:rPr lang="en-US" dirty="0">
                <a:solidFill>
                  <a:prstClr val="black"/>
                </a:solidFill>
                <a:latin typeface="Georgia" panose="02040502050405020303" pitchFamily="18" charset="0"/>
              </a:rPr>
              <a:t> said, “Oh </a:t>
            </a:r>
            <a:r>
              <a:rPr lang="en-US" b="1" u="sng" dirty="0">
                <a:solidFill>
                  <a:srgbClr val="0000FF"/>
                </a:solidFill>
                <a:effectLst>
                  <a:outerShdw blurRad="50800" dist="50800" dir="5400000" algn="ctr" rotWithShape="0">
                    <a:srgbClr val="FF00FF"/>
                  </a:outerShdw>
                </a:effectLst>
                <a:latin typeface="Georgia" panose="02040502050405020303" pitchFamily="18" charset="0"/>
              </a:rPr>
              <a:t>Master</a:t>
            </a:r>
            <a:r>
              <a:rPr lang="en-US" dirty="0">
                <a:solidFill>
                  <a:prstClr val="black"/>
                </a:solidFill>
                <a:latin typeface="Georgia" panose="02040502050405020303" pitchFamily="18" charset="0"/>
              </a:rPr>
              <a:t> </a:t>
            </a:r>
            <a:r>
              <a:rPr lang="he-IL" b="1" dirty="0">
                <a:solidFill>
                  <a:srgbClr val="0000FF"/>
                </a:solidFill>
                <a:latin typeface="Arial" panose="020B0604020202020204" pitchFamily="34" charset="0"/>
              </a:rPr>
              <a:t>יהוה</a:t>
            </a:r>
            <a:r>
              <a:rPr lang="en-US" b="1" dirty="0">
                <a:solidFill>
                  <a:srgbClr val="0000FF"/>
                </a:solidFill>
                <a:latin typeface="Georgia" panose="02040502050405020303" pitchFamily="18" charset="0"/>
              </a:rPr>
              <a:t>!</a:t>
            </a:r>
            <a:r>
              <a:rPr lang="en-US" dirty="0">
                <a:solidFill>
                  <a:srgbClr val="0000FF"/>
                </a:solidFill>
                <a:latin typeface="Georgia" panose="02040502050405020303" pitchFamily="18" charset="0"/>
              </a:rPr>
              <a:t> </a:t>
            </a:r>
            <a:br>
              <a:rPr lang="en-US" dirty="0">
                <a:solidFill>
                  <a:srgbClr val="0000FF"/>
                </a:solidFill>
                <a:latin typeface="Georgia" panose="02040502050405020303" pitchFamily="18" charset="0"/>
              </a:rPr>
            </a:br>
            <a:r>
              <a:rPr lang="en-US" dirty="0">
                <a:solidFill>
                  <a:srgbClr val="0000FF"/>
                </a:solidFill>
                <a:latin typeface="Georgia" panose="02040502050405020303" pitchFamily="18" charset="0"/>
              </a:rPr>
              <a:t>	</a:t>
            </a:r>
            <a:r>
              <a:rPr lang="en-US" dirty="0">
                <a:solidFill>
                  <a:prstClr val="black"/>
                </a:solidFill>
                <a:latin typeface="Georgia" panose="02040502050405020303" pitchFamily="18" charset="0"/>
              </a:rPr>
              <a:t>For I have seen a </a:t>
            </a:r>
            <a:r>
              <a:rPr lang="en-US" dirty="0">
                <a:solidFill>
                  <a:srgbClr val="0000FF"/>
                </a:solidFill>
                <a:effectLst>
                  <a:outerShdw blurRad="50800" dist="50800" dir="5400000" algn="ctr" rotWithShape="0">
                    <a:srgbClr val="FF00FF"/>
                  </a:outerShdw>
                </a:effectLst>
                <a:latin typeface="Georgia" panose="02040502050405020303" pitchFamily="18" charset="0"/>
              </a:rPr>
              <a:t>Messenger</a:t>
            </a:r>
            <a:r>
              <a:rPr lang="en-US" dirty="0">
                <a:solidFill>
                  <a:prstClr val="black"/>
                </a:solidFill>
                <a:latin typeface="Georgia" panose="02040502050405020303" pitchFamily="18" charset="0"/>
              </a:rPr>
              <a:t> of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a:t>
            </a:r>
            <a:r>
              <a:rPr lang="en-US" sz="4000" u="sng" dirty="0">
                <a:ln>
                  <a:solidFill>
                    <a:srgbClr val="0000FF"/>
                  </a:solidFill>
                </a:ln>
                <a:solidFill>
                  <a:srgbClr val="FF00FF"/>
                </a:solidFill>
                <a:latin typeface="Cooper Black" panose="0208090404030B020404" pitchFamily="18" charset="0"/>
              </a:rPr>
              <a:t>face to face</a:t>
            </a:r>
            <a:r>
              <a:rPr lang="en-US" sz="4000" dirty="0">
                <a:ln>
                  <a:solidFill>
                    <a:srgbClr val="0000FF"/>
                  </a:solidFill>
                </a:ln>
                <a:solidFill>
                  <a:srgbClr val="FF00FF"/>
                </a:solidFill>
                <a:latin typeface="Cooper Black" panose="0208090404030B020404" pitchFamily="18" charset="0"/>
              </a:rPr>
              <a:t>.”</a:t>
            </a:r>
            <a:r>
              <a:rPr lang="en-US" sz="4000" u="sng" dirty="0">
                <a:ln>
                  <a:solidFill>
                    <a:srgbClr val="0000FF"/>
                  </a:solidFill>
                </a:ln>
                <a:solidFill>
                  <a:srgbClr val="FF00FF"/>
                </a:solidFill>
                <a:latin typeface="Cooper Black" panose="0208090404030B020404" pitchFamily="18" charset="0"/>
              </a:rPr>
              <a:t> </a:t>
            </a:r>
          </a:p>
          <a:p>
            <a:pPr marL="0" indent="0">
              <a:buNone/>
            </a:pPr>
            <a:endParaRPr lang="en-US" sz="4000" u="sng" dirty="0">
              <a:ln>
                <a:solidFill>
                  <a:srgbClr val="0000FF"/>
                </a:solidFill>
              </a:ln>
              <a:solidFill>
                <a:srgbClr val="FF00FF"/>
              </a:solidFill>
              <a:latin typeface="Cooper Black" panose="0208090404030B020404" pitchFamily="18" charset="0"/>
            </a:endParaRPr>
          </a:p>
          <a:p>
            <a:pPr marL="0" indent="0">
              <a:buNone/>
            </a:pPr>
            <a:r>
              <a:rPr lang="en-US" dirty="0" err="1">
                <a:solidFill>
                  <a:srgbClr val="663300"/>
                </a:solidFill>
              </a:rPr>
              <a:t>Gid’on</a:t>
            </a:r>
            <a:r>
              <a:rPr lang="en-US" dirty="0">
                <a:solidFill>
                  <a:srgbClr val="663300"/>
                </a:solidFill>
              </a:rPr>
              <a:t> realized he had seen a </a:t>
            </a:r>
            <a:r>
              <a:rPr lang="en-US" b="1" u="sng" dirty="0" err="1">
                <a:solidFill>
                  <a:srgbClr val="0000FF"/>
                </a:solidFill>
              </a:rPr>
              <a:t>Qodesh</a:t>
            </a:r>
            <a:r>
              <a:rPr lang="en-US" b="1" u="sng" dirty="0">
                <a:solidFill>
                  <a:srgbClr val="0000FF"/>
                </a:solidFill>
              </a:rPr>
              <a:t> bein</a:t>
            </a:r>
            <a:r>
              <a:rPr lang="en-US" b="1" dirty="0">
                <a:solidFill>
                  <a:srgbClr val="0000FF"/>
                </a:solidFill>
              </a:rPr>
              <a:t>g </a:t>
            </a:r>
            <a:r>
              <a:rPr lang="en-US" b="1" u="sng" dirty="0">
                <a:solidFill>
                  <a:srgbClr val="0000FF"/>
                </a:solidFill>
              </a:rPr>
              <a:t>of Yahuah</a:t>
            </a:r>
            <a:r>
              <a:rPr lang="en-US" b="1" dirty="0">
                <a:solidFill>
                  <a:srgbClr val="0000FF"/>
                </a:solidFill>
              </a:rPr>
              <a:t>, </a:t>
            </a:r>
            <a:r>
              <a:rPr lang="en-US" u="sng" dirty="0">
                <a:solidFill>
                  <a:srgbClr val="663300"/>
                </a:solidFill>
              </a:rPr>
              <a:t>face to face</a:t>
            </a:r>
            <a:r>
              <a:rPr lang="en-US" dirty="0">
                <a:solidFill>
                  <a:srgbClr val="663300"/>
                </a:solidFill>
              </a:rPr>
              <a:t> and was terrified of dying.  Did </a:t>
            </a:r>
            <a:r>
              <a:rPr lang="en-US" dirty="0" err="1">
                <a:solidFill>
                  <a:srgbClr val="663300"/>
                </a:solidFill>
              </a:rPr>
              <a:t>Gid’on</a:t>
            </a:r>
            <a:r>
              <a:rPr lang="en-US" dirty="0">
                <a:solidFill>
                  <a:srgbClr val="663300"/>
                </a:solidFill>
              </a:rPr>
              <a:t> know about the concept within this next verse?</a:t>
            </a:r>
          </a:p>
          <a:p>
            <a:pPr marL="0" indent="0">
              <a:buNone/>
            </a:pPr>
            <a:r>
              <a:rPr lang="en-US" dirty="0">
                <a:solidFill>
                  <a:srgbClr val="008080"/>
                </a:solidFill>
                <a:latin typeface="Georgia" panose="02040502050405020303" pitchFamily="18" charset="0"/>
              </a:rPr>
              <a:t>Exo 33:20</a:t>
            </a:r>
            <a:r>
              <a:rPr lang="en-US" dirty="0">
                <a:solidFill>
                  <a:prstClr val="black"/>
                </a:solidFill>
                <a:latin typeface="Georgia" panose="02040502050405020303" pitchFamily="18" charset="0"/>
              </a:rPr>
              <a:t>  But </a:t>
            </a:r>
            <a:r>
              <a:rPr lang="en-US" dirty="0">
                <a:solidFill>
                  <a:srgbClr val="0000FF"/>
                </a:solidFill>
                <a:latin typeface="Georgia" panose="02040502050405020303" pitchFamily="18" charset="0"/>
              </a:rPr>
              <a:t>He</a:t>
            </a:r>
            <a:r>
              <a:rPr lang="en-US" dirty="0">
                <a:solidFill>
                  <a:prstClr val="black"/>
                </a:solidFill>
                <a:latin typeface="Georgia" panose="02040502050405020303" pitchFamily="18" charset="0"/>
              </a:rPr>
              <a:t> said, </a:t>
            </a:r>
            <a:r>
              <a:rPr lang="en-US" sz="4800" b="1" dirty="0">
                <a:solidFill>
                  <a:srgbClr val="0000FF"/>
                </a:solidFill>
                <a:effectLst>
                  <a:glow rad="101600">
                    <a:srgbClr val="FF99FF"/>
                  </a:glow>
                </a:effectLst>
                <a:latin typeface="Georgia" panose="02040502050405020303" pitchFamily="18" charset="0"/>
              </a:rPr>
              <a:t>“</a:t>
            </a:r>
            <a:r>
              <a:rPr lang="en-US" sz="4800" b="1" u="sng" dirty="0">
                <a:solidFill>
                  <a:srgbClr val="0000FF"/>
                </a:solidFill>
                <a:effectLst>
                  <a:glow rad="101600">
                    <a:srgbClr val="FF99FF"/>
                  </a:glow>
                </a:effectLst>
                <a:latin typeface="Georgia" panose="02040502050405020303" pitchFamily="18" charset="0"/>
              </a:rPr>
              <a:t>You are unable to see M</a:t>
            </a:r>
            <a:r>
              <a:rPr lang="en-US" sz="4800" b="1" dirty="0">
                <a:solidFill>
                  <a:srgbClr val="0000FF"/>
                </a:solidFill>
                <a:effectLst>
                  <a:glow rad="101600">
                    <a:srgbClr val="FF99FF"/>
                  </a:glow>
                </a:effectLst>
                <a:latin typeface="Georgia" panose="02040502050405020303" pitchFamily="18" charset="0"/>
              </a:rPr>
              <a:t>y </a:t>
            </a:r>
            <a:r>
              <a:rPr lang="en-US" sz="4800" b="1" u="sng" dirty="0">
                <a:solidFill>
                  <a:srgbClr val="0000FF"/>
                </a:solidFill>
                <a:effectLst>
                  <a:glow rad="101600">
                    <a:srgbClr val="FF99FF"/>
                  </a:glow>
                </a:effectLst>
                <a:latin typeface="Georgia" panose="02040502050405020303" pitchFamily="18" charset="0"/>
              </a:rPr>
              <a:t>face</a:t>
            </a:r>
            <a:r>
              <a:rPr lang="en-US" sz="4800" b="1" dirty="0">
                <a:solidFill>
                  <a:srgbClr val="0000FF"/>
                </a:solidFill>
                <a:effectLst>
                  <a:glow rad="101600">
                    <a:srgbClr val="FF99FF"/>
                  </a:glow>
                </a:effectLst>
                <a:latin typeface="Georgia" panose="02040502050405020303" pitchFamily="18" charset="0"/>
              </a:rPr>
              <a:t>, </a:t>
            </a:r>
            <a:r>
              <a:rPr lang="en-US" sz="4800" b="1" u="sng" dirty="0">
                <a:solidFill>
                  <a:srgbClr val="0000FF"/>
                </a:solidFill>
                <a:effectLst>
                  <a:glow rad="101600">
                    <a:srgbClr val="FF99FF"/>
                  </a:glow>
                </a:effectLst>
                <a:latin typeface="Georgia" panose="02040502050405020303" pitchFamily="18" charset="0"/>
              </a:rPr>
              <a:t>for</a:t>
            </a:r>
            <a:r>
              <a:rPr lang="en-US" sz="4800" b="1" dirty="0">
                <a:solidFill>
                  <a:srgbClr val="0000FF"/>
                </a:solidFill>
                <a:effectLst>
                  <a:glow rad="101600">
                    <a:srgbClr val="FF99FF"/>
                  </a:glow>
                </a:effectLst>
                <a:latin typeface="Georgia" panose="02040502050405020303" pitchFamily="18" charset="0"/>
              </a:rPr>
              <a:t> </a:t>
            </a:r>
            <a:r>
              <a:rPr lang="en-US" sz="4800" b="1" u="sng" dirty="0">
                <a:effectLst>
                  <a:glow rad="101600">
                    <a:srgbClr val="FF99FF"/>
                  </a:glow>
                </a:effectLst>
                <a:latin typeface="Georgia" panose="02040502050405020303" pitchFamily="18" charset="0"/>
              </a:rPr>
              <a:t>no man does see</a:t>
            </a:r>
            <a:r>
              <a:rPr lang="en-US" sz="4800" b="1" dirty="0">
                <a:solidFill>
                  <a:srgbClr val="0000FF"/>
                </a:solidFill>
                <a:effectLst>
                  <a:glow rad="101600">
                    <a:srgbClr val="FF99FF"/>
                  </a:glow>
                </a:effectLst>
                <a:latin typeface="Georgia" panose="02040502050405020303" pitchFamily="18" charset="0"/>
              </a:rPr>
              <a:t> </a:t>
            </a:r>
            <a:r>
              <a:rPr lang="en-US" sz="4800" b="1" u="sng" dirty="0">
                <a:solidFill>
                  <a:srgbClr val="0000FF"/>
                </a:solidFill>
                <a:effectLst>
                  <a:glow rad="101600">
                    <a:srgbClr val="FF99FF"/>
                  </a:glow>
                </a:effectLst>
                <a:latin typeface="Georgia" panose="02040502050405020303" pitchFamily="18" charset="0"/>
              </a:rPr>
              <a:t>Me and live</a:t>
            </a:r>
            <a:r>
              <a:rPr lang="en-US" sz="4800" b="1" dirty="0">
                <a:solidFill>
                  <a:srgbClr val="0000FF"/>
                </a:solidFill>
                <a:effectLst>
                  <a:glow rad="101600">
                    <a:srgbClr val="FF99FF"/>
                  </a:glow>
                </a:effectLst>
                <a:latin typeface="Georgia" panose="02040502050405020303" pitchFamily="18" charset="0"/>
              </a:rPr>
              <a:t>.” </a:t>
            </a:r>
            <a:r>
              <a:rPr lang="en-US" dirty="0">
                <a:solidFill>
                  <a:prstClr val="black"/>
                </a:solidFill>
                <a:latin typeface="Georgia" panose="02040502050405020303" pitchFamily="18" charset="0"/>
              </a:rPr>
              <a:t/>
            </a:r>
            <a:br>
              <a:rPr lang="en-US" dirty="0">
                <a:solidFill>
                  <a:prstClr val="black"/>
                </a:solidFill>
                <a:latin typeface="Georgia" panose="02040502050405020303" pitchFamily="18" charset="0"/>
              </a:rPr>
            </a:br>
            <a:endParaRPr lang="en-US" dirty="0">
              <a:solidFill>
                <a:prstClr val="black"/>
              </a:solidFill>
              <a:latin typeface="Georgia" panose="02040502050405020303" pitchFamily="18" charset="0"/>
            </a:endParaRPr>
          </a:p>
          <a:p>
            <a:pPr marL="0" indent="0">
              <a:buNone/>
            </a:pPr>
            <a:endParaRPr lang="en-US" u="sng" dirty="0">
              <a:ln>
                <a:solidFill>
                  <a:srgbClr val="0000FF"/>
                </a:solidFill>
              </a:ln>
              <a:solidFill>
                <a:prstClr val="black"/>
              </a:solidFill>
              <a:latin typeface="Georgia" panose="02040502050405020303" pitchFamily="18" charset="0"/>
            </a:endParaRPr>
          </a:p>
          <a:p>
            <a:pPr marL="0" indent="0">
              <a:buNone/>
            </a:pPr>
            <a:r>
              <a:rPr lang="en-US" u="sng" dirty="0">
                <a:ln>
                  <a:solidFill>
                    <a:srgbClr val="0000FF"/>
                  </a:solidFill>
                </a:ln>
                <a:solidFill>
                  <a:prstClr val="black"/>
                </a:solidFill>
                <a:latin typeface="Cooper Black" panose="0208090404030B020404" pitchFamily="18" charset="0"/>
              </a:rPr>
              <a:t>Who</a:t>
            </a:r>
            <a:r>
              <a:rPr lang="en-US" u="sng" dirty="0">
                <a:ln>
                  <a:solidFill>
                    <a:srgbClr val="0000FF"/>
                  </a:solidFill>
                </a:ln>
                <a:solidFill>
                  <a:prstClr val="black"/>
                </a:solidFill>
                <a:latin typeface="Georgia" panose="02040502050405020303" pitchFamily="18" charset="0"/>
              </a:rPr>
              <a:t> was it that </a:t>
            </a:r>
            <a:r>
              <a:rPr lang="en-US" u="sng" dirty="0" err="1">
                <a:ln>
                  <a:solidFill>
                    <a:srgbClr val="0000FF"/>
                  </a:solidFill>
                </a:ln>
                <a:solidFill>
                  <a:prstClr val="black"/>
                </a:solidFill>
                <a:latin typeface="Georgia" panose="02040502050405020303" pitchFamily="18" charset="0"/>
              </a:rPr>
              <a:t>Gid’on</a:t>
            </a:r>
            <a:r>
              <a:rPr lang="en-US" u="sng" dirty="0">
                <a:ln>
                  <a:solidFill>
                    <a:srgbClr val="0000FF"/>
                  </a:solidFill>
                </a:ln>
                <a:solidFill>
                  <a:prstClr val="black"/>
                </a:solidFill>
                <a:latin typeface="Georgia" panose="02040502050405020303" pitchFamily="18" charset="0"/>
              </a:rPr>
              <a:t> actuall</a:t>
            </a:r>
            <a:r>
              <a:rPr lang="en-US" dirty="0">
                <a:ln>
                  <a:solidFill>
                    <a:srgbClr val="0000FF"/>
                  </a:solidFill>
                </a:ln>
                <a:solidFill>
                  <a:prstClr val="black"/>
                </a:solidFill>
                <a:latin typeface="Georgia" panose="02040502050405020303" pitchFamily="18" charset="0"/>
              </a:rPr>
              <a:t>y </a:t>
            </a:r>
            <a:r>
              <a:rPr lang="en-US" u="sng" dirty="0">
                <a:ln>
                  <a:solidFill>
                    <a:srgbClr val="0000FF"/>
                  </a:solidFill>
                </a:ln>
                <a:solidFill>
                  <a:prstClr val="black"/>
                </a:solidFill>
                <a:latin typeface="Georgia" panose="02040502050405020303" pitchFamily="18" charset="0"/>
              </a:rPr>
              <a:t>saw</a:t>
            </a:r>
            <a:r>
              <a:rPr lang="en-US" dirty="0">
                <a:ln>
                  <a:solidFill>
                    <a:srgbClr val="0000FF"/>
                  </a:solidFill>
                </a:ln>
                <a:solidFill>
                  <a:prstClr val="black"/>
                </a:solidFill>
                <a:latin typeface="Georgia" panose="02040502050405020303" pitchFamily="18" charset="0"/>
              </a:rPr>
              <a:t> - </a:t>
            </a:r>
            <a:r>
              <a:rPr lang="en-US" dirty="0">
                <a:ln>
                  <a:solidFill>
                    <a:srgbClr val="00FF99"/>
                  </a:solidFill>
                </a:ln>
                <a:solidFill>
                  <a:prstClr val="black"/>
                </a:solidFill>
                <a:effectLst>
                  <a:glow rad="127000">
                    <a:srgbClr val="FFFF00"/>
                  </a:glow>
                </a:effectLst>
                <a:latin typeface="Cooper Black" panose="0208090404030B020404" pitchFamily="18" charset="0"/>
              </a:rPr>
              <a:t>face to face </a:t>
            </a:r>
            <a:r>
              <a:rPr lang="en-US" dirty="0">
                <a:ln>
                  <a:solidFill>
                    <a:srgbClr val="0000FF"/>
                  </a:solidFill>
                </a:ln>
                <a:solidFill>
                  <a:prstClr val="black"/>
                </a:solidFill>
                <a:effectLst/>
                <a:latin typeface="Georgia" panose="02040502050405020303" pitchFamily="18" charset="0"/>
              </a:rPr>
              <a:t>-</a:t>
            </a:r>
            <a:r>
              <a:rPr lang="en-US" dirty="0">
                <a:ln>
                  <a:solidFill>
                    <a:srgbClr val="0000FF"/>
                  </a:solidFill>
                </a:ln>
                <a:solidFill>
                  <a:prstClr val="black"/>
                </a:solidFill>
                <a:effectLst>
                  <a:glow rad="127000">
                    <a:srgbClr val="FFFF00"/>
                  </a:glow>
                </a:effectLst>
                <a:latin typeface="Georgia" panose="02040502050405020303" pitchFamily="18" charset="0"/>
              </a:rPr>
              <a:t> </a:t>
            </a:r>
            <a:r>
              <a:rPr lang="en-US" u="sng" dirty="0">
                <a:ln>
                  <a:solidFill>
                    <a:srgbClr val="0000FF"/>
                  </a:solidFill>
                </a:ln>
                <a:solidFill>
                  <a:prstClr val="black"/>
                </a:solidFill>
                <a:latin typeface="Georgia" panose="02040502050405020303" pitchFamily="18" charset="0"/>
              </a:rPr>
              <a:t>and conversed with</a:t>
            </a:r>
            <a:r>
              <a:rPr lang="en-US" dirty="0">
                <a:ln>
                  <a:solidFill>
                    <a:srgbClr val="0000FF"/>
                  </a:solidFill>
                </a:ln>
                <a:solidFill>
                  <a:prstClr val="black"/>
                </a:solidFill>
                <a:latin typeface="Georgia" panose="02040502050405020303" pitchFamily="18" charset="0"/>
              </a:rPr>
              <a:t>?</a:t>
            </a:r>
          </a:p>
        </p:txBody>
      </p:sp>
      <p:sp>
        <p:nvSpPr>
          <p:cNvPr id="2" name="Slide Number Placeholder 1">
            <a:extLst>
              <a:ext uri="{FF2B5EF4-FFF2-40B4-BE49-F238E27FC236}">
                <a16:creationId xmlns="" xmlns:a16="http://schemas.microsoft.com/office/drawing/2014/main" id="{35324BD8-1F32-43F4-A671-795F54B4C810}"/>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48</a:t>
            </a:fld>
            <a:endParaRPr lang="en-CA" dirty="0">
              <a:solidFill>
                <a:schemeClr val="tx1"/>
              </a:solidFill>
            </a:endParaRPr>
          </a:p>
        </p:txBody>
      </p:sp>
      <p:sp>
        <p:nvSpPr>
          <p:cNvPr id="4" name="Rectangle: Rounded Corners 3">
            <a:extLst>
              <a:ext uri="{FF2B5EF4-FFF2-40B4-BE49-F238E27FC236}">
                <a16:creationId xmlns="" xmlns:a16="http://schemas.microsoft.com/office/drawing/2014/main" id="{631D9D97-EFE9-4F75-B1C7-B65946ABAEB0}"/>
              </a:ext>
            </a:extLst>
          </p:cNvPr>
          <p:cNvSpPr/>
          <p:nvPr/>
        </p:nvSpPr>
        <p:spPr>
          <a:xfrm>
            <a:off x="7792064" y="598538"/>
            <a:ext cx="914400" cy="255638"/>
          </a:xfrm>
          <a:prstGeom prst="roundRect">
            <a:avLst>
              <a:gd name="adj" fmla="val 50000"/>
            </a:avLst>
          </a:prstGeom>
          <a:solidFill>
            <a:srgbClr val="FF7C8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err="1">
                <a:solidFill>
                  <a:srgbClr val="7030A0"/>
                </a:solidFill>
              </a:rPr>
              <a:t>melek</a:t>
            </a:r>
            <a:endParaRPr lang="en-CA" b="1" dirty="0">
              <a:solidFill>
                <a:srgbClr val="7030A0"/>
              </a:solidFill>
            </a:endParaRPr>
          </a:p>
        </p:txBody>
      </p:sp>
      <p:sp>
        <p:nvSpPr>
          <p:cNvPr id="5" name="Rectangle: Rounded Corners 4">
            <a:extLst>
              <a:ext uri="{FF2B5EF4-FFF2-40B4-BE49-F238E27FC236}">
                <a16:creationId xmlns="" xmlns:a16="http://schemas.microsoft.com/office/drawing/2014/main" id="{0CB7BFAD-41AF-42C3-93B4-22046B95E709}"/>
              </a:ext>
            </a:extLst>
          </p:cNvPr>
          <p:cNvSpPr/>
          <p:nvPr/>
        </p:nvSpPr>
        <p:spPr>
          <a:xfrm rot="20458025">
            <a:off x="1171922" y="5234340"/>
            <a:ext cx="1646904" cy="437703"/>
          </a:xfrm>
          <a:prstGeom prst="roundRect">
            <a:avLst>
              <a:gd name="adj" fmla="val 50000"/>
            </a:avLst>
          </a:prstGeom>
          <a:solidFill>
            <a:srgbClr val="FF7C8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0000FF"/>
                  </a:solidFill>
                </a:ln>
                <a:solidFill>
                  <a:srgbClr val="00FF99"/>
                </a:solidFill>
                <a:latin typeface="Cooper Black" panose="0208090404030B020404" pitchFamily="18" charset="0"/>
              </a:rPr>
              <a:t>AGAIN!</a:t>
            </a:r>
          </a:p>
        </p:txBody>
      </p:sp>
    </p:spTree>
    <p:extLst>
      <p:ext uri="{BB962C8B-B14F-4D97-AF65-F5344CB8AC3E}">
        <p14:creationId xmlns:p14="http://schemas.microsoft.com/office/powerpoint/2010/main" val="28310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left)">
                                      <p:cBhvr>
                                        <p:cTn id="1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35324BD8-1F32-43F4-A671-795F54B4C810}"/>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49</a:t>
            </a:fld>
            <a:endParaRPr lang="en-CA" dirty="0">
              <a:solidFill>
                <a:schemeClr val="tx1"/>
              </a:solidFill>
            </a:endParaRPr>
          </a:p>
        </p:txBody>
      </p:sp>
      <p:sp>
        <p:nvSpPr>
          <p:cNvPr id="6" name="Wave 5">
            <a:extLst>
              <a:ext uri="{FF2B5EF4-FFF2-40B4-BE49-F238E27FC236}">
                <a16:creationId xmlns="" xmlns:a16="http://schemas.microsoft.com/office/drawing/2014/main" id="{12D56C97-D1E8-4F91-B01A-85200384C9B0}"/>
              </a:ext>
            </a:extLst>
          </p:cNvPr>
          <p:cNvSpPr/>
          <p:nvPr/>
        </p:nvSpPr>
        <p:spPr>
          <a:xfrm>
            <a:off x="245327" y="309240"/>
            <a:ext cx="11586117" cy="5533999"/>
          </a:xfrm>
          <a:prstGeom prst="wave">
            <a:avLst/>
          </a:prstGeom>
          <a:solidFill>
            <a:srgbClr val="CC99FF"/>
          </a:solidFill>
          <a:ln w="206375">
            <a:solidFill>
              <a:srgbClr val="FFFF00"/>
            </a:solidFill>
          </a:ln>
          <a:effectLst>
            <a:glow rad="304800">
              <a:schemeClr val="accent6">
                <a:satMod val="175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err="1">
                <a:solidFill>
                  <a:srgbClr val="008080"/>
                </a:solidFill>
                <a:latin typeface="Georgia" panose="02040502050405020303" pitchFamily="18" charset="0"/>
              </a:rPr>
              <a:t>Deu</a:t>
            </a:r>
            <a:r>
              <a:rPr lang="en-US" sz="3200" dirty="0">
                <a:solidFill>
                  <a:srgbClr val="008080"/>
                </a:solidFill>
                <a:latin typeface="Georgia" panose="02040502050405020303" pitchFamily="18" charset="0"/>
              </a:rPr>
              <a:t> 34:10</a:t>
            </a:r>
            <a:r>
              <a:rPr lang="en-US" sz="3200" dirty="0">
                <a:solidFill>
                  <a:prstClr val="black"/>
                </a:solidFill>
                <a:latin typeface="Georgia" panose="02040502050405020303" pitchFamily="18" charset="0"/>
              </a:rPr>
              <a:t>  </a:t>
            </a:r>
            <a:r>
              <a:rPr lang="en-US" sz="4800" dirty="0">
                <a:solidFill>
                  <a:prstClr val="black"/>
                </a:solidFill>
                <a:latin typeface="Georgia" panose="02040502050405020303" pitchFamily="18" charset="0"/>
              </a:rPr>
              <a:t>And since then no prophet has 	arisen in </a:t>
            </a:r>
            <a:r>
              <a:rPr lang="en-US" sz="4800" dirty="0" err="1">
                <a:solidFill>
                  <a:prstClr val="black"/>
                </a:solidFill>
                <a:latin typeface="Georgia" panose="02040502050405020303" pitchFamily="18" charset="0"/>
              </a:rPr>
              <a:t>Yisra’ĕl</a:t>
            </a:r>
            <a:r>
              <a:rPr lang="en-US" sz="4800" dirty="0">
                <a:solidFill>
                  <a:prstClr val="black"/>
                </a:solidFill>
                <a:latin typeface="Georgia" panose="02040502050405020303" pitchFamily="18" charset="0"/>
              </a:rPr>
              <a:t> like Mosheh, </a:t>
            </a:r>
            <a:br>
              <a:rPr lang="en-US" sz="4800" dirty="0">
                <a:solidFill>
                  <a:prstClr val="black"/>
                </a:solidFill>
                <a:latin typeface="Georgia" panose="02040502050405020303" pitchFamily="18" charset="0"/>
              </a:rPr>
            </a:br>
            <a:r>
              <a:rPr lang="en-US" sz="4800" dirty="0">
                <a:solidFill>
                  <a:prstClr val="black"/>
                </a:solidFill>
                <a:latin typeface="Georgia" panose="02040502050405020303" pitchFamily="18" charset="0"/>
              </a:rPr>
              <a:t>  whom </a:t>
            </a:r>
            <a:r>
              <a:rPr lang="he-IL" sz="6600" dirty="0">
                <a:solidFill>
                  <a:srgbClr val="0000FF"/>
                </a:solidFill>
                <a:effectLst>
                  <a:outerShdw blurRad="50800" dist="50800" dir="5400000" sx="102000" sy="102000" algn="ctr" rotWithShape="0">
                    <a:srgbClr val="00FF99"/>
                  </a:outerShdw>
                </a:effectLst>
                <a:latin typeface="Times New Roman" panose="02020603050405020304" pitchFamily="18" charset="0"/>
                <a:cs typeface="Times New Roman" panose="02020603050405020304" pitchFamily="18" charset="0"/>
              </a:rPr>
              <a:t>יהוה</a:t>
            </a:r>
            <a:r>
              <a:rPr lang="en-US" sz="4800" dirty="0">
                <a:solidFill>
                  <a:prstClr val="black"/>
                </a:solidFill>
                <a:latin typeface="Georgia" panose="02040502050405020303" pitchFamily="18" charset="0"/>
              </a:rPr>
              <a:t> </a:t>
            </a:r>
            <a:r>
              <a:rPr lang="en-US" sz="4800" b="1" dirty="0">
                <a:solidFill>
                  <a:prstClr val="black"/>
                </a:solidFill>
                <a:effectLst>
                  <a:outerShdw blurRad="50800" dist="38100" dir="13500000" sx="101000" sy="101000" algn="br" rotWithShape="0">
                    <a:srgbClr val="FFFF00"/>
                  </a:outerShdw>
                </a:effectLst>
                <a:latin typeface="Georgia" panose="02040502050405020303" pitchFamily="18" charset="0"/>
              </a:rPr>
              <a:t>KNEW</a:t>
            </a:r>
            <a:r>
              <a:rPr lang="en-US" sz="4800" dirty="0">
                <a:solidFill>
                  <a:prstClr val="black"/>
                </a:solidFill>
                <a:latin typeface="Georgia" panose="02040502050405020303" pitchFamily="18" charset="0"/>
              </a:rPr>
              <a:t> </a:t>
            </a:r>
            <a:r>
              <a:rPr lang="en-US" sz="4800" b="1" dirty="0">
                <a:solidFill>
                  <a:prstClr val="black"/>
                </a:solidFill>
                <a:effectLst>
                  <a:glow rad="127000">
                    <a:srgbClr val="00FF99"/>
                  </a:glow>
                  <a:outerShdw blurRad="50800" dist="50800" dir="5400000" algn="ctr" rotWithShape="0">
                    <a:srgbClr val="0000FF"/>
                  </a:outerShdw>
                </a:effectLst>
                <a:latin typeface="Georgia" panose="02040502050405020303" pitchFamily="18" charset="0"/>
              </a:rPr>
              <a:t>FACE TO FACE</a:t>
            </a:r>
            <a:r>
              <a:rPr lang="en-US" sz="4800" b="1" dirty="0">
                <a:solidFill>
                  <a:prstClr val="black"/>
                </a:solidFill>
                <a:latin typeface="Georgia" panose="02040502050405020303" pitchFamily="18" charset="0"/>
              </a:rPr>
              <a:t>. </a:t>
            </a:r>
          </a:p>
        </p:txBody>
      </p:sp>
      <p:sp>
        <p:nvSpPr>
          <p:cNvPr id="4" name="Rectangle: Rounded Corners 3">
            <a:extLst>
              <a:ext uri="{FF2B5EF4-FFF2-40B4-BE49-F238E27FC236}">
                <a16:creationId xmlns="" xmlns:a16="http://schemas.microsoft.com/office/drawing/2014/main" id="{631D9D97-EFE9-4F75-B1C7-B65946ABAEB0}"/>
              </a:ext>
            </a:extLst>
          </p:cNvPr>
          <p:cNvSpPr/>
          <p:nvPr/>
        </p:nvSpPr>
        <p:spPr>
          <a:xfrm>
            <a:off x="1148577" y="309240"/>
            <a:ext cx="9768418" cy="950848"/>
          </a:xfrm>
          <a:prstGeom prst="roundRect">
            <a:avLst>
              <a:gd name="adj" fmla="val 50000"/>
            </a:avLst>
          </a:prstGeom>
          <a:solidFill>
            <a:srgbClr val="FF7C80"/>
          </a:solidFill>
          <a:ln w="76200">
            <a:solidFill>
              <a:srgbClr val="00FF99"/>
            </a:solidFill>
          </a:ln>
          <a:effectLst>
            <a:outerShdw blurRad="50800" dist="38100" dir="16200000" sx="103000" sy="103000" rotWithShape="0">
              <a:srgbClr val="9966FF"/>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solidFill>
                  <a:srgbClr val="7030A0"/>
                </a:solidFill>
                <a:effectLst>
                  <a:outerShdw blurRad="50800" dist="38100" dir="13500000" algn="br" rotWithShape="0">
                    <a:srgbClr val="008000">
                      <a:alpha val="99000"/>
                    </a:srgbClr>
                  </a:outerShdw>
                </a:effectLst>
              </a:rPr>
              <a:t>Come to think of it - </a:t>
            </a:r>
            <a:r>
              <a:rPr lang="en-CA" sz="4000" b="1" u="sng" dirty="0">
                <a:solidFill>
                  <a:srgbClr val="00FF99"/>
                </a:solidFill>
                <a:effectLst>
                  <a:outerShdw blurRad="50800" dist="38100" dir="13500000" algn="br" rotWithShape="0">
                    <a:srgbClr val="008000">
                      <a:alpha val="99000"/>
                    </a:srgbClr>
                  </a:outerShdw>
                </a:effectLst>
              </a:rPr>
              <a:t>WHAT OF THIS VERSE</a:t>
            </a:r>
            <a:r>
              <a:rPr lang="en-CA" sz="4000" b="1" dirty="0">
                <a:solidFill>
                  <a:srgbClr val="00FF99"/>
                </a:solidFill>
                <a:effectLst>
                  <a:outerShdw blurRad="50800" dist="38100" dir="13500000" algn="br" rotWithShape="0">
                    <a:srgbClr val="008000">
                      <a:alpha val="99000"/>
                    </a:srgbClr>
                  </a:outerShdw>
                </a:effectLst>
              </a:rPr>
              <a:t>?</a:t>
            </a:r>
          </a:p>
        </p:txBody>
      </p:sp>
      <p:sp>
        <p:nvSpPr>
          <p:cNvPr id="7" name="Rectangle: Rounded Corners 6">
            <a:extLst>
              <a:ext uri="{FF2B5EF4-FFF2-40B4-BE49-F238E27FC236}">
                <a16:creationId xmlns="" xmlns:a16="http://schemas.microsoft.com/office/drawing/2014/main" id="{510E5911-1978-41E8-A1E2-9BA4F6E9EA52}"/>
              </a:ext>
            </a:extLst>
          </p:cNvPr>
          <p:cNvSpPr/>
          <p:nvPr/>
        </p:nvSpPr>
        <p:spPr>
          <a:xfrm>
            <a:off x="360556" y="4722573"/>
            <a:ext cx="5006899" cy="1922175"/>
          </a:xfrm>
          <a:prstGeom prst="roundRect">
            <a:avLst/>
          </a:prstGeom>
          <a:solidFill>
            <a:schemeClr val="tx1"/>
          </a:solidFill>
          <a:ln w="76200">
            <a:solidFill>
              <a:srgbClr val="FF7C8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solidFill>
                  <a:srgbClr val="FF0000"/>
                </a:solidFill>
                <a:effectLst>
                  <a:glow rad="228600">
                    <a:schemeClr val="accent1">
                      <a:satMod val="175000"/>
                      <a:alpha val="40000"/>
                    </a:schemeClr>
                  </a:glow>
                </a:effectLst>
              </a:rPr>
              <a:t>Which </a:t>
            </a:r>
            <a:r>
              <a:rPr lang="en-CA" sz="4000" b="1" dirty="0">
                <a:ln>
                  <a:solidFill>
                    <a:srgbClr val="0000FF"/>
                  </a:solidFill>
                </a:ln>
                <a:solidFill>
                  <a:srgbClr val="FF99FF"/>
                </a:solidFill>
                <a:effectLst>
                  <a:glow rad="228600">
                    <a:srgbClr val="7FF7FD">
                      <a:alpha val="40000"/>
                    </a:srgbClr>
                  </a:glow>
                </a:effectLst>
              </a:rPr>
              <a:t>identity</a:t>
            </a:r>
            <a:r>
              <a:rPr lang="en-CA" sz="4000" b="1" dirty="0">
                <a:solidFill>
                  <a:srgbClr val="FF0000"/>
                </a:solidFill>
                <a:effectLst>
                  <a:glow rad="228600">
                    <a:schemeClr val="accent1">
                      <a:satMod val="175000"/>
                      <a:alpha val="40000"/>
                    </a:schemeClr>
                  </a:glow>
                </a:effectLst>
              </a:rPr>
              <a:t> was </a:t>
            </a:r>
            <a:br>
              <a:rPr lang="en-CA" sz="4000" b="1" dirty="0">
                <a:solidFill>
                  <a:srgbClr val="FF0000"/>
                </a:solidFill>
                <a:effectLst>
                  <a:glow rad="228600">
                    <a:schemeClr val="accent1">
                      <a:satMod val="175000"/>
                      <a:alpha val="40000"/>
                    </a:schemeClr>
                  </a:glow>
                </a:effectLst>
              </a:rPr>
            </a:br>
            <a:r>
              <a:rPr lang="en-CA" sz="4000" b="1" dirty="0">
                <a:solidFill>
                  <a:srgbClr val="FF0000"/>
                </a:solidFill>
                <a:effectLst>
                  <a:glow rad="228600">
                    <a:schemeClr val="accent1">
                      <a:satMod val="175000"/>
                      <a:alpha val="40000"/>
                    </a:schemeClr>
                  </a:glow>
                </a:effectLst>
              </a:rPr>
              <a:t>it </a:t>
            </a:r>
            <a:r>
              <a:rPr lang="en-CA" sz="4000" b="1" dirty="0">
                <a:solidFill>
                  <a:srgbClr val="FFFF00"/>
                </a:solidFill>
                <a:effectLst>
                  <a:glow rad="228600">
                    <a:schemeClr val="accent1">
                      <a:satMod val="175000"/>
                      <a:alpha val="40000"/>
                    </a:schemeClr>
                  </a:glow>
                </a:effectLst>
              </a:rPr>
              <a:t>that Mosheh saw </a:t>
            </a:r>
            <a:r>
              <a:rPr lang="en-CA" sz="4000" b="1" u="sng" dirty="0">
                <a:solidFill>
                  <a:srgbClr val="FFFF00"/>
                </a:solidFill>
                <a:effectLst>
                  <a:glow rad="228600">
                    <a:schemeClr val="accent1">
                      <a:satMod val="175000"/>
                      <a:alpha val="40000"/>
                    </a:schemeClr>
                  </a:glow>
                </a:effectLst>
              </a:rPr>
              <a:t/>
            </a:r>
            <a:br>
              <a:rPr lang="en-CA" sz="4000" b="1" u="sng" dirty="0">
                <a:solidFill>
                  <a:srgbClr val="FFFF00"/>
                </a:solidFill>
                <a:effectLst>
                  <a:glow rad="228600">
                    <a:schemeClr val="accent1">
                      <a:satMod val="175000"/>
                      <a:alpha val="40000"/>
                    </a:schemeClr>
                  </a:glow>
                </a:effectLst>
              </a:rPr>
            </a:br>
            <a:r>
              <a:rPr lang="en-CA" sz="4000" b="1" u="sng" dirty="0">
                <a:solidFill>
                  <a:srgbClr val="FFFF00"/>
                </a:solidFill>
                <a:effectLst>
                  <a:glow rad="228600">
                    <a:schemeClr val="accent1">
                      <a:satMod val="175000"/>
                      <a:alpha val="40000"/>
                    </a:schemeClr>
                  </a:glow>
                </a:effectLst>
              </a:rPr>
              <a:t>FACE TO FACE</a:t>
            </a:r>
            <a:r>
              <a:rPr lang="en-CA" sz="4000" b="1" dirty="0">
                <a:solidFill>
                  <a:srgbClr val="FFFF00"/>
                </a:solidFill>
              </a:rPr>
              <a:t>??</a:t>
            </a:r>
          </a:p>
        </p:txBody>
      </p:sp>
      <p:sp>
        <p:nvSpPr>
          <p:cNvPr id="8" name="Rectangle: Rounded Corners 7">
            <a:extLst>
              <a:ext uri="{FF2B5EF4-FFF2-40B4-BE49-F238E27FC236}">
                <a16:creationId xmlns="" xmlns:a16="http://schemas.microsoft.com/office/drawing/2014/main" id="{9545F264-BED9-4D33-9239-E256D8A9DD17}"/>
              </a:ext>
            </a:extLst>
          </p:cNvPr>
          <p:cNvSpPr/>
          <p:nvPr/>
        </p:nvSpPr>
        <p:spPr>
          <a:xfrm>
            <a:off x="6426819" y="4415881"/>
            <a:ext cx="5006898" cy="1669416"/>
          </a:xfrm>
          <a:prstGeom prst="roundRect">
            <a:avLst/>
          </a:prstGeom>
          <a:solidFill>
            <a:schemeClr val="tx1"/>
          </a:solidFill>
          <a:ln w="76200">
            <a:solidFill>
              <a:srgbClr val="FF7C8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solidFill>
                  <a:srgbClr val="FFFF00"/>
                </a:solidFill>
              </a:rPr>
              <a:t>Mosheh did not die </a:t>
            </a:r>
            <a:r>
              <a:rPr lang="en-CA" sz="4000" b="1" i="1" dirty="0">
                <a:solidFill>
                  <a:srgbClr val="00FF99"/>
                </a:solidFill>
                <a:latin typeface="Comic Sans MS" panose="030F0702030302020204" pitchFamily="66" charset="0"/>
              </a:rPr>
              <a:t>from this!</a:t>
            </a:r>
          </a:p>
        </p:txBody>
      </p:sp>
      <p:sp>
        <p:nvSpPr>
          <p:cNvPr id="9" name="Rectangle: Rounded Corners 8">
            <a:extLst>
              <a:ext uri="{FF2B5EF4-FFF2-40B4-BE49-F238E27FC236}">
                <a16:creationId xmlns="" xmlns:a16="http://schemas.microsoft.com/office/drawing/2014/main" id="{CDF353C3-69FA-4C1D-9EF4-55D1853C806B}"/>
              </a:ext>
            </a:extLst>
          </p:cNvPr>
          <p:cNvSpPr/>
          <p:nvPr/>
        </p:nvSpPr>
        <p:spPr>
          <a:xfrm>
            <a:off x="5599983" y="6140127"/>
            <a:ext cx="6603662" cy="5046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chemeClr val="tx1"/>
                </a:solidFill>
              </a:rPr>
              <a:t>OK, back to the </a:t>
            </a:r>
            <a:r>
              <a:rPr lang="en-CA" sz="2400" b="1" dirty="0">
                <a:ln>
                  <a:solidFill>
                    <a:srgbClr val="0000FF"/>
                  </a:solidFill>
                </a:ln>
                <a:solidFill>
                  <a:srgbClr val="FF0000"/>
                </a:solidFill>
              </a:rPr>
              <a:t>fire</a:t>
            </a:r>
            <a:r>
              <a:rPr lang="en-CA" sz="2400" b="1" dirty="0">
                <a:solidFill>
                  <a:schemeClr val="tx1"/>
                </a:solidFill>
              </a:rPr>
              <a:t> coming </a:t>
            </a:r>
            <a:r>
              <a:rPr lang="en-CA" sz="2400" b="1" dirty="0">
                <a:solidFill>
                  <a:srgbClr val="0000FF"/>
                </a:solidFill>
              </a:rPr>
              <a:t>UP FROM </a:t>
            </a:r>
            <a:r>
              <a:rPr lang="en-CA" sz="2400" b="1" u="sng" dirty="0">
                <a:solidFill>
                  <a:srgbClr val="0000FF"/>
                </a:solidFill>
              </a:rPr>
              <a:t>THE ROCK</a:t>
            </a:r>
            <a:r>
              <a:rPr lang="en-CA" sz="2400" b="1" dirty="0">
                <a:solidFill>
                  <a:srgbClr val="0000FF"/>
                </a:solidFill>
              </a:rPr>
              <a:t>!</a:t>
            </a:r>
          </a:p>
        </p:txBody>
      </p:sp>
    </p:spTree>
    <p:extLst>
      <p:ext uri="{BB962C8B-B14F-4D97-AF65-F5344CB8AC3E}">
        <p14:creationId xmlns:p14="http://schemas.microsoft.com/office/powerpoint/2010/main" val="399680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42" presetClass="entr" presetSubtype="0" fill="hold" grpId="0" nodeType="withEffect">
                                  <p:stCondLst>
                                    <p:cond delay="2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1000"/>
                            </p:stCondLst>
                            <p:childTnLst>
                              <p:par>
                                <p:cTn id="22" presetID="6"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458F925-A8CD-4AF8-A937-19CDD4A2CDE5}"/>
              </a:ext>
            </a:extLst>
          </p:cNvPr>
          <p:cNvSpPr>
            <a:spLocks noGrp="1"/>
          </p:cNvSpPr>
          <p:nvPr>
            <p:ph idx="1"/>
          </p:nvPr>
        </p:nvSpPr>
        <p:spPr>
          <a:xfrm>
            <a:off x="230909" y="184726"/>
            <a:ext cx="11748655" cy="6530109"/>
          </a:xfrm>
        </p:spPr>
        <p:txBody>
          <a:bodyPr>
            <a:normAutofit lnSpcReduction="10000"/>
          </a:bodyPr>
          <a:lstStyle/>
          <a:p>
            <a:r>
              <a:rPr lang="en-US" dirty="0">
                <a:solidFill>
                  <a:srgbClr val="008080"/>
                </a:solidFill>
                <a:latin typeface="Georgia" panose="02040502050405020303" pitchFamily="18" charset="0"/>
              </a:rPr>
              <a:t>Jdg 6:1</a:t>
            </a:r>
            <a:r>
              <a:rPr lang="en-US" dirty="0">
                <a:solidFill>
                  <a:prstClr val="black"/>
                </a:solidFill>
                <a:latin typeface="Georgia" panose="02040502050405020303" pitchFamily="18" charset="0"/>
              </a:rPr>
              <a:t> And the children of </a:t>
            </a:r>
            <a:r>
              <a:rPr lang="en-US" dirty="0" err="1">
                <a:solidFill>
                  <a:prstClr val="black"/>
                </a:solidFill>
                <a:latin typeface="Georgia" panose="02040502050405020303" pitchFamily="18" charset="0"/>
              </a:rPr>
              <a:t>Yisra’ĕl</a:t>
            </a:r>
            <a:r>
              <a:rPr lang="en-US" dirty="0">
                <a:solidFill>
                  <a:prstClr val="black"/>
                </a:solidFill>
                <a:latin typeface="Georgia" panose="02040502050405020303" pitchFamily="18" charset="0"/>
              </a:rPr>
              <a:t> did evil in the eyes of </a:t>
            </a:r>
            <a:r>
              <a:rPr lang="he-IL" dirty="0">
                <a:solidFill>
                  <a:srgbClr val="0000FF"/>
                </a:solidFill>
                <a:latin typeface="Arial" panose="020B0604020202020204" pitchFamily="34" charset="0"/>
              </a:rPr>
              <a:t>יהוה</a:t>
            </a:r>
            <a:r>
              <a:rPr lang="en-CA" dirty="0">
                <a:solidFill>
                  <a:prstClr val="black"/>
                </a:solidFill>
                <a:latin typeface="Arial" panose="020B0604020202020204" pitchFamily="34" charset="0"/>
              </a:rPr>
              <a:t> </a:t>
            </a:r>
            <a:r>
              <a:rPr lang="en-CA" dirty="0">
                <a:solidFill>
                  <a:srgbClr val="0000FF"/>
                </a:solidFill>
                <a:latin typeface="Arial" panose="020B0604020202020204" pitchFamily="34" charset="0"/>
              </a:rPr>
              <a:t>[Yahuah]</a:t>
            </a:r>
            <a:r>
              <a:rPr lang="en-US" dirty="0">
                <a:solidFill>
                  <a:srgbClr val="0000FF"/>
                </a:solidFill>
                <a:latin typeface="Georgia" panose="02040502050405020303" pitchFamily="18" charset="0"/>
              </a:rPr>
              <a:t>, </a:t>
            </a:r>
            <a:r>
              <a:rPr lang="en-US" dirty="0">
                <a:solidFill>
                  <a:prstClr val="black"/>
                </a:solidFill>
                <a:latin typeface="Georgia" panose="02040502050405020303" pitchFamily="18" charset="0"/>
              </a:rPr>
              <a:t>	and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gave them into the hand of </a:t>
            </a:r>
            <a:r>
              <a:rPr lang="en-US" dirty="0" err="1">
                <a:solidFill>
                  <a:prstClr val="black"/>
                </a:solidFill>
                <a:latin typeface="Georgia" panose="02040502050405020303" pitchFamily="18" charset="0"/>
              </a:rPr>
              <a:t>Mi</a:t>
            </a:r>
            <a:r>
              <a:rPr lang="en-US" dirty="0" err="1">
                <a:solidFill>
                  <a:prstClr val="black"/>
                </a:solidFill>
                <a:latin typeface="TITUS Cyberbit Basic" panose="02020603050405020304" pitchFamily="18" charset="0"/>
              </a:rPr>
              <a:t>ḏ</a:t>
            </a:r>
            <a:r>
              <a:rPr lang="en-US" dirty="0" err="1">
                <a:solidFill>
                  <a:prstClr val="black"/>
                </a:solidFill>
                <a:latin typeface="Georgia" panose="02040502050405020303" pitchFamily="18" charset="0"/>
              </a:rPr>
              <a:t>yan</a:t>
            </a:r>
            <a:r>
              <a:rPr lang="en-US" dirty="0">
                <a:solidFill>
                  <a:prstClr val="black"/>
                </a:solidFill>
                <a:latin typeface="Georgia" panose="02040502050405020303" pitchFamily="18" charset="0"/>
              </a:rPr>
              <a:t> for seven years, </a:t>
            </a:r>
          </a:p>
          <a:p>
            <a:r>
              <a:rPr lang="en-US" dirty="0">
                <a:solidFill>
                  <a:srgbClr val="008080"/>
                </a:solidFill>
                <a:latin typeface="Georgia" panose="02040502050405020303" pitchFamily="18" charset="0"/>
              </a:rPr>
              <a:t>Jdg 6:2</a:t>
            </a:r>
            <a:r>
              <a:rPr lang="en-US" dirty="0">
                <a:solidFill>
                  <a:prstClr val="black"/>
                </a:solidFill>
                <a:latin typeface="Georgia" panose="02040502050405020303" pitchFamily="18" charset="0"/>
              </a:rPr>
              <a:t>  and the hand of </a:t>
            </a:r>
            <a:r>
              <a:rPr lang="en-US" dirty="0" err="1">
                <a:solidFill>
                  <a:prstClr val="black"/>
                </a:solidFill>
                <a:latin typeface="Georgia" panose="02040502050405020303" pitchFamily="18" charset="0"/>
              </a:rPr>
              <a:t>Mi</a:t>
            </a:r>
            <a:r>
              <a:rPr lang="en-US" dirty="0" err="1">
                <a:solidFill>
                  <a:prstClr val="black"/>
                </a:solidFill>
                <a:latin typeface="TITUS Cyberbit Basic" panose="02020603050405020304" pitchFamily="18" charset="0"/>
              </a:rPr>
              <a:t>ḏ</a:t>
            </a:r>
            <a:r>
              <a:rPr lang="en-US" dirty="0" err="1">
                <a:solidFill>
                  <a:prstClr val="black"/>
                </a:solidFill>
                <a:latin typeface="Georgia" panose="02040502050405020303" pitchFamily="18" charset="0"/>
              </a:rPr>
              <a:t>yan</a:t>
            </a:r>
            <a:r>
              <a:rPr lang="en-US" dirty="0">
                <a:solidFill>
                  <a:prstClr val="black"/>
                </a:solidFill>
                <a:latin typeface="Georgia" panose="02040502050405020303" pitchFamily="18" charset="0"/>
              </a:rPr>
              <a:t> was strong against </a:t>
            </a:r>
            <a:r>
              <a:rPr lang="en-US" dirty="0" err="1">
                <a:solidFill>
                  <a:prstClr val="black"/>
                </a:solidFill>
                <a:latin typeface="Georgia" panose="02040502050405020303" pitchFamily="18" charset="0"/>
              </a:rPr>
              <a:t>Yisra’ĕl</a:t>
            </a:r>
            <a:r>
              <a:rPr lang="en-US" dirty="0">
                <a:solidFill>
                  <a:prstClr val="black"/>
                </a:solidFill>
                <a:latin typeface="Georgia" panose="02040502050405020303" pitchFamily="18" charset="0"/>
              </a:rPr>
              <a:t>. And before 	the faces of the </a:t>
            </a:r>
            <a:r>
              <a:rPr lang="en-US" dirty="0" err="1">
                <a:solidFill>
                  <a:prstClr val="black"/>
                </a:solidFill>
                <a:latin typeface="Georgia" panose="02040502050405020303" pitchFamily="18" charset="0"/>
              </a:rPr>
              <a:t>Mi</a:t>
            </a:r>
            <a:r>
              <a:rPr lang="en-US" dirty="0" err="1">
                <a:solidFill>
                  <a:prstClr val="black"/>
                </a:solidFill>
                <a:latin typeface="TITUS Cyberbit Basic" panose="02020603050405020304" pitchFamily="18" charset="0"/>
              </a:rPr>
              <a:t>ḏ</a:t>
            </a:r>
            <a:r>
              <a:rPr lang="en-US" dirty="0" err="1">
                <a:solidFill>
                  <a:prstClr val="black"/>
                </a:solidFill>
                <a:latin typeface="Georgia" panose="02040502050405020303" pitchFamily="18" charset="0"/>
              </a:rPr>
              <a:t>yanites</a:t>
            </a:r>
            <a:r>
              <a:rPr lang="en-US" dirty="0">
                <a:solidFill>
                  <a:prstClr val="black"/>
                </a:solidFill>
                <a:latin typeface="Georgia" panose="02040502050405020303" pitchFamily="18" charset="0"/>
              </a:rPr>
              <a:t> the children of </a:t>
            </a:r>
            <a:r>
              <a:rPr lang="en-US" dirty="0" err="1">
                <a:solidFill>
                  <a:prstClr val="black"/>
                </a:solidFill>
                <a:latin typeface="Georgia" panose="02040502050405020303" pitchFamily="18" charset="0"/>
              </a:rPr>
              <a:t>Yisra’ĕl</a:t>
            </a:r>
            <a:r>
              <a:rPr lang="en-US" dirty="0">
                <a:solidFill>
                  <a:prstClr val="black"/>
                </a:solidFill>
                <a:latin typeface="Georgia" panose="02040502050405020303" pitchFamily="18" charset="0"/>
              </a:rPr>
              <a:t> made for 	themselves the refuges which are in the mountains, and the caves, 	and the strongholds. </a:t>
            </a:r>
          </a:p>
          <a:p>
            <a:r>
              <a:rPr lang="en-US" dirty="0">
                <a:solidFill>
                  <a:srgbClr val="008080"/>
                </a:solidFill>
                <a:latin typeface="Georgia" panose="02040502050405020303" pitchFamily="18" charset="0"/>
              </a:rPr>
              <a:t>Jdg 6:3</a:t>
            </a:r>
            <a:r>
              <a:rPr lang="en-US" dirty="0">
                <a:solidFill>
                  <a:prstClr val="black"/>
                </a:solidFill>
                <a:latin typeface="Georgia" panose="02040502050405020303" pitchFamily="18" charset="0"/>
              </a:rPr>
              <a:t>  And it came to be, whenever </a:t>
            </a:r>
            <a:r>
              <a:rPr lang="en-US" dirty="0" err="1">
                <a:solidFill>
                  <a:prstClr val="black"/>
                </a:solidFill>
                <a:latin typeface="Georgia" panose="02040502050405020303" pitchFamily="18" charset="0"/>
              </a:rPr>
              <a:t>Yisra’ĕl</a:t>
            </a:r>
            <a:r>
              <a:rPr lang="en-US" dirty="0">
                <a:solidFill>
                  <a:prstClr val="black"/>
                </a:solidFill>
                <a:latin typeface="Georgia" panose="02040502050405020303" pitchFamily="18" charset="0"/>
              </a:rPr>
              <a:t> had sown, that </a:t>
            </a:r>
            <a:r>
              <a:rPr lang="en-US" dirty="0" err="1">
                <a:solidFill>
                  <a:prstClr val="black"/>
                </a:solidFill>
                <a:latin typeface="Georgia" panose="02040502050405020303" pitchFamily="18" charset="0"/>
              </a:rPr>
              <a:t>Mi</a:t>
            </a:r>
            <a:r>
              <a:rPr lang="en-US" dirty="0" err="1">
                <a:solidFill>
                  <a:prstClr val="black"/>
                </a:solidFill>
                <a:latin typeface="TITUS Cyberbit Basic" panose="02020603050405020304" pitchFamily="18" charset="0"/>
              </a:rPr>
              <a:t>ḏ</a:t>
            </a:r>
            <a:r>
              <a:rPr lang="en-US" dirty="0" err="1">
                <a:solidFill>
                  <a:prstClr val="black"/>
                </a:solidFill>
                <a:latin typeface="Georgia" panose="02040502050405020303" pitchFamily="18" charset="0"/>
              </a:rPr>
              <a:t>yan</a:t>
            </a:r>
            <a:r>
              <a:rPr lang="en-US" dirty="0">
                <a:solidFill>
                  <a:prstClr val="black"/>
                </a:solidFill>
                <a:latin typeface="Georgia" panose="02040502050405020303" pitchFamily="18" charset="0"/>
              </a:rPr>
              <a:t> 	would come up, and </a:t>
            </a:r>
            <a:r>
              <a:rPr lang="en-US" dirty="0" err="1">
                <a:solidFill>
                  <a:prstClr val="black"/>
                </a:solidFill>
                <a:latin typeface="Georgia" panose="02040502050405020303" pitchFamily="18" charset="0"/>
              </a:rPr>
              <a:t>Amalĕq</a:t>
            </a:r>
            <a:r>
              <a:rPr lang="en-US" dirty="0">
                <a:solidFill>
                  <a:prstClr val="black"/>
                </a:solidFill>
                <a:latin typeface="Georgia" panose="02040502050405020303" pitchFamily="18" charset="0"/>
              </a:rPr>
              <a:t> and the people of the East would come 	up against them, </a:t>
            </a:r>
          </a:p>
          <a:p>
            <a:r>
              <a:rPr lang="en-US" dirty="0">
                <a:solidFill>
                  <a:srgbClr val="008080"/>
                </a:solidFill>
                <a:latin typeface="Georgia" panose="02040502050405020303" pitchFamily="18" charset="0"/>
              </a:rPr>
              <a:t>Jdg 6:4</a:t>
            </a:r>
            <a:r>
              <a:rPr lang="en-US" dirty="0">
                <a:solidFill>
                  <a:prstClr val="black"/>
                </a:solidFill>
                <a:latin typeface="Georgia" panose="02040502050405020303" pitchFamily="18" charset="0"/>
              </a:rPr>
              <a:t>  and encamp against them and destroy the increase of the soil as 	far as </a:t>
            </a:r>
            <a:r>
              <a:rPr lang="en-US" dirty="0" err="1">
                <a:solidFill>
                  <a:prstClr val="black"/>
                </a:solidFill>
                <a:latin typeface="Georgia" panose="02040502050405020303" pitchFamily="18" charset="0"/>
              </a:rPr>
              <a:t>Azzah</a:t>
            </a:r>
            <a:r>
              <a:rPr lang="en-US" dirty="0">
                <a:solidFill>
                  <a:prstClr val="black"/>
                </a:solidFill>
                <a:latin typeface="Georgia" panose="02040502050405020303" pitchFamily="18" charset="0"/>
              </a:rPr>
              <a:t>, and leave no food in </a:t>
            </a:r>
            <a:r>
              <a:rPr lang="en-US" dirty="0" err="1">
                <a:solidFill>
                  <a:prstClr val="black"/>
                </a:solidFill>
                <a:latin typeface="Georgia" panose="02040502050405020303" pitchFamily="18" charset="0"/>
              </a:rPr>
              <a:t>Yisra’ĕl</a:t>
            </a:r>
            <a:r>
              <a:rPr lang="en-US" dirty="0">
                <a:solidFill>
                  <a:prstClr val="black"/>
                </a:solidFill>
                <a:latin typeface="Georgia" panose="02040502050405020303" pitchFamily="18" charset="0"/>
              </a:rPr>
              <a:t>, neither sheep nor ox nor 	donkey. </a:t>
            </a:r>
          </a:p>
          <a:p>
            <a:r>
              <a:rPr lang="en-US" dirty="0">
                <a:solidFill>
                  <a:srgbClr val="008080"/>
                </a:solidFill>
                <a:latin typeface="Georgia" panose="02040502050405020303" pitchFamily="18" charset="0"/>
              </a:rPr>
              <a:t>Jdg 6:5</a:t>
            </a:r>
            <a:r>
              <a:rPr lang="en-US" dirty="0">
                <a:solidFill>
                  <a:prstClr val="black"/>
                </a:solidFill>
                <a:latin typeface="Georgia" panose="02040502050405020303" pitchFamily="18" charset="0"/>
              </a:rPr>
              <a:t>  For they came up with their livestock and their tents, coming in 	as numerous as locusts. And they and their camels were without 	number. And they came into the land </a:t>
            </a:r>
            <a:r>
              <a:rPr lang="en-US" u="sng" dirty="0">
                <a:solidFill>
                  <a:prstClr val="black"/>
                </a:solidFill>
                <a:latin typeface="Georgia" panose="02040502050405020303" pitchFamily="18" charset="0"/>
              </a:rPr>
              <a:t>to destro</a:t>
            </a:r>
            <a:r>
              <a:rPr lang="en-US" dirty="0">
                <a:solidFill>
                  <a:prstClr val="black"/>
                </a:solidFill>
                <a:latin typeface="Georgia" panose="02040502050405020303" pitchFamily="18" charset="0"/>
              </a:rPr>
              <a:t>y </a:t>
            </a:r>
            <a:r>
              <a:rPr lang="en-US" u="sng" dirty="0">
                <a:solidFill>
                  <a:prstClr val="black"/>
                </a:solidFill>
                <a:latin typeface="Georgia" panose="02040502050405020303" pitchFamily="18" charset="0"/>
              </a:rPr>
              <a:t>it</a:t>
            </a:r>
            <a:r>
              <a:rPr lang="en-US" dirty="0">
                <a:solidFill>
                  <a:prstClr val="black"/>
                </a:solidFill>
                <a:latin typeface="Georgia" panose="02040502050405020303" pitchFamily="18" charset="0"/>
              </a:rPr>
              <a:t>. </a:t>
            </a:r>
          </a:p>
          <a:p>
            <a:r>
              <a:rPr lang="en-US" dirty="0">
                <a:solidFill>
                  <a:srgbClr val="008080"/>
                </a:solidFill>
                <a:latin typeface="Georgia" panose="02040502050405020303" pitchFamily="18" charset="0"/>
              </a:rPr>
              <a:t>Jdg 6:6</a:t>
            </a:r>
            <a:r>
              <a:rPr lang="en-US" dirty="0">
                <a:solidFill>
                  <a:prstClr val="black"/>
                </a:solidFill>
                <a:latin typeface="Georgia" panose="02040502050405020303" pitchFamily="18" charset="0"/>
              </a:rPr>
              <a:t>  Thus </a:t>
            </a:r>
            <a:r>
              <a:rPr lang="en-US" dirty="0" err="1">
                <a:solidFill>
                  <a:prstClr val="black"/>
                </a:solidFill>
                <a:latin typeface="Georgia" panose="02040502050405020303" pitchFamily="18" charset="0"/>
              </a:rPr>
              <a:t>Yisra’ĕl</a:t>
            </a:r>
            <a:r>
              <a:rPr lang="en-US" dirty="0">
                <a:solidFill>
                  <a:prstClr val="black"/>
                </a:solidFill>
                <a:latin typeface="Georgia" panose="02040502050405020303" pitchFamily="18" charset="0"/>
              </a:rPr>
              <a:t> was brought very low because of </a:t>
            </a:r>
            <a:r>
              <a:rPr lang="en-US" dirty="0" err="1">
                <a:solidFill>
                  <a:prstClr val="black"/>
                </a:solidFill>
                <a:latin typeface="Georgia" panose="02040502050405020303" pitchFamily="18" charset="0"/>
              </a:rPr>
              <a:t>Mi</a:t>
            </a:r>
            <a:r>
              <a:rPr lang="en-US" dirty="0" err="1">
                <a:solidFill>
                  <a:prstClr val="black"/>
                </a:solidFill>
                <a:latin typeface="TITUS Cyberbit Basic" panose="02020603050405020304" pitchFamily="18" charset="0"/>
              </a:rPr>
              <a:t>ḏ</a:t>
            </a:r>
            <a:r>
              <a:rPr lang="en-US" dirty="0" err="1">
                <a:solidFill>
                  <a:prstClr val="black"/>
                </a:solidFill>
                <a:latin typeface="Georgia" panose="02040502050405020303" pitchFamily="18" charset="0"/>
              </a:rPr>
              <a:t>yan</a:t>
            </a:r>
            <a:r>
              <a:rPr lang="en-US" dirty="0">
                <a:solidFill>
                  <a:prstClr val="black"/>
                </a:solidFill>
                <a:latin typeface="Georgia" panose="02040502050405020303" pitchFamily="18" charset="0"/>
              </a:rPr>
              <a:t>, and the 	</a:t>
            </a:r>
            <a:r>
              <a:rPr lang="en-US" b="1" dirty="0">
                <a:solidFill>
                  <a:prstClr val="black"/>
                </a:solidFill>
                <a:effectLst>
                  <a:outerShdw blurRad="50800" dist="38100" dir="18900000" algn="bl" rotWithShape="0">
                    <a:srgbClr val="00FF99"/>
                  </a:outerShdw>
                </a:effectLst>
                <a:latin typeface="Georgia" panose="02040502050405020303" pitchFamily="18" charset="0"/>
              </a:rPr>
              <a:t>children of </a:t>
            </a:r>
            <a:r>
              <a:rPr lang="en-US" b="1" dirty="0" err="1">
                <a:solidFill>
                  <a:prstClr val="black"/>
                </a:solidFill>
                <a:effectLst>
                  <a:outerShdw blurRad="50800" dist="38100" dir="18900000" algn="bl" rotWithShape="0">
                    <a:srgbClr val="00FF99"/>
                  </a:outerShdw>
                </a:effectLst>
                <a:latin typeface="Georgia" panose="02040502050405020303" pitchFamily="18" charset="0"/>
              </a:rPr>
              <a:t>Yisra’ĕl</a:t>
            </a:r>
            <a:r>
              <a:rPr lang="en-US" b="1" dirty="0">
                <a:solidFill>
                  <a:prstClr val="black"/>
                </a:solidFill>
                <a:effectLst>
                  <a:outerShdw blurRad="50800" dist="38100" dir="18900000" algn="bl" rotWithShape="0">
                    <a:srgbClr val="00FF99"/>
                  </a:outerShdw>
                </a:effectLst>
                <a:latin typeface="Georgia" panose="02040502050405020303" pitchFamily="18" charset="0"/>
              </a:rPr>
              <a:t> cried out to </a:t>
            </a:r>
            <a:r>
              <a:rPr lang="he-IL" b="1" dirty="0">
                <a:solidFill>
                  <a:srgbClr val="0000FF"/>
                </a:solidFill>
                <a:effectLst>
                  <a:outerShdw blurRad="50800" dist="38100" dir="18900000" algn="bl" rotWithShape="0">
                    <a:srgbClr val="00FF99"/>
                  </a:outerShdw>
                </a:effectLst>
                <a:latin typeface="Arial" panose="020B0604020202020204" pitchFamily="34" charset="0"/>
              </a:rPr>
              <a:t>יהוה</a:t>
            </a:r>
            <a:r>
              <a:rPr lang="en-US" b="1" dirty="0">
                <a:solidFill>
                  <a:srgbClr val="0000FF"/>
                </a:solidFill>
                <a:effectLst>
                  <a:outerShdw blurRad="50800" dist="38100" dir="18900000" algn="bl" rotWithShape="0">
                    <a:srgbClr val="00FF99"/>
                  </a:outerShdw>
                </a:effectLst>
                <a:latin typeface="Georgia" panose="02040502050405020303" pitchFamily="18" charset="0"/>
              </a:rPr>
              <a:t>. </a:t>
            </a:r>
          </a:p>
          <a:p>
            <a:endParaRPr lang="en-CA" dirty="0"/>
          </a:p>
        </p:txBody>
      </p:sp>
      <p:sp>
        <p:nvSpPr>
          <p:cNvPr id="2" name="Slide Number Placeholder 1">
            <a:extLst>
              <a:ext uri="{FF2B5EF4-FFF2-40B4-BE49-F238E27FC236}">
                <a16:creationId xmlns="" xmlns:a16="http://schemas.microsoft.com/office/drawing/2014/main" id="{E2232249-D981-45E2-96C3-EBE81EBCEB37}"/>
              </a:ext>
            </a:extLst>
          </p:cNvPr>
          <p:cNvSpPr>
            <a:spLocks noGrp="1"/>
          </p:cNvSpPr>
          <p:nvPr>
            <p:ph type="sldNum" sz="quarter" idx="12"/>
          </p:nvPr>
        </p:nvSpPr>
        <p:spPr>
          <a:xfrm>
            <a:off x="9358746" y="6490711"/>
            <a:ext cx="2743200" cy="365125"/>
          </a:xfrm>
        </p:spPr>
        <p:txBody>
          <a:bodyPr/>
          <a:lstStyle/>
          <a:p>
            <a:fld id="{DDD9EB22-F289-478D-9B7C-A50560697DE0}" type="slidenum">
              <a:rPr lang="en-CA" smtClean="0">
                <a:solidFill>
                  <a:schemeClr val="tx1"/>
                </a:solidFill>
              </a:rPr>
              <a:t>5</a:t>
            </a:fld>
            <a:endParaRPr lang="en-CA" dirty="0">
              <a:solidFill>
                <a:schemeClr val="tx1"/>
              </a:solidFill>
            </a:endParaRPr>
          </a:p>
        </p:txBody>
      </p:sp>
      <p:sp>
        <p:nvSpPr>
          <p:cNvPr id="5" name="Star: 4 Points 4">
            <a:extLst>
              <a:ext uri="{FF2B5EF4-FFF2-40B4-BE49-F238E27FC236}">
                <a16:creationId xmlns="" xmlns:a16="http://schemas.microsoft.com/office/drawing/2014/main" id="{245D111D-1C1C-4C23-963A-B8092A776007}"/>
              </a:ext>
            </a:extLst>
          </p:cNvPr>
          <p:cNvSpPr/>
          <p:nvPr/>
        </p:nvSpPr>
        <p:spPr>
          <a:xfrm>
            <a:off x="108527" y="487071"/>
            <a:ext cx="544947" cy="461818"/>
          </a:xfrm>
          <a:prstGeom prst="star4">
            <a:avLst/>
          </a:prstGeom>
          <a:solidFill>
            <a:srgbClr val="FF00FF"/>
          </a:solidFill>
          <a:ln w="28575">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5136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314036"/>
            <a:ext cx="11610109" cy="6289964"/>
          </a:xfrm>
        </p:spPr>
        <p:txBody>
          <a:bodyPr anchor="ctr">
            <a:normAutofit/>
          </a:bodyPr>
          <a:lstStyle/>
          <a:p>
            <a:pPr marL="0" indent="0">
              <a:buNone/>
            </a:pPr>
            <a:r>
              <a:rPr lang="en-US" dirty="0">
                <a:solidFill>
                  <a:srgbClr val="663300"/>
                </a:solidFill>
              </a:rPr>
              <a:t>Why did the fire come </a:t>
            </a:r>
            <a:r>
              <a:rPr lang="en-US" u="sng" dirty="0">
                <a:ln>
                  <a:solidFill>
                    <a:srgbClr val="0000FF"/>
                  </a:solidFill>
                </a:ln>
                <a:solidFill>
                  <a:srgbClr val="C00000"/>
                </a:solidFill>
                <a:latin typeface="Cooper Black" panose="0208090404030B020404" pitchFamily="18" charset="0"/>
              </a:rPr>
              <a:t>UP</a:t>
            </a:r>
            <a:r>
              <a:rPr lang="en-US" dirty="0">
                <a:ln>
                  <a:solidFill>
                    <a:srgbClr val="0000FF"/>
                  </a:solidFill>
                </a:ln>
                <a:solidFill>
                  <a:prstClr val="black"/>
                </a:solidFill>
                <a:latin typeface="Georgia" panose="02040502050405020303" pitchFamily="18" charset="0"/>
              </a:rPr>
              <a:t> OUT OF </a:t>
            </a:r>
            <a:r>
              <a:rPr lang="en-US" u="sng" dirty="0">
                <a:ln>
                  <a:solidFill>
                    <a:srgbClr val="0000FF"/>
                  </a:solidFill>
                </a:ln>
                <a:solidFill>
                  <a:prstClr val="black"/>
                </a:solidFill>
                <a:effectLst>
                  <a:glow rad="127000">
                    <a:srgbClr val="FF99FF"/>
                  </a:glow>
                </a:effectLst>
                <a:latin typeface="Georgia" panose="02040502050405020303" pitchFamily="18" charset="0"/>
              </a:rPr>
              <a:t>THE ROCK</a:t>
            </a:r>
            <a:r>
              <a:rPr lang="en-US" dirty="0">
                <a:ln>
                  <a:solidFill>
                    <a:srgbClr val="0000FF"/>
                  </a:solidFill>
                </a:ln>
                <a:solidFill>
                  <a:prstClr val="black"/>
                </a:solidFill>
                <a:effectLst>
                  <a:glow rad="127000">
                    <a:srgbClr val="FF99FF"/>
                  </a:glow>
                </a:effectLst>
                <a:latin typeface="Georgia" panose="02040502050405020303" pitchFamily="18" charset="0"/>
              </a:rPr>
              <a:t>, </a:t>
            </a:r>
            <a:r>
              <a:rPr lang="en-US" dirty="0">
                <a:solidFill>
                  <a:srgbClr val="663300"/>
                </a:solidFill>
              </a:rPr>
              <a:t>and not – </a:t>
            </a:r>
            <a:r>
              <a:rPr lang="en-US" b="1" dirty="0">
                <a:ln>
                  <a:solidFill>
                    <a:srgbClr val="0000FF"/>
                  </a:solidFill>
                </a:ln>
                <a:solidFill>
                  <a:prstClr val="black"/>
                </a:solidFill>
                <a:effectLst>
                  <a:glow rad="127000">
                    <a:srgbClr val="00FF99"/>
                  </a:glow>
                </a:effectLst>
                <a:latin typeface="Georgia" panose="02040502050405020303" pitchFamily="18" charset="0"/>
              </a:rPr>
              <a:t>come </a:t>
            </a:r>
            <a:r>
              <a:rPr lang="en-US" b="1" u="sng" dirty="0">
                <a:ln>
                  <a:solidFill>
                    <a:srgbClr val="0000FF"/>
                  </a:solidFill>
                </a:ln>
                <a:solidFill>
                  <a:prstClr val="black"/>
                </a:solidFill>
                <a:effectLst>
                  <a:glow rad="127000">
                    <a:srgbClr val="00FF99"/>
                  </a:glow>
                </a:effectLst>
                <a:latin typeface="Georgia" panose="02040502050405020303" pitchFamily="18" charset="0"/>
              </a:rPr>
              <a:t>down</a:t>
            </a:r>
            <a:r>
              <a:rPr lang="en-US" b="1" dirty="0">
                <a:ln>
                  <a:solidFill>
                    <a:srgbClr val="0000FF"/>
                  </a:solidFill>
                </a:ln>
                <a:solidFill>
                  <a:prstClr val="black"/>
                </a:solidFill>
                <a:effectLst>
                  <a:glow rad="127000">
                    <a:srgbClr val="00FF99"/>
                  </a:glow>
                </a:effectLst>
                <a:latin typeface="Georgia" panose="02040502050405020303" pitchFamily="18" charset="0"/>
              </a:rPr>
              <a:t> </a:t>
            </a:r>
            <a:r>
              <a:rPr lang="en-US" dirty="0">
                <a:ln>
                  <a:solidFill>
                    <a:srgbClr val="0000FF"/>
                  </a:solidFill>
                </a:ln>
                <a:solidFill>
                  <a:prstClr val="black"/>
                </a:solidFill>
                <a:latin typeface="Georgia" panose="02040502050405020303" pitchFamily="18" charset="0"/>
              </a:rPr>
              <a:t/>
            </a:r>
            <a:br>
              <a:rPr lang="en-US" dirty="0">
                <a:ln>
                  <a:solidFill>
                    <a:srgbClr val="0000FF"/>
                  </a:solidFill>
                </a:ln>
                <a:solidFill>
                  <a:prstClr val="black"/>
                </a:solidFill>
                <a:latin typeface="Georgia" panose="02040502050405020303" pitchFamily="18" charset="0"/>
              </a:rPr>
            </a:br>
            <a:r>
              <a:rPr lang="en-US" dirty="0">
                <a:ln>
                  <a:solidFill>
                    <a:srgbClr val="0000FF"/>
                  </a:solidFill>
                </a:ln>
                <a:solidFill>
                  <a:prstClr val="black"/>
                </a:solidFill>
                <a:latin typeface="Georgia" panose="02040502050405020303" pitchFamily="18" charset="0"/>
              </a:rPr>
              <a:t>   	</a:t>
            </a:r>
            <a:r>
              <a:rPr lang="en-US" dirty="0">
                <a:ln>
                  <a:solidFill>
                    <a:srgbClr val="0000FF"/>
                  </a:solidFill>
                </a:ln>
                <a:solidFill>
                  <a:srgbClr val="C00000"/>
                </a:solidFill>
                <a:latin typeface="Georgia" panose="02040502050405020303" pitchFamily="18" charset="0"/>
              </a:rPr>
              <a:t>(1 Kings 18:38) </a:t>
            </a:r>
            <a:r>
              <a:rPr lang="en-US" dirty="0">
                <a:ln>
                  <a:solidFill>
                    <a:srgbClr val="0000FF"/>
                  </a:solidFill>
                </a:ln>
                <a:solidFill>
                  <a:prstClr val="black"/>
                </a:solidFill>
                <a:latin typeface="Georgia" panose="02040502050405020303" pitchFamily="18" charset="0"/>
              </a:rPr>
              <a:t>(from heaven) </a:t>
            </a:r>
            <a:r>
              <a:rPr lang="en-US" dirty="0">
                <a:solidFill>
                  <a:srgbClr val="663300"/>
                </a:solidFill>
              </a:rPr>
              <a:t>as when Elijah was offering sacrifice</a:t>
            </a:r>
            <a:br>
              <a:rPr lang="en-US" dirty="0">
                <a:solidFill>
                  <a:srgbClr val="663300"/>
                </a:solidFill>
              </a:rPr>
            </a:br>
            <a:r>
              <a:rPr lang="en-US" dirty="0">
                <a:solidFill>
                  <a:srgbClr val="663300"/>
                </a:solidFill>
              </a:rPr>
              <a:t>      		exposing the priests of </a:t>
            </a:r>
            <a:r>
              <a:rPr lang="en-US" dirty="0" err="1">
                <a:solidFill>
                  <a:srgbClr val="663300"/>
                </a:solidFill>
              </a:rPr>
              <a:t>Ba’al</a:t>
            </a:r>
            <a:r>
              <a:rPr lang="en-US" dirty="0">
                <a:solidFill>
                  <a:srgbClr val="663300"/>
                </a:solidFill>
              </a:rPr>
              <a:t>?</a:t>
            </a:r>
          </a:p>
          <a:p>
            <a:pPr lvl="0"/>
            <a:r>
              <a:rPr lang="en-US" dirty="0">
                <a:solidFill>
                  <a:srgbClr val="008080"/>
                </a:solidFill>
                <a:latin typeface="Georgia" panose="02040502050405020303" pitchFamily="18" charset="0"/>
              </a:rPr>
              <a:t>Jdg 6:21</a:t>
            </a:r>
            <a:r>
              <a:rPr lang="en-US" dirty="0">
                <a:solidFill>
                  <a:prstClr val="black"/>
                </a:solidFill>
                <a:latin typeface="Georgia" panose="02040502050405020303" pitchFamily="18" charset="0"/>
              </a:rPr>
              <a:t>  (</a:t>
            </a:r>
            <a:r>
              <a:rPr lang="en-US" dirty="0">
                <a:solidFill>
                  <a:srgbClr val="C00000"/>
                </a:solidFill>
                <a:latin typeface="Georgia" panose="02040502050405020303" pitchFamily="18" charset="0"/>
              </a:rPr>
              <a:t>b</a:t>
            </a:r>
            <a:r>
              <a:rPr lang="en-US" dirty="0">
                <a:solidFill>
                  <a:prstClr val="black"/>
                </a:solidFill>
                <a:latin typeface="Georgia" panose="02040502050405020303" pitchFamily="18" charset="0"/>
              </a:rPr>
              <a:t>) And </a:t>
            </a:r>
            <a:r>
              <a:rPr lang="en-US" b="1" dirty="0">
                <a:solidFill>
                  <a:srgbClr val="C00000"/>
                </a:solidFill>
                <a:latin typeface="Georgia" panose="02040502050405020303" pitchFamily="18" charset="0"/>
              </a:rPr>
              <a:t>fire went </a:t>
            </a:r>
            <a:r>
              <a:rPr lang="en-US" b="1" dirty="0">
                <a:solidFill>
                  <a:srgbClr val="C00000"/>
                </a:solidFill>
                <a:effectLst>
                  <a:outerShdw blurRad="50800" dist="88900" dir="13500000" algn="br" rotWithShape="0">
                    <a:srgbClr val="0000FF"/>
                  </a:outerShdw>
                </a:effectLst>
                <a:latin typeface="Georgia" panose="02040502050405020303" pitchFamily="18" charset="0"/>
              </a:rPr>
              <a:t>up</a:t>
            </a:r>
            <a:r>
              <a:rPr lang="en-US" b="1" dirty="0">
                <a:solidFill>
                  <a:srgbClr val="C00000"/>
                </a:solidFill>
                <a:latin typeface="Georgia" panose="02040502050405020303" pitchFamily="18" charset="0"/>
              </a:rPr>
              <a:t> out of </a:t>
            </a:r>
            <a:r>
              <a:rPr lang="en-US" b="1" u="sng" dirty="0">
                <a:solidFill>
                  <a:srgbClr val="C00000"/>
                </a:solidFill>
                <a:latin typeface="Georgia" panose="02040502050405020303" pitchFamily="18" charset="0"/>
              </a:rPr>
              <a:t>the rock</a:t>
            </a:r>
            <a:r>
              <a:rPr lang="en-US" b="1" dirty="0">
                <a:solidFill>
                  <a:srgbClr val="C00000"/>
                </a:solidFill>
                <a:latin typeface="Georgia" panose="02040502050405020303" pitchFamily="18" charset="0"/>
              </a:rPr>
              <a:t> </a:t>
            </a:r>
            <a:r>
              <a:rPr lang="en-US" dirty="0">
                <a:solidFill>
                  <a:prstClr val="black"/>
                </a:solidFill>
                <a:latin typeface="Georgia" panose="02040502050405020303" pitchFamily="18" charset="0"/>
              </a:rPr>
              <a:t>and consumed the 	meat and the </a:t>
            </a:r>
            <a:r>
              <a:rPr lang="en-US" u="sng" dirty="0">
                <a:solidFill>
                  <a:prstClr val="black"/>
                </a:solidFill>
                <a:latin typeface="Georgia" panose="02040502050405020303" pitchFamily="18" charset="0"/>
              </a:rPr>
              <a:t>unleavened bread</a:t>
            </a:r>
            <a:r>
              <a:rPr lang="en-US" dirty="0">
                <a:solidFill>
                  <a:prstClr val="black"/>
                </a:solidFill>
                <a:latin typeface="Georgia" panose="02040502050405020303" pitchFamily="18" charset="0"/>
              </a:rPr>
              <a:t>.  And the </a:t>
            </a:r>
            <a:r>
              <a:rPr lang="en-US" dirty="0">
                <a:solidFill>
                  <a:srgbClr val="0000FF"/>
                </a:solidFill>
                <a:effectLst>
                  <a:outerShdw blurRad="50800" dist="50800" dir="5400000" algn="ctr" rotWithShape="0">
                    <a:srgbClr val="FF00FF"/>
                  </a:outerShdw>
                </a:effectLst>
                <a:latin typeface="Georgia" panose="02040502050405020303" pitchFamily="18" charset="0"/>
              </a:rPr>
              <a:t>Messenger</a:t>
            </a:r>
            <a:r>
              <a:rPr lang="en-US" dirty="0">
                <a:solidFill>
                  <a:prstClr val="black"/>
                </a:solidFill>
                <a:latin typeface="Georgia" panose="02040502050405020303" pitchFamily="18" charset="0"/>
              </a:rPr>
              <a:t> of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went 	from his sight. </a:t>
            </a:r>
            <a:endParaRPr lang="en-US" dirty="0">
              <a:ln>
                <a:solidFill>
                  <a:srgbClr val="0000FF"/>
                </a:solidFill>
              </a:ln>
              <a:solidFill>
                <a:prstClr val="black"/>
              </a:solidFill>
              <a:latin typeface="Georgia" panose="02040502050405020303" pitchFamily="18" charset="0"/>
            </a:endParaRPr>
          </a:p>
          <a:p>
            <a:pPr marL="0" indent="0">
              <a:buNone/>
            </a:pPr>
            <a:endParaRPr lang="en-US" dirty="0">
              <a:ln>
                <a:solidFill>
                  <a:srgbClr val="0000FF"/>
                </a:solidFill>
              </a:ln>
              <a:solidFill>
                <a:prstClr val="black"/>
              </a:solidFill>
              <a:latin typeface="Georgia" panose="02040502050405020303" pitchFamily="18" charset="0"/>
            </a:endParaRPr>
          </a:p>
          <a:p>
            <a:pPr marL="0" indent="0">
              <a:buNone/>
            </a:pPr>
            <a:r>
              <a:rPr lang="en-US" dirty="0">
                <a:ln>
                  <a:solidFill>
                    <a:srgbClr val="0000FF"/>
                  </a:solidFill>
                </a:ln>
                <a:solidFill>
                  <a:prstClr val="black"/>
                </a:solidFill>
                <a:latin typeface="Georgia" panose="02040502050405020303" pitchFamily="18" charset="0"/>
              </a:rPr>
              <a:t>Was </a:t>
            </a:r>
            <a:r>
              <a:rPr lang="en-US" b="1" dirty="0">
                <a:ln w="19050">
                  <a:solidFill>
                    <a:srgbClr val="FFFF00"/>
                  </a:solidFill>
                </a:ln>
                <a:solidFill>
                  <a:srgbClr val="0000FF"/>
                </a:solidFill>
                <a:effectLst>
                  <a:glow rad="127000">
                    <a:srgbClr val="FF99FF"/>
                  </a:glow>
                </a:effectLst>
                <a:latin typeface="Cooper Black" panose="0208090404030B020404" pitchFamily="18" charset="0"/>
              </a:rPr>
              <a:t>The Rock </a:t>
            </a:r>
            <a:r>
              <a:rPr lang="en-US" dirty="0">
                <a:ln>
                  <a:solidFill>
                    <a:srgbClr val="0000FF"/>
                  </a:solidFill>
                </a:ln>
                <a:solidFill>
                  <a:prstClr val="black"/>
                </a:solidFill>
                <a:latin typeface="Georgia" panose="02040502050405020303" pitchFamily="18" charset="0"/>
              </a:rPr>
              <a:t>(with eternal authority) standing beside </a:t>
            </a:r>
            <a:r>
              <a:rPr lang="en-US" u="sng" dirty="0">
                <a:ln>
                  <a:solidFill>
                    <a:srgbClr val="0000FF"/>
                  </a:solidFill>
                </a:ln>
                <a:solidFill>
                  <a:prstClr val="black"/>
                </a:solidFill>
                <a:latin typeface="Georgia" panose="02040502050405020303" pitchFamily="18" charset="0"/>
              </a:rPr>
              <a:t>the rock</a:t>
            </a:r>
            <a:r>
              <a:rPr lang="en-US" dirty="0">
                <a:ln>
                  <a:solidFill>
                    <a:srgbClr val="0000FF"/>
                  </a:solidFill>
                </a:ln>
                <a:solidFill>
                  <a:prstClr val="black"/>
                </a:solidFill>
                <a:latin typeface="Georgia" panose="02040502050405020303" pitchFamily="18" charset="0"/>
              </a:rPr>
              <a:t>, ready   </a:t>
            </a:r>
            <a:br>
              <a:rPr lang="en-US" dirty="0">
                <a:ln>
                  <a:solidFill>
                    <a:srgbClr val="0000FF"/>
                  </a:solidFill>
                </a:ln>
                <a:solidFill>
                  <a:prstClr val="black"/>
                </a:solidFill>
                <a:latin typeface="Georgia" panose="02040502050405020303" pitchFamily="18" charset="0"/>
              </a:rPr>
            </a:br>
            <a:r>
              <a:rPr lang="en-US" dirty="0">
                <a:ln>
                  <a:solidFill>
                    <a:srgbClr val="0000FF"/>
                  </a:solidFill>
                </a:ln>
                <a:solidFill>
                  <a:prstClr val="black"/>
                </a:solidFill>
                <a:latin typeface="Georgia" panose="02040502050405020303" pitchFamily="18" charset="0"/>
              </a:rPr>
              <a:t>          to accept sacrifice and offering?  Is this where </a:t>
            </a:r>
            <a:r>
              <a:rPr lang="en-US" b="1" dirty="0">
                <a:ln>
                  <a:solidFill>
                    <a:srgbClr val="0000FF"/>
                  </a:solidFill>
                </a:ln>
                <a:solidFill>
                  <a:srgbClr val="C00000"/>
                </a:solidFill>
                <a:latin typeface="Georgia" panose="02040502050405020303" pitchFamily="18" charset="0"/>
              </a:rPr>
              <a:t>the fire </a:t>
            </a:r>
            <a:r>
              <a:rPr lang="en-US" dirty="0">
                <a:ln>
                  <a:solidFill>
                    <a:srgbClr val="0000FF"/>
                  </a:solidFill>
                </a:ln>
                <a:solidFill>
                  <a:prstClr val="black"/>
                </a:solidFill>
                <a:latin typeface="Georgia" panose="02040502050405020303" pitchFamily="18" charset="0"/>
              </a:rPr>
              <a:t>originated? </a:t>
            </a:r>
          </a:p>
          <a:p>
            <a:pPr marL="0" indent="0">
              <a:buNone/>
            </a:pPr>
            <a:endParaRPr lang="en-US" dirty="0">
              <a:ln>
                <a:solidFill>
                  <a:srgbClr val="0000FF"/>
                </a:solidFill>
              </a:ln>
              <a:solidFill>
                <a:prstClr val="black"/>
              </a:solidFill>
              <a:latin typeface="Georgia" panose="02040502050405020303" pitchFamily="18" charset="0"/>
            </a:endParaRPr>
          </a:p>
          <a:p>
            <a:pPr marL="0" indent="0">
              <a:buNone/>
            </a:pPr>
            <a:r>
              <a:rPr lang="en-US" dirty="0" err="1">
                <a:solidFill>
                  <a:srgbClr val="663300"/>
                </a:solidFill>
              </a:rPr>
              <a:t>Gid’on</a:t>
            </a:r>
            <a:r>
              <a:rPr lang="en-US" dirty="0">
                <a:solidFill>
                  <a:srgbClr val="663300"/>
                </a:solidFill>
              </a:rPr>
              <a:t> received full confirmation to his question about having sufficient ability to perform the command to save </a:t>
            </a:r>
            <a:r>
              <a:rPr lang="en-US" dirty="0" err="1">
                <a:solidFill>
                  <a:srgbClr val="663300"/>
                </a:solidFill>
              </a:rPr>
              <a:t>Yisra’el</a:t>
            </a:r>
            <a:r>
              <a:rPr lang="en-US" dirty="0">
                <a:solidFill>
                  <a:srgbClr val="663300"/>
                </a:solidFill>
              </a:rPr>
              <a:t> from the Midianites. </a:t>
            </a:r>
          </a:p>
          <a:p>
            <a:pPr marL="0" indent="0">
              <a:buNone/>
            </a:pPr>
            <a:r>
              <a:rPr lang="en-US" dirty="0">
                <a:solidFill>
                  <a:srgbClr val="663300"/>
                </a:solidFill>
              </a:rPr>
              <a:t>And what about his fear of death from seeing </a:t>
            </a:r>
            <a:r>
              <a:rPr lang="en-US" b="1" dirty="0">
                <a:solidFill>
                  <a:srgbClr val="0000FF"/>
                </a:solidFill>
              </a:rPr>
              <a:t>“The Messenger” </a:t>
            </a:r>
            <a:r>
              <a:rPr lang="en-US" b="1" u="sng" dirty="0">
                <a:solidFill>
                  <a:srgbClr val="663300"/>
                </a:solidFill>
              </a:rPr>
              <a:t>face to face</a:t>
            </a:r>
            <a:r>
              <a:rPr lang="en-US" b="1" dirty="0">
                <a:solidFill>
                  <a:srgbClr val="663300"/>
                </a:solidFill>
              </a:rPr>
              <a:t>?</a:t>
            </a:r>
          </a:p>
        </p:txBody>
      </p:sp>
      <p:sp>
        <p:nvSpPr>
          <p:cNvPr id="2" name="Slide Number Placeholder 1">
            <a:extLst>
              <a:ext uri="{FF2B5EF4-FFF2-40B4-BE49-F238E27FC236}">
                <a16:creationId xmlns="" xmlns:a16="http://schemas.microsoft.com/office/drawing/2014/main" id="{35324BD8-1F32-43F4-A671-795F54B4C810}"/>
              </a:ext>
            </a:extLst>
          </p:cNvPr>
          <p:cNvSpPr>
            <a:spLocks noGrp="1"/>
          </p:cNvSpPr>
          <p:nvPr>
            <p:ph type="sldNum" sz="quarter" idx="12"/>
          </p:nvPr>
        </p:nvSpPr>
        <p:spPr>
          <a:xfrm>
            <a:off x="9448800" y="6543964"/>
            <a:ext cx="2743200" cy="365125"/>
          </a:xfrm>
        </p:spPr>
        <p:txBody>
          <a:bodyPr/>
          <a:lstStyle/>
          <a:p>
            <a:fld id="{DDD9EB22-F289-478D-9B7C-A50560697DE0}" type="slidenum">
              <a:rPr lang="en-CA" smtClean="0">
                <a:solidFill>
                  <a:schemeClr val="tx1"/>
                </a:solidFill>
              </a:rPr>
              <a:t>50</a:t>
            </a:fld>
            <a:endParaRPr lang="en-CA" dirty="0">
              <a:solidFill>
                <a:schemeClr val="tx1"/>
              </a:solidFill>
            </a:endParaRPr>
          </a:p>
        </p:txBody>
      </p:sp>
    </p:spTree>
    <p:extLst>
      <p:ext uri="{BB962C8B-B14F-4D97-AF65-F5344CB8AC3E}">
        <p14:creationId xmlns:p14="http://schemas.microsoft.com/office/powerpoint/2010/main" val="3739451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314036"/>
            <a:ext cx="11610109" cy="6289964"/>
          </a:xfrm>
        </p:spPr>
        <p:txBody>
          <a:bodyPr anchor="t">
            <a:noAutofit/>
          </a:bodyPr>
          <a:lstStyle/>
          <a:p>
            <a:r>
              <a:rPr lang="en-CA" dirty="0" err="1">
                <a:solidFill>
                  <a:srgbClr val="008080"/>
                </a:solidFill>
                <a:latin typeface="Georgia" panose="02040502050405020303" pitchFamily="18" charset="0"/>
              </a:rPr>
              <a:t>Jdg</a:t>
            </a:r>
            <a:r>
              <a:rPr lang="en-CA" dirty="0">
                <a:solidFill>
                  <a:srgbClr val="008080"/>
                </a:solidFill>
                <a:latin typeface="Georgia" panose="02040502050405020303" pitchFamily="18" charset="0"/>
              </a:rPr>
              <a:t> 6:23</a:t>
            </a:r>
            <a:r>
              <a:rPr lang="en-CA" dirty="0">
                <a:solidFill>
                  <a:prstClr val="black"/>
                </a:solidFill>
                <a:latin typeface="Georgia" panose="02040502050405020303" pitchFamily="18" charset="0"/>
              </a:rPr>
              <a:t>  And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said to him, “Peace be with you! Do not fear, 	you do not die.” </a:t>
            </a:r>
          </a:p>
          <a:p>
            <a:r>
              <a:rPr lang="en-US" dirty="0">
                <a:solidFill>
                  <a:srgbClr val="008080"/>
                </a:solidFill>
                <a:latin typeface="Georgia" panose="02040502050405020303" pitchFamily="18" charset="0"/>
              </a:rPr>
              <a:t>Jdg 6:24</a:t>
            </a:r>
            <a:r>
              <a:rPr lang="en-US" dirty="0">
                <a:solidFill>
                  <a:prstClr val="black"/>
                </a:solidFill>
                <a:latin typeface="Georgia" panose="02040502050405020303" pitchFamily="18" charset="0"/>
              </a:rPr>
              <a:t>  And </a:t>
            </a:r>
            <a:r>
              <a:rPr lang="en-US" dirty="0" err="1">
                <a:solidFill>
                  <a:prstClr val="black"/>
                </a:solidFill>
                <a:latin typeface="Georgia" panose="02040502050405020303" pitchFamily="18" charset="0"/>
              </a:rPr>
              <a:t>Gi</a:t>
            </a:r>
            <a:r>
              <a:rPr lang="en-US" dirty="0" err="1">
                <a:solidFill>
                  <a:prstClr val="black"/>
                </a:solidFill>
                <a:latin typeface="TITUS Cyberbit Basic" panose="02020603050405020304" pitchFamily="18" charset="0"/>
              </a:rPr>
              <a:t>ḏʽ</a:t>
            </a:r>
            <a:r>
              <a:rPr lang="en-US" dirty="0" err="1">
                <a:solidFill>
                  <a:prstClr val="black"/>
                </a:solidFill>
                <a:latin typeface="Georgia" panose="02040502050405020303" pitchFamily="18" charset="0"/>
              </a:rPr>
              <a:t>on</a:t>
            </a:r>
            <a:r>
              <a:rPr lang="en-US" dirty="0">
                <a:solidFill>
                  <a:prstClr val="black"/>
                </a:solidFill>
                <a:latin typeface="Georgia" panose="02040502050405020303" pitchFamily="18" charset="0"/>
              </a:rPr>
              <a:t> built an altar there to </a:t>
            </a:r>
            <a:r>
              <a:rPr lang="he-IL" dirty="0">
                <a:solidFill>
                  <a:srgbClr val="0000FF"/>
                </a:solidFill>
                <a:latin typeface="Arial" panose="020B0604020202020204" pitchFamily="34" charset="0"/>
              </a:rPr>
              <a:t>יהוה</a:t>
            </a:r>
            <a:r>
              <a:rPr lang="en-US" dirty="0">
                <a:solidFill>
                  <a:srgbClr val="0000FF"/>
                </a:solidFill>
                <a:latin typeface="Georgia" panose="02040502050405020303" pitchFamily="18" charset="0"/>
              </a:rPr>
              <a:t>, </a:t>
            </a:r>
            <a:r>
              <a:rPr lang="en-US" dirty="0">
                <a:solidFill>
                  <a:prstClr val="black"/>
                </a:solidFill>
                <a:latin typeface="Georgia" panose="02040502050405020303" pitchFamily="18" charset="0"/>
              </a:rPr>
              <a:t>and called it: </a:t>
            </a:r>
            <a:r>
              <a:rPr lang="he-IL" dirty="0">
                <a:solidFill>
                  <a:srgbClr val="0000FF"/>
                </a:solidFill>
                <a:latin typeface="Arial" panose="020B0604020202020204" pitchFamily="34" charset="0"/>
              </a:rPr>
              <a:t>יהוה</a:t>
            </a:r>
            <a:r>
              <a:rPr lang="en-US" dirty="0">
                <a:solidFill>
                  <a:srgbClr val="0000FF"/>
                </a:solidFill>
                <a:latin typeface="Georgia" panose="02040502050405020303" pitchFamily="18" charset="0"/>
              </a:rPr>
              <a:t> 	Shalom. </a:t>
            </a:r>
            <a:r>
              <a:rPr lang="en-US" dirty="0">
                <a:solidFill>
                  <a:prstClr val="black"/>
                </a:solidFill>
                <a:latin typeface="Georgia" panose="02040502050405020303" pitchFamily="18" charset="0"/>
              </a:rPr>
              <a:t> To this day it is still in </a:t>
            </a:r>
            <a:r>
              <a:rPr lang="en-US" dirty="0" err="1">
                <a:solidFill>
                  <a:prstClr val="black"/>
                </a:solidFill>
                <a:latin typeface="Georgia" panose="02040502050405020303" pitchFamily="18" charset="0"/>
              </a:rPr>
              <a:t>Ophrah</a:t>
            </a:r>
            <a:r>
              <a:rPr lang="en-US" dirty="0">
                <a:solidFill>
                  <a:prstClr val="black"/>
                </a:solidFill>
                <a:latin typeface="Georgia" panose="02040502050405020303" pitchFamily="18" charset="0"/>
              </a:rPr>
              <a:t> of the </a:t>
            </a:r>
            <a:r>
              <a:rPr lang="en-US" dirty="0" err="1">
                <a:solidFill>
                  <a:prstClr val="black"/>
                </a:solidFill>
                <a:latin typeface="Georgia" panose="02040502050405020303" pitchFamily="18" charset="0"/>
              </a:rPr>
              <a:t>A</a:t>
            </a:r>
            <a:r>
              <a:rPr lang="en-US" dirty="0" err="1">
                <a:solidFill>
                  <a:prstClr val="black"/>
                </a:solidFill>
                <a:latin typeface="TITUS Cyberbit Basic" panose="02020603050405020304" pitchFamily="18" charset="0"/>
              </a:rPr>
              <a:t>ḇ</a:t>
            </a:r>
            <a:r>
              <a:rPr lang="en-US" dirty="0" err="1">
                <a:solidFill>
                  <a:prstClr val="black"/>
                </a:solidFill>
                <a:latin typeface="Georgia" panose="02040502050405020303" pitchFamily="18" charset="0"/>
              </a:rPr>
              <a:t>i</a:t>
            </a:r>
            <a:r>
              <a:rPr lang="en-US" dirty="0" err="1">
                <a:solidFill>
                  <a:prstClr val="black"/>
                </a:solidFill>
                <a:latin typeface="TITUS Cyberbit Basic" panose="02020603050405020304" pitchFamily="18" charset="0"/>
              </a:rPr>
              <a:t>ʽ</a:t>
            </a:r>
            <a:r>
              <a:rPr lang="en-US" dirty="0" err="1">
                <a:solidFill>
                  <a:prstClr val="black"/>
                </a:solidFill>
                <a:latin typeface="Georgia" panose="02040502050405020303" pitchFamily="18" charset="0"/>
              </a:rPr>
              <a:t>ezerites</a:t>
            </a:r>
            <a:r>
              <a:rPr lang="en-US" dirty="0">
                <a:solidFill>
                  <a:prstClr val="black"/>
                </a:solidFill>
                <a:latin typeface="Georgia" panose="02040502050405020303" pitchFamily="18" charset="0"/>
              </a:rPr>
              <a:t>. </a:t>
            </a:r>
          </a:p>
          <a:p>
            <a:endParaRPr lang="en-US" dirty="0">
              <a:solidFill>
                <a:prstClr val="black"/>
              </a:solidFill>
              <a:latin typeface="Georgia" panose="02040502050405020303" pitchFamily="18" charset="0"/>
            </a:endParaRPr>
          </a:p>
          <a:p>
            <a:r>
              <a:rPr lang="en-US" b="1" dirty="0">
                <a:solidFill>
                  <a:srgbClr val="663300"/>
                </a:solidFill>
              </a:rPr>
              <a:t>What an interesting </a:t>
            </a:r>
            <a:r>
              <a:rPr lang="en-US" b="1" dirty="0">
                <a:solidFill>
                  <a:srgbClr val="0000FF"/>
                </a:solidFill>
              </a:rPr>
              <a:t>Name</a:t>
            </a:r>
            <a:r>
              <a:rPr lang="en-US" b="1" dirty="0">
                <a:solidFill>
                  <a:srgbClr val="663300"/>
                </a:solidFill>
              </a:rPr>
              <a:t> on the location of the altar! </a:t>
            </a:r>
          </a:p>
          <a:p>
            <a:pPr lvl="8"/>
            <a:r>
              <a:rPr lang="he-IL" sz="4400" dirty="0">
                <a:solidFill>
                  <a:srgbClr val="0000FF"/>
                </a:solidFill>
                <a:latin typeface="Arial" panose="020B0604020202020204" pitchFamily="34" charset="0"/>
              </a:rPr>
              <a:t>יהוה</a:t>
            </a:r>
            <a:r>
              <a:rPr lang="en-US" sz="4400" dirty="0">
                <a:solidFill>
                  <a:srgbClr val="0000FF"/>
                </a:solidFill>
                <a:latin typeface="Georgia" panose="02040502050405020303" pitchFamily="18" charset="0"/>
              </a:rPr>
              <a:t> Shalom!</a:t>
            </a:r>
            <a:endParaRPr lang="en-US" sz="4400" dirty="0">
              <a:solidFill>
                <a:prstClr val="black"/>
              </a:solidFill>
              <a:latin typeface="Georgia" panose="02040502050405020303" pitchFamily="18" charset="0"/>
            </a:endParaRPr>
          </a:p>
          <a:p>
            <a:pPr>
              <a:buFont typeface="Wingdings" panose="05000000000000000000" pitchFamily="2" charset="2"/>
              <a:buChar char="v"/>
            </a:pPr>
            <a:r>
              <a:rPr lang="en-US" dirty="0">
                <a:solidFill>
                  <a:prstClr val="black"/>
                </a:solidFill>
              </a:rPr>
              <a:t>Understanding what we have just read from prophecy in </a:t>
            </a:r>
            <a:r>
              <a:rPr lang="en-US" dirty="0">
                <a:solidFill>
                  <a:srgbClr val="0070C0"/>
                </a:solidFill>
                <a:latin typeface="Georgia" panose="02040502050405020303" pitchFamily="18" charset="0"/>
              </a:rPr>
              <a:t>Isaiah 9:6 </a:t>
            </a:r>
            <a:r>
              <a:rPr lang="en-US" sz="1800" dirty="0">
                <a:solidFill>
                  <a:prstClr val="black"/>
                </a:solidFill>
              </a:rPr>
              <a:t>(slide 35)</a:t>
            </a:r>
          </a:p>
          <a:p>
            <a:pPr>
              <a:buFont typeface="Wingdings" panose="05000000000000000000" pitchFamily="2" charset="2"/>
              <a:buChar char="v"/>
            </a:pPr>
            <a:r>
              <a:rPr lang="en-US" dirty="0">
                <a:solidFill>
                  <a:prstClr val="black"/>
                </a:solidFill>
              </a:rPr>
              <a:t>     </a:t>
            </a:r>
            <a:r>
              <a:rPr lang="en-US" sz="1800" dirty="0">
                <a:solidFill>
                  <a:prstClr val="black"/>
                </a:solidFill>
              </a:rPr>
              <a:t> </a:t>
            </a:r>
            <a:r>
              <a:rPr lang="en-US" dirty="0">
                <a:solidFill>
                  <a:prstClr val="black"/>
                </a:solidFill>
              </a:rPr>
              <a:t>where Prophecy applies the title of </a:t>
            </a:r>
            <a:r>
              <a:rPr lang="en-US" b="1" dirty="0">
                <a:ln>
                  <a:solidFill>
                    <a:sysClr val="windowText" lastClr="000000"/>
                  </a:solidFill>
                </a:ln>
                <a:solidFill>
                  <a:srgbClr val="FF7C80"/>
                </a:solidFill>
              </a:rPr>
              <a:t>Shar Shalom </a:t>
            </a:r>
            <a:r>
              <a:rPr lang="en-US" dirty="0">
                <a:solidFill>
                  <a:prstClr val="black"/>
                </a:solidFill>
              </a:rPr>
              <a:t>– </a:t>
            </a:r>
            <a:r>
              <a:rPr lang="en-US" b="1" dirty="0">
                <a:ln>
                  <a:solidFill>
                    <a:schemeClr val="tx1"/>
                  </a:solidFill>
                </a:ln>
                <a:solidFill>
                  <a:srgbClr val="0000FF"/>
                </a:solidFill>
                <a:effectLst>
                  <a:glow rad="127000">
                    <a:srgbClr val="FF99FF"/>
                  </a:glow>
                </a:effectLst>
              </a:rPr>
              <a:t>Prince of Peace, </a:t>
            </a:r>
            <a:r>
              <a:rPr lang="en-US" dirty="0">
                <a:solidFill>
                  <a:prstClr val="black"/>
                </a:solidFill>
              </a:rPr>
              <a:t>to 		      </a:t>
            </a:r>
            <a:r>
              <a:rPr lang="en-US" b="1" dirty="0">
                <a:solidFill>
                  <a:prstClr val="black"/>
                </a:solidFill>
                <a:effectLst>
                  <a:glow rad="127000">
                    <a:srgbClr val="00FF99"/>
                  </a:glow>
                </a:effectLst>
              </a:rPr>
              <a:t>Yahusha Ha Mashiach </a:t>
            </a:r>
            <a:r>
              <a:rPr lang="en-US" dirty="0">
                <a:solidFill>
                  <a:prstClr val="black"/>
                </a:solidFill>
              </a:rPr>
              <a:t>(future tense), </a:t>
            </a:r>
          </a:p>
          <a:p>
            <a:pPr>
              <a:buFont typeface="Wingdings" panose="05000000000000000000" pitchFamily="2" charset="2"/>
              <a:buChar char="v"/>
            </a:pPr>
            <a:r>
              <a:rPr lang="en-US" dirty="0">
                <a:solidFill>
                  <a:prstClr val="black"/>
                </a:solidFill>
              </a:rPr>
              <a:t>     and understanding that </a:t>
            </a:r>
            <a:r>
              <a:rPr lang="en-US" dirty="0">
                <a:solidFill>
                  <a:srgbClr val="0000FF"/>
                </a:solidFill>
              </a:rPr>
              <a:t>Yahusha</a:t>
            </a:r>
            <a:r>
              <a:rPr lang="en-US" dirty="0">
                <a:solidFill>
                  <a:prstClr val="black"/>
                </a:solidFill>
              </a:rPr>
              <a:t> is </a:t>
            </a:r>
            <a:r>
              <a:rPr lang="en-US" b="1" dirty="0">
                <a:ln w="12700">
                  <a:solidFill>
                    <a:srgbClr val="0000FF"/>
                  </a:solidFill>
                </a:ln>
                <a:solidFill>
                  <a:srgbClr val="FF00FF"/>
                </a:solidFill>
                <a:effectLst>
                  <a:outerShdw blurRad="50800" dist="38100" dir="15600000" sx="101000" sy="101000" algn="br" rotWithShape="0">
                    <a:srgbClr val="FF7C80"/>
                  </a:outerShdw>
                </a:effectLst>
                <a:latin typeface="Cooper Black" panose="0208090404030B020404" pitchFamily="18" charset="0"/>
              </a:rPr>
              <a:t>ECHAD – ONE </a:t>
            </a:r>
            <a:r>
              <a:rPr lang="en-US" dirty="0">
                <a:solidFill>
                  <a:prstClr val="black"/>
                </a:solidFill>
              </a:rPr>
              <a:t>with </a:t>
            </a:r>
            <a:r>
              <a:rPr lang="en-US" dirty="0">
                <a:solidFill>
                  <a:srgbClr val="0000FF"/>
                </a:solidFill>
              </a:rPr>
              <a:t>Yahuah,</a:t>
            </a:r>
            <a:r>
              <a:rPr lang="en-US" dirty="0">
                <a:solidFill>
                  <a:prstClr val="black"/>
                </a:solidFill>
              </a:rPr>
              <a:t> </a:t>
            </a:r>
            <a:br>
              <a:rPr lang="en-US" dirty="0">
                <a:solidFill>
                  <a:prstClr val="black"/>
                </a:solidFill>
              </a:rPr>
            </a:br>
            <a:r>
              <a:rPr lang="en-US" dirty="0">
                <a:solidFill>
                  <a:prstClr val="black"/>
                </a:solidFill>
              </a:rPr>
              <a:t>	is it easy to discern </a:t>
            </a:r>
            <a:r>
              <a:rPr lang="en-US" dirty="0" err="1">
                <a:solidFill>
                  <a:prstClr val="black"/>
                </a:solidFill>
              </a:rPr>
              <a:t>Gid’on’s</a:t>
            </a:r>
            <a:r>
              <a:rPr lang="en-US" dirty="0">
                <a:solidFill>
                  <a:prstClr val="black"/>
                </a:solidFill>
              </a:rPr>
              <a:t> decision to name the altar location </a:t>
            </a:r>
            <a:br>
              <a:rPr lang="en-US" dirty="0">
                <a:solidFill>
                  <a:prstClr val="black"/>
                </a:solidFill>
              </a:rPr>
            </a:br>
            <a:r>
              <a:rPr lang="en-US" dirty="0">
                <a:solidFill>
                  <a:prstClr val="black"/>
                </a:solidFill>
              </a:rPr>
              <a:t>					as - </a:t>
            </a:r>
            <a:r>
              <a:rPr lang="he-IL" sz="4000" b="1" dirty="0">
                <a:solidFill>
                  <a:srgbClr val="0000FF"/>
                </a:solidFill>
                <a:effectLst>
                  <a:outerShdw dist="50800" dir="10800000" algn="r" rotWithShape="0">
                    <a:srgbClr val="7FF7FD"/>
                  </a:outerShdw>
                </a:effectLst>
                <a:latin typeface="Arial" panose="020B0604020202020204" pitchFamily="34" charset="0"/>
              </a:rPr>
              <a:t>יהוה</a:t>
            </a:r>
            <a:r>
              <a:rPr lang="en-US" sz="4000" b="1" dirty="0">
                <a:solidFill>
                  <a:srgbClr val="0000FF"/>
                </a:solidFill>
                <a:effectLst>
                  <a:outerShdw dist="50800" dir="10800000" algn="r" rotWithShape="0">
                    <a:srgbClr val="7FF7FD"/>
                  </a:outerShdw>
                </a:effectLst>
                <a:latin typeface="Georgia" panose="02040502050405020303" pitchFamily="18" charset="0"/>
              </a:rPr>
              <a:t> Shalom?</a:t>
            </a:r>
            <a:r>
              <a:rPr lang="en-US" sz="4000" b="1" dirty="0">
                <a:solidFill>
                  <a:prstClr val="black"/>
                </a:solidFill>
                <a:effectLst>
                  <a:outerShdw dist="50800" dir="10800000" algn="r" rotWithShape="0">
                    <a:srgbClr val="7FF7FD"/>
                  </a:outerShdw>
                </a:effectLst>
                <a:latin typeface="Georgia" panose="02040502050405020303" pitchFamily="18" charset="0"/>
              </a:rPr>
              <a:t> </a:t>
            </a:r>
          </a:p>
        </p:txBody>
      </p:sp>
      <p:sp>
        <p:nvSpPr>
          <p:cNvPr id="2" name="Slide Number Placeholder 1">
            <a:extLst>
              <a:ext uri="{FF2B5EF4-FFF2-40B4-BE49-F238E27FC236}">
                <a16:creationId xmlns="" xmlns:a16="http://schemas.microsoft.com/office/drawing/2014/main" id="{69612706-5030-431B-B03A-70CDBDAC3E11}"/>
              </a:ext>
            </a:extLst>
          </p:cNvPr>
          <p:cNvSpPr>
            <a:spLocks noGrp="1"/>
          </p:cNvSpPr>
          <p:nvPr>
            <p:ph type="sldNum" sz="quarter" idx="12"/>
          </p:nvPr>
        </p:nvSpPr>
        <p:spPr>
          <a:xfrm>
            <a:off x="9377218" y="6492875"/>
            <a:ext cx="2743200" cy="365125"/>
          </a:xfrm>
        </p:spPr>
        <p:txBody>
          <a:bodyPr/>
          <a:lstStyle/>
          <a:p>
            <a:fld id="{DDD9EB22-F289-478D-9B7C-A50560697DE0}" type="slidenum">
              <a:rPr lang="en-CA" smtClean="0">
                <a:solidFill>
                  <a:schemeClr val="tx1"/>
                </a:solidFill>
              </a:rPr>
              <a:t>51</a:t>
            </a:fld>
            <a:endParaRPr lang="en-CA" dirty="0">
              <a:solidFill>
                <a:schemeClr val="tx1"/>
              </a:solidFill>
            </a:endParaRPr>
          </a:p>
        </p:txBody>
      </p:sp>
    </p:spTree>
    <p:extLst>
      <p:ext uri="{BB962C8B-B14F-4D97-AF65-F5344CB8AC3E}">
        <p14:creationId xmlns:p14="http://schemas.microsoft.com/office/powerpoint/2010/main" val="35380777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71583" y="314036"/>
            <a:ext cx="12048836" cy="6289964"/>
          </a:xfrm>
        </p:spPr>
        <p:txBody>
          <a:bodyPr anchor="t">
            <a:normAutofit/>
          </a:bodyPr>
          <a:lstStyle/>
          <a:p>
            <a:pPr marL="0" indent="0">
              <a:buNone/>
            </a:pPr>
            <a:r>
              <a:rPr lang="en-US" dirty="0">
                <a:solidFill>
                  <a:srgbClr val="663300"/>
                </a:solidFill>
              </a:rPr>
              <a:t>At that point in time, </a:t>
            </a:r>
            <a:r>
              <a:rPr lang="en-US" dirty="0" err="1">
                <a:solidFill>
                  <a:srgbClr val="663300"/>
                </a:solidFill>
              </a:rPr>
              <a:t>Gid’on</a:t>
            </a:r>
            <a:r>
              <a:rPr lang="en-US" dirty="0">
                <a:solidFill>
                  <a:srgbClr val="663300"/>
                </a:solidFill>
              </a:rPr>
              <a:t> did not know the </a:t>
            </a:r>
            <a:r>
              <a:rPr lang="en-US" b="1" dirty="0" err="1">
                <a:solidFill>
                  <a:srgbClr val="0000FF"/>
                </a:solidFill>
              </a:rPr>
              <a:t>Melek</a:t>
            </a:r>
            <a:r>
              <a:rPr lang="en-US" dirty="0">
                <a:solidFill>
                  <a:srgbClr val="663300"/>
                </a:solidFill>
              </a:rPr>
              <a:t> (“Messenger”) of </a:t>
            </a:r>
            <a:r>
              <a:rPr lang="en-US" b="1" dirty="0">
                <a:solidFill>
                  <a:srgbClr val="0000FF"/>
                </a:solidFill>
              </a:rPr>
              <a:t>Yahuah</a:t>
            </a:r>
            <a:r>
              <a:rPr lang="en-US" dirty="0">
                <a:solidFill>
                  <a:srgbClr val="663300"/>
                </a:solidFill>
              </a:rPr>
              <a:t> as – </a:t>
            </a:r>
            <a:r>
              <a:rPr lang="en-US" b="1" dirty="0">
                <a:solidFill>
                  <a:srgbClr val="0000FF"/>
                </a:solidFill>
              </a:rPr>
              <a:t>Yahusha </a:t>
            </a:r>
            <a:r>
              <a:rPr lang="en-US" b="1" dirty="0" smtClean="0">
                <a:solidFill>
                  <a:srgbClr val="0000FF"/>
                </a:solidFill>
              </a:rPr>
              <a:t>Ha </a:t>
            </a:r>
            <a:r>
              <a:rPr lang="en-US" b="1" dirty="0">
                <a:solidFill>
                  <a:srgbClr val="0000FF"/>
                </a:solidFill>
              </a:rPr>
              <a:t>Mashiach!  </a:t>
            </a:r>
            <a:r>
              <a:rPr lang="en-US" dirty="0">
                <a:solidFill>
                  <a:srgbClr val="663300"/>
                </a:solidFill>
              </a:rPr>
              <a:t>This </a:t>
            </a:r>
            <a:r>
              <a:rPr lang="en-US" b="1" u="sng" dirty="0">
                <a:ln>
                  <a:solidFill>
                    <a:srgbClr val="0000FF"/>
                  </a:solidFill>
                </a:ln>
                <a:solidFill>
                  <a:srgbClr val="FF7C80"/>
                </a:solidFill>
              </a:rPr>
              <a:t>Name</a:t>
            </a:r>
            <a:r>
              <a:rPr lang="en-US" dirty="0">
                <a:solidFill>
                  <a:srgbClr val="663300"/>
                </a:solidFill>
              </a:rPr>
              <a:t> and </a:t>
            </a:r>
            <a:r>
              <a:rPr lang="en-US" b="1" u="sng" dirty="0">
                <a:ln>
                  <a:solidFill>
                    <a:srgbClr val="663300"/>
                  </a:solidFill>
                </a:ln>
                <a:solidFill>
                  <a:srgbClr val="FF7C80"/>
                </a:solidFill>
              </a:rPr>
              <a:t>Title</a:t>
            </a:r>
            <a:r>
              <a:rPr lang="en-US" dirty="0">
                <a:solidFill>
                  <a:srgbClr val="663300"/>
                </a:solidFill>
              </a:rPr>
              <a:t> became known </a:t>
            </a:r>
            <a:r>
              <a:rPr lang="en-US" u="sng" dirty="0">
                <a:solidFill>
                  <a:srgbClr val="663300"/>
                </a:solidFill>
              </a:rPr>
              <a:t>much later</a:t>
            </a:r>
            <a:r>
              <a:rPr lang="en-US" dirty="0">
                <a:solidFill>
                  <a:srgbClr val="663300"/>
                </a:solidFill>
              </a:rPr>
              <a:t>!</a:t>
            </a:r>
            <a:r>
              <a:rPr lang="en-US" b="1" dirty="0">
                <a:solidFill>
                  <a:srgbClr val="0000FF"/>
                </a:solidFill>
              </a:rPr>
              <a:t> </a:t>
            </a:r>
          </a:p>
          <a:p>
            <a:pPr marL="0" indent="0">
              <a:buNone/>
            </a:pPr>
            <a:endParaRPr lang="en-US" dirty="0">
              <a:solidFill>
                <a:srgbClr val="008080"/>
              </a:solidFill>
              <a:latin typeface="Georgia" panose="02040502050405020303" pitchFamily="18" charset="0"/>
            </a:endParaRPr>
          </a:p>
          <a:p>
            <a:pPr marL="0" indent="0">
              <a:buNone/>
            </a:pPr>
            <a:r>
              <a:rPr lang="en-US" dirty="0">
                <a:solidFill>
                  <a:srgbClr val="008080"/>
                </a:solidFill>
                <a:latin typeface="Georgia" panose="02040502050405020303" pitchFamily="18" charset="0"/>
              </a:rPr>
              <a:t>Jdg 6:25</a:t>
            </a:r>
            <a:r>
              <a:rPr lang="en-US" dirty="0">
                <a:solidFill>
                  <a:prstClr val="black"/>
                </a:solidFill>
                <a:latin typeface="Georgia" panose="02040502050405020303" pitchFamily="18" charset="0"/>
              </a:rPr>
              <a:t>  </a:t>
            </a:r>
            <a:r>
              <a:rPr lang="en-US" b="1" dirty="0">
                <a:solidFill>
                  <a:prstClr val="black"/>
                </a:solidFill>
                <a:effectLst>
                  <a:glow rad="228600">
                    <a:schemeClr val="accent4">
                      <a:satMod val="175000"/>
                      <a:alpha val="40000"/>
                    </a:schemeClr>
                  </a:glow>
                </a:effectLst>
                <a:latin typeface="Georgia" panose="02040502050405020303" pitchFamily="18" charset="0"/>
              </a:rPr>
              <a:t>And the </a:t>
            </a:r>
            <a:r>
              <a:rPr lang="en-US" b="1" u="sng" dirty="0">
                <a:ln>
                  <a:solidFill>
                    <a:srgbClr val="663300"/>
                  </a:solidFill>
                </a:ln>
                <a:solidFill>
                  <a:srgbClr val="FF7C80"/>
                </a:solidFill>
                <a:effectLst>
                  <a:glow rad="228600">
                    <a:schemeClr val="accent4">
                      <a:satMod val="175000"/>
                      <a:alpha val="40000"/>
                    </a:schemeClr>
                  </a:glow>
                </a:effectLst>
                <a:latin typeface="Georgia" panose="02040502050405020303" pitchFamily="18" charset="0"/>
              </a:rPr>
              <a:t>same ni</a:t>
            </a:r>
            <a:r>
              <a:rPr lang="en-US" b="1" dirty="0">
                <a:ln>
                  <a:solidFill>
                    <a:srgbClr val="663300"/>
                  </a:solidFill>
                </a:ln>
                <a:solidFill>
                  <a:srgbClr val="FF7C80"/>
                </a:solidFill>
                <a:effectLst>
                  <a:glow rad="228600">
                    <a:schemeClr val="accent4">
                      <a:satMod val="175000"/>
                      <a:alpha val="40000"/>
                    </a:schemeClr>
                  </a:glow>
                </a:effectLst>
                <a:latin typeface="Georgia" panose="02040502050405020303" pitchFamily="18" charset="0"/>
              </a:rPr>
              <a:t>g</a:t>
            </a:r>
            <a:r>
              <a:rPr lang="en-US" b="1" u="sng" dirty="0">
                <a:ln>
                  <a:solidFill>
                    <a:srgbClr val="663300"/>
                  </a:solidFill>
                </a:ln>
                <a:solidFill>
                  <a:srgbClr val="FF7C80"/>
                </a:solidFill>
                <a:effectLst>
                  <a:glow rad="228600">
                    <a:schemeClr val="accent4">
                      <a:satMod val="175000"/>
                      <a:alpha val="40000"/>
                    </a:schemeClr>
                  </a:glow>
                </a:effectLst>
                <a:latin typeface="Georgia" panose="02040502050405020303" pitchFamily="18" charset="0"/>
              </a:rPr>
              <a:t>ht</a:t>
            </a:r>
            <a:r>
              <a:rPr lang="en-US" b="1" dirty="0">
                <a:solidFill>
                  <a:prstClr val="black"/>
                </a:solidFill>
                <a:effectLst>
                  <a:glow rad="228600">
                    <a:schemeClr val="accent4">
                      <a:satMod val="175000"/>
                      <a:alpha val="40000"/>
                    </a:schemeClr>
                  </a:glow>
                </a:effectLst>
                <a:latin typeface="Georgia" panose="02040502050405020303" pitchFamily="18" charset="0"/>
              </a:rPr>
              <a:t> it came to be</a:t>
            </a:r>
            <a:r>
              <a:rPr lang="en-US" dirty="0">
                <a:solidFill>
                  <a:prstClr val="black"/>
                </a:solidFill>
                <a:latin typeface="Georgia" panose="02040502050405020303" pitchFamily="18" charset="0"/>
              </a:rPr>
              <a:t> that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said to him, 	“Take the young bull of your father, and the second bull of seven 	years old, and you shall throw down the altar of </a:t>
            </a:r>
            <a:r>
              <a:rPr lang="en-US" dirty="0" err="1">
                <a:solidFill>
                  <a:prstClr val="black"/>
                </a:solidFill>
                <a:latin typeface="Georgia" panose="02040502050405020303" pitchFamily="18" charset="0"/>
              </a:rPr>
              <a:t>Ba</a:t>
            </a:r>
            <a:r>
              <a:rPr lang="en-US" dirty="0" err="1">
                <a:solidFill>
                  <a:prstClr val="black"/>
                </a:solidFill>
                <a:latin typeface="TITUS Cyberbit Basic" panose="02020603050405020304" pitchFamily="18" charset="0"/>
              </a:rPr>
              <a:t>ʽ</a:t>
            </a:r>
            <a:r>
              <a:rPr lang="en-US" dirty="0" err="1">
                <a:solidFill>
                  <a:prstClr val="black"/>
                </a:solidFill>
                <a:latin typeface="Georgia" panose="02040502050405020303" pitchFamily="18" charset="0"/>
              </a:rPr>
              <a:t>al</a:t>
            </a:r>
            <a:r>
              <a:rPr lang="en-US" dirty="0">
                <a:solidFill>
                  <a:prstClr val="black"/>
                </a:solidFill>
                <a:latin typeface="Georgia" panose="02040502050405020303" pitchFamily="18" charset="0"/>
              </a:rPr>
              <a:t> that your 	father has, and cut down the </a:t>
            </a:r>
            <a:r>
              <a:rPr lang="en-US" dirty="0" err="1">
                <a:solidFill>
                  <a:prstClr val="black"/>
                </a:solidFill>
                <a:latin typeface="Georgia" panose="02040502050405020303" pitchFamily="18" charset="0"/>
              </a:rPr>
              <a:t>Ashĕrah</a:t>
            </a:r>
            <a:r>
              <a:rPr lang="en-US" dirty="0">
                <a:solidFill>
                  <a:prstClr val="black"/>
                </a:solidFill>
                <a:latin typeface="Georgia" panose="02040502050405020303" pitchFamily="18" charset="0"/>
              </a:rPr>
              <a:t> that is beside it. </a:t>
            </a:r>
          </a:p>
          <a:p>
            <a:endParaRPr lang="en-US" sz="800" dirty="0">
              <a:solidFill>
                <a:prstClr val="black"/>
              </a:solidFill>
              <a:latin typeface="Georgia" panose="02040502050405020303" pitchFamily="18" charset="0"/>
            </a:endParaRPr>
          </a:p>
          <a:p>
            <a:r>
              <a:rPr lang="en-US" dirty="0">
                <a:solidFill>
                  <a:srgbClr val="663300"/>
                </a:solidFill>
              </a:rPr>
              <a:t>The </a:t>
            </a:r>
            <a:r>
              <a:rPr lang="en-US" b="1" u="sng" dirty="0">
                <a:solidFill>
                  <a:srgbClr val="663300"/>
                </a:solidFill>
              </a:rPr>
              <a:t>same ni</a:t>
            </a:r>
            <a:r>
              <a:rPr lang="en-US" b="1" dirty="0">
                <a:solidFill>
                  <a:srgbClr val="663300"/>
                </a:solidFill>
              </a:rPr>
              <a:t>g</a:t>
            </a:r>
            <a:r>
              <a:rPr lang="en-US" b="1" u="sng" dirty="0">
                <a:solidFill>
                  <a:srgbClr val="663300"/>
                </a:solidFill>
              </a:rPr>
              <a:t>ht</a:t>
            </a:r>
            <a:r>
              <a:rPr lang="en-US" b="1" dirty="0">
                <a:solidFill>
                  <a:srgbClr val="663300"/>
                </a:solidFill>
              </a:rPr>
              <a:t>?  </a:t>
            </a:r>
            <a:r>
              <a:rPr lang="en-US" b="1" u="sng" dirty="0">
                <a:solidFill>
                  <a:srgbClr val="663300"/>
                </a:solidFill>
              </a:rPr>
              <a:t>Same as WHAT</a:t>
            </a:r>
            <a:r>
              <a:rPr lang="en-US" b="1" dirty="0">
                <a:solidFill>
                  <a:srgbClr val="663300"/>
                </a:solidFill>
              </a:rPr>
              <a:t>?  Same cycle timeframe as the twilight mixture </a:t>
            </a:r>
            <a:r>
              <a:rPr lang="en-US" b="1" u="sng" dirty="0">
                <a:solidFill>
                  <a:srgbClr val="663300"/>
                </a:solidFill>
              </a:rPr>
              <a:t>after sunset</a:t>
            </a:r>
            <a:r>
              <a:rPr lang="en-US" b="1" dirty="0">
                <a:solidFill>
                  <a:srgbClr val="663300"/>
                </a:solidFill>
              </a:rPr>
              <a:t>, OR SAME AS THAT WHICH STARTED WITH THE DAWN??  </a:t>
            </a:r>
            <a:br>
              <a:rPr lang="en-US" b="1" dirty="0">
                <a:solidFill>
                  <a:srgbClr val="663300"/>
                </a:solidFill>
              </a:rPr>
            </a:br>
            <a:endParaRPr lang="en-US" dirty="0">
              <a:solidFill>
                <a:srgbClr val="663300"/>
              </a:solidFill>
            </a:endParaRPr>
          </a:p>
        </p:txBody>
      </p:sp>
      <p:sp>
        <p:nvSpPr>
          <p:cNvPr id="2" name="Slide Number Placeholder 1">
            <a:extLst>
              <a:ext uri="{FF2B5EF4-FFF2-40B4-BE49-F238E27FC236}">
                <a16:creationId xmlns="" xmlns:a16="http://schemas.microsoft.com/office/drawing/2014/main" id="{69612706-5030-431B-B03A-70CDBDAC3E11}"/>
              </a:ext>
            </a:extLst>
          </p:cNvPr>
          <p:cNvSpPr>
            <a:spLocks noGrp="1"/>
          </p:cNvSpPr>
          <p:nvPr>
            <p:ph type="sldNum" sz="quarter" idx="12"/>
          </p:nvPr>
        </p:nvSpPr>
        <p:spPr>
          <a:xfrm>
            <a:off x="9377218" y="6492875"/>
            <a:ext cx="2743200" cy="365125"/>
          </a:xfrm>
        </p:spPr>
        <p:txBody>
          <a:bodyPr/>
          <a:lstStyle/>
          <a:p>
            <a:fld id="{DDD9EB22-F289-478D-9B7C-A50560697DE0}" type="slidenum">
              <a:rPr lang="en-CA" smtClean="0">
                <a:solidFill>
                  <a:schemeClr val="tx1"/>
                </a:solidFill>
              </a:rPr>
              <a:t>52</a:t>
            </a:fld>
            <a:endParaRPr lang="en-CA" dirty="0">
              <a:solidFill>
                <a:schemeClr val="tx1"/>
              </a:solidFill>
            </a:endParaRPr>
          </a:p>
        </p:txBody>
      </p:sp>
      <p:pic>
        <p:nvPicPr>
          <p:cNvPr id="4" name="Picture 3">
            <a:extLst>
              <a:ext uri="{FF2B5EF4-FFF2-40B4-BE49-F238E27FC236}">
                <a16:creationId xmlns="" xmlns:a16="http://schemas.microsoft.com/office/drawing/2014/main" id="{5032BE53-9821-497C-877A-C4387946DD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653378" y="4792560"/>
            <a:ext cx="2063920" cy="1882877"/>
          </a:xfrm>
          <a:prstGeom prst="rect">
            <a:avLst/>
          </a:prstGeom>
          <a:ln>
            <a:solidFill>
              <a:srgbClr val="002060"/>
            </a:solidFill>
          </a:ln>
        </p:spPr>
      </p:pic>
      <p:pic>
        <p:nvPicPr>
          <p:cNvPr id="5" name="Picture 4">
            <a:extLst>
              <a:ext uri="{FF2B5EF4-FFF2-40B4-BE49-F238E27FC236}">
                <a16:creationId xmlns="" xmlns:a16="http://schemas.microsoft.com/office/drawing/2014/main" id="{8E5F18A8-9821-4C5C-9839-219763A13E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24393" y="4792559"/>
            <a:ext cx="1133381" cy="1882877"/>
          </a:xfrm>
          <a:prstGeom prst="rect">
            <a:avLst/>
          </a:prstGeom>
          <a:ln>
            <a:solidFill>
              <a:srgbClr val="002060"/>
            </a:solidFill>
          </a:ln>
        </p:spPr>
      </p:pic>
      <p:sp>
        <p:nvSpPr>
          <p:cNvPr id="6" name="Rectangle: Rounded Corners 5">
            <a:extLst>
              <a:ext uri="{FF2B5EF4-FFF2-40B4-BE49-F238E27FC236}">
                <a16:creationId xmlns="" xmlns:a16="http://schemas.microsoft.com/office/drawing/2014/main" id="{A1F92442-2EE7-471F-8934-531AEEC5ECA8}"/>
              </a:ext>
            </a:extLst>
          </p:cNvPr>
          <p:cNvSpPr/>
          <p:nvPr/>
        </p:nvSpPr>
        <p:spPr>
          <a:xfrm>
            <a:off x="5329083" y="4819596"/>
            <a:ext cx="4186157" cy="1855839"/>
          </a:xfrm>
          <a:prstGeom prst="roundRect">
            <a:avLst/>
          </a:prstGeom>
          <a:solidFill>
            <a:srgbClr val="FF99FF"/>
          </a:solidFill>
          <a:ln w="76200">
            <a:solidFill>
              <a:srgbClr val="99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663300"/>
                </a:solidFill>
              </a:rPr>
              <a:t>The </a:t>
            </a:r>
            <a:r>
              <a:rPr lang="en-CA" sz="2800" b="1" u="sng" dirty="0">
                <a:ln>
                  <a:solidFill>
                    <a:srgbClr val="0000FF"/>
                  </a:solidFill>
                </a:ln>
                <a:solidFill>
                  <a:srgbClr val="7FF7FD"/>
                </a:solidFill>
              </a:rPr>
              <a:t>Li</a:t>
            </a:r>
            <a:r>
              <a:rPr lang="en-CA" sz="2800" b="1" dirty="0">
                <a:ln>
                  <a:solidFill>
                    <a:srgbClr val="0000FF"/>
                  </a:solidFill>
                </a:ln>
                <a:solidFill>
                  <a:srgbClr val="7FF7FD"/>
                </a:solidFill>
              </a:rPr>
              <a:t>g</a:t>
            </a:r>
            <a:r>
              <a:rPr lang="en-CA" sz="2800" b="1" u="sng" dirty="0">
                <a:ln>
                  <a:solidFill>
                    <a:srgbClr val="0000FF"/>
                  </a:solidFill>
                </a:ln>
                <a:solidFill>
                  <a:srgbClr val="7FF7FD"/>
                </a:solidFill>
              </a:rPr>
              <a:t>ht Season</a:t>
            </a:r>
            <a:r>
              <a:rPr lang="en-CA" sz="2800" dirty="0">
                <a:ln>
                  <a:solidFill>
                    <a:srgbClr val="0000FF"/>
                  </a:solidFill>
                </a:ln>
                <a:solidFill>
                  <a:srgbClr val="7FF7FD"/>
                </a:solidFill>
              </a:rPr>
              <a:t> </a:t>
            </a:r>
            <a:r>
              <a:rPr lang="en-CA" sz="2800" dirty="0">
                <a:solidFill>
                  <a:srgbClr val="663300"/>
                </a:solidFill>
              </a:rPr>
              <a:t>state of existence, </a:t>
            </a:r>
            <a:r>
              <a:rPr lang="en-CA" sz="2800" b="1" dirty="0">
                <a:solidFill>
                  <a:srgbClr val="663300"/>
                </a:solidFill>
                <a:effectLst>
                  <a:glow rad="127000">
                    <a:srgbClr val="00FF99"/>
                  </a:glow>
                </a:effectLst>
              </a:rPr>
              <a:t>transitioned</a:t>
            </a:r>
            <a:r>
              <a:rPr lang="en-CA" sz="2800" dirty="0">
                <a:solidFill>
                  <a:srgbClr val="663300"/>
                </a:solidFill>
              </a:rPr>
              <a:t> </a:t>
            </a:r>
            <a:br>
              <a:rPr lang="en-CA" sz="2800" dirty="0">
                <a:solidFill>
                  <a:srgbClr val="663300"/>
                </a:solidFill>
              </a:rPr>
            </a:br>
            <a:r>
              <a:rPr lang="en-CA" sz="2800" dirty="0">
                <a:solidFill>
                  <a:srgbClr val="663300"/>
                </a:solidFill>
              </a:rPr>
              <a:t>into another form of existence!</a:t>
            </a:r>
          </a:p>
        </p:txBody>
      </p:sp>
      <p:cxnSp>
        <p:nvCxnSpPr>
          <p:cNvPr id="8" name="Straight Arrow Connector 7">
            <a:extLst>
              <a:ext uri="{FF2B5EF4-FFF2-40B4-BE49-F238E27FC236}">
                <a16:creationId xmlns="" xmlns:a16="http://schemas.microsoft.com/office/drawing/2014/main" id="{4E26B44D-DA19-4F89-ABAE-7550E444BE8E}"/>
              </a:ext>
            </a:extLst>
          </p:cNvPr>
          <p:cNvCxnSpPr>
            <a:cxnSpLocks/>
          </p:cNvCxnSpPr>
          <p:nvPr/>
        </p:nvCxnSpPr>
        <p:spPr>
          <a:xfrm flipH="1">
            <a:off x="9377218" y="5093108"/>
            <a:ext cx="1585751" cy="0"/>
          </a:xfrm>
          <a:prstGeom prst="straightConnector1">
            <a:avLst/>
          </a:prstGeom>
          <a:ln w="76200">
            <a:solidFill>
              <a:srgbClr val="C00000"/>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 xmlns:a16="http://schemas.microsoft.com/office/drawing/2014/main" id="{7DE82288-4CEF-4940-A83F-93AFD56AD7FF}"/>
              </a:ext>
            </a:extLst>
          </p:cNvPr>
          <p:cNvSpPr/>
          <p:nvPr/>
        </p:nvSpPr>
        <p:spPr>
          <a:xfrm>
            <a:off x="2594731" y="4806077"/>
            <a:ext cx="2163098" cy="1855839"/>
          </a:xfrm>
          <a:prstGeom prst="roundRect">
            <a:avLst/>
          </a:prstGeom>
          <a:solidFill>
            <a:schemeClr val="tx1"/>
          </a:solidFill>
          <a:ln w="76200">
            <a:solidFill>
              <a:srgbClr val="99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800" b="1" dirty="0">
                <a:solidFill>
                  <a:schemeClr val="bg1">
                    <a:lumMod val="50000"/>
                  </a:schemeClr>
                </a:solidFill>
              </a:rPr>
              <a:t>It became </a:t>
            </a:r>
            <a:r>
              <a:rPr lang="en-CA" sz="2800" b="1" dirty="0" err="1">
                <a:ln>
                  <a:solidFill>
                    <a:schemeClr val="tx1"/>
                  </a:solidFill>
                </a:ln>
                <a:solidFill>
                  <a:schemeClr val="bg1">
                    <a:lumMod val="50000"/>
                  </a:schemeClr>
                </a:solidFill>
                <a:effectLst>
                  <a:glow rad="25400">
                    <a:schemeClr val="accent4">
                      <a:lumMod val="60000"/>
                      <a:lumOff val="40000"/>
                    </a:schemeClr>
                  </a:glow>
                </a:effectLst>
                <a:latin typeface="Cooper Black" panose="0208090404030B020404" pitchFamily="18" charset="0"/>
              </a:rPr>
              <a:t>Layila</a:t>
            </a:r>
            <a:r>
              <a:rPr lang="en-CA" sz="2800" b="1" dirty="0">
                <a:solidFill>
                  <a:schemeClr val="bg1">
                    <a:lumMod val="50000"/>
                  </a:schemeClr>
                </a:solidFill>
              </a:rPr>
              <a:t> – </a:t>
            </a:r>
          </a:p>
          <a:p>
            <a:pPr algn="ctr"/>
            <a:r>
              <a:rPr lang="en-CA" sz="2800" b="1" dirty="0">
                <a:solidFill>
                  <a:schemeClr val="bg1">
                    <a:lumMod val="50000"/>
                  </a:schemeClr>
                </a:solidFill>
              </a:rPr>
              <a:t>Night!</a:t>
            </a:r>
          </a:p>
        </p:txBody>
      </p:sp>
      <p:cxnSp>
        <p:nvCxnSpPr>
          <p:cNvPr id="10" name="Straight Arrow Connector 9">
            <a:extLst>
              <a:ext uri="{FF2B5EF4-FFF2-40B4-BE49-F238E27FC236}">
                <a16:creationId xmlns="" xmlns:a16="http://schemas.microsoft.com/office/drawing/2014/main" id="{E6208BCE-6212-4884-A2ED-1F8F7FAC9500}"/>
              </a:ext>
            </a:extLst>
          </p:cNvPr>
          <p:cNvCxnSpPr>
            <a:cxnSpLocks/>
          </p:cNvCxnSpPr>
          <p:nvPr/>
        </p:nvCxnSpPr>
        <p:spPr>
          <a:xfrm flipH="1" flipV="1">
            <a:off x="4299222" y="5746955"/>
            <a:ext cx="4766120" cy="560"/>
          </a:xfrm>
          <a:prstGeom prst="straightConnector1">
            <a:avLst/>
          </a:prstGeom>
          <a:ln w="76200">
            <a:solidFill>
              <a:srgbClr val="C00000"/>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4DD1A802-F959-443A-B1C7-771D09B88976}"/>
              </a:ext>
            </a:extLst>
          </p:cNvPr>
          <p:cNvCxnSpPr>
            <a:cxnSpLocks/>
          </p:cNvCxnSpPr>
          <p:nvPr/>
        </p:nvCxnSpPr>
        <p:spPr>
          <a:xfrm flipH="1">
            <a:off x="2357775" y="5982927"/>
            <a:ext cx="1702948" cy="0"/>
          </a:xfrm>
          <a:prstGeom prst="straightConnector1">
            <a:avLst/>
          </a:prstGeom>
          <a:ln w="76200">
            <a:solidFill>
              <a:srgbClr val="C00000"/>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 xmlns:a16="http://schemas.microsoft.com/office/drawing/2014/main" id="{C955C0B4-B917-4C0E-9C50-4DCB13485AC1}"/>
              </a:ext>
            </a:extLst>
          </p:cNvPr>
          <p:cNvSpPr/>
          <p:nvPr/>
        </p:nvSpPr>
        <p:spPr>
          <a:xfrm>
            <a:off x="3706532" y="1248975"/>
            <a:ext cx="4766121" cy="422779"/>
          </a:xfrm>
          <a:prstGeom prst="roundRect">
            <a:avLst>
              <a:gd name="adj" fmla="val 50000"/>
            </a:avLst>
          </a:prstGeom>
          <a:solidFill>
            <a:schemeClr val="accent2"/>
          </a:solidFill>
          <a:ln w="57150">
            <a:solidFill>
              <a:srgbClr val="99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663300"/>
                </a:solidFill>
              </a:rPr>
              <a:t>Getting back to </a:t>
            </a:r>
            <a:r>
              <a:rPr lang="en-CA" sz="3200" b="1" dirty="0" err="1">
                <a:solidFill>
                  <a:srgbClr val="663300"/>
                </a:solidFill>
              </a:rPr>
              <a:t>Gid’on</a:t>
            </a:r>
            <a:r>
              <a:rPr lang="en-CA" sz="3200" b="1" dirty="0">
                <a:solidFill>
                  <a:srgbClr val="663300"/>
                </a:solidFill>
              </a:rPr>
              <a:t>!</a:t>
            </a:r>
          </a:p>
        </p:txBody>
      </p:sp>
    </p:spTree>
    <p:extLst>
      <p:ext uri="{BB962C8B-B14F-4D97-AF65-F5344CB8AC3E}">
        <p14:creationId xmlns:p14="http://schemas.microsoft.com/office/powerpoint/2010/main" val="236405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22" presetClass="entr" presetSubtype="2"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1000"/>
                                        <p:tgtEl>
                                          <p:spTgt spid="10"/>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par>
                                <p:cTn id="31" presetID="22" presetClass="entr" presetSubtype="2"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right)">
                                      <p:cBhvr>
                                        <p:cTn id="33" dur="500"/>
                                        <p:tgtEl>
                                          <p:spTgt spid="12"/>
                                        </p:tgtEl>
                                      </p:cBhvr>
                                    </p:animEffect>
                                  </p:childTnLst>
                                </p:cTn>
                              </p:par>
                              <p:par>
                                <p:cTn id="34" presetID="3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style.rotation</p:attrName>
                                        </p:attrNameLst>
                                      </p:cBhvr>
                                      <p:tavLst>
                                        <p:tav tm="0">
                                          <p:val>
                                            <p:fltVal val="90"/>
                                          </p:val>
                                        </p:tav>
                                        <p:tav tm="100000">
                                          <p:val>
                                            <p:fltVal val="0"/>
                                          </p:val>
                                        </p:tav>
                                      </p:tavLst>
                                    </p:anim>
                                    <p:animEffect transition="in" filter="fade">
                                      <p:cBhvr>
                                        <p:cTn id="3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18000">
              <a:srgbClr val="7FF7FD">
                <a:alpha val="48000"/>
              </a:srgbClr>
            </a:gs>
            <a:gs pos="55000">
              <a:srgbClr val="7030A0">
                <a:lumMod val="76000"/>
                <a:alpha val="37000"/>
              </a:srgbClr>
            </a:gs>
          </a:gsLst>
          <a:lin ang="8100000" scaled="1"/>
          <a:tileRect/>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D172DCC2-41A1-4BBB-A27C-6A54AD47F3C0}"/>
              </a:ext>
            </a:extLst>
          </p:cNvPr>
          <p:cNvSpPr>
            <a:spLocks noGrp="1"/>
          </p:cNvSpPr>
          <p:nvPr>
            <p:ph type="sldNum" sz="quarter" idx="12"/>
          </p:nvPr>
        </p:nvSpPr>
        <p:spPr>
          <a:xfrm>
            <a:off x="9344526" y="6492875"/>
            <a:ext cx="2743200" cy="365125"/>
          </a:xfrm>
        </p:spPr>
        <p:txBody>
          <a:bodyPr/>
          <a:lstStyle/>
          <a:p>
            <a:fld id="{DDD9EB22-F289-478D-9B7C-A50560697DE0}" type="slidenum">
              <a:rPr lang="en-CA" smtClean="0">
                <a:solidFill>
                  <a:srgbClr val="0000FF"/>
                </a:solidFill>
              </a:rPr>
              <a:t>53</a:t>
            </a:fld>
            <a:endParaRPr lang="en-CA" dirty="0">
              <a:solidFill>
                <a:srgbClr val="0000FF"/>
              </a:solidFill>
            </a:endParaRPr>
          </a:p>
        </p:txBody>
      </p:sp>
      <p:sp>
        <p:nvSpPr>
          <p:cNvPr id="5" name="Flowchart: Punched Tape 4">
            <a:extLst>
              <a:ext uri="{FF2B5EF4-FFF2-40B4-BE49-F238E27FC236}">
                <a16:creationId xmlns="" xmlns:a16="http://schemas.microsoft.com/office/drawing/2014/main" id="{4C30C663-3169-4CA8-A202-6AE399C50E22}"/>
              </a:ext>
            </a:extLst>
          </p:cNvPr>
          <p:cNvSpPr/>
          <p:nvPr/>
        </p:nvSpPr>
        <p:spPr>
          <a:xfrm>
            <a:off x="601578" y="85726"/>
            <a:ext cx="11201401" cy="6677024"/>
          </a:xfrm>
          <a:prstGeom prst="flowChartPunchedTape">
            <a:avLst/>
          </a:prstGeom>
          <a:gradFill>
            <a:gsLst>
              <a:gs pos="0">
                <a:srgbClr val="FFFF00"/>
              </a:gs>
              <a:gs pos="18000">
                <a:srgbClr val="7FF7FD">
                  <a:alpha val="48000"/>
                </a:srgbClr>
              </a:gs>
              <a:gs pos="55000">
                <a:srgbClr val="7030A0">
                  <a:lumMod val="76000"/>
                  <a:alpha val="37000"/>
                </a:srgbClr>
              </a:gs>
            </a:gsLst>
            <a:lin ang="8100000" scaled="1"/>
          </a:grad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800" dirty="0">
                <a:solidFill>
                  <a:prstClr val="black"/>
                </a:solidFill>
              </a:rPr>
              <a:t>We have travelled over a lot of ground on just “Who” is </a:t>
            </a:r>
            <a:r>
              <a:rPr lang="en-US" sz="2800" dirty="0" err="1">
                <a:solidFill>
                  <a:prstClr val="black"/>
                </a:solidFill>
              </a:rPr>
              <a:t>Echad</a:t>
            </a:r>
            <a:r>
              <a:rPr lang="en-US" sz="2800" dirty="0">
                <a:solidFill>
                  <a:prstClr val="black"/>
                </a:solidFill>
              </a:rPr>
              <a:t> for the Majesty of Heaven – even though this barely scratches the surface.  </a:t>
            </a:r>
          </a:p>
          <a:p>
            <a:pPr marL="228600" lvl="0" indent="-228600">
              <a:lnSpc>
                <a:spcPct val="90000"/>
              </a:lnSpc>
              <a:spcBef>
                <a:spcPts val="1000"/>
              </a:spcBef>
              <a:buFont typeface="Arial" panose="020B0604020202020204" pitchFamily="34" charset="0"/>
              <a:buChar char="•"/>
            </a:pPr>
            <a:r>
              <a:rPr lang="en-US" sz="2800" dirty="0">
                <a:solidFill>
                  <a:prstClr val="black"/>
                </a:solidFill>
              </a:rPr>
              <a:t>It is very clear that Yahuah has preserved information in this Gideon study to teach us a most special “gem of truth” that will never align with the false trinity teaching so prevalent in “Christianity.”</a:t>
            </a:r>
          </a:p>
          <a:p>
            <a:pPr marL="228600" lvl="0" indent="-228600">
              <a:lnSpc>
                <a:spcPct val="90000"/>
              </a:lnSpc>
              <a:spcBef>
                <a:spcPts val="1000"/>
              </a:spcBef>
              <a:buFont typeface="Arial" panose="020B0604020202020204" pitchFamily="34" charset="0"/>
              <a:buChar char="•"/>
            </a:pPr>
            <a:r>
              <a:rPr lang="en-US" sz="2800" dirty="0">
                <a:solidFill>
                  <a:prstClr val="black"/>
                </a:solidFill>
              </a:rPr>
              <a:t>However, this is supposed to be a Dawn Day study, so let us connect with Gideon again to see if indeed the day-start is in the morning, or if the sunset manages to have any foothold this time.</a:t>
            </a:r>
          </a:p>
          <a:p>
            <a:pPr marL="228600" lvl="0" indent="-228600">
              <a:lnSpc>
                <a:spcPct val="90000"/>
              </a:lnSpc>
              <a:spcBef>
                <a:spcPts val="1000"/>
              </a:spcBef>
              <a:buFont typeface="Arial" panose="020B0604020202020204" pitchFamily="34" charset="0"/>
              <a:buChar char="•"/>
            </a:pPr>
            <a:r>
              <a:rPr lang="en-US" sz="2800" dirty="0">
                <a:solidFill>
                  <a:prstClr val="black"/>
                </a:solidFill>
              </a:rPr>
              <a:t>We will demonstrate these calendar details on charts.</a:t>
            </a:r>
            <a:endParaRPr lang="en-CA" sz="2800" dirty="0">
              <a:solidFill>
                <a:prstClr val="black"/>
              </a:solidFill>
            </a:endParaRPr>
          </a:p>
        </p:txBody>
      </p:sp>
      <p:sp>
        <p:nvSpPr>
          <p:cNvPr id="6" name="Rectangle: Rounded Corners 6">
            <a:extLst>
              <a:ext uri="{FF2B5EF4-FFF2-40B4-BE49-F238E27FC236}">
                <a16:creationId xmlns="" xmlns:a16="http://schemas.microsoft.com/office/drawing/2014/main" id="{C955C0B4-B917-4C0E-9C50-4DCB13485AC1}"/>
              </a:ext>
            </a:extLst>
          </p:cNvPr>
          <p:cNvSpPr/>
          <p:nvPr/>
        </p:nvSpPr>
        <p:spPr>
          <a:xfrm>
            <a:off x="1168400" y="321875"/>
            <a:ext cx="4228986" cy="744925"/>
          </a:xfrm>
          <a:prstGeom prst="roundRect">
            <a:avLst>
              <a:gd name="adj" fmla="val 50000"/>
            </a:avLst>
          </a:prstGeom>
          <a:solidFill>
            <a:schemeClr val="accent2"/>
          </a:solidFill>
          <a:ln w="57150">
            <a:solidFill>
              <a:srgbClr val="99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4400" b="1" dirty="0" err="1">
                <a:solidFill>
                  <a:srgbClr val="0070C0"/>
                </a:solidFill>
              </a:rPr>
              <a:t>Gid’on’s</a:t>
            </a:r>
            <a:r>
              <a:rPr lang="en-CA" sz="4400" b="1" dirty="0">
                <a:solidFill>
                  <a:srgbClr val="0070C0"/>
                </a:solidFill>
              </a:rPr>
              <a:t> Gem!</a:t>
            </a:r>
          </a:p>
        </p:txBody>
      </p:sp>
    </p:spTree>
    <p:extLst>
      <p:ext uri="{BB962C8B-B14F-4D97-AF65-F5344CB8AC3E}">
        <p14:creationId xmlns:p14="http://schemas.microsoft.com/office/powerpoint/2010/main" val="26896794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43000">
              <a:srgbClr val="FF7C80">
                <a:alpha val="38000"/>
              </a:srgbClr>
            </a:gs>
            <a:gs pos="71000">
              <a:schemeClr val="accent1">
                <a:alpha val="60000"/>
                <a:lumMod val="67000"/>
                <a:lumOff val="33000"/>
              </a:schemeClr>
            </a:gs>
            <a:gs pos="100000">
              <a:srgbClr val="7030A0">
                <a:lumMod val="76000"/>
              </a:srgb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F2A33DEB-C16D-4E5D-9617-E57BB83DF5E1}"/>
              </a:ext>
            </a:extLst>
          </p:cNvPr>
          <p:cNvSpPr/>
          <p:nvPr/>
        </p:nvSpPr>
        <p:spPr>
          <a:xfrm>
            <a:off x="285962" y="1963024"/>
            <a:ext cx="5773516" cy="2416029"/>
          </a:xfrm>
          <a:prstGeom prst="round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8900000" scaled="1"/>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err="1">
                <a:solidFill>
                  <a:srgbClr val="9966FF"/>
                </a:solidFill>
              </a:rPr>
              <a:t>Gid’on</a:t>
            </a:r>
            <a:r>
              <a:rPr lang="en-CA" sz="2800" dirty="0">
                <a:solidFill>
                  <a:srgbClr val="9966FF"/>
                </a:solidFill>
              </a:rPr>
              <a:t> was threshing wheat in the winepress when the </a:t>
            </a:r>
            <a:r>
              <a:rPr lang="en-CA" sz="2800" dirty="0">
                <a:solidFill>
                  <a:srgbClr val="0000FF"/>
                </a:solidFill>
              </a:rPr>
              <a:t>Messenger of Yahuah</a:t>
            </a:r>
            <a:r>
              <a:rPr lang="en-CA" sz="2800" dirty="0">
                <a:solidFill>
                  <a:srgbClr val="9966FF"/>
                </a:solidFill>
              </a:rPr>
              <a:t> met him. The commission was issued to save </a:t>
            </a:r>
            <a:r>
              <a:rPr lang="en-CA" sz="2800" dirty="0" err="1">
                <a:solidFill>
                  <a:srgbClr val="9966FF"/>
                </a:solidFill>
              </a:rPr>
              <a:t>Yisra’el</a:t>
            </a:r>
            <a:r>
              <a:rPr lang="en-CA" sz="2800" dirty="0">
                <a:solidFill>
                  <a:srgbClr val="9966FF"/>
                </a:solidFill>
              </a:rPr>
              <a:t> and the </a:t>
            </a:r>
            <a:r>
              <a:rPr lang="en-CA" sz="2800" u="sng" dirty="0">
                <a:solidFill>
                  <a:srgbClr val="9966FF"/>
                </a:solidFill>
              </a:rPr>
              <a:t>offerin</a:t>
            </a:r>
            <a:r>
              <a:rPr lang="en-CA" sz="2800" dirty="0">
                <a:solidFill>
                  <a:srgbClr val="9966FF"/>
                </a:solidFill>
              </a:rPr>
              <a:t>g </a:t>
            </a:r>
            <a:r>
              <a:rPr lang="en-CA" sz="2800" dirty="0">
                <a:solidFill>
                  <a:srgbClr val="C00000"/>
                </a:solidFill>
              </a:rPr>
              <a:t>(U/B)</a:t>
            </a:r>
            <a:r>
              <a:rPr lang="en-CA" sz="2800" dirty="0">
                <a:solidFill>
                  <a:srgbClr val="9966FF"/>
                </a:solidFill>
              </a:rPr>
              <a:t> was accepted. </a:t>
            </a:r>
          </a:p>
        </p:txBody>
      </p:sp>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261262"/>
            <a:ext cx="11610109" cy="1625155"/>
          </a:xfrm>
        </p:spPr>
        <p:txBody>
          <a:bodyPr anchor="t">
            <a:normAutofit lnSpcReduction="10000"/>
            <a:scene3d>
              <a:camera prst="orthographicFront"/>
              <a:lightRig rig="sunset" dir="t"/>
            </a:scene3d>
          </a:bodyPr>
          <a:lstStyle/>
          <a:p>
            <a:pPr marL="0" indent="0">
              <a:buNone/>
            </a:pPr>
            <a:r>
              <a:rPr lang="en-CA" dirty="0">
                <a:solidFill>
                  <a:srgbClr val="663300"/>
                </a:solidFill>
                <a:latin typeface="Georgia" panose="02040502050405020303" pitchFamily="18" charset="0"/>
              </a:rPr>
              <a:t>Shall we begin to chart </a:t>
            </a:r>
            <a:r>
              <a:rPr lang="en-CA" dirty="0" err="1">
                <a:solidFill>
                  <a:srgbClr val="663300"/>
                </a:solidFill>
                <a:latin typeface="Georgia" panose="02040502050405020303" pitchFamily="18" charset="0"/>
              </a:rPr>
              <a:t>Gid’on’s</a:t>
            </a:r>
            <a:r>
              <a:rPr lang="en-CA" dirty="0">
                <a:solidFill>
                  <a:srgbClr val="663300"/>
                </a:solidFill>
                <a:latin typeface="Georgia" panose="02040502050405020303" pitchFamily="18" charset="0"/>
              </a:rPr>
              <a:t> escapade according to the Genesis account of </a:t>
            </a:r>
            <a:r>
              <a:rPr lang="en-CA" dirty="0">
                <a:solidFill>
                  <a:srgbClr val="008080"/>
                </a:solidFill>
                <a:latin typeface="Georgia" panose="02040502050405020303" pitchFamily="18" charset="0"/>
              </a:rPr>
              <a:t/>
            </a:r>
            <a:br>
              <a:rPr lang="en-CA" dirty="0">
                <a:solidFill>
                  <a:srgbClr val="008080"/>
                </a:solidFill>
                <a:latin typeface="Georgia" panose="02040502050405020303" pitchFamily="18" charset="0"/>
              </a:rPr>
            </a:br>
            <a:r>
              <a:rPr lang="en-CA" dirty="0">
                <a:solidFill>
                  <a:srgbClr val="008080"/>
                </a:solidFill>
                <a:latin typeface="Georgia" panose="02040502050405020303" pitchFamily="18" charset="0"/>
              </a:rPr>
              <a:t>	</a:t>
            </a:r>
            <a:r>
              <a:rPr lang="en-CA" dirty="0">
                <a:solidFill>
                  <a:srgbClr val="9966FF"/>
                </a:solidFill>
                <a:latin typeface="Georgia" panose="02040502050405020303" pitchFamily="18" charset="0"/>
              </a:rPr>
              <a:t>	  </a:t>
            </a:r>
            <a:r>
              <a:rPr lang="en-CA" sz="6000" b="1" dirty="0">
                <a:ln w="28575">
                  <a:solidFill>
                    <a:srgbClr val="7030A0"/>
                  </a:solidFill>
                </a:ln>
                <a:solidFill>
                  <a:srgbClr val="FF7C80"/>
                </a:solidFill>
                <a:effectLst>
                  <a:outerShdw blurRad="12700" dist="50800" dir="6000000" sx="101000" sy="101000" algn="ctr" rotWithShape="0">
                    <a:srgbClr val="9966FF"/>
                  </a:outerShdw>
                </a:effectLst>
                <a:latin typeface="Georgia" panose="02040502050405020303" pitchFamily="18" charset="0"/>
              </a:rPr>
              <a:t>Dawn to Dawn?</a:t>
            </a:r>
            <a:endParaRPr lang="en-US" sz="6000" b="1" dirty="0">
              <a:ln w="28575">
                <a:solidFill>
                  <a:srgbClr val="7030A0"/>
                </a:solidFill>
              </a:ln>
              <a:solidFill>
                <a:srgbClr val="FF7C80"/>
              </a:solidFill>
              <a:effectLst>
                <a:outerShdw blurRad="12700" dist="50800" dir="6000000" sx="101000" sy="101000" algn="ctr" rotWithShape="0">
                  <a:srgbClr val="9966FF"/>
                </a:outerShdw>
              </a:effectLst>
              <a:latin typeface="Georgia" panose="02040502050405020303" pitchFamily="18" charset="0"/>
            </a:endParaRPr>
          </a:p>
        </p:txBody>
      </p:sp>
      <p:sp>
        <p:nvSpPr>
          <p:cNvPr id="2" name="Slide Number Placeholder 1">
            <a:extLst>
              <a:ext uri="{FF2B5EF4-FFF2-40B4-BE49-F238E27FC236}">
                <a16:creationId xmlns="" xmlns:a16="http://schemas.microsoft.com/office/drawing/2014/main" id="{69612706-5030-431B-B03A-70CDBDAC3E11}"/>
              </a:ext>
            </a:extLst>
          </p:cNvPr>
          <p:cNvSpPr>
            <a:spLocks noGrp="1"/>
          </p:cNvSpPr>
          <p:nvPr>
            <p:ph type="sldNum" sz="quarter" idx="12"/>
          </p:nvPr>
        </p:nvSpPr>
        <p:spPr>
          <a:xfrm>
            <a:off x="9377218" y="6492875"/>
            <a:ext cx="2743200" cy="365125"/>
          </a:xfrm>
        </p:spPr>
        <p:txBody>
          <a:bodyPr/>
          <a:lstStyle/>
          <a:p>
            <a:fld id="{DDD9EB22-F289-478D-9B7C-A50560697DE0}" type="slidenum">
              <a:rPr lang="en-CA" b="1" smtClean="0">
                <a:solidFill>
                  <a:srgbClr val="FF7C80"/>
                </a:solidFill>
              </a:rPr>
              <a:t>54</a:t>
            </a:fld>
            <a:endParaRPr lang="en-CA" b="1" dirty="0">
              <a:solidFill>
                <a:srgbClr val="FF7C80"/>
              </a:solidFill>
            </a:endParaRPr>
          </a:p>
        </p:txBody>
      </p:sp>
      <p:graphicFrame>
        <p:nvGraphicFramePr>
          <p:cNvPr id="5" name="Table 4">
            <a:extLst>
              <a:ext uri="{FF2B5EF4-FFF2-40B4-BE49-F238E27FC236}">
                <a16:creationId xmlns="" xmlns:a16="http://schemas.microsoft.com/office/drawing/2014/main" id="{F29FBF93-9B3E-46A0-BE98-28CEB9691294}"/>
              </a:ext>
            </a:extLst>
          </p:cNvPr>
          <p:cNvGraphicFramePr>
            <a:graphicFrameLocks noGrp="1"/>
          </p:cNvGraphicFramePr>
          <p:nvPr>
            <p:extLst>
              <p:ext uri="{D42A27DB-BD31-4B8C-83A1-F6EECF244321}">
                <p14:modId xmlns:p14="http://schemas.microsoft.com/office/powerpoint/2010/main" val="4003201792"/>
              </p:ext>
            </p:extLst>
          </p:nvPr>
        </p:nvGraphicFramePr>
        <p:xfrm>
          <a:off x="267856" y="4719484"/>
          <a:ext cx="11656288" cy="993058"/>
        </p:xfrm>
        <a:graphic>
          <a:graphicData uri="http://schemas.openxmlformats.org/drawingml/2006/table">
            <a:tbl>
              <a:tblPr firstRow="1" bandRow="1">
                <a:tableStyleId>{5C22544A-7EE6-4342-B048-85BDC9FD1C3A}</a:tableStyleId>
              </a:tblPr>
              <a:tblGrid>
                <a:gridCol w="5828144">
                  <a:extLst>
                    <a:ext uri="{9D8B030D-6E8A-4147-A177-3AD203B41FA5}">
                      <a16:colId xmlns="" xmlns:a16="http://schemas.microsoft.com/office/drawing/2014/main" val="252772710"/>
                    </a:ext>
                  </a:extLst>
                </a:gridCol>
                <a:gridCol w="5828144">
                  <a:extLst>
                    <a:ext uri="{9D8B030D-6E8A-4147-A177-3AD203B41FA5}">
                      <a16:colId xmlns="" xmlns:a16="http://schemas.microsoft.com/office/drawing/2014/main" val="658516749"/>
                    </a:ext>
                  </a:extLst>
                </a:gridCol>
              </a:tblGrid>
              <a:tr h="993058">
                <a:tc>
                  <a:txBody>
                    <a:bodyPr/>
                    <a:lstStyle/>
                    <a:p>
                      <a:pPr algn="l"/>
                      <a:r>
                        <a:rPr lang="en-CA" sz="3600" dirty="0">
                          <a:solidFill>
                            <a:srgbClr val="9966FF"/>
                          </a:solidFill>
                        </a:rPr>
                        <a:t>       Light Season </a:t>
                      </a:r>
                      <a:r>
                        <a:rPr lang="en-CA" sz="3600" u="sng" dirty="0">
                          <a:solidFill>
                            <a:srgbClr val="9966FF"/>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solidFill>
                      <a:srgbClr val="7FF7FD"/>
                    </a:solidFill>
                  </a:tcPr>
                </a:tc>
                <a:tc>
                  <a:txBody>
                    <a:bodyPr/>
                    <a:lstStyle/>
                    <a:p>
                      <a:pPr algn="ctr"/>
                      <a:r>
                        <a:rPr lang="en-CA" dirty="0"/>
                        <a:t>        </a:t>
                      </a:r>
                      <a:r>
                        <a:rPr lang="en-CA" sz="3600" dirty="0"/>
                        <a:t>Night Season </a:t>
                      </a:r>
                      <a:r>
                        <a:rPr lang="en-CA" sz="3600" u="sng"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tx1"/>
                    </a:solidFill>
                  </a:tcPr>
                </a:tc>
                <a:extLst>
                  <a:ext uri="{0D108BD9-81ED-4DB2-BD59-A6C34878D82A}">
                    <a16:rowId xmlns="" xmlns:a16="http://schemas.microsoft.com/office/drawing/2014/main" val="869847619"/>
                  </a:ext>
                </a:extLst>
              </a:tr>
            </a:tbl>
          </a:graphicData>
        </a:graphic>
      </p:graphicFrame>
      <p:sp>
        <p:nvSpPr>
          <p:cNvPr id="6" name="Rectangle 5">
            <a:extLst>
              <a:ext uri="{FF2B5EF4-FFF2-40B4-BE49-F238E27FC236}">
                <a16:creationId xmlns="" xmlns:a16="http://schemas.microsoft.com/office/drawing/2014/main" id="{EE58C879-E4A3-4EF0-85C9-6BCC16FC437E}"/>
              </a:ext>
            </a:extLst>
          </p:cNvPr>
          <p:cNvSpPr/>
          <p:nvPr/>
        </p:nvSpPr>
        <p:spPr>
          <a:xfrm>
            <a:off x="264943" y="4719483"/>
            <a:ext cx="331917" cy="1017358"/>
          </a:xfrm>
          <a:prstGeom prst="rect">
            <a:avLst/>
          </a:prstGeom>
          <a:gradFill flip="none" rotWithShape="1">
            <a:gsLst>
              <a:gs pos="24000">
                <a:srgbClr val="FFFF00"/>
              </a:gs>
              <a:gs pos="47000">
                <a:srgbClr val="FF7C80">
                  <a:alpha val="98000"/>
                </a:srgbClr>
              </a:gs>
              <a:gs pos="68000">
                <a:srgbClr val="7030A0">
                  <a:lumMod val="76000"/>
                </a:srgbClr>
              </a:gs>
            </a:gsLst>
            <a:lin ang="102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 xmlns:a16="http://schemas.microsoft.com/office/drawing/2014/main" id="{6DB0F929-70D8-4A54-9F00-5B4ABCB74965}"/>
              </a:ext>
            </a:extLst>
          </p:cNvPr>
          <p:cNvSpPr/>
          <p:nvPr/>
        </p:nvSpPr>
        <p:spPr>
          <a:xfrm>
            <a:off x="6094543" y="4707334"/>
            <a:ext cx="331917" cy="1017358"/>
          </a:xfrm>
          <a:prstGeom prst="rect">
            <a:avLst/>
          </a:prstGeom>
          <a:gradFill flip="none" rotWithShape="1">
            <a:gsLst>
              <a:gs pos="24000">
                <a:srgbClr val="FFFF00"/>
              </a:gs>
              <a:gs pos="52000">
                <a:srgbClr val="FF7C80">
                  <a:alpha val="98000"/>
                </a:srgbClr>
              </a:gs>
              <a:gs pos="71000">
                <a:srgbClr val="7030A0">
                  <a:lumMod val="76000"/>
                  <a:alpha val="84000"/>
                </a:srgbClr>
              </a:gs>
            </a:gsLst>
            <a:lin ang="6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 xmlns:a16="http://schemas.microsoft.com/office/drawing/2014/main" id="{41A77D8E-6D4B-4355-B6B7-77402ACD8459}"/>
              </a:ext>
            </a:extLst>
          </p:cNvPr>
          <p:cNvCxnSpPr>
            <a:cxnSpLocks/>
          </p:cNvCxnSpPr>
          <p:nvPr/>
        </p:nvCxnSpPr>
        <p:spPr>
          <a:xfrm flipV="1">
            <a:off x="290110" y="4144162"/>
            <a:ext cx="0" cy="575321"/>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 xmlns:a16="http://schemas.microsoft.com/office/drawing/2014/main" id="{63E07C4F-F4B5-43B4-9A26-2DA3FCAFBE68}"/>
              </a:ext>
            </a:extLst>
          </p:cNvPr>
          <p:cNvSpPr/>
          <p:nvPr/>
        </p:nvSpPr>
        <p:spPr>
          <a:xfrm>
            <a:off x="-1" y="3783435"/>
            <a:ext cx="947951" cy="354652"/>
          </a:xfrm>
          <a:prstGeom prst="round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FF"/>
                </a:solidFill>
                <a:effectLst>
                  <a:glow rad="127000">
                    <a:srgbClr val="FFFF00"/>
                  </a:glow>
                </a:effectLst>
                <a:latin typeface="Cooper Black" panose="0208090404030B020404" pitchFamily="18" charset="0"/>
              </a:rPr>
              <a:t>Dawn</a:t>
            </a:r>
          </a:p>
        </p:txBody>
      </p:sp>
      <p:cxnSp>
        <p:nvCxnSpPr>
          <p:cNvPr id="12" name="Straight Connector 11">
            <a:extLst>
              <a:ext uri="{FF2B5EF4-FFF2-40B4-BE49-F238E27FC236}">
                <a16:creationId xmlns="" xmlns:a16="http://schemas.microsoft.com/office/drawing/2014/main" id="{2EFAF7B1-24D3-434C-B25E-CD2D4AB7812E}"/>
              </a:ext>
            </a:extLst>
          </p:cNvPr>
          <p:cNvCxnSpPr>
            <a:cxnSpLocks/>
          </p:cNvCxnSpPr>
          <p:nvPr/>
        </p:nvCxnSpPr>
        <p:spPr>
          <a:xfrm flipV="1">
            <a:off x="6117603" y="4144162"/>
            <a:ext cx="0" cy="575321"/>
          </a:xfrm>
          <a:prstGeom prst="line">
            <a:avLst/>
          </a:prstGeom>
          <a:ln w="76200">
            <a:solidFill>
              <a:schemeClr val="accent4">
                <a:lumMod val="60000"/>
                <a:lumOff val="40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3C9D440C-7825-4B3D-83B6-BAE0BBEA3A0C}"/>
              </a:ext>
            </a:extLst>
          </p:cNvPr>
          <p:cNvCxnSpPr>
            <a:cxnSpLocks/>
            <a:stCxn id="4" idx="2"/>
          </p:cNvCxnSpPr>
          <p:nvPr/>
        </p:nvCxnSpPr>
        <p:spPr>
          <a:xfrm>
            <a:off x="3172720" y="4379053"/>
            <a:ext cx="0" cy="340430"/>
          </a:xfrm>
          <a:prstGeom prst="line">
            <a:avLst/>
          </a:prstGeom>
          <a:ln w="76200">
            <a:solidFill>
              <a:srgbClr val="99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9" name="Speech Bubble: Rectangle with Corners Rounded 18">
            <a:extLst>
              <a:ext uri="{FF2B5EF4-FFF2-40B4-BE49-F238E27FC236}">
                <a16:creationId xmlns="" xmlns:a16="http://schemas.microsoft.com/office/drawing/2014/main" id="{68DB308E-882C-4AFF-9990-B33291795A23}"/>
              </a:ext>
            </a:extLst>
          </p:cNvPr>
          <p:cNvSpPr/>
          <p:nvPr/>
        </p:nvSpPr>
        <p:spPr>
          <a:xfrm>
            <a:off x="6242180" y="2034073"/>
            <a:ext cx="5773516" cy="2648962"/>
          </a:xfrm>
          <a:prstGeom prst="wedgeRoundRectCallout">
            <a:avLst>
              <a:gd name="adj1" fmla="val -40065"/>
              <a:gd name="adj2" fmla="val 63694"/>
              <a:gd name="adj3" fmla="val 16667"/>
            </a:avLst>
          </a:prstGeom>
          <a:solidFill>
            <a:schemeClr val="accent2">
              <a:lumMod val="40000"/>
              <a:lumOff val="60000"/>
            </a:schemeClr>
          </a:solidFill>
          <a:ln w="5715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8080"/>
                </a:solidFill>
                <a:latin typeface="Georgia" panose="02040502050405020303" pitchFamily="18" charset="0"/>
              </a:rPr>
              <a:t>Jdg 6:25</a:t>
            </a:r>
            <a:r>
              <a:rPr lang="en-US" dirty="0">
                <a:solidFill>
                  <a:prstClr val="black"/>
                </a:solidFill>
                <a:latin typeface="Georgia" panose="02040502050405020303" pitchFamily="18" charset="0"/>
              </a:rPr>
              <a:t>  </a:t>
            </a:r>
            <a:r>
              <a:rPr lang="en-US" sz="2400" b="1" dirty="0">
                <a:solidFill>
                  <a:prstClr val="black"/>
                </a:solidFill>
                <a:effectLst>
                  <a:glow rad="228600">
                    <a:schemeClr val="accent4">
                      <a:satMod val="175000"/>
                      <a:alpha val="40000"/>
                    </a:schemeClr>
                  </a:glow>
                </a:effectLst>
                <a:latin typeface="Georgia" panose="02040502050405020303" pitchFamily="18" charset="0"/>
              </a:rPr>
              <a:t>And the </a:t>
            </a:r>
            <a:r>
              <a:rPr lang="en-US" sz="2400" b="1" u="sng" dirty="0">
                <a:ln>
                  <a:solidFill>
                    <a:srgbClr val="663300"/>
                  </a:solidFill>
                </a:ln>
                <a:solidFill>
                  <a:srgbClr val="FF7C80"/>
                </a:solidFill>
                <a:effectLst>
                  <a:glow rad="228600">
                    <a:schemeClr val="accent4">
                      <a:satMod val="175000"/>
                      <a:alpha val="40000"/>
                    </a:schemeClr>
                  </a:glow>
                </a:effectLst>
                <a:latin typeface="Georgia" panose="02040502050405020303" pitchFamily="18" charset="0"/>
              </a:rPr>
              <a:t>same ni</a:t>
            </a:r>
            <a:r>
              <a:rPr lang="en-US" sz="2400" b="1" dirty="0">
                <a:ln>
                  <a:solidFill>
                    <a:srgbClr val="663300"/>
                  </a:solidFill>
                </a:ln>
                <a:solidFill>
                  <a:srgbClr val="FF7C80"/>
                </a:solidFill>
                <a:effectLst>
                  <a:glow rad="228600">
                    <a:schemeClr val="accent4">
                      <a:satMod val="175000"/>
                      <a:alpha val="40000"/>
                    </a:schemeClr>
                  </a:glow>
                </a:effectLst>
                <a:latin typeface="Georgia" panose="02040502050405020303" pitchFamily="18" charset="0"/>
              </a:rPr>
              <a:t>g</a:t>
            </a:r>
            <a:r>
              <a:rPr lang="en-US" sz="2400" b="1" u="sng" dirty="0">
                <a:ln>
                  <a:solidFill>
                    <a:srgbClr val="663300"/>
                  </a:solidFill>
                </a:ln>
                <a:solidFill>
                  <a:srgbClr val="FF7C80"/>
                </a:solidFill>
                <a:effectLst>
                  <a:glow rad="228600">
                    <a:schemeClr val="accent4">
                      <a:satMod val="175000"/>
                      <a:alpha val="40000"/>
                    </a:schemeClr>
                  </a:glow>
                </a:effectLst>
                <a:latin typeface="Georgia" panose="02040502050405020303" pitchFamily="18" charset="0"/>
              </a:rPr>
              <a:t>ht</a:t>
            </a:r>
            <a:r>
              <a:rPr lang="en-US" sz="2400" b="1" dirty="0">
                <a:solidFill>
                  <a:prstClr val="black"/>
                </a:solidFill>
                <a:effectLst>
                  <a:glow rad="228600">
                    <a:schemeClr val="accent4">
                      <a:satMod val="175000"/>
                      <a:alpha val="40000"/>
                    </a:schemeClr>
                  </a:glow>
                </a:effectLst>
                <a:latin typeface="Georgia" panose="02040502050405020303" pitchFamily="18" charset="0"/>
              </a:rPr>
              <a:t> it came to be</a:t>
            </a:r>
            <a:r>
              <a:rPr lang="en-US" sz="2400" dirty="0">
                <a:solidFill>
                  <a:prstClr val="black"/>
                </a:solidFill>
                <a:latin typeface="Georgia" panose="02040502050405020303" pitchFamily="18" charset="0"/>
              </a:rPr>
              <a:t> that </a:t>
            </a:r>
            <a:r>
              <a:rPr lang="he-IL" sz="2400" dirty="0">
                <a:solidFill>
                  <a:srgbClr val="0000FF"/>
                </a:solidFill>
                <a:latin typeface="Arial" panose="020B0604020202020204" pitchFamily="34" charset="0"/>
              </a:rPr>
              <a:t>יהוה</a:t>
            </a:r>
            <a:r>
              <a:rPr lang="en-US" sz="2400" dirty="0">
                <a:solidFill>
                  <a:prstClr val="black"/>
                </a:solidFill>
                <a:latin typeface="Georgia" panose="02040502050405020303" pitchFamily="18" charset="0"/>
              </a:rPr>
              <a:t> said to him, “Take the young bull of your father, and the second bull of seven years old, and you</a:t>
            </a:r>
            <a:br>
              <a:rPr lang="en-US" sz="2400" dirty="0">
                <a:solidFill>
                  <a:prstClr val="black"/>
                </a:solidFill>
                <a:latin typeface="Georgia" panose="02040502050405020303" pitchFamily="18" charset="0"/>
              </a:rPr>
            </a:br>
            <a:r>
              <a:rPr lang="en-US" sz="2400" dirty="0">
                <a:solidFill>
                  <a:prstClr val="black"/>
                </a:solidFill>
                <a:latin typeface="Georgia" panose="02040502050405020303" pitchFamily="18" charset="0"/>
              </a:rPr>
              <a:t> shall throw down the altar of </a:t>
            </a:r>
            <a:r>
              <a:rPr lang="en-US" sz="2400" dirty="0" err="1">
                <a:solidFill>
                  <a:prstClr val="black"/>
                </a:solidFill>
                <a:latin typeface="Georgia" panose="02040502050405020303" pitchFamily="18" charset="0"/>
              </a:rPr>
              <a:t>Ba</a:t>
            </a:r>
            <a:r>
              <a:rPr lang="en-US" sz="2400" dirty="0" err="1">
                <a:solidFill>
                  <a:prstClr val="black"/>
                </a:solidFill>
                <a:latin typeface="TITUS Cyberbit Basic" panose="02020603050405020304" pitchFamily="18" charset="0"/>
              </a:rPr>
              <a:t>ʽ</a:t>
            </a:r>
            <a:r>
              <a:rPr lang="en-US" sz="2400" dirty="0" err="1">
                <a:solidFill>
                  <a:prstClr val="black"/>
                </a:solidFill>
                <a:latin typeface="Georgia" panose="02040502050405020303" pitchFamily="18" charset="0"/>
              </a:rPr>
              <a:t>al</a:t>
            </a:r>
            <a:r>
              <a:rPr lang="en-US" sz="2400" dirty="0">
                <a:solidFill>
                  <a:prstClr val="black"/>
                </a:solidFill>
                <a:latin typeface="Georgia" panose="02040502050405020303" pitchFamily="18" charset="0"/>
              </a:rPr>
              <a:t> </a:t>
            </a:r>
            <a:br>
              <a:rPr lang="en-US" sz="2400" dirty="0">
                <a:solidFill>
                  <a:prstClr val="black"/>
                </a:solidFill>
                <a:latin typeface="Georgia" panose="02040502050405020303" pitchFamily="18" charset="0"/>
              </a:rPr>
            </a:br>
            <a:r>
              <a:rPr lang="en-US" sz="2400" dirty="0">
                <a:solidFill>
                  <a:prstClr val="black"/>
                </a:solidFill>
                <a:latin typeface="Georgia" panose="02040502050405020303" pitchFamily="18" charset="0"/>
              </a:rPr>
              <a:t>     that your father has, and cut </a:t>
            </a:r>
            <a:br>
              <a:rPr lang="en-US" sz="2400" dirty="0">
                <a:solidFill>
                  <a:prstClr val="black"/>
                </a:solidFill>
                <a:latin typeface="Georgia" panose="02040502050405020303" pitchFamily="18" charset="0"/>
              </a:rPr>
            </a:br>
            <a:r>
              <a:rPr lang="en-US" sz="2400" dirty="0">
                <a:solidFill>
                  <a:prstClr val="black"/>
                </a:solidFill>
                <a:latin typeface="Georgia" panose="02040502050405020303" pitchFamily="18" charset="0"/>
              </a:rPr>
              <a:t>    down the </a:t>
            </a:r>
            <a:r>
              <a:rPr lang="en-US" sz="2400" dirty="0" err="1">
                <a:solidFill>
                  <a:prstClr val="black"/>
                </a:solidFill>
                <a:latin typeface="Georgia" panose="02040502050405020303" pitchFamily="18" charset="0"/>
              </a:rPr>
              <a:t>Ashĕrah</a:t>
            </a:r>
            <a:r>
              <a:rPr lang="en-US" sz="2400" dirty="0">
                <a:solidFill>
                  <a:prstClr val="black"/>
                </a:solidFill>
                <a:latin typeface="Georgia" panose="02040502050405020303" pitchFamily="18" charset="0"/>
              </a:rPr>
              <a:t> that is beside it. </a:t>
            </a:r>
          </a:p>
        </p:txBody>
      </p:sp>
      <p:sp>
        <p:nvSpPr>
          <p:cNvPr id="13" name="Rectangle: Rounded Corners 12">
            <a:extLst>
              <a:ext uri="{FF2B5EF4-FFF2-40B4-BE49-F238E27FC236}">
                <a16:creationId xmlns="" xmlns:a16="http://schemas.microsoft.com/office/drawing/2014/main" id="{F7F6212D-ADFA-4FC3-A5A3-16E1410B106B}"/>
              </a:ext>
            </a:extLst>
          </p:cNvPr>
          <p:cNvSpPr/>
          <p:nvPr/>
        </p:nvSpPr>
        <p:spPr>
          <a:xfrm>
            <a:off x="5643627" y="4047468"/>
            <a:ext cx="1042399" cy="354652"/>
          </a:xfrm>
          <a:prstGeom prst="roundRect">
            <a:avLst/>
          </a:prstGeom>
          <a:solidFill>
            <a:schemeClr val="accent4">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Cooper Black" panose="0208090404030B020404" pitchFamily="18" charset="0"/>
              </a:rPr>
              <a:t>Sunset</a:t>
            </a:r>
          </a:p>
        </p:txBody>
      </p:sp>
      <p:sp>
        <p:nvSpPr>
          <p:cNvPr id="15" name="Rectangle: Rounded Corners 14">
            <a:extLst>
              <a:ext uri="{FF2B5EF4-FFF2-40B4-BE49-F238E27FC236}">
                <a16:creationId xmlns="" xmlns:a16="http://schemas.microsoft.com/office/drawing/2014/main" id="{6ACF8BDB-B4FC-4A40-9842-CE78D57107F2}"/>
              </a:ext>
            </a:extLst>
          </p:cNvPr>
          <p:cNvSpPr/>
          <p:nvPr/>
        </p:nvSpPr>
        <p:spPr>
          <a:xfrm>
            <a:off x="11225879" y="3784833"/>
            <a:ext cx="947951" cy="354652"/>
          </a:xfrm>
          <a:prstGeom prst="round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FF"/>
                </a:solidFill>
                <a:effectLst>
                  <a:glow rad="127000">
                    <a:srgbClr val="FFFF00"/>
                  </a:glow>
                </a:effectLst>
                <a:latin typeface="Cooper Black" panose="0208090404030B020404" pitchFamily="18" charset="0"/>
              </a:rPr>
              <a:t>Dawn</a:t>
            </a:r>
          </a:p>
        </p:txBody>
      </p:sp>
      <p:sp>
        <p:nvSpPr>
          <p:cNvPr id="20" name="Right Brace 19">
            <a:extLst>
              <a:ext uri="{FF2B5EF4-FFF2-40B4-BE49-F238E27FC236}">
                <a16:creationId xmlns="" xmlns:a16="http://schemas.microsoft.com/office/drawing/2014/main" id="{DBDB1A3A-6698-41A2-9CD9-B884739DEC84}"/>
              </a:ext>
            </a:extLst>
          </p:cNvPr>
          <p:cNvSpPr/>
          <p:nvPr/>
        </p:nvSpPr>
        <p:spPr>
          <a:xfrm rot="16200000">
            <a:off x="9344610" y="981293"/>
            <a:ext cx="478941" cy="1775899"/>
          </a:xfrm>
          <a:prstGeom prst="rightBrace">
            <a:avLst>
              <a:gd name="adj1" fmla="val 45348"/>
              <a:gd name="adj2" fmla="val 50000"/>
            </a:avLst>
          </a:prstGeom>
          <a:solidFill>
            <a:srgbClr val="00FF99"/>
          </a:solidFill>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 name="Rectangle 20">
            <a:extLst>
              <a:ext uri="{FF2B5EF4-FFF2-40B4-BE49-F238E27FC236}">
                <a16:creationId xmlns="" xmlns:a16="http://schemas.microsoft.com/office/drawing/2014/main" id="{93F5139E-0EAA-428D-875E-506F2754EB2B}"/>
              </a:ext>
            </a:extLst>
          </p:cNvPr>
          <p:cNvSpPr/>
          <p:nvPr/>
        </p:nvSpPr>
        <p:spPr>
          <a:xfrm>
            <a:off x="8985380" y="796540"/>
            <a:ext cx="3030316" cy="833232"/>
          </a:xfrm>
          <a:prstGeom prst="rect">
            <a:avLst/>
          </a:prstGeom>
          <a:solidFill>
            <a:schemeClr val="bg2">
              <a:lumMod val="75000"/>
            </a:schemeClr>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Sunset did not change the cycle of the week.</a:t>
            </a:r>
          </a:p>
        </p:txBody>
      </p:sp>
      <p:pic>
        <p:nvPicPr>
          <p:cNvPr id="1028" name="Picture 4" descr="http://dnrc.mt.gov/divisions/water/operations/images/floodplain/Fire_Icon.png/image">
            <a:extLst>
              <a:ext uri="{FF2B5EF4-FFF2-40B4-BE49-F238E27FC236}">
                <a16:creationId xmlns="" xmlns:a16="http://schemas.microsoft.com/office/drawing/2014/main" id="{A67A49B8-8097-4EEC-8728-1D43462F154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9682" y="4431822"/>
            <a:ext cx="1477230" cy="210157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 xmlns:a16="http://schemas.microsoft.com/office/drawing/2014/main" id="{6B3E4F76-063A-4129-933C-12E2F94BC10B}"/>
              </a:ext>
            </a:extLst>
          </p:cNvPr>
          <p:cNvCxnSpPr>
            <a:cxnSpLocks/>
          </p:cNvCxnSpPr>
          <p:nvPr/>
        </p:nvCxnSpPr>
        <p:spPr>
          <a:xfrm flipV="1">
            <a:off x="11952218" y="4145561"/>
            <a:ext cx="0" cy="1566981"/>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 xmlns:a16="http://schemas.microsoft.com/office/drawing/2014/main" id="{DCE3B40F-5141-41F8-BF98-913E37382B2B}"/>
              </a:ext>
            </a:extLst>
          </p:cNvPr>
          <p:cNvSpPr/>
          <p:nvPr/>
        </p:nvSpPr>
        <p:spPr>
          <a:xfrm>
            <a:off x="5428041" y="5806424"/>
            <a:ext cx="668772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The sunset and twilight events passed. </a:t>
            </a:r>
          </a:p>
        </p:txBody>
      </p:sp>
    </p:spTree>
    <p:extLst>
      <p:ext uri="{BB962C8B-B14F-4D97-AF65-F5344CB8AC3E}">
        <p14:creationId xmlns:p14="http://schemas.microsoft.com/office/powerpoint/2010/main" val="198261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repeatCount="500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750"/>
                                        <p:tgtEl>
                                          <p:spTgt spid="1028"/>
                                        </p:tgtEl>
                                      </p:cBhvr>
                                    </p:animEffect>
                                  </p:childTnLst>
                                </p:cTn>
                              </p:par>
                            </p:childTnLst>
                          </p:cTn>
                        </p:par>
                        <p:par>
                          <p:cTn id="8" fill="hold">
                            <p:stCondLst>
                              <p:cond delay="375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10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1000" fill="hold"/>
                                        <p:tgtEl>
                                          <p:spTgt spid="19"/>
                                        </p:tgtEl>
                                        <p:attrNameLst>
                                          <p:attrName>ppt_w</p:attrName>
                                        </p:attrNameLst>
                                      </p:cBhvr>
                                      <p:tavLst>
                                        <p:tav tm="0">
                                          <p:val>
                                            <p:fltVal val="0"/>
                                          </p:val>
                                        </p:tav>
                                        <p:tav tm="100000">
                                          <p:val>
                                            <p:strVal val="#ppt_w"/>
                                          </p:val>
                                        </p:tav>
                                      </p:tavLst>
                                    </p:anim>
                                    <p:anim calcmode="lin" valueType="num">
                                      <p:cBhvr>
                                        <p:cTn id="17" dur="1000" fill="hold"/>
                                        <p:tgtEl>
                                          <p:spTgt spid="19"/>
                                        </p:tgtEl>
                                        <p:attrNameLst>
                                          <p:attrName>ppt_h</p:attrName>
                                        </p:attrNameLst>
                                      </p:cBhvr>
                                      <p:tavLst>
                                        <p:tav tm="0">
                                          <p:val>
                                            <p:fltVal val="0"/>
                                          </p:val>
                                        </p:tav>
                                        <p:tav tm="100000">
                                          <p:val>
                                            <p:strVal val="#ppt_h"/>
                                          </p:val>
                                        </p:tav>
                                      </p:tavLst>
                                    </p:anim>
                                    <p:anim calcmode="lin" valueType="num">
                                      <p:cBhvr>
                                        <p:cTn id="18" dur="1000" fill="hold"/>
                                        <p:tgtEl>
                                          <p:spTgt spid="19"/>
                                        </p:tgtEl>
                                        <p:attrNameLst>
                                          <p:attrName>style.rotation</p:attrName>
                                        </p:attrNameLst>
                                      </p:cBhvr>
                                      <p:tavLst>
                                        <p:tav tm="0">
                                          <p:val>
                                            <p:fltVal val="90"/>
                                          </p:val>
                                        </p:tav>
                                        <p:tav tm="100000">
                                          <p:val>
                                            <p:fltVal val="0"/>
                                          </p:val>
                                        </p:tav>
                                      </p:tavLst>
                                    </p:anim>
                                    <p:animEffect transition="in" filter="fade">
                                      <p:cBhvr>
                                        <p:cTn id="19" dur="1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8" presetClass="emph" presetSubtype="0" fill="hold" grpId="1" nodeType="afterEffect">
                                  <p:stCondLst>
                                    <p:cond delay="0"/>
                                  </p:stCondLst>
                                  <p:childTnLst>
                                    <p:animRot by="21600000">
                                      <p:cBhvr>
                                        <p:cTn id="34" dur="2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0" grpId="1" animBg="1"/>
      <p:bldP spid="21" grpId="0" animBg="1"/>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2212E19-0A02-47A1-A692-CFB0E1B0DBCC}"/>
              </a:ext>
            </a:extLst>
          </p:cNvPr>
          <p:cNvSpPr>
            <a:spLocks noGrp="1"/>
          </p:cNvSpPr>
          <p:nvPr>
            <p:ph type="sldNum" sz="quarter" idx="12"/>
          </p:nvPr>
        </p:nvSpPr>
        <p:spPr>
          <a:xfrm>
            <a:off x="9448800" y="6492875"/>
            <a:ext cx="2743200" cy="365125"/>
          </a:xfrm>
        </p:spPr>
        <p:txBody>
          <a:bodyPr/>
          <a:lstStyle/>
          <a:p>
            <a:fld id="{DDD9EB22-F289-478D-9B7C-A50560697DE0}" type="slidenum">
              <a:rPr lang="en-CA" smtClean="0">
                <a:solidFill>
                  <a:schemeClr val="tx1"/>
                </a:solidFill>
              </a:rPr>
              <a:t>55</a:t>
            </a:fld>
            <a:endParaRPr lang="en-CA" dirty="0">
              <a:solidFill>
                <a:schemeClr val="tx1"/>
              </a:solidFill>
            </a:endParaRPr>
          </a:p>
        </p:txBody>
      </p:sp>
      <p:sp>
        <p:nvSpPr>
          <p:cNvPr id="4" name="Scroll: Vertical 3">
            <a:extLst>
              <a:ext uri="{FF2B5EF4-FFF2-40B4-BE49-F238E27FC236}">
                <a16:creationId xmlns="" xmlns:a16="http://schemas.microsoft.com/office/drawing/2014/main" id="{21595794-60E7-4D6E-BCCF-A5C363052524}"/>
              </a:ext>
            </a:extLst>
          </p:cNvPr>
          <p:cNvSpPr/>
          <p:nvPr/>
        </p:nvSpPr>
        <p:spPr>
          <a:xfrm>
            <a:off x="356614" y="707921"/>
            <a:ext cx="11405748" cy="5132439"/>
          </a:xfrm>
          <a:prstGeom prst="verticalScroll">
            <a:avLst/>
          </a:prstGeom>
          <a:solidFill>
            <a:schemeClr val="accent2">
              <a:lumMod val="20000"/>
              <a:lumOff val="80000"/>
            </a:schemeClr>
          </a:solidFill>
          <a:ln w="76200">
            <a:solidFill>
              <a:srgbClr val="008000"/>
            </a:solidFill>
          </a:ln>
          <a:effectLst>
            <a:outerShdw blurRad="63500" sx="104000" sy="104000" algn="ctr" rotWithShape="0">
              <a:srgbClr val="9966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3600" dirty="0" err="1">
                <a:solidFill>
                  <a:srgbClr val="008080"/>
                </a:solidFill>
                <a:latin typeface="Georgia" panose="02040502050405020303" pitchFamily="18" charset="0"/>
              </a:rPr>
              <a:t>Jdg</a:t>
            </a:r>
            <a:r>
              <a:rPr lang="en-US" sz="3600" dirty="0">
                <a:solidFill>
                  <a:srgbClr val="008080"/>
                </a:solidFill>
                <a:latin typeface="Georgia" panose="02040502050405020303" pitchFamily="18" charset="0"/>
              </a:rPr>
              <a:t> 6:26</a:t>
            </a:r>
            <a:r>
              <a:rPr lang="en-US" sz="3600" dirty="0">
                <a:solidFill>
                  <a:prstClr val="black"/>
                </a:solidFill>
                <a:latin typeface="Georgia" panose="02040502050405020303" pitchFamily="18" charset="0"/>
              </a:rPr>
              <a:t>  “And you shall build an altar to </a:t>
            </a:r>
            <a:r>
              <a:rPr lang="he-IL" sz="3600" dirty="0">
                <a:solidFill>
                  <a:srgbClr val="0000FF"/>
                </a:solidFill>
                <a:latin typeface="Arial" panose="020B0604020202020204" pitchFamily="34" charset="0"/>
              </a:rPr>
              <a:t>יהוה</a:t>
            </a:r>
            <a:r>
              <a:rPr lang="en-US" sz="3600" dirty="0">
                <a:solidFill>
                  <a:prstClr val="black"/>
                </a:solidFill>
                <a:latin typeface="Georgia" panose="02040502050405020303" pitchFamily="18" charset="0"/>
              </a:rPr>
              <a:t> 	your Elohim on top of this rock in an orderly 	way, and shall take the second bull and offer 	a burnt offering with the wood of the image 	which you cut down.” </a:t>
            </a:r>
          </a:p>
        </p:txBody>
      </p:sp>
      <p:sp>
        <p:nvSpPr>
          <p:cNvPr id="8" name="Rectangle: Rounded Corners 7">
            <a:extLst>
              <a:ext uri="{FF2B5EF4-FFF2-40B4-BE49-F238E27FC236}">
                <a16:creationId xmlns="" xmlns:a16="http://schemas.microsoft.com/office/drawing/2014/main" id="{5279685C-C937-4A01-A83C-D6A8D1935864}"/>
              </a:ext>
            </a:extLst>
          </p:cNvPr>
          <p:cNvSpPr/>
          <p:nvPr/>
        </p:nvSpPr>
        <p:spPr>
          <a:xfrm>
            <a:off x="1043940" y="730498"/>
            <a:ext cx="10718422" cy="679201"/>
          </a:xfrm>
          <a:prstGeom prst="roundRect">
            <a:avLst>
              <a:gd name="adj" fmla="val 50000"/>
            </a:avLst>
          </a:prstGeom>
          <a:gradFill>
            <a:gsLst>
              <a:gs pos="38000">
                <a:srgbClr val="FFFF00">
                  <a:alpha val="65000"/>
                </a:srgbClr>
              </a:gs>
              <a:gs pos="87000">
                <a:srgbClr val="7030A0">
                  <a:lumMod val="76000"/>
                  <a:alpha val="6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Rounded Corners 7">
            <a:extLst>
              <a:ext uri="{FF2B5EF4-FFF2-40B4-BE49-F238E27FC236}">
                <a16:creationId xmlns="" xmlns:a16="http://schemas.microsoft.com/office/drawing/2014/main" id="{5279685C-C937-4A01-A83C-D6A8D1935864}"/>
              </a:ext>
            </a:extLst>
          </p:cNvPr>
          <p:cNvSpPr/>
          <p:nvPr/>
        </p:nvSpPr>
        <p:spPr>
          <a:xfrm>
            <a:off x="356614" y="5220924"/>
            <a:ext cx="625519" cy="619436"/>
          </a:xfrm>
          <a:custGeom>
            <a:avLst/>
            <a:gdLst>
              <a:gd name="connsiteX0" fmla="*/ 0 w 625519"/>
              <a:gd name="connsiteY0" fmla="*/ 309718 h 619436"/>
              <a:gd name="connsiteX1" fmla="*/ 309718 w 625519"/>
              <a:gd name="connsiteY1" fmla="*/ 0 h 619436"/>
              <a:gd name="connsiteX2" fmla="*/ 315801 w 625519"/>
              <a:gd name="connsiteY2" fmla="*/ 0 h 619436"/>
              <a:gd name="connsiteX3" fmla="*/ 625519 w 625519"/>
              <a:gd name="connsiteY3" fmla="*/ 309718 h 619436"/>
              <a:gd name="connsiteX4" fmla="*/ 625519 w 625519"/>
              <a:gd name="connsiteY4" fmla="*/ 309718 h 619436"/>
              <a:gd name="connsiteX5" fmla="*/ 315801 w 625519"/>
              <a:gd name="connsiteY5" fmla="*/ 619436 h 619436"/>
              <a:gd name="connsiteX6" fmla="*/ 309718 w 625519"/>
              <a:gd name="connsiteY6" fmla="*/ 619436 h 619436"/>
              <a:gd name="connsiteX7" fmla="*/ 0 w 625519"/>
              <a:gd name="connsiteY7" fmla="*/ 309718 h 619436"/>
              <a:gd name="connsiteX0" fmla="*/ 0 w 625519"/>
              <a:gd name="connsiteY0" fmla="*/ 309718 h 619436"/>
              <a:gd name="connsiteX1" fmla="*/ 309718 w 625519"/>
              <a:gd name="connsiteY1" fmla="*/ 0 h 619436"/>
              <a:gd name="connsiteX2" fmla="*/ 315801 w 625519"/>
              <a:gd name="connsiteY2" fmla="*/ 0 h 619436"/>
              <a:gd name="connsiteX3" fmla="*/ 495874 w 625519"/>
              <a:gd name="connsiteY3" fmla="*/ 53545 h 619436"/>
              <a:gd name="connsiteX4" fmla="*/ 625519 w 625519"/>
              <a:gd name="connsiteY4" fmla="*/ 309718 h 619436"/>
              <a:gd name="connsiteX5" fmla="*/ 625519 w 625519"/>
              <a:gd name="connsiteY5" fmla="*/ 309718 h 619436"/>
              <a:gd name="connsiteX6" fmla="*/ 315801 w 625519"/>
              <a:gd name="connsiteY6" fmla="*/ 619436 h 619436"/>
              <a:gd name="connsiteX7" fmla="*/ 309718 w 625519"/>
              <a:gd name="connsiteY7" fmla="*/ 619436 h 619436"/>
              <a:gd name="connsiteX8" fmla="*/ 0 w 625519"/>
              <a:gd name="connsiteY8" fmla="*/ 309718 h 619436"/>
              <a:gd name="connsiteX0" fmla="*/ 0 w 625519"/>
              <a:gd name="connsiteY0" fmla="*/ 309718 h 619436"/>
              <a:gd name="connsiteX1" fmla="*/ 309718 w 625519"/>
              <a:gd name="connsiteY1" fmla="*/ 0 h 619436"/>
              <a:gd name="connsiteX2" fmla="*/ 315801 w 625519"/>
              <a:gd name="connsiteY2" fmla="*/ 0 h 619436"/>
              <a:gd name="connsiteX3" fmla="*/ 495874 w 625519"/>
              <a:gd name="connsiteY3" fmla="*/ 53545 h 619436"/>
              <a:gd name="connsiteX4" fmla="*/ 625519 w 625519"/>
              <a:gd name="connsiteY4" fmla="*/ 309718 h 619436"/>
              <a:gd name="connsiteX5" fmla="*/ 625519 w 625519"/>
              <a:gd name="connsiteY5" fmla="*/ 309718 h 619436"/>
              <a:gd name="connsiteX6" fmla="*/ 315801 w 625519"/>
              <a:gd name="connsiteY6" fmla="*/ 619436 h 619436"/>
              <a:gd name="connsiteX7" fmla="*/ 309718 w 625519"/>
              <a:gd name="connsiteY7" fmla="*/ 619436 h 619436"/>
              <a:gd name="connsiteX8" fmla="*/ 0 w 625519"/>
              <a:gd name="connsiteY8" fmla="*/ 309718 h 619436"/>
              <a:gd name="connsiteX0" fmla="*/ 0 w 625519"/>
              <a:gd name="connsiteY0" fmla="*/ 309718 h 619436"/>
              <a:gd name="connsiteX1" fmla="*/ 309718 w 625519"/>
              <a:gd name="connsiteY1" fmla="*/ 0 h 619436"/>
              <a:gd name="connsiteX2" fmla="*/ 315801 w 625519"/>
              <a:gd name="connsiteY2" fmla="*/ 0 h 619436"/>
              <a:gd name="connsiteX3" fmla="*/ 500637 w 625519"/>
              <a:gd name="connsiteY3" fmla="*/ 32114 h 619436"/>
              <a:gd name="connsiteX4" fmla="*/ 625519 w 625519"/>
              <a:gd name="connsiteY4" fmla="*/ 309718 h 619436"/>
              <a:gd name="connsiteX5" fmla="*/ 625519 w 625519"/>
              <a:gd name="connsiteY5" fmla="*/ 309718 h 619436"/>
              <a:gd name="connsiteX6" fmla="*/ 315801 w 625519"/>
              <a:gd name="connsiteY6" fmla="*/ 619436 h 619436"/>
              <a:gd name="connsiteX7" fmla="*/ 309718 w 625519"/>
              <a:gd name="connsiteY7" fmla="*/ 619436 h 619436"/>
              <a:gd name="connsiteX8" fmla="*/ 0 w 625519"/>
              <a:gd name="connsiteY8" fmla="*/ 309718 h 619436"/>
              <a:gd name="connsiteX0" fmla="*/ 0 w 625519"/>
              <a:gd name="connsiteY0" fmla="*/ 309718 h 619436"/>
              <a:gd name="connsiteX1" fmla="*/ 309718 w 625519"/>
              <a:gd name="connsiteY1" fmla="*/ 0 h 619436"/>
              <a:gd name="connsiteX2" fmla="*/ 315801 w 625519"/>
              <a:gd name="connsiteY2" fmla="*/ 0 h 619436"/>
              <a:gd name="connsiteX3" fmla="*/ 500637 w 625519"/>
              <a:gd name="connsiteY3" fmla="*/ 32114 h 619436"/>
              <a:gd name="connsiteX4" fmla="*/ 625519 w 625519"/>
              <a:gd name="connsiteY4" fmla="*/ 309718 h 619436"/>
              <a:gd name="connsiteX5" fmla="*/ 625519 w 625519"/>
              <a:gd name="connsiteY5" fmla="*/ 309718 h 619436"/>
              <a:gd name="connsiteX6" fmla="*/ 315801 w 625519"/>
              <a:gd name="connsiteY6" fmla="*/ 619436 h 619436"/>
              <a:gd name="connsiteX7" fmla="*/ 309718 w 625519"/>
              <a:gd name="connsiteY7" fmla="*/ 619436 h 619436"/>
              <a:gd name="connsiteX8" fmla="*/ 0 w 625519"/>
              <a:gd name="connsiteY8" fmla="*/ 309718 h 619436"/>
              <a:gd name="connsiteX0" fmla="*/ 0 w 625519"/>
              <a:gd name="connsiteY0" fmla="*/ 309718 h 619436"/>
              <a:gd name="connsiteX1" fmla="*/ 309718 w 625519"/>
              <a:gd name="connsiteY1" fmla="*/ 0 h 619436"/>
              <a:gd name="connsiteX2" fmla="*/ 315801 w 625519"/>
              <a:gd name="connsiteY2" fmla="*/ 0 h 619436"/>
              <a:gd name="connsiteX3" fmla="*/ 500637 w 625519"/>
              <a:gd name="connsiteY3" fmla="*/ 27352 h 619436"/>
              <a:gd name="connsiteX4" fmla="*/ 625519 w 625519"/>
              <a:gd name="connsiteY4" fmla="*/ 309718 h 619436"/>
              <a:gd name="connsiteX5" fmla="*/ 625519 w 625519"/>
              <a:gd name="connsiteY5" fmla="*/ 309718 h 619436"/>
              <a:gd name="connsiteX6" fmla="*/ 315801 w 625519"/>
              <a:gd name="connsiteY6" fmla="*/ 619436 h 619436"/>
              <a:gd name="connsiteX7" fmla="*/ 309718 w 625519"/>
              <a:gd name="connsiteY7" fmla="*/ 619436 h 619436"/>
              <a:gd name="connsiteX8" fmla="*/ 0 w 625519"/>
              <a:gd name="connsiteY8" fmla="*/ 309718 h 619436"/>
              <a:gd name="connsiteX0" fmla="*/ 0 w 625519"/>
              <a:gd name="connsiteY0" fmla="*/ 309718 h 619436"/>
              <a:gd name="connsiteX1" fmla="*/ 309718 w 625519"/>
              <a:gd name="connsiteY1" fmla="*/ 0 h 619436"/>
              <a:gd name="connsiteX2" fmla="*/ 315801 w 625519"/>
              <a:gd name="connsiteY2" fmla="*/ 0 h 619436"/>
              <a:gd name="connsiteX3" fmla="*/ 500637 w 625519"/>
              <a:gd name="connsiteY3" fmla="*/ 27352 h 619436"/>
              <a:gd name="connsiteX4" fmla="*/ 625519 w 625519"/>
              <a:gd name="connsiteY4" fmla="*/ 309718 h 619436"/>
              <a:gd name="connsiteX5" fmla="*/ 625519 w 625519"/>
              <a:gd name="connsiteY5" fmla="*/ 309718 h 619436"/>
              <a:gd name="connsiteX6" fmla="*/ 315801 w 625519"/>
              <a:gd name="connsiteY6" fmla="*/ 619436 h 619436"/>
              <a:gd name="connsiteX7" fmla="*/ 309718 w 625519"/>
              <a:gd name="connsiteY7" fmla="*/ 619436 h 619436"/>
              <a:gd name="connsiteX8" fmla="*/ 0 w 625519"/>
              <a:gd name="connsiteY8" fmla="*/ 309718 h 619436"/>
              <a:gd name="connsiteX0" fmla="*/ 0 w 625519"/>
              <a:gd name="connsiteY0" fmla="*/ 309718 h 619436"/>
              <a:gd name="connsiteX1" fmla="*/ 309718 w 625519"/>
              <a:gd name="connsiteY1" fmla="*/ 0 h 619436"/>
              <a:gd name="connsiteX2" fmla="*/ 315801 w 625519"/>
              <a:gd name="connsiteY2" fmla="*/ 0 h 619436"/>
              <a:gd name="connsiteX3" fmla="*/ 541118 w 625519"/>
              <a:gd name="connsiteY3" fmla="*/ 27352 h 619436"/>
              <a:gd name="connsiteX4" fmla="*/ 625519 w 625519"/>
              <a:gd name="connsiteY4" fmla="*/ 309718 h 619436"/>
              <a:gd name="connsiteX5" fmla="*/ 625519 w 625519"/>
              <a:gd name="connsiteY5" fmla="*/ 309718 h 619436"/>
              <a:gd name="connsiteX6" fmla="*/ 315801 w 625519"/>
              <a:gd name="connsiteY6" fmla="*/ 619436 h 619436"/>
              <a:gd name="connsiteX7" fmla="*/ 309718 w 625519"/>
              <a:gd name="connsiteY7" fmla="*/ 619436 h 619436"/>
              <a:gd name="connsiteX8" fmla="*/ 0 w 625519"/>
              <a:gd name="connsiteY8" fmla="*/ 309718 h 61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519" h="619436">
                <a:moveTo>
                  <a:pt x="0" y="309718"/>
                </a:moveTo>
                <a:cubicBezTo>
                  <a:pt x="0" y="138665"/>
                  <a:pt x="138665" y="0"/>
                  <a:pt x="309718" y="0"/>
                </a:cubicBezTo>
                <a:lnTo>
                  <a:pt x="315801" y="0"/>
                </a:lnTo>
                <a:cubicBezTo>
                  <a:pt x="346827" y="8924"/>
                  <a:pt x="479973" y="-5218"/>
                  <a:pt x="541118" y="27352"/>
                </a:cubicBezTo>
                <a:cubicBezTo>
                  <a:pt x="635601" y="5154"/>
                  <a:pt x="601530" y="33660"/>
                  <a:pt x="625519" y="309718"/>
                </a:cubicBezTo>
                <a:lnTo>
                  <a:pt x="625519" y="309718"/>
                </a:lnTo>
                <a:cubicBezTo>
                  <a:pt x="625519" y="480771"/>
                  <a:pt x="486854" y="619436"/>
                  <a:pt x="315801" y="619436"/>
                </a:cubicBezTo>
                <a:lnTo>
                  <a:pt x="309718" y="619436"/>
                </a:lnTo>
                <a:cubicBezTo>
                  <a:pt x="138665" y="619436"/>
                  <a:pt x="0" y="480771"/>
                  <a:pt x="0" y="309718"/>
                </a:cubicBezTo>
                <a:close/>
              </a:path>
            </a:pathLst>
          </a:custGeom>
          <a:gradFill>
            <a:gsLst>
              <a:gs pos="38000">
                <a:srgbClr val="FFFF00">
                  <a:alpha val="66000"/>
                </a:srgbClr>
              </a:gs>
              <a:gs pos="87000">
                <a:srgbClr val="7030A0">
                  <a:lumMod val="76000"/>
                  <a:alpha val="6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506447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43000">
              <a:srgbClr val="FF7C80">
                <a:alpha val="38000"/>
              </a:srgbClr>
            </a:gs>
            <a:gs pos="71000">
              <a:schemeClr val="accent1">
                <a:alpha val="60000"/>
                <a:lumMod val="67000"/>
                <a:lumOff val="33000"/>
              </a:schemeClr>
            </a:gs>
            <a:gs pos="100000">
              <a:srgbClr val="7030A0">
                <a:lumMod val="76000"/>
              </a:srgbClr>
            </a:gs>
          </a:gsLst>
          <a:lin ang="5400000" scaled="1"/>
        </a:gra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 xmlns:a16="http://schemas.microsoft.com/office/drawing/2014/main" id="{137C0225-C06B-4011-B7DF-0F20FFFADE1B}"/>
              </a:ext>
            </a:extLst>
          </p:cNvPr>
          <p:cNvCxnSpPr>
            <a:cxnSpLocks/>
          </p:cNvCxnSpPr>
          <p:nvPr/>
        </p:nvCxnSpPr>
        <p:spPr>
          <a:xfrm flipV="1">
            <a:off x="11924144" y="4349544"/>
            <a:ext cx="0" cy="289299"/>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 xmlns:a16="http://schemas.microsoft.com/office/drawing/2014/main" id="{69612706-5030-431B-B03A-70CDBDAC3E11}"/>
              </a:ext>
            </a:extLst>
          </p:cNvPr>
          <p:cNvSpPr>
            <a:spLocks noGrp="1"/>
          </p:cNvSpPr>
          <p:nvPr>
            <p:ph type="sldNum" sz="quarter" idx="12"/>
          </p:nvPr>
        </p:nvSpPr>
        <p:spPr>
          <a:xfrm>
            <a:off x="9377218" y="6492875"/>
            <a:ext cx="2743200" cy="365125"/>
          </a:xfrm>
        </p:spPr>
        <p:txBody>
          <a:bodyPr/>
          <a:lstStyle/>
          <a:p>
            <a:fld id="{DDD9EB22-F289-478D-9B7C-A50560697DE0}" type="slidenum">
              <a:rPr lang="en-CA" b="1" smtClean="0">
                <a:solidFill>
                  <a:srgbClr val="FF7C80"/>
                </a:solidFill>
              </a:rPr>
              <a:t>56</a:t>
            </a:fld>
            <a:endParaRPr lang="en-CA" b="1" dirty="0">
              <a:solidFill>
                <a:srgbClr val="FF7C80"/>
              </a:solidFill>
            </a:endParaRPr>
          </a:p>
        </p:txBody>
      </p:sp>
      <p:graphicFrame>
        <p:nvGraphicFramePr>
          <p:cNvPr id="5" name="Table 4">
            <a:extLst>
              <a:ext uri="{FF2B5EF4-FFF2-40B4-BE49-F238E27FC236}">
                <a16:creationId xmlns="" xmlns:a16="http://schemas.microsoft.com/office/drawing/2014/main" id="{F29FBF93-9B3E-46A0-BE98-28CEB9691294}"/>
              </a:ext>
            </a:extLst>
          </p:cNvPr>
          <p:cNvGraphicFramePr>
            <a:graphicFrameLocks noGrp="1"/>
          </p:cNvGraphicFramePr>
          <p:nvPr>
            <p:extLst>
              <p:ext uri="{D42A27DB-BD31-4B8C-83A1-F6EECF244321}">
                <p14:modId xmlns:p14="http://schemas.microsoft.com/office/powerpoint/2010/main" val="4164730347"/>
              </p:ext>
            </p:extLst>
          </p:nvPr>
        </p:nvGraphicFramePr>
        <p:xfrm>
          <a:off x="267856" y="5555228"/>
          <a:ext cx="11656288" cy="993058"/>
        </p:xfrm>
        <a:graphic>
          <a:graphicData uri="http://schemas.openxmlformats.org/drawingml/2006/table">
            <a:tbl>
              <a:tblPr firstRow="1" bandRow="1">
                <a:tableStyleId>{5C22544A-7EE6-4342-B048-85BDC9FD1C3A}</a:tableStyleId>
              </a:tblPr>
              <a:tblGrid>
                <a:gridCol w="5828144">
                  <a:extLst>
                    <a:ext uri="{9D8B030D-6E8A-4147-A177-3AD203B41FA5}">
                      <a16:colId xmlns="" xmlns:a16="http://schemas.microsoft.com/office/drawing/2014/main" val="252772710"/>
                    </a:ext>
                  </a:extLst>
                </a:gridCol>
                <a:gridCol w="5828144">
                  <a:extLst>
                    <a:ext uri="{9D8B030D-6E8A-4147-A177-3AD203B41FA5}">
                      <a16:colId xmlns="" xmlns:a16="http://schemas.microsoft.com/office/drawing/2014/main" val="658516749"/>
                    </a:ext>
                  </a:extLst>
                </a:gridCol>
              </a:tblGrid>
              <a:tr h="993058">
                <a:tc>
                  <a:txBody>
                    <a:bodyPr/>
                    <a:lstStyle/>
                    <a:p>
                      <a:pPr algn="l"/>
                      <a:r>
                        <a:rPr lang="en-CA" sz="3600" dirty="0">
                          <a:solidFill>
                            <a:srgbClr val="9966FF"/>
                          </a:solidFill>
                        </a:rPr>
                        <a:t>                Light Season</a:t>
                      </a:r>
                      <a:endParaRPr lang="en-CA" sz="3600" u="sng" dirty="0">
                        <a:solidFill>
                          <a:srgbClr val="9966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solidFill>
                      <a:srgbClr val="7FF7FD"/>
                    </a:solidFill>
                  </a:tcPr>
                </a:tc>
                <a:tc>
                  <a:txBody>
                    <a:bodyPr/>
                    <a:lstStyle/>
                    <a:p>
                      <a:pPr algn="ctr"/>
                      <a:r>
                        <a:rPr lang="en-CA" dirty="0"/>
                        <a:t>        </a:t>
                      </a:r>
                      <a:r>
                        <a:rPr lang="en-CA" sz="3600" dirty="0"/>
                        <a:t>Night Season</a:t>
                      </a:r>
                      <a:endParaRPr lang="en-CA" sz="3600"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tx1"/>
                    </a:solidFill>
                  </a:tcPr>
                </a:tc>
                <a:extLst>
                  <a:ext uri="{0D108BD9-81ED-4DB2-BD59-A6C34878D82A}">
                    <a16:rowId xmlns="" xmlns:a16="http://schemas.microsoft.com/office/drawing/2014/main" val="869847619"/>
                  </a:ext>
                </a:extLst>
              </a:tr>
            </a:tbl>
          </a:graphicData>
        </a:graphic>
      </p:graphicFrame>
      <p:sp>
        <p:nvSpPr>
          <p:cNvPr id="6" name="Rectangle 5">
            <a:extLst>
              <a:ext uri="{FF2B5EF4-FFF2-40B4-BE49-F238E27FC236}">
                <a16:creationId xmlns="" xmlns:a16="http://schemas.microsoft.com/office/drawing/2014/main" id="{EE58C879-E4A3-4EF0-85C9-6BCC16FC437E}"/>
              </a:ext>
            </a:extLst>
          </p:cNvPr>
          <p:cNvSpPr/>
          <p:nvPr/>
        </p:nvSpPr>
        <p:spPr>
          <a:xfrm>
            <a:off x="264943" y="5545395"/>
            <a:ext cx="331917" cy="1017358"/>
          </a:xfrm>
          <a:prstGeom prst="rect">
            <a:avLst/>
          </a:prstGeom>
          <a:gradFill flip="none" rotWithShape="1">
            <a:gsLst>
              <a:gs pos="24000">
                <a:srgbClr val="FFFF00"/>
              </a:gs>
              <a:gs pos="47000">
                <a:srgbClr val="FF7C80">
                  <a:alpha val="98000"/>
                </a:srgbClr>
              </a:gs>
              <a:gs pos="68000">
                <a:srgbClr val="7030A0">
                  <a:lumMod val="76000"/>
                </a:srgbClr>
              </a:gs>
            </a:gsLst>
            <a:lin ang="102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 xmlns:a16="http://schemas.microsoft.com/office/drawing/2014/main" id="{6DB0F929-70D8-4A54-9F00-5B4ABCB74965}"/>
              </a:ext>
            </a:extLst>
          </p:cNvPr>
          <p:cNvSpPr/>
          <p:nvPr/>
        </p:nvSpPr>
        <p:spPr>
          <a:xfrm>
            <a:off x="6094543" y="5543078"/>
            <a:ext cx="331917" cy="1017358"/>
          </a:xfrm>
          <a:prstGeom prst="rect">
            <a:avLst/>
          </a:prstGeom>
          <a:gradFill flip="none" rotWithShape="1">
            <a:gsLst>
              <a:gs pos="24000">
                <a:srgbClr val="FFFF00"/>
              </a:gs>
              <a:gs pos="52000">
                <a:srgbClr val="FF7C80">
                  <a:alpha val="98000"/>
                </a:srgbClr>
              </a:gs>
              <a:gs pos="71000">
                <a:srgbClr val="7030A0">
                  <a:lumMod val="76000"/>
                  <a:alpha val="84000"/>
                </a:srgbClr>
              </a:gs>
            </a:gsLst>
            <a:lin ang="6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 xmlns:a16="http://schemas.microsoft.com/office/drawing/2014/main" id="{41A77D8E-6D4B-4355-B6B7-77402ACD8459}"/>
              </a:ext>
            </a:extLst>
          </p:cNvPr>
          <p:cNvCxnSpPr>
            <a:cxnSpLocks/>
          </p:cNvCxnSpPr>
          <p:nvPr/>
        </p:nvCxnSpPr>
        <p:spPr>
          <a:xfrm flipV="1">
            <a:off x="290110" y="4979906"/>
            <a:ext cx="0" cy="575321"/>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 xmlns:a16="http://schemas.microsoft.com/office/drawing/2014/main" id="{63E07C4F-F4B5-43B4-9A26-2DA3FCAFBE68}"/>
              </a:ext>
            </a:extLst>
          </p:cNvPr>
          <p:cNvSpPr/>
          <p:nvPr/>
        </p:nvSpPr>
        <p:spPr>
          <a:xfrm>
            <a:off x="-1" y="4619179"/>
            <a:ext cx="947951" cy="354652"/>
          </a:xfrm>
          <a:prstGeom prst="round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FF"/>
                </a:solidFill>
                <a:effectLst>
                  <a:glow rad="127000">
                    <a:srgbClr val="FFFF00"/>
                  </a:glow>
                </a:effectLst>
                <a:latin typeface="Cooper Black" panose="0208090404030B020404" pitchFamily="18" charset="0"/>
              </a:rPr>
              <a:t>Dawn</a:t>
            </a:r>
          </a:p>
        </p:txBody>
      </p:sp>
      <p:cxnSp>
        <p:nvCxnSpPr>
          <p:cNvPr id="12" name="Straight Connector 11">
            <a:extLst>
              <a:ext uri="{FF2B5EF4-FFF2-40B4-BE49-F238E27FC236}">
                <a16:creationId xmlns="" xmlns:a16="http://schemas.microsoft.com/office/drawing/2014/main" id="{2EFAF7B1-24D3-434C-B25E-CD2D4AB7812E}"/>
              </a:ext>
            </a:extLst>
          </p:cNvPr>
          <p:cNvCxnSpPr>
            <a:cxnSpLocks/>
          </p:cNvCxnSpPr>
          <p:nvPr/>
        </p:nvCxnSpPr>
        <p:spPr>
          <a:xfrm flipV="1">
            <a:off x="6117603" y="5260258"/>
            <a:ext cx="0" cy="265476"/>
          </a:xfrm>
          <a:prstGeom prst="line">
            <a:avLst/>
          </a:prstGeom>
          <a:ln w="76200">
            <a:solidFill>
              <a:schemeClr val="accent4">
                <a:lumMod val="60000"/>
                <a:lumOff val="40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9" name="Speech Bubble: Rectangle with Corners Rounded 18">
            <a:extLst>
              <a:ext uri="{FF2B5EF4-FFF2-40B4-BE49-F238E27FC236}">
                <a16:creationId xmlns="" xmlns:a16="http://schemas.microsoft.com/office/drawing/2014/main" id="{68DB308E-882C-4AFF-9990-B33291795A23}"/>
              </a:ext>
            </a:extLst>
          </p:cNvPr>
          <p:cNvSpPr/>
          <p:nvPr/>
        </p:nvSpPr>
        <p:spPr>
          <a:xfrm>
            <a:off x="660966" y="998077"/>
            <a:ext cx="10913273" cy="2608484"/>
          </a:xfrm>
          <a:prstGeom prst="wedgeRoundRectCallout">
            <a:avLst>
              <a:gd name="adj1" fmla="val 23346"/>
              <a:gd name="adj2" fmla="val 123455"/>
              <a:gd name="adj3" fmla="val 16667"/>
            </a:avLst>
          </a:prstGeom>
          <a:solidFill>
            <a:schemeClr val="accent2">
              <a:lumMod val="40000"/>
              <a:lumOff val="60000"/>
            </a:schemeClr>
          </a:solidFill>
          <a:ln w="57150">
            <a:solidFill>
              <a:srgbClr val="FF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800" dirty="0">
                <a:solidFill>
                  <a:srgbClr val="008080"/>
                </a:solidFill>
                <a:latin typeface="Georgia" panose="02040502050405020303" pitchFamily="18" charset="0"/>
              </a:rPr>
              <a:t>Jdg 6:27</a:t>
            </a:r>
            <a:r>
              <a:rPr lang="en-US" sz="2800" dirty="0">
                <a:solidFill>
                  <a:prstClr val="black"/>
                </a:solidFill>
                <a:latin typeface="Georgia" panose="02040502050405020303" pitchFamily="18" charset="0"/>
              </a:rPr>
              <a:t>  And </a:t>
            </a:r>
            <a:r>
              <a:rPr lang="en-US" sz="2800" dirty="0" err="1">
                <a:solidFill>
                  <a:prstClr val="black"/>
                </a:solidFill>
                <a:latin typeface="Georgia" panose="02040502050405020303" pitchFamily="18" charset="0"/>
              </a:rPr>
              <a:t>Gi</a:t>
            </a:r>
            <a:r>
              <a:rPr lang="en-US" sz="2800" dirty="0" err="1">
                <a:solidFill>
                  <a:prstClr val="black"/>
                </a:solidFill>
                <a:latin typeface="TITUS Cyberbit Basic" panose="02020603050405020304" pitchFamily="18" charset="0"/>
              </a:rPr>
              <a:t>ḏʽ</a:t>
            </a:r>
            <a:r>
              <a:rPr lang="en-US" sz="2800" dirty="0" err="1">
                <a:solidFill>
                  <a:prstClr val="black"/>
                </a:solidFill>
                <a:latin typeface="Georgia" panose="02040502050405020303" pitchFamily="18" charset="0"/>
              </a:rPr>
              <a:t>on</a:t>
            </a:r>
            <a:r>
              <a:rPr lang="en-US" sz="2800" dirty="0">
                <a:solidFill>
                  <a:prstClr val="black"/>
                </a:solidFill>
                <a:latin typeface="Georgia" panose="02040502050405020303" pitchFamily="18" charset="0"/>
              </a:rPr>
              <a:t> took ten men from among his servants and 	did as </a:t>
            </a:r>
            <a:r>
              <a:rPr lang="he-IL" sz="2800" dirty="0">
                <a:solidFill>
                  <a:srgbClr val="0000FF"/>
                </a:solidFill>
                <a:latin typeface="Arial" panose="020B0604020202020204" pitchFamily="34" charset="0"/>
              </a:rPr>
              <a:t>יהוה</a:t>
            </a:r>
            <a:r>
              <a:rPr lang="en-US" sz="2800" dirty="0">
                <a:solidFill>
                  <a:prstClr val="black"/>
                </a:solidFill>
                <a:latin typeface="Georgia" panose="02040502050405020303" pitchFamily="18" charset="0"/>
              </a:rPr>
              <a:t> had said to him.  And it </a:t>
            </a:r>
            <a:r>
              <a:rPr lang="en-US" sz="2800" dirty="0">
                <a:solidFill>
                  <a:sysClr val="windowText" lastClr="000000"/>
                </a:solidFill>
                <a:latin typeface="Georgia" panose="02040502050405020303" pitchFamily="18" charset="0"/>
              </a:rPr>
              <a:t>came to be, </a:t>
            </a:r>
            <a:r>
              <a:rPr lang="en-US" sz="2800" dirty="0">
                <a:solidFill>
                  <a:prstClr val="black"/>
                </a:solidFill>
                <a:latin typeface="Georgia" panose="02040502050405020303" pitchFamily="18" charset="0"/>
              </a:rPr>
              <a:t>because he 	feared his father’s household and the men of the city too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much to do it by day, </a:t>
            </a:r>
            <a:r>
              <a:rPr lang="en-US" sz="2800" b="1" u="sng" dirty="0">
                <a:solidFill>
                  <a:prstClr val="black"/>
                </a:solidFill>
                <a:latin typeface="Georgia" panose="02040502050405020303" pitchFamily="18" charset="0"/>
              </a:rPr>
              <a:t>that he did it b</a:t>
            </a:r>
            <a:r>
              <a:rPr lang="en-US" sz="2800" b="1" dirty="0">
                <a:solidFill>
                  <a:prstClr val="black"/>
                </a:solidFill>
                <a:latin typeface="Georgia" panose="02040502050405020303" pitchFamily="18" charset="0"/>
              </a:rPr>
              <a:t>y </a:t>
            </a:r>
            <a:r>
              <a:rPr lang="en-US" sz="2800" b="1" u="sng" dirty="0">
                <a:solidFill>
                  <a:prstClr val="black"/>
                </a:solidFill>
                <a:latin typeface="Georgia" panose="02040502050405020303" pitchFamily="18" charset="0"/>
              </a:rPr>
              <a:t>ni</a:t>
            </a:r>
            <a:r>
              <a:rPr lang="en-US" sz="2800" b="1" dirty="0">
                <a:solidFill>
                  <a:prstClr val="black"/>
                </a:solidFill>
                <a:latin typeface="Georgia" panose="02040502050405020303" pitchFamily="18" charset="0"/>
              </a:rPr>
              <a:t>g</a:t>
            </a:r>
            <a:r>
              <a:rPr lang="en-US" sz="2800" b="1" u="sng" dirty="0">
                <a:solidFill>
                  <a:prstClr val="black"/>
                </a:solidFill>
                <a:latin typeface="Georgia" panose="02040502050405020303" pitchFamily="18" charset="0"/>
              </a:rPr>
              <a:t>ht</a:t>
            </a:r>
            <a:r>
              <a:rPr lang="en-US" sz="2800" b="1" dirty="0">
                <a:solidFill>
                  <a:prstClr val="black"/>
                </a:solidFill>
                <a:latin typeface="Georgia" panose="02040502050405020303" pitchFamily="18" charset="0"/>
              </a:rPr>
              <a:t>.</a:t>
            </a:r>
            <a:r>
              <a:rPr lang="en-US" sz="2800" b="1" u="sng" dirty="0">
                <a:solidFill>
                  <a:prstClr val="black"/>
                </a:solidFill>
                <a:latin typeface="Georgia" panose="02040502050405020303" pitchFamily="18" charset="0"/>
              </a:rPr>
              <a:t> </a:t>
            </a:r>
          </a:p>
        </p:txBody>
      </p:sp>
      <p:sp>
        <p:nvSpPr>
          <p:cNvPr id="13" name="Rectangle: Rounded Corners 12">
            <a:extLst>
              <a:ext uri="{FF2B5EF4-FFF2-40B4-BE49-F238E27FC236}">
                <a16:creationId xmlns="" xmlns:a16="http://schemas.microsoft.com/office/drawing/2014/main" id="{F7F6212D-ADFA-4FC3-A5A3-16E1410B106B}"/>
              </a:ext>
            </a:extLst>
          </p:cNvPr>
          <p:cNvSpPr/>
          <p:nvPr/>
        </p:nvSpPr>
        <p:spPr>
          <a:xfrm>
            <a:off x="5643627" y="4942209"/>
            <a:ext cx="1042399" cy="354652"/>
          </a:xfrm>
          <a:prstGeom prst="roundRect">
            <a:avLst/>
          </a:prstGeom>
          <a:solidFill>
            <a:schemeClr val="accent4">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Cooper Black" panose="0208090404030B020404" pitchFamily="18" charset="0"/>
              </a:rPr>
              <a:t>Sunset</a:t>
            </a:r>
          </a:p>
        </p:txBody>
      </p:sp>
      <p:sp>
        <p:nvSpPr>
          <p:cNvPr id="15" name="Rectangle: Rounded Corners 14">
            <a:extLst>
              <a:ext uri="{FF2B5EF4-FFF2-40B4-BE49-F238E27FC236}">
                <a16:creationId xmlns="" xmlns:a16="http://schemas.microsoft.com/office/drawing/2014/main" id="{6ACF8BDB-B4FC-4A40-9842-CE78D57107F2}"/>
              </a:ext>
            </a:extLst>
          </p:cNvPr>
          <p:cNvSpPr/>
          <p:nvPr/>
        </p:nvSpPr>
        <p:spPr>
          <a:xfrm>
            <a:off x="11225879" y="4620577"/>
            <a:ext cx="947951" cy="354652"/>
          </a:xfrm>
          <a:prstGeom prst="round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FF"/>
                </a:solidFill>
                <a:effectLst>
                  <a:glow rad="127000">
                    <a:srgbClr val="FFFF00"/>
                  </a:glow>
                </a:effectLst>
                <a:latin typeface="Cooper Black" panose="0208090404030B020404" pitchFamily="18" charset="0"/>
              </a:rPr>
              <a:t>Dawn</a:t>
            </a:r>
          </a:p>
        </p:txBody>
      </p:sp>
      <p:cxnSp>
        <p:nvCxnSpPr>
          <p:cNvPr id="14" name="Straight Connector 13">
            <a:extLst>
              <a:ext uri="{FF2B5EF4-FFF2-40B4-BE49-F238E27FC236}">
                <a16:creationId xmlns="" xmlns:a16="http://schemas.microsoft.com/office/drawing/2014/main" id="{6B3E4F76-063A-4129-933C-12E2F94BC10B}"/>
              </a:ext>
            </a:extLst>
          </p:cNvPr>
          <p:cNvCxnSpPr>
            <a:cxnSpLocks/>
          </p:cNvCxnSpPr>
          <p:nvPr/>
        </p:nvCxnSpPr>
        <p:spPr>
          <a:xfrm flipV="1">
            <a:off x="11952218" y="4981305"/>
            <a:ext cx="0" cy="1566981"/>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 xmlns:a16="http://schemas.microsoft.com/office/drawing/2014/main" id="{135891F9-28F3-419F-94A2-404327C790D8}"/>
              </a:ext>
            </a:extLst>
          </p:cNvPr>
          <p:cNvSpPr/>
          <p:nvPr/>
        </p:nvSpPr>
        <p:spPr>
          <a:xfrm>
            <a:off x="10923638" y="3897259"/>
            <a:ext cx="1196779" cy="481780"/>
          </a:xfrm>
          <a:prstGeom prst="roundRect">
            <a:avLst>
              <a:gd name="adj" fmla="val 38044"/>
            </a:avLst>
          </a:prstGeom>
          <a:solidFill>
            <a:srgbClr val="FF7C8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0000FF"/>
                  </a:solidFill>
                </a:ln>
                <a:solidFill>
                  <a:srgbClr val="00FF99"/>
                </a:solidFill>
                <a:effectLst>
                  <a:glow rad="127000">
                    <a:srgbClr val="FFFF00"/>
                  </a:glow>
                </a:effectLst>
              </a:rPr>
              <a:t>Boqer</a:t>
            </a:r>
          </a:p>
        </p:txBody>
      </p:sp>
    </p:spTree>
    <p:extLst>
      <p:ext uri="{BB962C8B-B14F-4D97-AF65-F5344CB8AC3E}">
        <p14:creationId xmlns:p14="http://schemas.microsoft.com/office/powerpoint/2010/main" val="40930306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43000">
              <a:srgbClr val="FF7C80">
                <a:alpha val="38000"/>
              </a:srgbClr>
            </a:gs>
            <a:gs pos="71000">
              <a:schemeClr val="accent1">
                <a:alpha val="60000"/>
                <a:lumMod val="67000"/>
                <a:lumOff val="33000"/>
              </a:schemeClr>
            </a:gs>
            <a:gs pos="100000">
              <a:srgbClr val="7030A0">
                <a:lumMod val="76000"/>
              </a:srgb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9612706-5030-431B-B03A-70CDBDAC3E11}"/>
              </a:ext>
            </a:extLst>
          </p:cNvPr>
          <p:cNvSpPr>
            <a:spLocks noGrp="1"/>
          </p:cNvSpPr>
          <p:nvPr>
            <p:ph type="sldNum" sz="quarter" idx="12"/>
          </p:nvPr>
        </p:nvSpPr>
        <p:spPr>
          <a:xfrm>
            <a:off x="9377218" y="6492875"/>
            <a:ext cx="2743200" cy="365125"/>
          </a:xfrm>
        </p:spPr>
        <p:txBody>
          <a:bodyPr/>
          <a:lstStyle/>
          <a:p>
            <a:fld id="{DDD9EB22-F289-478D-9B7C-A50560697DE0}" type="slidenum">
              <a:rPr lang="en-CA" b="1" smtClean="0">
                <a:solidFill>
                  <a:srgbClr val="FF7C80"/>
                </a:solidFill>
              </a:rPr>
              <a:t>57</a:t>
            </a:fld>
            <a:endParaRPr lang="en-CA" b="1" dirty="0">
              <a:solidFill>
                <a:srgbClr val="FF7C80"/>
              </a:solidFill>
            </a:endParaRPr>
          </a:p>
        </p:txBody>
      </p:sp>
      <p:graphicFrame>
        <p:nvGraphicFramePr>
          <p:cNvPr id="5" name="Table 4">
            <a:extLst>
              <a:ext uri="{FF2B5EF4-FFF2-40B4-BE49-F238E27FC236}">
                <a16:creationId xmlns="" xmlns:a16="http://schemas.microsoft.com/office/drawing/2014/main" id="{F29FBF93-9B3E-46A0-BE98-28CEB9691294}"/>
              </a:ext>
            </a:extLst>
          </p:cNvPr>
          <p:cNvGraphicFramePr>
            <a:graphicFrameLocks noGrp="1"/>
          </p:cNvGraphicFramePr>
          <p:nvPr>
            <p:extLst>
              <p:ext uri="{D42A27DB-BD31-4B8C-83A1-F6EECF244321}">
                <p14:modId xmlns:p14="http://schemas.microsoft.com/office/powerpoint/2010/main" val="4015749796"/>
              </p:ext>
            </p:extLst>
          </p:nvPr>
        </p:nvGraphicFramePr>
        <p:xfrm>
          <a:off x="267856" y="5555228"/>
          <a:ext cx="11656288" cy="993058"/>
        </p:xfrm>
        <a:graphic>
          <a:graphicData uri="http://schemas.openxmlformats.org/drawingml/2006/table">
            <a:tbl>
              <a:tblPr firstRow="1" bandRow="1">
                <a:tableStyleId>{5C22544A-7EE6-4342-B048-85BDC9FD1C3A}</a:tableStyleId>
              </a:tblPr>
              <a:tblGrid>
                <a:gridCol w="5828144">
                  <a:extLst>
                    <a:ext uri="{9D8B030D-6E8A-4147-A177-3AD203B41FA5}">
                      <a16:colId xmlns="" xmlns:a16="http://schemas.microsoft.com/office/drawing/2014/main" val="252772710"/>
                    </a:ext>
                  </a:extLst>
                </a:gridCol>
                <a:gridCol w="5828144">
                  <a:extLst>
                    <a:ext uri="{9D8B030D-6E8A-4147-A177-3AD203B41FA5}">
                      <a16:colId xmlns="" xmlns:a16="http://schemas.microsoft.com/office/drawing/2014/main" val="658516749"/>
                    </a:ext>
                  </a:extLst>
                </a:gridCol>
              </a:tblGrid>
              <a:tr h="993058">
                <a:tc>
                  <a:txBody>
                    <a:bodyPr/>
                    <a:lstStyle/>
                    <a:p>
                      <a:pPr algn="ctr"/>
                      <a:r>
                        <a:rPr lang="en-CA" sz="3600" dirty="0">
                          <a:solidFill>
                            <a:srgbClr val="9966FF"/>
                          </a:solidFill>
                        </a:rPr>
                        <a:t>   Light Season</a:t>
                      </a:r>
                      <a:endParaRPr lang="en-CA" sz="3600" u="sng" dirty="0">
                        <a:solidFill>
                          <a:srgbClr val="9966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solidFill>
                      <a:srgbClr val="7FF7FD"/>
                    </a:solidFill>
                  </a:tcPr>
                </a:tc>
                <a:tc>
                  <a:txBody>
                    <a:bodyPr/>
                    <a:lstStyle/>
                    <a:p>
                      <a:pPr algn="ctr"/>
                      <a:r>
                        <a:rPr lang="en-CA" dirty="0"/>
                        <a:t>        </a:t>
                      </a:r>
                      <a:r>
                        <a:rPr lang="en-CA" sz="3600" dirty="0"/>
                        <a:t>Night Season </a:t>
                      </a:r>
                      <a:endParaRPr lang="en-CA" sz="3600"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tx1"/>
                    </a:solidFill>
                  </a:tcPr>
                </a:tc>
                <a:extLst>
                  <a:ext uri="{0D108BD9-81ED-4DB2-BD59-A6C34878D82A}">
                    <a16:rowId xmlns="" xmlns:a16="http://schemas.microsoft.com/office/drawing/2014/main" val="869847619"/>
                  </a:ext>
                </a:extLst>
              </a:tr>
            </a:tbl>
          </a:graphicData>
        </a:graphic>
      </p:graphicFrame>
      <p:sp>
        <p:nvSpPr>
          <p:cNvPr id="6" name="Rectangle 5">
            <a:extLst>
              <a:ext uri="{FF2B5EF4-FFF2-40B4-BE49-F238E27FC236}">
                <a16:creationId xmlns="" xmlns:a16="http://schemas.microsoft.com/office/drawing/2014/main" id="{EE58C879-E4A3-4EF0-85C9-6BCC16FC437E}"/>
              </a:ext>
            </a:extLst>
          </p:cNvPr>
          <p:cNvSpPr/>
          <p:nvPr/>
        </p:nvSpPr>
        <p:spPr>
          <a:xfrm>
            <a:off x="264943" y="5545395"/>
            <a:ext cx="331917" cy="1017358"/>
          </a:xfrm>
          <a:prstGeom prst="rect">
            <a:avLst/>
          </a:prstGeom>
          <a:gradFill flip="none" rotWithShape="1">
            <a:gsLst>
              <a:gs pos="24000">
                <a:srgbClr val="FFFF00"/>
              </a:gs>
              <a:gs pos="47000">
                <a:srgbClr val="FF7C80">
                  <a:alpha val="98000"/>
                </a:srgbClr>
              </a:gs>
              <a:gs pos="68000">
                <a:srgbClr val="7030A0">
                  <a:lumMod val="76000"/>
                </a:srgbClr>
              </a:gs>
            </a:gsLst>
            <a:lin ang="102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 xmlns:a16="http://schemas.microsoft.com/office/drawing/2014/main" id="{6DB0F929-70D8-4A54-9F00-5B4ABCB74965}"/>
              </a:ext>
            </a:extLst>
          </p:cNvPr>
          <p:cNvSpPr/>
          <p:nvPr/>
        </p:nvSpPr>
        <p:spPr>
          <a:xfrm>
            <a:off x="6094543" y="5543078"/>
            <a:ext cx="331917" cy="1017358"/>
          </a:xfrm>
          <a:prstGeom prst="rect">
            <a:avLst/>
          </a:prstGeom>
          <a:gradFill flip="none" rotWithShape="1">
            <a:gsLst>
              <a:gs pos="24000">
                <a:srgbClr val="FFFF00"/>
              </a:gs>
              <a:gs pos="52000">
                <a:srgbClr val="FF7C80">
                  <a:alpha val="98000"/>
                </a:srgbClr>
              </a:gs>
              <a:gs pos="71000">
                <a:srgbClr val="7030A0">
                  <a:lumMod val="76000"/>
                  <a:alpha val="84000"/>
                </a:srgbClr>
              </a:gs>
            </a:gsLst>
            <a:lin ang="6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 xmlns:a16="http://schemas.microsoft.com/office/drawing/2014/main" id="{41A77D8E-6D4B-4355-B6B7-77402ACD8459}"/>
              </a:ext>
            </a:extLst>
          </p:cNvPr>
          <p:cNvCxnSpPr>
            <a:cxnSpLocks/>
          </p:cNvCxnSpPr>
          <p:nvPr/>
        </p:nvCxnSpPr>
        <p:spPr>
          <a:xfrm flipV="1">
            <a:off x="290110" y="4979906"/>
            <a:ext cx="0" cy="575321"/>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 xmlns:a16="http://schemas.microsoft.com/office/drawing/2014/main" id="{63E07C4F-F4B5-43B4-9A26-2DA3FCAFBE68}"/>
              </a:ext>
            </a:extLst>
          </p:cNvPr>
          <p:cNvSpPr/>
          <p:nvPr/>
        </p:nvSpPr>
        <p:spPr>
          <a:xfrm>
            <a:off x="-1" y="4619179"/>
            <a:ext cx="947951" cy="354652"/>
          </a:xfrm>
          <a:prstGeom prst="round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FF"/>
                </a:solidFill>
                <a:effectLst>
                  <a:glow rad="127000">
                    <a:srgbClr val="FFFF00"/>
                  </a:glow>
                </a:effectLst>
                <a:latin typeface="Cooper Black" panose="0208090404030B020404" pitchFamily="18" charset="0"/>
              </a:rPr>
              <a:t>Dawn</a:t>
            </a:r>
          </a:p>
        </p:txBody>
      </p:sp>
      <p:cxnSp>
        <p:nvCxnSpPr>
          <p:cNvPr id="12" name="Straight Connector 11">
            <a:extLst>
              <a:ext uri="{FF2B5EF4-FFF2-40B4-BE49-F238E27FC236}">
                <a16:creationId xmlns="" xmlns:a16="http://schemas.microsoft.com/office/drawing/2014/main" id="{2EFAF7B1-24D3-434C-B25E-CD2D4AB7812E}"/>
              </a:ext>
            </a:extLst>
          </p:cNvPr>
          <p:cNvCxnSpPr>
            <a:cxnSpLocks/>
          </p:cNvCxnSpPr>
          <p:nvPr/>
        </p:nvCxnSpPr>
        <p:spPr>
          <a:xfrm flipV="1">
            <a:off x="6117603" y="5260258"/>
            <a:ext cx="0" cy="265476"/>
          </a:xfrm>
          <a:prstGeom prst="line">
            <a:avLst/>
          </a:prstGeom>
          <a:ln w="76200">
            <a:solidFill>
              <a:schemeClr val="accent4">
                <a:lumMod val="60000"/>
                <a:lumOff val="40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6B3E4F76-063A-4129-933C-12E2F94BC10B}"/>
              </a:ext>
            </a:extLst>
          </p:cNvPr>
          <p:cNvCxnSpPr>
            <a:cxnSpLocks/>
          </p:cNvCxnSpPr>
          <p:nvPr/>
        </p:nvCxnSpPr>
        <p:spPr>
          <a:xfrm flipV="1">
            <a:off x="11952218" y="4981305"/>
            <a:ext cx="0" cy="1566981"/>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137C0225-C06B-4011-B7DF-0F20FFFADE1B}"/>
              </a:ext>
            </a:extLst>
          </p:cNvPr>
          <p:cNvCxnSpPr>
            <a:cxnSpLocks/>
          </p:cNvCxnSpPr>
          <p:nvPr/>
        </p:nvCxnSpPr>
        <p:spPr>
          <a:xfrm flipV="1">
            <a:off x="11924144" y="4349544"/>
            <a:ext cx="0" cy="289299"/>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 xmlns:a16="http://schemas.microsoft.com/office/drawing/2014/main" id="{FD3E06E1-808B-4D12-B9B6-F812DD2D2104}"/>
              </a:ext>
            </a:extLst>
          </p:cNvPr>
          <p:cNvSpPr/>
          <p:nvPr/>
        </p:nvSpPr>
        <p:spPr>
          <a:xfrm>
            <a:off x="6454534" y="3897259"/>
            <a:ext cx="5329457" cy="266317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err="1"/>
              <a:t>Gid’on</a:t>
            </a:r>
            <a:r>
              <a:rPr lang="en-CA" sz="3600" dirty="0"/>
              <a:t> and his men </a:t>
            </a:r>
            <a:br>
              <a:rPr lang="en-CA" sz="3600" dirty="0"/>
            </a:br>
            <a:r>
              <a:rPr lang="en-CA" sz="3600" dirty="0"/>
              <a:t>had </a:t>
            </a:r>
            <a:r>
              <a:rPr lang="en-CA" sz="3600" b="1" dirty="0">
                <a:effectLst>
                  <a:outerShdw blurRad="50800" dist="50800" dir="5400000" algn="ctr" rotWithShape="0">
                    <a:srgbClr val="FF00FF"/>
                  </a:outerShdw>
                </a:effectLst>
              </a:rPr>
              <a:t>DESTROYED</a:t>
            </a:r>
            <a:r>
              <a:rPr lang="en-CA" sz="3600" dirty="0"/>
              <a:t> the Asherah and the altar </a:t>
            </a:r>
            <a:br>
              <a:rPr lang="en-CA" sz="3600" dirty="0"/>
            </a:br>
            <a:r>
              <a:rPr lang="en-CA" sz="3600" dirty="0"/>
              <a:t>of </a:t>
            </a:r>
            <a:r>
              <a:rPr lang="en-CA" sz="3600" dirty="0" err="1"/>
              <a:t>Ba’al</a:t>
            </a:r>
            <a:r>
              <a:rPr lang="en-CA" sz="3600" dirty="0"/>
              <a:t> in the Night.</a:t>
            </a:r>
          </a:p>
        </p:txBody>
      </p:sp>
      <p:sp>
        <p:nvSpPr>
          <p:cNvPr id="13" name="Rectangle: Rounded Corners 12">
            <a:extLst>
              <a:ext uri="{FF2B5EF4-FFF2-40B4-BE49-F238E27FC236}">
                <a16:creationId xmlns="" xmlns:a16="http://schemas.microsoft.com/office/drawing/2014/main" id="{F7F6212D-ADFA-4FC3-A5A3-16E1410B106B}"/>
              </a:ext>
            </a:extLst>
          </p:cNvPr>
          <p:cNvSpPr/>
          <p:nvPr/>
        </p:nvSpPr>
        <p:spPr>
          <a:xfrm>
            <a:off x="5815077" y="4942209"/>
            <a:ext cx="1042399" cy="354652"/>
          </a:xfrm>
          <a:prstGeom prst="roundRect">
            <a:avLst/>
          </a:prstGeom>
          <a:solidFill>
            <a:schemeClr val="accent4">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Cooper Black" panose="0208090404030B020404" pitchFamily="18" charset="0"/>
              </a:rPr>
              <a:t>Sunset</a:t>
            </a:r>
          </a:p>
        </p:txBody>
      </p:sp>
      <p:sp>
        <p:nvSpPr>
          <p:cNvPr id="15" name="Rectangle: Rounded Corners 14">
            <a:extLst>
              <a:ext uri="{FF2B5EF4-FFF2-40B4-BE49-F238E27FC236}">
                <a16:creationId xmlns="" xmlns:a16="http://schemas.microsoft.com/office/drawing/2014/main" id="{6ACF8BDB-B4FC-4A40-9842-CE78D57107F2}"/>
              </a:ext>
            </a:extLst>
          </p:cNvPr>
          <p:cNvSpPr/>
          <p:nvPr/>
        </p:nvSpPr>
        <p:spPr>
          <a:xfrm>
            <a:off x="11225879" y="4620577"/>
            <a:ext cx="947951" cy="354652"/>
          </a:xfrm>
          <a:prstGeom prst="round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FF"/>
                </a:solidFill>
                <a:effectLst>
                  <a:glow rad="127000">
                    <a:srgbClr val="FFFF00"/>
                  </a:glow>
                </a:effectLst>
                <a:latin typeface="Cooper Black" panose="0208090404030B020404" pitchFamily="18" charset="0"/>
              </a:rPr>
              <a:t>Dawn</a:t>
            </a:r>
          </a:p>
        </p:txBody>
      </p:sp>
      <p:sp>
        <p:nvSpPr>
          <p:cNvPr id="24" name="Rectangle: Rounded Corners 23">
            <a:extLst>
              <a:ext uri="{FF2B5EF4-FFF2-40B4-BE49-F238E27FC236}">
                <a16:creationId xmlns="" xmlns:a16="http://schemas.microsoft.com/office/drawing/2014/main" id="{135891F9-28F3-419F-94A2-404327C790D8}"/>
              </a:ext>
            </a:extLst>
          </p:cNvPr>
          <p:cNvSpPr/>
          <p:nvPr/>
        </p:nvSpPr>
        <p:spPr>
          <a:xfrm>
            <a:off x="10923638" y="3897259"/>
            <a:ext cx="1196779" cy="481780"/>
          </a:xfrm>
          <a:prstGeom prst="roundRect">
            <a:avLst>
              <a:gd name="adj" fmla="val 38044"/>
            </a:avLst>
          </a:prstGeom>
          <a:solidFill>
            <a:srgbClr val="FF7C8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0000FF"/>
                  </a:solidFill>
                </a:ln>
                <a:solidFill>
                  <a:srgbClr val="00FF99"/>
                </a:solidFill>
                <a:effectLst>
                  <a:glow rad="127000">
                    <a:srgbClr val="FFFF00"/>
                  </a:glow>
                </a:effectLst>
              </a:rPr>
              <a:t>Boqer</a:t>
            </a:r>
          </a:p>
        </p:txBody>
      </p:sp>
      <p:sp>
        <p:nvSpPr>
          <p:cNvPr id="18" name="Speech Bubble: Rectangle with Corners Rounded 17">
            <a:extLst>
              <a:ext uri="{FF2B5EF4-FFF2-40B4-BE49-F238E27FC236}">
                <a16:creationId xmlns="" xmlns:a16="http://schemas.microsoft.com/office/drawing/2014/main" id="{8FE1F80E-66E7-45C5-820F-E58291D5DE23}"/>
              </a:ext>
            </a:extLst>
          </p:cNvPr>
          <p:cNvSpPr/>
          <p:nvPr/>
        </p:nvSpPr>
        <p:spPr>
          <a:xfrm>
            <a:off x="6048026" y="247159"/>
            <a:ext cx="5876118" cy="3259994"/>
          </a:xfrm>
          <a:prstGeom prst="wedgeRoundRectCallout">
            <a:avLst>
              <a:gd name="adj1" fmla="val 34071"/>
              <a:gd name="adj2" fmla="val 62620"/>
              <a:gd name="adj3" fmla="val 16667"/>
            </a:avLst>
          </a:prstGeom>
          <a:solidFill>
            <a:schemeClr val="accent4">
              <a:lumMod val="40000"/>
              <a:lumOff val="60000"/>
            </a:schemeClr>
          </a:solidFill>
          <a:ln w="5715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800" dirty="0">
                <a:solidFill>
                  <a:srgbClr val="008080"/>
                </a:solidFill>
                <a:latin typeface="Georgia" panose="02040502050405020303" pitchFamily="18" charset="0"/>
              </a:rPr>
              <a:t>Jdg 6:28</a:t>
            </a:r>
            <a:r>
              <a:rPr lang="en-US" sz="2800" dirty="0">
                <a:solidFill>
                  <a:prstClr val="black"/>
                </a:solidFill>
                <a:latin typeface="Georgia" panose="02040502050405020303" pitchFamily="18" charset="0"/>
              </a:rPr>
              <a:t>  And the men of </a:t>
            </a:r>
            <a:r>
              <a:rPr lang="en-US" sz="2800" dirty="0" smtClean="0">
                <a:solidFill>
                  <a:prstClr val="black"/>
                </a:solidFill>
                <a:latin typeface="Georgia" panose="02040502050405020303" pitchFamily="18" charset="0"/>
              </a:rPr>
              <a:t/>
            </a:r>
            <a:br>
              <a:rPr lang="en-US" sz="2800"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the </a:t>
            </a:r>
            <a:r>
              <a:rPr lang="en-US" sz="2800" dirty="0">
                <a:solidFill>
                  <a:prstClr val="black"/>
                </a:solidFill>
                <a:latin typeface="Georgia" panose="02040502050405020303" pitchFamily="18" charset="0"/>
              </a:rPr>
              <a:t>city arose </a:t>
            </a:r>
            <a:r>
              <a:rPr lang="en-US" sz="2800" b="1" u="sng" dirty="0">
                <a:solidFill>
                  <a:prstClr val="black"/>
                </a:solidFill>
                <a:effectLst>
                  <a:outerShdw blurRad="50800" dist="50800" dir="16200000" sx="101000" sy="101000" rotWithShape="0">
                    <a:srgbClr val="00FF99"/>
                  </a:outerShdw>
                </a:effectLst>
                <a:latin typeface="Georgia" panose="02040502050405020303" pitchFamily="18" charset="0"/>
              </a:rPr>
              <a:t>earl</a:t>
            </a:r>
            <a:r>
              <a:rPr lang="en-US" sz="2800" b="1" dirty="0">
                <a:solidFill>
                  <a:prstClr val="black"/>
                </a:solidFill>
                <a:effectLst>
                  <a:outerShdw blurRad="50800" dist="50800" dir="16200000" sx="101000" sy="101000" rotWithShape="0">
                    <a:srgbClr val="00FF99"/>
                  </a:outerShdw>
                </a:effectLst>
                <a:latin typeface="Georgia" panose="02040502050405020303" pitchFamily="18" charset="0"/>
              </a:rPr>
              <a:t>y </a:t>
            </a:r>
            <a:r>
              <a:rPr lang="en-US" sz="2800" b="1" u="sng" dirty="0">
                <a:solidFill>
                  <a:prstClr val="black"/>
                </a:solidFill>
                <a:effectLst>
                  <a:outerShdw blurRad="50800" dist="50800" dir="16200000" sx="101000" sy="101000" rotWithShape="0">
                    <a:srgbClr val="00FF99"/>
                  </a:outerShdw>
                </a:effectLst>
                <a:latin typeface="Georgia" panose="02040502050405020303" pitchFamily="18" charset="0"/>
              </a:rPr>
              <a:t>in the mornin</a:t>
            </a:r>
            <a:r>
              <a:rPr lang="en-US" sz="2800" b="1" dirty="0">
                <a:solidFill>
                  <a:prstClr val="black"/>
                </a:solidFill>
                <a:effectLst>
                  <a:outerShdw blurRad="50800" dist="50800" dir="16200000" sx="101000" sy="101000" rotWithShape="0">
                    <a:srgbClr val="00FF99"/>
                  </a:outerShdw>
                </a:effectLst>
                <a:latin typeface="Georgia" panose="02040502050405020303" pitchFamily="18" charset="0"/>
              </a:rPr>
              <a:t>g </a:t>
            </a:r>
            <a:r>
              <a:rPr lang="en-US" sz="2800" dirty="0">
                <a:solidFill>
                  <a:prstClr val="black"/>
                </a:solidFill>
                <a:latin typeface="Georgia" panose="02040502050405020303" pitchFamily="18" charset="0"/>
              </a:rPr>
              <a:t>and saw the altar of </a:t>
            </a:r>
            <a:r>
              <a:rPr lang="en-US" sz="2800" dirty="0" err="1">
                <a:solidFill>
                  <a:prstClr val="black"/>
                </a:solidFill>
                <a:latin typeface="Georgia" panose="02040502050405020303" pitchFamily="18" charset="0"/>
              </a:rPr>
              <a:t>Ba</a:t>
            </a:r>
            <a:r>
              <a:rPr lang="en-US" sz="2800" dirty="0" err="1">
                <a:solidFill>
                  <a:prstClr val="black"/>
                </a:solidFill>
                <a:latin typeface="TITUS Cyberbit Basic" panose="02020603050405020304" pitchFamily="18" charset="0"/>
              </a:rPr>
              <a:t>ʽ</a:t>
            </a:r>
            <a:r>
              <a:rPr lang="en-US" sz="2800" dirty="0" err="1">
                <a:solidFill>
                  <a:prstClr val="black"/>
                </a:solidFill>
                <a:latin typeface="Georgia" panose="02040502050405020303" pitchFamily="18" charset="0"/>
              </a:rPr>
              <a:t>al</a:t>
            </a:r>
            <a:r>
              <a:rPr lang="en-US" sz="2800" dirty="0">
                <a:solidFill>
                  <a:prstClr val="black"/>
                </a:solidFill>
                <a:latin typeface="Georgia" panose="02040502050405020303" pitchFamily="18" charset="0"/>
              </a:rPr>
              <a:t> was broken down, and the </a:t>
            </a:r>
            <a:r>
              <a:rPr lang="en-US" sz="2800" dirty="0" err="1">
                <a:solidFill>
                  <a:prstClr val="black"/>
                </a:solidFill>
                <a:latin typeface="Georgia" panose="02040502050405020303" pitchFamily="18" charset="0"/>
              </a:rPr>
              <a:t>Ashĕrah</a:t>
            </a:r>
            <a:r>
              <a:rPr lang="en-US" sz="2800" dirty="0">
                <a:solidFill>
                  <a:prstClr val="black"/>
                </a:solidFill>
                <a:latin typeface="Georgia" panose="02040502050405020303" pitchFamily="18" charset="0"/>
              </a:rPr>
              <a:t> that was beside it had been cut down, and the </a:t>
            </a:r>
            <a:r>
              <a:rPr lang="en-US" sz="2800" dirty="0">
                <a:ln>
                  <a:solidFill>
                    <a:prstClr val="black"/>
                  </a:solidFill>
                </a:ln>
                <a:solidFill>
                  <a:srgbClr val="00FF99"/>
                </a:solidFill>
                <a:latin typeface="Georgia" panose="02040502050405020303" pitchFamily="18" charset="0"/>
              </a:rPr>
              <a:t>second bull</a:t>
            </a:r>
            <a:r>
              <a:rPr lang="en-US" sz="2800" dirty="0">
                <a:solidFill>
                  <a:prstClr val="black"/>
                </a:solidFill>
                <a:latin typeface="Georgia" panose="02040502050405020303" pitchFamily="18" charset="0"/>
              </a:rPr>
              <a:t> was being offered on the altar which was built. </a:t>
            </a:r>
          </a:p>
        </p:txBody>
      </p:sp>
      <p:sp>
        <p:nvSpPr>
          <p:cNvPr id="16" name="Rectangle: Rounded Corners 15">
            <a:extLst>
              <a:ext uri="{FF2B5EF4-FFF2-40B4-BE49-F238E27FC236}">
                <a16:creationId xmlns="" xmlns:a16="http://schemas.microsoft.com/office/drawing/2014/main" id="{AAFB80B5-EC4F-4912-BF33-DBCFEAEDB179}"/>
              </a:ext>
            </a:extLst>
          </p:cNvPr>
          <p:cNvSpPr/>
          <p:nvPr/>
        </p:nvSpPr>
        <p:spPr>
          <a:xfrm>
            <a:off x="3801979" y="247159"/>
            <a:ext cx="1632033" cy="740377"/>
          </a:xfrm>
          <a:prstGeom prst="roundRect">
            <a:avLst>
              <a:gd name="adj" fmla="val 38044"/>
            </a:avLst>
          </a:prstGeom>
          <a:solidFill>
            <a:srgbClr val="FF7C8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ln>
                  <a:solidFill>
                    <a:srgbClr val="0000FF"/>
                  </a:solidFill>
                </a:ln>
                <a:solidFill>
                  <a:srgbClr val="00FF99"/>
                </a:solidFill>
                <a:effectLst>
                  <a:glow rad="127000">
                    <a:srgbClr val="FFFF00"/>
                  </a:glow>
                </a:effectLst>
              </a:rPr>
              <a:t>Boqer</a:t>
            </a:r>
          </a:p>
        </p:txBody>
      </p:sp>
      <p:cxnSp>
        <p:nvCxnSpPr>
          <p:cNvPr id="8" name="Straight Arrow Connector 7">
            <a:extLst>
              <a:ext uri="{FF2B5EF4-FFF2-40B4-BE49-F238E27FC236}">
                <a16:creationId xmlns="" xmlns:a16="http://schemas.microsoft.com/office/drawing/2014/main" id="{4274164A-9B26-49AB-8582-7B70D9A5F93A}"/>
              </a:ext>
            </a:extLst>
          </p:cNvPr>
          <p:cNvCxnSpPr>
            <a:cxnSpLocks/>
          </p:cNvCxnSpPr>
          <p:nvPr/>
        </p:nvCxnSpPr>
        <p:spPr>
          <a:xfrm>
            <a:off x="5434012" y="822041"/>
            <a:ext cx="1042399" cy="423862"/>
          </a:xfrm>
          <a:prstGeom prst="straightConnector1">
            <a:avLst/>
          </a:prstGeom>
          <a:ln w="76200">
            <a:solidFill>
              <a:srgbClr val="0000FF"/>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pic>
        <p:nvPicPr>
          <p:cNvPr id="2050" name="Picture 2" descr="Plowing a Field with Oxen - Old Sturbridge Village - YouTube">
            <a:extLst>
              <a:ext uri="{FF2B5EF4-FFF2-40B4-BE49-F238E27FC236}">
                <a16:creationId xmlns="" xmlns:a16="http://schemas.microsoft.com/office/drawing/2014/main" id="{615C53D7-54A5-40EB-9F98-453775A9291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987" y="1509946"/>
            <a:ext cx="5120640" cy="288036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cxnSp>
        <p:nvCxnSpPr>
          <p:cNvPr id="26" name="Straight Arrow Connector 25">
            <a:extLst>
              <a:ext uri="{FF2B5EF4-FFF2-40B4-BE49-F238E27FC236}">
                <a16:creationId xmlns="" xmlns:a16="http://schemas.microsoft.com/office/drawing/2014/main" id="{9DFE6EBD-FB6A-448C-8895-D72BC05E4C03}"/>
              </a:ext>
            </a:extLst>
          </p:cNvPr>
          <p:cNvCxnSpPr>
            <a:cxnSpLocks/>
          </p:cNvCxnSpPr>
          <p:nvPr/>
        </p:nvCxnSpPr>
        <p:spPr>
          <a:xfrm flipH="1">
            <a:off x="1973179" y="943005"/>
            <a:ext cx="1949117" cy="2564148"/>
          </a:xfrm>
          <a:prstGeom prst="straightConnector1">
            <a:avLst/>
          </a:prstGeom>
          <a:ln w="225425">
            <a:solidFill>
              <a:srgbClr val="0000FF"/>
            </a:solidFill>
            <a:tailEnd type="triangle"/>
          </a:ln>
          <a:effectLst>
            <a:outerShdw blurRad="50800" dist="38100" dir="8100000" algn="tr" rotWithShape="0">
              <a:srgbClr val="FF99FF"/>
            </a:outerShd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77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90"/>
                                          </p:val>
                                        </p:tav>
                                        <p:tav tm="100000">
                                          <p:val>
                                            <p:fltVal val="0"/>
                                          </p:val>
                                        </p:tav>
                                      </p:tavLst>
                                    </p:anim>
                                    <p:animEffect transition="in" filter="fade">
                                      <p:cBhvr>
                                        <p:cTn id="10" dur="1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strips(downLeft)">
                                      <p:cBhvr>
                                        <p:cTn id="15" dur="125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500" fill="hold"/>
                                        <p:tgtEl>
                                          <p:spTgt spid="16"/>
                                        </p:tgtEl>
                                        <p:attrNameLst>
                                          <p:attrName>ppt_w</p:attrName>
                                        </p:attrNameLst>
                                      </p:cBhvr>
                                      <p:tavLst>
                                        <p:tav tm="0">
                                          <p:val>
                                            <p:fltVal val="0"/>
                                          </p:val>
                                        </p:tav>
                                        <p:tav tm="100000">
                                          <p:val>
                                            <p:strVal val="#ppt_w"/>
                                          </p:val>
                                        </p:tav>
                                      </p:tavLst>
                                    </p:anim>
                                    <p:anim calcmode="lin" valueType="num">
                                      <p:cBhvr>
                                        <p:cTn id="21" dur="1500" fill="hold"/>
                                        <p:tgtEl>
                                          <p:spTgt spid="16"/>
                                        </p:tgtEl>
                                        <p:attrNameLst>
                                          <p:attrName>ppt_h</p:attrName>
                                        </p:attrNameLst>
                                      </p:cBhvr>
                                      <p:tavLst>
                                        <p:tav tm="0">
                                          <p:val>
                                            <p:fltVal val="0"/>
                                          </p:val>
                                        </p:tav>
                                        <p:tav tm="100000">
                                          <p:val>
                                            <p:strVal val="#ppt_h"/>
                                          </p:val>
                                        </p:tav>
                                      </p:tavLst>
                                    </p:anim>
                                    <p:anim calcmode="lin" valueType="num">
                                      <p:cBhvr>
                                        <p:cTn id="22" dur="1500" fill="hold"/>
                                        <p:tgtEl>
                                          <p:spTgt spid="16"/>
                                        </p:tgtEl>
                                        <p:attrNameLst>
                                          <p:attrName>style.rotation</p:attrName>
                                        </p:attrNameLst>
                                      </p:cBhvr>
                                      <p:tavLst>
                                        <p:tav tm="0">
                                          <p:val>
                                            <p:fltVal val="360"/>
                                          </p:val>
                                        </p:tav>
                                        <p:tav tm="100000">
                                          <p:val>
                                            <p:fltVal val="0"/>
                                          </p:val>
                                        </p:tav>
                                      </p:tavLst>
                                    </p:anim>
                                    <p:animEffect transition="in" filter="fade">
                                      <p:cBhvr>
                                        <p:cTn id="23" dur="1500"/>
                                        <p:tgtEl>
                                          <p:spTgt spid="16"/>
                                        </p:tgtEl>
                                      </p:cBhvr>
                                    </p:animEffect>
                                  </p:childTnLst>
                                </p:cTn>
                              </p:par>
                              <p:par>
                                <p:cTn id="24" presetID="6" presetClass="entr" presetSubtype="16" fill="hold" nodeType="withEffect">
                                  <p:stCondLst>
                                    <p:cond delay="250"/>
                                  </p:stCondLst>
                                  <p:childTnLst>
                                    <p:set>
                                      <p:cBhvr>
                                        <p:cTn id="25" dur="1" fill="hold">
                                          <p:stCondLst>
                                            <p:cond delay="0"/>
                                          </p:stCondLst>
                                        </p:cTn>
                                        <p:tgtEl>
                                          <p:spTgt spid="2050"/>
                                        </p:tgtEl>
                                        <p:attrNameLst>
                                          <p:attrName>style.visibility</p:attrName>
                                        </p:attrNameLst>
                                      </p:cBhvr>
                                      <p:to>
                                        <p:strVal val="visible"/>
                                      </p:to>
                                    </p:set>
                                    <p:animEffect transition="in" filter="circle(in)">
                                      <p:cBhvr>
                                        <p:cTn id="26" dur="1250"/>
                                        <p:tgtEl>
                                          <p:spTgt spid="2050"/>
                                        </p:tgtEl>
                                      </p:cBhvr>
                                    </p:animEffect>
                                  </p:childTnLst>
                                </p:cTn>
                              </p:par>
                              <p:par>
                                <p:cTn id="27" presetID="22" presetClass="entr" presetSubtype="1" fill="hold" nodeType="withEffect">
                                  <p:stCondLst>
                                    <p:cond delay="75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1250"/>
                                        <p:tgtEl>
                                          <p:spTgt spid="8"/>
                                        </p:tgtEl>
                                      </p:cBhvr>
                                    </p:animEffect>
                                  </p:childTnLst>
                                </p:cTn>
                              </p:par>
                              <p:par>
                                <p:cTn id="30" presetID="22" presetClass="entr" presetSubtype="1"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1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43000">
              <a:srgbClr val="FF7C80">
                <a:alpha val="38000"/>
              </a:srgbClr>
            </a:gs>
            <a:gs pos="71000">
              <a:schemeClr val="accent1">
                <a:alpha val="60000"/>
                <a:lumMod val="67000"/>
                <a:lumOff val="33000"/>
              </a:schemeClr>
            </a:gs>
            <a:gs pos="100000">
              <a:srgbClr val="7030A0">
                <a:lumMod val="76000"/>
              </a:srgb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9612706-5030-431B-B03A-70CDBDAC3E11}"/>
              </a:ext>
            </a:extLst>
          </p:cNvPr>
          <p:cNvSpPr>
            <a:spLocks noGrp="1"/>
          </p:cNvSpPr>
          <p:nvPr>
            <p:ph type="sldNum" sz="quarter" idx="12"/>
          </p:nvPr>
        </p:nvSpPr>
        <p:spPr>
          <a:xfrm>
            <a:off x="9377218" y="6492875"/>
            <a:ext cx="2743200" cy="365125"/>
          </a:xfrm>
        </p:spPr>
        <p:txBody>
          <a:bodyPr/>
          <a:lstStyle/>
          <a:p>
            <a:fld id="{DDD9EB22-F289-478D-9B7C-A50560697DE0}" type="slidenum">
              <a:rPr lang="en-CA" b="1" smtClean="0">
                <a:solidFill>
                  <a:srgbClr val="FF7C80"/>
                </a:solidFill>
              </a:rPr>
              <a:t>58</a:t>
            </a:fld>
            <a:endParaRPr lang="en-CA" b="1" dirty="0">
              <a:solidFill>
                <a:srgbClr val="FF7C80"/>
              </a:solidFill>
            </a:endParaRPr>
          </a:p>
        </p:txBody>
      </p:sp>
      <p:graphicFrame>
        <p:nvGraphicFramePr>
          <p:cNvPr id="5" name="Table 4">
            <a:extLst>
              <a:ext uri="{FF2B5EF4-FFF2-40B4-BE49-F238E27FC236}">
                <a16:creationId xmlns="" xmlns:a16="http://schemas.microsoft.com/office/drawing/2014/main" id="{F29FBF93-9B3E-46A0-BE98-28CEB9691294}"/>
              </a:ext>
            </a:extLst>
          </p:cNvPr>
          <p:cNvGraphicFramePr>
            <a:graphicFrameLocks noGrp="1"/>
          </p:cNvGraphicFramePr>
          <p:nvPr>
            <p:extLst>
              <p:ext uri="{D42A27DB-BD31-4B8C-83A1-F6EECF244321}">
                <p14:modId xmlns:p14="http://schemas.microsoft.com/office/powerpoint/2010/main" val="3270592458"/>
              </p:ext>
            </p:extLst>
          </p:nvPr>
        </p:nvGraphicFramePr>
        <p:xfrm>
          <a:off x="267856" y="5555228"/>
          <a:ext cx="11656288" cy="993058"/>
        </p:xfrm>
        <a:graphic>
          <a:graphicData uri="http://schemas.openxmlformats.org/drawingml/2006/table">
            <a:tbl>
              <a:tblPr firstRow="1" bandRow="1">
                <a:tableStyleId>{5C22544A-7EE6-4342-B048-85BDC9FD1C3A}</a:tableStyleId>
              </a:tblPr>
              <a:tblGrid>
                <a:gridCol w="5828144">
                  <a:extLst>
                    <a:ext uri="{9D8B030D-6E8A-4147-A177-3AD203B41FA5}">
                      <a16:colId xmlns="" xmlns:a16="http://schemas.microsoft.com/office/drawing/2014/main" val="252772710"/>
                    </a:ext>
                  </a:extLst>
                </a:gridCol>
                <a:gridCol w="5828144">
                  <a:extLst>
                    <a:ext uri="{9D8B030D-6E8A-4147-A177-3AD203B41FA5}">
                      <a16:colId xmlns="" xmlns:a16="http://schemas.microsoft.com/office/drawing/2014/main" val="658516749"/>
                    </a:ext>
                  </a:extLst>
                </a:gridCol>
              </a:tblGrid>
              <a:tr h="993058">
                <a:tc>
                  <a:txBody>
                    <a:bodyPr/>
                    <a:lstStyle/>
                    <a:p>
                      <a:pPr algn="ctr"/>
                      <a:r>
                        <a:rPr lang="en-CA" sz="3600" dirty="0">
                          <a:solidFill>
                            <a:srgbClr val="9966FF"/>
                          </a:solidFill>
                        </a:rPr>
                        <a:t>   Night Season</a:t>
                      </a:r>
                      <a:endParaRPr lang="en-CA" sz="3600" u="sng" dirty="0">
                        <a:solidFill>
                          <a:srgbClr val="9966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solidFill>
                      <a:schemeClr val="tx1"/>
                    </a:solidFill>
                  </a:tcPr>
                </a:tc>
                <a:tc>
                  <a:txBody>
                    <a:bodyPr/>
                    <a:lstStyle/>
                    <a:p>
                      <a:pPr algn="ctr"/>
                      <a:r>
                        <a:rPr lang="en-CA" dirty="0"/>
                        <a:t>        </a:t>
                      </a:r>
                      <a:r>
                        <a:rPr lang="en-CA" sz="3600" dirty="0">
                          <a:solidFill>
                            <a:srgbClr val="FFFF00"/>
                          </a:solidFill>
                        </a:rPr>
                        <a:t>Light Season </a:t>
                      </a:r>
                      <a:endParaRPr lang="en-CA" sz="3600" u="sng"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7FF7FD"/>
                    </a:solidFill>
                  </a:tcPr>
                </a:tc>
                <a:extLst>
                  <a:ext uri="{0D108BD9-81ED-4DB2-BD59-A6C34878D82A}">
                    <a16:rowId xmlns="" xmlns:a16="http://schemas.microsoft.com/office/drawing/2014/main" val="869847619"/>
                  </a:ext>
                </a:extLst>
              </a:tr>
            </a:tbl>
          </a:graphicData>
        </a:graphic>
      </p:graphicFrame>
      <p:sp>
        <p:nvSpPr>
          <p:cNvPr id="7" name="Rectangle 6">
            <a:extLst>
              <a:ext uri="{FF2B5EF4-FFF2-40B4-BE49-F238E27FC236}">
                <a16:creationId xmlns="" xmlns:a16="http://schemas.microsoft.com/office/drawing/2014/main" id="{6DB0F929-70D8-4A54-9F00-5B4ABCB74965}"/>
              </a:ext>
            </a:extLst>
          </p:cNvPr>
          <p:cNvSpPr/>
          <p:nvPr/>
        </p:nvSpPr>
        <p:spPr>
          <a:xfrm>
            <a:off x="273082" y="5555227"/>
            <a:ext cx="331917" cy="1017358"/>
          </a:xfrm>
          <a:prstGeom prst="rect">
            <a:avLst/>
          </a:prstGeom>
          <a:gradFill flip="none" rotWithShape="1">
            <a:gsLst>
              <a:gs pos="24000">
                <a:srgbClr val="FFFF00"/>
              </a:gs>
              <a:gs pos="52000">
                <a:srgbClr val="FF7C80">
                  <a:alpha val="98000"/>
                </a:srgbClr>
              </a:gs>
              <a:gs pos="71000">
                <a:srgbClr val="7030A0">
                  <a:lumMod val="76000"/>
                  <a:alpha val="84000"/>
                </a:srgbClr>
              </a:gs>
            </a:gsLst>
            <a:lin ang="6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 xmlns:a16="http://schemas.microsoft.com/office/drawing/2014/main" id="{41A77D8E-6D4B-4355-B6B7-77402ACD8459}"/>
              </a:ext>
            </a:extLst>
          </p:cNvPr>
          <p:cNvCxnSpPr>
            <a:cxnSpLocks/>
          </p:cNvCxnSpPr>
          <p:nvPr/>
        </p:nvCxnSpPr>
        <p:spPr>
          <a:xfrm flipV="1">
            <a:off x="6100311" y="4183449"/>
            <a:ext cx="0" cy="1434479"/>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 xmlns:a16="http://schemas.microsoft.com/office/drawing/2014/main" id="{63E07C4F-F4B5-43B4-9A26-2DA3FCAFBE68}"/>
              </a:ext>
            </a:extLst>
          </p:cNvPr>
          <p:cNvSpPr/>
          <p:nvPr/>
        </p:nvSpPr>
        <p:spPr>
          <a:xfrm>
            <a:off x="5288985" y="4070559"/>
            <a:ext cx="1735542" cy="583607"/>
          </a:xfrm>
          <a:prstGeom prst="round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3200" dirty="0">
                <a:solidFill>
                  <a:srgbClr val="0000FF"/>
                </a:solidFill>
                <a:effectLst>
                  <a:glow rad="127000">
                    <a:srgbClr val="FFFF00"/>
                  </a:glow>
                </a:effectLst>
                <a:latin typeface="Cooper Black" panose="0208090404030B020404" pitchFamily="18" charset="0"/>
              </a:rPr>
              <a:t>Dawn</a:t>
            </a:r>
          </a:p>
        </p:txBody>
      </p:sp>
      <p:cxnSp>
        <p:nvCxnSpPr>
          <p:cNvPr id="12" name="Straight Connector 11">
            <a:extLst>
              <a:ext uri="{FF2B5EF4-FFF2-40B4-BE49-F238E27FC236}">
                <a16:creationId xmlns="" xmlns:a16="http://schemas.microsoft.com/office/drawing/2014/main" id="{2EFAF7B1-24D3-434C-B25E-CD2D4AB7812E}"/>
              </a:ext>
            </a:extLst>
          </p:cNvPr>
          <p:cNvCxnSpPr>
            <a:cxnSpLocks/>
          </p:cNvCxnSpPr>
          <p:nvPr/>
        </p:nvCxnSpPr>
        <p:spPr>
          <a:xfrm flipV="1">
            <a:off x="292532" y="5260258"/>
            <a:ext cx="0" cy="265476"/>
          </a:xfrm>
          <a:prstGeom prst="line">
            <a:avLst/>
          </a:prstGeom>
          <a:ln w="76200">
            <a:solidFill>
              <a:schemeClr val="accent4">
                <a:lumMod val="60000"/>
                <a:lumOff val="40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 xmlns:a16="http://schemas.microsoft.com/office/drawing/2014/main" id="{F7F6212D-ADFA-4FC3-A5A3-16E1410B106B}"/>
              </a:ext>
            </a:extLst>
          </p:cNvPr>
          <p:cNvSpPr/>
          <p:nvPr/>
        </p:nvSpPr>
        <p:spPr>
          <a:xfrm>
            <a:off x="-9994" y="4942209"/>
            <a:ext cx="1042399" cy="354652"/>
          </a:xfrm>
          <a:prstGeom prst="roundRect">
            <a:avLst/>
          </a:prstGeom>
          <a:solidFill>
            <a:schemeClr val="accent4">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Cooper Black" panose="0208090404030B020404" pitchFamily="18" charset="0"/>
              </a:rPr>
              <a:t>Sunset</a:t>
            </a:r>
          </a:p>
        </p:txBody>
      </p:sp>
      <p:pic>
        <p:nvPicPr>
          <p:cNvPr id="2050" name="Picture 2" descr="Plowing a Field with Oxen - Old Sturbridge Village - YouTube">
            <a:extLst>
              <a:ext uri="{FF2B5EF4-FFF2-40B4-BE49-F238E27FC236}">
                <a16:creationId xmlns="" xmlns:a16="http://schemas.microsoft.com/office/drawing/2014/main" id="{615C53D7-54A5-40EB-9F98-453775A9291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383" y="400454"/>
            <a:ext cx="5120640" cy="288036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cxnSp>
        <p:nvCxnSpPr>
          <p:cNvPr id="26" name="Straight Arrow Connector 25">
            <a:extLst>
              <a:ext uri="{FF2B5EF4-FFF2-40B4-BE49-F238E27FC236}">
                <a16:creationId xmlns="" xmlns:a16="http://schemas.microsoft.com/office/drawing/2014/main" id="{9DFE6EBD-FB6A-448C-8895-D72BC05E4C03}"/>
              </a:ext>
            </a:extLst>
          </p:cNvPr>
          <p:cNvCxnSpPr>
            <a:cxnSpLocks/>
          </p:cNvCxnSpPr>
          <p:nvPr/>
        </p:nvCxnSpPr>
        <p:spPr>
          <a:xfrm>
            <a:off x="4807666" y="845569"/>
            <a:ext cx="269781" cy="1557169"/>
          </a:xfrm>
          <a:prstGeom prst="straightConnector1">
            <a:avLst/>
          </a:prstGeom>
          <a:ln w="225425">
            <a:solidFill>
              <a:srgbClr val="0000FF"/>
            </a:solidFill>
            <a:tailEnd type="triangle"/>
          </a:ln>
          <a:effectLst>
            <a:outerShdw blurRad="50800" dist="38100" dir="8100000" algn="tr" rotWithShape="0">
              <a:srgbClr val="FF99FF"/>
            </a:outerShd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 xmlns:a16="http://schemas.microsoft.com/office/drawing/2014/main" id="{16C86161-B540-4B75-81E9-D26623DAE958}"/>
              </a:ext>
            </a:extLst>
          </p:cNvPr>
          <p:cNvSpPr/>
          <p:nvPr/>
        </p:nvSpPr>
        <p:spPr>
          <a:xfrm rot="2669991">
            <a:off x="-25461" y="3155831"/>
            <a:ext cx="1633692" cy="505550"/>
          </a:xfrm>
          <a:prstGeom prst="roundRect">
            <a:avLst>
              <a:gd name="adj" fmla="val 50000"/>
            </a:avLst>
          </a:prstGeom>
          <a:solidFill>
            <a:schemeClr val="accent2">
              <a:lumMod val="60000"/>
              <a:lumOff val="40000"/>
            </a:schemeClr>
          </a:solidFill>
          <a:ln w="57150">
            <a:solidFill>
              <a:srgbClr val="008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Split</a:t>
            </a:r>
          </a:p>
        </p:txBody>
      </p:sp>
      <p:sp>
        <p:nvSpPr>
          <p:cNvPr id="21" name="Rectangle: Rounded Corners 20">
            <a:extLst>
              <a:ext uri="{FF2B5EF4-FFF2-40B4-BE49-F238E27FC236}">
                <a16:creationId xmlns="" xmlns:a16="http://schemas.microsoft.com/office/drawing/2014/main" id="{B68054FF-F2A3-414A-BE93-5FB418A54F9C}"/>
              </a:ext>
            </a:extLst>
          </p:cNvPr>
          <p:cNvSpPr/>
          <p:nvPr/>
        </p:nvSpPr>
        <p:spPr>
          <a:xfrm rot="2599707">
            <a:off x="469728" y="4609885"/>
            <a:ext cx="1838794" cy="505550"/>
          </a:xfrm>
          <a:prstGeom prst="roundRect">
            <a:avLst>
              <a:gd name="adj" fmla="val 50000"/>
            </a:avLst>
          </a:prstGeom>
          <a:solidFill>
            <a:schemeClr val="accent2">
              <a:lumMod val="60000"/>
              <a:lumOff val="40000"/>
            </a:schemeClr>
          </a:solidFill>
          <a:ln w="57150">
            <a:solidFill>
              <a:srgbClr val="008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Divide</a:t>
            </a:r>
          </a:p>
        </p:txBody>
      </p:sp>
      <p:sp>
        <p:nvSpPr>
          <p:cNvPr id="22" name="Rectangle: Rounded Corners 21">
            <a:extLst>
              <a:ext uri="{FF2B5EF4-FFF2-40B4-BE49-F238E27FC236}">
                <a16:creationId xmlns="" xmlns:a16="http://schemas.microsoft.com/office/drawing/2014/main" id="{436404C7-243F-4CB7-A953-733E355E9FE5}"/>
              </a:ext>
            </a:extLst>
          </p:cNvPr>
          <p:cNvSpPr/>
          <p:nvPr/>
        </p:nvSpPr>
        <p:spPr>
          <a:xfrm rot="2677011">
            <a:off x="1059861" y="3095218"/>
            <a:ext cx="1650998" cy="505550"/>
          </a:xfrm>
          <a:prstGeom prst="roundRect">
            <a:avLst>
              <a:gd name="adj" fmla="val 50000"/>
            </a:avLst>
          </a:prstGeom>
          <a:solidFill>
            <a:schemeClr val="accent2">
              <a:lumMod val="60000"/>
              <a:lumOff val="40000"/>
            </a:schemeClr>
          </a:solidFill>
          <a:ln w="57150">
            <a:solidFill>
              <a:srgbClr val="008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Separate</a:t>
            </a:r>
          </a:p>
        </p:txBody>
      </p:sp>
      <p:sp>
        <p:nvSpPr>
          <p:cNvPr id="23" name="Rectangle: Rounded Corners 22">
            <a:extLst>
              <a:ext uri="{FF2B5EF4-FFF2-40B4-BE49-F238E27FC236}">
                <a16:creationId xmlns="" xmlns:a16="http://schemas.microsoft.com/office/drawing/2014/main" id="{A806231F-768B-4348-B097-56096AB35FEC}"/>
              </a:ext>
            </a:extLst>
          </p:cNvPr>
          <p:cNvSpPr/>
          <p:nvPr/>
        </p:nvSpPr>
        <p:spPr>
          <a:xfrm rot="2599707">
            <a:off x="1312936" y="4543729"/>
            <a:ext cx="1927102" cy="505550"/>
          </a:xfrm>
          <a:prstGeom prst="roundRect">
            <a:avLst>
              <a:gd name="adj" fmla="val 50000"/>
            </a:avLst>
          </a:prstGeom>
          <a:solidFill>
            <a:schemeClr val="accent2">
              <a:lumMod val="60000"/>
              <a:lumOff val="40000"/>
            </a:schemeClr>
          </a:solidFill>
          <a:ln w="57150">
            <a:solidFill>
              <a:srgbClr val="008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Distinguish</a:t>
            </a:r>
          </a:p>
        </p:txBody>
      </p:sp>
      <p:sp>
        <p:nvSpPr>
          <p:cNvPr id="27" name="Rectangle: Rounded Corners 26">
            <a:extLst>
              <a:ext uri="{FF2B5EF4-FFF2-40B4-BE49-F238E27FC236}">
                <a16:creationId xmlns="" xmlns:a16="http://schemas.microsoft.com/office/drawing/2014/main" id="{869D5FAB-AB70-4011-B9AB-F774E94ED11E}"/>
              </a:ext>
            </a:extLst>
          </p:cNvPr>
          <p:cNvSpPr/>
          <p:nvPr/>
        </p:nvSpPr>
        <p:spPr>
          <a:xfrm rot="2599707">
            <a:off x="2281719" y="4550962"/>
            <a:ext cx="1927102" cy="505550"/>
          </a:xfrm>
          <a:prstGeom prst="roundRect">
            <a:avLst>
              <a:gd name="adj" fmla="val 50000"/>
            </a:avLst>
          </a:prstGeom>
          <a:solidFill>
            <a:schemeClr val="accent2">
              <a:lumMod val="60000"/>
              <a:lumOff val="40000"/>
            </a:schemeClr>
          </a:solidFill>
          <a:ln w="57150">
            <a:solidFill>
              <a:srgbClr val="008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Extricate</a:t>
            </a:r>
          </a:p>
        </p:txBody>
      </p:sp>
      <p:sp>
        <p:nvSpPr>
          <p:cNvPr id="28" name="Rectangle: Rounded Corners 27">
            <a:extLst>
              <a:ext uri="{FF2B5EF4-FFF2-40B4-BE49-F238E27FC236}">
                <a16:creationId xmlns="" xmlns:a16="http://schemas.microsoft.com/office/drawing/2014/main" id="{47C0391F-B236-4551-9C90-F1303CC25960}"/>
              </a:ext>
            </a:extLst>
          </p:cNvPr>
          <p:cNvSpPr/>
          <p:nvPr/>
        </p:nvSpPr>
        <p:spPr>
          <a:xfrm rot="2714266">
            <a:off x="2023237" y="3003400"/>
            <a:ext cx="1650998" cy="505550"/>
          </a:xfrm>
          <a:prstGeom prst="roundRect">
            <a:avLst>
              <a:gd name="adj" fmla="val 50000"/>
            </a:avLst>
          </a:prstGeom>
          <a:solidFill>
            <a:schemeClr val="accent2">
              <a:lumMod val="60000"/>
              <a:lumOff val="40000"/>
            </a:schemeClr>
          </a:solidFill>
          <a:ln w="57150">
            <a:solidFill>
              <a:srgbClr val="008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Isolate</a:t>
            </a:r>
          </a:p>
        </p:txBody>
      </p:sp>
      <p:sp>
        <p:nvSpPr>
          <p:cNvPr id="29" name="Rectangle: Rounded Corners 28">
            <a:extLst>
              <a:ext uri="{FF2B5EF4-FFF2-40B4-BE49-F238E27FC236}">
                <a16:creationId xmlns="" xmlns:a16="http://schemas.microsoft.com/office/drawing/2014/main" id="{FBE8375C-86C4-4055-BE06-E0F227E01FAE}"/>
              </a:ext>
            </a:extLst>
          </p:cNvPr>
          <p:cNvSpPr/>
          <p:nvPr/>
        </p:nvSpPr>
        <p:spPr>
          <a:xfrm rot="2599707">
            <a:off x="3270081" y="4605408"/>
            <a:ext cx="1927102" cy="505550"/>
          </a:xfrm>
          <a:prstGeom prst="roundRect">
            <a:avLst>
              <a:gd name="adj" fmla="val 50000"/>
            </a:avLst>
          </a:prstGeom>
          <a:solidFill>
            <a:schemeClr val="accent2">
              <a:lumMod val="60000"/>
              <a:lumOff val="40000"/>
            </a:schemeClr>
          </a:solidFill>
          <a:ln w="57150">
            <a:solidFill>
              <a:srgbClr val="008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Detach</a:t>
            </a:r>
          </a:p>
        </p:txBody>
      </p:sp>
      <p:sp>
        <p:nvSpPr>
          <p:cNvPr id="30" name="Rectangle: Rounded Corners 29">
            <a:extLst>
              <a:ext uri="{FF2B5EF4-FFF2-40B4-BE49-F238E27FC236}">
                <a16:creationId xmlns="" xmlns:a16="http://schemas.microsoft.com/office/drawing/2014/main" id="{EC5FAAD6-67A0-481F-8A78-B595ABE01969}"/>
              </a:ext>
            </a:extLst>
          </p:cNvPr>
          <p:cNvSpPr/>
          <p:nvPr/>
        </p:nvSpPr>
        <p:spPr>
          <a:xfrm rot="2599707">
            <a:off x="4210951" y="4585944"/>
            <a:ext cx="1927102" cy="505550"/>
          </a:xfrm>
          <a:prstGeom prst="roundRect">
            <a:avLst>
              <a:gd name="adj" fmla="val 50000"/>
            </a:avLst>
          </a:prstGeom>
          <a:solidFill>
            <a:schemeClr val="accent2">
              <a:lumMod val="60000"/>
              <a:lumOff val="40000"/>
            </a:schemeClr>
          </a:solidFill>
          <a:ln w="57150">
            <a:solidFill>
              <a:srgbClr val="008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Disengage</a:t>
            </a:r>
          </a:p>
        </p:txBody>
      </p:sp>
      <p:sp>
        <p:nvSpPr>
          <p:cNvPr id="16" name="Rectangle: Rounded Corners 15">
            <a:extLst>
              <a:ext uri="{FF2B5EF4-FFF2-40B4-BE49-F238E27FC236}">
                <a16:creationId xmlns="" xmlns:a16="http://schemas.microsoft.com/office/drawing/2014/main" id="{AAFB80B5-EC4F-4912-BF33-DBCFEAEDB179}"/>
              </a:ext>
            </a:extLst>
          </p:cNvPr>
          <p:cNvSpPr/>
          <p:nvPr/>
        </p:nvSpPr>
        <p:spPr>
          <a:xfrm>
            <a:off x="2579957" y="114828"/>
            <a:ext cx="9216932" cy="740377"/>
          </a:xfrm>
          <a:prstGeom prst="roundRect">
            <a:avLst>
              <a:gd name="adj" fmla="val 38044"/>
            </a:avLst>
          </a:prstGeom>
          <a:solidFill>
            <a:srgbClr val="FF7C8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ln>
                  <a:solidFill>
                    <a:srgbClr val="0000FF"/>
                  </a:solidFill>
                </a:ln>
                <a:solidFill>
                  <a:srgbClr val="00FF99"/>
                </a:solidFill>
                <a:effectLst>
                  <a:glow rad="127000">
                    <a:srgbClr val="FFFF00"/>
                  </a:glow>
                </a:effectLst>
              </a:rPr>
              <a:t>The </a:t>
            </a:r>
            <a:r>
              <a:rPr lang="en-CA" sz="4000" b="1" u="sng" dirty="0">
                <a:ln>
                  <a:solidFill>
                    <a:srgbClr val="0000FF"/>
                  </a:solidFill>
                </a:ln>
                <a:solidFill>
                  <a:srgbClr val="FF0000"/>
                </a:solidFill>
                <a:effectLst>
                  <a:glow rad="127000">
                    <a:srgbClr val="FFFF00"/>
                  </a:glow>
                </a:effectLst>
              </a:rPr>
              <a:t>Action</a:t>
            </a:r>
            <a:r>
              <a:rPr lang="en-CA" sz="4000" dirty="0">
                <a:ln>
                  <a:solidFill>
                    <a:srgbClr val="0000FF"/>
                  </a:solidFill>
                </a:ln>
                <a:solidFill>
                  <a:srgbClr val="00FF99"/>
                </a:solidFill>
                <a:effectLst>
                  <a:glow rad="127000">
                    <a:srgbClr val="FFFF00"/>
                  </a:glow>
                </a:effectLst>
              </a:rPr>
              <a:t> of </a:t>
            </a:r>
            <a:r>
              <a:rPr lang="en-CA" sz="4000" dirty="0">
                <a:ln>
                  <a:solidFill>
                    <a:srgbClr val="0000FF"/>
                  </a:solidFill>
                </a:ln>
                <a:solidFill>
                  <a:srgbClr val="0000FF"/>
                </a:solidFill>
                <a:effectLst>
                  <a:glow rad="127000">
                    <a:srgbClr val="FFFF00"/>
                  </a:glow>
                </a:effectLst>
              </a:rPr>
              <a:t>Boqer</a:t>
            </a:r>
            <a:r>
              <a:rPr lang="en-CA" sz="4000" dirty="0">
                <a:ln>
                  <a:solidFill>
                    <a:srgbClr val="0000FF"/>
                  </a:solidFill>
                </a:ln>
                <a:solidFill>
                  <a:srgbClr val="00FF99"/>
                </a:solidFill>
                <a:effectLst>
                  <a:glow rad="127000">
                    <a:srgbClr val="FFFF00"/>
                  </a:glow>
                </a:effectLst>
              </a:rPr>
              <a:t>/Dawn’s </a:t>
            </a:r>
            <a:r>
              <a:rPr lang="en-CA" sz="4000" u="sng" dirty="0">
                <a:ln>
                  <a:solidFill>
                    <a:srgbClr val="0000FF"/>
                  </a:solidFill>
                </a:ln>
                <a:solidFill>
                  <a:srgbClr val="00FF99"/>
                </a:solidFill>
                <a:effectLst>
                  <a:glow rad="127000">
                    <a:srgbClr val="FFFF00"/>
                  </a:glow>
                </a:effectLst>
              </a:rPr>
              <a:t>First Li</a:t>
            </a:r>
            <a:r>
              <a:rPr lang="en-CA" sz="4000" dirty="0">
                <a:ln>
                  <a:solidFill>
                    <a:srgbClr val="0000FF"/>
                  </a:solidFill>
                </a:ln>
                <a:solidFill>
                  <a:srgbClr val="00FF99"/>
                </a:solidFill>
                <a:effectLst>
                  <a:glow rad="127000">
                    <a:srgbClr val="FFFF00"/>
                  </a:glow>
                </a:effectLst>
              </a:rPr>
              <a:t>g</a:t>
            </a:r>
            <a:r>
              <a:rPr lang="en-CA" sz="4000" u="sng" dirty="0">
                <a:ln>
                  <a:solidFill>
                    <a:srgbClr val="0000FF"/>
                  </a:solidFill>
                </a:ln>
                <a:solidFill>
                  <a:srgbClr val="00FF99"/>
                </a:solidFill>
                <a:effectLst>
                  <a:glow rad="127000">
                    <a:srgbClr val="FFFF00"/>
                  </a:glow>
                </a:effectLst>
              </a:rPr>
              <a:t>ht</a:t>
            </a:r>
          </a:p>
        </p:txBody>
      </p:sp>
      <p:sp>
        <p:nvSpPr>
          <p:cNvPr id="34" name="Rectangle: Rounded Corners 33">
            <a:extLst>
              <a:ext uri="{FF2B5EF4-FFF2-40B4-BE49-F238E27FC236}">
                <a16:creationId xmlns="" xmlns:a16="http://schemas.microsoft.com/office/drawing/2014/main" id="{BEA9D390-EA1E-4F20-B747-C8C0582A36B8}"/>
              </a:ext>
            </a:extLst>
          </p:cNvPr>
          <p:cNvSpPr/>
          <p:nvPr/>
        </p:nvSpPr>
        <p:spPr>
          <a:xfrm rot="19308455">
            <a:off x="8026499" y="3229208"/>
            <a:ext cx="1797061" cy="505550"/>
          </a:xfrm>
          <a:prstGeom prst="roundRect">
            <a:avLst>
              <a:gd name="adj" fmla="val 50000"/>
            </a:avLst>
          </a:prstGeom>
          <a:solidFill>
            <a:schemeClr val="accent2"/>
          </a:solidFill>
          <a:ln w="57150">
            <a:solidFill>
              <a:srgbClr val="00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000FF"/>
                </a:solidFill>
              </a:rPr>
              <a:t>Originate</a:t>
            </a:r>
          </a:p>
        </p:txBody>
      </p:sp>
      <p:sp>
        <p:nvSpPr>
          <p:cNvPr id="36" name="Rectangle: Rounded Corners 35">
            <a:extLst>
              <a:ext uri="{FF2B5EF4-FFF2-40B4-BE49-F238E27FC236}">
                <a16:creationId xmlns="" xmlns:a16="http://schemas.microsoft.com/office/drawing/2014/main" id="{3A656EF5-7FAB-446A-AA81-0E9514BD8DD7}"/>
              </a:ext>
            </a:extLst>
          </p:cNvPr>
          <p:cNvSpPr/>
          <p:nvPr/>
        </p:nvSpPr>
        <p:spPr>
          <a:xfrm rot="19315475">
            <a:off x="9235134" y="3168595"/>
            <a:ext cx="1816098" cy="505550"/>
          </a:xfrm>
          <a:prstGeom prst="roundRect">
            <a:avLst>
              <a:gd name="adj" fmla="val 50000"/>
            </a:avLst>
          </a:prstGeom>
          <a:solidFill>
            <a:schemeClr val="accent2"/>
          </a:solidFill>
          <a:ln w="57150">
            <a:solidFill>
              <a:srgbClr val="00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000FF"/>
                </a:solidFill>
              </a:rPr>
              <a:t>Activate</a:t>
            </a:r>
          </a:p>
        </p:txBody>
      </p:sp>
      <p:sp>
        <p:nvSpPr>
          <p:cNvPr id="37" name="Rectangle: Rounded Corners 36">
            <a:extLst>
              <a:ext uri="{FF2B5EF4-FFF2-40B4-BE49-F238E27FC236}">
                <a16:creationId xmlns="" xmlns:a16="http://schemas.microsoft.com/office/drawing/2014/main" id="{4C40439E-8EF1-4361-8883-23F16E5A19DA}"/>
              </a:ext>
            </a:extLst>
          </p:cNvPr>
          <p:cNvSpPr/>
          <p:nvPr/>
        </p:nvSpPr>
        <p:spPr>
          <a:xfrm rot="19238171">
            <a:off x="7143648" y="4617106"/>
            <a:ext cx="1927102" cy="505550"/>
          </a:xfrm>
          <a:prstGeom prst="roundRect">
            <a:avLst>
              <a:gd name="adj" fmla="val 50000"/>
            </a:avLst>
          </a:prstGeom>
          <a:solidFill>
            <a:schemeClr val="accent2"/>
          </a:solidFill>
          <a:ln w="57150">
            <a:solidFill>
              <a:srgbClr val="00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000FF"/>
                </a:solidFill>
              </a:rPr>
              <a:t>Instigate</a:t>
            </a:r>
          </a:p>
        </p:txBody>
      </p:sp>
      <p:sp>
        <p:nvSpPr>
          <p:cNvPr id="38" name="Rectangle: Rounded Corners 37">
            <a:extLst>
              <a:ext uri="{FF2B5EF4-FFF2-40B4-BE49-F238E27FC236}">
                <a16:creationId xmlns="" xmlns:a16="http://schemas.microsoft.com/office/drawing/2014/main" id="{13469496-EDE1-438C-B9C0-8F2E9F978DAF}"/>
              </a:ext>
            </a:extLst>
          </p:cNvPr>
          <p:cNvSpPr/>
          <p:nvPr/>
        </p:nvSpPr>
        <p:spPr>
          <a:xfrm rot="19238171">
            <a:off x="8123720" y="4624339"/>
            <a:ext cx="1927102" cy="505550"/>
          </a:xfrm>
          <a:prstGeom prst="roundRect">
            <a:avLst>
              <a:gd name="adj" fmla="val 50000"/>
            </a:avLst>
          </a:prstGeom>
          <a:solidFill>
            <a:schemeClr val="accent2"/>
          </a:solidFill>
          <a:ln w="57150">
            <a:solidFill>
              <a:srgbClr val="00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000FF"/>
                </a:solidFill>
              </a:rPr>
              <a:t>Inaugurate</a:t>
            </a:r>
          </a:p>
        </p:txBody>
      </p:sp>
      <p:sp>
        <p:nvSpPr>
          <p:cNvPr id="39" name="Rectangle: Rounded Corners 38">
            <a:extLst>
              <a:ext uri="{FF2B5EF4-FFF2-40B4-BE49-F238E27FC236}">
                <a16:creationId xmlns="" xmlns:a16="http://schemas.microsoft.com/office/drawing/2014/main" id="{DE03D6E3-E35F-434F-94DA-78B076881719}"/>
              </a:ext>
            </a:extLst>
          </p:cNvPr>
          <p:cNvSpPr/>
          <p:nvPr/>
        </p:nvSpPr>
        <p:spPr>
          <a:xfrm rot="19352730">
            <a:off x="10407584" y="3176225"/>
            <a:ext cx="1816098" cy="505550"/>
          </a:xfrm>
          <a:prstGeom prst="roundRect">
            <a:avLst>
              <a:gd name="adj" fmla="val 50000"/>
            </a:avLst>
          </a:prstGeom>
          <a:solidFill>
            <a:schemeClr val="accent2"/>
          </a:solidFill>
          <a:ln w="57150">
            <a:solidFill>
              <a:srgbClr val="00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000FF"/>
                </a:solidFill>
              </a:rPr>
              <a:t>Prompt</a:t>
            </a:r>
          </a:p>
        </p:txBody>
      </p:sp>
      <p:sp>
        <p:nvSpPr>
          <p:cNvPr id="40" name="Rectangle: Rounded Corners 39">
            <a:extLst>
              <a:ext uri="{FF2B5EF4-FFF2-40B4-BE49-F238E27FC236}">
                <a16:creationId xmlns="" xmlns:a16="http://schemas.microsoft.com/office/drawing/2014/main" id="{16E7983E-AD99-4359-BDFD-56FED69FFE95}"/>
              </a:ext>
            </a:extLst>
          </p:cNvPr>
          <p:cNvSpPr/>
          <p:nvPr/>
        </p:nvSpPr>
        <p:spPr>
          <a:xfrm rot="19238171">
            <a:off x="9112081" y="4678785"/>
            <a:ext cx="1927102" cy="505550"/>
          </a:xfrm>
          <a:prstGeom prst="roundRect">
            <a:avLst>
              <a:gd name="adj" fmla="val 50000"/>
            </a:avLst>
          </a:prstGeom>
          <a:solidFill>
            <a:schemeClr val="accent2"/>
          </a:solidFill>
          <a:ln w="57150">
            <a:solidFill>
              <a:srgbClr val="00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000FF"/>
                </a:solidFill>
              </a:rPr>
              <a:t>Trigger</a:t>
            </a:r>
          </a:p>
        </p:txBody>
      </p:sp>
      <p:sp>
        <p:nvSpPr>
          <p:cNvPr id="41" name="Rectangle: Rounded Corners 40">
            <a:extLst>
              <a:ext uri="{FF2B5EF4-FFF2-40B4-BE49-F238E27FC236}">
                <a16:creationId xmlns="" xmlns:a16="http://schemas.microsoft.com/office/drawing/2014/main" id="{6FF97472-E36B-4154-96F0-F2E5E932EC54}"/>
              </a:ext>
            </a:extLst>
          </p:cNvPr>
          <p:cNvSpPr/>
          <p:nvPr/>
        </p:nvSpPr>
        <p:spPr>
          <a:xfrm rot="19238171">
            <a:off x="10143264" y="4659321"/>
            <a:ext cx="1927102" cy="505550"/>
          </a:xfrm>
          <a:prstGeom prst="roundRect">
            <a:avLst>
              <a:gd name="adj" fmla="val 50000"/>
            </a:avLst>
          </a:prstGeom>
          <a:solidFill>
            <a:schemeClr val="accent2"/>
          </a:solidFill>
          <a:ln w="57150">
            <a:solidFill>
              <a:srgbClr val="00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000FF"/>
                </a:solidFill>
              </a:rPr>
              <a:t>Generate</a:t>
            </a:r>
          </a:p>
        </p:txBody>
      </p:sp>
      <p:sp>
        <p:nvSpPr>
          <p:cNvPr id="33" name="Rectangle: Rounded Corners 32">
            <a:extLst>
              <a:ext uri="{FF2B5EF4-FFF2-40B4-BE49-F238E27FC236}">
                <a16:creationId xmlns="" xmlns:a16="http://schemas.microsoft.com/office/drawing/2014/main" id="{2BDDCA2A-416C-491C-9255-1714723E6977}"/>
              </a:ext>
            </a:extLst>
          </p:cNvPr>
          <p:cNvSpPr/>
          <p:nvPr/>
        </p:nvSpPr>
        <p:spPr>
          <a:xfrm>
            <a:off x="-127399" y="1004713"/>
            <a:ext cx="3533421"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4800" dirty="0">
                <a:solidFill>
                  <a:schemeClr val="tx1"/>
                </a:solidFill>
                <a:effectLst>
                  <a:outerShdw blurRad="50800" dist="50800" dir="5400000" algn="ctr" rotWithShape="0">
                    <a:srgbClr val="FF00FF"/>
                  </a:outerShdw>
                </a:effectLst>
                <a:latin typeface="Cooper Black" panose="0208090404030B020404" pitchFamily="18" charset="0"/>
              </a:rPr>
              <a:t>Yesterday</a:t>
            </a:r>
          </a:p>
        </p:txBody>
      </p:sp>
      <p:sp>
        <p:nvSpPr>
          <p:cNvPr id="43" name="Rectangle: Rounded Corners 42">
            <a:extLst>
              <a:ext uri="{FF2B5EF4-FFF2-40B4-BE49-F238E27FC236}">
                <a16:creationId xmlns="" xmlns:a16="http://schemas.microsoft.com/office/drawing/2014/main" id="{DD7DCE2F-ADB3-4146-89CE-8671F6FC6DA2}"/>
              </a:ext>
            </a:extLst>
          </p:cNvPr>
          <p:cNvSpPr/>
          <p:nvPr/>
        </p:nvSpPr>
        <p:spPr>
          <a:xfrm>
            <a:off x="8443377" y="926234"/>
            <a:ext cx="3819151"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4800" dirty="0">
                <a:ln>
                  <a:solidFill>
                    <a:srgbClr val="0000FF"/>
                  </a:solidFill>
                </a:ln>
                <a:solidFill>
                  <a:srgbClr val="00FF99"/>
                </a:solidFill>
                <a:effectLst>
                  <a:outerShdw blurRad="50800" dist="50800" dir="5400000" algn="ctr" rotWithShape="0">
                    <a:srgbClr val="FF00FF"/>
                  </a:outerShdw>
                </a:effectLst>
                <a:latin typeface="Cooper Black" panose="0208090404030B020404" pitchFamily="18" charset="0"/>
              </a:rPr>
              <a:t>Tomorrow</a:t>
            </a:r>
          </a:p>
        </p:txBody>
      </p:sp>
      <p:sp>
        <p:nvSpPr>
          <p:cNvPr id="24" name="Rectangle: Rounded Corners 23">
            <a:extLst>
              <a:ext uri="{FF2B5EF4-FFF2-40B4-BE49-F238E27FC236}">
                <a16:creationId xmlns="" xmlns:a16="http://schemas.microsoft.com/office/drawing/2014/main" id="{135891F9-28F3-419F-94A2-404327C790D8}"/>
              </a:ext>
            </a:extLst>
          </p:cNvPr>
          <p:cNvSpPr/>
          <p:nvPr/>
        </p:nvSpPr>
        <p:spPr>
          <a:xfrm>
            <a:off x="4920095" y="3198806"/>
            <a:ext cx="2313663" cy="814331"/>
          </a:xfrm>
          <a:prstGeom prst="roundRect">
            <a:avLst>
              <a:gd name="adj" fmla="val 38044"/>
            </a:avLst>
          </a:prstGeom>
          <a:solidFill>
            <a:srgbClr val="FF7C8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4400" dirty="0">
                <a:ln>
                  <a:solidFill>
                    <a:srgbClr val="0000FF"/>
                  </a:solidFill>
                </a:ln>
                <a:solidFill>
                  <a:srgbClr val="00FF99"/>
                </a:solidFill>
                <a:effectLst>
                  <a:glow rad="127000">
                    <a:srgbClr val="FFFF00"/>
                  </a:glow>
                </a:effectLst>
                <a:latin typeface="Cooper Black" panose="0208090404030B020404" pitchFamily="18" charset="0"/>
              </a:rPr>
              <a:t>Boqer</a:t>
            </a:r>
          </a:p>
        </p:txBody>
      </p:sp>
      <p:sp>
        <p:nvSpPr>
          <p:cNvPr id="6" name="Rectangle 5">
            <a:extLst>
              <a:ext uri="{FF2B5EF4-FFF2-40B4-BE49-F238E27FC236}">
                <a16:creationId xmlns="" xmlns:a16="http://schemas.microsoft.com/office/drawing/2014/main" id="{EE58C879-E4A3-4EF0-85C9-6BCC16FC437E}"/>
              </a:ext>
            </a:extLst>
          </p:cNvPr>
          <p:cNvSpPr/>
          <p:nvPr/>
        </p:nvSpPr>
        <p:spPr>
          <a:xfrm>
            <a:off x="6055105" y="5542217"/>
            <a:ext cx="331917" cy="1017358"/>
          </a:xfrm>
          <a:prstGeom prst="rect">
            <a:avLst/>
          </a:prstGeom>
          <a:gradFill flip="none" rotWithShape="1">
            <a:gsLst>
              <a:gs pos="24000">
                <a:srgbClr val="FFFF00"/>
              </a:gs>
              <a:gs pos="47000">
                <a:srgbClr val="FF7C80">
                  <a:alpha val="98000"/>
                </a:srgbClr>
              </a:gs>
              <a:gs pos="68000">
                <a:srgbClr val="7030A0">
                  <a:lumMod val="76000"/>
                </a:srgbClr>
              </a:gs>
            </a:gsLst>
            <a:lin ang="102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a:extLst>
              <a:ext uri="{FF2B5EF4-FFF2-40B4-BE49-F238E27FC236}">
                <a16:creationId xmlns="" xmlns:a16="http://schemas.microsoft.com/office/drawing/2014/main" id="{76DC3BF1-A33B-489B-A515-C19CAFECDBB7}"/>
              </a:ext>
            </a:extLst>
          </p:cNvPr>
          <p:cNvSpPr/>
          <p:nvPr/>
        </p:nvSpPr>
        <p:spPr>
          <a:xfrm>
            <a:off x="3150855" y="6294736"/>
            <a:ext cx="8164778" cy="539576"/>
          </a:xfrm>
          <a:prstGeom prst="rect">
            <a:avLst/>
          </a:prstGeom>
          <a:solidFill>
            <a:schemeClr val="accent1">
              <a:lumMod val="60000"/>
              <a:lumOff val="40000"/>
            </a:schemeClr>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008000"/>
                </a:solidFill>
              </a:rPr>
              <a:t>Hopefully you have noticed that sunrise is not even recorded!</a:t>
            </a:r>
          </a:p>
        </p:txBody>
      </p:sp>
      <p:sp>
        <p:nvSpPr>
          <p:cNvPr id="35" name="Rectangle: Rounded Corners 34">
            <a:extLst>
              <a:ext uri="{FF2B5EF4-FFF2-40B4-BE49-F238E27FC236}">
                <a16:creationId xmlns="" xmlns:a16="http://schemas.microsoft.com/office/drawing/2014/main" id="{7F2EE815-904E-4AD9-86CE-DF85F1B622E5}"/>
              </a:ext>
            </a:extLst>
          </p:cNvPr>
          <p:cNvSpPr/>
          <p:nvPr/>
        </p:nvSpPr>
        <p:spPr>
          <a:xfrm rot="19238171">
            <a:off x="6052082" y="4683262"/>
            <a:ext cx="1838794" cy="505550"/>
          </a:xfrm>
          <a:prstGeom prst="roundRect">
            <a:avLst>
              <a:gd name="adj" fmla="val 50000"/>
            </a:avLst>
          </a:prstGeom>
          <a:solidFill>
            <a:schemeClr val="accent2"/>
          </a:solidFill>
          <a:ln w="57150">
            <a:solidFill>
              <a:srgbClr val="00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000FF"/>
                </a:solidFill>
              </a:rPr>
              <a:t>Initiate</a:t>
            </a:r>
          </a:p>
        </p:txBody>
      </p:sp>
    </p:spTree>
    <p:extLst>
      <p:ext uri="{BB962C8B-B14F-4D97-AF65-F5344CB8AC3E}">
        <p14:creationId xmlns:p14="http://schemas.microsoft.com/office/powerpoint/2010/main" val="6489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9" presetClass="entr" presetSubtype="0" decel="100000" fill="hold" grpId="0" nodeType="afterEffect">
                                  <p:stCondLst>
                                    <p:cond delay="75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500" fill="hold"/>
                                        <p:tgtEl>
                                          <p:spTgt spid="16"/>
                                        </p:tgtEl>
                                        <p:attrNameLst>
                                          <p:attrName>ppt_w</p:attrName>
                                        </p:attrNameLst>
                                      </p:cBhvr>
                                      <p:tavLst>
                                        <p:tav tm="0">
                                          <p:val>
                                            <p:fltVal val="0"/>
                                          </p:val>
                                        </p:tav>
                                        <p:tav tm="100000">
                                          <p:val>
                                            <p:strVal val="#ppt_w"/>
                                          </p:val>
                                        </p:tav>
                                      </p:tavLst>
                                    </p:anim>
                                    <p:anim calcmode="lin" valueType="num">
                                      <p:cBhvr>
                                        <p:cTn id="24" dur="1500" fill="hold"/>
                                        <p:tgtEl>
                                          <p:spTgt spid="16"/>
                                        </p:tgtEl>
                                        <p:attrNameLst>
                                          <p:attrName>ppt_h</p:attrName>
                                        </p:attrNameLst>
                                      </p:cBhvr>
                                      <p:tavLst>
                                        <p:tav tm="0">
                                          <p:val>
                                            <p:fltVal val="0"/>
                                          </p:val>
                                        </p:tav>
                                        <p:tav tm="100000">
                                          <p:val>
                                            <p:strVal val="#ppt_h"/>
                                          </p:val>
                                        </p:tav>
                                      </p:tavLst>
                                    </p:anim>
                                    <p:anim calcmode="lin" valueType="num">
                                      <p:cBhvr>
                                        <p:cTn id="25" dur="1500" fill="hold"/>
                                        <p:tgtEl>
                                          <p:spTgt spid="16"/>
                                        </p:tgtEl>
                                        <p:attrNameLst>
                                          <p:attrName>style.rotation</p:attrName>
                                        </p:attrNameLst>
                                      </p:cBhvr>
                                      <p:tavLst>
                                        <p:tav tm="0">
                                          <p:val>
                                            <p:fltVal val="360"/>
                                          </p:val>
                                        </p:tav>
                                        <p:tav tm="100000">
                                          <p:val>
                                            <p:fltVal val="0"/>
                                          </p:val>
                                        </p:tav>
                                      </p:tavLst>
                                    </p:anim>
                                    <p:animEffect transition="in" filter="fade">
                                      <p:cBhvr>
                                        <p:cTn id="26" dur="1500"/>
                                        <p:tgtEl>
                                          <p:spTgt spid="16"/>
                                        </p:tgtEl>
                                      </p:cBhvr>
                                    </p:animEffect>
                                  </p:childTnLst>
                                </p:cTn>
                              </p:par>
                              <p:par>
                                <p:cTn id="27" presetID="6" presetClass="entr" presetSubtype="16" fill="hold" nodeType="withEffect">
                                  <p:stCondLst>
                                    <p:cond delay="250"/>
                                  </p:stCondLst>
                                  <p:childTnLst>
                                    <p:set>
                                      <p:cBhvr>
                                        <p:cTn id="28" dur="1" fill="hold">
                                          <p:stCondLst>
                                            <p:cond delay="0"/>
                                          </p:stCondLst>
                                        </p:cTn>
                                        <p:tgtEl>
                                          <p:spTgt spid="2050"/>
                                        </p:tgtEl>
                                        <p:attrNameLst>
                                          <p:attrName>style.visibility</p:attrName>
                                        </p:attrNameLst>
                                      </p:cBhvr>
                                      <p:to>
                                        <p:strVal val="visible"/>
                                      </p:to>
                                    </p:set>
                                    <p:animEffect transition="in" filter="circle(in)">
                                      <p:cBhvr>
                                        <p:cTn id="29" dur="1250"/>
                                        <p:tgtEl>
                                          <p:spTgt spid="2050"/>
                                        </p:tgtEl>
                                      </p:cBhvr>
                                    </p:animEffect>
                                  </p:childTnLst>
                                </p:cTn>
                              </p:par>
                              <p:par>
                                <p:cTn id="30" presetID="22" presetClass="entr" presetSubtype="1"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175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7" presetClass="entr" presetSubtype="0"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anim calcmode="lin" valueType="num">
                                      <p:cBhvr>
                                        <p:cTn id="44" dur="1000" fill="hold"/>
                                        <p:tgtEl>
                                          <p:spTgt spid="43"/>
                                        </p:tgtEl>
                                        <p:attrNameLst>
                                          <p:attrName>ppt_x</p:attrName>
                                        </p:attrNameLst>
                                      </p:cBhvr>
                                      <p:tavLst>
                                        <p:tav tm="0">
                                          <p:val>
                                            <p:strVal val="#ppt_x"/>
                                          </p:val>
                                        </p:tav>
                                        <p:tav tm="100000">
                                          <p:val>
                                            <p:strVal val="#ppt_x"/>
                                          </p:val>
                                        </p:tav>
                                      </p:tavLst>
                                    </p:anim>
                                    <p:anim calcmode="lin" valueType="num">
                                      <p:cBhvr>
                                        <p:cTn id="4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1000" fill="hold"/>
                                        <p:tgtEl>
                                          <p:spTgt spid="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25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50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75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100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anim calcmode="lin" valueType="num">
                                      <p:cBhvr>
                                        <p:cTn id="71" dur="1000" fill="hold"/>
                                        <p:tgtEl>
                                          <p:spTgt spid="23"/>
                                        </p:tgtEl>
                                        <p:attrNameLst>
                                          <p:attrName>ppt_x</p:attrName>
                                        </p:attrNameLst>
                                      </p:cBhvr>
                                      <p:tavLst>
                                        <p:tav tm="0">
                                          <p:val>
                                            <p:strVal val="#ppt_x"/>
                                          </p:val>
                                        </p:tav>
                                        <p:tav tm="100000">
                                          <p:val>
                                            <p:strVal val="#ppt_x"/>
                                          </p:val>
                                        </p:tav>
                                      </p:tavLst>
                                    </p:anim>
                                    <p:anim calcmode="lin" valueType="num">
                                      <p:cBhvr>
                                        <p:cTn id="72" dur="1000" fill="hold"/>
                                        <p:tgtEl>
                                          <p:spTgt spid="2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125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1000"/>
                                        <p:tgtEl>
                                          <p:spTgt spid="27"/>
                                        </p:tgtEl>
                                      </p:cBhvr>
                                    </p:animEffect>
                                    <p:anim calcmode="lin" valueType="num">
                                      <p:cBhvr>
                                        <p:cTn id="76" dur="1000" fill="hold"/>
                                        <p:tgtEl>
                                          <p:spTgt spid="27"/>
                                        </p:tgtEl>
                                        <p:attrNameLst>
                                          <p:attrName>ppt_x</p:attrName>
                                        </p:attrNameLst>
                                      </p:cBhvr>
                                      <p:tavLst>
                                        <p:tav tm="0">
                                          <p:val>
                                            <p:strVal val="#ppt_x"/>
                                          </p:val>
                                        </p:tav>
                                        <p:tav tm="100000">
                                          <p:val>
                                            <p:strVal val="#ppt_x"/>
                                          </p:val>
                                        </p:tav>
                                      </p:tavLst>
                                    </p:anim>
                                    <p:anim calcmode="lin" valueType="num">
                                      <p:cBhvr>
                                        <p:cTn id="77" dur="1000" fill="hold"/>
                                        <p:tgtEl>
                                          <p:spTgt spid="2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150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1000"/>
                                        <p:tgtEl>
                                          <p:spTgt spid="29"/>
                                        </p:tgtEl>
                                      </p:cBhvr>
                                    </p:animEffect>
                                    <p:anim calcmode="lin" valueType="num">
                                      <p:cBhvr>
                                        <p:cTn id="81" dur="1000" fill="hold"/>
                                        <p:tgtEl>
                                          <p:spTgt spid="29"/>
                                        </p:tgtEl>
                                        <p:attrNameLst>
                                          <p:attrName>ppt_x</p:attrName>
                                        </p:attrNameLst>
                                      </p:cBhvr>
                                      <p:tavLst>
                                        <p:tav tm="0">
                                          <p:val>
                                            <p:strVal val="#ppt_x"/>
                                          </p:val>
                                        </p:tav>
                                        <p:tav tm="100000">
                                          <p:val>
                                            <p:strVal val="#ppt_x"/>
                                          </p:val>
                                        </p:tav>
                                      </p:tavLst>
                                    </p:anim>
                                    <p:anim calcmode="lin" valueType="num">
                                      <p:cBhvr>
                                        <p:cTn id="82" dur="1000" fill="hold"/>
                                        <p:tgtEl>
                                          <p:spTgt spid="2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175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1000"/>
                                        <p:tgtEl>
                                          <p:spTgt spid="30"/>
                                        </p:tgtEl>
                                      </p:cBhvr>
                                    </p:animEffect>
                                    <p:anim calcmode="lin" valueType="num">
                                      <p:cBhvr>
                                        <p:cTn id="86" dur="1000" fill="hold"/>
                                        <p:tgtEl>
                                          <p:spTgt spid="30"/>
                                        </p:tgtEl>
                                        <p:attrNameLst>
                                          <p:attrName>ppt_x</p:attrName>
                                        </p:attrNameLst>
                                      </p:cBhvr>
                                      <p:tavLst>
                                        <p:tav tm="0">
                                          <p:val>
                                            <p:strVal val="#ppt_x"/>
                                          </p:val>
                                        </p:tav>
                                        <p:tav tm="100000">
                                          <p:val>
                                            <p:strVal val="#ppt_x"/>
                                          </p:val>
                                        </p:tav>
                                      </p:tavLst>
                                    </p:anim>
                                    <p:anim calcmode="lin" valueType="num">
                                      <p:cBhvr>
                                        <p:cTn id="8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25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1000"/>
                                        <p:tgtEl>
                                          <p:spTgt spid="36"/>
                                        </p:tgtEl>
                                      </p:cBhvr>
                                    </p:animEffect>
                                    <p:anim calcmode="lin" valueType="num">
                                      <p:cBhvr>
                                        <p:cTn id="98" dur="1000" fill="hold"/>
                                        <p:tgtEl>
                                          <p:spTgt spid="36"/>
                                        </p:tgtEl>
                                        <p:attrNameLst>
                                          <p:attrName>ppt_x</p:attrName>
                                        </p:attrNameLst>
                                      </p:cBhvr>
                                      <p:tavLst>
                                        <p:tav tm="0">
                                          <p:val>
                                            <p:strVal val="#ppt_x"/>
                                          </p:val>
                                        </p:tav>
                                        <p:tav tm="100000">
                                          <p:val>
                                            <p:strVal val="#ppt_x"/>
                                          </p:val>
                                        </p:tav>
                                      </p:tavLst>
                                    </p:anim>
                                    <p:anim calcmode="lin" valueType="num">
                                      <p:cBhvr>
                                        <p:cTn id="99" dur="1000" fill="hold"/>
                                        <p:tgtEl>
                                          <p:spTgt spid="36"/>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50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1000"/>
                                        <p:tgtEl>
                                          <p:spTgt spid="39"/>
                                        </p:tgtEl>
                                      </p:cBhvr>
                                    </p:animEffect>
                                    <p:anim calcmode="lin" valueType="num">
                                      <p:cBhvr>
                                        <p:cTn id="103" dur="1000" fill="hold"/>
                                        <p:tgtEl>
                                          <p:spTgt spid="39"/>
                                        </p:tgtEl>
                                        <p:attrNameLst>
                                          <p:attrName>ppt_x</p:attrName>
                                        </p:attrNameLst>
                                      </p:cBhvr>
                                      <p:tavLst>
                                        <p:tav tm="0">
                                          <p:val>
                                            <p:strVal val="#ppt_x"/>
                                          </p:val>
                                        </p:tav>
                                        <p:tav tm="100000">
                                          <p:val>
                                            <p:strVal val="#ppt_x"/>
                                          </p:val>
                                        </p:tav>
                                      </p:tavLst>
                                    </p:anim>
                                    <p:anim calcmode="lin" valueType="num">
                                      <p:cBhvr>
                                        <p:cTn id="104" dur="1000" fill="hold"/>
                                        <p:tgtEl>
                                          <p:spTgt spid="39"/>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75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1000"/>
                                        <p:tgtEl>
                                          <p:spTgt spid="35"/>
                                        </p:tgtEl>
                                      </p:cBhvr>
                                    </p:animEffect>
                                    <p:anim calcmode="lin" valueType="num">
                                      <p:cBhvr>
                                        <p:cTn id="108" dur="1000" fill="hold"/>
                                        <p:tgtEl>
                                          <p:spTgt spid="35"/>
                                        </p:tgtEl>
                                        <p:attrNameLst>
                                          <p:attrName>ppt_x</p:attrName>
                                        </p:attrNameLst>
                                      </p:cBhvr>
                                      <p:tavLst>
                                        <p:tav tm="0">
                                          <p:val>
                                            <p:strVal val="#ppt_x"/>
                                          </p:val>
                                        </p:tav>
                                        <p:tav tm="100000">
                                          <p:val>
                                            <p:strVal val="#ppt_x"/>
                                          </p:val>
                                        </p:tav>
                                      </p:tavLst>
                                    </p:anim>
                                    <p:anim calcmode="lin" valueType="num">
                                      <p:cBhvr>
                                        <p:cTn id="109" dur="1000" fill="hold"/>
                                        <p:tgtEl>
                                          <p:spTgt spid="35"/>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100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1000"/>
                                        <p:tgtEl>
                                          <p:spTgt spid="37"/>
                                        </p:tgtEl>
                                      </p:cBhvr>
                                    </p:animEffect>
                                    <p:anim calcmode="lin" valueType="num">
                                      <p:cBhvr>
                                        <p:cTn id="113" dur="1000" fill="hold"/>
                                        <p:tgtEl>
                                          <p:spTgt spid="37"/>
                                        </p:tgtEl>
                                        <p:attrNameLst>
                                          <p:attrName>ppt_x</p:attrName>
                                        </p:attrNameLst>
                                      </p:cBhvr>
                                      <p:tavLst>
                                        <p:tav tm="0">
                                          <p:val>
                                            <p:strVal val="#ppt_x"/>
                                          </p:val>
                                        </p:tav>
                                        <p:tav tm="100000">
                                          <p:val>
                                            <p:strVal val="#ppt_x"/>
                                          </p:val>
                                        </p:tav>
                                      </p:tavLst>
                                    </p:anim>
                                    <p:anim calcmode="lin" valueType="num">
                                      <p:cBhvr>
                                        <p:cTn id="114" dur="1000" fill="hold"/>
                                        <p:tgtEl>
                                          <p:spTgt spid="37"/>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1250"/>
                                  </p:stCondLst>
                                  <p:childTnLst>
                                    <p:set>
                                      <p:cBhvr>
                                        <p:cTn id="116" dur="1" fill="hold">
                                          <p:stCondLst>
                                            <p:cond delay="0"/>
                                          </p:stCondLst>
                                        </p:cTn>
                                        <p:tgtEl>
                                          <p:spTgt spid="38"/>
                                        </p:tgtEl>
                                        <p:attrNameLst>
                                          <p:attrName>style.visibility</p:attrName>
                                        </p:attrNameLst>
                                      </p:cBhvr>
                                      <p:to>
                                        <p:strVal val="visible"/>
                                      </p:to>
                                    </p:set>
                                    <p:animEffect transition="in" filter="fade">
                                      <p:cBhvr>
                                        <p:cTn id="117" dur="1000"/>
                                        <p:tgtEl>
                                          <p:spTgt spid="38"/>
                                        </p:tgtEl>
                                      </p:cBhvr>
                                    </p:animEffect>
                                    <p:anim calcmode="lin" valueType="num">
                                      <p:cBhvr>
                                        <p:cTn id="118" dur="1000" fill="hold"/>
                                        <p:tgtEl>
                                          <p:spTgt spid="38"/>
                                        </p:tgtEl>
                                        <p:attrNameLst>
                                          <p:attrName>ppt_x</p:attrName>
                                        </p:attrNameLst>
                                      </p:cBhvr>
                                      <p:tavLst>
                                        <p:tav tm="0">
                                          <p:val>
                                            <p:strVal val="#ppt_x"/>
                                          </p:val>
                                        </p:tav>
                                        <p:tav tm="100000">
                                          <p:val>
                                            <p:strVal val="#ppt_x"/>
                                          </p:val>
                                        </p:tav>
                                      </p:tavLst>
                                    </p:anim>
                                    <p:anim calcmode="lin" valueType="num">
                                      <p:cBhvr>
                                        <p:cTn id="119" dur="1000" fill="hold"/>
                                        <p:tgtEl>
                                          <p:spTgt spid="38"/>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1500"/>
                                  </p:stCondLst>
                                  <p:childTnLst>
                                    <p:set>
                                      <p:cBhvr>
                                        <p:cTn id="121" dur="1" fill="hold">
                                          <p:stCondLst>
                                            <p:cond delay="0"/>
                                          </p:stCondLst>
                                        </p:cTn>
                                        <p:tgtEl>
                                          <p:spTgt spid="40"/>
                                        </p:tgtEl>
                                        <p:attrNameLst>
                                          <p:attrName>style.visibility</p:attrName>
                                        </p:attrNameLst>
                                      </p:cBhvr>
                                      <p:to>
                                        <p:strVal val="visible"/>
                                      </p:to>
                                    </p:set>
                                    <p:animEffect transition="in" filter="fade">
                                      <p:cBhvr>
                                        <p:cTn id="122" dur="1000"/>
                                        <p:tgtEl>
                                          <p:spTgt spid="40"/>
                                        </p:tgtEl>
                                      </p:cBhvr>
                                    </p:animEffect>
                                    <p:anim calcmode="lin" valueType="num">
                                      <p:cBhvr>
                                        <p:cTn id="123" dur="1000" fill="hold"/>
                                        <p:tgtEl>
                                          <p:spTgt spid="40"/>
                                        </p:tgtEl>
                                        <p:attrNameLst>
                                          <p:attrName>ppt_x</p:attrName>
                                        </p:attrNameLst>
                                      </p:cBhvr>
                                      <p:tavLst>
                                        <p:tav tm="0">
                                          <p:val>
                                            <p:strVal val="#ppt_x"/>
                                          </p:val>
                                        </p:tav>
                                        <p:tav tm="100000">
                                          <p:val>
                                            <p:strVal val="#ppt_x"/>
                                          </p:val>
                                        </p:tav>
                                      </p:tavLst>
                                    </p:anim>
                                    <p:anim calcmode="lin" valueType="num">
                                      <p:cBhvr>
                                        <p:cTn id="124" dur="1000" fill="hold"/>
                                        <p:tgtEl>
                                          <p:spTgt spid="40"/>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1750"/>
                                  </p:stCondLst>
                                  <p:childTnLst>
                                    <p:set>
                                      <p:cBhvr>
                                        <p:cTn id="126" dur="1" fill="hold">
                                          <p:stCondLst>
                                            <p:cond delay="0"/>
                                          </p:stCondLst>
                                        </p:cTn>
                                        <p:tgtEl>
                                          <p:spTgt spid="41"/>
                                        </p:tgtEl>
                                        <p:attrNameLst>
                                          <p:attrName>style.visibility</p:attrName>
                                        </p:attrNameLst>
                                      </p:cBhvr>
                                      <p:to>
                                        <p:strVal val="visible"/>
                                      </p:to>
                                    </p:set>
                                    <p:animEffect transition="in" filter="fade">
                                      <p:cBhvr>
                                        <p:cTn id="127" dur="1000"/>
                                        <p:tgtEl>
                                          <p:spTgt spid="41"/>
                                        </p:tgtEl>
                                      </p:cBhvr>
                                    </p:animEffect>
                                    <p:anim calcmode="lin" valueType="num">
                                      <p:cBhvr>
                                        <p:cTn id="128" dur="1000" fill="hold"/>
                                        <p:tgtEl>
                                          <p:spTgt spid="41"/>
                                        </p:tgtEl>
                                        <p:attrNameLst>
                                          <p:attrName>ppt_x</p:attrName>
                                        </p:attrNameLst>
                                      </p:cBhvr>
                                      <p:tavLst>
                                        <p:tav tm="0">
                                          <p:val>
                                            <p:strVal val="#ppt_x"/>
                                          </p:val>
                                        </p:tav>
                                        <p:tav tm="100000">
                                          <p:val>
                                            <p:strVal val="#ppt_x"/>
                                          </p:val>
                                        </p:tav>
                                      </p:tavLst>
                                    </p:anim>
                                    <p:anim calcmode="lin" valueType="num">
                                      <p:cBhvr>
                                        <p:cTn id="12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14" presetClass="entr" presetSubtype="10" fill="hold" grpId="0" nodeType="click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randombar(horizontal)">
                                      <p:cBhvr>
                                        <p:cTn id="13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21" grpId="0" animBg="1"/>
      <p:bldP spid="22" grpId="0" animBg="1"/>
      <p:bldP spid="23" grpId="0" animBg="1"/>
      <p:bldP spid="27" grpId="0" animBg="1"/>
      <p:bldP spid="28" grpId="0" animBg="1"/>
      <p:bldP spid="29" grpId="0" animBg="1"/>
      <p:bldP spid="30" grpId="0" animBg="1"/>
      <p:bldP spid="16" grpId="0" animBg="1"/>
      <p:bldP spid="34" grpId="0" animBg="1"/>
      <p:bldP spid="36" grpId="0" animBg="1"/>
      <p:bldP spid="37" grpId="0" animBg="1"/>
      <p:bldP spid="38" grpId="0" animBg="1"/>
      <p:bldP spid="39" grpId="0" animBg="1"/>
      <p:bldP spid="40" grpId="0" animBg="1"/>
      <p:bldP spid="41" grpId="0" animBg="1"/>
      <p:bldP spid="33" grpId="0"/>
      <p:bldP spid="43" grpId="0"/>
      <p:bldP spid="24" grpId="0" animBg="1"/>
      <p:bldP spid="49" grpId="0" animBg="1"/>
      <p:bldP spid="3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2212E19-0A02-47A1-A692-CFB0E1B0DBCC}"/>
              </a:ext>
            </a:extLst>
          </p:cNvPr>
          <p:cNvSpPr>
            <a:spLocks noGrp="1"/>
          </p:cNvSpPr>
          <p:nvPr>
            <p:ph type="sldNum" sz="quarter" idx="12"/>
          </p:nvPr>
        </p:nvSpPr>
        <p:spPr>
          <a:xfrm>
            <a:off x="9448800" y="6492875"/>
            <a:ext cx="2743200" cy="365125"/>
          </a:xfrm>
        </p:spPr>
        <p:txBody>
          <a:bodyPr/>
          <a:lstStyle/>
          <a:p>
            <a:fld id="{DDD9EB22-F289-478D-9B7C-A50560697DE0}" type="slidenum">
              <a:rPr lang="en-CA" smtClean="0">
                <a:solidFill>
                  <a:schemeClr val="tx1"/>
                </a:solidFill>
              </a:rPr>
              <a:t>59</a:t>
            </a:fld>
            <a:endParaRPr lang="en-CA" dirty="0">
              <a:solidFill>
                <a:schemeClr val="tx1"/>
              </a:solidFill>
            </a:endParaRPr>
          </a:p>
        </p:txBody>
      </p:sp>
      <p:sp>
        <p:nvSpPr>
          <p:cNvPr id="4" name="Scroll: Vertical 3">
            <a:extLst>
              <a:ext uri="{FF2B5EF4-FFF2-40B4-BE49-F238E27FC236}">
                <a16:creationId xmlns="" xmlns:a16="http://schemas.microsoft.com/office/drawing/2014/main" id="{21595794-60E7-4D6E-BCCF-A5C363052524}"/>
              </a:ext>
            </a:extLst>
          </p:cNvPr>
          <p:cNvSpPr/>
          <p:nvPr/>
        </p:nvSpPr>
        <p:spPr>
          <a:xfrm>
            <a:off x="356614" y="707921"/>
            <a:ext cx="11405748" cy="5132439"/>
          </a:xfrm>
          <a:prstGeom prst="verticalScroll">
            <a:avLst/>
          </a:prstGeom>
          <a:solidFill>
            <a:schemeClr val="accent2">
              <a:lumMod val="20000"/>
              <a:lumOff val="80000"/>
            </a:schemeClr>
          </a:solidFill>
          <a:ln w="76200">
            <a:solidFill>
              <a:srgbClr val="008000"/>
            </a:solidFill>
          </a:ln>
          <a:effectLst>
            <a:outerShdw blurRad="63500" sx="104000" sy="104000" algn="ctr" rotWithShape="0">
              <a:srgbClr val="9966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800" dirty="0" err="1">
                <a:solidFill>
                  <a:srgbClr val="008080"/>
                </a:solidFill>
                <a:latin typeface="Georgia" panose="02040502050405020303" pitchFamily="18" charset="0"/>
              </a:rPr>
              <a:t>Jdg</a:t>
            </a:r>
            <a:r>
              <a:rPr lang="en-US" sz="2800" dirty="0">
                <a:solidFill>
                  <a:srgbClr val="008080"/>
                </a:solidFill>
                <a:latin typeface="Georgia" panose="02040502050405020303" pitchFamily="18" charset="0"/>
              </a:rPr>
              <a:t> 6:29</a:t>
            </a:r>
            <a:r>
              <a:rPr lang="en-US" sz="2800" dirty="0">
                <a:solidFill>
                  <a:prstClr val="black"/>
                </a:solidFill>
                <a:latin typeface="Georgia" panose="02040502050405020303" pitchFamily="18" charset="0"/>
              </a:rPr>
              <a:t>  And they said to each other, “Who has done this 	deed?” And when they had inquired and asked, they said, 	“</a:t>
            </a:r>
            <a:r>
              <a:rPr lang="en-US" sz="2800" dirty="0" err="1">
                <a:solidFill>
                  <a:prstClr val="black"/>
                </a:solidFill>
                <a:latin typeface="Georgia" panose="02040502050405020303" pitchFamily="18" charset="0"/>
              </a:rPr>
              <a:t>Gi</a:t>
            </a:r>
            <a:r>
              <a:rPr lang="en-US" sz="2800" dirty="0" err="1">
                <a:solidFill>
                  <a:prstClr val="black"/>
                </a:solidFill>
                <a:latin typeface="TITUS Cyberbit Basic" panose="02020603050405020304" pitchFamily="18" charset="0"/>
              </a:rPr>
              <a:t>ḏʽ</a:t>
            </a:r>
            <a:r>
              <a:rPr lang="en-US" sz="2800" dirty="0" err="1">
                <a:solidFill>
                  <a:prstClr val="black"/>
                </a:solidFill>
                <a:latin typeface="Georgia" panose="02040502050405020303" pitchFamily="18" charset="0"/>
              </a:rPr>
              <a:t>on</a:t>
            </a:r>
            <a:r>
              <a:rPr lang="en-US" sz="2800" dirty="0">
                <a:solidFill>
                  <a:prstClr val="black"/>
                </a:solidFill>
                <a:latin typeface="Georgia" panose="02040502050405020303" pitchFamily="18" charset="0"/>
              </a:rPr>
              <a:t> son of </a:t>
            </a:r>
            <a:r>
              <a:rPr lang="en-US" sz="2800" dirty="0" err="1">
                <a:solidFill>
                  <a:prstClr val="black"/>
                </a:solidFill>
                <a:latin typeface="Georgia" panose="02040502050405020303" pitchFamily="18" charset="0"/>
              </a:rPr>
              <a:t>Yo’ash</a:t>
            </a:r>
            <a:r>
              <a:rPr lang="en-US" sz="2800" dirty="0">
                <a:solidFill>
                  <a:prstClr val="black"/>
                </a:solidFill>
                <a:latin typeface="Georgia" panose="02040502050405020303" pitchFamily="18" charset="0"/>
              </a:rPr>
              <a:t> has done this deed.” </a:t>
            </a:r>
          </a:p>
          <a:p>
            <a:pPr marL="228600" lvl="0" indent="-228600">
              <a:lnSpc>
                <a:spcPct val="90000"/>
              </a:lnSpc>
              <a:spcBef>
                <a:spcPts val="1000"/>
              </a:spcBef>
              <a:buFont typeface="Arial" panose="020B0604020202020204" pitchFamily="34" charset="0"/>
              <a:buChar char="•"/>
            </a:pPr>
            <a:r>
              <a:rPr lang="en-US" sz="2800" dirty="0" err="1">
                <a:solidFill>
                  <a:srgbClr val="008080"/>
                </a:solidFill>
                <a:latin typeface="Georgia" panose="02040502050405020303" pitchFamily="18" charset="0"/>
              </a:rPr>
              <a:t>Jdg</a:t>
            </a:r>
            <a:r>
              <a:rPr lang="en-US" sz="2800" dirty="0">
                <a:solidFill>
                  <a:srgbClr val="008080"/>
                </a:solidFill>
                <a:latin typeface="Georgia" panose="02040502050405020303" pitchFamily="18" charset="0"/>
              </a:rPr>
              <a:t> 6:30</a:t>
            </a:r>
            <a:r>
              <a:rPr lang="en-US" sz="2800" dirty="0">
                <a:solidFill>
                  <a:prstClr val="black"/>
                </a:solidFill>
                <a:latin typeface="Georgia" panose="02040502050405020303" pitchFamily="18" charset="0"/>
              </a:rPr>
              <a:t>  And the men of the city said to </a:t>
            </a:r>
            <a:r>
              <a:rPr lang="en-US" sz="2800" dirty="0" err="1">
                <a:solidFill>
                  <a:prstClr val="black"/>
                </a:solidFill>
                <a:latin typeface="Georgia" panose="02040502050405020303" pitchFamily="18" charset="0"/>
              </a:rPr>
              <a:t>Yo’ash</a:t>
            </a:r>
            <a:r>
              <a:rPr lang="en-US" sz="2800" dirty="0">
                <a:solidFill>
                  <a:prstClr val="black"/>
                </a:solidFill>
                <a:latin typeface="Georgia" panose="02040502050405020303" pitchFamily="18" charset="0"/>
              </a:rPr>
              <a:t>, “Bring out 	your son, </a:t>
            </a:r>
            <a:r>
              <a:rPr lang="en-US" sz="2800" b="1" u="sng" dirty="0">
                <a:solidFill>
                  <a:srgbClr val="C00000"/>
                </a:solidFill>
                <a:latin typeface="Georgia" panose="02040502050405020303" pitchFamily="18" charset="0"/>
              </a:rPr>
              <a:t>so that he dies</a:t>
            </a:r>
            <a:r>
              <a:rPr lang="en-US" sz="2800" b="1" dirty="0">
                <a:solidFill>
                  <a:srgbClr val="C00000"/>
                </a:solidFill>
                <a:latin typeface="Georgia" panose="02040502050405020303" pitchFamily="18" charset="0"/>
              </a:rPr>
              <a:t>, </a:t>
            </a:r>
            <a:r>
              <a:rPr lang="en-US" sz="2800" dirty="0">
                <a:solidFill>
                  <a:prstClr val="black"/>
                </a:solidFill>
                <a:latin typeface="Georgia" panose="02040502050405020303" pitchFamily="18" charset="0"/>
              </a:rPr>
              <a:t>for he has broken down the 	altar of </a:t>
            </a:r>
            <a:r>
              <a:rPr lang="en-US" sz="2800" dirty="0" err="1">
                <a:solidFill>
                  <a:prstClr val="black"/>
                </a:solidFill>
                <a:latin typeface="Georgia" panose="02040502050405020303" pitchFamily="18" charset="0"/>
              </a:rPr>
              <a:t>Ba</a:t>
            </a:r>
            <a:r>
              <a:rPr lang="en-US" sz="2800" dirty="0" err="1">
                <a:solidFill>
                  <a:prstClr val="black"/>
                </a:solidFill>
                <a:latin typeface="TITUS Cyberbit Basic" panose="02020603050405020304" pitchFamily="18" charset="0"/>
              </a:rPr>
              <a:t>ʽ</a:t>
            </a:r>
            <a:r>
              <a:rPr lang="en-US" sz="2800" dirty="0" err="1">
                <a:solidFill>
                  <a:prstClr val="black"/>
                </a:solidFill>
                <a:latin typeface="Georgia" panose="02040502050405020303" pitchFamily="18" charset="0"/>
              </a:rPr>
              <a:t>al</a:t>
            </a:r>
            <a:r>
              <a:rPr lang="en-US" sz="2800" dirty="0">
                <a:solidFill>
                  <a:prstClr val="black"/>
                </a:solidFill>
                <a:latin typeface="Georgia" panose="02040502050405020303" pitchFamily="18" charset="0"/>
              </a:rPr>
              <a:t>, and because he has cut down the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a:t>
            </a:r>
            <a:r>
              <a:rPr lang="en-US" sz="2800" b="1" dirty="0" err="1">
                <a:solidFill>
                  <a:prstClr val="black"/>
                </a:solidFill>
                <a:latin typeface="Georgia" panose="02040502050405020303" pitchFamily="18" charset="0"/>
              </a:rPr>
              <a:t>Ashĕrah</a:t>
            </a:r>
            <a:r>
              <a:rPr lang="en-US" sz="2800" dirty="0">
                <a:solidFill>
                  <a:prstClr val="black"/>
                </a:solidFill>
                <a:latin typeface="Georgia" panose="02040502050405020303" pitchFamily="18" charset="0"/>
              </a:rPr>
              <a:t> that was beside it.” </a:t>
            </a:r>
          </a:p>
        </p:txBody>
      </p:sp>
      <p:sp>
        <p:nvSpPr>
          <p:cNvPr id="5" name="Rectangle: Rounded Corners 7">
            <a:extLst>
              <a:ext uri="{FF2B5EF4-FFF2-40B4-BE49-F238E27FC236}">
                <a16:creationId xmlns="" xmlns:a16="http://schemas.microsoft.com/office/drawing/2014/main" id="{5279685C-C937-4A01-A83C-D6A8D1935864}"/>
              </a:ext>
            </a:extLst>
          </p:cNvPr>
          <p:cNvSpPr/>
          <p:nvPr/>
        </p:nvSpPr>
        <p:spPr>
          <a:xfrm>
            <a:off x="1043940" y="730498"/>
            <a:ext cx="10718422" cy="679201"/>
          </a:xfrm>
          <a:prstGeom prst="roundRect">
            <a:avLst>
              <a:gd name="adj" fmla="val 50000"/>
            </a:avLst>
          </a:prstGeom>
          <a:gradFill>
            <a:gsLst>
              <a:gs pos="38000">
                <a:srgbClr val="FFFF00">
                  <a:alpha val="65000"/>
                </a:srgbClr>
              </a:gs>
              <a:gs pos="87000">
                <a:srgbClr val="7030A0">
                  <a:lumMod val="76000"/>
                  <a:alpha val="6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Rounded Corners 7">
            <a:extLst>
              <a:ext uri="{FF2B5EF4-FFF2-40B4-BE49-F238E27FC236}">
                <a16:creationId xmlns="" xmlns:a16="http://schemas.microsoft.com/office/drawing/2014/main" id="{5279685C-C937-4A01-A83C-D6A8D1935864}"/>
              </a:ext>
            </a:extLst>
          </p:cNvPr>
          <p:cNvSpPr/>
          <p:nvPr/>
        </p:nvSpPr>
        <p:spPr>
          <a:xfrm>
            <a:off x="356614" y="5220924"/>
            <a:ext cx="625519" cy="619436"/>
          </a:xfrm>
          <a:custGeom>
            <a:avLst/>
            <a:gdLst>
              <a:gd name="connsiteX0" fmla="*/ 0 w 625519"/>
              <a:gd name="connsiteY0" fmla="*/ 309718 h 619436"/>
              <a:gd name="connsiteX1" fmla="*/ 309718 w 625519"/>
              <a:gd name="connsiteY1" fmla="*/ 0 h 619436"/>
              <a:gd name="connsiteX2" fmla="*/ 315801 w 625519"/>
              <a:gd name="connsiteY2" fmla="*/ 0 h 619436"/>
              <a:gd name="connsiteX3" fmla="*/ 625519 w 625519"/>
              <a:gd name="connsiteY3" fmla="*/ 309718 h 619436"/>
              <a:gd name="connsiteX4" fmla="*/ 625519 w 625519"/>
              <a:gd name="connsiteY4" fmla="*/ 309718 h 619436"/>
              <a:gd name="connsiteX5" fmla="*/ 315801 w 625519"/>
              <a:gd name="connsiteY5" fmla="*/ 619436 h 619436"/>
              <a:gd name="connsiteX6" fmla="*/ 309718 w 625519"/>
              <a:gd name="connsiteY6" fmla="*/ 619436 h 619436"/>
              <a:gd name="connsiteX7" fmla="*/ 0 w 625519"/>
              <a:gd name="connsiteY7" fmla="*/ 309718 h 619436"/>
              <a:gd name="connsiteX0" fmla="*/ 0 w 625519"/>
              <a:gd name="connsiteY0" fmla="*/ 309718 h 619436"/>
              <a:gd name="connsiteX1" fmla="*/ 309718 w 625519"/>
              <a:gd name="connsiteY1" fmla="*/ 0 h 619436"/>
              <a:gd name="connsiteX2" fmla="*/ 315801 w 625519"/>
              <a:gd name="connsiteY2" fmla="*/ 0 h 619436"/>
              <a:gd name="connsiteX3" fmla="*/ 495874 w 625519"/>
              <a:gd name="connsiteY3" fmla="*/ 53545 h 619436"/>
              <a:gd name="connsiteX4" fmla="*/ 625519 w 625519"/>
              <a:gd name="connsiteY4" fmla="*/ 309718 h 619436"/>
              <a:gd name="connsiteX5" fmla="*/ 625519 w 625519"/>
              <a:gd name="connsiteY5" fmla="*/ 309718 h 619436"/>
              <a:gd name="connsiteX6" fmla="*/ 315801 w 625519"/>
              <a:gd name="connsiteY6" fmla="*/ 619436 h 619436"/>
              <a:gd name="connsiteX7" fmla="*/ 309718 w 625519"/>
              <a:gd name="connsiteY7" fmla="*/ 619436 h 619436"/>
              <a:gd name="connsiteX8" fmla="*/ 0 w 625519"/>
              <a:gd name="connsiteY8" fmla="*/ 309718 h 619436"/>
              <a:gd name="connsiteX0" fmla="*/ 0 w 625519"/>
              <a:gd name="connsiteY0" fmla="*/ 309718 h 619436"/>
              <a:gd name="connsiteX1" fmla="*/ 309718 w 625519"/>
              <a:gd name="connsiteY1" fmla="*/ 0 h 619436"/>
              <a:gd name="connsiteX2" fmla="*/ 315801 w 625519"/>
              <a:gd name="connsiteY2" fmla="*/ 0 h 619436"/>
              <a:gd name="connsiteX3" fmla="*/ 495874 w 625519"/>
              <a:gd name="connsiteY3" fmla="*/ 53545 h 619436"/>
              <a:gd name="connsiteX4" fmla="*/ 625519 w 625519"/>
              <a:gd name="connsiteY4" fmla="*/ 309718 h 619436"/>
              <a:gd name="connsiteX5" fmla="*/ 625519 w 625519"/>
              <a:gd name="connsiteY5" fmla="*/ 309718 h 619436"/>
              <a:gd name="connsiteX6" fmla="*/ 315801 w 625519"/>
              <a:gd name="connsiteY6" fmla="*/ 619436 h 619436"/>
              <a:gd name="connsiteX7" fmla="*/ 309718 w 625519"/>
              <a:gd name="connsiteY7" fmla="*/ 619436 h 619436"/>
              <a:gd name="connsiteX8" fmla="*/ 0 w 625519"/>
              <a:gd name="connsiteY8" fmla="*/ 309718 h 619436"/>
              <a:gd name="connsiteX0" fmla="*/ 0 w 625519"/>
              <a:gd name="connsiteY0" fmla="*/ 309718 h 619436"/>
              <a:gd name="connsiteX1" fmla="*/ 309718 w 625519"/>
              <a:gd name="connsiteY1" fmla="*/ 0 h 619436"/>
              <a:gd name="connsiteX2" fmla="*/ 315801 w 625519"/>
              <a:gd name="connsiteY2" fmla="*/ 0 h 619436"/>
              <a:gd name="connsiteX3" fmla="*/ 500637 w 625519"/>
              <a:gd name="connsiteY3" fmla="*/ 32114 h 619436"/>
              <a:gd name="connsiteX4" fmla="*/ 625519 w 625519"/>
              <a:gd name="connsiteY4" fmla="*/ 309718 h 619436"/>
              <a:gd name="connsiteX5" fmla="*/ 625519 w 625519"/>
              <a:gd name="connsiteY5" fmla="*/ 309718 h 619436"/>
              <a:gd name="connsiteX6" fmla="*/ 315801 w 625519"/>
              <a:gd name="connsiteY6" fmla="*/ 619436 h 619436"/>
              <a:gd name="connsiteX7" fmla="*/ 309718 w 625519"/>
              <a:gd name="connsiteY7" fmla="*/ 619436 h 619436"/>
              <a:gd name="connsiteX8" fmla="*/ 0 w 625519"/>
              <a:gd name="connsiteY8" fmla="*/ 309718 h 619436"/>
              <a:gd name="connsiteX0" fmla="*/ 0 w 625519"/>
              <a:gd name="connsiteY0" fmla="*/ 309718 h 619436"/>
              <a:gd name="connsiteX1" fmla="*/ 309718 w 625519"/>
              <a:gd name="connsiteY1" fmla="*/ 0 h 619436"/>
              <a:gd name="connsiteX2" fmla="*/ 315801 w 625519"/>
              <a:gd name="connsiteY2" fmla="*/ 0 h 619436"/>
              <a:gd name="connsiteX3" fmla="*/ 500637 w 625519"/>
              <a:gd name="connsiteY3" fmla="*/ 32114 h 619436"/>
              <a:gd name="connsiteX4" fmla="*/ 625519 w 625519"/>
              <a:gd name="connsiteY4" fmla="*/ 309718 h 619436"/>
              <a:gd name="connsiteX5" fmla="*/ 625519 w 625519"/>
              <a:gd name="connsiteY5" fmla="*/ 309718 h 619436"/>
              <a:gd name="connsiteX6" fmla="*/ 315801 w 625519"/>
              <a:gd name="connsiteY6" fmla="*/ 619436 h 619436"/>
              <a:gd name="connsiteX7" fmla="*/ 309718 w 625519"/>
              <a:gd name="connsiteY7" fmla="*/ 619436 h 619436"/>
              <a:gd name="connsiteX8" fmla="*/ 0 w 625519"/>
              <a:gd name="connsiteY8" fmla="*/ 309718 h 619436"/>
              <a:gd name="connsiteX0" fmla="*/ 0 w 625519"/>
              <a:gd name="connsiteY0" fmla="*/ 309718 h 619436"/>
              <a:gd name="connsiteX1" fmla="*/ 309718 w 625519"/>
              <a:gd name="connsiteY1" fmla="*/ 0 h 619436"/>
              <a:gd name="connsiteX2" fmla="*/ 315801 w 625519"/>
              <a:gd name="connsiteY2" fmla="*/ 0 h 619436"/>
              <a:gd name="connsiteX3" fmla="*/ 500637 w 625519"/>
              <a:gd name="connsiteY3" fmla="*/ 27352 h 619436"/>
              <a:gd name="connsiteX4" fmla="*/ 625519 w 625519"/>
              <a:gd name="connsiteY4" fmla="*/ 309718 h 619436"/>
              <a:gd name="connsiteX5" fmla="*/ 625519 w 625519"/>
              <a:gd name="connsiteY5" fmla="*/ 309718 h 619436"/>
              <a:gd name="connsiteX6" fmla="*/ 315801 w 625519"/>
              <a:gd name="connsiteY6" fmla="*/ 619436 h 619436"/>
              <a:gd name="connsiteX7" fmla="*/ 309718 w 625519"/>
              <a:gd name="connsiteY7" fmla="*/ 619436 h 619436"/>
              <a:gd name="connsiteX8" fmla="*/ 0 w 625519"/>
              <a:gd name="connsiteY8" fmla="*/ 309718 h 619436"/>
              <a:gd name="connsiteX0" fmla="*/ 0 w 625519"/>
              <a:gd name="connsiteY0" fmla="*/ 309718 h 619436"/>
              <a:gd name="connsiteX1" fmla="*/ 309718 w 625519"/>
              <a:gd name="connsiteY1" fmla="*/ 0 h 619436"/>
              <a:gd name="connsiteX2" fmla="*/ 315801 w 625519"/>
              <a:gd name="connsiteY2" fmla="*/ 0 h 619436"/>
              <a:gd name="connsiteX3" fmla="*/ 500637 w 625519"/>
              <a:gd name="connsiteY3" fmla="*/ 27352 h 619436"/>
              <a:gd name="connsiteX4" fmla="*/ 625519 w 625519"/>
              <a:gd name="connsiteY4" fmla="*/ 309718 h 619436"/>
              <a:gd name="connsiteX5" fmla="*/ 625519 w 625519"/>
              <a:gd name="connsiteY5" fmla="*/ 309718 h 619436"/>
              <a:gd name="connsiteX6" fmla="*/ 315801 w 625519"/>
              <a:gd name="connsiteY6" fmla="*/ 619436 h 619436"/>
              <a:gd name="connsiteX7" fmla="*/ 309718 w 625519"/>
              <a:gd name="connsiteY7" fmla="*/ 619436 h 619436"/>
              <a:gd name="connsiteX8" fmla="*/ 0 w 625519"/>
              <a:gd name="connsiteY8" fmla="*/ 309718 h 619436"/>
              <a:gd name="connsiteX0" fmla="*/ 0 w 625519"/>
              <a:gd name="connsiteY0" fmla="*/ 309718 h 619436"/>
              <a:gd name="connsiteX1" fmla="*/ 309718 w 625519"/>
              <a:gd name="connsiteY1" fmla="*/ 0 h 619436"/>
              <a:gd name="connsiteX2" fmla="*/ 315801 w 625519"/>
              <a:gd name="connsiteY2" fmla="*/ 0 h 619436"/>
              <a:gd name="connsiteX3" fmla="*/ 541118 w 625519"/>
              <a:gd name="connsiteY3" fmla="*/ 27352 h 619436"/>
              <a:gd name="connsiteX4" fmla="*/ 625519 w 625519"/>
              <a:gd name="connsiteY4" fmla="*/ 309718 h 619436"/>
              <a:gd name="connsiteX5" fmla="*/ 625519 w 625519"/>
              <a:gd name="connsiteY5" fmla="*/ 309718 h 619436"/>
              <a:gd name="connsiteX6" fmla="*/ 315801 w 625519"/>
              <a:gd name="connsiteY6" fmla="*/ 619436 h 619436"/>
              <a:gd name="connsiteX7" fmla="*/ 309718 w 625519"/>
              <a:gd name="connsiteY7" fmla="*/ 619436 h 619436"/>
              <a:gd name="connsiteX8" fmla="*/ 0 w 625519"/>
              <a:gd name="connsiteY8" fmla="*/ 309718 h 61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519" h="619436">
                <a:moveTo>
                  <a:pt x="0" y="309718"/>
                </a:moveTo>
                <a:cubicBezTo>
                  <a:pt x="0" y="138665"/>
                  <a:pt x="138665" y="0"/>
                  <a:pt x="309718" y="0"/>
                </a:cubicBezTo>
                <a:lnTo>
                  <a:pt x="315801" y="0"/>
                </a:lnTo>
                <a:cubicBezTo>
                  <a:pt x="346827" y="8924"/>
                  <a:pt x="479973" y="-5218"/>
                  <a:pt x="541118" y="27352"/>
                </a:cubicBezTo>
                <a:cubicBezTo>
                  <a:pt x="635601" y="5154"/>
                  <a:pt x="601530" y="33660"/>
                  <a:pt x="625519" y="309718"/>
                </a:cubicBezTo>
                <a:lnTo>
                  <a:pt x="625519" y="309718"/>
                </a:lnTo>
                <a:cubicBezTo>
                  <a:pt x="625519" y="480771"/>
                  <a:pt x="486854" y="619436"/>
                  <a:pt x="315801" y="619436"/>
                </a:cubicBezTo>
                <a:lnTo>
                  <a:pt x="309718" y="619436"/>
                </a:lnTo>
                <a:cubicBezTo>
                  <a:pt x="138665" y="619436"/>
                  <a:pt x="0" y="480771"/>
                  <a:pt x="0" y="309718"/>
                </a:cubicBezTo>
                <a:close/>
              </a:path>
            </a:pathLst>
          </a:custGeom>
          <a:gradFill>
            <a:gsLst>
              <a:gs pos="38000">
                <a:srgbClr val="FFFF00">
                  <a:alpha val="66000"/>
                </a:srgbClr>
              </a:gs>
              <a:gs pos="87000">
                <a:srgbClr val="7030A0">
                  <a:lumMod val="76000"/>
                  <a:alpha val="6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22339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2B5EEF0F-BCF0-4508-A845-F5FE3786502A}"/>
              </a:ext>
            </a:extLst>
          </p:cNvPr>
          <p:cNvSpPr/>
          <p:nvPr/>
        </p:nvSpPr>
        <p:spPr>
          <a:xfrm>
            <a:off x="1160205" y="786480"/>
            <a:ext cx="10481188" cy="1848464"/>
          </a:xfrm>
          <a:prstGeom prst="roundRect">
            <a:avLst/>
          </a:prstGeom>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800" dirty="0">
                <a:solidFill>
                  <a:srgbClr val="008080"/>
                </a:solidFill>
                <a:latin typeface="Georgia" panose="02040502050405020303" pitchFamily="18" charset="0"/>
              </a:rPr>
              <a:t>Jdg 6:6</a:t>
            </a:r>
            <a:r>
              <a:rPr lang="en-US" sz="2800" dirty="0">
                <a:solidFill>
                  <a:prstClr val="black"/>
                </a:solidFill>
                <a:latin typeface="Georgia" panose="02040502050405020303" pitchFamily="18" charset="0"/>
              </a:rPr>
              <a:t>  Thus </a:t>
            </a:r>
            <a:r>
              <a:rPr lang="en-US" sz="2800" dirty="0" err="1">
                <a:solidFill>
                  <a:prstClr val="black"/>
                </a:solidFill>
                <a:latin typeface="Georgia" panose="02040502050405020303" pitchFamily="18" charset="0"/>
              </a:rPr>
              <a:t>Yisra’ĕl</a:t>
            </a:r>
            <a:r>
              <a:rPr lang="en-US" sz="2800" dirty="0">
                <a:solidFill>
                  <a:prstClr val="black"/>
                </a:solidFill>
                <a:latin typeface="Georgia" panose="02040502050405020303" pitchFamily="18" charset="0"/>
              </a:rPr>
              <a:t> was brought very low because of </a:t>
            </a:r>
            <a:r>
              <a:rPr lang="en-US" sz="2800" dirty="0" err="1">
                <a:solidFill>
                  <a:prstClr val="black"/>
                </a:solidFill>
                <a:latin typeface="Georgia" panose="02040502050405020303" pitchFamily="18" charset="0"/>
              </a:rPr>
              <a:t>Mi</a:t>
            </a:r>
            <a:r>
              <a:rPr lang="en-US" sz="2800" dirty="0" err="1">
                <a:solidFill>
                  <a:prstClr val="black"/>
                </a:solidFill>
                <a:latin typeface="TITUS Cyberbit Basic" panose="02020603050405020304" pitchFamily="18" charset="0"/>
              </a:rPr>
              <a:t>ḏ</a:t>
            </a:r>
            <a:r>
              <a:rPr lang="en-US" sz="2800" dirty="0" err="1">
                <a:solidFill>
                  <a:prstClr val="black"/>
                </a:solidFill>
                <a:latin typeface="Georgia" panose="02040502050405020303" pitchFamily="18" charset="0"/>
              </a:rPr>
              <a:t>yan</a:t>
            </a:r>
            <a:r>
              <a:rPr lang="en-US" sz="2800" dirty="0">
                <a:solidFill>
                  <a:prstClr val="black"/>
                </a:solidFill>
                <a:latin typeface="Georgia" panose="02040502050405020303" pitchFamily="18" charset="0"/>
              </a:rPr>
              <a:t>, 		</a:t>
            </a:r>
            <a:r>
              <a:rPr lang="en-US" sz="4800" dirty="0">
                <a:solidFill>
                  <a:prstClr val="black"/>
                </a:solidFill>
                <a:effectLst>
                  <a:glow rad="63500">
                    <a:srgbClr val="FF99FF"/>
                  </a:glow>
                </a:effectLst>
                <a:latin typeface="Georgia" panose="02040502050405020303" pitchFamily="18" charset="0"/>
              </a:rPr>
              <a:t>and the children of </a:t>
            </a:r>
            <a:r>
              <a:rPr lang="en-US" sz="4800" dirty="0" err="1">
                <a:solidFill>
                  <a:prstClr val="black"/>
                </a:solidFill>
                <a:effectLst>
                  <a:glow rad="63500">
                    <a:srgbClr val="FF99FF"/>
                  </a:glow>
                </a:effectLst>
                <a:latin typeface="Georgia" panose="02040502050405020303" pitchFamily="18" charset="0"/>
              </a:rPr>
              <a:t>Yisra’ĕl</a:t>
            </a:r>
            <a:r>
              <a:rPr lang="en-US" sz="4800" dirty="0">
                <a:solidFill>
                  <a:prstClr val="black"/>
                </a:solidFill>
                <a:effectLst>
                  <a:glow rad="63500">
                    <a:srgbClr val="FF99FF"/>
                  </a:glow>
                </a:effectLst>
                <a:latin typeface="Georgia" panose="02040502050405020303" pitchFamily="18" charset="0"/>
              </a:rPr>
              <a:t> </a:t>
            </a:r>
            <a:br>
              <a:rPr lang="en-US" sz="4800" dirty="0">
                <a:solidFill>
                  <a:prstClr val="black"/>
                </a:solidFill>
                <a:effectLst>
                  <a:glow rad="63500">
                    <a:srgbClr val="FF99FF"/>
                  </a:glow>
                </a:effectLst>
                <a:latin typeface="Georgia" panose="02040502050405020303" pitchFamily="18" charset="0"/>
              </a:rPr>
            </a:br>
            <a:r>
              <a:rPr lang="en-US" sz="4800" dirty="0">
                <a:solidFill>
                  <a:prstClr val="black"/>
                </a:solidFill>
                <a:effectLst>
                  <a:glow rad="63500">
                    <a:srgbClr val="FF99FF"/>
                  </a:glow>
                </a:effectLst>
                <a:latin typeface="Georgia" panose="02040502050405020303" pitchFamily="18" charset="0"/>
              </a:rPr>
              <a:t>		cried out to </a:t>
            </a:r>
            <a:r>
              <a:rPr lang="he-IL" sz="4800" dirty="0">
                <a:solidFill>
                  <a:srgbClr val="0000FF"/>
                </a:solidFill>
                <a:effectLst>
                  <a:glow rad="127000">
                    <a:srgbClr val="FFFF00"/>
                  </a:glow>
                </a:effectLst>
                <a:latin typeface="Arial" panose="020B0604020202020204" pitchFamily="34" charset="0"/>
              </a:rPr>
              <a:t>יהוה</a:t>
            </a:r>
            <a:r>
              <a:rPr lang="en-CA" sz="4800" dirty="0">
                <a:solidFill>
                  <a:srgbClr val="0000FF"/>
                </a:solidFill>
                <a:effectLst>
                  <a:glow rad="127000">
                    <a:srgbClr val="FFFF00"/>
                  </a:glow>
                </a:effectLst>
                <a:latin typeface="Arial" panose="020B0604020202020204" pitchFamily="34" charset="0"/>
              </a:rPr>
              <a:t> [Yahuah]</a:t>
            </a:r>
            <a:r>
              <a:rPr lang="en-US" sz="4800" dirty="0">
                <a:solidFill>
                  <a:srgbClr val="0000FF"/>
                </a:solidFill>
                <a:effectLst>
                  <a:glow rad="127000">
                    <a:srgbClr val="FFFF00"/>
                  </a:glow>
                </a:effectLst>
                <a:latin typeface="Georgia" panose="02040502050405020303" pitchFamily="18" charset="0"/>
              </a:rPr>
              <a:t>. </a:t>
            </a:r>
          </a:p>
        </p:txBody>
      </p:sp>
      <p:sp>
        <p:nvSpPr>
          <p:cNvPr id="3" name="Rectangle: Rounded Corners 2">
            <a:extLst>
              <a:ext uri="{FF2B5EF4-FFF2-40B4-BE49-F238E27FC236}">
                <a16:creationId xmlns="" xmlns:a16="http://schemas.microsoft.com/office/drawing/2014/main" id="{A55311D8-18D5-4E43-B802-D720CAAD79C4}"/>
              </a:ext>
            </a:extLst>
          </p:cNvPr>
          <p:cNvSpPr/>
          <p:nvPr/>
        </p:nvSpPr>
        <p:spPr>
          <a:xfrm rot="19911672">
            <a:off x="53727" y="419067"/>
            <a:ext cx="1868129" cy="560439"/>
          </a:xfrm>
          <a:prstGeom prst="roundRect">
            <a:avLst>
              <a:gd name="adj" fmla="val 50000"/>
            </a:avLst>
          </a:prstGeom>
          <a:solidFill>
            <a:srgbClr val="C00000"/>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t>Again!</a:t>
            </a:r>
          </a:p>
        </p:txBody>
      </p:sp>
      <p:sp>
        <p:nvSpPr>
          <p:cNvPr id="4" name="Rectangle: Rounded Corners 3">
            <a:extLst>
              <a:ext uri="{FF2B5EF4-FFF2-40B4-BE49-F238E27FC236}">
                <a16:creationId xmlns="" xmlns:a16="http://schemas.microsoft.com/office/drawing/2014/main" id="{EE66F627-1288-48ED-A2F5-D7F1C2A73BA4}"/>
              </a:ext>
            </a:extLst>
          </p:cNvPr>
          <p:cNvSpPr/>
          <p:nvPr/>
        </p:nvSpPr>
        <p:spPr>
          <a:xfrm>
            <a:off x="710399" y="3062858"/>
            <a:ext cx="11090787" cy="3131465"/>
          </a:xfrm>
          <a:prstGeom prst="roundRect">
            <a:avLst/>
          </a:prstGeom>
          <a:gradFill>
            <a:gsLst>
              <a:gs pos="9000">
                <a:srgbClr val="7FF7FD">
                  <a:alpha val="48000"/>
                </a:srgbClr>
              </a:gs>
              <a:gs pos="57000">
                <a:srgbClr val="FFFF00">
                  <a:alpha val="60000"/>
                </a:srgbClr>
              </a:gs>
              <a:gs pos="100000">
                <a:srgbClr val="00B050">
                  <a:alpha val="4800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Bef>
                <a:spcPts val="1000"/>
              </a:spcBef>
            </a:pPr>
            <a:r>
              <a:rPr lang="en-US" sz="2800" dirty="0">
                <a:solidFill>
                  <a:schemeClr val="tx1"/>
                </a:solidFill>
                <a:effectLst/>
                <a:latin typeface="Georgia" panose="02040502050405020303" pitchFamily="18" charset="0"/>
              </a:rPr>
              <a:t>Remember when Saul gave credit to </a:t>
            </a:r>
            <a:r>
              <a:rPr lang="en-US" sz="2800" dirty="0">
                <a:solidFill>
                  <a:srgbClr val="0000FF"/>
                </a:solidFill>
                <a:effectLst/>
                <a:latin typeface="Georgia" panose="02040502050405020303" pitchFamily="18" charset="0"/>
              </a:rPr>
              <a:t>Yahuah</a:t>
            </a:r>
            <a:r>
              <a:rPr lang="en-US" sz="2800" dirty="0">
                <a:solidFill>
                  <a:schemeClr val="tx1"/>
                </a:solidFill>
                <a:effectLst/>
                <a:latin typeface="Georgia" panose="02040502050405020303" pitchFamily="18" charset="0"/>
              </a:rPr>
              <a:t> for saving </a:t>
            </a:r>
            <a:r>
              <a:rPr lang="en-US" sz="2800" dirty="0" err="1">
                <a:solidFill>
                  <a:schemeClr val="tx1"/>
                </a:solidFill>
                <a:effectLst/>
                <a:latin typeface="Georgia" panose="02040502050405020303" pitchFamily="18" charset="0"/>
              </a:rPr>
              <a:t>Yisra’el</a:t>
            </a:r>
            <a:r>
              <a:rPr lang="en-US" sz="2800" dirty="0">
                <a:solidFill>
                  <a:schemeClr val="tx1"/>
                </a:solidFill>
                <a:effectLst/>
                <a:latin typeface="Georgia" panose="02040502050405020303" pitchFamily="18" charset="0"/>
              </a:rPr>
              <a:t>?</a:t>
            </a:r>
          </a:p>
          <a:p>
            <a:pPr lvl="0">
              <a:lnSpc>
                <a:spcPct val="90000"/>
              </a:lnSpc>
              <a:spcBef>
                <a:spcPts val="1000"/>
              </a:spcBef>
            </a:pPr>
            <a:endParaRPr lang="en-US" sz="2800" dirty="0">
              <a:solidFill>
                <a:schemeClr val="tx1"/>
              </a:solidFill>
              <a:effectLst/>
              <a:latin typeface="Georgia" panose="02040502050405020303" pitchFamily="18" charset="0"/>
            </a:endParaRPr>
          </a:p>
          <a:p>
            <a:pPr lvl="0">
              <a:lnSpc>
                <a:spcPct val="90000"/>
              </a:lnSpc>
              <a:spcBef>
                <a:spcPts val="1000"/>
              </a:spcBef>
            </a:pPr>
            <a:endParaRPr lang="en-US" sz="2800" dirty="0">
              <a:solidFill>
                <a:schemeClr val="tx1"/>
              </a:solidFill>
              <a:effectLst/>
              <a:latin typeface="Georgia" panose="02040502050405020303" pitchFamily="18" charset="0"/>
            </a:endParaRPr>
          </a:p>
          <a:p>
            <a:pPr lvl="0">
              <a:lnSpc>
                <a:spcPct val="90000"/>
              </a:lnSpc>
              <a:spcBef>
                <a:spcPts val="1000"/>
              </a:spcBef>
            </a:pPr>
            <a:r>
              <a:rPr lang="en-US" sz="2800" dirty="0">
                <a:solidFill>
                  <a:schemeClr val="tx1"/>
                </a:solidFill>
                <a:effectLst/>
                <a:latin typeface="Georgia" panose="02040502050405020303" pitchFamily="18" charset="0"/>
              </a:rPr>
              <a:t>Yahuah then answered Saul! </a:t>
            </a:r>
            <a:br>
              <a:rPr lang="en-US" sz="2800" dirty="0">
                <a:solidFill>
                  <a:schemeClr val="tx1"/>
                </a:solidFill>
                <a:effectLst/>
                <a:latin typeface="Georgia" panose="02040502050405020303" pitchFamily="18" charset="0"/>
              </a:rPr>
            </a:br>
            <a:r>
              <a:rPr lang="en-US" sz="2800" dirty="0">
                <a:solidFill>
                  <a:schemeClr val="tx1"/>
                </a:solidFill>
                <a:effectLst/>
                <a:latin typeface="Georgia" panose="02040502050405020303" pitchFamily="18" charset="0"/>
              </a:rPr>
              <a:t>Will </a:t>
            </a:r>
            <a:r>
              <a:rPr lang="en-US" sz="2800" dirty="0" err="1">
                <a:solidFill>
                  <a:schemeClr val="tx1"/>
                </a:solidFill>
                <a:effectLst/>
                <a:latin typeface="Georgia" panose="02040502050405020303" pitchFamily="18" charset="0"/>
              </a:rPr>
              <a:t>Yisra’el</a:t>
            </a:r>
            <a:r>
              <a:rPr lang="en-US" sz="2800" dirty="0">
                <a:solidFill>
                  <a:schemeClr val="tx1"/>
                </a:solidFill>
                <a:effectLst/>
                <a:latin typeface="Georgia" panose="02040502050405020303" pitchFamily="18" charset="0"/>
              </a:rPr>
              <a:t> also receive a positive response from </a:t>
            </a:r>
            <a:r>
              <a:rPr lang="en-US" sz="2800" dirty="0">
                <a:solidFill>
                  <a:srgbClr val="0000FF"/>
                </a:solidFill>
                <a:effectLst/>
                <a:latin typeface="Georgia" panose="02040502050405020303" pitchFamily="18" charset="0"/>
              </a:rPr>
              <a:t>Yahuah</a:t>
            </a:r>
            <a:r>
              <a:rPr lang="en-US" sz="2800" dirty="0">
                <a:solidFill>
                  <a:schemeClr val="tx1"/>
                </a:solidFill>
                <a:effectLst/>
                <a:latin typeface="Georgia" panose="02040502050405020303" pitchFamily="18" charset="0"/>
              </a:rPr>
              <a:t> to their 	intense plea for assistance in improving their lives?</a:t>
            </a:r>
            <a:r>
              <a:rPr lang="en-US" sz="2800" dirty="0">
                <a:solidFill>
                  <a:srgbClr val="0000FF"/>
                </a:solidFill>
                <a:effectLst>
                  <a:glow rad="127000">
                    <a:srgbClr val="FFFF00"/>
                  </a:glow>
                </a:effectLst>
                <a:latin typeface="Georgia" panose="02040502050405020303" pitchFamily="18" charset="0"/>
              </a:rPr>
              <a:t>  </a:t>
            </a:r>
          </a:p>
        </p:txBody>
      </p:sp>
      <p:sp>
        <p:nvSpPr>
          <p:cNvPr id="5" name="Rectangle 4">
            <a:extLst>
              <a:ext uri="{FF2B5EF4-FFF2-40B4-BE49-F238E27FC236}">
                <a16:creationId xmlns="" xmlns:a16="http://schemas.microsoft.com/office/drawing/2014/main" id="{18F4B113-74C2-4941-8D1E-606D47BFC1FA}"/>
              </a:ext>
            </a:extLst>
          </p:cNvPr>
          <p:cNvSpPr/>
          <p:nvPr/>
        </p:nvSpPr>
        <p:spPr>
          <a:xfrm>
            <a:off x="946371" y="3921205"/>
            <a:ext cx="10535230" cy="597159"/>
          </a:xfrm>
          <a:prstGeom prst="rect">
            <a:avLst/>
          </a:prstGeom>
          <a:solidFill>
            <a:srgbClr val="ED7D31">
              <a:lumMod val="60000"/>
              <a:lumOff val="40000"/>
            </a:srgbClr>
          </a:solidFill>
          <a:ln w="76200" cap="flat" cmpd="sng" algn="ctr">
            <a:solidFill>
              <a:srgbClr val="5B9BD5">
                <a:shade val="50000"/>
              </a:srgbClr>
            </a:solid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2800" b="0" i="0" u="none" strike="noStrike" kern="0" cap="none" spc="0" normalizeH="0" baseline="0" noProof="0" dirty="0">
                <a:ln>
                  <a:noFill/>
                </a:ln>
                <a:solidFill>
                  <a:srgbClr val="006699"/>
                </a:solidFill>
                <a:effectLst/>
                <a:uLnTx/>
                <a:uFillTx/>
                <a:latin typeface="Georgia" panose="02040502050405020303" pitchFamily="18" charset="0"/>
                <a:ea typeface="+mn-ea"/>
                <a:cs typeface="+mn-cs"/>
              </a:rPr>
              <a:t>1 Sam 14:39  </a:t>
            </a:r>
            <a:r>
              <a:rPr kumimoji="0" lang="en-CA" sz="2800" b="0" i="0" u="none" strike="noStrike" kern="0" cap="none" spc="0" normalizeH="0" baseline="0" noProof="0" dirty="0">
                <a:ln>
                  <a:noFill/>
                </a:ln>
                <a:solidFill>
                  <a:prstClr val="black"/>
                </a:solidFill>
                <a:effectLst/>
                <a:uLnTx/>
                <a:uFillTx/>
                <a:latin typeface="Georgia" panose="02040502050405020303" pitchFamily="18" charset="0"/>
                <a:ea typeface="+mn-ea"/>
                <a:cs typeface="+mn-cs"/>
              </a:rPr>
              <a:t>“For as </a:t>
            </a:r>
            <a:r>
              <a:rPr kumimoji="0" lang="he-IL" sz="2800" b="0" i="0" u="none" strike="noStrike" kern="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יהוה</a:t>
            </a:r>
            <a:r>
              <a:rPr kumimoji="0" lang="en-US" sz="2800" b="0" i="0" u="none" strike="noStrike" kern="0" cap="none" spc="0" normalizeH="0" baseline="0" noProof="0" dirty="0">
                <a:ln>
                  <a:noFill/>
                </a:ln>
                <a:solidFill>
                  <a:srgbClr val="0000FF"/>
                </a:solidFill>
                <a:effectLst/>
                <a:uLnTx/>
                <a:uFillTx/>
                <a:latin typeface="Georgia" panose="02040502050405020303" pitchFamily="18" charset="0"/>
                <a:ea typeface="+mn-ea"/>
                <a:cs typeface="+mn-cs"/>
              </a:rPr>
              <a:t> [Yahuah] </a:t>
            </a:r>
            <a:r>
              <a:rPr kumimoji="0" lang="en-US" sz="2800" b="0" i="0" u="none" strike="noStrike" kern="0" cap="none" spc="0" normalizeH="0" baseline="0" noProof="0" dirty="0">
                <a:ln>
                  <a:noFill/>
                </a:ln>
                <a:solidFill>
                  <a:prstClr val="black"/>
                </a:solidFill>
                <a:effectLst/>
                <a:uLnTx/>
                <a:uFillTx/>
                <a:latin typeface="Georgia" panose="02040502050405020303" pitchFamily="18" charset="0"/>
                <a:ea typeface="+mn-ea"/>
                <a:cs typeface="+mn-cs"/>
              </a:rPr>
              <a:t>lives, </a:t>
            </a:r>
            <a:r>
              <a:rPr kumimoji="0" lang="en-US" sz="2800" b="1" i="0" u="none" strike="noStrike" kern="0" cap="none" spc="0" normalizeH="0" baseline="0" noProof="0" dirty="0">
                <a:ln>
                  <a:noFill/>
                </a:ln>
                <a:solidFill>
                  <a:prstClr val="black"/>
                </a:solidFill>
                <a:effectLst>
                  <a:glow rad="127000">
                    <a:srgbClr val="00FF00"/>
                  </a:glow>
                </a:effectLst>
                <a:uLnTx/>
                <a:uFillTx/>
                <a:latin typeface="Georgia" panose="02040502050405020303" pitchFamily="18" charset="0"/>
                <a:ea typeface="+mn-ea"/>
                <a:cs typeface="+mn-cs"/>
              </a:rPr>
              <a:t>who saves </a:t>
            </a:r>
            <a:r>
              <a:rPr kumimoji="0" lang="en-US" sz="2800" b="1" i="0" u="none" strike="noStrike" kern="0" cap="none" spc="0" normalizeH="0" baseline="0" noProof="0" dirty="0" err="1">
                <a:ln>
                  <a:noFill/>
                </a:ln>
                <a:solidFill>
                  <a:prstClr val="black"/>
                </a:solidFill>
                <a:effectLst>
                  <a:glow rad="127000">
                    <a:srgbClr val="00FF00"/>
                  </a:glow>
                </a:effectLst>
                <a:uLnTx/>
                <a:uFillTx/>
                <a:latin typeface="Georgia" panose="02040502050405020303" pitchFamily="18" charset="0"/>
                <a:ea typeface="+mn-ea"/>
                <a:cs typeface="+mn-cs"/>
              </a:rPr>
              <a:t>Yisra’ĕl</a:t>
            </a:r>
            <a:r>
              <a:rPr kumimoji="0" lang="en-US" sz="2800" b="1" i="0" u="none" strike="noStrike" kern="0" cap="none" spc="0" normalizeH="0" baseline="0" noProof="0" dirty="0">
                <a:ln>
                  <a:noFill/>
                </a:ln>
                <a:solidFill>
                  <a:prstClr val="black"/>
                </a:solidFill>
                <a:effectLst>
                  <a:glow rad="127000">
                    <a:srgbClr val="00FF00"/>
                  </a:glow>
                </a:effectLst>
                <a:uLnTx/>
                <a:uFillTx/>
                <a:latin typeface="Georgia" panose="02040502050405020303" pitchFamily="18" charset="0"/>
                <a:ea typeface="+mn-ea"/>
                <a:cs typeface="+mn-cs"/>
              </a:rPr>
              <a:t> </a:t>
            </a:r>
            <a:r>
              <a:rPr kumimoji="0" lang="en-US" sz="2800" b="0" i="0" u="none" strike="noStrike" kern="0" cap="none" spc="0" normalizeH="0" baseline="0" noProof="0" dirty="0">
                <a:ln>
                  <a:noFill/>
                </a:ln>
                <a:solidFill>
                  <a:prstClr val="black"/>
                </a:solidFill>
                <a:effectLst/>
                <a:uLnTx/>
                <a:uFillTx/>
                <a:latin typeface="Georgia" panose="02040502050405020303" pitchFamily="18" charset="0"/>
                <a:ea typeface="+mn-ea"/>
                <a:cs typeface="+mn-cs"/>
              </a:rPr>
              <a:t>…”</a:t>
            </a: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5A50FE63-099D-4D73-ACCA-9C1CE719B5F7}"/>
              </a:ext>
            </a:extLst>
          </p:cNvPr>
          <p:cNvSpPr>
            <a:spLocks noGrp="1"/>
          </p:cNvSpPr>
          <p:nvPr>
            <p:ph type="sldNum" sz="quarter" idx="12"/>
          </p:nvPr>
        </p:nvSpPr>
        <p:spPr>
          <a:xfrm>
            <a:off x="9448800" y="6553413"/>
            <a:ext cx="2743200" cy="365125"/>
          </a:xfrm>
        </p:spPr>
        <p:txBody>
          <a:bodyPr/>
          <a:lstStyle/>
          <a:p>
            <a:fld id="{DDD9EB22-F289-478D-9B7C-A50560697DE0}" type="slidenum">
              <a:rPr lang="en-CA" smtClean="0">
                <a:solidFill>
                  <a:schemeClr val="tx1"/>
                </a:solidFill>
              </a:rPr>
              <a:t>6</a:t>
            </a:fld>
            <a:endParaRPr lang="en-CA" dirty="0">
              <a:solidFill>
                <a:schemeClr val="tx1"/>
              </a:solidFill>
            </a:endParaRPr>
          </a:p>
        </p:txBody>
      </p:sp>
    </p:spTree>
    <p:extLst>
      <p:ext uri="{BB962C8B-B14F-4D97-AF65-F5344CB8AC3E}">
        <p14:creationId xmlns:p14="http://schemas.microsoft.com/office/powerpoint/2010/main" val="94122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43000">
              <a:srgbClr val="FF7C80">
                <a:alpha val="38000"/>
              </a:srgbClr>
            </a:gs>
            <a:gs pos="71000">
              <a:schemeClr val="accent1">
                <a:alpha val="60000"/>
                <a:lumMod val="67000"/>
                <a:lumOff val="33000"/>
              </a:schemeClr>
            </a:gs>
            <a:gs pos="100000">
              <a:srgbClr val="7030A0">
                <a:lumMod val="76000"/>
              </a:srgb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9612706-5030-431B-B03A-70CDBDAC3E11}"/>
              </a:ext>
            </a:extLst>
          </p:cNvPr>
          <p:cNvSpPr>
            <a:spLocks noGrp="1"/>
          </p:cNvSpPr>
          <p:nvPr>
            <p:ph type="sldNum" sz="quarter" idx="12"/>
          </p:nvPr>
        </p:nvSpPr>
        <p:spPr>
          <a:xfrm>
            <a:off x="9377218" y="6492875"/>
            <a:ext cx="2743200" cy="365125"/>
          </a:xfrm>
        </p:spPr>
        <p:txBody>
          <a:bodyPr/>
          <a:lstStyle/>
          <a:p>
            <a:fld id="{DDD9EB22-F289-478D-9B7C-A50560697DE0}" type="slidenum">
              <a:rPr lang="en-CA" b="1" smtClean="0">
                <a:solidFill>
                  <a:srgbClr val="FF7C80"/>
                </a:solidFill>
              </a:rPr>
              <a:t>60</a:t>
            </a:fld>
            <a:endParaRPr lang="en-CA" b="1" dirty="0">
              <a:solidFill>
                <a:srgbClr val="FF7C80"/>
              </a:solidFill>
            </a:endParaRPr>
          </a:p>
        </p:txBody>
      </p:sp>
      <p:graphicFrame>
        <p:nvGraphicFramePr>
          <p:cNvPr id="5" name="Table 4">
            <a:extLst>
              <a:ext uri="{FF2B5EF4-FFF2-40B4-BE49-F238E27FC236}">
                <a16:creationId xmlns="" xmlns:a16="http://schemas.microsoft.com/office/drawing/2014/main" id="{F29FBF93-9B3E-46A0-BE98-28CEB9691294}"/>
              </a:ext>
            </a:extLst>
          </p:cNvPr>
          <p:cNvGraphicFramePr>
            <a:graphicFrameLocks noGrp="1"/>
          </p:cNvGraphicFramePr>
          <p:nvPr>
            <p:extLst>
              <p:ext uri="{D42A27DB-BD31-4B8C-83A1-F6EECF244321}">
                <p14:modId xmlns:p14="http://schemas.microsoft.com/office/powerpoint/2010/main" val="2018193660"/>
              </p:ext>
            </p:extLst>
          </p:nvPr>
        </p:nvGraphicFramePr>
        <p:xfrm>
          <a:off x="267856" y="5555228"/>
          <a:ext cx="11656288" cy="993058"/>
        </p:xfrm>
        <a:graphic>
          <a:graphicData uri="http://schemas.openxmlformats.org/drawingml/2006/table">
            <a:tbl>
              <a:tblPr firstRow="1" bandRow="1">
                <a:tableStyleId>{5C22544A-7EE6-4342-B048-85BDC9FD1C3A}</a:tableStyleId>
              </a:tblPr>
              <a:tblGrid>
                <a:gridCol w="5828144">
                  <a:extLst>
                    <a:ext uri="{9D8B030D-6E8A-4147-A177-3AD203B41FA5}">
                      <a16:colId xmlns="" xmlns:a16="http://schemas.microsoft.com/office/drawing/2014/main" val="252772710"/>
                    </a:ext>
                  </a:extLst>
                </a:gridCol>
                <a:gridCol w="5828144">
                  <a:extLst>
                    <a:ext uri="{9D8B030D-6E8A-4147-A177-3AD203B41FA5}">
                      <a16:colId xmlns="" xmlns:a16="http://schemas.microsoft.com/office/drawing/2014/main" val="658516749"/>
                    </a:ext>
                  </a:extLst>
                </a:gridCol>
              </a:tblGrid>
              <a:tr h="993058">
                <a:tc>
                  <a:txBody>
                    <a:bodyPr/>
                    <a:lstStyle/>
                    <a:p>
                      <a:pPr algn="l"/>
                      <a:r>
                        <a:rPr lang="en-CA" sz="3600" dirty="0">
                          <a:solidFill>
                            <a:srgbClr val="9966FF"/>
                          </a:solidFill>
                        </a:rPr>
                        <a:t>              Light Season</a:t>
                      </a:r>
                      <a:endParaRPr lang="en-CA" sz="3600" u="sng" dirty="0">
                        <a:solidFill>
                          <a:srgbClr val="9966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solidFill>
                      <a:srgbClr val="7FF7FD"/>
                    </a:solidFill>
                  </a:tcPr>
                </a:tc>
                <a:tc>
                  <a:txBody>
                    <a:bodyPr/>
                    <a:lstStyle/>
                    <a:p>
                      <a:pPr algn="ctr"/>
                      <a:r>
                        <a:rPr lang="en-CA" dirty="0"/>
                        <a:t>        </a:t>
                      </a:r>
                      <a:r>
                        <a:rPr lang="en-CA" sz="3600" dirty="0"/>
                        <a:t>Night Season</a:t>
                      </a:r>
                      <a:endParaRPr lang="en-CA" sz="3600"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tx1"/>
                    </a:solidFill>
                  </a:tcPr>
                </a:tc>
                <a:extLst>
                  <a:ext uri="{0D108BD9-81ED-4DB2-BD59-A6C34878D82A}">
                    <a16:rowId xmlns="" xmlns:a16="http://schemas.microsoft.com/office/drawing/2014/main" val="869847619"/>
                  </a:ext>
                </a:extLst>
              </a:tr>
            </a:tbl>
          </a:graphicData>
        </a:graphic>
      </p:graphicFrame>
      <p:sp>
        <p:nvSpPr>
          <p:cNvPr id="6" name="Rectangle 5">
            <a:extLst>
              <a:ext uri="{FF2B5EF4-FFF2-40B4-BE49-F238E27FC236}">
                <a16:creationId xmlns="" xmlns:a16="http://schemas.microsoft.com/office/drawing/2014/main" id="{EE58C879-E4A3-4EF0-85C9-6BCC16FC437E}"/>
              </a:ext>
            </a:extLst>
          </p:cNvPr>
          <p:cNvSpPr/>
          <p:nvPr/>
        </p:nvSpPr>
        <p:spPr>
          <a:xfrm>
            <a:off x="264943" y="5555227"/>
            <a:ext cx="331917" cy="1017358"/>
          </a:xfrm>
          <a:prstGeom prst="rect">
            <a:avLst/>
          </a:prstGeom>
          <a:gradFill flip="none" rotWithShape="1">
            <a:gsLst>
              <a:gs pos="24000">
                <a:srgbClr val="FFFF00"/>
              </a:gs>
              <a:gs pos="47000">
                <a:srgbClr val="FF7C80">
                  <a:alpha val="98000"/>
                </a:srgbClr>
              </a:gs>
              <a:gs pos="68000">
                <a:srgbClr val="7030A0">
                  <a:lumMod val="76000"/>
                </a:srgbClr>
              </a:gs>
            </a:gsLst>
            <a:lin ang="102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 xmlns:a16="http://schemas.microsoft.com/office/drawing/2014/main" id="{6DB0F929-70D8-4A54-9F00-5B4ABCB74965}"/>
              </a:ext>
            </a:extLst>
          </p:cNvPr>
          <p:cNvSpPr/>
          <p:nvPr/>
        </p:nvSpPr>
        <p:spPr>
          <a:xfrm>
            <a:off x="6094543" y="5543078"/>
            <a:ext cx="331917" cy="1017358"/>
          </a:xfrm>
          <a:prstGeom prst="rect">
            <a:avLst/>
          </a:prstGeom>
          <a:gradFill flip="none" rotWithShape="1">
            <a:gsLst>
              <a:gs pos="24000">
                <a:srgbClr val="FFFF00"/>
              </a:gs>
              <a:gs pos="52000">
                <a:srgbClr val="FF7C80">
                  <a:alpha val="98000"/>
                </a:srgbClr>
              </a:gs>
              <a:gs pos="71000">
                <a:srgbClr val="7030A0">
                  <a:lumMod val="76000"/>
                  <a:alpha val="84000"/>
                </a:srgbClr>
              </a:gs>
            </a:gsLst>
            <a:lin ang="6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 xmlns:a16="http://schemas.microsoft.com/office/drawing/2014/main" id="{41A77D8E-6D4B-4355-B6B7-77402ACD8459}"/>
              </a:ext>
            </a:extLst>
          </p:cNvPr>
          <p:cNvCxnSpPr>
            <a:cxnSpLocks/>
          </p:cNvCxnSpPr>
          <p:nvPr/>
        </p:nvCxnSpPr>
        <p:spPr>
          <a:xfrm flipV="1">
            <a:off x="290110" y="4979906"/>
            <a:ext cx="0" cy="575321"/>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2EFAF7B1-24D3-434C-B25E-CD2D4AB7812E}"/>
              </a:ext>
            </a:extLst>
          </p:cNvPr>
          <p:cNvCxnSpPr>
            <a:cxnSpLocks/>
          </p:cNvCxnSpPr>
          <p:nvPr/>
        </p:nvCxnSpPr>
        <p:spPr>
          <a:xfrm flipV="1">
            <a:off x="6107771" y="5260258"/>
            <a:ext cx="0" cy="265476"/>
          </a:xfrm>
          <a:prstGeom prst="line">
            <a:avLst/>
          </a:prstGeom>
          <a:ln w="76200">
            <a:solidFill>
              <a:schemeClr val="accent4">
                <a:lumMod val="60000"/>
                <a:lumOff val="40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 xmlns:a16="http://schemas.microsoft.com/office/drawing/2014/main" id="{F7F6212D-ADFA-4FC3-A5A3-16E1410B106B}"/>
              </a:ext>
            </a:extLst>
          </p:cNvPr>
          <p:cNvSpPr/>
          <p:nvPr/>
        </p:nvSpPr>
        <p:spPr>
          <a:xfrm>
            <a:off x="5643627" y="5055099"/>
            <a:ext cx="1042399" cy="354652"/>
          </a:xfrm>
          <a:prstGeom prst="roundRect">
            <a:avLst/>
          </a:prstGeom>
          <a:solidFill>
            <a:schemeClr val="accent4">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Cooper Black" panose="0208090404030B020404" pitchFamily="18" charset="0"/>
              </a:rPr>
              <a:t>Sunset</a:t>
            </a:r>
          </a:p>
        </p:txBody>
      </p:sp>
      <p:cxnSp>
        <p:nvCxnSpPr>
          <p:cNvPr id="14" name="Straight Connector 13">
            <a:extLst>
              <a:ext uri="{FF2B5EF4-FFF2-40B4-BE49-F238E27FC236}">
                <a16:creationId xmlns="" xmlns:a16="http://schemas.microsoft.com/office/drawing/2014/main" id="{6B3E4F76-063A-4129-933C-12E2F94BC10B}"/>
              </a:ext>
            </a:extLst>
          </p:cNvPr>
          <p:cNvCxnSpPr>
            <a:cxnSpLocks/>
          </p:cNvCxnSpPr>
          <p:nvPr/>
        </p:nvCxnSpPr>
        <p:spPr>
          <a:xfrm flipV="1">
            <a:off x="11952218" y="4981305"/>
            <a:ext cx="0" cy="1566981"/>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8" name="Speech Bubble: Rectangle with Corners Rounded 17">
            <a:extLst>
              <a:ext uri="{FF2B5EF4-FFF2-40B4-BE49-F238E27FC236}">
                <a16:creationId xmlns="" xmlns:a16="http://schemas.microsoft.com/office/drawing/2014/main" id="{8FE1F80E-66E7-45C5-820F-E58291D5DE23}"/>
              </a:ext>
            </a:extLst>
          </p:cNvPr>
          <p:cNvSpPr/>
          <p:nvPr/>
        </p:nvSpPr>
        <p:spPr>
          <a:xfrm>
            <a:off x="180034" y="98324"/>
            <a:ext cx="11855473" cy="4510103"/>
          </a:xfrm>
          <a:prstGeom prst="wedgeRoundRectCallout">
            <a:avLst>
              <a:gd name="adj1" fmla="val -41952"/>
              <a:gd name="adj2" fmla="val 71283"/>
              <a:gd name="adj3" fmla="val 16667"/>
            </a:avLst>
          </a:prstGeom>
          <a:solidFill>
            <a:schemeClr val="accent4">
              <a:lumMod val="40000"/>
              <a:lumOff val="60000"/>
            </a:schemeClr>
          </a:solidFill>
          <a:ln w="5715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h="25400" prst="softRound"/>
            </a:sp3d>
          </a:bodyPr>
          <a:lstStyle/>
          <a:p>
            <a:pPr marL="228600" lvl="0" indent="-228600">
              <a:lnSpc>
                <a:spcPct val="90000"/>
              </a:lnSpc>
              <a:spcBef>
                <a:spcPts val="1000"/>
              </a:spcBef>
              <a:buFont typeface="Arial" panose="020B0604020202020204" pitchFamily="34" charset="0"/>
              <a:buChar char="•"/>
            </a:pPr>
            <a:r>
              <a:rPr lang="en-US" sz="2800" dirty="0">
                <a:solidFill>
                  <a:srgbClr val="008080"/>
                </a:solidFill>
                <a:latin typeface="Georgia" panose="02040502050405020303" pitchFamily="18" charset="0"/>
              </a:rPr>
              <a:t>Jdg 6:31</a:t>
            </a:r>
            <a:r>
              <a:rPr lang="en-US" sz="2800" dirty="0">
                <a:solidFill>
                  <a:prstClr val="black"/>
                </a:solidFill>
                <a:latin typeface="Georgia" panose="02040502050405020303" pitchFamily="18" charset="0"/>
              </a:rPr>
              <a:t>  And </a:t>
            </a:r>
            <a:r>
              <a:rPr lang="en-US" sz="2800" dirty="0" err="1">
                <a:solidFill>
                  <a:prstClr val="black"/>
                </a:solidFill>
                <a:latin typeface="Georgia" panose="02040502050405020303" pitchFamily="18" charset="0"/>
              </a:rPr>
              <a:t>Yo’ash</a:t>
            </a:r>
            <a:r>
              <a:rPr lang="en-US" sz="2800" dirty="0">
                <a:solidFill>
                  <a:prstClr val="black"/>
                </a:solidFill>
                <a:latin typeface="Georgia" panose="02040502050405020303" pitchFamily="18" charset="0"/>
              </a:rPr>
              <a:t> said to all who stood against him, “You, would 	you plead for </a:t>
            </a:r>
            <a:r>
              <a:rPr lang="en-US" sz="2800" dirty="0" err="1">
                <a:solidFill>
                  <a:prstClr val="black"/>
                </a:solidFill>
                <a:latin typeface="Georgia" panose="02040502050405020303" pitchFamily="18" charset="0"/>
              </a:rPr>
              <a:t>Ba</a:t>
            </a:r>
            <a:r>
              <a:rPr lang="en-US" sz="2800" dirty="0" err="1">
                <a:solidFill>
                  <a:prstClr val="black"/>
                </a:solidFill>
                <a:latin typeface="TITUS Cyberbit Basic" panose="02020603050405020304" pitchFamily="18" charset="0"/>
              </a:rPr>
              <a:t>ʽ</a:t>
            </a:r>
            <a:r>
              <a:rPr lang="en-US" sz="2800" dirty="0" err="1">
                <a:solidFill>
                  <a:prstClr val="black"/>
                </a:solidFill>
                <a:latin typeface="Georgia" panose="02040502050405020303" pitchFamily="18" charset="0"/>
              </a:rPr>
              <a:t>al</a:t>
            </a:r>
            <a:r>
              <a:rPr lang="en-US" sz="2800" dirty="0">
                <a:solidFill>
                  <a:prstClr val="black"/>
                </a:solidFill>
                <a:latin typeface="Georgia" panose="02040502050405020303" pitchFamily="18" charset="0"/>
              </a:rPr>
              <a:t>?  You, would you save him?  </a:t>
            </a:r>
            <a:r>
              <a:rPr lang="en-US" sz="2800" b="1" dirty="0">
                <a:solidFill>
                  <a:prstClr val="black"/>
                </a:solidFill>
                <a:effectLst>
                  <a:glow rad="127000">
                    <a:srgbClr val="00FF99"/>
                  </a:glow>
                </a:effectLst>
                <a:latin typeface="Georgia" panose="02040502050405020303" pitchFamily="18" charset="0"/>
              </a:rPr>
              <a:t>Let the one 	who would plead for him be put to death </a:t>
            </a:r>
            <a:r>
              <a:rPr lang="en-US" sz="2800" b="1" dirty="0">
                <a:solidFill>
                  <a:prstClr val="black"/>
                </a:solidFill>
                <a:effectLst>
                  <a:glow rad="127000">
                    <a:srgbClr val="FF7C80"/>
                  </a:glow>
                </a:effectLst>
                <a:latin typeface="Georgia" panose="02040502050405020303" pitchFamily="18" charset="0"/>
              </a:rPr>
              <a:t>BY MORNING! 	</a:t>
            </a:r>
            <a:r>
              <a:rPr lang="en-US" sz="2800" b="1" u="sng" dirty="0">
                <a:solidFill>
                  <a:srgbClr val="008000"/>
                </a:solidFill>
                <a:latin typeface="Georgia" panose="02040502050405020303" pitchFamily="18" charset="0"/>
              </a:rPr>
              <a:t>If he is a mi</a:t>
            </a:r>
            <a:r>
              <a:rPr lang="en-US" sz="2800" b="1" dirty="0">
                <a:solidFill>
                  <a:srgbClr val="008000"/>
                </a:solidFill>
                <a:latin typeface="Georgia" panose="02040502050405020303" pitchFamily="18" charset="0"/>
              </a:rPr>
              <a:t>g</a:t>
            </a:r>
            <a:r>
              <a:rPr lang="en-US" sz="2800" b="1" u="sng" dirty="0">
                <a:solidFill>
                  <a:srgbClr val="008000"/>
                </a:solidFill>
                <a:latin typeface="Georgia" panose="02040502050405020303" pitchFamily="18" charset="0"/>
              </a:rPr>
              <a:t>ht</a:t>
            </a:r>
            <a:r>
              <a:rPr lang="en-US" sz="2800" b="1" dirty="0">
                <a:solidFill>
                  <a:srgbClr val="008000"/>
                </a:solidFill>
                <a:latin typeface="Georgia" panose="02040502050405020303" pitchFamily="18" charset="0"/>
              </a:rPr>
              <a:t>y </a:t>
            </a:r>
            <a:r>
              <a:rPr lang="en-US" sz="2800" b="1" u="sng" dirty="0">
                <a:solidFill>
                  <a:srgbClr val="008000"/>
                </a:solidFill>
                <a:latin typeface="Georgia" panose="02040502050405020303" pitchFamily="18" charset="0"/>
              </a:rPr>
              <a:t>one</a:t>
            </a:r>
            <a:r>
              <a:rPr lang="en-US" sz="2800" b="1" dirty="0">
                <a:solidFill>
                  <a:srgbClr val="008000"/>
                </a:solidFill>
                <a:latin typeface="Georgia" panose="02040502050405020303" pitchFamily="18" charset="0"/>
              </a:rPr>
              <a:t>, </a:t>
            </a:r>
            <a:r>
              <a:rPr lang="en-US" sz="2800" b="1" u="sng" dirty="0">
                <a:solidFill>
                  <a:srgbClr val="008000"/>
                </a:solidFill>
                <a:latin typeface="Georgia" panose="02040502050405020303" pitchFamily="18" charset="0"/>
              </a:rPr>
              <a:t>let him</a:t>
            </a:r>
            <a:r>
              <a:rPr lang="en-US" sz="2800" b="1" dirty="0">
                <a:solidFill>
                  <a:srgbClr val="008000"/>
                </a:solidFill>
                <a:latin typeface="Georgia" panose="02040502050405020303" pitchFamily="18" charset="0"/>
              </a:rPr>
              <a:t> p</a:t>
            </a:r>
            <a:r>
              <a:rPr lang="en-US" sz="2800" b="1" u="sng" dirty="0">
                <a:solidFill>
                  <a:srgbClr val="008000"/>
                </a:solidFill>
                <a:latin typeface="Georgia" panose="02040502050405020303" pitchFamily="18" charset="0"/>
              </a:rPr>
              <a:t>lead for himself</a:t>
            </a:r>
            <a:r>
              <a:rPr lang="en-US" sz="2800" b="1" dirty="0">
                <a:solidFill>
                  <a:srgbClr val="008000"/>
                </a:solidFill>
                <a:latin typeface="Georgia" panose="02040502050405020303" pitchFamily="18" charset="0"/>
              </a:rPr>
              <a:t>, </a:t>
            </a:r>
            <a:br>
              <a:rPr lang="en-US" sz="2800" b="1" dirty="0">
                <a:solidFill>
                  <a:srgbClr val="008000"/>
                </a:solidFill>
                <a:latin typeface="Georgia" panose="02040502050405020303" pitchFamily="18" charset="0"/>
              </a:rPr>
            </a:br>
            <a:r>
              <a:rPr lang="en-US" sz="2800" b="1" dirty="0">
                <a:solidFill>
                  <a:srgbClr val="008000"/>
                </a:solidFill>
                <a:latin typeface="Georgia" panose="02040502050405020303" pitchFamily="18" charset="0"/>
              </a:rPr>
              <a:t>	</a:t>
            </a:r>
            <a:r>
              <a:rPr lang="en-US" sz="2800" dirty="0">
                <a:solidFill>
                  <a:prstClr val="black"/>
                </a:solidFill>
                <a:latin typeface="Georgia" panose="02040502050405020303" pitchFamily="18" charset="0"/>
              </a:rPr>
              <a:t>because his altar has been broken down!”</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a:r>
            <a:br>
              <a:rPr lang="en-US" sz="2800" dirty="0">
                <a:solidFill>
                  <a:prstClr val="black"/>
                </a:solidFill>
                <a:latin typeface="Georgia" panose="02040502050405020303" pitchFamily="18" charset="0"/>
              </a:rPr>
            </a:br>
            <a:endParaRPr lang="en-US" sz="2800" dirty="0">
              <a:solidFill>
                <a:prstClr val="black"/>
              </a:solidFill>
              <a:latin typeface="Georgia" panose="02040502050405020303" pitchFamily="18" charset="0"/>
            </a:endParaRPr>
          </a:p>
          <a:p>
            <a:pPr marL="228600" lvl="0" indent="-228600">
              <a:lnSpc>
                <a:spcPct val="90000"/>
              </a:lnSpc>
              <a:spcBef>
                <a:spcPts val="1000"/>
              </a:spcBef>
              <a:buFont typeface="Arial" panose="020B0604020202020204" pitchFamily="34" charset="0"/>
              <a:buChar char="•"/>
            </a:pPr>
            <a:endParaRPr lang="en-US" sz="2800" dirty="0">
              <a:solidFill>
                <a:prstClr val="black"/>
              </a:solidFill>
              <a:latin typeface="Georgia" panose="02040502050405020303" pitchFamily="18" charset="0"/>
            </a:endParaRPr>
          </a:p>
          <a:p>
            <a:pPr marL="228600" lvl="0" indent="-228600">
              <a:lnSpc>
                <a:spcPct val="90000"/>
              </a:lnSpc>
              <a:spcBef>
                <a:spcPts val="1000"/>
              </a:spcBef>
              <a:buFont typeface="Arial" panose="020B0604020202020204" pitchFamily="34" charset="0"/>
              <a:buChar char="•"/>
            </a:pPr>
            <a:endParaRPr lang="en-US" sz="2800" dirty="0">
              <a:solidFill>
                <a:prstClr val="black"/>
              </a:solidFill>
              <a:latin typeface="Georgia" panose="02040502050405020303" pitchFamily="18" charset="0"/>
            </a:endParaRPr>
          </a:p>
        </p:txBody>
      </p:sp>
      <p:sp>
        <p:nvSpPr>
          <p:cNvPr id="24" name="Rectangle: Rounded Corners 23">
            <a:extLst>
              <a:ext uri="{FF2B5EF4-FFF2-40B4-BE49-F238E27FC236}">
                <a16:creationId xmlns="" xmlns:a16="http://schemas.microsoft.com/office/drawing/2014/main" id="{135891F9-28F3-419F-94A2-404327C790D8}"/>
              </a:ext>
            </a:extLst>
          </p:cNvPr>
          <p:cNvSpPr/>
          <p:nvPr/>
        </p:nvSpPr>
        <p:spPr>
          <a:xfrm>
            <a:off x="10923638" y="4133233"/>
            <a:ext cx="1196779" cy="481780"/>
          </a:xfrm>
          <a:prstGeom prst="roundRect">
            <a:avLst>
              <a:gd name="adj" fmla="val 38044"/>
            </a:avLst>
          </a:prstGeom>
          <a:solidFill>
            <a:srgbClr val="FF7C8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0000FF"/>
                  </a:solidFill>
                </a:ln>
                <a:solidFill>
                  <a:srgbClr val="00FF99"/>
                </a:solidFill>
                <a:effectLst>
                  <a:glow rad="127000">
                    <a:srgbClr val="FFFF00"/>
                  </a:glow>
                </a:effectLst>
              </a:rPr>
              <a:t>Boqer</a:t>
            </a:r>
          </a:p>
        </p:txBody>
      </p:sp>
      <p:sp>
        <p:nvSpPr>
          <p:cNvPr id="15" name="Rectangle: Rounded Corners 14">
            <a:extLst>
              <a:ext uri="{FF2B5EF4-FFF2-40B4-BE49-F238E27FC236}">
                <a16:creationId xmlns="" xmlns:a16="http://schemas.microsoft.com/office/drawing/2014/main" id="{6ACF8BDB-B4FC-4A40-9842-CE78D57107F2}"/>
              </a:ext>
            </a:extLst>
          </p:cNvPr>
          <p:cNvSpPr/>
          <p:nvPr/>
        </p:nvSpPr>
        <p:spPr>
          <a:xfrm>
            <a:off x="11225879" y="4620577"/>
            <a:ext cx="947951" cy="354652"/>
          </a:xfrm>
          <a:prstGeom prst="round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FF"/>
                </a:solidFill>
                <a:effectLst>
                  <a:glow rad="127000">
                    <a:srgbClr val="FFFF00"/>
                  </a:glow>
                </a:effectLst>
                <a:latin typeface="Cooper Black" panose="0208090404030B020404" pitchFamily="18" charset="0"/>
              </a:rPr>
              <a:t>Dawn</a:t>
            </a:r>
          </a:p>
        </p:txBody>
      </p:sp>
      <p:sp>
        <p:nvSpPr>
          <p:cNvPr id="11" name="Rectangle: Rounded Corners 10">
            <a:extLst>
              <a:ext uri="{FF2B5EF4-FFF2-40B4-BE49-F238E27FC236}">
                <a16:creationId xmlns="" xmlns:a16="http://schemas.microsoft.com/office/drawing/2014/main" id="{63E07C4F-F4B5-43B4-9A26-2DA3FCAFBE68}"/>
              </a:ext>
            </a:extLst>
          </p:cNvPr>
          <p:cNvSpPr/>
          <p:nvPr/>
        </p:nvSpPr>
        <p:spPr>
          <a:xfrm>
            <a:off x="-1" y="4619179"/>
            <a:ext cx="947951" cy="354652"/>
          </a:xfrm>
          <a:prstGeom prst="round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FF"/>
                </a:solidFill>
                <a:effectLst>
                  <a:glow rad="127000">
                    <a:srgbClr val="FFFF00"/>
                  </a:glow>
                </a:effectLst>
                <a:latin typeface="Cooper Black" panose="0208090404030B020404" pitchFamily="18" charset="0"/>
              </a:rPr>
              <a:t>Dawn</a:t>
            </a:r>
          </a:p>
        </p:txBody>
      </p:sp>
      <p:sp>
        <p:nvSpPr>
          <p:cNvPr id="3" name="Arrow: Striped Right 2">
            <a:extLst>
              <a:ext uri="{FF2B5EF4-FFF2-40B4-BE49-F238E27FC236}">
                <a16:creationId xmlns="" xmlns:a16="http://schemas.microsoft.com/office/drawing/2014/main" id="{5C156D48-88CF-4E23-A508-236F9265C63D}"/>
              </a:ext>
            </a:extLst>
          </p:cNvPr>
          <p:cNvSpPr/>
          <p:nvPr/>
        </p:nvSpPr>
        <p:spPr>
          <a:xfrm rot="4348393">
            <a:off x="9878139" y="2583198"/>
            <a:ext cx="2446647" cy="482360"/>
          </a:xfrm>
          <a:prstGeom prst="stripedRightArrow">
            <a:avLst>
              <a:gd name="adj1" fmla="val 29469"/>
              <a:gd name="adj2" fmla="val 92490"/>
            </a:avLst>
          </a:prstGeom>
          <a:solidFill>
            <a:srgbClr val="FF7C80"/>
          </a:solidFill>
          <a:ln w="28575">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a:extLst>
              <a:ext uri="{FF2B5EF4-FFF2-40B4-BE49-F238E27FC236}">
                <a16:creationId xmlns="" xmlns:a16="http://schemas.microsoft.com/office/drawing/2014/main" id="{105B3B9A-B47E-4DD8-8200-768A2167B515}"/>
              </a:ext>
            </a:extLst>
          </p:cNvPr>
          <p:cNvSpPr/>
          <p:nvPr/>
        </p:nvSpPr>
        <p:spPr>
          <a:xfrm>
            <a:off x="356221" y="2368469"/>
            <a:ext cx="10392597" cy="1264124"/>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marL="228600" lvl="0" indent="-228600">
              <a:lnSpc>
                <a:spcPct val="90000"/>
              </a:lnSpc>
              <a:spcBef>
                <a:spcPts val="1000"/>
              </a:spcBef>
              <a:buFont typeface="Arial" panose="020B0604020202020204" pitchFamily="34" charset="0"/>
              <a:buChar char="•"/>
            </a:pPr>
            <a:r>
              <a:rPr lang="en-US" sz="2800" dirty="0" err="1">
                <a:solidFill>
                  <a:srgbClr val="663300"/>
                </a:solidFill>
              </a:rPr>
              <a:t>Yoash</a:t>
            </a:r>
            <a:r>
              <a:rPr lang="en-US" sz="2800" dirty="0">
                <a:solidFill>
                  <a:srgbClr val="663300"/>
                </a:solidFill>
              </a:rPr>
              <a:t> spoke into the </a:t>
            </a:r>
            <a:r>
              <a:rPr lang="en-US" sz="2800" b="1" u="sng" dirty="0">
                <a:solidFill>
                  <a:srgbClr val="FF0000"/>
                </a:solidFill>
              </a:rPr>
              <a:t>CLOSING PERIMETER</a:t>
            </a:r>
            <a:r>
              <a:rPr lang="en-US" sz="2800" b="1" dirty="0">
                <a:solidFill>
                  <a:srgbClr val="FF0000"/>
                </a:solidFill>
              </a:rPr>
              <a:t> </a:t>
            </a:r>
            <a:r>
              <a:rPr lang="en-US" sz="2800" u="sng" dirty="0">
                <a:solidFill>
                  <a:srgbClr val="663300"/>
                </a:solidFill>
              </a:rPr>
              <a:t>of the 24 hour c</a:t>
            </a:r>
            <a:r>
              <a:rPr lang="en-US" sz="2800" dirty="0">
                <a:solidFill>
                  <a:srgbClr val="663300"/>
                </a:solidFill>
              </a:rPr>
              <a:t>y</a:t>
            </a:r>
            <a:r>
              <a:rPr lang="en-US" sz="2800" u="sng" dirty="0">
                <a:solidFill>
                  <a:srgbClr val="663300"/>
                </a:solidFill>
              </a:rPr>
              <a:t>cle</a:t>
            </a:r>
            <a:r>
              <a:rPr lang="en-US" sz="2800" dirty="0">
                <a:solidFill>
                  <a:srgbClr val="663300"/>
                </a:solidFill>
              </a:rPr>
              <a:t> for the time to finalize their </a:t>
            </a:r>
            <a:r>
              <a:rPr lang="en-US" sz="2800" u="sng" dirty="0">
                <a:solidFill>
                  <a:srgbClr val="663300"/>
                </a:solidFill>
              </a:rPr>
              <a:t>desired</a:t>
            </a:r>
            <a:r>
              <a:rPr lang="en-US" sz="2800" dirty="0">
                <a:solidFill>
                  <a:srgbClr val="663300"/>
                </a:solidFill>
              </a:rPr>
              <a:t> j</a:t>
            </a:r>
            <a:r>
              <a:rPr lang="en-US" sz="2800" u="sng" dirty="0">
                <a:solidFill>
                  <a:srgbClr val="663300"/>
                </a:solidFill>
              </a:rPr>
              <a:t>ustice</a:t>
            </a:r>
            <a:r>
              <a:rPr lang="en-US" sz="2800" dirty="0">
                <a:solidFill>
                  <a:srgbClr val="663300"/>
                </a:solidFill>
              </a:rPr>
              <a:t>, however </a:t>
            </a:r>
            <a:r>
              <a:rPr lang="en-US" sz="2800" dirty="0" err="1">
                <a:solidFill>
                  <a:srgbClr val="663300"/>
                </a:solidFill>
              </a:rPr>
              <a:t>Yoash</a:t>
            </a:r>
            <a:r>
              <a:rPr lang="en-US" sz="2800" dirty="0">
                <a:solidFill>
                  <a:srgbClr val="663300"/>
                </a:solidFill>
              </a:rPr>
              <a:t> rightly </a:t>
            </a:r>
            <a:br>
              <a:rPr lang="en-US" sz="2800" dirty="0">
                <a:solidFill>
                  <a:srgbClr val="663300"/>
                </a:solidFill>
              </a:rPr>
            </a:br>
            <a:r>
              <a:rPr lang="en-US" sz="2800" dirty="0">
                <a:solidFill>
                  <a:srgbClr val="663300"/>
                </a:solidFill>
              </a:rPr>
              <a:t>transferred it on those who chose to defend a </a:t>
            </a:r>
            <a:r>
              <a:rPr lang="en-US" sz="2800" u="sng" dirty="0">
                <a:solidFill>
                  <a:srgbClr val="663300"/>
                </a:solidFill>
                <a:latin typeface="Cooper Black" panose="0208090404030B020404" pitchFamily="18" charset="0"/>
              </a:rPr>
              <a:t>LIFELESS IMAGE</a:t>
            </a:r>
            <a:r>
              <a:rPr lang="en-US" sz="2800" dirty="0">
                <a:solidFill>
                  <a:srgbClr val="663300"/>
                </a:solidFill>
                <a:latin typeface="Cooper Black" panose="0208090404030B020404" pitchFamily="18" charset="0"/>
              </a:rPr>
              <a:t>!</a:t>
            </a:r>
          </a:p>
        </p:txBody>
      </p:sp>
      <p:cxnSp>
        <p:nvCxnSpPr>
          <p:cNvPr id="17" name="Straight Arrow Connector 16">
            <a:extLst>
              <a:ext uri="{FF2B5EF4-FFF2-40B4-BE49-F238E27FC236}">
                <a16:creationId xmlns="" xmlns:a16="http://schemas.microsoft.com/office/drawing/2014/main" id="{A15834A9-FE43-4A91-8740-56AE4E75C24A}"/>
              </a:ext>
            </a:extLst>
          </p:cNvPr>
          <p:cNvCxnSpPr>
            <a:cxnSpLocks/>
          </p:cNvCxnSpPr>
          <p:nvPr/>
        </p:nvCxnSpPr>
        <p:spPr>
          <a:xfrm>
            <a:off x="947950" y="4826001"/>
            <a:ext cx="10267514" cy="0"/>
          </a:xfrm>
          <a:prstGeom prst="straightConnector1">
            <a:avLst/>
          </a:prstGeom>
          <a:ln w="209550">
            <a:gradFill flip="none" rotWithShape="1">
              <a:gsLst>
                <a:gs pos="64000">
                  <a:srgbClr val="FF99FF"/>
                </a:gs>
                <a:gs pos="32000">
                  <a:srgbClr val="FFFF00"/>
                </a:gs>
                <a:gs pos="51000">
                  <a:srgbClr val="00FF99"/>
                </a:gs>
              </a:gsLst>
              <a:lin ang="13500000" scaled="1"/>
              <a:tileRect/>
            </a:gra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 xmlns:a16="http://schemas.microsoft.com/office/drawing/2014/main" id="{8305D6B5-EBA6-44D7-96B7-12BCA9DA6B05}"/>
              </a:ext>
            </a:extLst>
          </p:cNvPr>
          <p:cNvSpPr/>
          <p:nvPr/>
        </p:nvSpPr>
        <p:spPr>
          <a:xfrm>
            <a:off x="356221" y="3686857"/>
            <a:ext cx="10920882" cy="993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marL="228600" lvl="0" indent="-228600">
              <a:lnSpc>
                <a:spcPct val="90000"/>
              </a:lnSpc>
              <a:spcBef>
                <a:spcPts val="1000"/>
              </a:spcBef>
              <a:buFont typeface="Arial" panose="020B0604020202020204" pitchFamily="34" charset="0"/>
              <a:buChar char="•"/>
            </a:pPr>
            <a:r>
              <a:rPr lang="en-US" sz="2800" dirty="0">
                <a:solidFill>
                  <a:srgbClr val="008080"/>
                </a:solidFill>
                <a:latin typeface="Georgia" panose="02040502050405020303" pitchFamily="18" charset="0"/>
              </a:rPr>
              <a:t>Jdg 6:32</a:t>
            </a:r>
            <a:r>
              <a:rPr lang="en-US" sz="2800" dirty="0">
                <a:solidFill>
                  <a:prstClr val="black"/>
                </a:solidFill>
                <a:latin typeface="Georgia" panose="02040502050405020303" pitchFamily="18" charset="0"/>
              </a:rPr>
              <a:t>  So </a:t>
            </a:r>
            <a:r>
              <a:rPr lang="en-US" sz="2800" b="1" u="sng" dirty="0">
                <a:ln>
                  <a:solidFill>
                    <a:srgbClr val="0000FF"/>
                  </a:solidFill>
                </a:ln>
                <a:solidFill>
                  <a:srgbClr val="FF7C80"/>
                </a:solidFill>
                <a:latin typeface="Georgia" panose="02040502050405020303" pitchFamily="18" charset="0"/>
              </a:rPr>
              <a:t>that da</a:t>
            </a:r>
            <a:r>
              <a:rPr lang="en-US" sz="2800" b="1" dirty="0">
                <a:ln>
                  <a:solidFill>
                    <a:srgbClr val="0000FF"/>
                  </a:solidFill>
                </a:ln>
                <a:solidFill>
                  <a:srgbClr val="FF7C80"/>
                </a:solidFill>
                <a:latin typeface="Georgia" panose="02040502050405020303" pitchFamily="18" charset="0"/>
              </a:rPr>
              <a:t>y </a:t>
            </a:r>
            <a:r>
              <a:rPr lang="en-US" sz="2800" dirty="0">
                <a:solidFill>
                  <a:prstClr val="black"/>
                </a:solidFill>
                <a:latin typeface="Georgia" panose="02040502050405020303" pitchFamily="18" charset="0"/>
              </a:rPr>
              <a:t>he called him </a:t>
            </a:r>
            <a:r>
              <a:rPr lang="en-US" sz="2800" dirty="0" err="1">
                <a:solidFill>
                  <a:prstClr val="black"/>
                </a:solidFill>
                <a:latin typeface="Georgia" panose="02040502050405020303" pitchFamily="18" charset="0"/>
              </a:rPr>
              <a:t>Yerubba</a:t>
            </a:r>
            <a:r>
              <a:rPr lang="en-US" sz="2800" dirty="0" err="1">
                <a:solidFill>
                  <a:prstClr val="black"/>
                </a:solidFill>
                <a:latin typeface="TITUS Cyberbit Basic" panose="02020603050405020304" pitchFamily="18" charset="0"/>
              </a:rPr>
              <a:t>ʽ</a:t>
            </a:r>
            <a:r>
              <a:rPr lang="en-US" sz="2800" dirty="0" err="1">
                <a:solidFill>
                  <a:prstClr val="black"/>
                </a:solidFill>
                <a:latin typeface="Georgia" panose="02040502050405020303" pitchFamily="18" charset="0"/>
              </a:rPr>
              <a:t>al</a:t>
            </a:r>
            <a:r>
              <a:rPr lang="en-US" sz="2800" dirty="0">
                <a:solidFill>
                  <a:prstClr val="black"/>
                </a:solidFill>
                <a:latin typeface="Georgia" panose="02040502050405020303" pitchFamily="18" charset="0"/>
              </a:rPr>
              <a:t>, saying, “Let </a:t>
            </a:r>
            <a:r>
              <a:rPr lang="en-US" sz="2800" dirty="0" err="1">
                <a:solidFill>
                  <a:prstClr val="black"/>
                </a:solidFill>
                <a:latin typeface="Georgia" panose="02040502050405020303" pitchFamily="18" charset="0"/>
              </a:rPr>
              <a:t>Ba</a:t>
            </a:r>
            <a:r>
              <a:rPr lang="en-US" sz="2800" dirty="0" err="1">
                <a:solidFill>
                  <a:prstClr val="black"/>
                </a:solidFill>
                <a:latin typeface="TITUS Cyberbit Basic" panose="02020603050405020304" pitchFamily="18" charset="0"/>
              </a:rPr>
              <a:t>ʽ</a:t>
            </a:r>
            <a:r>
              <a:rPr lang="en-US" sz="2800" dirty="0" err="1">
                <a:solidFill>
                  <a:prstClr val="black"/>
                </a:solidFill>
                <a:latin typeface="Georgia" panose="02040502050405020303" pitchFamily="18" charset="0"/>
              </a:rPr>
              <a:t>al</a:t>
            </a:r>
            <a:r>
              <a:rPr lang="en-US" sz="2800" dirty="0">
                <a:solidFill>
                  <a:prstClr val="black"/>
                </a:solidFill>
                <a:latin typeface="Georgia" panose="02040502050405020303" pitchFamily="18" charset="0"/>
              </a:rPr>
              <a:t> 	plead against    him, because he has broken down his altar.”  </a:t>
            </a:r>
          </a:p>
        </p:txBody>
      </p:sp>
      <p:cxnSp>
        <p:nvCxnSpPr>
          <p:cNvPr id="10" name="Straight Connector 9">
            <a:extLst>
              <a:ext uri="{FF2B5EF4-FFF2-40B4-BE49-F238E27FC236}">
                <a16:creationId xmlns="" xmlns:a16="http://schemas.microsoft.com/office/drawing/2014/main" id="{F127D813-803F-4406-BD50-3F387CF581F6}"/>
              </a:ext>
            </a:extLst>
          </p:cNvPr>
          <p:cNvCxnSpPr/>
          <p:nvPr/>
        </p:nvCxnSpPr>
        <p:spPr>
          <a:xfrm>
            <a:off x="3608439" y="4133233"/>
            <a:ext cx="0" cy="580103"/>
          </a:xfrm>
          <a:prstGeom prst="line">
            <a:avLst/>
          </a:prstGeom>
          <a:ln w="76200">
            <a:solidFill>
              <a:srgbClr val="C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2367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 calcmode="lin" valueType="num">
                                      <p:cBhvr>
                                        <p:cTn id="14" dur="1000" fill="hold"/>
                                        <p:tgtEl>
                                          <p:spTgt spid="19"/>
                                        </p:tgtEl>
                                        <p:attrNameLst>
                                          <p:attrName>style.rotation</p:attrName>
                                        </p:attrNameLst>
                                      </p:cBhvr>
                                      <p:tavLst>
                                        <p:tav tm="0">
                                          <p:val>
                                            <p:fltVal val="90"/>
                                          </p:val>
                                        </p:tav>
                                        <p:tav tm="100000">
                                          <p:val>
                                            <p:fltVal val="0"/>
                                          </p:val>
                                        </p:tav>
                                      </p:tavLst>
                                    </p:anim>
                                    <p:animEffect transition="in" filter="fade">
                                      <p:cBhvr>
                                        <p:cTn id="15" dur="1000"/>
                                        <p:tgtEl>
                                          <p:spTgt spid="19"/>
                                        </p:tgtEl>
                                      </p:cBhvr>
                                    </p:animEffect>
                                  </p:childTnLst>
                                </p:cTn>
                              </p:par>
                              <p:par>
                                <p:cTn id="16" presetID="3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childTnLst>
                          </p:cTn>
                        </p:par>
                        <p:par>
                          <p:cTn id="22" fill="hold">
                            <p:stCondLst>
                              <p:cond delay="1000"/>
                            </p:stCondLst>
                            <p:childTnLst>
                              <p:par>
                                <p:cTn id="23" presetID="22" presetClass="entr" presetSubtype="8" repeatCount="400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373626"/>
            <a:ext cx="11610109" cy="6119249"/>
          </a:xfrm>
        </p:spPr>
        <p:txBody>
          <a:bodyPr anchor="t">
            <a:normAutofit/>
          </a:bodyPr>
          <a:lstStyle/>
          <a:p>
            <a:pPr lvl="0"/>
            <a:r>
              <a:rPr lang="en-US" dirty="0">
                <a:solidFill>
                  <a:srgbClr val="008080"/>
                </a:solidFill>
                <a:latin typeface="Georgia" panose="02040502050405020303" pitchFamily="18" charset="0"/>
              </a:rPr>
              <a:t>Jdg 6:33</a:t>
            </a:r>
            <a:r>
              <a:rPr lang="en-US" dirty="0">
                <a:solidFill>
                  <a:prstClr val="black"/>
                </a:solidFill>
                <a:latin typeface="Georgia" panose="02040502050405020303" pitchFamily="18" charset="0"/>
              </a:rPr>
              <a:t>  Now all </a:t>
            </a:r>
            <a:r>
              <a:rPr lang="en-US" dirty="0" err="1">
                <a:solidFill>
                  <a:prstClr val="black"/>
                </a:solidFill>
                <a:latin typeface="Georgia" panose="02040502050405020303" pitchFamily="18" charset="0"/>
              </a:rPr>
              <a:t>Mi</a:t>
            </a:r>
            <a:r>
              <a:rPr lang="en-US" dirty="0" err="1">
                <a:solidFill>
                  <a:prstClr val="black"/>
                </a:solidFill>
                <a:latin typeface="TITUS Cyberbit Basic" panose="02020603050405020304" pitchFamily="18" charset="0"/>
              </a:rPr>
              <a:t>ḏ</a:t>
            </a:r>
            <a:r>
              <a:rPr lang="en-US" dirty="0" err="1">
                <a:solidFill>
                  <a:prstClr val="black"/>
                </a:solidFill>
                <a:latin typeface="Georgia" panose="02040502050405020303" pitchFamily="18" charset="0"/>
              </a:rPr>
              <a:t>yan</a:t>
            </a:r>
            <a:r>
              <a:rPr lang="en-US" dirty="0">
                <a:solidFill>
                  <a:prstClr val="black"/>
                </a:solidFill>
                <a:latin typeface="Georgia" panose="02040502050405020303" pitchFamily="18" charset="0"/>
              </a:rPr>
              <a:t> and </a:t>
            </a:r>
            <a:r>
              <a:rPr lang="en-US" dirty="0" err="1">
                <a:solidFill>
                  <a:prstClr val="black"/>
                </a:solidFill>
                <a:latin typeface="Georgia" panose="02040502050405020303" pitchFamily="18" charset="0"/>
              </a:rPr>
              <a:t>Amalĕq</a:t>
            </a:r>
            <a:r>
              <a:rPr lang="en-US" dirty="0">
                <a:solidFill>
                  <a:prstClr val="black"/>
                </a:solidFill>
                <a:latin typeface="Georgia" panose="02040502050405020303" pitchFamily="18" charset="0"/>
              </a:rPr>
              <a:t> and the people of the East, were 	gathered together.  And they passed over and encamped in the 	Valley of </a:t>
            </a:r>
            <a:r>
              <a:rPr lang="en-US" dirty="0" err="1">
                <a:solidFill>
                  <a:prstClr val="black"/>
                </a:solidFill>
                <a:latin typeface="Georgia" panose="02040502050405020303" pitchFamily="18" charset="0"/>
              </a:rPr>
              <a:t>Yizre</a:t>
            </a:r>
            <a:r>
              <a:rPr lang="en-US" dirty="0" err="1">
                <a:solidFill>
                  <a:prstClr val="black"/>
                </a:solidFill>
                <a:latin typeface="TITUS Cyberbit Basic" panose="02020603050405020304" pitchFamily="18" charset="0"/>
              </a:rPr>
              <a:t>ʽ</a:t>
            </a:r>
            <a:r>
              <a:rPr lang="en-US" dirty="0" err="1">
                <a:solidFill>
                  <a:prstClr val="black"/>
                </a:solidFill>
                <a:latin typeface="Georgia" panose="02040502050405020303" pitchFamily="18" charset="0"/>
              </a:rPr>
              <a:t>ĕl</a:t>
            </a:r>
            <a:r>
              <a:rPr lang="en-US" dirty="0">
                <a:solidFill>
                  <a:prstClr val="black"/>
                </a:solidFill>
                <a:latin typeface="Georgia" panose="02040502050405020303" pitchFamily="18" charset="0"/>
              </a:rPr>
              <a:t>.  </a:t>
            </a:r>
          </a:p>
          <a:p>
            <a:r>
              <a:rPr lang="en-US" dirty="0">
                <a:solidFill>
                  <a:srgbClr val="008080"/>
                </a:solidFill>
                <a:latin typeface="Georgia" panose="02040502050405020303" pitchFamily="18" charset="0"/>
              </a:rPr>
              <a:t>Jdg 6:34</a:t>
            </a:r>
            <a:r>
              <a:rPr lang="en-US" dirty="0">
                <a:solidFill>
                  <a:prstClr val="black"/>
                </a:solidFill>
                <a:latin typeface="Georgia" panose="02040502050405020303" pitchFamily="18" charset="0"/>
              </a:rPr>
              <a:t>  Then the Spirit of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came upon </a:t>
            </a:r>
            <a:r>
              <a:rPr lang="en-US" dirty="0" err="1">
                <a:solidFill>
                  <a:prstClr val="black"/>
                </a:solidFill>
                <a:latin typeface="Georgia" panose="02040502050405020303" pitchFamily="18" charset="0"/>
              </a:rPr>
              <a:t>Gi</a:t>
            </a:r>
            <a:r>
              <a:rPr lang="en-US" dirty="0" err="1">
                <a:solidFill>
                  <a:prstClr val="black"/>
                </a:solidFill>
                <a:latin typeface="TITUS Cyberbit Basic" panose="02020603050405020304" pitchFamily="18" charset="0"/>
              </a:rPr>
              <a:t>ḏʽ</a:t>
            </a:r>
            <a:r>
              <a:rPr lang="en-US" dirty="0" err="1">
                <a:solidFill>
                  <a:prstClr val="black"/>
                </a:solidFill>
                <a:latin typeface="Georgia" panose="02040502050405020303" pitchFamily="18" charset="0"/>
              </a:rPr>
              <a:t>on</a:t>
            </a:r>
            <a:r>
              <a:rPr lang="en-US" dirty="0">
                <a:solidFill>
                  <a:prstClr val="black"/>
                </a:solidFill>
                <a:latin typeface="Georgia" panose="02040502050405020303" pitchFamily="18" charset="0"/>
              </a:rPr>
              <a:t>, and he blew the 	</a:t>
            </a:r>
            <a:r>
              <a:rPr lang="en-US" strike="sngStrike" dirty="0">
                <a:solidFill>
                  <a:schemeClr val="bg1">
                    <a:lumMod val="50000"/>
                  </a:schemeClr>
                </a:solidFill>
                <a:latin typeface="Georgia" panose="02040502050405020303" pitchFamily="18" charset="0"/>
              </a:rPr>
              <a:t>ram’s horn</a:t>
            </a:r>
            <a:r>
              <a:rPr lang="en-US" dirty="0">
                <a:solidFill>
                  <a:schemeClr val="bg1">
                    <a:lumMod val="50000"/>
                  </a:schemeClr>
                </a:solidFill>
                <a:latin typeface="Georgia" panose="02040502050405020303" pitchFamily="18" charset="0"/>
              </a:rPr>
              <a:t> </a:t>
            </a:r>
            <a:r>
              <a:rPr lang="en-US" b="1" dirty="0">
                <a:ln>
                  <a:solidFill>
                    <a:srgbClr val="663300"/>
                  </a:solidFill>
                </a:ln>
                <a:solidFill>
                  <a:srgbClr val="FF0000"/>
                </a:solidFill>
                <a:latin typeface="Georgia" panose="02040502050405020303" pitchFamily="18" charset="0"/>
              </a:rPr>
              <a:t>shofar,</a:t>
            </a:r>
            <a:r>
              <a:rPr lang="en-US" dirty="0">
                <a:solidFill>
                  <a:prstClr val="black"/>
                </a:solidFill>
                <a:latin typeface="Georgia" panose="02040502050405020303" pitchFamily="18" charset="0"/>
              </a:rPr>
              <a:t> </a:t>
            </a:r>
            <a:r>
              <a:rPr lang="en-US" u="sng" dirty="0">
                <a:solidFill>
                  <a:prstClr val="black"/>
                </a:solidFill>
                <a:latin typeface="Georgia" panose="02040502050405020303" pitchFamily="18" charset="0"/>
              </a:rPr>
              <a:t>and the </a:t>
            </a:r>
            <a:r>
              <a:rPr lang="en-US" u="sng" dirty="0" err="1">
                <a:solidFill>
                  <a:prstClr val="black"/>
                </a:solidFill>
                <a:latin typeface="Georgia" panose="02040502050405020303" pitchFamily="18" charset="0"/>
              </a:rPr>
              <a:t>A</a:t>
            </a:r>
            <a:r>
              <a:rPr lang="en-US" u="sng" dirty="0" err="1">
                <a:solidFill>
                  <a:prstClr val="black"/>
                </a:solidFill>
                <a:latin typeface="TITUS Cyberbit Basic" panose="02020603050405020304" pitchFamily="18" charset="0"/>
              </a:rPr>
              <a:t>ḇ</a:t>
            </a:r>
            <a:r>
              <a:rPr lang="en-US" u="sng" dirty="0" err="1">
                <a:solidFill>
                  <a:prstClr val="black"/>
                </a:solidFill>
                <a:latin typeface="Georgia" panose="02040502050405020303" pitchFamily="18" charset="0"/>
              </a:rPr>
              <a:t>i</a:t>
            </a:r>
            <a:r>
              <a:rPr lang="en-US" u="sng" dirty="0" err="1">
                <a:solidFill>
                  <a:prstClr val="black"/>
                </a:solidFill>
                <a:latin typeface="TITUS Cyberbit Basic" panose="02020603050405020304" pitchFamily="18" charset="0"/>
              </a:rPr>
              <a:t>ʽ</a:t>
            </a:r>
            <a:r>
              <a:rPr lang="en-US" u="sng" dirty="0" err="1">
                <a:solidFill>
                  <a:prstClr val="black"/>
                </a:solidFill>
                <a:latin typeface="Georgia" panose="02040502050405020303" pitchFamily="18" charset="0"/>
              </a:rPr>
              <a:t>ezerites</a:t>
            </a:r>
            <a:r>
              <a:rPr lang="en-US" dirty="0">
                <a:solidFill>
                  <a:prstClr val="black"/>
                </a:solidFill>
                <a:latin typeface="Georgia" panose="02040502050405020303" pitchFamily="18" charset="0"/>
              </a:rPr>
              <a:t> g</a:t>
            </a:r>
            <a:r>
              <a:rPr lang="en-US" u="sng" dirty="0">
                <a:solidFill>
                  <a:prstClr val="black"/>
                </a:solidFill>
                <a:latin typeface="Georgia" panose="02040502050405020303" pitchFamily="18" charset="0"/>
              </a:rPr>
              <a:t>athered behind him</a:t>
            </a:r>
            <a:r>
              <a:rPr lang="en-US" dirty="0">
                <a:solidFill>
                  <a:prstClr val="black"/>
                </a:solidFill>
                <a:latin typeface="Georgia" panose="02040502050405020303" pitchFamily="18" charset="0"/>
              </a:rPr>
              <a:t>.</a:t>
            </a:r>
            <a:r>
              <a:rPr lang="en-US" u="sng" dirty="0">
                <a:solidFill>
                  <a:prstClr val="black"/>
                </a:solidFill>
                <a:latin typeface="Georgia" panose="02040502050405020303" pitchFamily="18" charset="0"/>
              </a:rPr>
              <a:t> </a:t>
            </a:r>
          </a:p>
          <a:p>
            <a:r>
              <a:rPr lang="en-US" dirty="0">
                <a:solidFill>
                  <a:srgbClr val="663300"/>
                </a:solidFill>
              </a:rPr>
              <a:t>Why are the words</a:t>
            </a:r>
            <a:r>
              <a:rPr lang="en-US" dirty="0">
                <a:solidFill>
                  <a:srgbClr val="663300"/>
                </a:solidFill>
                <a:latin typeface="Georgia" panose="02040502050405020303" pitchFamily="18" charset="0"/>
              </a:rPr>
              <a:t> – </a:t>
            </a:r>
            <a:r>
              <a:rPr lang="en-US" strike="sngStrike" dirty="0">
                <a:solidFill>
                  <a:schemeClr val="bg1">
                    <a:lumMod val="50000"/>
                  </a:schemeClr>
                </a:solidFill>
                <a:latin typeface="Georgia" panose="02040502050405020303" pitchFamily="18" charset="0"/>
              </a:rPr>
              <a:t>ram’s horn</a:t>
            </a:r>
            <a:r>
              <a:rPr lang="en-US" dirty="0">
                <a:solidFill>
                  <a:schemeClr val="bg1">
                    <a:lumMod val="50000"/>
                  </a:schemeClr>
                </a:solidFill>
                <a:latin typeface="Georgia" panose="02040502050405020303" pitchFamily="18" charset="0"/>
              </a:rPr>
              <a:t> </a:t>
            </a:r>
            <a:r>
              <a:rPr lang="en-US" dirty="0">
                <a:solidFill>
                  <a:srgbClr val="663300"/>
                </a:solidFill>
                <a:latin typeface="Georgia" panose="02040502050405020303" pitchFamily="18" charset="0"/>
              </a:rPr>
              <a:t>– </a:t>
            </a:r>
            <a:r>
              <a:rPr lang="en-US" dirty="0">
                <a:solidFill>
                  <a:srgbClr val="663300"/>
                </a:solidFill>
              </a:rPr>
              <a:t>crossed out, and in </a:t>
            </a:r>
            <a:r>
              <a:rPr lang="en-US" b="1" dirty="0">
                <a:solidFill>
                  <a:schemeClr val="bg1">
                    <a:lumMod val="65000"/>
                  </a:schemeClr>
                </a:solidFill>
              </a:rPr>
              <a:t>grey?</a:t>
            </a:r>
          </a:p>
          <a:p>
            <a:r>
              <a:rPr lang="en-US" dirty="0">
                <a:solidFill>
                  <a:srgbClr val="663300"/>
                </a:solidFill>
              </a:rPr>
              <a:t>The original Hebrew word is seen below and the definition </a:t>
            </a:r>
            <a:r>
              <a:rPr lang="en-US" i="1" dirty="0"/>
              <a:t>(very basic) </a:t>
            </a:r>
            <a:r>
              <a:rPr lang="en-US" dirty="0">
                <a:solidFill>
                  <a:srgbClr val="663300"/>
                </a:solidFill>
              </a:rPr>
              <a:t>is a straight hollow </a:t>
            </a:r>
            <a:r>
              <a:rPr lang="en-US" b="1" dirty="0">
                <a:solidFill>
                  <a:srgbClr val="663300"/>
                </a:solidFill>
              </a:rPr>
              <a:t>trumpet.</a:t>
            </a:r>
          </a:p>
          <a:p>
            <a:pPr marL="0" indent="0">
              <a:buNone/>
            </a:pPr>
            <a:r>
              <a:rPr lang="en-US" dirty="0">
                <a:solidFill>
                  <a:prstClr val="black"/>
                </a:solidFill>
                <a:latin typeface="Georgia" panose="02040502050405020303" pitchFamily="18" charset="0"/>
              </a:rPr>
              <a:t/>
            </a:r>
            <a:br>
              <a:rPr lang="en-US" dirty="0">
                <a:solidFill>
                  <a:prstClr val="black"/>
                </a:solidFill>
                <a:latin typeface="Georgia" panose="02040502050405020303" pitchFamily="18" charset="0"/>
              </a:rPr>
            </a:br>
            <a:endParaRPr lang="en-US" dirty="0">
              <a:solidFill>
                <a:prstClr val="black"/>
              </a:solidFill>
              <a:latin typeface="Georgia" panose="02040502050405020303" pitchFamily="18" charset="0"/>
            </a:endParaRPr>
          </a:p>
          <a:p>
            <a:pPr marL="0" indent="0">
              <a:buNone/>
            </a:pPr>
            <a:endParaRPr lang="en-US" dirty="0">
              <a:solidFill>
                <a:prstClr val="black"/>
              </a:solidFill>
              <a:latin typeface="Georgia" panose="02040502050405020303" pitchFamily="18" charset="0"/>
            </a:endParaRPr>
          </a:p>
        </p:txBody>
      </p:sp>
      <p:sp>
        <p:nvSpPr>
          <p:cNvPr id="2" name="Slide Number Placeholder 1">
            <a:extLst>
              <a:ext uri="{FF2B5EF4-FFF2-40B4-BE49-F238E27FC236}">
                <a16:creationId xmlns="" xmlns:a16="http://schemas.microsoft.com/office/drawing/2014/main" id="{12212E19-0A02-47A1-A692-CFB0E1B0DBCC}"/>
              </a:ext>
            </a:extLst>
          </p:cNvPr>
          <p:cNvSpPr>
            <a:spLocks noGrp="1"/>
          </p:cNvSpPr>
          <p:nvPr>
            <p:ph type="sldNum" sz="quarter" idx="12"/>
          </p:nvPr>
        </p:nvSpPr>
        <p:spPr>
          <a:xfrm>
            <a:off x="9448800" y="6492875"/>
            <a:ext cx="2743200" cy="365125"/>
          </a:xfrm>
        </p:spPr>
        <p:txBody>
          <a:bodyPr/>
          <a:lstStyle/>
          <a:p>
            <a:fld id="{DDD9EB22-F289-478D-9B7C-A50560697DE0}" type="slidenum">
              <a:rPr lang="en-CA" smtClean="0">
                <a:solidFill>
                  <a:schemeClr val="tx1"/>
                </a:solidFill>
              </a:rPr>
              <a:t>61</a:t>
            </a:fld>
            <a:endParaRPr lang="en-CA" dirty="0">
              <a:solidFill>
                <a:schemeClr val="tx1"/>
              </a:solidFill>
            </a:endParaRPr>
          </a:p>
        </p:txBody>
      </p:sp>
      <p:pic>
        <p:nvPicPr>
          <p:cNvPr id="4" name="Picture 3" descr="https://truthnet.org/Feasts-of-Israel/8-Feast-of-Trumpets/Silver.jpg">
            <a:extLst>
              <a:ext uri="{FF2B5EF4-FFF2-40B4-BE49-F238E27FC236}">
                <a16:creationId xmlns="" xmlns:a16="http://schemas.microsoft.com/office/drawing/2014/main" id="{B580541D-AEB2-40DF-B8C7-11B6061F086E}"/>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95759"/>
                    </a14:imgEffect>
                  </a14:imgLayer>
                </a14:imgProps>
              </a:ext>
              <a:ext uri="{28A0092B-C50C-407E-A947-70E740481C1C}">
                <a14:useLocalDpi xmlns:a14="http://schemas.microsoft.com/office/drawing/2010/main"/>
              </a:ext>
            </a:extLst>
          </a:blip>
          <a:srcRect/>
          <a:stretch>
            <a:fillRect/>
          </a:stretch>
        </p:blipFill>
        <p:spPr bwMode="auto">
          <a:xfrm>
            <a:off x="5952862" y="4684829"/>
            <a:ext cx="3259963" cy="1528108"/>
          </a:xfrm>
          <a:prstGeom prst="rect">
            <a:avLst/>
          </a:prstGeom>
          <a:ln w="228600" cap="sq" cmpd="thickThin">
            <a:no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9804F0FD-D7B5-4BDA-9D07-F286FBE213B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71947" y="3913142"/>
            <a:ext cx="1936955" cy="2319843"/>
          </a:xfrm>
          <a:prstGeom prst="rect">
            <a:avLst/>
          </a:prstGeom>
          <a:ln>
            <a:solidFill>
              <a:srgbClr val="002060"/>
            </a:solidFill>
          </a:ln>
        </p:spPr>
      </p:pic>
      <p:sp>
        <p:nvSpPr>
          <p:cNvPr id="7" name="Arrow: Curved Left 6">
            <a:extLst>
              <a:ext uri="{FF2B5EF4-FFF2-40B4-BE49-F238E27FC236}">
                <a16:creationId xmlns="" xmlns:a16="http://schemas.microsoft.com/office/drawing/2014/main" id="{747521E7-C51C-43B7-8540-1DD4BA347AD4}"/>
              </a:ext>
            </a:extLst>
          </p:cNvPr>
          <p:cNvSpPr/>
          <p:nvPr/>
        </p:nvSpPr>
        <p:spPr>
          <a:xfrm>
            <a:off x="4267199" y="3625537"/>
            <a:ext cx="849550" cy="730155"/>
          </a:xfrm>
          <a:prstGeom prst="curvedLeftArrow">
            <a:avLst/>
          </a:prstGeom>
          <a:gradFill>
            <a:gsLst>
              <a:gs pos="9000">
                <a:srgbClr val="7FF7FD">
                  <a:alpha val="48000"/>
                </a:srgbClr>
              </a:gs>
              <a:gs pos="42000">
                <a:srgbClr val="FFFF00"/>
              </a:gs>
              <a:gs pos="71000">
                <a:srgbClr val="FFFF00"/>
              </a:gs>
              <a:gs pos="100000">
                <a:srgbClr val="7030A0">
                  <a:lumMod val="76000"/>
                  <a:alpha val="37000"/>
                </a:srgbClr>
              </a:gs>
            </a:gsLst>
            <a:lin ang="5400000" scaled="1"/>
          </a:gradFill>
          <a:ln w="38100">
            <a:solidFill>
              <a:srgbClr val="0000FF"/>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9" name="Straight Arrow Connector 8">
            <a:extLst>
              <a:ext uri="{FF2B5EF4-FFF2-40B4-BE49-F238E27FC236}">
                <a16:creationId xmlns="" xmlns:a16="http://schemas.microsoft.com/office/drawing/2014/main" id="{72E3F3C1-4493-4E03-AF4C-78DD813579D9}"/>
              </a:ext>
            </a:extLst>
          </p:cNvPr>
          <p:cNvCxnSpPr>
            <a:cxnSpLocks/>
          </p:cNvCxnSpPr>
          <p:nvPr/>
        </p:nvCxnSpPr>
        <p:spPr>
          <a:xfrm>
            <a:off x="3540424" y="5448883"/>
            <a:ext cx="2408090" cy="0"/>
          </a:xfrm>
          <a:prstGeom prst="straightConnector1">
            <a:avLst/>
          </a:prstGeom>
          <a:ln w="57150">
            <a:solidFill>
              <a:srgbClr val="FF00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4084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2212E19-0A02-47A1-A692-CFB0E1B0DBCC}"/>
              </a:ext>
            </a:extLst>
          </p:cNvPr>
          <p:cNvSpPr>
            <a:spLocks noGrp="1"/>
          </p:cNvSpPr>
          <p:nvPr>
            <p:ph type="sldNum" sz="quarter" idx="12"/>
          </p:nvPr>
        </p:nvSpPr>
        <p:spPr>
          <a:xfrm>
            <a:off x="9448800" y="6492875"/>
            <a:ext cx="2743200" cy="365125"/>
          </a:xfrm>
        </p:spPr>
        <p:txBody>
          <a:bodyPr/>
          <a:lstStyle/>
          <a:p>
            <a:fld id="{DDD9EB22-F289-478D-9B7C-A50560697DE0}" type="slidenum">
              <a:rPr lang="en-CA" smtClean="0">
                <a:solidFill>
                  <a:schemeClr val="tx1"/>
                </a:solidFill>
              </a:rPr>
              <a:t>62</a:t>
            </a:fld>
            <a:endParaRPr lang="en-CA" dirty="0">
              <a:solidFill>
                <a:schemeClr val="tx1"/>
              </a:solidFill>
            </a:endParaRPr>
          </a:p>
        </p:txBody>
      </p:sp>
      <p:pic>
        <p:nvPicPr>
          <p:cNvPr id="5" name="Picture 4">
            <a:extLst>
              <a:ext uri="{FF2B5EF4-FFF2-40B4-BE49-F238E27FC236}">
                <a16:creationId xmlns="" xmlns:a16="http://schemas.microsoft.com/office/drawing/2014/main" id="{7E60FA19-F9AE-42FF-9371-D6AF7DD3FF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14536" y="4252006"/>
            <a:ext cx="5631659" cy="2240869"/>
          </a:xfrm>
          <a:prstGeom prst="rect">
            <a:avLst/>
          </a:prstGeom>
          <a:ln>
            <a:solidFill>
              <a:srgbClr val="002060"/>
            </a:solidFill>
          </a:ln>
        </p:spPr>
      </p:pic>
      <p:grpSp>
        <p:nvGrpSpPr>
          <p:cNvPr id="14" name="Group 13">
            <a:extLst>
              <a:ext uri="{FF2B5EF4-FFF2-40B4-BE49-F238E27FC236}">
                <a16:creationId xmlns="" xmlns:a16="http://schemas.microsoft.com/office/drawing/2014/main" id="{70F21C00-422C-44A3-ACD0-D47AF682C3D9}"/>
              </a:ext>
            </a:extLst>
          </p:cNvPr>
          <p:cNvGrpSpPr/>
          <p:nvPr/>
        </p:nvGrpSpPr>
        <p:grpSpPr>
          <a:xfrm>
            <a:off x="538054" y="42287"/>
            <a:ext cx="11447689" cy="2607343"/>
            <a:chOff x="538054" y="490473"/>
            <a:chExt cx="11447689" cy="2607343"/>
          </a:xfrm>
        </p:grpSpPr>
        <p:pic>
          <p:nvPicPr>
            <p:cNvPr id="12" name="Picture 11">
              <a:extLst>
                <a:ext uri="{FF2B5EF4-FFF2-40B4-BE49-F238E27FC236}">
                  <a16:creationId xmlns="" xmlns:a16="http://schemas.microsoft.com/office/drawing/2014/main" id="{54094758-5C15-4CF0-89E4-AAC733A6F4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8054" y="490473"/>
              <a:ext cx="11042867" cy="2607343"/>
            </a:xfrm>
            <a:prstGeom prst="rect">
              <a:avLst/>
            </a:prstGeom>
            <a:ln>
              <a:solidFill>
                <a:srgbClr val="002060"/>
              </a:solidFill>
            </a:ln>
          </p:spPr>
        </p:pic>
        <p:sp>
          <p:nvSpPr>
            <p:cNvPr id="13" name="Rectangle: Rounded Corners 12">
              <a:extLst>
                <a:ext uri="{FF2B5EF4-FFF2-40B4-BE49-F238E27FC236}">
                  <a16:creationId xmlns="" xmlns:a16="http://schemas.microsoft.com/office/drawing/2014/main" id="{B4E7E915-3684-4DCB-9137-764E96345C40}"/>
                </a:ext>
              </a:extLst>
            </p:cNvPr>
            <p:cNvSpPr/>
            <p:nvPr/>
          </p:nvSpPr>
          <p:spPr>
            <a:xfrm>
              <a:off x="9578199" y="1794144"/>
              <a:ext cx="2407544" cy="882526"/>
            </a:xfrm>
            <a:prstGeom prst="roundRect">
              <a:avLst>
                <a:gd name="adj" fmla="val 50000"/>
              </a:avLst>
            </a:prstGeom>
            <a:solidFill>
              <a:srgbClr val="FF99FF"/>
            </a:solidFill>
            <a:ln>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ysClr val="windowText" lastClr="000000"/>
                  </a:solidFill>
                </a:rPr>
                <a:t>Judges 6:34  </a:t>
              </a:r>
              <a:br>
                <a:rPr lang="en-CA" sz="2800" dirty="0">
                  <a:solidFill>
                    <a:sysClr val="windowText" lastClr="000000"/>
                  </a:solidFill>
                </a:rPr>
              </a:br>
              <a:r>
                <a:rPr lang="en-CA" sz="2800" dirty="0">
                  <a:solidFill>
                    <a:srgbClr val="008000"/>
                  </a:solidFill>
                </a:rPr>
                <a:t>ISA</a:t>
              </a:r>
            </a:p>
          </p:txBody>
        </p:sp>
      </p:grpSp>
      <p:pic>
        <p:nvPicPr>
          <p:cNvPr id="4" name="Picture 3" descr="https://truthnet.org/Feasts-of-Israel/8-Feast-of-Trumpets/Silver.jpg">
            <a:extLst>
              <a:ext uri="{FF2B5EF4-FFF2-40B4-BE49-F238E27FC236}">
                <a16:creationId xmlns="" xmlns:a16="http://schemas.microsoft.com/office/drawing/2014/main" id="{B580541D-AEB2-40DF-B8C7-11B6061F086E}"/>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95759"/>
                    </a14:imgEffect>
                  </a14:imgLayer>
                </a14:imgProps>
              </a:ext>
              <a:ext uri="{28A0092B-C50C-407E-A947-70E740481C1C}">
                <a14:useLocalDpi xmlns:a14="http://schemas.microsoft.com/office/drawing/2010/main"/>
              </a:ext>
            </a:extLst>
          </a:blip>
          <a:srcRect/>
          <a:stretch>
            <a:fillRect/>
          </a:stretch>
        </p:blipFill>
        <p:spPr bwMode="auto">
          <a:xfrm rot="10800000">
            <a:off x="538054" y="1498370"/>
            <a:ext cx="2075746" cy="973006"/>
          </a:xfrm>
          <a:prstGeom prst="rect">
            <a:avLst/>
          </a:prstGeom>
          <a:ln w="228600" cap="sq" cmpd="thickThin">
            <a:no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 xmlns:a16="http://schemas.microsoft.com/office/drawing/2014/main" id="{72E3F3C1-4493-4E03-AF4C-78DD813579D9}"/>
              </a:ext>
            </a:extLst>
          </p:cNvPr>
          <p:cNvCxnSpPr>
            <a:cxnSpLocks/>
          </p:cNvCxnSpPr>
          <p:nvPr/>
        </p:nvCxnSpPr>
        <p:spPr>
          <a:xfrm flipH="1">
            <a:off x="2613801" y="1700981"/>
            <a:ext cx="1299438" cy="283892"/>
          </a:xfrm>
          <a:prstGeom prst="straightConnector1">
            <a:avLst/>
          </a:prstGeom>
          <a:ln w="57150">
            <a:solidFill>
              <a:srgbClr val="FF00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6" name="Speech Bubble: Rectangle with Corners Rounded 15">
            <a:extLst>
              <a:ext uri="{FF2B5EF4-FFF2-40B4-BE49-F238E27FC236}">
                <a16:creationId xmlns="" xmlns:a16="http://schemas.microsoft.com/office/drawing/2014/main" id="{E1E37A40-B779-4D09-BF5E-D052A9D661BF}"/>
              </a:ext>
            </a:extLst>
          </p:cNvPr>
          <p:cNvSpPr/>
          <p:nvPr/>
        </p:nvSpPr>
        <p:spPr>
          <a:xfrm>
            <a:off x="9223778" y="2992581"/>
            <a:ext cx="2850633" cy="2016471"/>
          </a:xfrm>
          <a:prstGeom prst="wedgeRoundRectCallout">
            <a:avLst>
              <a:gd name="adj1" fmla="val -113654"/>
              <a:gd name="adj2" fmla="val 54287"/>
              <a:gd name="adj3" fmla="val 16667"/>
            </a:avLst>
          </a:prstGeom>
          <a:solidFill>
            <a:schemeClr val="accent2">
              <a:lumMod val="20000"/>
              <a:lumOff val="80000"/>
            </a:schemeClr>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02060"/>
                </a:solidFill>
              </a:rPr>
              <a:t>Why the </a:t>
            </a:r>
            <a:r>
              <a:rPr lang="en-CA" sz="2800" u="sng" dirty="0">
                <a:solidFill>
                  <a:srgbClr val="C00000"/>
                </a:solidFill>
              </a:rPr>
              <a:t>switch</a:t>
            </a:r>
            <a:r>
              <a:rPr lang="en-CA" sz="2800" dirty="0">
                <a:solidFill>
                  <a:srgbClr val="002060"/>
                </a:solidFill>
              </a:rPr>
              <a:t> to this </a:t>
            </a:r>
            <a:r>
              <a:rPr lang="en-CA" sz="2800" dirty="0">
                <a:solidFill>
                  <a:srgbClr val="FF0000"/>
                </a:solidFill>
              </a:rPr>
              <a:t>word/definition?</a:t>
            </a:r>
          </a:p>
          <a:p>
            <a:pPr algn="ctr"/>
            <a:r>
              <a:rPr lang="en-CA" sz="2800" dirty="0">
                <a:solidFill>
                  <a:srgbClr val="002060"/>
                </a:solidFill>
              </a:rPr>
              <a:t>Usage – 185 x</a:t>
            </a:r>
          </a:p>
        </p:txBody>
      </p:sp>
      <p:sp>
        <p:nvSpPr>
          <p:cNvPr id="17" name="Speech Bubble: Rectangle with Corners Rounded 16">
            <a:extLst>
              <a:ext uri="{FF2B5EF4-FFF2-40B4-BE49-F238E27FC236}">
                <a16:creationId xmlns="" xmlns:a16="http://schemas.microsoft.com/office/drawing/2014/main" id="{23996DDA-E306-4849-BDF1-94547FCE9F28}"/>
              </a:ext>
            </a:extLst>
          </p:cNvPr>
          <p:cNvSpPr/>
          <p:nvPr/>
        </p:nvSpPr>
        <p:spPr>
          <a:xfrm>
            <a:off x="6130903" y="1520357"/>
            <a:ext cx="2942564" cy="2267133"/>
          </a:xfrm>
          <a:prstGeom prst="wedgeRoundRectCallout">
            <a:avLst>
              <a:gd name="adj1" fmla="val -90494"/>
              <a:gd name="adj2" fmla="val -39240"/>
              <a:gd name="adj3" fmla="val 16667"/>
            </a:avLst>
          </a:prstGeom>
          <a:solidFill>
            <a:srgbClr val="008000"/>
          </a:solidFill>
          <a:ln w="38100">
            <a:solidFill>
              <a:schemeClr val="tx1">
                <a:lumMod val="95000"/>
                <a:lumOff val="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02060"/>
                </a:solidFill>
              </a:rPr>
              <a:t>Is there a </a:t>
            </a:r>
            <a:r>
              <a:rPr lang="en-CA" sz="2800" b="1" u="sng" dirty="0">
                <a:ln>
                  <a:solidFill>
                    <a:srgbClr val="0000FF"/>
                  </a:solidFill>
                </a:ln>
                <a:solidFill>
                  <a:srgbClr val="FFC000"/>
                </a:solidFill>
              </a:rPr>
              <a:t>valid</a:t>
            </a:r>
            <a:r>
              <a:rPr lang="en-CA" sz="2800" dirty="0">
                <a:solidFill>
                  <a:srgbClr val="002060"/>
                </a:solidFill>
              </a:rPr>
              <a:t> reason to </a:t>
            </a:r>
            <a:r>
              <a:rPr lang="en-CA" sz="2800" dirty="0">
                <a:ln w="28575">
                  <a:solidFill>
                    <a:srgbClr val="FF7C80"/>
                  </a:solidFill>
                </a:ln>
                <a:solidFill>
                  <a:srgbClr val="00FF99"/>
                </a:solidFill>
                <a:effectLst>
                  <a:outerShdw blurRad="50800" dist="50800" dir="5400000" algn="ctr" rotWithShape="0">
                    <a:srgbClr val="0000FF"/>
                  </a:outerShdw>
                </a:effectLst>
                <a:latin typeface="Cooper Black" panose="0208090404030B020404" pitchFamily="18" charset="0"/>
              </a:rPr>
              <a:t>SWITCH</a:t>
            </a:r>
            <a:r>
              <a:rPr lang="en-CA" sz="2800" dirty="0">
                <a:solidFill>
                  <a:srgbClr val="002060"/>
                </a:solidFill>
              </a:rPr>
              <a:t> from the original </a:t>
            </a:r>
            <a:r>
              <a:rPr lang="en-CA" sz="2800" b="1" dirty="0">
                <a:solidFill>
                  <a:srgbClr val="0000FF"/>
                </a:solidFill>
                <a:effectLst>
                  <a:outerShdw blurRad="50800" dist="50800" dir="5400000" algn="ctr" rotWithShape="0">
                    <a:srgbClr val="7FF7FD"/>
                  </a:outerShdw>
                </a:effectLst>
              </a:rPr>
              <a:t>Inspired Word?</a:t>
            </a:r>
          </a:p>
        </p:txBody>
      </p:sp>
      <p:sp>
        <p:nvSpPr>
          <p:cNvPr id="10" name="Rectangle: Rounded Corners 9">
            <a:extLst>
              <a:ext uri="{FF2B5EF4-FFF2-40B4-BE49-F238E27FC236}">
                <a16:creationId xmlns="" xmlns:a16="http://schemas.microsoft.com/office/drawing/2014/main" id="{ED1E9630-703C-4830-86D6-F08090C39DB9}"/>
              </a:ext>
            </a:extLst>
          </p:cNvPr>
          <p:cNvSpPr/>
          <p:nvPr/>
        </p:nvSpPr>
        <p:spPr>
          <a:xfrm>
            <a:off x="245805" y="2602975"/>
            <a:ext cx="5776147" cy="3693724"/>
          </a:xfrm>
          <a:prstGeom prst="roundRect">
            <a:avLst/>
          </a:prstGeom>
          <a:solidFill>
            <a:schemeClr val="accent4">
              <a:lumMod val="75000"/>
            </a:schemeClr>
          </a:solidFill>
          <a:ln w="76200">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02060"/>
                </a:solidFill>
              </a:rPr>
              <a:t>Why then does the </a:t>
            </a:r>
            <a:r>
              <a:rPr lang="en-CA" sz="2800" dirty="0" err="1">
                <a:solidFill>
                  <a:srgbClr val="002060"/>
                </a:solidFill>
              </a:rPr>
              <a:t>Tanach</a:t>
            </a:r>
            <a:r>
              <a:rPr lang="en-CA" sz="2800" dirty="0">
                <a:solidFill>
                  <a:srgbClr val="002060"/>
                </a:solidFill>
              </a:rPr>
              <a:t> have the </a:t>
            </a:r>
            <a:r>
              <a:rPr lang="en-CA" sz="2800" b="1" dirty="0">
                <a:ln>
                  <a:solidFill>
                    <a:srgbClr val="0000FF"/>
                  </a:solidFill>
                </a:ln>
                <a:solidFill>
                  <a:srgbClr val="C00000"/>
                </a:solidFill>
                <a:effectLst>
                  <a:outerShdw blurRad="50800" dist="50800" dir="5400000" algn="ctr" rotWithShape="0">
                    <a:srgbClr val="FFFF00"/>
                  </a:outerShdw>
                </a:effectLst>
              </a:rPr>
              <a:t>correct Hebrew word, </a:t>
            </a:r>
            <a:r>
              <a:rPr lang="en-CA" sz="2800" dirty="0">
                <a:solidFill>
                  <a:srgbClr val="002060"/>
                </a:solidFill>
              </a:rPr>
              <a:t>and yet when translated into English, we are expected to receive that the Hebrew word </a:t>
            </a:r>
            <a:r>
              <a:rPr lang="en-CA" sz="2800" b="1" u="sng" dirty="0">
                <a:ln>
                  <a:solidFill>
                    <a:srgbClr val="0000FF"/>
                  </a:solidFill>
                </a:ln>
                <a:solidFill>
                  <a:srgbClr val="FF0000"/>
                </a:solidFill>
              </a:rPr>
              <a:t>translated to</a:t>
            </a:r>
            <a:r>
              <a:rPr lang="en-CA" sz="2800" b="1" dirty="0">
                <a:ln>
                  <a:solidFill>
                    <a:srgbClr val="0000FF"/>
                  </a:solidFill>
                </a:ln>
                <a:solidFill>
                  <a:srgbClr val="FF0000"/>
                </a:solidFill>
              </a:rPr>
              <a:t> </a:t>
            </a:r>
            <a:r>
              <a:rPr lang="en-CA" sz="2800" dirty="0">
                <a:solidFill>
                  <a:srgbClr val="002060"/>
                </a:solidFill>
              </a:rPr>
              <a:t>-  </a:t>
            </a:r>
            <a:r>
              <a:rPr lang="en-CA" sz="2800" dirty="0">
                <a:ln w="28575">
                  <a:solidFill>
                    <a:schemeClr val="tx1"/>
                  </a:solidFill>
                </a:ln>
                <a:solidFill>
                  <a:srgbClr val="FF0000"/>
                </a:solidFill>
                <a:effectLst>
                  <a:outerShdw blurRad="50800" dist="38100" dir="13500000" sx="101000" sy="101000" algn="br" rotWithShape="0">
                    <a:srgbClr val="7FF7FD"/>
                  </a:outerShdw>
                </a:effectLst>
                <a:latin typeface="Cooper Black" panose="0208090404030B020404" pitchFamily="18" charset="0"/>
              </a:rPr>
              <a:t>RAM</a:t>
            </a:r>
            <a:br>
              <a:rPr lang="en-CA" sz="2800" dirty="0">
                <a:ln w="28575">
                  <a:solidFill>
                    <a:schemeClr val="tx1"/>
                  </a:solidFill>
                </a:ln>
                <a:solidFill>
                  <a:srgbClr val="FF0000"/>
                </a:solidFill>
                <a:effectLst>
                  <a:outerShdw blurRad="50800" dist="38100" dir="13500000" sx="101000" sy="101000" algn="br" rotWithShape="0">
                    <a:srgbClr val="7FF7FD"/>
                  </a:outerShdw>
                </a:effectLst>
                <a:latin typeface="Cooper Black" panose="0208090404030B020404" pitchFamily="18" charset="0"/>
              </a:rPr>
            </a:br>
            <a:r>
              <a:rPr lang="en-CA" sz="2800" dirty="0">
                <a:ln w="28575">
                  <a:solidFill>
                    <a:schemeClr val="tx1"/>
                  </a:solidFill>
                </a:ln>
                <a:solidFill>
                  <a:srgbClr val="FF0000"/>
                </a:solidFill>
                <a:effectLst>
                  <a:outerShdw blurRad="50800" dist="38100" dir="13500000" sx="101000" sy="101000" algn="br" rotWithShape="0">
                    <a:srgbClr val="7FF7FD"/>
                  </a:outerShdw>
                </a:effectLst>
                <a:latin typeface="Cooper Black" panose="0208090404030B020404" pitchFamily="18" charset="0"/>
              </a:rPr>
              <a:t>          </a:t>
            </a:r>
            <a:r>
              <a:rPr lang="en-CA" sz="2800" dirty="0">
                <a:ln w="28575">
                  <a:solidFill>
                    <a:schemeClr val="tx1"/>
                  </a:solidFill>
                </a:ln>
                <a:solidFill>
                  <a:srgbClr val="FF0000"/>
                </a:solidFill>
                <a:effectLst>
                  <a:outerShdw blurRad="50800" dist="38100" dir="13500000" sx="101000" sy="101000" algn="br" rotWithShape="0">
                    <a:srgbClr val="7FF7FD"/>
                  </a:outerShdw>
                </a:effectLst>
              </a:rPr>
              <a:t> </a:t>
            </a:r>
            <a:r>
              <a:rPr lang="en-CA" sz="2800" dirty="0">
                <a:ln w="28575">
                  <a:noFill/>
                </a:ln>
                <a:solidFill>
                  <a:schemeClr val="tx1"/>
                </a:solidFill>
              </a:rPr>
              <a:t>   - </a:t>
            </a:r>
            <a:r>
              <a:rPr lang="en-CA" sz="2800" dirty="0">
                <a:solidFill>
                  <a:srgbClr val="002060"/>
                </a:solidFill>
              </a:rPr>
              <a:t>is an </a:t>
            </a:r>
            <a:br>
              <a:rPr lang="en-CA" sz="2800" dirty="0">
                <a:solidFill>
                  <a:srgbClr val="002060"/>
                </a:solidFill>
              </a:rPr>
            </a:br>
            <a:r>
              <a:rPr lang="en-CA" sz="2800" dirty="0">
                <a:solidFill>
                  <a:srgbClr val="002060"/>
                </a:solidFill>
              </a:rPr>
              <a:t>                  </a:t>
            </a:r>
            <a:r>
              <a:rPr lang="en-CA" sz="2800" b="1" dirty="0">
                <a:solidFill>
                  <a:srgbClr val="002060"/>
                </a:solidFill>
                <a:effectLst>
                  <a:glow rad="127000">
                    <a:srgbClr val="00FF99"/>
                  </a:glow>
                </a:effectLst>
              </a:rPr>
              <a:t>acceptable</a:t>
            </a:r>
            <a:br>
              <a:rPr lang="en-CA" sz="2800" b="1" dirty="0">
                <a:solidFill>
                  <a:srgbClr val="002060"/>
                </a:solidFill>
                <a:effectLst>
                  <a:glow rad="127000">
                    <a:srgbClr val="00FF99"/>
                  </a:glow>
                </a:effectLst>
              </a:rPr>
            </a:br>
            <a:r>
              <a:rPr lang="en-CA" sz="2800" b="1" dirty="0">
                <a:solidFill>
                  <a:srgbClr val="002060"/>
                </a:solidFill>
                <a:effectLst>
                  <a:glow rad="127000">
                    <a:srgbClr val="00FF99"/>
                  </a:glow>
                </a:effectLst>
              </a:rPr>
              <a:t>                  replacement? </a:t>
            </a:r>
          </a:p>
        </p:txBody>
      </p:sp>
      <p:pic>
        <p:nvPicPr>
          <p:cNvPr id="1026" name="Picture 2" descr="Ram Pictures - Kids Search">
            <a:extLst>
              <a:ext uri="{FF2B5EF4-FFF2-40B4-BE49-F238E27FC236}">
                <a16:creationId xmlns="" xmlns:a16="http://schemas.microsoft.com/office/drawing/2014/main" id="{64C737F5-89FB-4FC7-8173-9D94F709E001}"/>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515" y="4872207"/>
            <a:ext cx="2504360" cy="195459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 xmlns:a16="http://schemas.microsoft.com/office/drawing/2014/main" id="{E8A57C13-4C6F-4A7F-9316-3CDED1131E4D}"/>
              </a:ext>
            </a:extLst>
          </p:cNvPr>
          <p:cNvGrpSpPr/>
          <p:nvPr/>
        </p:nvGrpSpPr>
        <p:grpSpPr>
          <a:xfrm>
            <a:off x="4980639" y="4939190"/>
            <a:ext cx="1514340" cy="1553685"/>
            <a:chOff x="5044671" y="5009052"/>
            <a:chExt cx="1514340" cy="1553685"/>
          </a:xfrm>
        </p:grpSpPr>
        <p:sp>
          <p:nvSpPr>
            <p:cNvPr id="3" name="Rectangle: Rounded Corners 2">
              <a:extLst>
                <a:ext uri="{FF2B5EF4-FFF2-40B4-BE49-F238E27FC236}">
                  <a16:creationId xmlns="" xmlns:a16="http://schemas.microsoft.com/office/drawing/2014/main" id="{C0899840-2EC0-4226-AE67-E3AED7C49399}"/>
                </a:ext>
              </a:extLst>
            </p:cNvPr>
            <p:cNvSpPr/>
            <p:nvPr/>
          </p:nvSpPr>
          <p:spPr>
            <a:xfrm>
              <a:off x="5291824" y="5252039"/>
              <a:ext cx="914400" cy="640397"/>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descr="F:\Art on Desktop - 1\All white man clip art\yellow-blue smiley faces\blue face what clear.png">
              <a:extLst>
                <a:ext uri="{FF2B5EF4-FFF2-40B4-BE49-F238E27FC236}">
                  <a16:creationId xmlns="" xmlns:a16="http://schemas.microsoft.com/office/drawing/2014/main" id="{83B40B37-4801-4EC8-8339-4DBC63964701}"/>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044671" y="5009052"/>
              <a:ext cx="1514340" cy="155368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Rounded Corners 6">
            <a:extLst>
              <a:ext uri="{FF2B5EF4-FFF2-40B4-BE49-F238E27FC236}">
                <a16:creationId xmlns="" xmlns:a16="http://schemas.microsoft.com/office/drawing/2014/main" id="{6EBB5A7B-5777-43D1-BBD1-1C6EF4E26DC3}"/>
              </a:ext>
            </a:extLst>
          </p:cNvPr>
          <p:cNvSpPr/>
          <p:nvPr/>
        </p:nvSpPr>
        <p:spPr>
          <a:xfrm>
            <a:off x="11121697" y="5009052"/>
            <a:ext cx="824498" cy="319693"/>
          </a:xfrm>
          <a:prstGeom prst="roundRect">
            <a:avLst/>
          </a:prstGeom>
          <a:noFill/>
          <a:ln w="38100">
            <a:solidFill>
              <a:srgbClr val="FF0000"/>
            </a:solidFill>
          </a:ln>
          <a:effectLst>
            <a:glow rad="63500">
              <a:srgbClr val="00FF99"/>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Connector 10">
            <a:extLst>
              <a:ext uri="{FF2B5EF4-FFF2-40B4-BE49-F238E27FC236}">
                <a16:creationId xmlns="" xmlns:a16="http://schemas.microsoft.com/office/drawing/2014/main" id="{1ADDFEEC-9AB3-4DE9-A390-A2BACEBAF73E}"/>
              </a:ext>
            </a:extLst>
          </p:cNvPr>
          <p:cNvCxnSpPr>
            <a:cxnSpLocks/>
          </p:cNvCxnSpPr>
          <p:nvPr/>
        </p:nvCxnSpPr>
        <p:spPr>
          <a:xfrm>
            <a:off x="6711885" y="5860282"/>
            <a:ext cx="301657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 xmlns:a16="http://schemas.microsoft.com/office/drawing/2014/main" id="{5AB7BD0C-B7E5-4734-A4DE-98A1C6EC7F01}"/>
              </a:ext>
            </a:extLst>
          </p:cNvPr>
          <p:cNvSpPr/>
          <p:nvPr/>
        </p:nvSpPr>
        <p:spPr>
          <a:xfrm>
            <a:off x="7165665" y="6218237"/>
            <a:ext cx="4636694" cy="597475"/>
          </a:xfrm>
          <a:prstGeom prst="roundRect">
            <a:avLst/>
          </a:prstGeom>
          <a:solidFill>
            <a:srgbClr val="92D050"/>
          </a:solidFill>
          <a:ln w="57150">
            <a:solidFill>
              <a:srgbClr val="FF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lumMod val="95000"/>
                    <a:lumOff val="5000"/>
                  </a:schemeClr>
                </a:solidFill>
                <a:latin typeface="Arial Black" panose="020B0A04020102020204" pitchFamily="34" charset="0"/>
              </a:rPr>
              <a:t>The </a:t>
            </a:r>
            <a:r>
              <a:rPr lang="en-CA" sz="2800" dirty="0">
                <a:solidFill>
                  <a:schemeClr val="tx1">
                    <a:lumMod val="95000"/>
                    <a:lumOff val="5000"/>
                  </a:schemeClr>
                </a:solidFill>
                <a:effectLst>
                  <a:outerShdw blurRad="50800" dist="50800" dir="5400000" algn="ctr" rotWithShape="0">
                    <a:srgbClr val="FF00FF"/>
                  </a:outerShdw>
                </a:effectLst>
                <a:latin typeface="Arial Black" panose="020B0A04020102020204" pitchFamily="34" charset="0"/>
              </a:rPr>
              <a:t>IRONY</a:t>
            </a:r>
            <a:r>
              <a:rPr lang="en-CA" sz="2800" dirty="0">
                <a:solidFill>
                  <a:schemeClr val="tx1">
                    <a:lumMod val="95000"/>
                    <a:lumOff val="5000"/>
                  </a:schemeClr>
                </a:solidFill>
                <a:latin typeface="Arial Black" panose="020B0A04020102020204" pitchFamily="34" charset="0"/>
              </a:rPr>
              <a:t> is flowing!</a:t>
            </a:r>
          </a:p>
        </p:txBody>
      </p:sp>
    </p:spTree>
    <p:extLst>
      <p:ext uri="{BB962C8B-B14F-4D97-AF65-F5344CB8AC3E}">
        <p14:creationId xmlns:p14="http://schemas.microsoft.com/office/powerpoint/2010/main" val="275190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2" presetClass="entr" presetSubtype="2" repeatCount="5000" fill="hold" nodeType="with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par>
                          <p:cTn id="13" fill="hold">
                            <p:stCondLst>
                              <p:cond delay="2750"/>
                            </p:stCondLst>
                            <p:childTnLst>
                              <p:par>
                                <p:cTn id="14" presetID="6" presetClass="entr" presetSubtype="16" fill="hold" grpId="0" nodeType="afterEffect">
                                  <p:stCondLst>
                                    <p:cond delay="200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par>
                          <p:cTn id="17" fill="hold">
                            <p:stCondLst>
                              <p:cond delay="6750"/>
                            </p:stCondLst>
                            <p:childTnLst>
                              <p:par>
                                <p:cTn id="18" presetID="3" presetClass="entr" presetSubtype="1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par>
                          <p:cTn id="21" fill="hold">
                            <p:stCondLst>
                              <p:cond delay="7250"/>
                            </p:stCondLst>
                            <p:childTnLst>
                              <p:par>
                                <p:cTn id="22" presetID="42" presetClass="entr" presetSubtype="0"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1000"/>
                            </p:stCondLst>
                            <p:childTnLst>
                              <p:par>
                                <p:cTn id="36" presetID="14" presetClass="entr" presetSubtype="1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par>
                          <p:cTn id="39" fill="hold">
                            <p:stCondLst>
                              <p:cond delay="1500"/>
                            </p:stCondLst>
                            <p:childTnLst>
                              <p:par>
                                <p:cTn id="40" presetID="42" presetClass="entr" presetSubtype="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8" presetClass="emph" presetSubtype="0" fill="hold" grpId="1" nodeType="withEffect">
                                  <p:stCondLst>
                                    <p:cond delay="0"/>
                                  </p:stCondLst>
                                  <p:childTnLst>
                                    <p:animRot by="21600000">
                                      <p:cBhvr>
                                        <p:cTn id="46" dur="1000" fill="hold"/>
                                        <p:tgtEl>
                                          <p:spTgt spid="7"/>
                                        </p:tgtEl>
                                        <p:attrNameLst>
                                          <p:attrName>r</p:attrName>
                                        </p:attrNameLst>
                                      </p:cBhvr>
                                    </p:animRot>
                                  </p:childTnLst>
                                </p:cTn>
                              </p:par>
                            </p:childTnLst>
                          </p:cTn>
                        </p:par>
                        <p:par>
                          <p:cTn id="47" fill="hold">
                            <p:stCondLst>
                              <p:cond delay="2500"/>
                            </p:stCondLst>
                            <p:childTnLst>
                              <p:par>
                                <p:cTn id="48" presetID="31" presetClass="entr" presetSubtype="0"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1000" fill="hold"/>
                                        <p:tgtEl>
                                          <p:spTgt spid="11"/>
                                        </p:tgtEl>
                                        <p:attrNameLst>
                                          <p:attrName>ppt_w</p:attrName>
                                        </p:attrNameLst>
                                      </p:cBhvr>
                                      <p:tavLst>
                                        <p:tav tm="0">
                                          <p:val>
                                            <p:fltVal val="0"/>
                                          </p:val>
                                        </p:tav>
                                        <p:tav tm="100000">
                                          <p:val>
                                            <p:strVal val="#ppt_w"/>
                                          </p:val>
                                        </p:tav>
                                      </p:tavLst>
                                    </p:anim>
                                    <p:anim calcmode="lin" valueType="num">
                                      <p:cBhvr>
                                        <p:cTn id="51" dur="1000" fill="hold"/>
                                        <p:tgtEl>
                                          <p:spTgt spid="11"/>
                                        </p:tgtEl>
                                        <p:attrNameLst>
                                          <p:attrName>ppt_h</p:attrName>
                                        </p:attrNameLst>
                                      </p:cBhvr>
                                      <p:tavLst>
                                        <p:tav tm="0">
                                          <p:val>
                                            <p:fltVal val="0"/>
                                          </p:val>
                                        </p:tav>
                                        <p:tav tm="100000">
                                          <p:val>
                                            <p:strVal val="#ppt_h"/>
                                          </p:val>
                                        </p:tav>
                                      </p:tavLst>
                                    </p:anim>
                                    <p:anim calcmode="lin" valueType="num">
                                      <p:cBhvr>
                                        <p:cTn id="52" dur="1000" fill="hold"/>
                                        <p:tgtEl>
                                          <p:spTgt spid="11"/>
                                        </p:tgtEl>
                                        <p:attrNameLst>
                                          <p:attrName>style.rotation</p:attrName>
                                        </p:attrNameLst>
                                      </p:cBhvr>
                                      <p:tavLst>
                                        <p:tav tm="0">
                                          <p:val>
                                            <p:fltVal val="90"/>
                                          </p:val>
                                        </p:tav>
                                        <p:tav tm="100000">
                                          <p:val>
                                            <p:fltVal val="0"/>
                                          </p:val>
                                        </p:tav>
                                      </p:tavLst>
                                    </p:anim>
                                    <p:animEffect transition="in" filter="fade">
                                      <p:cBhvr>
                                        <p:cTn id="53" dur="1000"/>
                                        <p:tgtEl>
                                          <p:spTgt spid="11"/>
                                        </p:tgtEl>
                                      </p:cBhvr>
                                    </p:animEffect>
                                  </p:childTnLst>
                                </p:cTn>
                              </p:par>
                            </p:childTnLst>
                          </p:cTn>
                        </p:par>
                        <p:par>
                          <p:cTn id="54" fill="hold">
                            <p:stCondLst>
                              <p:cond delay="3500"/>
                            </p:stCondLst>
                            <p:childTnLst>
                              <p:par>
                                <p:cTn id="55" presetID="6" presetClass="entr" presetSubtype="16"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circle(in)">
                                      <p:cBhvr>
                                        <p:cTn id="5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0" grpId="0" animBg="1"/>
      <p:bldP spid="7" grpId="0" animBg="1"/>
      <p:bldP spid="7" grpId="1" animBg="1"/>
      <p:bldP spid="1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2212E19-0A02-47A1-A692-CFB0E1B0DBCC}"/>
              </a:ext>
            </a:extLst>
          </p:cNvPr>
          <p:cNvSpPr>
            <a:spLocks noGrp="1"/>
          </p:cNvSpPr>
          <p:nvPr>
            <p:ph type="sldNum" sz="quarter" idx="12"/>
          </p:nvPr>
        </p:nvSpPr>
        <p:spPr>
          <a:xfrm>
            <a:off x="9448800" y="6492875"/>
            <a:ext cx="2743200" cy="365125"/>
          </a:xfrm>
        </p:spPr>
        <p:txBody>
          <a:bodyPr/>
          <a:lstStyle/>
          <a:p>
            <a:fld id="{DDD9EB22-F289-478D-9B7C-A50560697DE0}" type="slidenum">
              <a:rPr lang="en-CA" smtClean="0">
                <a:solidFill>
                  <a:schemeClr val="tx1"/>
                </a:solidFill>
              </a:rPr>
              <a:t>63</a:t>
            </a:fld>
            <a:endParaRPr lang="en-CA" dirty="0">
              <a:solidFill>
                <a:schemeClr val="tx1"/>
              </a:solidFill>
            </a:endParaRPr>
          </a:p>
        </p:txBody>
      </p:sp>
      <p:sp>
        <p:nvSpPr>
          <p:cNvPr id="4" name="Scroll: Vertical 3">
            <a:extLst>
              <a:ext uri="{FF2B5EF4-FFF2-40B4-BE49-F238E27FC236}">
                <a16:creationId xmlns="" xmlns:a16="http://schemas.microsoft.com/office/drawing/2014/main" id="{21595794-60E7-4D6E-BCCF-A5C363052524}"/>
              </a:ext>
            </a:extLst>
          </p:cNvPr>
          <p:cNvSpPr/>
          <p:nvPr/>
        </p:nvSpPr>
        <p:spPr>
          <a:xfrm>
            <a:off x="1381569" y="2831691"/>
            <a:ext cx="9363291" cy="3146321"/>
          </a:xfrm>
          <a:prstGeom prst="verticalScroll">
            <a:avLst/>
          </a:prstGeom>
          <a:solidFill>
            <a:schemeClr val="accent2">
              <a:lumMod val="20000"/>
              <a:lumOff val="80000"/>
            </a:schemeClr>
          </a:solidFill>
          <a:ln w="76200">
            <a:solidFill>
              <a:srgbClr val="008000"/>
            </a:solidFill>
          </a:ln>
          <a:effectLst>
            <a:outerShdw blurRad="63500" sx="104000" sy="104000" algn="ctr" rotWithShape="0">
              <a:srgbClr val="9966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800" dirty="0" err="1">
                <a:solidFill>
                  <a:srgbClr val="008080"/>
                </a:solidFill>
                <a:latin typeface="Georgia" panose="02040502050405020303" pitchFamily="18" charset="0"/>
              </a:rPr>
              <a:t>Jdg</a:t>
            </a:r>
            <a:r>
              <a:rPr lang="en-US" sz="2800" dirty="0">
                <a:solidFill>
                  <a:srgbClr val="008080"/>
                </a:solidFill>
                <a:latin typeface="Georgia" panose="02040502050405020303" pitchFamily="18" charset="0"/>
              </a:rPr>
              <a:t> 6:35</a:t>
            </a:r>
            <a:r>
              <a:rPr lang="en-US" sz="2800" dirty="0">
                <a:solidFill>
                  <a:prstClr val="black"/>
                </a:solidFill>
                <a:latin typeface="Georgia" panose="02040502050405020303" pitchFamily="18" charset="0"/>
              </a:rPr>
              <a:t>  And he sent messengers throughout all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a:t>
            </a:r>
            <a:r>
              <a:rPr lang="en-US" sz="2800" dirty="0" err="1">
                <a:solidFill>
                  <a:prstClr val="black"/>
                </a:solidFill>
                <a:latin typeface="Georgia" panose="02040502050405020303" pitchFamily="18" charset="0"/>
              </a:rPr>
              <a:t>Menashsheh</a:t>
            </a:r>
            <a:r>
              <a:rPr lang="en-US" sz="2800" dirty="0">
                <a:solidFill>
                  <a:prstClr val="black"/>
                </a:solidFill>
                <a:latin typeface="Georgia" panose="02040502050405020303" pitchFamily="18" charset="0"/>
              </a:rPr>
              <a:t>, who also gathered behind him.</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And he sent messengers to </a:t>
            </a:r>
            <a:r>
              <a:rPr lang="en-US" sz="2800" dirty="0" err="1">
                <a:solidFill>
                  <a:prstClr val="black"/>
                </a:solidFill>
                <a:latin typeface="Georgia" panose="02040502050405020303" pitchFamily="18" charset="0"/>
              </a:rPr>
              <a:t>Ashĕr</a:t>
            </a:r>
            <a:r>
              <a:rPr lang="en-US" sz="2800" dirty="0">
                <a:solidFill>
                  <a:prstClr val="black"/>
                </a:solidFill>
                <a:latin typeface="Georgia" panose="02040502050405020303" pitchFamily="18" charset="0"/>
              </a:rPr>
              <a:t>, and to</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a:t>
            </a:r>
            <a:r>
              <a:rPr lang="en-US" sz="2800" dirty="0" err="1">
                <a:solidFill>
                  <a:prstClr val="black"/>
                </a:solidFill>
                <a:latin typeface="Georgia" panose="02040502050405020303" pitchFamily="18" charset="0"/>
              </a:rPr>
              <a:t>Ze</a:t>
            </a:r>
            <a:r>
              <a:rPr lang="en-US" sz="2800" dirty="0" err="1">
                <a:solidFill>
                  <a:prstClr val="black"/>
                </a:solidFill>
                <a:latin typeface="TITUS Cyberbit Basic" panose="02020603050405020304" pitchFamily="18" charset="0"/>
              </a:rPr>
              <a:t>ḇ</a:t>
            </a:r>
            <a:r>
              <a:rPr lang="en-US" sz="2800" dirty="0" err="1">
                <a:solidFill>
                  <a:prstClr val="black"/>
                </a:solidFill>
                <a:latin typeface="Georgia" panose="02040502050405020303" pitchFamily="18" charset="0"/>
              </a:rPr>
              <a:t>ulun</a:t>
            </a:r>
            <a:r>
              <a:rPr lang="en-US" sz="2800" dirty="0">
                <a:solidFill>
                  <a:prstClr val="black"/>
                </a:solidFill>
                <a:latin typeface="Georgia" panose="02040502050405020303" pitchFamily="18" charset="0"/>
              </a:rPr>
              <a:t>, and to Naphtali. </a:t>
            </a:r>
            <a:r>
              <a:rPr lang="en-US" sz="2800" dirty="0" smtClean="0">
                <a:solidFill>
                  <a:prstClr val="black"/>
                </a:solidFill>
                <a:latin typeface="Georgia" panose="02040502050405020303" pitchFamily="18" charset="0"/>
              </a:rPr>
              <a:t> And </a:t>
            </a:r>
            <a:r>
              <a:rPr lang="en-US" sz="2800" dirty="0">
                <a:solidFill>
                  <a:prstClr val="black"/>
                </a:solidFill>
                <a:latin typeface="Georgia" panose="02040502050405020303" pitchFamily="18" charset="0"/>
              </a:rPr>
              <a:t>they came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up to meet </a:t>
            </a:r>
            <a:r>
              <a:rPr lang="en-US" sz="2800" dirty="0">
                <a:solidFill>
                  <a:prstClr val="black"/>
                </a:solidFill>
                <a:latin typeface="Georgia" panose="02040502050405020303" pitchFamily="18" charset="0"/>
              </a:rPr>
              <a:t>them.</a:t>
            </a:r>
          </a:p>
        </p:txBody>
      </p:sp>
      <p:pic>
        <p:nvPicPr>
          <p:cNvPr id="5" name="Picture 4" descr="https://truthnet.org/Feasts-of-Israel/8-Feast-of-Trumpets/Silver.jpg">
            <a:extLst>
              <a:ext uri="{FF2B5EF4-FFF2-40B4-BE49-F238E27FC236}">
                <a16:creationId xmlns="" xmlns:a16="http://schemas.microsoft.com/office/drawing/2014/main" id="{9C5BDE65-7677-49C5-9295-793BE4D7A2F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100000" l="0" r="95759"/>
                    </a14:imgEffect>
                  </a14:imgLayer>
                </a14:imgProps>
              </a:ext>
              <a:ext uri="{28A0092B-C50C-407E-A947-70E740481C1C}">
                <a14:useLocalDpi xmlns:a14="http://schemas.microsoft.com/office/drawing/2010/main"/>
              </a:ext>
            </a:extLst>
          </a:blip>
          <a:srcRect/>
          <a:stretch>
            <a:fillRect/>
          </a:stretch>
        </p:blipFill>
        <p:spPr bwMode="auto">
          <a:xfrm>
            <a:off x="3530866" y="1691534"/>
            <a:ext cx="2075746" cy="973006"/>
          </a:xfrm>
          <a:prstGeom prst="rect">
            <a:avLst/>
          </a:prstGeom>
          <a:ln w="228600" cap="sq" cmpd="thickThin">
            <a:no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 xmlns:a16="http://schemas.microsoft.com/office/drawing/2014/main" id="{9491D4AE-B19C-4CCA-85D5-A797DA3341DB}"/>
              </a:ext>
            </a:extLst>
          </p:cNvPr>
          <p:cNvSpPr/>
          <p:nvPr/>
        </p:nvSpPr>
        <p:spPr>
          <a:xfrm>
            <a:off x="832054" y="219435"/>
            <a:ext cx="10441128" cy="1504335"/>
          </a:xfrm>
          <a:prstGeom prst="roundRect">
            <a:avLst/>
          </a:prstGeom>
          <a:solidFill>
            <a:schemeClr val="accent6">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0000FF"/>
                  </a:solidFill>
                </a:ln>
                <a:solidFill>
                  <a:srgbClr val="FF0000"/>
                </a:solidFill>
              </a:rPr>
              <a:t>Re-Cap</a:t>
            </a:r>
            <a:r>
              <a:rPr lang="en-CA" sz="3200" dirty="0">
                <a:solidFill>
                  <a:srgbClr val="002060"/>
                </a:solidFill>
              </a:rPr>
              <a:t> from verse 34 – </a:t>
            </a:r>
            <a:br>
              <a:rPr lang="en-CA" sz="3200" dirty="0">
                <a:solidFill>
                  <a:srgbClr val="002060"/>
                </a:solidFill>
              </a:rPr>
            </a:br>
            <a:r>
              <a:rPr lang="en-CA" sz="3200" dirty="0" err="1">
                <a:solidFill>
                  <a:srgbClr val="002060"/>
                </a:solidFill>
              </a:rPr>
              <a:t>Gid’on</a:t>
            </a:r>
            <a:r>
              <a:rPr lang="en-CA" sz="3200" dirty="0">
                <a:solidFill>
                  <a:srgbClr val="002060"/>
                </a:solidFill>
              </a:rPr>
              <a:t> blew the </a:t>
            </a:r>
            <a:r>
              <a:rPr lang="en-CA" sz="3200" b="1" u="sng" dirty="0">
                <a:solidFill>
                  <a:srgbClr val="0000FF"/>
                </a:solidFill>
              </a:rPr>
              <a:t>shofar</a:t>
            </a:r>
            <a:r>
              <a:rPr lang="en-CA" sz="3200" dirty="0">
                <a:solidFill>
                  <a:srgbClr val="002060"/>
                </a:solidFill>
              </a:rPr>
              <a:t> and the </a:t>
            </a:r>
            <a:r>
              <a:rPr lang="en-CA" sz="3200" dirty="0" err="1">
                <a:solidFill>
                  <a:srgbClr val="002060"/>
                </a:solidFill>
              </a:rPr>
              <a:t>Abi’ezerites</a:t>
            </a:r>
            <a:r>
              <a:rPr lang="en-CA" sz="3200" dirty="0">
                <a:solidFill>
                  <a:srgbClr val="002060"/>
                </a:solidFill>
              </a:rPr>
              <a:t> gathered to him.</a:t>
            </a:r>
          </a:p>
        </p:txBody>
      </p:sp>
      <p:sp>
        <p:nvSpPr>
          <p:cNvPr id="9" name="Rectangle: Rounded Corners 7">
            <a:extLst>
              <a:ext uri="{FF2B5EF4-FFF2-40B4-BE49-F238E27FC236}">
                <a16:creationId xmlns="" xmlns:a16="http://schemas.microsoft.com/office/drawing/2014/main" id="{5279685C-C937-4A01-A83C-D6A8D1935864}"/>
              </a:ext>
            </a:extLst>
          </p:cNvPr>
          <p:cNvSpPr/>
          <p:nvPr/>
        </p:nvSpPr>
        <p:spPr>
          <a:xfrm>
            <a:off x="1778000" y="2831691"/>
            <a:ext cx="8940422" cy="442187"/>
          </a:xfrm>
          <a:prstGeom prst="roundRect">
            <a:avLst>
              <a:gd name="adj" fmla="val 50000"/>
            </a:avLst>
          </a:prstGeom>
          <a:gradFill>
            <a:gsLst>
              <a:gs pos="38000">
                <a:srgbClr val="FFFF00">
                  <a:alpha val="65000"/>
                </a:srgbClr>
              </a:gs>
              <a:gs pos="87000">
                <a:srgbClr val="7030A0">
                  <a:lumMod val="76000"/>
                  <a:alpha val="6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Rounded Corners 7">
            <a:extLst>
              <a:ext uri="{FF2B5EF4-FFF2-40B4-BE49-F238E27FC236}">
                <a16:creationId xmlns="" xmlns:a16="http://schemas.microsoft.com/office/drawing/2014/main" id="{5279685C-C937-4A01-A83C-D6A8D1935864}"/>
              </a:ext>
            </a:extLst>
          </p:cNvPr>
          <p:cNvSpPr/>
          <p:nvPr/>
        </p:nvSpPr>
        <p:spPr>
          <a:xfrm>
            <a:off x="1419225" y="5607050"/>
            <a:ext cx="317500" cy="339725"/>
          </a:xfrm>
          <a:custGeom>
            <a:avLst/>
            <a:gdLst>
              <a:gd name="connsiteX0" fmla="*/ 0 w 625519"/>
              <a:gd name="connsiteY0" fmla="*/ 309718 h 619436"/>
              <a:gd name="connsiteX1" fmla="*/ 309718 w 625519"/>
              <a:gd name="connsiteY1" fmla="*/ 0 h 619436"/>
              <a:gd name="connsiteX2" fmla="*/ 315801 w 625519"/>
              <a:gd name="connsiteY2" fmla="*/ 0 h 619436"/>
              <a:gd name="connsiteX3" fmla="*/ 625519 w 625519"/>
              <a:gd name="connsiteY3" fmla="*/ 309718 h 619436"/>
              <a:gd name="connsiteX4" fmla="*/ 625519 w 625519"/>
              <a:gd name="connsiteY4" fmla="*/ 309718 h 619436"/>
              <a:gd name="connsiteX5" fmla="*/ 315801 w 625519"/>
              <a:gd name="connsiteY5" fmla="*/ 619436 h 619436"/>
              <a:gd name="connsiteX6" fmla="*/ 309718 w 625519"/>
              <a:gd name="connsiteY6" fmla="*/ 619436 h 619436"/>
              <a:gd name="connsiteX7" fmla="*/ 0 w 625519"/>
              <a:gd name="connsiteY7" fmla="*/ 309718 h 619436"/>
              <a:gd name="connsiteX0" fmla="*/ 0 w 625519"/>
              <a:gd name="connsiteY0" fmla="*/ 309718 h 619436"/>
              <a:gd name="connsiteX1" fmla="*/ 309718 w 625519"/>
              <a:gd name="connsiteY1" fmla="*/ 0 h 619436"/>
              <a:gd name="connsiteX2" fmla="*/ 315801 w 625519"/>
              <a:gd name="connsiteY2" fmla="*/ 0 h 619436"/>
              <a:gd name="connsiteX3" fmla="*/ 495874 w 625519"/>
              <a:gd name="connsiteY3" fmla="*/ 53545 h 619436"/>
              <a:gd name="connsiteX4" fmla="*/ 625519 w 625519"/>
              <a:gd name="connsiteY4" fmla="*/ 309718 h 619436"/>
              <a:gd name="connsiteX5" fmla="*/ 625519 w 625519"/>
              <a:gd name="connsiteY5" fmla="*/ 309718 h 619436"/>
              <a:gd name="connsiteX6" fmla="*/ 315801 w 625519"/>
              <a:gd name="connsiteY6" fmla="*/ 619436 h 619436"/>
              <a:gd name="connsiteX7" fmla="*/ 309718 w 625519"/>
              <a:gd name="connsiteY7" fmla="*/ 619436 h 619436"/>
              <a:gd name="connsiteX8" fmla="*/ 0 w 625519"/>
              <a:gd name="connsiteY8" fmla="*/ 309718 h 619436"/>
              <a:gd name="connsiteX0" fmla="*/ 0 w 625519"/>
              <a:gd name="connsiteY0" fmla="*/ 309718 h 619436"/>
              <a:gd name="connsiteX1" fmla="*/ 309718 w 625519"/>
              <a:gd name="connsiteY1" fmla="*/ 0 h 619436"/>
              <a:gd name="connsiteX2" fmla="*/ 315801 w 625519"/>
              <a:gd name="connsiteY2" fmla="*/ 0 h 619436"/>
              <a:gd name="connsiteX3" fmla="*/ 495874 w 625519"/>
              <a:gd name="connsiteY3" fmla="*/ 53545 h 619436"/>
              <a:gd name="connsiteX4" fmla="*/ 625519 w 625519"/>
              <a:gd name="connsiteY4" fmla="*/ 309718 h 619436"/>
              <a:gd name="connsiteX5" fmla="*/ 625519 w 625519"/>
              <a:gd name="connsiteY5" fmla="*/ 309718 h 619436"/>
              <a:gd name="connsiteX6" fmla="*/ 315801 w 625519"/>
              <a:gd name="connsiteY6" fmla="*/ 619436 h 619436"/>
              <a:gd name="connsiteX7" fmla="*/ 309718 w 625519"/>
              <a:gd name="connsiteY7" fmla="*/ 619436 h 619436"/>
              <a:gd name="connsiteX8" fmla="*/ 0 w 625519"/>
              <a:gd name="connsiteY8" fmla="*/ 309718 h 619436"/>
              <a:gd name="connsiteX0" fmla="*/ 0 w 625519"/>
              <a:gd name="connsiteY0" fmla="*/ 309718 h 619436"/>
              <a:gd name="connsiteX1" fmla="*/ 309718 w 625519"/>
              <a:gd name="connsiteY1" fmla="*/ 0 h 619436"/>
              <a:gd name="connsiteX2" fmla="*/ 315801 w 625519"/>
              <a:gd name="connsiteY2" fmla="*/ 0 h 619436"/>
              <a:gd name="connsiteX3" fmla="*/ 500637 w 625519"/>
              <a:gd name="connsiteY3" fmla="*/ 32114 h 619436"/>
              <a:gd name="connsiteX4" fmla="*/ 625519 w 625519"/>
              <a:gd name="connsiteY4" fmla="*/ 309718 h 619436"/>
              <a:gd name="connsiteX5" fmla="*/ 625519 w 625519"/>
              <a:gd name="connsiteY5" fmla="*/ 309718 h 619436"/>
              <a:gd name="connsiteX6" fmla="*/ 315801 w 625519"/>
              <a:gd name="connsiteY6" fmla="*/ 619436 h 619436"/>
              <a:gd name="connsiteX7" fmla="*/ 309718 w 625519"/>
              <a:gd name="connsiteY7" fmla="*/ 619436 h 619436"/>
              <a:gd name="connsiteX8" fmla="*/ 0 w 625519"/>
              <a:gd name="connsiteY8" fmla="*/ 309718 h 619436"/>
              <a:gd name="connsiteX0" fmla="*/ 0 w 625519"/>
              <a:gd name="connsiteY0" fmla="*/ 309718 h 619436"/>
              <a:gd name="connsiteX1" fmla="*/ 309718 w 625519"/>
              <a:gd name="connsiteY1" fmla="*/ 0 h 619436"/>
              <a:gd name="connsiteX2" fmla="*/ 315801 w 625519"/>
              <a:gd name="connsiteY2" fmla="*/ 0 h 619436"/>
              <a:gd name="connsiteX3" fmla="*/ 500637 w 625519"/>
              <a:gd name="connsiteY3" fmla="*/ 32114 h 619436"/>
              <a:gd name="connsiteX4" fmla="*/ 625519 w 625519"/>
              <a:gd name="connsiteY4" fmla="*/ 309718 h 619436"/>
              <a:gd name="connsiteX5" fmla="*/ 625519 w 625519"/>
              <a:gd name="connsiteY5" fmla="*/ 309718 h 619436"/>
              <a:gd name="connsiteX6" fmla="*/ 315801 w 625519"/>
              <a:gd name="connsiteY6" fmla="*/ 619436 h 619436"/>
              <a:gd name="connsiteX7" fmla="*/ 309718 w 625519"/>
              <a:gd name="connsiteY7" fmla="*/ 619436 h 619436"/>
              <a:gd name="connsiteX8" fmla="*/ 0 w 625519"/>
              <a:gd name="connsiteY8" fmla="*/ 309718 h 619436"/>
              <a:gd name="connsiteX0" fmla="*/ 0 w 625519"/>
              <a:gd name="connsiteY0" fmla="*/ 309718 h 619436"/>
              <a:gd name="connsiteX1" fmla="*/ 309718 w 625519"/>
              <a:gd name="connsiteY1" fmla="*/ 0 h 619436"/>
              <a:gd name="connsiteX2" fmla="*/ 315801 w 625519"/>
              <a:gd name="connsiteY2" fmla="*/ 0 h 619436"/>
              <a:gd name="connsiteX3" fmla="*/ 500637 w 625519"/>
              <a:gd name="connsiteY3" fmla="*/ 27352 h 619436"/>
              <a:gd name="connsiteX4" fmla="*/ 625519 w 625519"/>
              <a:gd name="connsiteY4" fmla="*/ 309718 h 619436"/>
              <a:gd name="connsiteX5" fmla="*/ 625519 w 625519"/>
              <a:gd name="connsiteY5" fmla="*/ 309718 h 619436"/>
              <a:gd name="connsiteX6" fmla="*/ 315801 w 625519"/>
              <a:gd name="connsiteY6" fmla="*/ 619436 h 619436"/>
              <a:gd name="connsiteX7" fmla="*/ 309718 w 625519"/>
              <a:gd name="connsiteY7" fmla="*/ 619436 h 619436"/>
              <a:gd name="connsiteX8" fmla="*/ 0 w 625519"/>
              <a:gd name="connsiteY8" fmla="*/ 309718 h 619436"/>
              <a:gd name="connsiteX0" fmla="*/ 0 w 625519"/>
              <a:gd name="connsiteY0" fmla="*/ 309718 h 619436"/>
              <a:gd name="connsiteX1" fmla="*/ 309718 w 625519"/>
              <a:gd name="connsiteY1" fmla="*/ 0 h 619436"/>
              <a:gd name="connsiteX2" fmla="*/ 315801 w 625519"/>
              <a:gd name="connsiteY2" fmla="*/ 0 h 619436"/>
              <a:gd name="connsiteX3" fmla="*/ 500637 w 625519"/>
              <a:gd name="connsiteY3" fmla="*/ 27352 h 619436"/>
              <a:gd name="connsiteX4" fmla="*/ 625519 w 625519"/>
              <a:gd name="connsiteY4" fmla="*/ 309718 h 619436"/>
              <a:gd name="connsiteX5" fmla="*/ 625519 w 625519"/>
              <a:gd name="connsiteY5" fmla="*/ 309718 h 619436"/>
              <a:gd name="connsiteX6" fmla="*/ 315801 w 625519"/>
              <a:gd name="connsiteY6" fmla="*/ 619436 h 619436"/>
              <a:gd name="connsiteX7" fmla="*/ 309718 w 625519"/>
              <a:gd name="connsiteY7" fmla="*/ 619436 h 619436"/>
              <a:gd name="connsiteX8" fmla="*/ 0 w 625519"/>
              <a:gd name="connsiteY8" fmla="*/ 309718 h 619436"/>
              <a:gd name="connsiteX0" fmla="*/ 0 w 625519"/>
              <a:gd name="connsiteY0" fmla="*/ 309718 h 619436"/>
              <a:gd name="connsiteX1" fmla="*/ 309718 w 625519"/>
              <a:gd name="connsiteY1" fmla="*/ 0 h 619436"/>
              <a:gd name="connsiteX2" fmla="*/ 315801 w 625519"/>
              <a:gd name="connsiteY2" fmla="*/ 0 h 619436"/>
              <a:gd name="connsiteX3" fmla="*/ 541118 w 625519"/>
              <a:gd name="connsiteY3" fmla="*/ 27352 h 619436"/>
              <a:gd name="connsiteX4" fmla="*/ 625519 w 625519"/>
              <a:gd name="connsiteY4" fmla="*/ 309718 h 619436"/>
              <a:gd name="connsiteX5" fmla="*/ 625519 w 625519"/>
              <a:gd name="connsiteY5" fmla="*/ 309718 h 619436"/>
              <a:gd name="connsiteX6" fmla="*/ 315801 w 625519"/>
              <a:gd name="connsiteY6" fmla="*/ 619436 h 619436"/>
              <a:gd name="connsiteX7" fmla="*/ 309718 w 625519"/>
              <a:gd name="connsiteY7" fmla="*/ 619436 h 619436"/>
              <a:gd name="connsiteX8" fmla="*/ 0 w 625519"/>
              <a:gd name="connsiteY8" fmla="*/ 309718 h 61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519" h="619436">
                <a:moveTo>
                  <a:pt x="0" y="309718"/>
                </a:moveTo>
                <a:cubicBezTo>
                  <a:pt x="0" y="138665"/>
                  <a:pt x="138665" y="0"/>
                  <a:pt x="309718" y="0"/>
                </a:cubicBezTo>
                <a:lnTo>
                  <a:pt x="315801" y="0"/>
                </a:lnTo>
                <a:cubicBezTo>
                  <a:pt x="346827" y="8924"/>
                  <a:pt x="479973" y="-5218"/>
                  <a:pt x="541118" y="27352"/>
                </a:cubicBezTo>
                <a:cubicBezTo>
                  <a:pt x="635601" y="5154"/>
                  <a:pt x="601530" y="33660"/>
                  <a:pt x="625519" y="309718"/>
                </a:cubicBezTo>
                <a:lnTo>
                  <a:pt x="625519" y="309718"/>
                </a:lnTo>
                <a:cubicBezTo>
                  <a:pt x="625519" y="480771"/>
                  <a:pt x="486854" y="619436"/>
                  <a:pt x="315801" y="619436"/>
                </a:cubicBezTo>
                <a:lnTo>
                  <a:pt x="309718" y="619436"/>
                </a:lnTo>
                <a:cubicBezTo>
                  <a:pt x="138665" y="619436"/>
                  <a:pt x="0" y="480771"/>
                  <a:pt x="0" y="309718"/>
                </a:cubicBezTo>
                <a:close/>
              </a:path>
            </a:pathLst>
          </a:custGeom>
          <a:gradFill>
            <a:gsLst>
              <a:gs pos="38000">
                <a:srgbClr val="FFFF00">
                  <a:alpha val="66000"/>
                </a:srgbClr>
              </a:gs>
              <a:gs pos="87000">
                <a:srgbClr val="7030A0">
                  <a:lumMod val="76000"/>
                  <a:alpha val="6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354672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43000">
              <a:srgbClr val="FF7C80">
                <a:alpha val="38000"/>
              </a:srgbClr>
            </a:gs>
            <a:gs pos="71000">
              <a:schemeClr val="accent1">
                <a:alpha val="60000"/>
                <a:lumMod val="67000"/>
                <a:lumOff val="33000"/>
              </a:schemeClr>
            </a:gs>
            <a:gs pos="100000">
              <a:srgbClr val="7030A0">
                <a:lumMod val="76000"/>
              </a:srgbClr>
            </a:gs>
          </a:gsLst>
          <a:lin ang="5400000" scaled="1"/>
        </a:gra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D49BBC93-4D77-47B3-A124-9F9671FB383F}"/>
              </a:ext>
            </a:extLst>
          </p:cNvPr>
          <p:cNvSpPr/>
          <p:nvPr/>
        </p:nvSpPr>
        <p:spPr>
          <a:xfrm>
            <a:off x="645765" y="3109724"/>
            <a:ext cx="5170104" cy="2337354"/>
          </a:xfrm>
          <a:prstGeom prst="roundRect">
            <a:avLst/>
          </a:prstGeom>
          <a:solidFill>
            <a:srgbClr val="92D050"/>
          </a:solidFill>
          <a:ln w="76200">
            <a:solidFill>
              <a:srgbClr val="FF7C8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chemeClr val="tx1"/>
                  </a:solidFill>
                </a:ln>
                <a:solidFill>
                  <a:srgbClr val="FF7C80"/>
                </a:solidFill>
              </a:rPr>
              <a:t>Farmers need to stop their combining of grain around 1 – 3 AM (approx.), because of the</a:t>
            </a:r>
            <a:br>
              <a:rPr lang="en-CA" sz="2800" dirty="0">
                <a:ln>
                  <a:solidFill>
                    <a:schemeClr val="tx1"/>
                  </a:solidFill>
                </a:ln>
                <a:solidFill>
                  <a:srgbClr val="FF7C80"/>
                </a:solidFill>
              </a:rPr>
            </a:br>
            <a:r>
              <a:rPr lang="en-CA" sz="2800" dirty="0">
                <a:ln>
                  <a:solidFill>
                    <a:schemeClr val="tx1"/>
                  </a:solidFill>
                </a:ln>
                <a:solidFill>
                  <a:srgbClr val="FF7C80"/>
                </a:solidFill>
              </a:rPr>
              <a:t>  </a:t>
            </a:r>
            <a:r>
              <a:rPr lang="en-CA" sz="2800" dirty="0">
                <a:ln w="28575">
                  <a:solidFill>
                    <a:schemeClr val="tx1"/>
                  </a:solidFill>
                </a:ln>
                <a:solidFill>
                  <a:srgbClr val="FF7C80"/>
                </a:solidFill>
                <a:effectLst>
                  <a:glow rad="127000">
                    <a:srgbClr val="FF99FF"/>
                  </a:glow>
                </a:effectLst>
                <a:latin typeface="Cooper Black" panose="0208090404030B020404" pitchFamily="18" charset="0"/>
              </a:rPr>
              <a:t>dew</a:t>
            </a:r>
            <a:r>
              <a:rPr lang="en-CA" sz="2800" dirty="0">
                <a:ln>
                  <a:solidFill>
                    <a:schemeClr val="tx1"/>
                  </a:solidFill>
                </a:ln>
                <a:solidFill>
                  <a:srgbClr val="FF7C80"/>
                </a:solidFill>
              </a:rPr>
              <a:t> making the stalks of grain </a:t>
            </a:r>
            <a:r>
              <a:rPr lang="en-CA" sz="2800" u="sng" dirty="0">
                <a:ln>
                  <a:solidFill>
                    <a:schemeClr val="tx1"/>
                  </a:solidFill>
                </a:ln>
                <a:solidFill>
                  <a:srgbClr val="FF7C80"/>
                </a:solidFill>
              </a:rPr>
              <a:t>too wet</a:t>
            </a:r>
            <a:r>
              <a:rPr lang="en-CA" sz="2800" dirty="0">
                <a:ln>
                  <a:solidFill>
                    <a:schemeClr val="tx1"/>
                  </a:solidFill>
                </a:ln>
                <a:solidFill>
                  <a:srgbClr val="FF7C80"/>
                </a:solidFill>
              </a:rPr>
              <a:t> to process.</a:t>
            </a:r>
          </a:p>
        </p:txBody>
      </p:sp>
      <p:sp>
        <p:nvSpPr>
          <p:cNvPr id="20" name="Speech Bubble: Rectangle with Corners Rounded 19">
            <a:extLst>
              <a:ext uri="{FF2B5EF4-FFF2-40B4-BE49-F238E27FC236}">
                <a16:creationId xmlns="" xmlns:a16="http://schemas.microsoft.com/office/drawing/2014/main" id="{4532FAB3-C5A6-4952-8B14-686BA040541B}"/>
              </a:ext>
            </a:extLst>
          </p:cNvPr>
          <p:cNvSpPr/>
          <p:nvPr/>
        </p:nvSpPr>
        <p:spPr>
          <a:xfrm>
            <a:off x="6009450" y="3276361"/>
            <a:ext cx="4762455" cy="1338652"/>
          </a:xfrm>
          <a:prstGeom prst="wedgeRoundRectCallout">
            <a:avLst>
              <a:gd name="adj1" fmla="val 58635"/>
              <a:gd name="adj2" fmla="val 116128"/>
              <a:gd name="adj3" fmla="val 16667"/>
            </a:avLst>
          </a:prstGeom>
          <a:solidFill>
            <a:srgbClr val="92D050"/>
          </a:solidFill>
          <a:ln w="5715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800" dirty="0">
                <a:solidFill>
                  <a:srgbClr val="008080"/>
                </a:solidFill>
                <a:latin typeface="Georgia" panose="02040502050405020303" pitchFamily="18" charset="0"/>
              </a:rPr>
              <a:t>Num 11:9</a:t>
            </a:r>
            <a:r>
              <a:rPr lang="en-US" sz="2800" dirty="0">
                <a:solidFill>
                  <a:prstClr val="black"/>
                </a:solidFill>
                <a:latin typeface="Georgia" panose="02040502050405020303" pitchFamily="18" charset="0"/>
              </a:rPr>
              <a:t>  And when the </a:t>
            </a:r>
            <a:r>
              <a:rPr lang="en-US" sz="2800" dirty="0">
                <a:solidFill>
                  <a:prstClr val="black"/>
                </a:solidFill>
                <a:effectLst>
                  <a:outerShdw blurRad="50800" dist="50800" dir="5400000" algn="ctr" rotWithShape="0">
                    <a:srgbClr val="FF0000"/>
                  </a:outerShdw>
                </a:effectLst>
                <a:latin typeface="Georgia" panose="02040502050405020303" pitchFamily="18" charset="0"/>
              </a:rPr>
              <a:t>dew fell on the camp at night</a:t>
            </a:r>
            <a:r>
              <a:rPr lang="en-US" sz="2800" dirty="0">
                <a:solidFill>
                  <a:prstClr val="black"/>
                </a:solidFill>
                <a:latin typeface="Georgia" panose="02040502050405020303" pitchFamily="18" charset="0"/>
              </a:rPr>
              <a:t>, the manna fell on it. </a:t>
            </a:r>
          </a:p>
        </p:txBody>
      </p:sp>
      <p:sp>
        <p:nvSpPr>
          <p:cNvPr id="2" name="Slide Number Placeholder 1">
            <a:extLst>
              <a:ext uri="{FF2B5EF4-FFF2-40B4-BE49-F238E27FC236}">
                <a16:creationId xmlns="" xmlns:a16="http://schemas.microsoft.com/office/drawing/2014/main" id="{69612706-5030-431B-B03A-70CDBDAC3E11}"/>
              </a:ext>
            </a:extLst>
          </p:cNvPr>
          <p:cNvSpPr>
            <a:spLocks noGrp="1"/>
          </p:cNvSpPr>
          <p:nvPr>
            <p:ph type="sldNum" sz="quarter" idx="12"/>
          </p:nvPr>
        </p:nvSpPr>
        <p:spPr>
          <a:xfrm>
            <a:off x="11602064" y="6492875"/>
            <a:ext cx="518353" cy="365125"/>
          </a:xfrm>
        </p:spPr>
        <p:txBody>
          <a:bodyPr/>
          <a:lstStyle/>
          <a:p>
            <a:fld id="{DDD9EB22-F289-478D-9B7C-A50560697DE0}" type="slidenum">
              <a:rPr lang="en-CA" b="1" smtClean="0">
                <a:solidFill>
                  <a:srgbClr val="FF7C80"/>
                </a:solidFill>
              </a:rPr>
              <a:t>64</a:t>
            </a:fld>
            <a:endParaRPr lang="en-CA" b="1" dirty="0">
              <a:solidFill>
                <a:srgbClr val="FF7C80"/>
              </a:solidFill>
            </a:endParaRPr>
          </a:p>
        </p:txBody>
      </p:sp>
      <p:graphicFrame>
        <p:nvGraphicFramePr>
          <p:cNvPr id="5" name="Table 4">
            <a:extLst>
              <a:ext uri="{FF2B5EF4-FFF2-40B4-BE49-F238E27FC236}">
                <a16:creationId xmlns="" xmlns:a16="http://schemas.microsoft.com/office/drawing/2014/main" id="{F29FBF93-9B3E-46A0-BE98-28CEB9691294}"/>
              </a:ext>
            </a:extLst>
          </p:cNvPr>
          <p:cNvGraphicFramePr>
            <a:graphicFrameLocks noGrp="1"/>
          </p:cNvGraphicFramePr>
          <p:nvPr>
            <p:extLst>
              <p:ext uri="{D42A27DB-BD31-4B8C-83A1-F6EECF244321}">
                <p14:modId xmlns:p14="http://schemas.microsoft.com/office/powerpoint/2010/main" val="3514659654"/>
              </p:ext>
            </p:extLst>
          </p:nvPr>
        </p:nvGraphicFramePr>
        <p:xfrm>
          <a:off x="267856" y="5555228"/>
          <a:ext cx="11656288" cy="993058"/>
        </p:xfrm>
        <a:graphic>
          <a:graphicData uri="http://schemas.openxmlformats.org/drawingml/2006/table">
            <a:tbl>
              <a:tblPr firstRow="1" bandRow="1">
                <a:tableStyleId>{5C22544A-7EE6-4342-B048-85BDC9FD1C3A}</a:tableStyleId>
              </a:tblPr>
              <a:tblGrid>
                <a:gridCol w="5828144">
                  <a:extLst>
                    <a:ext uri="{9D8B030D-6E8A-4147-A177-3AD203B41FA5}">
                      <a16:colId xmlns="" xmlns:a16="http://schemas.microsoft.com/office/drawing/2014/main" val="252772710"/>
                    </a:ext>
                  </a:extLst>
                </a:gridCol>
                <a:gridCol w="5828144">
                  <a:extLst>
                    <a:ext uri="{9D8B030D-6E8A-4147-A177-3AD203B41FA5}">
                      <a16:colId xmlns="" xmlns:a16="http://schemas.microsoft.com/office/drawing/2014/main" val="658516749"/>
                    </a:ext>
                  </a:extLst>
                </a:gridCol>
              </a:tblGrid>
              <a:tr h="993058">
                <a:tc>
                  <a:txBody>
                    <a:bodyPr/>
                    <a:lstStyle/>
                    <a:p>
                      <a:pPr algn="l"/>
                      <a:r>
                        <a:rPr lang="en-CA" sz="3600" dirty="0">
                          <a:solidFill>
                            <a:srgbClr val="9966FF"/>
                          </a:solidFill>
                        </a:rPr>
                        <a:t>              Light Season</a:t>
                      </a:r>
                      <a:endParaRPr lang="en-CA" sz="3600" u="sng" dirty="0">
                        <a:solidFill>
                          <a:srgbClr val="9966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solidFill>
                      <a:srgbClr val="7FF7FD"/>
                    </a:solidFill>
                  </a:tcPr>
                </a:tc>
                <a:tc>
                  <a:txBody>
                    <a:bodyPr/>
                    <a:lstStyle/>
                    <a:p>
                      <a:pPr algn="ctr"/>
                      <a:r>
                        <a:rPr lang="en-CA" dirty="0"/>
                        <a:t>        </a:t>
                      </a:r>
                      <a:r>
                        <a:rPr lang="en-CA" sz="3600" dirty="0"/>
                        <a:t>Night Season</a:t>
                      </a:r>
                      <a:endParaRPr lang="en-CA" sz="3600"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tx1"/>
                    </a:solidFill>
                  </a:tcPr>
                </a:tc>
                <a:extLst>
                  <a:ext uri="{0D108BD9-81ED-4DB2-BD59-A6C34878D82A}">
                    <a16:rowId xmlns="" xmlns:a16="http://schemas.microsoft.com/office/drawing/2014/main" val="869847619"/>
                  </a:ext>
                </a:extLst>
              </a:tr>
            </a:tbl>
          </a:graphicData>
        </a:graphic>
      </p:graphicFrame>
      <p:sp>
        <p:nvSpPr>
          <p:cNvPr id="6" name="Rectangle 5">
            <a:extLst>
              <a:ext uri="{FF2B5EF4-FFF2-40B4-BE49-F238E27FC236}">
                <a16:creationId xmlns="" xmlns:a16="http://schemas.microsoft.com/office/drawing/2014/main" id="{EE58C879-E4A3-4EF0-85C9-6BCC16FC437E}"/>
              </a:ext>
            </a:extLst>
          </p:cNvPr>
          <p:cNvSpPr/>
          <p:nvPr/>
        </p:nvSpPr>
        <p:spPr>
          <a:xfrm>
            <a:off x="264943" y="5555227"/>
            <a:ext cx="331917" cy="1017358"/>
          </a:xfrm>
          <a:prstGeom prst="rect">
            <a:avLst/>
          </a:prstGeom>
          <a:gradFill flip="none" rotWithShape="1">
            <a:gsLst>
              <a:gs pos="24000">
                <a:srgbClr val="FFFF00"/>
              </a:gs>
              <a:gs pos="47000">
                <a:srgbClr val="FF7C80">
                  <a:alpha val="98000"/>
                </a:srgbClr>
              </a:gs>
              <a:gs pos="68000">
                <a:srgbClr val="7030A0">
                  <a:lumMod val="76000"/>
                </a:srgbClr>
              </a:gs>
            </a:gsLst>
            <a:lin ang="102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 xmlns:a16="http://schemas.microsoft.com/office/drawing/2014/main" id="{6DB0F929-70D8-4A54-9F00-5B4ABCB74965}"/>
              </a:ext>
            </a:extLst>
          </p:cNvPr>
          <p:cNvSpPr/>
          <p:nvPr/>
        </p:nvSpPr>
        <p:spPr>
          <a:xfrm>
            <a:off x="6094543" y="5543078"/>
            <a:ext cx="331917" cy="1017358"/>
          </a:xfrm>
          <a:prstGeom prst="rect">
            <a:avLst/>
          </a:prstGeom>
          <a:gradFill flip="none" rotWithShape="1">
            <a:gsLst>
              <a:gs pos="24000">
                <a:srgbClr val="FFFF00"/>
              </a:gs>
              <a:gs pos="52000">
                <a:srgbClr val="FF7C80">
                  <a:alpha val="98000"/>
                </a:srgbClr>
              </a:gs>
              <a:gs pos="71000">
                <a:srgbClr val="7030A0">
                  <a:lumMod val="76000"/>
                  <a:alpha val="84000"/>
                </a:srgbClr>
              </a:gs>
            </a:gsLst>
            <a:lin ang="6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 xmlns:a16="http://schemas.microsoft.com/office/drawing/2014/main" id="{41A77D8E-6D4B-4355-B6B7-77402ACD8459}"/>
              </a:ext>
            </a:extLst>
          </p:cNvPr>
          <p:cNvCxnSpPr>
            <a:cxnSpLocks/>
          </p:cNvCxnSpPr>
          <p:nvPr/>
        </p:nvCxnSpPr>
        <p:spPr>
          <a:xfrm flipV="1">
            <a:off x="290110" y="4979906"/>
            <a:ext cx="0" cy="575321"/>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2EFAF7B1-24D3-434C-B25E-CD2D4AB7812E}"/>
              </a:ext>
            </a:extLst>
          </p:cNvPr>
          <p:cNvCxnSpPr>
            <a:cxnSpLocks/>
          </p:cNvCxnSpPr>
          <p:nvPr/>
        </p:nvCxnSpPr>
        <p:spPr>
          <a:xfrm flipV="1">
            <a:off x="6107771" y="5260258"/>
            <a:ext cx="0" cy="265476"/>
          </a:xfrm>
          <a:prstGeom prst="line">
            <a:avLst/>
          </a:prstGeom>
          <a:ln w="76200">
            <a:solidFill>
              <a:schemeClr val="accent4">
                <a:lumMod val="60000"/>
                <a:lumOff val="40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 xmlns:a16="http://schemas.microsoft.com/office/drawing/2014/main" id="{F7F6212D-ADFA-4FC3-A5A3-16E1410B106B}"/>
              </a:ext>
            </a:extLst>
          </p:cNvPr>
          <p:cNvSpPr/>
          <p:nvPr/>
        </p:nvSpPr>
        <p:spPr>
          <a:xfrm>
            <a:off x="5643627" y="4942209"/>
            <a:ext cx="1042399" cy="354652"/>
          </a:xfrm>
          <a:prstGeom prst="roundRect">
            <a:avLst/>
          </a:prstGeom>
          <a:solidFill>
            <a:schemeClr val="accent4">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Cooper Black" panose="0208090404030B020404" pitchFamily="18" charset="0"/>
              </a:rPr>
              <a:t>Sunset</a:t>
            </a:r>
          </a:p>
        </p:txBody>
      </p:sp>
      <p:cxnSp>
        <p:nvCxnSpPr>
          <p:cNvPr id="14" name="Straight Connector 13">
            <a:extLst>
              <a:ext uri="{FF2B5EF4-FFF2-40B4-BE49-F238E27FC236}">
                <a16:creationId xmlns="" xmlns:a16="http://schemas.microsoft.com/office/drawing/2014/main" id="{6B3E4F76-063A-4129-933C-12E2F94BC10B}"/>
              </a:ext>
            </a:extLst>
          </p:cNvPr>
          <p:cNvCxnSpPr>
            <a:cxnSpLocks/>
          </p:cNvCxnSpPr>
          <p:nvPr/>
        </p:nvCxnSpPr>
        <p:spPr>
          <a:xfrm flipV="1">
            <a:off x="11952218" y="4981305"/>
            <a:ext cx="0" cy="1566981"/>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8" name="Speech Bubble: Rectangle with Corners Rounded 17">
            <a:extLst>
              <a:ext uri="{FF2B5EF4-FFF2-40B4-BE49-F238E27FC236}">
                <a16:creationId xmlns="" xmlns:a16="http://schemas.microsoft.com/office/drawing/2014/main" id="{8FE1F80E-66E7-45C5-820F-E58291D5DE23}"/>
              </a:ext>
            </a:extLst>
          </p:cNvPr>
          <p:cNvSpPr/>
          <p:nvPr/>
        </p:nvSpPr>
        <p:spPr>
          <a:xfrm>
            <a:off x="180034" y="255979"/>
            <a:ext cx="11855473" cy="2674034"/>
          </a:xfrm>
          <a:prstGeom prst="wedgeRoundRectCallout">
            <a:avLst>
              <a:gd name="adj1" fmla="val -4382"/>
              <a:gd name="adj2" fmla="val 49700"/>
              <a:gd name="adj3" fmla="val 16667"/>
            </a:avLst>
          </a:prstGeom>
          <a:solidFill>
            <a:schemeClr val="accent4">
              <a:lumMod val="40000"/>
              <a:lumOff val="60000"/>
            </a:schemeClr>
          </a:solidFill>
          <a:ln w="5715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800" dirty="0">
                <a:solidFill>
                  <a:prstClr val="black"/>
                </a:solidFill>
                <a:latin typeface="Georgia" panose="02040502050405020303" pitchFamily="18" charset="0"/>
              </a:rPr>
              <a:t> </a:t>
            </a:r>
            <a:r>
              <a:rPr lang="en-US" sz="2800" dirty="0">
                <a:solidFill>
                  <a:srgbClr val="008080"/>
                </a:solidFill>
                <a:latin typeface="Georgia" panose="02040502050405020303" pitchFamily="18" charset="0"/>
              </a:rPr>
              <a:t>Jdg 6:36</a:t>
            </a:r>
            <a:r>
              <a:rPr lang="en-US" sz="2800" dirty="0">
                <a:solidFill>
                  <a:prstClr val="black"/>
                </a:solidFill>
                <a:latin typeface="Georgia" panose="02040502050405020303" pitchFamily="18" charset="0"/>
              </a:rPr>
              <a:t>  And </a:t>
            </a:r>
            <a:r>
              <a:rPr lang="en-US" sz="2800" dirty="0" err="1">
                <a:solidFill>
                  <a:prstClr val="black"/>
                </a:solidFill>
                <a:latin typeface="Georgia" panose="02040502050405020303" pitchFamily="18" charset="0"/>
              </a:rPr>
              <a:t>Gi</a:t>
            </a:r>
            <a:r>
              <a:rPr lang="en-US" sz="2800" dirty="0" err="1">
                <a:solidFill>
                  <a:prstClr val="black"/>
                </a:solidFill>
                <a:latin typeface="TITUS Cyberbit Basic" panose="02020603050405020304" pitchFamily="18" charset="0"/>
              </a:rPr>
              <a:t>ḏʽ</a:t>
            </a:r>
            <a:r>
              <a:rPr lang="en-US" sz="2800" dirty="0" err="1">
                <a:solidFill>
                  <a:prstClr val="black"/>
                </a:solidFill>
                <a:latin typeface="Georgia" panose="02040502050405020303" pitchFamily="18" charset="0"/>
              </a:rPr>
              <a:t>on</a:t>
            </a:r>
            <a:r>
              <a:rPr lang="en-US" sz="2800" dirty="0">
                <a:solidFill>
                  <a:prstClr val="black"/>
                </a:solidFill>
                <a:latin typeface="Georgia" panose="02040502050405020303" pitchFamily="18" charset="0"/>
              </a:rPr>
              <a:t> said to Elohim, “If You are saving </a:t>
            </a:r>
            <a:r>
              <a:rPr lang="en-US" sz="2800" dirty="0" err="1">
                <a:solidFill>
                  <a:prstClr val="black"/>
                </a:solidFill>
                <a:latin typeface="Georgia" panose="02040502050405020303" pitchFamily="18" charset="0"/>
              </a:rPr>
              <a:t>Yisra’ĕl</a:t>
            </a:r>
            <a:r>
              <a:rPr lang="en-US" sz="2800" dirty="0">
                <a:solidFill>
                  <a:prstClr val="black"/>
                </a:solidFill>
                <a:latin typeface="Georgia" panose="02040502050405020303" pitchFamily="18" charset="0"/>
              </a:rPr>
              <a:t> by my 	hand as You have said, </a:t>
            </a:r>
            <a:endParaRPr lang="en-US" sz="2800" dirty="0">
              <a:solidFill>
                <a:srgbClr val="008080"/>
              </a:solidFill>
              <a:latin typeface="Georgia" panose="02040502050405020303" pitchFamily="18" charset="0"/>
            </a:endParaRPr>
          </a:p>
          <a:p>
            <a:pPr marL="228600" lvl="0" indent="-228600">
              <a:lnSpc>
                <a:spcPct val="90000"/>
              </a:lnSpc>
              <a:spcBef>
                <a:spcPts val="1000"/>
              </a:spcBef>
              <a:buFont typeface="Arial" panose="020B0604020202020204" pitchFamily="34" charset="0"/>
              <a:buChar char="•"/>
            </a:pPr>
            <a:r>
              <a:rPr lang="en-US" sz="2800" dirty="0">
                <a:solidFill>
                  <a:srgbClr val="008080"/>
                </a:solidFill>
                <a:latin typeface="Georgia" panose="02040502050405020303" pitchFamily="18" charset="0"/>
              </a:rPr>
              <a:t>Jdg 6:37</a:t>
            </a:r>
            <a:r>
              <a:rPr lang="en-US" sz="2800" dirty="0">
                <a:solidFill>
                  <a:prstClr val="black"/>
                </a:solidFill>
                <a:latin typeface="Georgia" panose="02040502050405020303" pitchFamily="18" charset="0"/>
              </a:rPr>
              <a:t>  see, I am placing a fleece of wool on the threshing-floor.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If there is </a:t>
            </a:r>
            <a:r>
              <a:rPr lang="en-US" sz="2800" b="1" dirty="0">
                <a:ln>
                  <a:solidFill>
                    <a:srgbClr val="0000FF"/>
                  </a:solidFill>
                </a:ln>
                <a:solidFill>
                  <a:srgbClr val="FF99FF"/>
                </a:solidFill>
                <a:latin typeface="Georgia" panose="02040502050405020303" pitchFamily="18" charset="0"/>
              </a:rPr>
              <a:t>dew</a:t>
            </a:r>
            <a:r>
              <a:rPr lang="en-US" sz="2800" dirty="0">
                <a:solidFill>
                  <a:prstClr val="black"/>
                </a:solidFill>
                <a:latin typeface="Georgia" panose="02040502050405020303" pitchFamily="18" charset="0"/>
              </a:rPr>
              <a:t> only on the fleece, and it is dry on all the ground, 	then I shall know that You are saving </a:t>
            </a:r>
            <a:r>
              <a:rPr lang="en-US" sz="2800" dirty="0" err="1">
                <a:solidFill>
                  <a:prstClr val="black"/>
                </a:solidFill>
                <a:latin typeface="Georgia" panose="02040502050405020303" pitchFamily="18" charset="0"/>
              </a:rPr>
              <a:t>Yisra’ĕl</a:t>
            </a:r>
            <a:r>
              <a:rPr lang="en-US" sz="2800" dirty="0">
                <a:solidFill>
                  <a:prstClr val="black"/>
                </a:solidFill>
                <a:latin typeface="Georgia" panose="02040502050405020303" pitchFamily="18" charset="0"/>
              </a:rPr>
              <a:t> by my hand, as You 	have said.” </a:t>
            </a:r>
          </a:p>
        </p:txBody>
      </p:sp>
      <p:sp>
        <p:nvSpPr>
          <p:cNvPr id="24" name="Rectangle: Rounded Corners 23">
            <a:extLst>
              <a:ext uri="{FF2B5EF4-FFF2-40B4-BE49-F238E27FC236}">
                <a16:creationId xmlns="" xmlns:a16="http://schemas.microsoft.com/office/drawing/2014/main" id="{135891F9-28F3-419F-94A2-404327C790D8}"/>
              </a:ext>
            </a:extLst>
          </p:cNvPr>
          <p:cNvSpPr/>
          <p:nvPr/>
        </p:nvSpPr>
        <p:spPr>
          <a:xfrm>
            <a:off x="10923638" y="4133233"/>
            <a:ext cx="1196779" cy="481780"/>
          </a:xfrm>
          <a:prstGeom prst="roundRect">
            <a:avLst>
              <a:gd name="adj" fmla="val 38044"/>
            </a:avLst>
          </a:prstGeom>
          <a:solidFill>
            <a:srgbClr val="FF7C8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0000FF"/>
                  </a:solidFill>
                </a:ln>
                <a:solidFill>
                  <a:srgbClr val="00FF99"/>
                </a:solidFill>
                <a:effectLst>
                  <a:glow rad="127000">
                    <a:srgbClr val="FFFF00"/>
                  </a:glow>
                </a:effectLst>
              </a:rPr>
              <a:t>Boqer</a:t>
            </a:r>
          </a:p>
        </p:txBody>
      </p:sp>
      <p:sp>
        <p:nvSpPr>
          <p:cNvPr id="15" name="Rectangle: Rounded Corners 14">
            <a:extLst>
              <a:ext uri="{FF2B5EF4-FFF2-40B4-BE49-F238E27FC236}">
                <a16:creationId xmlns="" xmlns:a16="http://schemas.microsoft.com/office/drawing/2014/main" id="{6ACF8BDB-B4FC-4A40-9842-CE78D57107F2}"/>
              </a:ext>
            </a:extLst>
          </p:cNvPr>
          <p:cNvSpPr/>
          <p:nvPr/>
        </p:nvSpPr>
        <p:spPr>
          <a:xfrm>
            <a:off x="11225879" y="4620577"/>
            <a:ext cx="947951" cy="354652"/>
          </a:xfrm>
          <a:prstGeom prst="round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FF"/>
                </a:solidFill>
                <a:effectLst>
                  <a:glow rad="127000">
                    <a:srgbClr val="FFFF00"/>
                  </a:glow>
                </a:effectLst>
                <a:latin typeface="Cooper Black" panose="0208090404030B020404" pitchFamily="18" charset="0"/>
              </a:rPr>
              <a:t>Dawn</a:t>
            </a:r>
          </a:p>
        </p:txBody>
      </p:sp>
      <p:sp>
        <p:nvSpPr>
          <p:cNvPr id="11" name="Rectangle: Rounded Corners 10">
            <a:extLst>
              <a:ext uri="{FF2B5EF4-FFF2-40B4-BE49-F238E27FC236}">
                <a16:creationId xmlns="" xmlns:a16="http://schemas.microsoft.com/office/drawing/2014/main" id="{63E07C4F-F4B5-43B4-9A26-2DA3FCAFBE68}"/>
              </a:ext>
            </a:extLst>
          </p:cNvPr>
          <p:cNvSpPr/>
          <p:nvPr/>
        </p:nvSpPr>
        <p:spPr>
          <a:xfrm>
            <a:off x="-1" y="4619179"/>
            <a:ext cx="947951" cy="354652"/>
          </a:xfrm>
          <a:prstGeom prst="round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FF"/>
                </a:solidFill>
                <a:effectLst>
                  <a:glow rad="127000">
                    <a:srgbClr val="FFFF00"/>
                  </a:glow>
                </a:effectLst>
                <a:latin typeface="Cooper Black" panose="0208090404030B020404" pitchFamily="18" charset="0"/>
              </a:rPr>
              <a:t>Dawn</a:t>
            </a:r>
          </a:p>
        </p:txBody>
      </p:sp>
    </p:spTree>
    <p:extLst>
      <p:ext uri="{BB962C8B-B14F-4D97-AF65-F5344CB8AC3E}">
        <p14:creationId xmlns:p14="http://schemas.microsoft.com/office/powerpoint/2010/main" val="4745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43000">
              <a:srgbClr val="FF7C80">
                <a:alpha val="38000"/>
              </a:srgbClr>
            </a:gs>
            <a:gs pos="71000">
              <a:schemeClr val="accent1">
                <a:alpha val="60000"/>
                <a:lumMod val="67000"/>
                <a:lumOff val="33000"/>
              </a:schemeClr>
            </a:gs>
            <a:gs pos="100000">
              <a:srgbClr val="7030A0">
                <a:lumMod val="76000"/>
              </a:srgb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9612706-5030-431B-B03A-70CDBDAC3E11}"/>
              </a:ext>
            </a:extLst>
          </p:cNvPr>
          <p:cNvSpPr>
            <a:spLocks noGrp="1"/>
          </p:cNvSpPr>
          <p:nvPr>
            <p:ph type="sldNum" sz="quarter" idx="12"/>
          </p:nvPr>
        </p:nvSpPr>
        <p:spPr>
          <a:xfrm>
            <a:off x="9377218" y="6492875"/>
            <a:ext cx="2743200" cy="365125"/>
          </a:xfrm>
        </p:spPr>
        <p:txBody>
          <a:bodyPr/>
          <a:lstStyle/>
          <a:p>
            <a:fld id="{DDD9EB22-F289-478D-9B7C-A50560697DE0}" type="slidenum">
              <a:rPr lang="en-CA" b="1" smtClean="0">
                <a:solidFill>
                  <a:srgbClr val="FF7C80"/>
                </a:solidFill>
              </a:rPr>
              <a:t>65</a:t>
            </a:fld>
            <a:endParaRPr lang="en-CA" b="1" dirty="0">
              <a:solidFill>
                <a:srgbClr val="FF7C80"/>
              </a:solidFill>
            </a:endParaRPr>
          </a:p>
        </p:txBody>
      </p:sp>
      <p:graphicFrame>
        <p:nvGraphicFramePr>
          <p:cNvPr id="5" name="Table 4">
            <a:extLst>
              <a:ext uri="{FF2B5EF4-FFF2-40B4-BE49-F238E27FC236}">
                <a16:creationId xmlns="" xmlns:a16="http://schemas.microsoft.com/office/drawing/2014/main" id="{F29FBF93-9B3E-46A0-BE98-28CEB9691294}"/>
              </a:ext>
            </a:extLst>
          </p:cNvPr>
          <p:cNvGraphicFramePr>
            <a:graphicFrameLocks noGrp="1"/>
          </p:cNvGraphicFramePr>
          <p:nvPr>
            <p:extLst>
              <p:ext uri="{D42A27DB-BD31-4B8C-83A1-F6EECF244321}">
                <p14:modId xmlns:p14="http://schemas.microsoft.com/office/powerpoint/2010/main" val="2361823966"/>
              </p:ext>
            </p:extLst>
          </p:nvPr>
        </p:nvGraphicFramePr>
        <p:xfrm>
          <a:off x="267856" y="5555228"/>
          <a:ext cx="11656288" cy="993058"/>
        </p:xfrm>
        <a:graphic>
          <a:graphicData uri="http://schemas.openxmlformats.org/drawingml/2006/table">
            <a:tbl>
              <a:tblPr firstRow="1" bandRow="1">
                <a:tableStyleId>{5C22544A-7EE6-4342-B048-85BDC9FD1C3A}</a:tableStyleId>
              </a:tblPr>
              <a:tblGrid>
                <a:gridCol w="5828144">
                  <a:extLst>
                    <a:ext uri="{9D8B030D-6E8A-4147-A177-3AD203B41FA5}">
                      <a16:colId xmlns="" xmlns:a16="http://schemas.microsoft.com/office/drawing/2014/main" val="252772710"/>
                    </a:ext>
                  </a:extLst>
                </a:gridCol>
                <a:gridCol w="5828144">
                  <a:extLst>
                    <a:ext uri="{9D8B030D-6E8A-4147-A177-3AD203B41FA5}">
                      <a16:colId xmlns="" xmlns:a16="http://schemas.microsoft.com/office/drawing/2014/main" val="658516749"/>
                    </a:ext>
                  </a:extLst>
                </a:gridCol>
              </a:tblGrid>
              <a:tr h="993058">
                <a:tc>
                  <a:txBody>
                    <a:bodyPr/>
                    <a:lstStyle/>
                    <a:p>
                      <a:pPr algn="l"/>
                      <a:r>
                        <a:rPr lang="en-CA" sz="3600" dirty="0">
                          <a:solidFill>
                            <a:srgbClr val="9966FF"/>
                          </a:solidFill>
                        </a:rPr>
                        <a:t>              Light Season</a:t>
                      </a:r>
                      <a:endParaRPr lang="en-CA" sz="3600" u="sng" dirty="0">
                        <a:solidFill>
                          <a:srgbClr val="9966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solidFill>
                      <a:srgbClr val="7FF7FD"/>
                    </a:solidFill>
                  </a:tcPr>
                </a:tc>
                <a:tc>
                  <a:txBody>
                    <a:bodyPr/>
                    <a:lstStyle/>
                    <a:p>
                      <a:pPr algn="ctr"/>
                      <a:r>
                        <a:rPr lang="en-CA" dirty="0"/>
                        <a:t>        </a:t>
                      </a:r>
                      <a:r>
                        <a:rPr lang="en-CA" sz="3600" dirty="0"/>
                        <a:t>Night Season</a:t>
                      </a:r>
                      <a:endParaRPr lang="en-CA" sz="3600"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tx1"/>
                    </a:solidFill>
                  </a:tcPr>
                </a:tc>
                <a:extLst>
                  <a:ext uri="{0D108BD9-81ED-4DB2-BD59-A6C34878D82A}">
                    <a16:rowId xmlns="" xmlns:a16="http://schemas.microsoft.com/office/drawing/2014/main" val="869847619"/>
                  </a:ext>
                </a:extLst>
              </a:tr>
            </a:tbl>
          </a:graphicData>
        </a:graphic>
      </p:graphicFrame>
      <p:sp>
        <p:nvSpPr>
          <p:cNvPr id="6" name="Rectangle 5">
            <a:extLst>
              <a:ext uri="{FF2B5EF4-FFF2-40B4-BE49-F238E27FC236}">
                <a16:creationId xmlns="" xmlns:a16="http://schemas.microsoft.com/office/drawing/2014/main" id="{EE58C879-E4A3-4EF0-85C9-6BCC16FC437E}"/>
              </a:ext>
            </a:extLst>
          </p:cNvPr>
          <p:cNvSpPr/>
          <p:nvPr/>
        </p:nvSpPr>
        <p:spPr>
          <a:xfrm>
            <a:off x="264943" y="5555227"/>
            <a:ext cx="331917" cy="1017358"/>
          </a:xfrm>
          <a:prstGeom prst="rect">
            <a:avLst/>
          </a:prstGeom>
          <a:gradFill flip="none" rotWithShape="1">
            <a:gsLst>
              <a:gs pos="24000">
                <a:srgbClr val="FFFF00"/>
              </a:gs>
              <a:gs pos="47000">
                <a:srgbClr val="FF7C80">
                  <a:alpha val="98000"/>
                </a:srgbClr>
              </a:gs>
              <a:gs pos="68000">
                <a:srgbClr val="7030A0">
                  <a:lumMod val="76000"/>
                </a:srgbClr>
              </a:gs>
            </a:gsLst>
            <a:lin ang="102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 xmlns:a16="http://schemas.microsoft.com/office/drawing/2014/main" id="{6DB0F929-70D8-4A54-9F00-5B4ABCB74965}"/>
              </a:ext>
            </a:extLst>
          </p:cNvPr>
          <p:cNvSpPr/>
          <p:nvPr/>
        </p:nvSpPr>
        <p:spPr>
          <a:xfrm>
            <a:off x="6094543" y="5543078"/>
            <a:ext cx="331917" cy="1017358"/>
          </a:xfrm>
          <a:prstGeom prst="rect">
            <a:avLst/>
          </a:prstGeom>
          <a:gradFill flip="none" rotWithShape="1">
            <a:gsLst>
              <a:gs pos="24000">
                <a:srgbClr val="FFFF00"/>
              </a:gs>
              <a:gs pos="52000">
                <a:srgbClr val="FF7C80">
                  <a:alpha val="98000"/>
                </a:srgbClr>
              </a:gs>
              <a:gs pos="71000">
                <a:srgbClr val="7030A0">
                  <a:lumMod val="76000"/>
                  <a:alpha val="84000"/>
                </a:srgbClr>
              </a:gs>
            </a:gsLst>
            <a:lin ang="6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 xmlns:a16="http://schemas.microsoft.com/office/drawing/2014/main" id="{41A77D8E-6D4B-4355-B6B7-77402ACD8459}"/>
              </a:ext>
            </a:extLst>
          </p:cNvPr>
          <p:cNvCxnSpPr>
            <a:cxnSpLocks/>
          </p:cNvCxnSpPr>
          <p:nvPr/>
        </p:nvCxnSpPr>
        <p:spPr>
          <a:xfrm flipV="1">
            <a:off x="290110" y="4979906"/>
            <a:ext cx="0" cy="575321"/>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2EFAF7B1-24D3-434C-B25E-CD2D4AB7812E}"/>
              </a:ext>
            </a:extLst>
          </p:cNvPr>
          <p:cNvCxnSpPr>
            <a:cxnSpLocks/>
          </p:cNvCxnSpPr>
          <p:nvPr/>
        </p:nvCxnSpPr>
        <p:spPr>
          <a:xfrm flipV="1">
            <a:off x="6107771" y="5260258"/>
            <a:ext cx="0" cy="265476"/>
          </a:xfrm>
          <a:prstGeom prst="line">
            <a:avLst/>
          </a:prstGeom>
          <a:ln w="76200">
            <a:solidFill>
              <a:schemeClr val="accent4">
                <a:lumMod val="60000"/>
                <a:lumOff val="40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 xmlns:a16="http://schemas.microsoft.com/office/drawing/2014/main" id="{F7F6212D-ADFA-4FC3-A5A3-16E1410B106B}"/>
              </a:ext>
            </a:extLst>
          </p:cNvPr>
          <p:cNvSpPr/>
          <p:nvPr/>
        </p:nvSpPr>
        <p:spPr>
          <a:xfrm>
            <a:off x="5643627" y="4942209"/>
            <a:ext cx="1042399" cy="354652"/>
          </a:xfrm>
          <a:prstGeom prst="roundRect">
            <a:avLst/>
          </a:prstGeom>
          <a:solidFill>
            <a:schemeClr val="accent4">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Cooper Black" panose="0208090404030B020404" pitchFamily="18" charset="0"/>
              </a:rPr>
              <a:t>Sunset</a:t>
            </a:r>
          </a:p>
        </p:txBody>
      </p:sp>
      <p:cxnSp>
        <p:nvCxnSpPr>
          <p:cNvPr id="14" name="Straight Connector 13">
            <a:extLst>
              <a:ext uri="{FF2B5EF4-FFF2-40B4-BE49-F238E27FC236}">
                <a16:creationId xmlns="" xmlns:a16="http://schemas.microsoft.com/office/drawing/2014/main" id="{6B3E4F76-063A-4129-933C-12E2F94BC10B}"/>
              </a:ext>
            </a:extLst>
          </p:cNvPr>
          <p:cNvCxnSpPr>
            <a:cxnSpLocks/>
          </p:cNvCxnSpPr>
          <p:nvPr/>
        </p:nvCxnSpPr>
        <p:spPr>
          <a:xfrm flipV="1">
            <a:off x="11952218" y="4981305"/>
            <a:ext cx="0" cy="1566981"/>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8" name="Speech Bubble: Rectangle with Corners Rounded 17">
            <a:extLst>
              <a:ext uri="{FF2B5EF4-FFF2-40B4-BE49-F238E27FC236}">
                <a16:creationId xmlns="" xmlns:a16="http://schemas.microsoft.com/office/drawing/2014/main" id="{8FE1F80E-66E7-45C5-820F-E58291D5DE23}"/>
              </a:ext>
            </a:extLst>
          </p:cNvPr>
          <p:cNvSpPr/>
          <p:nvPr/>
        </p:nvSpPr>
        <p:spPr>
          <a:xfrm>
            <a:off x="596860" y="297564"/>
            <a:ext cx="11049593" cy="1597747"/>
          </a:xfrm>
          <a:prstGeom prst="wedgeRoundRectCallout">
            <a:avLst>
              <a:gd name="adj1" fmla="val 27385"/>
              <a:gd name="adj2" fmla="val 47853"/>
              <a:gd name="adj3" fmla="val 16667"/>
            </a:avLst>
          </a:prstGeom>
          <a:solidFill>
            <a:schemeClr val="accent4">
              <a:lumMod val="40000"/>
              <a:lumOff val="60000"/>
            </a:schemeClr>
          </a:solidFill>
          <a:ln w="5715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800" dirty="0">
                <a:solidFill>
                  <a:srgbClr val="008080"/>
                </a:solidFill>
                <a:latin typeface="Georgia" panose="02040502050405020303" pitchFamily="18" charset="0"/>
              </a:rPr>
              <a:t>Jdg 6:38</a:t>
            </a:r>
            <a:r>
              <a:rPr lang="en-US" sz="2800" dirty="0">
                <a:solidFill>
                  <a:prstClr val="black"/>
                </a:solidFill>
                <a:latin typeface="Georgia" panose="02040502050405020303" pitchFamily="18" charset="0"/>
              </a:rPr>
              <a:t>  And it was so, and he rose </a:t>
            </a:r>
            <a:r>
              <a:rPr lang="en-US" sz="2800" b="1" dirty="0">
                <a:ln>
                  <a:solidFill>
                    <a:srgbClr val="0000FF"/>
                  </a:solidFill>
                </a:ln>
                <a:solidFill>
                  <a:srgbClr val="FF99FF"/>
                </a:solidFill>
                <a:latin typeface="Georgia" panose="02040502050405020303" pitchFamily="18" charset="0"/>
              </a:rPr>
              <a:t>early the </a:t>
            </a:r>
            <a:r>
              <a:rPr lang="en-US" sz="2800" b="1" dirty="0">
                <a:ln>
                  <a:solidFill>
                    <a:srgbClr val="0000FF"/>
                  </a:solidFill>
                </a:ln>
                <a:solidFill>
                  <a:srgbClr val="FF99FF"/>
                </a:solidFill>
                <a:effectLst>
                  <a:glow rad="127000">
                    <a:srgbClr val="00FF99"/>
                  </a:glow>
                </a:effectLst>
                <a:latin typeface="Georgia" panose="02040502050405020303" pitchFamily="18" charset="0"/>
              </a:rPr>
              <a:t>next morning </a:t>
            </a:r>
            <a:r>
              <a:rPr lang="en-US" sz="2800" b="1" dirty="0">
                <a:ln>
                  <a:solidFill>
                    <a:srgbClr val="0000FF"/>
                  </a:solidFill>
                </a:ln>
                <a:solidFill>
                  <a:srgbClr val="FF99FF"/>
                </a:solidFill>
                <a:latin typeface="Georgia" panose="02040502050405020303" pitchFamily="18" charset="0"/>
              </a:rPr>
              <a:t>	</a:t>
            </a:r>
            <a:r>
              <a:rPr lang="en-US" sz="2800" dirty="0">
                <a:solidFill>
                  <a:prstClr val="black"/>
                </a:solidFill>
                <a:latin typeface="Georgia" panose="02040502050405020303" pitchFamily="18" charset="0"/>
              </a:rPr>
              <a:t>and pressed the fleece, and wrung dew out of the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fleece, to </a:t>
            </a:r>
            <a:r>
              <a:rPr lang="en-US" sz="2800" u="sng" dirty="0">
                <a:solidFill>
                  <a:srgbClr val="FF0000"/>
                </a:solidFill>
                <a:latin typeface="Georgia" panose="02040502050405020303" pitchFamily="18" charset="0"/>
              </a:rPr>
              <a:t>fill a bowl</a:t>
            </a:r>
            <a:r>
              <a:rPr lang="en-US" sz="2800" dirty="0">
                <a:solidFill>
                  <a:srgbClr val="FF0000"/>
                </a:solidFill>
                <a:latin typeface="Georgia" panose="02040502050405020303" pitchFamily="18" charset="0"/>
              </a:rPr>
              <a:t> </a:t>
            </a:r>
            <a:r>
              <a:rPr lang="en-US" sz="2800" dirty="0">
                <a:solidFill>
                  <a:prstClr val="black"/>
                </a:solidFill>
                <a:latin typeface="Georgia" panose="02040502050405020303" pitchFamily="18" charset="0"/>
              </a:rPr>
              <a:t>with water. </a:t>
            </a:r>
          </a:p>
        </p:txBody>
      </p:sp>
      <p:sp>
        <p:nvSpPr>
          <p:cNvPr id="24" name="Rectangle: Rounded Corners 23">
            <a:extLst>
              <a:ext uri="{FF2B5EF4-FFF2-40B4-BE49-F238E27FC236}">
                <a16:creationId xmlns="" xmlns:a16="http://schemas.microsoft.com/office/drawing/2014/main" id="{135891F9-28F3-419F-94A2-404327C790D8}"/>
              </a:ext>
            </a:extLst>
          </p:cNvPr>
          <p:cNvSpPr/>
          <p:nvPr/>
        </p:nvSpPr>
        <p:spPr>
          <a:xfrm>
            <a:off x="10923638" y="4133233"/>
            <a:ext cx="1196779" cy="481780"/>
          </a:xfrm>
          <a:prstGeom prst="roundRect">
            <a:avLst>
              <a:gd name="adj" fmla="val 38044"/>
            </a:avLst>
          </a:prstGeom>
          <a:solidFill>
            <a:srgbClr val="FF7C8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0000FF"/>
                  </a:solidFill>
                </a:ln>
                <a:solidFill>
                  <a:srgbClr val="00FF99"/>
                </a:solidFill>
                <a:effectLst>
                  <a:glow rad="127000">
                    <a:srgbClr val="FFFF00"/>
                  </a:glow>
                </a:effectLst>
              </a:rPr>
              <a:t>Boqer</a:t>
            </a:r>
          </a:p>
        </p:txBody>
      </p:sp>
      <p:sp>
        <p:nvSpPr>
          <p:cNvPr id="15" name="Rectangle: Rounded Corners 14">
            <a:extLst>
              <a:ext uri="{FF2B5EF4-FFF2-40B4-BE49-F238E27FC236}">
                <a16:creationId xmlns="" xmlns:a16="http://schemas.microsoft.com/office/drawing/2014/main" id="{6ACF8BDB-B4FC-4A40-9842-CE78D57107F2}"/>
              </a:ext>
            </a:extLst>
          </p:cNvPr>
          <p:cNvSpPr/>
          <p:nvPr/>
        </p:nvSpPr>
        <p:spPr>
          <a:xfrm>
            <a:off x="11225879" y="4620577"/>
            <a:ext cx="947951" cy="354652"/>
          </a:xfrm>
          <a:prstGeom prst="round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FF"/>
                </a:solidFill>
                <a:effectLst>
                  <a:glow rad="127000">
                    <a:srgbClr val="FFFF00"/>
                  </a:glow>
                </a:effectLst>
                <a:latin typeface="Cooper Black" panose="0208090404030B020404" pitchFamily="18" charset="0"/>
              </a:rPr>
              <a:t>Dawn</a:t>
            </a:r>
          </a:p>
        </p:txBody>
      </p:sp>
      <p:sp>
        <p:nvSpPr>
          <p:cNvPr id="11" name="Rectangle: Rounded Corners 10">
            <a:extLst>
              <a:ext uri="{FF2B5EF4-FFF2-40B4-BE49-F238E27FC236}">
                <a16:creationId xmlns="" xmlns:a16="http://schemas.microsoft.com/office/drawing/2014/main" id="{63E07C4F-F4B5-43B4-9A26-2DA3FCAFBE68}"/>
              </a:ext>
            </a:extLst>
          </p:cNvPr>
          <p:cNvSpPr/>
          <p:nvPr/>
        </p:nvSpPr>
        <p:spPr>
          <a:xfrm>
            <a:off x="-1" y="4619179"/>
            <a:ext cx="947951" cy="354652"/>
          </a:xfrm>
          <a:prstGeom prst="round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FF"/>
                </a:solidFill>
                <a:effectLst>
                  <a:glow rad="127000">
                    <a:srgbClr val="FFFF00"/>
                  </a:glow>
                </a:effectLst>
                <a:latin typeface="Cooper Black" panose="0208090404030B020404" pitchFamily="18" charset="0"/>
              </a:rPr>
              <a:t>Dawn</a:t>
            </a:r>
          </a:p>
        </p:txBody>
      </p:sp>
      <p:sp>
        <p:nvSpPr>
          <p:cNvPr id="16" name="Arrow: Striped Right 15">
            <a:extLst>
              <a:ext uri="{FF2B5EF4-FFF2-40B4-BE49-F238E27FC236}">
                <a16:creationId xmlns="" xmlns:a16="http://schemas.microsoft.com/office/drawing/2014/main" id="{31EC661B-D384-4E00-B702-45F87384D116}"/>
              </a:ext>
            </a:extLst>
          </p:cNvPr>
          <p:cNvSpPr/>
          <p:nvPr/>
        </p:nvSpPr>
        <p:spPr>
          <a:xfrm rot="4124066">
            <a:off x="9227221" y="2212461"/>
            <a:ext cx="3141627" cy="626088"/>
          </a:xfrm>
          <a:prstGeom prst="stripedRightArrow">
            <a:avLst>
              <a:gd name="adj1" fmla="val 29469"/>
              <a:gd name="adj2" fmla="val 92490"/>
            </a:avLst>
          </a:prstGeom>
          <a:solidFill>
            <a:srgbClr val="FF7C80"/>
          </a:solidFill>
          <a:ln w="28575">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Speech Bubble: Rectangle with Corners Rounded 19">
            <a:extLst>
              <a:ext uri="{FF2B5EF4-FFF2-40B4-BE49-F238E27FC236}">
                <a16:creationId xmlns="" xmlns:a16="http://schemas.microsoft.com/office/drawing/2014/main" id="{4532FAB3-C5A6-4952-8B14-686BA040541B}"/>
              </a:ext>
            </a:extLst>
          </p:cNvPr>
          <p:cNvSpPr/>
          <p:nvPr/>
        </p:nvSpPr>
        <p:spPr>
          <a:xfrm>
            <a:off x="4286865" y="3195442"/>
            <a:ext cx="6042590" cy="1338652"/>
          </a:xfrm>
          <a:prstGeom prst="wedgeRoundRectCallout">
            <a:avLst>
              <a:gd name="adj1" fmla="val 62702"/>
              <a:gd name="adj2" fmla="val 142569"/>
              <a:gd name="adj3" fmla="val 16667"/>
            </a:avLst>
          </a:prstGeom>
          <a:solidFill>
            <a:srgbClr val="92D050"/>
          </a:solidFill>
          <a:ln w="5715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2800" dirty="0">
                <a:solidFill>
                  <a:prstClr val="black"/>
                </a:solidFill>
                <a:latin typeface="Georgia" panose="02040502050405020303" pitchFamily="18" charset="0"/>
              </a:rPr>
              <a:t>The </a:t>
            </a:r>
            <a:r>
              <a:rPr lang="en-US" sz="2800" b="1" dirty="0">
                <a:solidFill>
                  <a:prstClr val="black"/>
                </a:solidFill>
                <a:effectLst>
                  <a:glow rad="127000">
                    <a:srgbClr val="FF7C80"/>
                  </a:glow>
                </a:effectLst>
                <a:latin typeface="Georgia" panose="02040502050405020303" pitchFamily="18" charset="0"/>
              </a:rPr>
              <a:t>dew</a:t>
            </a:r>
            <a:r>
              <a:rPr lang="en-US" sz="2800" dirty="0">
                <a:solidFill>
                  <a:prstClr val="black"/>
                </a:solidFill>
                <a:latin typeface="Georgia" panose="02040502050405020303" pitchFamily="18" charset="0"/>
              </a:rPr>
              <a:t> fell on the fleece </a:t>
            </a:r>
            <a:r>
              <a:rPr lang="en-US" sz="2800" u="sng" dirty="0">
                <a:solidFill>
                  <a:prstClr val="black"/>
                </a:solidFill>
                <a:latin typeface="Georgia" panose="02040502050405020303" pitchFamily="18" charset="0"/>
              </a:rPr>
              <a:t>that ni</a:t>
            </a:r>
            <a:r>
              <a:rPr lang="en-US" sz="2800" dirty="0">
                <a:solidFill>
                  <a:prstClr val="black"/>
                </a:solidFill>
                <a:latin typeface="Georgia" panose="02040502050405020303" pitchFamily="18" charset="0"/>
              </a:rPr>
              <a:t>g</a:t>
            </a:r>
            <a:r>
              <a:rPr lang="en-US" sz="2800" u="sng" dirty="0">
                <a:solidFill>
                  <a:prstClr val="black"/>
                </a:solidFill>
                <a:latin typeface="Georgia" panose="02040502050405020303" pitchFamily="18" charset="0"/>
              </a:rPr>
              <a:t>ht </a:t>
            </a:r>
            <a:r>
              <a:rPr lang="en-US" sz="2800" dirty="0">
                <a:solidFill>
                  <a:prstClr val="black"/>
                </a:solidFill>
                <a:latin typeface="Georgia" panose="02040502050405020303" pitchFamily="18" charset="0"/>
              </a:rPr>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in the early hours before Dawn.</a:t>
            </a:r>
          </a:p>
        </p:txBody>
      </p:sp>
      <p:pic>
        <p:nvPicPr>
          <p:cNvPr id="17" name="Picture 16" descr="C:\Documents and Settings\Rae\Desktop\gideons-fleece.jpg">
            <a:extLst>
              <a:ext uri="{FF2B5EF4-FFF2-40B4-BE49-F238E27FC236}">
                <a16:creationId xmlns="" xmlns:a16="http://schemas.microsoft.com/office/drawing/2014/main" id="{5E32D781-24A2-4314-BAE9-597A831F0A13}"/>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281926" y="2039937"/>
            <a:ext cx="2640045" cy="3395663"/>
          </a:xfrm>
          <a:prstGeom prst="roundRect">
            <a:avLst>
              <a:gd name="adj" fmla="val 16667"/>
            </a:avLst>
          </a:prstGeom>
          <a:ln w="38100">
            <a:solidFill>
              <a:srgbClr val="4F81BD"/>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Star: 4 Points 18">
            <a:extLst>
              <a:ext uri="{FF2B5EF4-FFF2-40B4-BE49-F238E27FC236}">
                <a16:creationId xmlns="" xmlns:a16="http://schemas.microsoft.com/office/drawing/2014/main" id="{960E10E8-FF50-4C1F-ADA2-E29D9CA1CDD3}"/>
              </a:ext>
            </a:extLst>
          </p:cNvPr>
          <p:cNvSpPr/>
          <p:nvPr/>
        </p:nvSpPr>
        <p:spPr>
          <a:xfrm>
            <a:off x="82549" y="100875"/>
            <a:ext cx="544947" cy="461818"/>
          </a:xfrm>
          <a:prstGeom prst="star4">
            <a:avLst/>
          </a:prstGeom>
          <a:solidFill>
            <a:srgbClr val="FF00FF"/>
          </a:solidFill>
          <a:ln w="28575">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2400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1250"/>
                                        <p:tgtEl>
                                          <p:spTgt spid="18"/>
                                        </p:tgtEl>
                                      </p:cBhvr>
                                    </p:animEffect>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par>
                          <p:cTn id="17" fill="hold">
                            <p:stCondLst>
                              <p:cond delay="1750"/>
                            </p:stCondLst>
                            <p:childTnLst>
                              <p:par>
                                <p:cTn id="18" presetID="31"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fltVal val="0"/>
                                          </p:val>
                                        </p:tav>
                                        <p:tav tm="100000">
                                          <p:val>
                                            <p:strVal val="#ppt_w"/>
                                          </p:val>
                                        </p:tav>
                                      </p:tavLst>
                                    </p:anim>
                                    <p:anim calcmode="lin" valueType="num">
                                      <p:cBhvr>
                                        <p:cTn id="21" dur="1000" fill="hold"/>
                                        <p:tgtEl>
                                          <p:spTgt spid="17"/>
                                        </p:tgtEl>
                                        <p:attrNameLst>
                                          <p:attrName>ppt_h</p:attrName>
                                        </p:attrNameLst>
                                      </p:cBhvr>
                                      <p:tavLst>
                                        <p:tav tm="0">
                                          <p:val>
                                            <p:fltVal val="0"/>
                                          </p:val>
                                        </p:tav>
                                        <p:tav tm="100000">
                                          <p:val>
                                            <p:strVal val="#ppt_h"/>
                                          </p:val>
                                        </p:tav>
                                      </p:tavLst>
                                    </p:anim>
                                    <p:anim calcmode="lin" valueType="num">
                                      <p:cBhvr>
                                        <p:cTn id="22" dur="1000" fill="hold"/>
                                        <p:tgtEl>
                                          <p:spTgt spid="17"/>
                                        </p:tgtEl>
                                        <p:attrNameLst>
                                          <p:attrName>style.rotation</p:attrName>
                                        </p:attrNameLst>
                                      </p:cBhvr>
                                      <p:tavLst>
                                        <p:tav tm="0">
                                          <p:val>
                                            <p:fltVal val="90"/>
                                          </p:val>
                                        </p:tav>
                                        <p:tav tm="100000">
                                          <p:val>
                                            <p:fltVal val="0"/>
                                          </p:val>
                                        </p:tav>
                                      </p:tavLst>
                                    </p:anim>
                                    <p:animEffect transition="in" filter="fade">
                                      <p:cBhvr>
                                        <p:cTn id="2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2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43000">
              <a:srgbClr val="FF7C80">
                <a:alpha val="38000"/>
              </a:srgbClr>
            </a:gs>
            <a:gs pos="71000">
              <a:schemeClr val="accent1">
                <a:alpha val="60000"/>
                <a:lumMod val="67000"/>
                <a:lumOff val="33000"/>
              </a:schemeClr>
            </a:gs>
            <a:gs pos="100000">
              <a:srgbClr val="7030A0">
                <a:lumMod val="76000"/>
              </a:srgbClr>
            </a:gs>
          </a:gsLst>
          <a:lin ang="5400000" scaled="1"/>
        </a:gradFill>
        <a:effectLst/>
      </p:bgPr>
    </p:bg>
    <p:spTree>
      <p:nvGrpSpPr>
        <p:cNvPr id="1" name=""/>
        <p:cNvGrpSpPr/>
        <p:nvPr/>
      </p:nvGrpSpPr>
      <p:grpSpPr>
        <a:xfrm>
          <a:off x="0" y="0"/>
          <a:ext cx="0" cy="0"/>
          <a:chOff x="0" y="0"/>
          <a:chExt cx="0" cy="0"/>
        </a:xfrm>
      </p:grpSpPr>
      <p:sp>
        <p:nvSpPr>
          <p:cNvPr id="17" name="Speech Bubble: Rectangle with Corners Rounded 16">
            <a:extLst>
              <a:ext uri="{FF2B5EF4-FFF2-40B4-BE49-F238E27FC236}">
                <a16:creationId xmlns="" xmlns:a16="http://schemas.microsoft.com/office/drawing/2014/main" id="{D2C5BD2D-402F-4C14-8B2A-11F72746F333}"/>
              </a:ext>
            </a:extLst>
          </p:cNvPr>
          <p:cNvSpPr/>
          <p:nvPr/>
        </p:nvSpPr>
        <p:spPr>
          <a:xfrm>
            <a:off x="6862919" y="351442"/>
            <a:ext cx="4467456" cy="2517144"/>
          </a:xfrm>
          <a:prstGeom prst="wedgeRoundRectCallout">
            <a:avLst>
              <a:gd name="adj1" fmla="val 56456"/>
              <a:gd name="adj2" fmla="val 154301"/>
              <a:gd name="adj3" fmla="val 16667"/>
            </a:avLst>
          </a:prstGeom>
          <a:solidFill>
            <a:srgbClr val="92D050"/>
          </a:solidFill>
          <a:ln w="5715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800" dirty="0">
                <a:solidFill>
                  <a:srgbClr val="008080"/>
                </a:solidFill>
                <a:latin typeface="Georgia" panose="02040502050405020303" pitchFamily="18" charset="0"/>
              </a:rPr>
              <a:t>Jdg 6:40</a:t>
            </a:r>
            <a:r>
              <a:rPr lang="en-US" sz="2800" dirty="0">
                <a:solidFill>
                  <a:prstClr val="black"/>
                </a:solidFill>
                <a:latin typeface="Georgia" panose="02040502050405020303" pitchFamily="18" charset="0"/>
              </a:rPr>
              <a:t>  And Elohim did so </a:t>
            </a:r>
            <a:r>
              <a:rPr lang="en-US" sz="2800" b="1" dirty="0">
                <a:solidFill>
                  <a:prstClr val="black"/>
                </a:solidFill>
                <a:effectLst>
                  <a:glow rad="127000">
                    <a:srgbClr val="FF99FF"/>
                  </a:glow>
                </a:effectLst>
                <a:latin typeface="Georgia" panose="02040502050405020303" pitchFamily="18" charset="0"/>
              </a:rPr>
              <a:t>that night, </a:t>
            </a:r>
            <a:r>
              <a:rPr lang="en-US" sz="2800" dirty="0">
                <a:solidFill>
                  <a:prstClr val="black"/>
                </a:solidFill>
                <a:latin typeface="Georgia" panose="02040502050405020303" pitchFamily="18" charset="0"/>
              </a:rPr>
              <a:t>and it was dry on the fleece only, but there was dew on all the ground. </a:t>
            </a:r>
          </a:p>
        </p:txBody>
      </p:sp>
      <p:sp>
        <p:nvSpPr>
          <p:cNvPr id="2" name="Slide Number Placeholder 1">
            <a:extLst>
              <a:ext uri="{FF2B5EF4-FFF2-40B4-BE49-F238E27FC236}">
                <a16:creationId xmlns="" xmlns:a16="http://schemas.microsoft.com/office/drawing/2014/main" id="{69612706-5030-431B-B03A-70CDBDAC3E11}"/>
              </a:ext>
            </a:extLst>
          </p:cNvPr>
          <p:cNvSpPr>
            <a:spLocks noGrp="1"/>
          </p:cNvSpPr>
          <p:nvPr>
            <p:ph type="sldNum" sz="quarter" idx="12"/>
          </p:nvPr>
        </p:nvSpPr>
        <p:spPr>
          <a:xfrm>
            <a:off x="9377218" y="6492875"/>
            <a:ext cx="2743200" cy="365125"/>
          </a:xfrm>
        </p:spPr>
        <p:txBody>
          <a:bodyPr/>
          <a:lstStyle/>
          <a:p>
            <a:fld id="{DDD9EB22-F289-478D-9B7C-A50560697DE0}" type="slidenum">
              <a:rPr lang="en-CA" b="1" smtClean="0">
                <a:solidFill>
                  <a:srgbClr val="FF7C80"/>
                </a:solidFill>
              </a:rPr>
              <a:t>66</a:t>
            </a:fld>
            <a:endParaRPr lang="en-CA" b="1" dirty="0">
              <a:solidFill>
                <a:srgbClr val="FF7C80"/>
              </a:solidFill>
            </a:endParaRPr>
          </a:p>
        </p:txBody>
      </p:sp>
      <p:graphicFrame>
        <p:nvGraphicFramePr>
          <p:cNvPr id="5" name="Table 4">
            <a:extLst>
              <a:ext uri="{FF2B5EF4-FFF2-40B4-BE49-F238E27FC236}">
                <a16:creationId xmlns="" xmlns:a16="http://schemas.microsoft.com/office/drawing/2014/main" id="{F29FBF93-9B3E-46A0-BE98-28CEB9691294}"/>
              </a:ext>
            </a:extLst>
          </p:cNvPr>
          <p:cNvGraphicFramePr>
            <a:graphicFrameLocks noGrp="1"/>
          </p:cNvGraphicFramePr>
          <p:nvPr>
            <p:extLst>
              <p:ext uri="{D42A27DB-BD31-4B8C-83A1-F6EECF244321}">
                <p14:modId xmlns:p14="http://schemas.microsoft.com/office/powerpoint/2010/main" val="3956950901"/>
              </p:ext>
            </p:extLst>
          </p:nvPr>
        </p:nvGraphicFramePr>
        <p:xfrm>
          <a:off x="267856" y="5555228"/>
          <a:ext cx="11656288" cy="993058"/>
        </p:xfrm>
        <a:graphic>
          <a:graphicData uri="http://schemas.openxmlformats.org/drawingml/2006/table">
            <a:tbl>
              <a:tblPr firstRow="1" bandRow="1">
                <a:tableStyleId>{5C22544A-7EE6-4342-B048-85BDC9FD1C3A}</a:tableStyleId>
              </a:tblPr>
              <a:tblGrid>
                <a:gridCol w="5828144">
                  <a:extLst>
                    <a:ext uri="{9D8B030D-6E8A-4147-A177-3AD203B41FA5}">
                      <a16:colId xmlns="" xmlns:a16="http://schemas.microsoft.com/office/drawing/2014/main" val="252772710"/>
                    </a:ext>
                  </a:extLst>
                </a:gridCol>
                <a:gridCol w="5828144">
                  <a:extLst>
                    <a:ext uri="{9D8B030D-6E8A-4147-A177-3AD203B41FA5}">
                      <a16:colId xmlns="" xmlns:a16="http://schemas.microsoft.com/office/drawing/2014/main" val="658516749"/>
                    </a:ext>
                  </a:extLst>
                </a:gridCol>
              </a:tblGrid>
              <a:tr h="993058">
                <a:tc>
                  <a:txBody>
                    <a:bodyPr/>
                    <a:lstStyle/>
                    <a:p>
                      <a:pPr algn="l"/>
                      <a:r>
                        <a:rPr lang="en-CA" sz="3600" dirty="0">
                          <a:solidFill>
                            <a:srgbClr val="9966FF"/>
                          </a:solidFill>
                        </a:rPr>
                        <a:t>                    Light Season</a:t>
                      </a:r>
                      <a:endParaRPr lang="en-CA" sz="3600" u="sng" dirty="0">
                        <a:solidFill>
                          <a:srgbClr val="9966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solidFill>
                      <a:srgbClr val="7FF7FD"/>
                    </a:solidFill>
                  </a:tcPr>
                </a:tc>
                <a:tc>
                  <a:txBody>
                    <a:bodyPr/>
                    <a:lstStyle/>
                    <a:p>
                      <a:pPr algn="l"/>
                      <a:r>
                        <a:rPr lang="en-CA" sz="3600" dirty="0"/>
                        <a:t>       Night Season</a:t>
                      </a:r>
                      <a:endParaRPr lang="en-CA" sz="3600"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tx1"/>
                    </a:solidFill>
                  </a:tcPr>
                </a:tc>
                <a:extLst>
                  <a:ext uri="{0D108BD9-81ED-4DB2-BD59-A6C34878D82A}">
                    <a16:rowId xmlns="" xmlns:a16="http://schemas.microsoft.com/office/drawing/2014/main" val="869847619"/>
                  </a:ext>
                </a:extLst>
              </a:tr>
            </a:tbl>
          </a:graphicData>
        </a:graphic>
      </p:graphicFrame>
      <p:sp>
        <p:nvSpPr>
          <p:cNvPr id="6" name="Rectangle 5">
            <a:extLst>
              <a:ext uri="{FF2B5EF4-FFF2-40B4-BE49-F238E27FC236}">
                <a16:creationId xmlns="" xmlns:a16="http://schemas.microsoft.com/office/drawing/2014/main" id="{EE58C879-E4A3-4EF0-85C9-6BCC16FC437E}"/>
              </a:ext>
            </a:extLst>
          </p:cNvPr>
          <p:cNvSpPr/>
          <p:nvPr/>
        </p:nvSpPr>
        <p:spPr>
          <a:xfrm>
            <a:off x="264943" y="5555227"/>
            <a:ext cx="331917" cy="1017358"/>
          </a:xfrm>
          <a:prstGeom prst="rect">
            <a:avLst/>
          </a:prstGeom>
          <a:gradFill flip="none" rotWithShape="1">
            <a:gsLst>
              <a:gs pos="24000">
                <a:srgbClr val="FFFF00"/>
              </a:gs>
              <a:gs pos="47000">
                <a:srgbClr val="FF7C80">
                  <a:alpha val="98000"/>
                </a:srgbClr>
              </a:gs>
              <a:gs pos="68000">
                <a:srgbClr val="7030A0">
                  <a:lumMod val="76000"/>
                </a:srgbClr>
              </a:gs>
            </a:gsLst>
            <a:lin ang="102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 xmlns:a16="http://schemas.microsoft.com/office/drawing/2014/main" id="{6DB0F929-70D8-4A54-9F00-5B4ABCB74965}"/>
              </a:ext>
            </a:extLst>
          </p:cNvPr>
          <p:cNvSpPr/>
          <p:nvPr/>
        </p:nvSpPr>
        <p:spPr>
          <a:xfrm>
            <a:off x="6094543" y="5543078"/>
            <a:ext cx="331917" cy="1017358"/>
          </a:xfrm>
          <a:prstGeom prst="rect">
            <a:avLst/>
          </a:prstGeom>
          <a:gradFill flip="none" rotWithShape="1">
            <a:gsLst>
              <a:gs pos="24000">
                <a:srgbClr val="FFFF00"/>
              </a:gs>
              <a:gs pos="52000">
                <a:srgbClr val="FF7C80">
                  <a:alpha val="98000"/>
                </a:srgbClr>
              </a:gs>
              <a:gs pos="71000">
                <a:srgbClr val="7030A0">
                  <a:lumMod val="76000"/>
                  <a:alpha val="84000"/>
                </a:srgbClr>
              </a:gs>
            </a:gsLst>
            <a:lin ang="6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 xmlns:a16="http://schemas.microsoft.com/office/drawing/2014/main" id="{41A77D8E-6D4B-4355-B6B7-77402ACD8459}"/>
              </a:ext>
            </a:extLst>
          </p:cNvPr>
          <p:cNvCxnSpPr>
            <a:cxnSpLocks/>
          </p:cNvCxnSpPr>
          <p:nvPr/>
        </p:nvCxnSpPr>
        <p:spPr>
          <a:xfrm flipV="1">
            <a:off x="290110" y="4979906"/>
            <a:ext cx="0" cy="575321"/>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2EFAF7B1-24D3-434C-B25E-CD2D4AB7812E}"/>
              </a:ext>
            </a:extLst>
          </p:cNvPr>
          <p:cNvCxnSpPr>
            <a:cxnSpLocks/>
          </p:cNvCxnSpPr>
          <p:nvPr/>
        </p:nvCxnSpPr>
        <p:spPr>
          <a:xfrm flipV="1">
            <a:off x="6107771" y="5260258"/>
            <a:ext cx="0" cy="265476"/>
          </a:xfrm>
          <a:prstGeom prst="line">
            <a:avLst/>
          </a:prstGeom>
          <a:ln w="76200">
            <a:solidFill>
              <a:schemeClr val="accent4">
                <a:lumMod val="60000"/>
                <a:lumOff val="40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6B3E4F76-063A-4129-933C-12E2F94BC10B}"/>
              </a:ext>
            </a:extLst>
          </p:cNvPr>
          <p:cNvCxnSpPr>
            <a:cxnSpLocks/>
          </p:cNvCxnSpPr>
          <p:nvPr/>
        </p:nvCxnSpPr>
        <p:spPr>
          <a:xfrm flipV="1">
            <a:off x="11952218" y="4981305"/>
            <a:ext cx="0" cy="1566981"/>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8" name="Speech Bubble: Rectangle with Corners Rounded 17">
            <a:extLst>
              <a:ext uri="{FF2B5EF4-FFF2-40B4-BE49-F238E27FC236}">
                <a16:creationId xmlns="" xmlns:a16="http://schemas.microsoft.com/office/drawing/2014/main" id="{8FE1F80E-66E7-45C5-820F-E58291D5DE23}"/>
              </a:ext>
            </a:extLst>
          </p:cNvPr>
          <p:cNvSpPr/>
          <p:nvPr/>
        </p:nvSpPr>
        <p:spPr>
          <a:xfrm>
            <a:off x="478877" y="297564"/>
            <a:ext cx="5616118" cy="4962694"/>
          </a:xfrm>
          <a:prstGeom prst="wedgeRoundRectCallout">
            <a:avLst>
              <a:gd name="adj1" fmla="val -41112"/>
              <a:gd name="adj2" fmla="val 61418"/>
              <a:gd name="adj3" fmla="val 16667"/>
            </a:avLst>
          </a:prstGeom>
          <a:solidFill>
            <a:schemeClr val="accent4">
              <a:lumMod val="40000"/>
              <a:lumOff val="60000"/>
            </a:schemeClr>
          </a:solidFill>
          <a:ln w="5715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800" dirty="0" err="1">
                <a:solidFill>
                  <a:srgbClr val="663300"/>
                </a:solidFill>
              </a:rPr>
              <a:t>Gid’on</a:t>
            </a:r>
            <a:r>
              <a:rPr lang="en-US" sz="2800" dirty="0">
                <a:solidFill>
                  <a:srgbClr val="663300"/>
                </a:solidFill>
              </a:rPr>
              <a:t>, had arose early at Dawn, and then </a:t>
            </a:r>
            <a:r>
              <a:rPr lang="en-US" sz="2800" b="1" u="sng" dirty="0">
                <a:solidFill>
                  <a:srgbClr val="663300"/>
                </a:solidFill>
              </a:rPr>
              <a:t>wrun</a:t>
            </a:r>
            <a:r>
              <a:rPr lang="en-US" sz="2800" b="1" dirty="0">
                <a:solidFill>
                  <a:srgbClr val="663300"/>
                </a:solidFill>
              </a:rPr>
              <a:t>g </a:t>
            </a:r>
            <a:r>
              <a:rPr lang="en-US" sz="2800" b="1" u="sng" dirty="0">
                <a:solidFill>
                  <a:srgbClr val="663300"/>
                </a:solidFill>
              </a:rPr>
              <a:t>out the fleece</a:t>
            </a:r>
            <a:r>
              <a:rPr lang="en-US" sz="2800" b="1" dirty="0">
                <a:solidFill>
                  <a:srgbClr val="663300"/>
                </a:solidFill>
              </a:rPr>
              <a:t>!</a:t>
            </a:r>
            <a:r>
              <a:rPr lang="en-US" sz="2800" b="1" u="sng" dirty="0">
                <a:solidFill>
                  <a:srgbClr val="663300"/>
                </a:solidFill>
              </a:rPr>
              <a:t>  </a:t>
            </a:r>
          </a:p>
          <a:p>
            <a:pPr marL="228600" lvl="0" indent="-228600">
              <a:lnSpc>
                <a:spcPct val="90000"/>
              </a:lnSpc>
              <a:spcBef>
                <a:spcPts val="1000"/>
              </a:spcBef>
              <a:buFont typeface="Arial" panose="020B0604020202020204" pitchFamily="34" charset="0"/>
              <a:buChar char="•"/>
            </a:pPr>
            <a:r>
              <a:rPr lang="en-US" sz="2800" dirty="0">
                <a:solidFill>
                  <a:srgbClr val="008080"/>
                </a:solidFill>
                <a:latin typeface="Georgia" panose="02040502050405020303" pitchFamily="18" charset="0"/>
              </a:rPr>
              <a:t>Jdg 6:39</a:t>
            </a:r>
            <a:r>
              <a:rPr lang="en-US" sz="2800" dirty="0">
                <a:solidFill>
                  <a:prstClr val="black"/>
                </a:solidFill>
                <a:latin typeface="Georgia" panose="02040502050405020303" pitchFamily="18" charset="0"/>
              </a:rPr>
              <a:t>  And </a:t>
            </a:r>
            <a:r>
              <a:rPr lang="en-US" sz="2800" b="1" u="sng" dirty="0" err="1">
                <a:solidFill>
                  <a:prstClr val="black"/>
                </a:solidFill>
                <a:latin typeface="Georgia" panose="02040502050405020303" pitchFamily="18" charset="0"/>
              </a:rPr>
              <a:t>Gi</a:t>
            </a:r>
            <a:r>
              <a:rPr lang="en-US" sz="2800" b="1" u="sng" dirty="0" err="1">
                <a:solidFill>
                  <a:prstClr val="black"/>
                </a:solidFill>
                <a:latin typeface="TITUS Cyberbit Basic" panose="02020603050405020304" pitchFamily="18" charset="0"/>
              </a:rPr>
              <a:t>ḏʽ</a:t>
            </a:r>
            <a:r>
              <a:rPr lang="en-US" sz="2800" b="1" u="sng" dirty="0" err="1">
                <a:solidFill>
                  <a:prstClr val="black"/>
                </a:solidFill>
                <a:latin typeface="Georgia" panose="02040502050405020303" pitchFamily="18" charset="0"/>
              </a:rPr>
              <a:t>on</a:t>
            </a:r>
            <a:r>
              <a:rPr lang="en-US" sz="2800" b="1" u="sng" dirty="0">
                <a:solidFill>
                  <a:prstClr val="black"/>
                </a:solidFill>
                <a:latin typeface="Georgia" panose="02040502050405020303" pitchFamily="18" charset="0"/>
              </a:rPr>
              <a:t> said</a:t>
            </a:r>
            <a:r>
              <a:rPr lang="en-US" sz="2800" b="1" dirty="0">
                <a:solidFill>
                  <a:prstClr val="black"/>
                </a:solidFill>
                <a:latin typeface="Georgia" panose="02040502050405020303" pitchFamily="18" charset="0"/>
              </a:rPr>
              <a:t> </a:t>
            </a:r>
            <a:r>
              <a:rPr lang="en-US" sz="2800" b="1" dirty="0" smtClean="0">
                <a:solidFill>
                  <a:prstClr val="black"/>
                </a:solidFill>
                <a:latin typeface="Georgia" panose="02040502050405020303" pitchFamily="18" charset="0"/>
              </a:rPr>
              <a:t/>
            </a:r>
            <a:br>
              <a:rPr lang="en-US" sz="2800" b="1"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to </a:t>
            </a:r>
            <a:r>
              <a:rPr lang="en-US" sz="2800" dirty="0">
                <a:solidFill>
                  <a:prstClr val="black"/>
                </a:solidFill>
                <a:latin typeface="Georgia" panose="02040502050405020303" pitchFamily="18" charset="0"/>
              </a:rPr>
              <a:t>Elohim, “Do not be displeased with me, and let me speak only this time: Please let me try only this time with the fleece, </a:t>
            </a:r>
            <a:r>
              <a:rPr lang="en-US" sz="2800" b="1" dirty="0">
                <a:solidFill>
                  <a:prstClr val="black"/>
                </a:solidFill>
                <a:effectLst>
                  <a:glow rad="127000">
                    <a:srgbClr val="00FF99"/>
                  </a:glow>
                </a:effectLst>
                <a:latin typeface="Georgia" panose="02040502050405020303" pitchFamily="18" charset="0"/>
              </a:rPr>
              <a:t>please let it be dry only on the fleece, and let there be dew on all the ground.” </a:t>
            </a:r>
          </a:p>
        </p:txBody>
      </p:sp>
      <p:sp>
        <p:nvSpPr>
          <p:cNvPr id="24" name="Rectangle: Rounded Corners 23">
            <a:extLst>
              <a:ext uri="{FF2B5EF4-FFF2-40B4-BE49-F238E27FC236}">
                <a16:creationId xmlns="" xmlns:a16="http://schemas.microsoft.com/office/drawing/2014/main" id="{135891F9-28F3-419F-94A2-404327C790D8}"/>
              </a:ext>
            </a:extLst>
          </p:cNvPr>
          <p:cNvSpPr/>
          <p:nvPr/>
        </p:nvSpPr>
        <p:spPr>
          <a:xfrm>
            <a:off x="10923638" y="4133233"/>
            <a:ext cx="1196779" cy="481780"/>
          </a:xfrm>
          <a:prstGeom prst="roundRect">
            <a:avLst>
              <a:gd name="adj" fmla="val 38044"/>
            </a:avLst>
          </a:prstGeom>
          <a:solidFill>
            <a:srgbClr val="FF7C8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0000FF"/>
                  </a:solidFill>
                </a:ln>
                <a:solidFill>
                  <a:srgbClr val="00FF99"/>
                </a:solidFill>
                <a:effectLst>
                  <a:glow rad="127000">
                    <a:srgbClr val="FFFF00"/>
                  </a:glow>
                </a:effectLst>
              </a:rPr>
              <a:t>Boqer</a:t>
            </a:r>
          </a:p>
        </p:txBody>
      </p:sp>
      <p:sp>
        <p:nvSpPr>
          <p:cNvPr id="15" name="Rectangle: Rounded Corners 14">
            <a:extLst>
              <a:ext uri="{FF2B5EF4-FFF2-40B4-BE49-F238E27FC236}">
                <a16:creationId xmlns="" xmlns:a16="http://schemas.microsoft.com/office/drawing/2014/main" id="{6ACF8BDB-B4FC-4A40-9842-CE78D57107F2}"/>
              </a:ext>
            </a:extLst>
          </p:cNvPr>
          <p:cNvSpPr/>
          <p:nvPr/>
        </p:nvSpPr>
        <p:spPr>
          <a:xfrm>
            <a:off x="11225879" y="4620577"/>
            <a:ext cx="947951" cy="354652"/>
          </a:xfrm>
          <a:prstGeom prst="round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FF"/>
                </a:solidFill>
                <a:effectLst>
                  <a:glow rad="127000">
                    <a:srgbClr val="FFFF00"/>
                  </a:glow>
                </a:effectLst>
                <a:latin typeface="Cooper Black" panose="0208090404030B020404" pitchFamily="18" charset="0"/>
              </a:rPr>
              <a:t>Dawn</a:t>
            </a:r>
          </a:p>
        </p:txBody>
      </p:sp>
      <p:sp>
        <p:nvSpPr>
          <p:cNvPr id="11" name="Rectangle: Rounded Corners 10">
            <a:extLst>
              <a:ext uri="{FF2B5EF4-FFF2-40B4-BE49-F238E27FC236}">
                <a16:creationId xmlns="" xmlns:a16="http://schemas.microsoft.com/office/drawing/2014/main" id="{63E07C4F-F4B5-43B4-9A26-2DA3FCAFBE68}"/>
              </a:ext>
            </a:extLst>
          </p:cNvPr>
          <p:cNvSpPr/>
          <p:nvPr/>
        </p:nvSpPr>
        <p:spPr>
          <a:xfrm>
            <a:off x="-1" y="4619179"/>
            <a:ext cx="947951" cy="354652"/>
          </a:xfrm>
          <a:prstGeom prst="round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FF"/>
                </a:solidFill>
                <a:effectLst>
                  <a:glow rad="127000">
                    <a:srgbClr val="FFFF00"/>
                  </a:glow>
                </a:effectLst>
                <a:latin typeface="Cooper Black" panose="0208090404030B020404" pitchFamily="18" charset="0"/>
              </a:rPr>
              <a:t>Dawn</a:t>
            </a:r>
          </a:p>
        </p:txBody>
      </p:sp>
      <p:sp>
        <p:nvSpPr>
          <p:cNvPr id="13" name="Rectangle: Rounded Corners 12">
            <a:extLst>
              <a:ext uri="{FF2B5EF4-FFF2-40B4-BE49-F238E27FC236}">
                <a16:creationId xmlns="" xmlns:a16="http://schemas.microsoft.com/office/drawing/2014/main" id="{F7F6212D-ADFA-4FC3-A5A3-16E1410B106B}"/>
              </a:ext>
            </a:extLst>
          </p:cNvPr>
          <p:cNvSpPr/>
          <p:nvPr/>
        </p:nvSpPr>
        <p:spPr>
          <a:xfrm>
            <a:off x="5643627" y="4942209"/>
            <a:ext cx="1042399" cy="354652"/>
          </a:xfrm>
          <a:prstGeom prst="roundRect">
            <a:avLst/>
          </a:prstGeom>
          <a:solidFill>
            <a:schemeClr val="accent4">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Cooper Black" panose="0208090404030B020404" pitchFamily="18" charset="0"/>
              </a:rPr>
              <a:t>Sunset</a:t>
            </a:r>
          </a:p>
        </p:txBody>
      </p:sp>
      <p:sp>
        <p:nvSpPr>
          <p:cNvPr id="3" name="Rectangle: Rounded Corners 2">
            <a:extLst>
              <a:ext uri="{FF2B5EF4-FFF2-40B4-BE49-F238E27FC236}">
                <a16:creationId xmlns="" xmlns:a16="http://schemas.microsoft.com/office/drawing/2014/main" id="{04729E8B-F6A3-4468-8F8B-F84D633240AA}"/>
              </a:ext>
            </a:extLst>
          </p:cNvPr>
          <p:cNvSpPr/>
          <p:nvPr/>
        </p:nvSpPr>
        <p:spPr>
          <a:xfrm>
            <a:off x="6031349" y="3025262"/>
            <a:ext cx="5071531" cy="21630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800" dirty="0">
                <a:solidFill>
                  <a:srgbClr val="002060"/>
                </a:solidFill>
              </a:rPr>
              <a:t>Note: there are </a:t>
            </a:r>
            <a:r>
              <a:rPr lang="en-CA" sz="2800" b="1" u="sng" dirty="0">
                <a:solidFill>
                  <a:srgbClr val="002060"/>
                </a:solidFill>
              </a:rPr>
              <a:t>NO</a:t>
            </a:r>
            <a:r>
              <a:rPr lang="en-CA" sz="2800" dirty="0">
                <a:solidFill>
                  <a:srgbClr val="002060"/>
                </a:solidFill>
              </a:rPr>
              <a:t>		 </a:t>
            </a:r>
            <a:br>
              <a:rPr lang="en-CA" sz="2800" dirty="0">
                <a:solidFill>
                  <a:srgbClr val="002060"/>
                </a:solidFill>
              </a:rPr>
            </a:br>
            <a:r>
              <a:rPr lang="en-CA" sz="2800" dirty="0">
                <a:solidFill>
                  <a:srgbClr val="002060"/>
                </a:solidFill>
              </a:rPr>
              <a:t>Hebrew words to indicate 	</a:t>
            </a:r>
            <a:br>
              <a:rPr lang="en-CA" sz="2800" dirty="0">
                <a:solidFill>
                  <a:srgbClr val="002060"/>
                </a:solidFill>
              </a:rPr>
            </a:br>
            <a:r>
              <a:rPr lang="en-CA" sz="2800" dirty="0">
                <a:solidFill>
                  <a:srgbClr val="002060"/>
                </a:solidFill>
              </a:rPr>
              <a:t>that this Night Season was </a:t>
            </a:r>
            <a:br>
              <a:rPr lang="en-CA" sz="2800" dirty="0">
                <a:solidFill>
                  <a:srgbClr val="002060"/>
                </a:solidFill>
              </a:rPr>
            </a:br>
            <a:r>
              <a:rPr lang="en-CA" sz="2800" b="1" dirty="0">
                <a:solidFill>
                  <a:srgbClr val="FF0000"/>
                </a:solidFill>
              </a:rPr>
              <a:t>separate</a:t>
            </a:r>
            <a:r>
              <a:rPr lang="en-CA" sz="2800" dirty="0">
                <a:solidFill>
                  <a:srgbClr val="002060"/>
                </a:solidFill>
              </a:rPr>
              <a:t> from the Light Season!</a:t>
            </a:r>
          </a:p>
        </p:txBody>
      </p:sp>
      <p:sp>
        <p:nvSpPr>
          <p:cNvPr id="4" name="Arrow: Curved Up 3">
            <a:extLst>
              <a:ext uri="{FF2B5EF4-FFF2-40B4-BE49-F238E27FC236}">
                <a16:creationId xmlns="" xmlns:a16="http://schemas.microsoft.com/office/drawing/2014/main" id="{6C127217-E30E-4A2D-B7EC-923AB42588F8}"/>
              </a:ext>
            </a:extLst>
          </p:cNvPr>
          <p:cNvSpPr/>
          <p:nvPr/>
        </p:nvSpPr>
        <p:spPr>
          <a:xfrm>
            <a:off x="405797" y="4980792"/>
            <a:ext cx="11656281" cy="1791035"/>
          </a:xfrm>
          <a:prstGeom prst="curvedUpArrow">
            <a:avLst>
              <a:gd name="adj1" fmla="val 19681"/>
              <a:gd name="adj2" fmla="val 50000"/>
              <a:gd name="adj3" fmla="val 20163"/>
            </a:avLst>
          </a:prstGeom>
          <a:gradFill flip="none" rotWithShape="1">
            <a:gsLst>
              <a:gs pos="9000">
                <a:srgbClr val="00FF99"/>
              </a:gs>
              <a:gs pos="27000">
                <a:srgbClr val="FF00FF"/>
              </a:gs>
              <a:gs pos="46000">
                <a:srgbClr val="7FF7FD"/>
              </a:gs>
              <a:gs pos="81000">
                <a:srgbClr val="FFFF00"/>
              </a:gs>
            </a:gsLst>
            <a:lin ang="16200000" scaled="1"/>
            <a:tileRect/>
          </a:gradFill>
          <a:ln w="28575">
            <a:solidFill>
              <a:srgbClr val="0000FF"/>
            </a:solidFill>
          </a:ln>
          <a:effectLst>
            <a:innerShdw blurRad="114300">
              <a:srgbClr val="00FF99">
                <a:alpha val="88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9" name="Star: 4 Points 18">
            <a:extLst>
              <a:ext uri="{FF2B5EF4-FFF2-40B4-BE49-F238E27FC236}">
                <a16:creationId xmlns="" xmlns:a16="http://schemas.microsoft.com/office/drawing/2014/main" id="{C15B7601-30BA-4E0A-9703-C74BA889628E}"/>
              </a:ext>
            </a:extLst>
          </p:cNvPr>
          <p:cNvSpPr/>
          <p:nvPr/>
        </p:nvSpPr>
        <p:spPr>
          <a:xfrm>
            <a:off x="101599" y="138975"/>
            <a:ext cx="544947" cy="461818"/>
          </a:xfrm>
          <a:prstGeom prst="star4">
            <a:avLst/>
          </a:prstGeom>
          <a:solidFill>
            <a:srgbClr val="FF00FF"/>
          </a:solidFill>
          <a:ln w="28575">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2220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10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0" dur="500"/>
                                        <p:tgtEl>
                                          <p:spTgt spid="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par>
                          <p:cTn id="19" fill="hold">
                            <p:stCondLst>
                              <p:cond delay="1000"/>
                            </p:stCondLst>
                            <p:childTnLst>
                              <p:par>
                                <p:cTn id="20" presetID="22" presetClass="entr" presetSubtype="8" repeatCount="400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2212E19-0A02-47A1-A692-CFB0E1B0DBCC}"/>
              </a:ext>
            </a:extLst>
          </p:cNvPr>
          <p:cNvSpPr>
            <a:spLocks noGrp="1"/>
          </p:cNvSpPr>
          <p:nvPr>
            <p:ph type="sldNum" sz="quarter" idx="12"/>
          </p:nvPr>
        </p:nvSpPr>
        <p:spPr>
          <a:xfrm>
            <a:off x="9448800" y="6492875"/>
            <a:ext cx="2743200" cy="365125"/>
          </a:xfrm>
        </p:spPr>
        <p:txBody>
          <a:bodyPr/>
          <a:lstStyle/>
          <a:p>
            <a:fld id="{DDD9EB22-F289-478D-9B7C-A50560697DE0}" type="slidenum">
              <a:rPr lang="en-CA" smtClean="0">
                <a:solidFill>
                  <a:schemeClr val="tx1"/>
                </a:solidFill>
              </a:rPr>
              <a:t>67</a:t>
            </a:fld>
            <a:endParaRPr lang="en-CA" dirty="0">
              <a:solidFill>
                <a:schemeClr val="tx1"/>
              </a:solidFill>
            </a:endParaRPr>
          </a:p>
        </p:txBody>
      </p:sp>
      <p:sp>
        <p:nvSpPr>
          <p:cNvPr id="7"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197923" y="314036"/>
            <a:ext cx="11732822" cy="6289964"/>
          </a:xfrm>
        </p:spPr>
        <p:txBody>
          <a:bodyPr anchor="ctr">
            <a:normAutofit lnSpcReduction="10000"/>
          </a:bodyPr>
          <a:lstStyle/>
          <a:p>
            <a:r>
              <a:rPr lang="en-CA" dirty="0" err="1">
                <a:solidFill>
                  <a:srgbClr val="008080"/>
                </a:solidFill>
                <a:latin typeface="Georgia" panose="02040502050405020303" pitchFamily="18" charset="0"/>
              </a:rPr>
              <a:t>Jdg</a:t>
            </a:r>
            <a:r>
              <a:rPr lang="en-CA" dirty="0">
                <a:solidFill>
                  <a:srgbClr val="008080"/>
                </a:solidFill>
                <a:latin typeface="Georgia" panose="02040502050405020303" pitchFamily="18" charset="0"/>
              </a:rPr>
              <a:t> </a:t>
            </a:r>
            <a:r>
              <a:rPr lang="en-CA" dirty="0" smtClean="0">
                <a:solidFill>
                  <a:srgbClr val="008080"/>
                </a:solidFill>
                <a:latin typeface="Georgia" panose="02040502050405020303" pitchFamily="18" charset="0"/>
              </a:rPr>
              <a:t>7:1 </a:t>
            </a:r>
            <a:r>
              <a:rPr lang="en-US" dirty="0" smtClean="0">
                <a:solidFill>
                  <a:prstClr val="black"/>
                </a:solidFill>
                <a:latin typeface="Georgia" panose="02040502050405020303" pitchFamily="18" charset="0"/>
              </a:rPr>
              <a:t>And </a:t>
            </a:r>
            <a:r>
              <a:rPr lang="en-US" dirty="0" err="1">
                <a:solidFill>
                  <a:prstClr val="black"/>
                </a:solidFill>
                <a:latin typeface="Georgia" panose="02040502050405020303" pitchFamily="18" charset="0"/>
              </a:rPr>
              <a:t>Yerubba</a:t>
            </a:r>
            <a:r>
              <a:rPr lang="en-US" dirty="0" err="1">
                <a:solidFill>
                  <a:prstClr val="black"/>
                </a:solidFill>
                <a:latin typeface="TITUS Cyberbit Basic" panose="02020603050405020304" pitchFamily="18" charset="0"/>
              </a:rPr>
              <a:t>ʽ</a:t>
            </a:r>
            <a:r>
              <a:rPr lang="en-US" dirty="0" err="1">
                <a:solidFill>
                  <a:prstClr val="black"/>
                </a:solidFill>
                <a:latin typeface="Georgia" panose="02040502050405020303" pitchFamily="18" charset="0"/>
              </a:rPr>
              <a:t>al</a:t>
            </a:r>
            <a:r>
              <a:rPr lang="en-US" dirty="0">
                <a:solidFill>
                  <a:prstClr val="black"/>
                </a:solidFill>
                <a:latin typeface="Georgia" panose="02040502050405020303" pitchFamily="18" charset="0"/>
              </a:rPr>
              <a:t>, that is </a:t>
            </a:r>
            <a:r>
              <a:rPr lang="en-US" dirty="0" err="1">
                <a:solidFill>
                  <a:prstClr val="black"/>
                </a:solidFill>
                <a:latin typeface="Georgia" panose="02040502050405020303" pitchFamily="18" charset="0"/>
              </a:rPr>
              <a:t>Gi</a:t>
            </a:r>
            <a:r>
              <a:rPr lang="en-US" dirty="0" err="1">
                <a:solidFill>
                  <a:prstClr val="black"/>
                </a:solidFill>
                <a:latin typeface="TITUS Cyberbit Basic" panose="02020603050405020304" pitchFamily="18" charset="0"/>
              </a:rPr>
              <a:t>ḏʽ</a:t>
            </a:r>
            <a:r>
              <a:rPr lang="en-US" dirty="0" err="1">
                <a:solidFill>
                  <a:prstClr val="black"/>
                </a:solidFill>
                <a:latin typeface="Georgia" panose="02040502050405020303" pitchFamily="18" charset="0"/>
              </a:rPr>
              <a:t>on</a:t>
            </a:r>
            <a:r>
              <a:rPr lang="en-US" dirty="0">
                <a:solidFill>
                  <a:prstClr val="black"/>
                </a:solidFill>
                <a:latin typeface="Georgia" panose="02040502050405020303" pitchFamily="18" charset="0"/>
              </a:rPr>
              <a:t>, and all the people who were with 	</a:t>
            </a:r>
            <a:r>
              <a:rPr lang="en-US" dirty="0" err="1">
                <a:solidFill>
                  <a:prstClr val="black"/>
                </a:solidFill>
                <a:latin typeface="Georgia" panose="02040502050405020303" pitchFamily="18" charset="0"/>
              </a:rPr>
              <a:t>him</a:t>
            </a:r>
            <a:r>
              <a:rPr lang="en-US" dirty="0" err="1">
                <a:solidFill>
                  <a:srgbClr val="7030A0"/>
                </a:solidFill>
                <a:latin typeface="Times New Roman" panose="02020603050405020304" pitchFamily="18" charset="0"/>
                <a:ea typeface="Calibri" panose="020F0502020204030204" pitchFamily="34" charset="0"/>
              </a:rPr>
              <a:t>תא</a:t>
            </a:r>
            <a:r>
              <a:rPr lang="en-US" dirty="0">
                <a:solidFill>
                  <a:prstClr val="black"/>
                </a:solidFill>
                <a:latin typeface="Georgia" panose="02040502050405020303" pitchFamily="18" charset="0"/>
              </a:rPr>
              <a:t> </a:t>
            </a:r>
            <a:r>
              <a:rPr lang="en-US" dirty="0">
                <a:noFill/>
                <a:latin typeface="Georgia" panose="02040502050405020303" pitchFamily="18" charset="0"/>
              </a:rPr>
              <a:t>.</a:t>
            </a:r>
            <a:r>
              <a:rPr lang="en-US" b="1" dirty="0">
                <a:ln>
                  <a:solidFill>
                    <a:srgbClr val="663300"/>
                  </a:solidFill>
                </a:ln>
                <a:solidFill>
                  <a:srgbClr val="FF0000"/>
                </a:solidFill>
                <a:latin typeface="Georgia" panose="02040502050405020303" pitchFamily="18" charset="0"/>
              </a:rPr>
              <a:t>rose up early </a:t>
            </a:r>
            <a:r>
              <a:rPr lang="en-US" dirty="0">
                <a:solidFill>
                  <a:prstClr val="black"/>
                </a:solidFill>
                <a:latin typeface="Georgia" panose="02040502050405020303" pitchFamily="18" charset="0"/>
              </a:rPr>
              <a:t>and encamped by the fountain of </a:t>
            </a:r>
            <a:r>
              <a:rPr lang="en-US" dirty="0" err="1">
                <a:solidFill>
                  <a:prstClr val="black"/>
                </a:solidFill>
                <a:latin typeface="TITUS Cyberbit Basic" panose="02020603050405020304" pitchFamily="18" charset="0"/>
              </a:rPr>
              <a:t>Ḥ</a:t>
            </a:r>
            <a:r>
              <a:rPr lang="en-US" dirty="0" err="1">
                <a:solidFill>
                  <a:prstClr val="black"/>
                </a:solidFill>
                <a:latin typeface="Georgia" panose="02040502050405020303" pitchFamily="18" charset="0"/>
              </a:rPr>
              <a:t>aro</a:t>
            </a:r>
            <a:r>
              <a:rPr lang="en-US" dirty="0" err="1">
                <a:solidFill>
                  <a:prstClr val="black"/>
                </a:solidFill>
                <a:latin typeface="TITUS Cyberbit Basic" panose="02020603050405020304" pitchFamily="18" charset="0"/>
              </a:rPr>
              <a:t>d</a:t>
            </a:r>
            <a:r>
              <a:rPr lang="en-US" dirty="0">
                <a:solidFill>
                  <a:prstClr val="black"/>
                </a:solidFill>
                <a:latin typeface="TITUS Cyberbit Basic" panose="02020603050405020304" pitchFamily="18" charset="0"/>
              </a:rPr>
              <a:t>̱</a:t>
            </a:r>
            <a:r>
              <a:rPr lang="en-US" dirty="0">
                <a:solidFill>
                  <a:prstClr val="black"/>
                </a:solidFill>
                <a:latin typeface="Georgia" panose="02040502050405020303" pitchFamily="18" charset="0"/>
              </a:rPr>
              <a:t>, so 	that the camp of </a:t>
            </a:r>
            <a:r>
              <a:rPr lang="en-US" dirty="0" err="1">
                <a:solidFill>
                  <a:prstClr val="black"/>
                </a:solidFill>
                <a:latin typeface="Georgia" panose="02040502050405020303" pitchFamily="18" charset="0"/>
              </a:rPr>
              <a:t>Mi</a:t>
            </a:r>
            <a:r>
              <a:rPr lang="en-US" dirty="0" err="1">
                <a:solidFill>
                  <a:prstClr val="black"/>
                </a:solidFill>
                <a:latin typeface="TITUS Cyberbit Basic" panose="02020603050405020304" pitchFamily="18" charset="0"/>
              </a:rPr>
              <a:t>ḏ</a:t>
            </a:r>
            <a:r>
              <a:rPr lang="en-US" dirty="0" err="1">
                <a:solidFill>
                  <a:prstClr val="black"/>
                </a:solidFill>
                <a:latin typeface="Georgia" panose="02040502050405020303" pitchFamily="18" charset="0"/>
              </a:rPr>
              <a:t>yan</a:t>
            </a:r>
            <a:r>
              <a:rPr lang="en-US" dirty="0">
                <a:solidFill>
                  <a:prstClr val="black"/>
                </a:solidFill>
                <a:latin typeface="Georgia" panose="02040502050405020303" pitchFamily="18" charset="0"/>
              </a:rPr>
              <a:t> was on the north side of them by the hill 	of </a:t>
            </a:r>
            <a:r>
              <a:rPr lang="en-US" dirty="0" err="1">
                <a:solidFill>
                  <a:prstClr val="black"/>
                </a:solidFill>
                <a:latin typeface="Georgia" panose="02040502050405020303" pitchFamily="18" charset="0"/>
              </a:rPr>
              <a:t>Moreh</a:t>
            </a:r>
            <a:r>
              <a:rPr lang="en-US" dirty="0">
                <a:solidFill>
                  <a:prstClr val="black"/>
                </a:solidFill>
                <a:latin typeface="Georgia" panose="02040502050405020303" pitchFamily="18" charset="0"/>
              </a:rPr>
              <a:t> in the valley. </a:t>
            </a:r>
          </a:p>
          <a:p>
            <a:r>
              <a:rPr lang="en-CA" dirty="0" err="1">
                <a:solidFill>
                  <a:srgbClr val="008080"/>
                </a:solidFill>
                <a:latin typeface="Georgia" panose="02040502050405020303" pitchFamily="18" charset="0"/>
              </a:rPr>
              <a:t>Jdg</a:t>
            </a:r>
            <a:r>
              <a:rPr lang="en-CA" dirty="0">
                <a:solidFill>
                  <a:srgbClr val="008080"/>
                </a:solidFill>
                <a:latin typeface="Georgia" panose="02040502050405020303" pitchFamily="18" charset="0"/>
              </a:rPr>
              <a:t> 7:2</a:t>
            </a:r>
            <a:r>
              <a:rPr lang="en-CA" dirty="0">
                <a:solidFill>
                  <a:prstClr val="black"/>
                </a:solidFill>
                <a:latin typeface="Georgia" panose="02040502050405020303" pitchFamily="18" charset="0"/>
              </a:rPr>
              <a:t>  And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said to </a:t>
            </a:r>
            <a:r>
              <a:rPr lang="en-US" dirty="0" err="1">
                <a:solidFill>
                  <a:prstClr val="black"/>
                </a:solidFill>
                <a:latin typeface="Georgia" panose="02040502050405020303" pitchFamily="18" charset="0"/>
              </a:rPr>
              <a:t>Gi</a:t>
            </a:r>
            <a:r>
              <a:rPr lang="en-US" dirty="0" err="1">
                <a:solidFill>
                  <a:prstClr val="black"/>
                </a:solidFill>
                <a:latin typeface="TITUS Cyberbit Basic" panose="02020603050405020304" pitchFamily="18" charset="0"/>
              </a:rPr>
              <a:t>ḏʽ</a:t>
            </a:r>
            <a:r>
              <a:rPr lang="en-US" dirty="0" err="1">
                <a:solidFill>
                  <a:prstClr val="black"/>
                </a:solidFill>
                <a:latin typeface="Georgia" panose="02040502050405020303" pitchFamily="18" charset="0"/>
              </a:rPr>
              <a:t>on</a:t>
            </a:r>
            <a:r>
              <a:rPr lang="en-US" dirty="0">
                <a:solidFill>
                  <a:prstClr val="black"/>
                </a:solidFill>
                <a:latin typeface="Georgia" panose="02040502050405020303" pitchFamily="18" charset="0"/>
              </a:rPr>
              <a:t>, “The people who are with you are too 	many for </a:t>
            </a:r>
            <a:r>
              <a:rPr lang="en-US" dirty="0">
                <a:solidFill>
                  <a:srgbClr val="0000FF"/>
                </a:solidFill>
                <a:latin typeface="Georgia" panose="02040502050405020303" pitchFamily="18" charset="0"/>
              </a:rPr>
              <a:t>Me</a:t>
            </a:r>
            <a:r>
              <a:rPr lang="en-US" dirty="0">
                <a:solidFill>
                  <a:prstClr val="black"/>
                </a:solidFill>
                <a:latin typeface="Georgia" panose="02040502050405020303" pitchFamily="18" charset="0"/>
              </a:rPr>
              <a:t> to give </a:t>
            </a:r>
            <a:r>
              <a:rPr lang="en-US" dirty="0" err="1">
                <a:solidFill>
                  <a:prstClr val="black"/>
                </a:solidFill>
                <a:latin typeface="Georgia" panose="02040502050405020303" pitchFamily="18" charset="0"/>
              </a:rPr>
              <a:t>Mi</a:t>
            </a:r>
            <a:r>
              <a:rPr lang="en-US" dirty="0" err="1">
                <a:solidFill>
                  <a:prstClr val="black"/>
                </a:solidFill>
                <a:latin typeface="TITUS Cyberbit Basic" panose="02020603050405020304" pitchFamily="18" charset="0"/>
              </a:rPr>
              <a:t>ḏ</a:t>
            </a:r>
            <a:r>
              <a:rPr lang="en-US" dirty="0" err="1">
                <a:solidFill>
                  <a:prstClr val="black"/>
                </a:solidFill>
                <a:latin typeface="Georgia" panose="02040502050405020303" pitchFamily="18" charset="0"/>
              </a:rPr>
              <a:t>yan</a:t>
            </a:r>
            <a:r>
              <a:rPr lang="en-US" dirty="0">
                <a:solidFill>
                  <a:prstClr val="black"/>
                </a:solidFill>
                <a:latin typeface="Georgia" panose="02040502050405020303" pitchFamily="18" charset="0"/>
              </a:rPr>
              <a:t> into their hands, lest </a:t>
            </a:r>
            <a:r>
              <a:rPr lang="en-US" dirty="0" err="1">
                <a:solidFill>
                  <a:prstClr val="black"/>
                </a:solidFill>
                <a:latin typeface="Georgia" panose="02040502050405020303" pitchFamily="18" charset="0"/>
              </a:rPr>
              <a:t>Yisra’ĕl</a:t>
            </a:r>
            <a:r>
              <a:rPr lang="en-US" dirty="0">
                <a:solidFill>
                  <a:prstClr val="black"/>
                </a:solidFill>
                <a:latin typeface="Georgia" panose="02040502050405020303" pitchFamily="18" charset="0"/>
              </a:rPr>
              <a:t> boast 	against </a:t>
            </a:r>
            <a:r>
              <a:rPr lang="en-US" dirty="0">
                <a:solidFill>
                  <a:srgbClr val="0000FF"/>
                </a:solidFill>
                <a:latin typeface="Georgia" panose="02040502050405020303" pitchFamily="18" charset="0"/>
              </a:rPr>
              <a:t>Me, </a:t>
            </a:r>
            <a:r>
              <a:rPr lang="en-US" dirty="0">
                <a:solidFill>
                  <a:prstClr val="black"/>
                </a:solidFill>
                <a:latin typeface="Georgia" panose="02040502050405020303" pitchFamily="18" charset="0"/>
              </a:rPr>
              <a:t>saying, ‘My own hand has saved me.’ </a:t>
            </a:r>
          </a:p>
          <a:p>
            <a:r>
              <a:rPr lang="en-US" dirty="0">
                <a:solidFill>
                  <a:srgbClr val="008080"/>
                </a:solidFill>
                <a:latin typeface="Georgia" panose="02040502050405020303" pitchFamily="18" charset="0"/>
              </a:rPr>
              <a:t>Jdg 7:3</a:t>
            </a:r>
            <a:r>
              <a:rPr lang="en-US" dirty="0">
                <a:solidFill>
                  <a:prstClr val="black"/>
                </a:solidFill>
                <a:latin typeface="Georgia" panose="02040502050405020303" pitchFamily="18" charset="0"/>
              </a:rPr>
              <a:t>  “And now, proclaim in the hearing of the people, saying, 	‘Whoever is afraid and trembling, let him turn back, and leave 	Mount </a:t>
            </a:r>
            <a:r>
              <a:rPr lang="en-US" dirty="0" err="1">
                <a:solidFill>
                  <a:prstClr val="black"/>
                </a:solidFill>
                <a:latin typeface="Georgia" panose="02040502050405020303" pitchFamily="18" charset="0"/>
              </a:rPr>
              <a:t>Gil</a:t>
            </a:r>
            <a:r>
              <a:rPr lang="en-US" dirty="0" err="1">
                <a:solidFill>
                  <a:prstClr val="black"/>
                </a:solidFill>
                <a:latin typeface="TITUS Cyberbit Basic" panose="02020603050405020304" pitchFamily="18" charset="0"/>
              </a:rPr>
              <a:t>ʽ</a:t>
            </a:r>
            <a:r>
              <a:rPr lang="en-US" dirty="0" err="1">
                <a:solidFill>
                  <a:prstClr val="black"/>
                </a:solidFill>
                <a:latin typeface="Georgia" panose="02040502050405020303" pitchFamily="18" charset="0"/>
              </a:rPr>
              <a:t>a</a:t>
            </a:r>
            <a:r>
              <a:rPr lang="en-US" dirty="0" err="1">
                <a:solidFill>
                  <a:prstClr val="black"/>
                </a:solidFill>
                <a:latin typeface="TITUS Cyberbit Basic" panose="02020603050405020304" pitchFamily="18" charset="0"/>
              </a:rPr>
              <a:t>d</a:t>
            </a:r>
            <a:r>
              <a:rPr lang="en-US" dirty="0">
                <a:solidFill>
                  <a:prstClr val="black"/>
                </a:solidFill>
                <a:latin typeface="TITUS Cyberbit Basic" panose="02020603050405020304" pitchFamily="18" charset="0"/>
              </a:rPr>
              <a:t>̱</a:t>
            </a:r>
            <a:r>
              <a:rPr lang="en-US" dirty="0">
                <a:solidFill>
                  <a:prstClr val="black"/>
                </a:solidFill>
                <a:latin typeface="Georgia" panose="02040502050405020303" pitchFamily="18" charset="0"/>
              </a:rPr>
              <a:t>.’ </a:t>
            </a:r>
            <a:r>
              <a:rPr lang="en-US" dirty="0" smtClean="0">
                <a:solidFill>
                  <a:prstClr val="black"/>
                </a:solidFill>
                <a:latin typeface="Georgia" panose="02040502050405020303" pitchFamily="18" charset="0"/>
              </a:rPr>
              <a:t>”  </a:t>
            </a:r>
            <a:r>
              <a:rPr lang="en-US" dirty="0">
                <a:solidFill>
                  <a:prstClr val="black"/>
                </a:solidFill>
                <a:latin typeface="Georgia" panose="02040502050405020303" pitchFamily="18" charset="0"/>
              </a:rPr>
              <a:t>And twenty-two thousand of the people turned 	back, while ten thousand remained. </a:t>
            </a:r>
          </a:p>
          <a:p>
            <a:r>
              <a:rPr lang="en-US" dirty="0">
                <a:solidFill>
                  <a:srgbClr val="008080"/>
                </a:solidFill>
                <a:latin typeface="Georgia" panose="02040502050405020303" pitchFamily="18" charset="0"/>
              </a:rPr>
              <a:t>Jdg 7:4</a:t>
            </a:r>
            <a:r>
              <a:rPr lang="en-US" dirty="0">
                <a:solidFill>
                  <a:prstClr val="black"/>
                </a:solidFill>
                <a:latin typeface="Georgia" panose="02040502050405020303" pitchFamily="18" charset="0"/>
              </a:rPr>
              <a:t>  And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said to </a:t>
            </a:r>
            <a:r>
              <a:rPr lang="en-US" dirty="0" err="1">
                <a:solidFill>
                  <a:prstClr val="black"/>
                </a:solidFill>
                <a:latin typeface="Georgia" panose="02040502050405020303" pitchFamily="18" charset="0"/>
              </a:rPr>
              <a:t>Gi</a:t>
            </a:r>
            <a:r>
              <a:rPr lang="en-US" dirty="0" err="1">
                <a:solidFill>
                  <a:prstClr val="black"/>
                </a:solidFill>
                <a:latin typeface="TITUS Cyberbit Basic" panose="02020603050405020304" pitchFamily="18" charset="0"/>
              </a:rPr>
              <a:t>ḏʽ</a:t>
            </a:r>
            <a:r>
              <a:rPr lang="en-US" dirty="0" err="1">
                <a:solidFill>
                  <a:prstClr val="black"/>
                </a:solidFill>
                <a:latin typeface="Georgia" panose="02040502050405020303" pitchFamily="18" charset="0"/>
              </a:rPr>
              <a:t>on</a:t>
            </a:r>
            <a:r>
              <a:rPr lang="en-US" dirty="0">
                <a:solidFill>
                  <a:prstClr val="black"/>
                </a:solidFill>
                <a:latin typeface="Georgia" panose="02040502050405020303" pitchFamily="18" charset="0"/>
              </a:rPr>
              <a:t>, “The people are still too many. Bring 	them down to the water, and let </a:t>
            </a:r>
            <a:r>
              <a:rPr lang="en-US" dirty="0">
                <a:solidFill>
                  <a:srgbClr val="0000FF"/>
                </a:solidFill>
                <a:latin typeface="Georgia" panose="02040502050405020303" pitchFamily="18" charset="0"/>
              </a:rPr>
              <a:t>Me</a:t>
            </a:r>
            <a:r>
              <a:rPr lang="en-US" dirty="0">
                <a:solidFill>
                  <a:prstClr val="black"/>
                </a:solidFill>
                <a:latin typeface="Georgia" panose="02040502050405020303" pitchFamily="18" charset="0"/>
              </a:rPr>
              <a:t> prove them for you there. </a:t>
            </a:r>
            <a:r>
              <a:rPr lang="en-US" dirty="0" smtClean="0">
                <a:solidFill>
                  <a:prstClr val="black"/>
                </a:solidFill>
                <a:latin typeface="Georgia" panose="02040502050405020303" pitchFamily="18" charset="0"/>
              </a:rPr>
              <a:t> And </a:t>
            </a:r>
            <a:r>
              <a:rPr lang="en-US" dirty="0">
                <a:solidFill>
                  <a:prstClr val="black"/>
                </a:solidFill>
                <a:latin typeface="Georgia" panose="02040502050405020303" pitchFamily="18" charset="0"/>
              </a:rPr>
              <a:t>	it shall be, that of whom I say to you, ‘This one goes with you,’ let 	him go with you. And of whomever I say to you, ‘This one does not 	go with you,’ let him not go.” </a:t>
            </a:r>
          </a:p>
        </p:txBody>
      </p:sp>
      <p:sp>
        <p:nvSpPr>
          <p:cNvPr id="8" name="Star: 4 Points 3">
            <a:extLst>
              <a:ext uri="{FF2B5EF4-FFF2-40B4-BE49-F238E27FC236}">
                <a16:creationId xmlns="" xmlns:a16="http://schemas.microsoft.com/office/drawing/2014/main" id="{9B6A5341-4598-4265-86A4-7B70568D13DA}"/>
              </a:ext>
            </a:extLst>
          </p:cNvPr>
          <p:cNvSpPr/>
          <p:nvPr/>
        </p:nvSpPr>
        <p:spPr>
          <a:xfrm>
            <a:off x="101599" y="43725"/>
            <a:ext cx="544947" cy="461818"/>
          </a:xfrm>
          <a:prstGeom prst="star4">
            <a:avLst/>
          </a:prstGeom>
          <a:solidFill>
            <a:srgbClr val="FF00FF"/>
          </a:solidFill>
          <a:ln w="28575">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0798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314036"/>
            <a:ext cx="11722021" cy="6289964"/>
          </a:xfrm>
        </p:spPr>
        <p:txBody>
          <a:bodyPr anchor="ctr">
            <a:normAutofit/>
          </a:bodyPr>
          <a:lstStyle/>
          <a:p>
            <a:r>
              <a:rPr lang="en-US" dirty="0">
                <a:solidFill>
                  <a:srgbClr val="008080"/>
                </a:solidFill>
                <a:latin typeface="Georgia" panose="02040502050405020303" pitchFamily="18" charset="0"/>
              </a:rPr>
              <a:t>Jdg 7:5</a:t>
            </a:r>
            <a:r>
              <a:rPr lang="en-US" dirty="0">
                <a:solidFill>
                  <a:prstClr val="black"/>
                </a:solidFill>
                <a:latin typeface="Georgia" panose="02040502050405020303" pitchFamily="18" charset="0"/>
              </a:rPr>
              <a:t>  So he brought the people down to the water.  And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said to 	</a:t>
            </a:r>
            <a:r>
              <a:rPr lang="en-US" dirty="0" err="1">
                <a:solidFill>
                  <a:prstClr val="black"/>
                </a:solidFill>
                <a:latin typeface="Georgia" panose="02040502050405020303" pitchFamily="18" charset="0"/>
              </a:rPr>
              <a:t>Gi</a:t>
            </a:r>
            <a:r>
              <a:rPr lang="en-US" dirty="0" err="1">
                <a:solidFill>
                  <a:prstClr val="black"/>
                </a:solidFill>
                <a:latin typeface="TITUS Cyberbit Basic" panose="02020603050405020304" pitchFamily="18" charset="0"/>
              </a:rPr>
              <a:t>ḏʽ</a:t>
            </a:r>
            <a:r>
              <a:rPr lang="en-US" dirty="0" err="1">
                <a:solidFill>
                  <a:prstClr val="black"/>
                </a:solidFill>
                <a:latin typeface="Georgia" panose="02040502050405020303" pitchFamily="18" charset="0"/>
              </a:rPr>
              <a:t>on</a:t>
            </a:r>
            <a:r>
              <a:rPr lang="en-US" dirty="0">
                <a:solidFill>
                  <a:prstClr val="black"/>
                </a:solidFill>
                <a:latin typeface="Georgia" panose="02040502050405020303" pitchFamily="18" charset="0"/>
              </a:rPr>
              <a:t>, “Everyone who laps the water with his tongue, as a dog 	laps, separate him from everyone who bows down on his knees to 	drink.” </a:t>
            </a:r>
          </a:p>
          <a:p>
            <a:r>
              <a:rPr lang="en-US" dirty="0">
                <a:solidFill>
                  <a:srgbClr val="008080"/>
                </a:solidFill>
                <a:latin typeface="Georgia" panose="02040502050405020303" pitchFamily="18" charset="0"/>
              </a:rPr>
              <a:t>Jdg 7:6</a:t>
            </a:r>
            <a:r>
              <a:rPr lang="en-US" dirty="0">
                <a:solidFill>
                  <a:prstClr val="black"/>
                </a:solidFill>
                <a:latin typeface="Georgia" panose="02040502050405020303" pitchFamily="18" charset="0"/>
              </a:rPr>
              <a:t>  And the number of those who lapped, putting their hand to 	their mouth, was three hundred men, and all the rest of the people 	bowed down on their knees to drink water. </a:t>
            </a:r>
          </a:p>
          <a:p>
            <a:r>
              <a:rPr lang="en-US" dirty="0">
                <a:solidFill>
                  <a:srgbClr val="008080"/>
                </a:solidFill>
                <a:latin typeface="Georgia" panose="02040502050405020303" pitchFamily="18" charset="0"/>
              </a:rPr>
              <a:t>Jdg 7:7</a:t>
            </a:r>
            <a:r>
              <a:rPr lang="en-US" dirty="0">
                <a:solidFill>
                  <a:prstClr val="black"/>
                </a:solidFill>
                <a:latin typeface="Georgia" panose="02040502050405020303" pitchFamily="18" charset="0"/>
              </a:rPr>
              <a:t>  And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said to </a:t>
            </a:r>
            <a:r>
              <a:rPr lang="en-US" dirty="0" err="1">
                <a:solidFill>
                  <a:prstClr val="black"/>
                </a:solidFill>
                <a:latin typeface="Georgia" panose="02040502050405020303" pitchFamily="18" charset="0"/>
              </a:rPr>
              <a:t>Gi</a:t>
            </a:r>
            <a:r>
              <a:rPr lang="en-US" dirty="0" err="1">
                <a:solidFill>
                  <a:prstClr val="black"/>
                </a:solidFill>
                <a:latin typeface="TITUS Cyberbit Basic" panose="02020603050405020304" pitchFamily="18" charset="0"/>
              </a:rPr>
              <a:t>ḏʽ</a:t>
            </a:r>
            <a:r>
              <a:rPr lang="en-US" dirty="0" err="1">
                <a:solidFill>
                  <a:prstClr val="black"/>
                </a:solidFill>
                <a:latin typeface="Georgia" panose="02040502050405020303" pitchFamily="18" charset="0"/>
              </a:rPr>
              <a:t>on</a:t>
            </a:r>
            <a:r>
              <a:rPr lang="en-US" dirty="0">
                <a:solidFill>
                  <a:prstClr val="black"/>
                </a:solidFill>
                <a:latin typeface="Georgia" panose="02040502050405020303" pitchFamily="18" charset="0"/>
              </a:rPr>
              <a:t>, “By the three hundred men who lapped 	I save you, and shall give </a:t>
            </a:r>
            <a:r>
              <a:rPr lang="en-US" dirty="0" err="1">
                <a:solidFill>
                  <a:prstClr val="black"/>
                </a:solidFill>
                <a:latin typeface="Georgia" panose="02040502050405020303" pitchFamily="18" charset="0"/>
              </a:rPr>
              <a:t>Mi</a:t>
            </a:r>
            <a:r>
              <a:rPr lang="en-US" dirty="0" err="1">
                <a:solidFill>
                  <a:prstClr val="black"/>
                </a:solidFill>
                <a:latin typeface="TITUS Cyberbit Basic" panose="02020603050405020304" pitchFamily="18" charset="0"/>
              </a:rPr>
              <a:t>ḏ</a:t>
            </a:r>
            <a:r>
              <a:rPr lang="en-US" dirty="0" err="1">
                <a:solidFill>
                  <a:prstClr val="black"/>
                </a:solidFill>
                <a:latin typeface="Georgia" panose="02040502050405020303" pitchFamily="18" charset="0"/>
              </a:rPr>
              <a:t>yan</a:t>
            </a:r>
            <a:r>
              <a:rPr lang="en-US" dirty="0">
                <a:solidFill>
                  <a:prstClr val="black"/>
                </a:solidFill>
                <a:latin typeface="Georgia" panose="02040502050405020303" pitchFamily="18" charset="0"/>
              </a:rPr>
              <a:t> into your hand</a:t>
            </a:r>
            <a:r>
              <a:rPr lang="en-US" dirty="0" smtClean="0">
                <a:solidFill>
                  <a:prstClr val="black"/>
                </a:solidFill>
                <a:latin typeface="Georgia" panose="02040502050405020303" pitchFamily="18" charset="0"/>
              </a:rPr>
              <a:t>.  </a:t>
            </a:r>
            <a:r>
              <a:rPr lang="en-US" dirty="0">
                <a:solidFill>
                  <a:prstClr val="black"/>
                </a:solidFill>
                <a:latin typeface="Georgia" panose="02040502050405020303" pitchFamily="18" charset="0"/>
              </a:rPr>
              <a:t>Let all the other 	people go, each to his place.” </a:t>
            </a:r>
          </a:p>
          <a:p>
            <a:r>
              <a:rPr lang="en-US" dirty="0">
                <a:solidFill>
                  <a:srgbClr val="008080"/>
                </a:solidFill>
                <a:latin typeface="Georgia" panose="02040502050405020303" pitchFamily="18" charset="0"/>
              </a:rPr>
              <a:t>Jdg 7:8</a:t>
            </a:r>
            <a:r>
              <a:rPr lang="en-US" dirty="0">
                <a:solidFill>
                  <a:prstClr val="black"/>
                </a:solidFill>
                <a:latin typeface="Georgia" panose="02040502050405020303" pitchFamily="18" charset="0"/>
              </a:rPr>
              <a:t>  And the people took food and their </a:t>
            </a:r>
            <a:r>
              <a:rPr lang="en-US" strike="sngStrike" dirty="0">
                <a:solidFill>
                  <a:schemeClr val="bg1">
                    <a:lumMod val="50000"/>
                  </a:schemeClr>
                </a:solidFill>
                <a:latin typeface="Georgia" panose="02040502050405020303" pitchFamily="18" charset="0"/>
              </a:rPr>
              <a:t>ram’s horns</a:t>
            </a:r>
            <a:r>
              <a:rPr lang="en-US" dirty="0">
                <a:solidFill>
                  <a:schemeClr val="bg1">
                    <a:lumMod val="50000"/>
                  </a:schemeClr>
                </a:solidFill>
                <a:latin typeface="Georgia" panose="02040502050405020303" pitchFamily="18" charset="0"/>
              </a:rPr>
              <a:t> 	</a:t>
            </a:r>
            <a:r>
              <a:rPr lang="en-US" b="1" dirty="0" err="1">
                <a:solidFill>
                  <a:srgbClr val="FF0000"/>
                </a:solidFill>
                <a:latin typeface="Georgia" panose="02040502050405020303" pitchFamily="18" charset="0"/>
              </a:rPr>
              <a:t>shophartheim</a:t>
            </a:r>
            <a:r>
              <a:rPr lang="en-US" dirty="0">
                <a:solidFill>
                  <a:schemeClr val="bg1">
                    <a:lumMod val="50000"/>
                  </a:schemeClr>
                </a:solidFill>
                <a:latin typeface="Georgia" panose="02040502050405020303" pitchFamily="18" charset="0"/>
              </a:rPr>
              <a:t> </a:t>
            </a:r>
            <a:r>
              <a:rPr lang="en-US" i="1" dirty="0">
                <a:solidFill>
                  <a:srgbClr val="663300"/>
                </a:solidFill>
              </a:rPr>
              <a:t>[trumpets of them] </a:t>
            </a:r>
            <a:r>
              <a:rPr lang="en-US" dirty="0">
                <a:solidFill>
                  <a:prstClr val="black"/>
                </a:solidFill>
                <a:latin typeface="Georgia" panose="02040502050405020303" pitchFamily="18" charset="0"/>
              </a:rPr>
              <a:t>in their hands. </a:t>
            </a:r>
            <a:r>
              <a:rPr lang="en-US" dirty="0" smtClean="0">
                <a:solidFill>
                  <a:prstClr val="black"/>
                </a:solidFill>
                <a:latin typeface="Georgia" panose="02040502050405020303" pitchFamily="18" charset="0"/>
              </a:rPr>
              <a:t> And </a:t>
            </a:r>
            <a:r>
              <a:rPr lang="en-US" dirty="0">
                <a:solidFill>
                  <a:prstClr val="black"/>
                </a:solidFill>
                <a:latin typeface="Georgia" panose="02040502050405020303" pitchFamily="18" charset="0"/>
              </a:rPr>
              <a:t>he sent 	away all </a:t>
            </a:r>
            <a:r>
              <a:rPr lang="en-US" i="1" dirty="0">
                <a:solidFill>
                  <a:prstClr val="black"/>
                </a:solidFill>
                <a:latin typeface="Georgia" panose="02040502050405020303" pitchFamily="18" charset="0"/>
              </a:rPr>
              <a:t>the rest</a:t>
            </a:r>
            <a:r>
              <a:rPr lang="en-US" dirty="0">
                <a:solidFill>
                  <a:prstClr val="black"/>
                </a:solidFill>
                <a:latin typeface="Georgia" panose="02040502050405020303" pitchFamily="18" charset="0"/>
              </a:rPr>
              <a:t> of </a:t>
            </a:r>
            <a:r>
              <a:rPr lang="en-US" dirty="0" err="1">
                <a:solidFill>
                  <a:prstClr val="black"/>
                </a:solidFill>
                <a:latin typeface="Georgia" panose="02040502050405020303" pitchFamily="18" charset="0"/>
              </a:rPr>
              <a:t>Yisra’ĕl</a:t>
            </a:r>
            <a:r>
              <a:rPr lang="en-US" dirty="0">
                <a:solidFill>
                  <a:prstClr val="black"/>
                </a:solidFill>
                <a:latin typeface="Georgia" panose="02040502050405020303" pitchFamily="18" charset="0"/>
              </a:rPr>
              <a:t>, each to his tent, but kept those three 	hundred men</a:t>
            </a:r>
            <a:r>
              <a:rPr lang="en-US" dirty="0" smtClean="0">
                <a:solidFill>
                  <a:prstClr val="black"/>
                </a:solidFill>
                <a:latin typeface="Georgia" panose="02040502050405020303" pitchFamily="18" charset="0"/>
              </a:rPr>
              <a:t>.  </a:t>
            </a:r>
            <a:r>
              <a:rPr lang="en-US" dirty="0">
                <a:solidFill>
                  <a:prstClr val="black"/>
                </a:solidFill>
                <a:latin typeface="Georgia" panose="02040502050405020303" pitchFamily="18" charset="0"/>
              </a:rPr>
              <a:t>Now the camp of </a:t>
            </a:r>
            <a:r>
              <a:rPr lang="en-US" dirty="0" err="1">
                <a:solidFill>
                  <a:prstClr val="black"/>
                </a:solidFill>
                <a:latin typeface="Georgia" panose="02040502050405020303" pitchFamily="18" charset="0"/>
              </a:rPr>
              <a:t>Mi</a:t>
            </a:r>
            <a:r>
              <a:rPr lang="en-US" dirty="0" err="1">
                <a:solidFill>
                  <a:prstClr val="black"/>
                </a:solidFill>
                <a:latin typeface="TITUS Cyberbit Basic" panose="02020603050405020304" pitchFamily="18" charset="0"/>
              </a:rPr>
              <a:t>ḏ</a:t>
            </a:r>
            <a:r>
              <a:rPr lang="en-US" dirty="0" err="1">
                <a:solidFill>
                  <a:prstClr val="black"/>
                </a:solidFill>
                <a:latin typeface="Georgia" panose="02040502050405020303" pitchFamily="18" charset="0"/>
              </a:rPr>
              <a:t>yan</a:t>
            </a:r>
            <a:r>
              <a:rPr lang="en-US" dirty="0">
                <a:solidFill>
                  <a:prstClr val="black"/>
                </a:solidFill>
                <a:latin typeface="Georgia" panose="02040502050405020303" pitchFamily="18" charset="0"/>
              </a:rPr>
              <a:t> was below him in the 	valley. </a:t>
            </a:r>
          </a:p>
        </p:txBody>
      </p:sp>
      <p:sp>
        <p:nvSpPr>
          <p:cNvPr id="2" name="Slide Number Placeholder 1">
            <a:extLst>
              <a:ext uri="{FF2B5EF4-FFF2-40B4-BE49-F238E27FC236}">
                <a16:creationId xmlns="" xmlns:a16="http://schemas.microsoft.com/office/drawing/2014/main" id="{12212E19-0A02-47A1-A692-CFB0E1B0DBCC}"/>
              </a:ext>
            </a:extLst>
          </p:cNvPr>
          <p:cNvSpPr>
            <a:spLocks noGrp="1"/>
          </p:cNvSpPr>
          <p:nvPr>
            <p:ph type="sldNum" sz="quarter" idx="12"/>
          </p:nvPr>
        </p:nvSpPr>
        <p:spPr>
          <a:xfrm>
            <a:off x="9448800" y="6492875"/>
            <a:ext cx="2743200" cy="365125"/>
          </a:xfrm>
        </p:spPr>
        <p:txBody>
          <a:bodyPr/>
          <a:lstStyle/>
          <a:p>
            <a:fld id="{DDD9EB22-F289-478D-9B7C-A50560697DE0}" type="slidenum">
              <a:rPr lang="en-CA" smtClean="0">
                <a:solidFill>
                  <a:schemeClr val="tx1"/>
                </a:solidFill>
              </a:rPr>
              <a:t>68</a:t>
            </a:fld>
            <a:endParaRPr lang="en-CA" dirty="0">
              <a:solidFill>
                <a:schemeClr val="tx1"/>
              </a:solidFill>
            </a:endParaRPr>
          </a:p>
        </p:txBody>
      </p:sp>
      <p:sp>
        <p:nvSpPr>
          <p:cNvPr id="4" name="Star: 4 Points 3">
            <a:extLst>
              <a:ext uri="{FF2B5EF4-FFF2-40B4-BE49-F238E27FC236}">
                <a16:creationId xmlns="" xmlns:a16="http://schemas.microsoft.com/office/drawing/2014/main" id="{B3F5CF3B-B73E-4BD3-912F-6220FC444071}"/>
              </a:ext>
            </a:extLst>
          </p:cNvPr>
          <p:cNvSpPr/>
          <p:nvPr/>
        </p:nvSpPr>
        <p:spPr>
          <a:xfrm>
            <a:off x="101599" y="43725"/>
            <a:ext cx="544947" cy="461818"/>
          </a:xfrm>
          <a:prstGeom prst="star4">
            <a:avLst/>
          </a:prstGeom>
          <a:solidFill>
            <a:srgbClr val="FF00FF"/>
          </a:solidFill>
          <a:ln w="28575">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088851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43000">
              <a:srgbClr val="FF7C80">
                <a:alpha val="38000"/>
              </a:srgbClr>
            </a:gs>
            <a:gs pos="71000">
              <a:schemeClr val="accent1">
                <a:alpha val="60000"/>
                <a:lumMod val="67000"/>
                <a:lumOff val="33000"/>
              </a:schemeClr>
            </a:gs>
            <a:gs pos="100000">
              <a:srgbClr val="7030A0">
                <a:lumMod val="76000"/>
              </a:srgb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9612706-5030-431B-B03A-70CDBDAC3E11}"/>
              </a:ext>
            </a:extLst>
          </p:cNvPr>
          <p:cNvSpPr>
            <a:spLocks noGrp="1"/>
          </p:cNvSpPr>
          <p:nvPr>
            <p:ph type="sldNum" sz="quarter" idx="12"/>
          </p:nvPr>
        </p:nvSpPr>
        <p:spPr>
          <a:xfrm>
            <a:off x="9377218" y="6492875"/>
            <a:ext cx="2743200" cy="365125"/>
          </a:xfrm>
        </p:spPr>
        <p:txBody>
          <a:bodyPr/>
          <a:lstStyle/>
          <a:p>
            <a:fld id="{DDD9EB22-F289-478D-9B7C-A50560697DE0}" type="slidenum">
              <a:rPr lang="en-CA" b="1" smtClean="0">
                <a:solidFill>
                  <a:srgbClr val="FF7C80"/>
                </a:solidFill>
              </a:rPr>
              <a:t>69</a:t>
            </a:fld>
            <a:endParaRPr lang="en-CA" b="1" dirty="0">
              <a:solidFill>
                <a:srgbClr val="FF7C80"/>
              </a:solidFill>
            </a:endParaRPr>
          </a:p>
        </p:txBody>
      </p:sp>
      <p:graphicFrame>
        <p:nvGraphicFramePr>
          <p:cNvPr id="5" name="Table 4">
            <a:extLst>
              <a:ext uri="{FF2B5EF4-FFF2-40B4-BE49-F238E27FC236}">
                <a16:creationId xmlns="" xmlns:a16="http://schemas.microsoft.com/office/drawing/2014/main" id="{F29FBF93-9B3E-46A0-BE98-28CEB9691294}"/>
              </a:ext>
            </a:extLst>
          </p:cNvPr>
          <p:cNvGraphicFramePr>
            <a:graphicFrameLocks noGrp="1"/>
          </p:cNvGraphicFramePr>
          <p:nvPr>
            <p:extLst/>
          </p:nvPr>
        </p:nvGraphicFramePr>
        <p:xfrm>
          <a:off x="267856" y="5555228"/>
          <a:ext cx="11656288" cy="993058"/>
        </p:xfrm>
        <a:graphic>
          <a:graphicData uri="http://schemas.openxmlformats.org/drawingml/2006/table">
            <a:tbl>
              <a:tblPr firstRow="1" bandRow="1">
                <a:tableStyleId>{5C22544A-7EE6-4342-B048-85BDC9FD1C3A}</a:tableStyleId>
              </a:tblPr>
              <a:tblGrid>
                <a:gridCol w="5828144">
                  <a:extLst>
                    <a:ext uri="{9D8B030D-6E8A-4147-A177-3AD203B41FA5}">
                      <a16:colId xmlns="" xmlns:a16="http://schemas.microsoft.com/office/drawing/2014/main" val="252772710"/>
                    </a:ext>
                  </a:extLst>
                </a:gridCol>
                <a:gridCol w="5828144">
                  <a:extLst>
                    <a:ext uri="{9D8B030D-6E8A-4147-A177-3AD203B41FA5}">
                      <a16:colId xmlns="" xmlns:a16="http://schemas.microsoft.com/office/drawing/2014/main" val="658516749"/>
                    </a:ext>
                  </a:extLst>
                </a:gridCol>
              </a:tblGrid>
              <a:tr h="993058">
                <a:tc>
                  <a:txBody>
                    <a:bodyPr/>
                    <a:lstStyle/>
                    <a:p>
                      <a:pPr algn="l"/>
                      <a:r>
                        <a:rPr lang="en-CA" sz="3600" dirty="0">
                          <a:solidFill>
                            <a:srgbClr val="9966FF"/>
                          </a:solidFill>
                        </a:rPr>
                        <a:t>                    Light Season</a:t>
                      </a:r>
                      <a:endParaRPr lang="en-CA" sz="3600" u="sng" dirty="0">
                        <a:solidFill>
                          <a:srgbClr val="9966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solidFill>
                      <a:srgbClr val="7FF7FD"/>
                    </a:solidFill>
                  </a:tcPr>
                </a:tc>
                <a:tc>
                  <a:txBody>
                    <a:bodyPr/>
                    <a:lstStyle/>
                    <a:p>
                      <a:pPr algn="l"/>
                      <a:r>
                        <a:rPr lang="en-CA" sz="3600" dirty="0"/>
                        <a:t>       Night Season</a:t>
                      </a:r>
                      <a:endParaRPr lang="en-CA" sz="3600"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tx1"/>
                    </a:solidFill>
                  </a:tcPr>
                </a:tc>
                <a:extLst>
                  <a:ext uri="{0D108BD9-81ED-4DB2-BD59-A6C34878D82A}">
                    <a16:rowId xmlns="" xmlns:a16="http://schemas.microsoft.com/office/drawing/2014/main" val="869847619"/>
                  </a:ext>
                </a:extLst>
              </a:tr>
            </a:tbl>
          </a:graphicData>
        </a:graphic>
      </p:graphicFrame>
      <p:sp>
        <p:nvSpPr>
          <p:cNvPr id="6" name="Rectangle 5">
            <a:extLst>
              <a:ext uri="{FF2B5EF4-FFF2-40B4-BE49-F238E27FC236}">
                <a16:creationId xmlns="" xmlns:a16="http://schemas.microsoft.com/office/drawing/2014/main" id="{EE58C879-E4A3-4EF0-85C9-6BCC16FC437E}"/>
              </a:ext>
            </a:extLst>
          </p:cNvPr>
          <p:cNvSpPr/>
          <p:nvPr/>
        </p:nvSpPr>
        <p:spPr>
          <a:xfrm>
            <a:off x="264943" y="5555227"/>
            <a:ext cx="331917" cy="1017358"/>
          </a:xfrm>
          <a:prstGeom prst="rect">
            <a:avLst/>
          </a:prstGeom>
          <a:gradFill flip="none" rotWithShape="1">
            <a:gsLst>
              <a:gs pos="24000">
                <a:srgbClr val="FFFF00"/>
              </a:gs>
              <a:gs pos="47000">
                <a:srgbClr val="FF7C80">
                  <a:alpha val="98000"/>
                </a:srgbClr>
              </a:gs>
              <a:gs pos="68000">
                <a:srgbClr val="7030A0">
                  <a:lumMod val="76000"/>
                </a:srgbClr>
              </a:gs>
            </a:gsLst>
            <a:lin ang="102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 xmlns:a16="http://schemas.microsoft.com/office/drawing/2014/main" id="{6DB0F929-70D8-4A54-9F00-5B4ABCB74965}"/>
              </a:ext>
            </a:extLst>
          </p:cNvPr>
          <p:cNvSpPr/>
          <p:nvPr/>
        </p:nvSpPr>
        <p:spPr>
          <a:xfrm>
            <a:off x="6094543" y="5543078"/>
            <a:ext cx="331917" cy="1017358"/>
          </a:xfrm>
          <a:prstGeom prst="rect">
            <a:avLst/>
          </a:prstGeom>
          <a:gradFill flip="none" rotWithShape="1">
            <a:gsLst>
              <a:gs pos="24000">
                <a:srgbClr val="FFFF00"/>
              </a:gs>
              <a:gs pos="52000">
                <a:srgbClr val="FF7C80">
                  <a:alpha val="98000"/>
                </a:srgbClr>
              </a:gs>
              <a:gs pos="71000">
                <a:srgbClr val="7030A0">
                  <a:lumMod val="76000"/>
                  <a:alpha val="84000"/>
                </a:srgbClr>
              </a:gs>
            </a:gsLst>
            <a:lin ang="6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 xmlns:a16="http://schemas.microsoft.com/office/drawing/2014/main" id="{41A77D8E-6D4B-4355-B6B7-77402ACD8459}"/>
              </a:ext>
            </a:extLst>
          </p:cNvPr>
          <p:cNvCxnSpPr>
            <a:cxnSpLocks/>
          </p:cNvCxnSpPr>
          <p:nvPr/>
        </p:nvCxnSpPr>
        <p:spPr>
          <a:xfrm flipV="1">
            <a:off x="290110" y="4979906"/>
            <a:ext cx="0" cy="575321"/>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2EFAF7B1-24D3-434C-B25E-CD2D4AB7812E}"/>
              </a:ext>
            </a:extLst>
          </p:cNvPr>
          <p:cNvCxnSpPr>
            <a:cxnSpLocks/>
          </p:cNvCxnSpPr>
          <p:nvPr/>
        </p:nvCxnSpPr>
        <p:spPr>
          <a:xfrm flipV="1">
            <a:off x="6107771" y="5260258"/>
            <a:ext cx="0" cy="265476"/>
          </a:xfrm>
          <a:prstGeom prst="line">
            <a:avLst/>
          </a:prstGeom>
          <a:ln w="76200">
            <a:solidFill>
              <a:schemeClr val="accent4">
                <a:lumMod val="60000"/>
                <a:lumOff val="40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6B3E4F76-063A-4129-933C-12E2F94BC10B}"/>
              </a:ext>
            </a:extLst>
          </p:cNvPr>
          <p:cNvCxnSpPr>
            <a:cxnSpLocks/>
          </p:cNvCxnSpPr>
          <p:nvPr/>
        </p:nvCxnSpPr>
        <p:spPr>
          <a:xfrm flipV="1">
            <a:off x="11952218" y="4981305"/>
            <a:ext cx="0" cy="1566981"/>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8" name="Speech Bubble: Rectangle with Corners Rounded 17">
            <a:extLst>
              <a:ext uri="{FF2B5EF4-FFF2-40B4-BE49-F238E27FC236}">
                <a16:creationId xmlns="" xmlns:a16="http://schemas.microsoft.com/office/drawing/2014/main" id="{8FE1F80E-66E7-45C5-820F-E58291D5DE23}"/>
              </a:ext>
            </a:extLst>
          </p:cNvPr>
          <p:cNvSpPr/>
          <p:nvPr/>
        </p:nvSpPr>
        <p:spPr>
          <a:xfrm>
            <a:off x="226292" y="156841"/>
            <a:ext cx="2766079" cy="4962694"/>
          </a:xfrm>
          <a:prstGeom prst="wedgeRoundRectCallout">
            <a:avLst>
              <a:gd name="adj1" fmla="val 66098"/>
              <a:gd name="adj2" fmla="val 60427"/>
              <a:gd name="adj3" fmla="val 16667"/>
            </a:avLst>
          </a:prstGeom>
          <a:solidFill>
            <a:schemeClr val="accent4">
              <a:lumMod val="40000"/>
              <a:lumOff val="60000"/>
            </a:schemeClr>
          </a:solidFill>
          <a:ln w="5715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800" dirty="0">
                <a:solidFill>
                  <a:srgbClr val="FF0000"/>
                </a:solidFill>
                <a:effectLst/>
                <a:latin typeface="Georgia" panose="02040502050405020303" pitchFamily="18" charset="0"/>
              </a:rPr>
              <a:t>The time of separating: </a:t>
            </a:r>
            <a:r>
              <a:rPr lang="en-US" sz="2800" dirty="0">
                <a:solidFill>
                  <a:srgbClr val="00B050"/>
                </a:solidFill>
                <a:effectLst/>
                <a:latin typeface="Georgia" panose="02040502050405020303" pitchFamily="18" charset="0"/>
              </a:rPr>
              <a:t>the ones </a:t>
            </a:r>
            <a:r>
              <a:rPr lang="en-US" sz="2800" u="sng" dirty="0">
                <a:solidFill>
                  <a:srgbClr val="00B050"/>
                </a:solidFill>
                <a:effectLst/>
                <a:latin typeface="Georgia" panose="02040502050405020303" pitchFamily="18" charset="0"/>
              </a:rPr>
              <a:t>afraid</a:t>
            </a:r>
            <a:r>
              <a:rPr lang="en-US" sz="2800" dirty="0">
                <a:solidFill>
                  <a:srgbClr val="00B050"/>
                </a:solidFill>
                <a:effectLst/>
                <a:latin typeface="Georgia" panose="02040502050405020303" pitchFamily="18" charset="0"/>
              </a:rPr>
              <a:t> and the ones </a:t>
            </a:r>
            <a:r>
              <a:rPr lang="en-US" sz="2800" u="sng" dirty="0">
                <a:solidFill>
                  <a:srgbClr val="00B050"/>
                </a:solidFill>
                <a:effectLst/>
                <a:latin typeface="Georgia" panose="02040502050405020303" pitchFamily="18" charset="0"/>
              </a:rPr>
              <a:t>who</a:t>
            </a:r>
            <a:r>
              <a:rPr lang="en-US" sz="2800" dirty="0">
                <a:solidFill>
                  <a:srgbClr val="00B050"/>
                </a:solidFill>
                <a:effectLst/>
                <a:latin typeface="Georgia" panose="02040502050405020303" pitchFamily="18" charset="0"/>
              </a:rPr>
              <a:t> </a:t>
            </a:r>
            <a:r>
              <a:rPr lang="en-US" sz="2800" u="sng" dirty="0">
                <a:solidFill>
                  <a:srgbClr val="00B050"/>
                </a:solidFill>
                <a:effectLst/>
                <a:latin typeface="Georgia" panose="02040502050405020303" pitchFamily="18" charset="0"/>
              </a:rPr>
              <a:t>bent at the knees</a:t>
            </a:r>
            <a:r>
              <a:rPr lang="en-US" sz="2800" dirty="0">
                <a:solidFill>
                  <a:srgbClr val="00B050"/>
                </a:solidFill>
                <a:effectLst/>
                <a:latin typeface="Georgia" panose="02040502050405020303" pitchFamily="18" charset="0"/>
              </a:rPr>
              <a:t> to drink, </a:t>
            </a:r>
            <a:r>
              <a:rPr lang="en-US" sz="2800" i="1" dirty="0">
                <a:solidFill>
                  <a:srgbClr val="FF0000"/>
                </a:solidFill>
                <a:effectLst/>
                <a:latin typeface="Georgia" panose="02040502050405020303" pitchFamily="18" charset="0"/>
              </a:rPr>
              <a:t>f</a:t>
            </a:r>
            <a:r>
              <a:rPr lang="en-US" sz="2800" i="1" u="sng" dirty="0">
                <a:solidFill>
                  <a:srgbClr val="FF0000"/>
                </a:solidFill>
                <a:effectLst/>
                <a:latin typeface="Georgia" panose="02040502050405020303" pitchFamily="18" charset="0"/>
              </a:rPr>
              <a:t>rom</a:t>
            </a:r>
            <a:r>
              <a:rPr lang="en-US" sz="2800" dirty="0">
                <a:solidFill>
                  <a:srgbClr val="FF0000"/>
                </a:solidFill>
                <a:effectLst/>
                <a:latin typeface="Georgia" panose="02040502050405020303" pitchFamily="18" charset="0"/>
              </a:rPr>
              <a:t> -</a:t>
            </a:r>
            <a:r>
              <a:rPr lang="en-US" sz="2800" dirty="0">
                <a:solidFill>
                  <a:prstClr val="black"/>
                </a:solidFill>
                <a:effectLst/>
                <a:latin typeface="Georgia" panose="02040502050405020303" pitchFamily="18" charset="0"/>
              </a:rPr>
              <a:t> the strong ones that accompanied   </a:t>
            </a:r>
            <a:br>
              <a:rPr lang="en-US" sz="2800" dirty="0">
                <a:solidFill>
                  <a:prstClr val="black"/>
                </a:solidFill>
                <a:effectLst/>
                <a:latin typeface="Georgia" panose="02040502050405020303" pitchFamily="18" charset="0"/>
              </a:rPr>
            </a:br>
            <a:r>
              <a:rPr lang="en-US" sz="2800" dirty="0">
                <a:solidFill>
                  <a:prstClr val="black"/>
                </a:solidFill>
                <a:effectLst/>
                <a:latin typeface="Georgia" panose="02040502050405020303" pitchFamily="18" charset="0"/>
              </a:rPr>
              <a:t>    </a:t>
            </a:r>
            <a:r>
              <a:rPr lang="en-US" sz="2800" dirty="0" err="1">
                <a:solidFill>
                  <a:prstClr val="black"/>
                </a:solidFill>
                <a:effectLst/>
                <a:latin typeface="Georgia" panose="02040502050405020303" pitchFamily="18" charset="0"/>
              </a:rPr>
              <a:t>Gid’on</a:t>
            </a:r>
            <a:r>
              <a:rPr lang="en-US" sz="2800" dirty="0">
                <a:solidFill>
                  <a:prstClr val="black"/>
                </a:solidFill>
                <a:effectLst/>
                <a:latin typeface="Georgia" panose="02040502050405020303" pitchFamily="18" charset="0"/>
              </a:rPr>
              <a:t>.</a:t>
            </a:r>
          </a:p>
        </p:txBody>
      </p:sp>
      <p:sp>
        <p:nvSpPr>
          <p:cNvPr id="11" name="Rectangle: Rounded Corners 10">
            <a:extLst>
              <a:ext uri="{FF2B5EF4-FFF2-40B4-BE49-F238E27FC236}">
                <a16:creationId xmlns="" xmlns:a16="http://schemas.microsoft.com/office/drawing/2014/main" id="{63E07C4F-F4B5-43B4-9A26-2DA3FCAFBE68}"/>
              </a:ext>
            </a:extLst>
          </p:cNvPr>
          <p:cNvSpPr/>
          <p:nvPr/>
        </p:nvSpPr>
        <p:spPr>
          <a:xfrm>
            <a:off x="-1" y="4619179"/>
            <a:ext cx="947951" cy="354652"/>
          </a:xfrm>
          <a:prstGeom prst="round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FF"/>
                </a:solidFill>
                <a:effectLst>
                  <a:glow rad="127000">
                    <a:srgbClr val="FFFF00"/>
                  </a:glow>
                </a:effectLst>
                <a:latin typeface="Cooper Black" panose="0208090404030B020404" pitchFamily="18" charset="0"/>
              </a:rPr>
              <a:t>Dawn</a:t>
            </a:r>
          </a:p>
        </p:txBody>
      </p:sp>
      <p:sp>
        <p:nvSpPr>
          <p:cNvPr id="13" name="Rectangle: Rounded Corners 12">
            <a:extLst>
              <a:ext uri="{FF2B5EF4-FFF2-40B4-BE49-F238E27FC236}">
                <a16:creationId xmlns="" xmlns:a16="http://schemas.microsoft.com/office/drawing/2014/main" id="{F7F6212D-ADFA-4FC3-A5A3-16E1410B106B}"/>
              </a:ext>
            </a:extLst>
          </p:cNvPr>
          <p:cNvSpPr/>
          <p:nvPr/>
        </p:nvSpPr>
        <p:spPr>
          <a:xfrm>
            <a:off x="5643627" y="4942209"/>
            <a:ext cx="1042399" cy="354652"/>
          </a:xfrm>
          <a:prstGeom prst="roundRect">
            <a:avLst/>
          </a:prstGeom>
          <a:solidFill>
            <a:schemeClr val="accent4">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Cooper Black" panose="0208090404030B020404" pitchFamily="18" charset="0"/>
              </a:rPr>
              <a:t>Sunset</a:t>
            </a:r>
          </a:p>
        </p:txBody>
      </p:sp>
      <p:sp>
        <p:nvSpPr>
          <p:cNvPr id="17" name="Speech Bubble: Rectangle with Corners Rounded 16">
            <a:extLst>
              <a:ext uri="{FF2B5EF4-FFF2-40B4-BE49-F238E27FC236}">
                <a16:creationId xmlns="" xmlns:a16="http://schemas.microsoft.com/office/drawing/2014/main" id="{D2C5BD2D-402F-4C14-8B2A-11F72746F333}"/>
              </a:ext>
            </a:extLst>
          </p:cNvPr>
          <p:cNvSpPr/>
          <p:nvPr/>
        </p:nvSpPr>
        <p:spPr>
          <a:xfrm>
            <a:off x="3342968" y="309714"/>
            <a:ext cx="8558922" cy="5021973"/>
          </a:xfrm>
          <a:prstGeom prst="wedgeRoundRectCallout">
            <a:avLst>
              <a:gd name="adj1" fmla="val 23355"/>
              <a:gd name="adj2" fmla="val 59492"/>
              <a:gd name="adj3" fmla="val 16667"/>
            </a:avLst>
          </a:prstGeom>
          <a:solidFill>
            <a:srgbClr val="92D050"/>
          </a:solidFill>
          <a:ln w="5715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800" dirty="0">
                <a:solidFill>
                  <a:srgbClr val="008080"/>
                </a:solidFill>
                <a:latin typeface="Georgia" panose="02040502050405020303" pitchFamily="18" charset="0"/>
              </a:rPr>
              <a:t>Jdg 7:9</a:t>
            </a:r>
            <a:r>
              <a:rPr lang="en-US" sz="2800" dirty="0">
                <a:solidFill>
                  <a:prstClr val="black"/>
                </a:solidFill>
                <a:latin typeface="Georgia" panose="02040502050405020303" pitchFamily="18" charset="0"/>
              </a:rPr>
              <a:t>  And it came to be</a:t>
            </a:r>
            <a:r>
              <a:rPr lang="en-US" sz="2800" dirty="0">
                <a:solidFill>
                  <a:prstClr val="black"/>
                </a:solidFill>
                <a:effectLst/>
                <a:latin typeface="Georgia" panose="02040502050405020303" pitchFamily="18" charset="0"/>
              </a:rPr>
              <a:t>,</a:t>
            </a:r>
            <a:r>
              <a:rPr lang="en-US" sz="2800" dirty="0">
                <a:solidFill>
                  <a:prstClr val="black"/>
                </a:solidFill>
                <a:effectLst>
                  <a:glow rad="127000">
                    <a:srgbClr val="FFFF00"/>
                  </a:glow>
                </a:effectLst>
                <a:latin typeface="Georgia" panose="02040502050405020303" pitchFamily="18" charset="0"/>
              </a:rPr>
              <a:t> </a:t>
            </a:r>
            <a:r>
              <a:rPr lang="en-US" sz="2800" b="1" dirty="0">
                <a:ln w="19050">
                  <a:solidFill>
                    <a:srgbClr val="663300"/>
                  </a:solidFill>
                </a:ln>
                <a:solidFill>
                  <a:srgbClr val="FF0000"/>
                </a:solidFill>
                <a:effectLst>
                  <a:glow rad="127000">
                    <a:srgbClr val="FFFF00"/>
                  </a:glow>
                  <a:outerShdw blurRad="50800" dist="50800" dir="5400000" algn="ctr" rotWithShape="0">
                    <a:srgbClr val="7FF7FD"/>
                  </a:outerShdw>
                </a:effectLst>
                <a:latin typeface="Georgia" panose="02040502050405020303" pitchFamily="18" charset="0"/>
              </a:rPr>
              <a:t>on that night, </a:t>
            </a:r>
            <a:r>
              <a:rPr lang="en-US" sz="2800" dirty="0">
                <a:solidFill>
                  <a:prstClr val="black"/>
                </a:solidFill>
                <a:latin typeface="Georgia" panose="02040502050405020303" pitchFamily="18" charset="0"/>
              </a:rPr>
              <a:t>that </a:t>
            </a:r>
            <a:r>
              <a:rPr lang="he-IL" sz="2800" b="1" dirty="0">
                <a:solidFill>
                  <a:srgbClr val="0000FF"/>
                </a:solidFill>
                <a:latin typeface="Arial" panose="020B0604020202020204" pitchFamily="34" charset="0"/>
              </a:rPr>
              <a:t>יהוה</a:t>
            </a:r>
            <a:r>
              <a:rPr lang="en-US" sz="2800" dirty="0">
                <a:solidFill>
                  <a:prstClr val="black"/>
                </a:solidFill>
                <a:latin typeface="Georgia" panose="02040502050405020303" pitchFamily="18" charset="0"/>
              </a:rPr>
              <a:t> said to him, “Arise, go down against the camp, for I have given it into your hand. </a:t>
            </a:r>
          </a:p>
          <a:p>
            <a:pPr marL="228600" lvl="0" indent="-228600">
              <a:lnSpc>
                <a:spcPct val="90000"/>
              </a:lnSpc>
              <a:spcBef>
                <a:spcPts val="1000"/>
              </a:spcBef>
              <a:buFont typeface="Arial" panose="020B0604020202020204" pitchFamily="34" charset="0"/>
              <a:buChar char="•"/>
            </a:pPr>
            <a:r>
              <a:rPr lang="en-US" sz="2800" dirty="0">
                <a:solidFill>
                  <a:srgbClr val="008080"/>
                </a:solidFill>
                <a:latin typeface="Georgia" panose="02040502050405020303" pitchFamily="18" charset="0"/>
              </a:rPr>
              <a:t>Jdg 7:10</a:t>
            </a:r>
            <a:r>
              <a:rPr lang="en-US" sz="2800" dirty="0">
                <a:solidFill>
                  <a:prstClr val="black"/>
                </a:solidFill>
                <a:latin typeface="Georgia" panose="02040502050405020303" pitchFamily="18" charset="0"/>
              </a:rPr>
              <a:t>  “But if you are afraid to go down, go down, you and </a:t>
            </a:r>
            <a:r>
              <a:rPr lang="en-US" sz="2800" dirty="0" err="1">
                <a:solidFill>
                  <a:prstClr val="black"/>
                </a:solidFill>
                <a:latin typeface="Georgia" panose="02040502050405020303" pitchFamily="18" charset="0"/>
              </a:rPr>
              <a:t>Purah</a:t>
            </a:r>
            <a:r>
              <a:rPr lang="en-US" sz="2800" dirty="0">
                <a:solidFill>
                  <a:prstClr val="black"/>
                </a:solidFill>
                <a:latin typeface="Georgia" panose="02040502050405020303" pitchFamily="18" charset="0"/>
              </a:rPr>
              <a:t> 	your servant, to the camp. </a:t>
            </a:r>
          </a:p>
          <a:p>
            <a:pPr marL="228600" lvl="0" indent="-228600">
              <a:lnSpc>
                <a:spcPct val="90000"/>
              </a:lnSpc>
              <a:spcBef>
                <a:spcPts val="1000"/>
              </a:spcBef>
              <a:buFont typeface="Arial" panose="020B0604020202020204" pitchFamily="34" charset="0"/>
              <a:buChar char="•"/>
            </a:pPr>
            <a:r>
              <a:rPr lang="en-US" sz="2800" dirty="0">
                <a:solidFill>
                  <a:srgbClr val="008080"/>
                </a:solidFill>
                <a:latin typeface="Georgia" panose="02040502050405020303" pitchFamily="18" charset="0"/>
              </a:rPr>
              <a:t>Jdg 7:11</a:t>
            </a:r>
            <a:r>
              <a:rPr lang="en-US" sz="2800" dirty="0">
                <a:solidFill>
                  <a:prstClr val="black"/>
                </a:solidFill>
                <a:latin typeface="Georgia" panose="02040502050405020303" pitchFamily="18" charset="0"/>
              </a:rPr>
              <a:t>  “And you shall hear </a:t>
            </a:r>
            <a:r>
              <a:rPr lang="en-US" sz="2800" b="1" dirty="0">
                <a:solidFill>
                  <a:srgbClr val="C00000"/>
                </a:solidFill>
                <a:latin typeface="Georgia" panose="02040502050405020303" pitchFamily="18" charset="0"/>
              </a:rPr>
              <a:t>what they say,</a:t>
            </a:r>
            <a:r>
              <a:rPr lang="en-US" sz="2800" dirty="0">
                <a:solidFill>
                  <a:prstClr val="black"/>
                </a:solidFill>
                <a:latin typeface="Georgia" panose="02040502050405020303" pitchFamily="18" charset="0"/>
              </a:rPr>
              <a:t> and after that let your hands be strengthened. And you shall go down against the camp.” So he went down with </a:t>
            </a:r>
            <a:r>
              <a:rPr lang="en-US" sz="2800" dirty="0" err="1">
                <a:solidFill>
                  <a:prstClr val="black"/>
                </a:solidFill>
                <a:latin typeface="Georgia" panose="02040502050405020303" pitchFamily="18" charset="0"/>
              </a:rPr>
              <a:t>Purah</a:t>
            </a:r>
            <a:r>
              <a:rPr lang="en-US" sz="2800" dirty="0">
                <a:solidFill>
                  <a:prstClr val="black"/>
                </a:solidFill>
                <a:latin typeface="Georgia" panose="02040502050405020303" pitchFamily="18" charset="0"/>
              </a:rPr>
              <a:t> his servant to the edge of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the 	</a:t>
            </a:r>
            <a:r>
              <a:rPr lang="en-US" sz="2800" i="1" dirty="0">
                <a:solidFill>
                  <a:prstClr val="black"/>
                </a:solidFill>
                <a:latin typeface="Georgia" panose="02040502050405020303" pitchFamily="18" charset="0"/>
              </a:rPr>
              <a:t>formation of</a:t>
            </a:r>
            <a:r>
              <a:rPr lang="en-US" sz="2800" dirty="0">
                <a:solidFill>
                  <a:prstClr val="black"/>
                </a:solidFill>
                <a:latin typeface="Georgia" panose="02040502050405020303" pitchFamily="18" charset="0"/>
              </a:rPr>
              <a:t> fives who were in the camp. </a:t>
            </a:r>
          </a:p>
        </p:txBody>
      </p:sp>
      <p:sp>
        <p:nvSpPr>
          <p:cNvPr id="24" name="Rectangle: Rounded Corners 23">
            <a:extLst>
              <a:ext uri="{FF2B5EF4-FFF2-40B4-BE49-F238E27FC236}">
                <a16:creationId xmlns="" xmlns:a16="http://schemas.microsoft.com/office/drawing/2014/main" id="{135891F9-28F3-419F-94A2-404327C790D8}"/>
              </a:ext>
            </a:extLst>
          </p:cNvPr>
          <p:cNvSpPr/>
          <p:nvPr/>
        </p:nvSpPr>
        <p:spPr>
          <a:xfrm>
            <a:off x="11543071" y="2237424"/>
            <a:ext cx="577346" cy="2377590"/>
          </a:xfrm>
          <a:prstGeom prst="roundRect">
            <a:avLst>
              <a:gd name="adj" fmla="val 38044"/>
            </a:avLst>
          </a:prstGeom>
          <a:solidFill>
            <a:srgbClr val="FF7C8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0000FF"/>
                  </a:solidFill>
                </a:ln>
                <a:solidFill>
                  <a:srgbClr val="00FF99"/>
                </a:solidFill>
                <a:effectLst>
                  <a:glow rad="127000">
                    <a:srgbClr val="FFFF00"/>
                  </a:glow>
                </a:effectLst>
              </a:rPr>
              <a:t>Boqer</a:t>
            </a:r>
          </a:p>
        </p:txBody>
      </p:sp>
      <p:sp>
        <p:nvSpPr>
          <p:cNvPr id="15" name="Rectangle: Rounded Corners 14">
            <a:extLst>
              <a:ext uri="{FF2B5EF4-FFF2-40B4-BE49-F238E27FC236}">
                <a16:creationId xmlns="" xmlns:a16="http://schemas.microsoft.com/office/drawing/2014/main" id="{6ACF8BDB-B4FC-4A40-9842-CE78D57107F2}"/>
              </a:ext>
            </a:extLst>
          </p:cNvPr>
          <p:cNvSpPr/>
          <p:nvPr/>
        </p:nvSpPr>
        <p:spPr>
          <a:xfrm>
            <a:off x="11225879" y="4620577"/>
            <a:ext cx="947951" cy="354652"/>
          </a:xfrm>
          <a:prstGeom prst="round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FF"/>
                </a:solidFill>
                <a:effectLst>
                  <a:glow rad="127000">
                    <a:srgbClr val="FFFF00"/>
                  </a:glow>
                </a:effectLst>
                <a:latin typeface="Cooper Black" panose="0208090404030B020404" pitchFamily="18" charset="0"/>
              </a:rPr>
              <a:t>Dawn</a:t>
            </a:r>
          </a:p>
        </p:txBody>
      </p:sp>
      <p:sp>
        <p:nvSpPr>
          <p:cNvPr id="4" name="Arrow: Curved Up 3">
            <a:extLst>
              <a:ext uri="{FF2B5EF4-FFF2-40B4-BE49-F238E27FC236}">
                <a16:creationId xmlns="" xmlns:a16="http://schemas.microsoft.com/office/drawing/2014/main" id="{6C127217-E30E-4A2D-B7EC-923AB42588F8}"/>
              </a:ext>
            </a:extLst>
          </p:cNvPr>
          <p:cNvSpPr/>
          <p:nvPr/>
        </p:nvSpPr>
        <p:spPr>
          <a:xfrm>
            <a:off x="405797" y="4980792"/>
            <a:ext cx="11656281" cy="1791035"/>
          </a:xfrm>
          <a:prstGeom prst="curvedUpArrow">
            <a:avLst>
              <a:gd name="adj1" fmla="val 19681"/>
              <a:gd name="adj2" fmla="val 50000"/>
              <a:gd name="adj3" fmla="val 20163"/>
            </a:avLst>
          </a:prstGeom>
          <a:gradFill flip="none" rotWithShape="1">
            <a:gsLst>
              <a:gs pos="9000">
                <a:srgbClr val="00FF99"/>
              </a:gs>
              <a:gs pos="27000">
                <a:srgbClr val="FF00FF"/>
              </a:gs>
              <a:gs pos="46000">
                <a:srgbClr val="7FF7FD"/>
              </a:gs>
              <a:gs pos="81000">
                <a:srgbClr val="FFFF00"/>
              </a:gs>
            </a:gsLst>
            <a:lin ang="16200000" scaled="1"/>
            <a:tileRect/>
          </a:gradFill>
          <a:ln w="28575">
            <a:solidFill>
              <a:srgbClr val="0000FF"/>
            </a:solidFill>
          </a:ln>
          <a:effectLst>
            <a:innerShdw blurRad="114300">
              <a:srgbClr val="00FF99">
                <a:alpha val="88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 name="Cloud 2">
            <a:extLst>
              <a:ext uri="{FF2B5EF4-FFF2-40B4-BE49-F238E27FC236}">
                <a16:creationId xmlns="" xmlns:a16="http://schemas.microsoft.com/office/drawing/2014/main" id="{DF1BB935-9BE5-4203-9DB7-15C04D39A6BF}"/>
              </a:ext>
            </a:extLst>
          </p:cNvPr>
          <p:cNvSpPr/>
          <p:nvPr/>
        </p:nvSpPr>
        <p:spPr>
          <a:xfrm>
            <a:off x="7981937" y="156841"/>
            <a:ext cx="2630078" cy="571634"/>
          </a:xfrm>
          <a:prstGeom prst="cloud">
            <a:avLst/>
          </a:prstGeom>
          <a:solidFill>
            <a:srgbClr val="FF99FF"/>
          </a:solidFill>
          <a:ln w="57150">
            <a:solidFill>
              <a:srgbClr val="0000FF"/>
            </a:solidFill>
          </a:ln>
          <a:effectLst>
            <a:outerShdw blurRad="50800" dist="38100" dir="5400000" algn="t" rotWithShape="0">
              <a:srgbClr val="00FF99">
                <a:alpha val="99000"/>
              </a:srgb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4521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10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0" dur="500"/>
                                        <p:tgtEl>
                                          <p:spTgt spid="17">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3" dur="500"/>
                                        <p:tgtEl>
                                          <p:spTgt spid="17">
                                            <p:txEl>
                                              <p:pRg st="1" end="1"/>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16" dur="500"/>
                                        <p:tgtEl>
                                          <p:spTgt spid="17">
                                            <p:txEl>
                                              <p:pRg st="2" end="2"/>
                                            </p:txEl>
                                          </p:spTgt>
                                        </p:tgtEl>
                                      </p:cBhvr>
                                    </p:animEffect>
                                  </p:childTnLst>
                                </p:cTn>
                              </p:par>
                              <p:par>
                                <p:cTn id="17" presetID="14" presetClass="entr" presetSubtype="10" repeatCount="500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32" presetClass="emph" presetSubtype="0" repeatCount="5000" fill="hold" grpId="1" nodeType="withEffect">
                                  <p:stCondLst>
                                    <p:cond delay="0"/>
                                  </p:stCondLst>
                                  <p:childTnLst>
                                    <p:animRot by="120000">
                                      <p:cBhvr>
                                        <p:cTn id="21" dur="100" fill="hold">
                                          <p:stCondLst>
                                            <p:cond delay="0"/>
                                          </p:stCondLst>
                                        </p:cTn>
                                        <p:tgtEl>
                                          <p:spTgt spid="3"/>
                                        </p:tgtEl>
                                        <p:attrNameLst>
                                          <p:attrName>r</p:attrName>
                                        </p:attrNameLst>
                                      </p:cBhvr>
                                    </p:animRot>
                                    <p:animRot by="-240000">
                                      <p:cBhvr>
                                        <p:cTn id="22" dur="200" fill="hold">
                                          <p:stCondLst>
                                            <p:cond delay="200"/>
                                          </p:stCondLst>
                                        </p:cTn>
                                        <p:tgtEl>
                                          <p:spTgt spid="3"/>
                                        </p:tgtEl>
                                        <p:attrNameLst>
                                          <p:attrName>r</p:attrName>
                                        </p:attrNameLst>
                                      </p:cBhvr>
                                    </p:animRot>
                                    <p:animRot by="240000">
                                      <p:cBhvr>
                                        <p:cTn id="23" dur="200" fill="hold">
                                          <p:stCondLst>
                                            <p:cond delay="400"/>
                                          </p:stCondLst>
                                        </p:cTn>
                                        <p:tgtEl>
                                          <p:spTgt spid="3"/>
                                        </p:tgtEl>
                                        <p:attrNameLst>
                                          <p:attrName>r</p:attrName>
                                        </p:attrNameLst>
                                      </p:cBhvr>
                                    </p:animRot>
                                    <p:animRot by="-240000">
                                      <p:cBhvr>
                                        <p:cTn id="24" dur="200" fill="hold">
                                          <p:stCondLst>
                                            <p:cond delay="600"/>
                                          </p:stCondLst>
                                        </p:cTn>
                                        <p:tgtEl>
                                          <p:spTgt spid="3"/>
                                        </p:tgtEl>
                                        <p:attrNameLst>
                                          <p:attrName>r</p:attrName>
                                        </p:attrNameLst>
                                      </p:cBhvr>
                                    </p:animRot>
                                    <p:animRot by="120000">
                                      <p:cBhvr>
                                        <p:cTn id="25" dur="200" fill="hold">
                                          <p:stCondLst>
                                            <p:cond delay="800"/>
                                          </p:stCondLst>
                                        </p:cTn>
                                        <p:tgtEl>
                                          <p:spTgt spid="3"/>
                                        </p:tgtEl>
                                        <p:attrNameLst>
                                          <p:attrName>r</p:attrName>
                                        </p:attrNameLst>
                                      </p:cBhvr>
                                    </p:animRot>
                                  </p:childTnLst>
                                </p:cTn>
                              </p:par>
                            </p:childTnLst>
                          </p:cTn>
                        </p:par>
                        <p:par>
                          <p:cTn id="26" fill="hold">
                            <p:stCondLst>
                              <p:cond delay="5000"/>
                            </p:stCondLst>
                            <p:childTnLst>
                              <p:par>
                                <p:cTn id="27" presetID="22" presetClass="entr" presetSubtype="8" repeatCount="400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458F925-A8CD-4AF8-A937-19CDD4A2CDE5}"/>
              </a:ext>
            </a:extLst>
          </p:cNvPr>
          <p:cNvSpPr>
            <a:spLocks noGrp="1"/>
          </p:cNvSpPr>
          <p:nvPr>
            <p:ph idx="1"/>
          </p:nvPr>
        </p:nvSpPr>
        <p:spPr>
          <a:xfrm>
            <a:off x="230909" y="184726"/>
            <a:ext cx="11748655" cy="6530109"/>
          </a:xfrm>
        </p:spPr>
        <p:txBody>
          <a:bodyPr anchor="ctr">
            <a:normAutofit fontScale="92500" lnSpcReduction="10000"/>
          </a:bodyPr>
          <a:lstStyle/>
          <a:p>
            <a:r>
              <a:rPr lang="en-US" dirty="0">
                <a:solidFill>
                  <a:srgbClr val="008080"/>
                </a:solidFill>
                <a:latin typeface="Georgia" panose="02040502050405020303" pitchFamily="18" charset="0"/>
              </a:rPr>
              <a:t>Jdg 6:7</a:t>
            </a:r>
            <a:r>
              <a:rPr lang="en-US" dirty="0">
                <a:solidFill>
                  <a:prstClr val="black"/>
                </a:solidFill>
                <a:latin typeface="Georgia" panose="02040502050405020303" pitchFamily="18" charset="0"/>
              </a:rPr>
              <a:t>  And it came to be, when </a:t>
            </a:r>
            <a:r>
              <a:rPr lang="en-US" b="1" dirty="0">
                <a:solidFill>
                  <a:prstClr val="black"/>
                </a:solidFill>
                <a:effectLst>
                  <a:glow rad="127000">
                    <a:srgbClr val="00FF99"/>
                  </a:glow>
                </a:effectLst>
                <a:latin typeface="Georgia" panose="02040502050405020303" pitchFamily="18" charset="0"/>
              </a:rPr>
              <a:t>the children of </a:t>
            </a:r>
            <a:r>
              <a:rPr lang="en-US" b="1" dirty="0" err="1">
                <a:solidFill>
                  <a:prstClr val="black"/>
                </a:solidFill>
                <a:effectLst>
                  <a:glow rad="127000">
                    <a:srgbClr val="00FF99"/>
                  </a:glow>
                </a:effectLst>
                <a:latin typeface="Georgia" panose="02040502050405020303" pitchFamily="18" charset="0"/>
              </a:rPr>
              <a:t>Yisra’ĕl</a:t>
            </a:r>
            <a:r>
              <a:rPr lang="en-US" b="1" dirty="0">
                <a:solidFill>
                  <a:prstClr val="black"/>
                </a:solidFill>
                <a:effectLst>
                  <a:glow rad="127000">
                    <a:srgbClr val="00FF99"/>
                  </a:glow>
                </a:effectLst>
                <a:latin typeface="Georgia" panose="02040502050405020303" pitchFamily="18" charset="0"/>
              </a:rPr>
              <a:t> cried out to</a:t>
            </a:r>
            <a:br>
              <a:rPr lang="en-US" b="1" dirty="0">
                <a:solidFill>
                  <a:prstClr val="black"/>
                </a:solidFill>
                <a:effectLst>
                  <a:glow rad="127000">
                    <a:srgbClr val="00FF99"/>
                  </a:glow>
                </a:effectLst>
                <a:latin typeface="Georgia" panose="02040502050405020303" pitchFamily="18" charset="0"/>
              </a:rPr>
            </a:br>
            <a:r>
              <a:rPr lang="en-US" b="1" dirty="0">
                <a:solidFill>
                  <a:prstClr val="black"/>
                </a:solidFill>
                <a:effectLst>
                  <a:glow rad="127000">
                    <a:srgbClr val="00FF99"/>
                  </a:glow>
                </a:effectLst>
                <a:latin typeface="Georgia" panose="02040502050405020303" pitchFamily="18" charset="0"/>
              </a:rPr>
              <a:t>		 </a:t>
            </a:r>
            <a:r>
              <a:rPr lang="he-IL" b="1" dirty="0">
                <a:solidFill>
                  <a:srgbClr val="0000FF"/>
                </a:solidFill>
                <a:effectLst>
                  <a:glow rad="127000">
                    <a:srgbClr val="00FF99"/>
                  </a:glow>
                </a:effectLst>
                <a:latin typeface="Arial" panose="020B0604020202020204" pitchFamily="34" charset="0"/>
              </a:rPr>
              <a:t>יהוה</a:t>
            </a:r>
            <a:r>
              <a:rPr lang="en-US" b="1" dirty="0">
                <a:solidFill>
                  <a:prstClr val="black"/>
                </a:solidFill>
                <a:effectLst>
                  <a:glow rad="127000">
                    <a:srgbClr val="00FF99"/>
                  </a:glow>
                </a:effectLst>
                <a:latin typeface="Georgia" panose="02040502050405020303" pitchFamily="18" charset="0"/>
              </a:rPr>
              <a:t> </a:t>
            </a:r>
            <a:r>
              <a:rPr lang="en-US" dirty="0">
                <a:solidFill>
                  <a:srgbClr val="FF0000"/>
                </a:solidFill>
                <a:latin typeface="Georgia" panose="02040502050405020303" pitchFamily="18" charset="0"/>
              </a:rPr>
              <a:t>because of </a:t>
            </a:r>
            <a:r>
              <a:rPr lang="en-US" dirty="0" err="1">
                <a:solidFill>
                  <a:srgbClr val="FF0000"/>
                </a:solidFill>
                <a:latin typeface="Georgia" panose="02040502050405020303" pitchFamily="18" charset="0"/>
              </a:rPr>
              <a:t>Mi</a:t>
            </a:r>
            <a:r>
              <a:rPr lang="en-US" dirty="0" err="1">
                <a:solidFill>
                  <a:srgbClr val="FF0000"/>
                </a:solidFill>
                <a:latin typeface="TITUS Cyberbit Basic" panose="02020603050405020304" pitchFamily="18" charset="0"/>
              </a:rPr>
              <a:t>ḏ</a:t>
            </a:r>
            <a:r>
              <a:rPr lang="en-US" dirty="0" err="1">
                <a:solidFill>
                  <a:srgbClr val="FF0000"/>
                </a:solidFill>
                <a:latin typeface="Georgia" panose="02040502050405020303" pitchFamily="18" charset="0"/>
              </a:rPr>
              <a:t>yan</a:t>
            </a:r>
            <a:r>
              <a:rPr lang="en-US" dirty="0">
                <a:solidFill>
                  <a:srgbClr val="FF0000"/>
                </a:solidFill>
                <a:latin typeface="Georgia" panose="02040502050405020303" pitchFamily="18" charset="0"/>
              </a:rPr>
              <a:t>, </a:t>
            </a:r>
          </a:p>
          <a:p>
            <a:r>
              <a:rPr lang="en-US" dirty="0">
                <a:solidFill>
                  <a:srgbClr val="008080"/>
                </a:solidFill>
                <a:latin typeface="Georgia" panose="02040502050405020303" pitchFamily="18" charset="0"/>
              </a:rPr>
              <a:t>Jdg 6:8</a:t>
            </a:r>
            <a:r>
              <a:rPr lang="en-US" dirty="0">
                <a:solidFill>
                  <a:prstClr val="black"/>
                </a:solidFill>
                <a:latin typeface="Georgia" panose="02040502050405020303" pitchFamily="18" charset="0"/>
              </a:rPr>
              <a:t>  that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sent a prophet to the children of </a:t>
            </a:r>
            <a:r>
              <a:rPr lang="en-US" dirty="0" err="1">
                <a:solidFill>
                  <a:prstClr val="black"/>
                </a:solidFill>
                <a:latin typeface="Georgia" panose="02040502050405020303" pitchFamily="18" charset="0"/>
              </a:rPr>
              <a:t>Yisra’ĕl</a:t>
            </a:r>
            <a:r>
              <a:rPr lang="en-US" dirty="0">
                <a:solidFill>
                  <a:prstClr val="black"/>
                </a:solidFill>
                <a:latin typeface="Georgia" panose="02040502050405020303" pitchFamily="18" charset="0"/>
              </a:rPr>
              <a:t>, who said to them, 	“Thus said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Elohim of </a:t>
            </a:r>
            <a:r>
              <a:rPr lang="en-US" dirty="0" err="1">
                <a:solidFill>
                  <a:prstClr val="black"/>
                </a:solidFill>
                <a:latin typeface="Georgia" panose="02040502050405020303" pitchFamily="18" charset="0"/>
              </a:rPr>
              <a:t>Yisra’ĕl</a:t>
            </a:r>
            <a:r>
              <a:rPr lang="en-US" dirty="0">
                <a:solidFill>
                  <a:prstClr val="black"/>
                </a:solidFill>
                <a:latin typeface="Georgia" panose="02040502050405020303" pitchFamily="18" charset="0"/>
              </a:rPr>
              <a:t>, ‘I have brought you up from 	Mitsrayim and I brought you out of the house of bondage, </a:t>
            </a:r>
          </a:p>
          <a:p>
            <a:r>
              <a:rPr lang="en-US" dirty="0">
                <a:solidFill>
                  <a:srgbClr val="008080"/>
                </a:solidFill>
                <a:latin typeface="Georgia" panose="02040502050405020303" pitchFamily="18" charset="0"/>
              </a:rPr>
              <a:t>Jdg 6:9</a:t>
            </a:r>
            <a:r>
              <a:rPr lang="en-US" dirty="0">
                <a:solidFill>
                  <a:prstClr val="black"/>
                </a:solidFill>
                <a:latin typeface="Georgia" panose="02040502050405020303" pitchFamily="18" charset="0"/>
              </a:rPr>
              <a:t>  and I delivered you out of the hand of the Mitsrites and out of the 	hand of all your oppressors, and drove them out before you and gave you 	their land. </a:t>
            </a:r>
          </a:p>
          <a:p>
            <a:r>
              <a:rPr lang="en-US" dirty="0">
                <a:solidFill>
                  <a:srgbClr val="008080"/>
                </a:solidFill>
                <a:latin typeface="Georgia" panose="02040502050405020303" pitchFamily="18" charset="0"/>
              </a:rPr>
              <a:t>Jdg 6:10</a:t>
            </a:r>
            <a:r>
              <a:rPr lang="en-US" dirty="0">
                <a:solidFill>
                  <a:prstClr val="black"/>
                </a:solidFill>
                <a:latin typeface="Georgia" panose="02040502050405020303" pitchFamily="18" charset="0"/>
              </a:rPr>
              <a:t>  ‘And I said to you, “I am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your Elohim, </a:t>
            </a:r>
            <a:r>
              <a:rPr lang="en-US" u="sng" dirty="0">
                <a:solidFill>
                  <a:prstClr val="black"/>
                </a:solidFill>
                <a:latin typeface="Georgia" panose="02040502050405020303" pitchFamily="18" charset="0"/>
              </a:rPr>
              <a:t>do not fear the mi</a:t>
            </a:r>
            <a:r>
              <a:rPr lang="en-US" dirty="0">
                <a:solidFill>
                  <a:prstClr val="black"/>
                </a:solidFill>
                <a:latin typeface="Georgia" panose="02040502050405020303" pitchFamily="18" charset="0"/>
              </a:rPr>
              <a:t>g</a:t>
            </a:r>
            <a:r>
              <a:rPr lang="en-US" u="sng" dirty="0">
                <a:solidFill>
                  <a:prstClr val="black"/>
                </a:solidFill>
                <a:latin typeface="Georgia" panose="02040502050405020303" pitchFamily="18" charset="0"/>
              </a:rPr>
              <a:t>ht</a:t>
            </a:r>
            <a:r>
              <a:rPr lang="en-US" dirty="0">
                <a:solidFill>
                  <a:prstClr val="black"/>
                </a:solidFill>
                <a:latin typeface="Georgia" panose="02040502050405020303" pitchFamily="18" charset="0"/>
              </a:rPr>
              <a:t>y</a:t>
            </a:r>
            <a:r>
              <a:rPr lang="en-US" u="sng" dirty="0">
                <a:solidFill>
                  <a:prstClr val="black"/>
                </a:solidFill>
                <a:latin typeface="Georgia" panose="02040502050405020303" pitchFamily="18" charset="0"/>
              </a:rPr>
              <a:t> </a:t>
            </a:r>
            <a:r>
              <a:rPr lang="en-US" dirty="0">
                <a:solidFill>
                  <a:prstClr val="black"/>
                </a:solidFill>
                <a:latin typeface="Georgia" panose="02040502050405020303" pitchFamily="18" charset="0"/>
              </a:rPr>
              <a:t>		  </a:t>
            </a:r>
            <a:r>
              <a:rPr lang="en-US" u="sng" dirty="0">
                <a:solidFill>
                  <a:prstClr val="black"/>
                </a:solidFill>
                <a:latin typeface="Georgia" panose="02040502050405020303" pitchFamily="18" charset="0"/>
              </a:rPr>
              <a:t>ones of the Amorites</a:t>
            </a:r>
            <a:r>
              <a:rPr lang="en-US" dirty="0">
                <a:solidFill>
                  <a:prstClr val="black"/>
                </a:solidFill>
                <a:latin typeface="Georgia" panose="02040502050405020303" pitchFamily="18" charset="0"/>
              </a:rPr>
              <a:t>, in whose land you dwell. </a:t>
            </a:r>
            <a:br>
              <a:rPr lang="en-US" dirty="0">
                <a:solidFill>
                  <a:prstClr val="black"/>
                </a:solidFill>
                <a:latin typeface="Georgia" panose="02040502050405020303" pitchFamily="18" charset="0"/>
              </a:rPr>
            </a:br>
            <a:r>
              <a:rPr lang="en-US" dirty="0">
                <a:solidFill>
                  <a:prstClr val="black"/>
                </a:solidFill>
                <a:latin typeface="Georgia" panose="02040502050405020303" pitchFamily="18" charset="0"/>
              </a:rPr>
              <a:t>		     </a:t>
            </a:r>
            <a:r>
              <a:rPr lang="en-US" b="1" dirty="0">
                <a:ln>
                  <a:solidFill>
                    <a:schemeClr val="tx1"/>
                  </a:solidFill>
                </a:ln>
                <a:solidFill>
                  <a:srgbClr val="0000FF"/>
                </a:solidFill>
                <a:effectLst>
                  <a:glow rad="76200">
                    <a:srgbClr val="FF99FF"/>
                  </a:glow>
                </a:effectLst>
                <a:latin typeface="Georgia" panose="02040502050405020303" pitchFamily="18" charset="0"/>
              </a:rPr>
              <a:t>And you have not obeyed My voice.” ’  </a:t>
            </a:r>
          </a:p>
          <a:p>
            <a:r>
              <a:rPr lang="en-US" dirty="0">
                <a:solidFill>
                  <a:srgbClr val="008080"/>
                </a:solidFill>
                <a:latin typeface="Georgia" panose="02040502050405020303" pitchFamily="18" charset="0"/>
              </a:rPr>
              <a:t>Jdg 6:11</a:t>
            </a:r>
            <a:r>
              <a:rPr lang="en-US" dirty="0">
                <a:solidFill>
                  <a:prstClr val="black"/>
                </a:solidFill>
                <a:latin typeface="Georgia" panose="02040502050405020303" pitchFamily="18" charset="0"/>
              </a:rPr>
              <a:t>  And the Messenger of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came and sat under </a:t>
            </a:r>
            <a:r>
              <a:rPr lang="en-US" b="1" u="sng" dirty="0">
                <a:ln>
                  <a:solidFill>
                    <a:schemeClr val="tx1"/>
                  </a:solidFill>
                </a:ln>
                <a:solidFill>
                  <a:srgbClr val="FF0000"/>
                </a:solidFill>
                <a:latin typeface="Georgia" panose="02040502050405020303" pitchFamily="18" charset="0"/>
              </a:rPr>
              <a:t>the terebinth tree </a:t>
            </a:r>
            <a:r>
              <a:rPr lang="en-US" dirty="0">
                <a:solidFill>
                  <a:prstClr val="black"/>
                </a:solidFill>
                <a:latin typeface="Georgia" panose="02040502050405020303" pitchFamily="18" charset="0"/>
              </a:rPr>
              <a:t>	which was in </a:t>
            </a:r>
            <a:r>
              <a:rPr lang="en-US" dirty="0" err="1">
                <a:solidFill>
                  <a:prstClr val="black"/>
                </a:solidFill>
                <a:latin typeface="Georgia" panose="02040502050405020303" pitchFamily="18" charset="0"/>
              </a:rPr>
              <a:t>Ophrah</a:t>
            </a:r>
            <a:r>
              <a:rPr lang="en-US" dirty="0">
                <a:solidFill>
                  <a:prstClr val="black"/>
                </a:solidFill>
                <a:latin typeface="Georgia" panose="02040502050405020303" pitchFamily="18" charset="0"/>
              </a:rPr>
              <a:t>, which belonged to </a:t>
            </a:r>
            <a:r>
              <a:rPr lang="en-US" dirty="0" err="1">
                <a:solidFill>
                  <a:prstClr val="black"/>
                </a:solidFill>
                <a:latin typeface="Georgia" panose="02040502050405020303" pitchFamily="18" charset="0"/>
              </a:rPr>
              <a:t>Yo’ash</a:t>
            </a:r>
            <a:r>
              <a:rPr lang="en-US" dirty="0">
                <a:solidFill>
                  <a:prstClr val="black"/>
                </a:solidFill>
                <a:latin typeface="Georgia" panose="02040502050405020303" pitchFamily="18" charset="0"/>
              </a:rPr>
              <a:t> the </a:t>
            </a:r>
            <a:r>
              <a:rPr lang="en-US" dirty="0" err="1">
                <a:solidFill>
                  <a:prstClr val="black"/>
                </a:solidFill>
                <a:latin typeface="Georgia" panose="02040502050405020303" pitchFamily="18" charset="0"/>
              </a:rPr>
              <a:t>A</a:t>
            </a:r>
            <a:r>
              <a:rPr lang="en-US" dirty="0" err="1">
                <a:solidFill>
                  <a:prstClr val="black"/>
                </a:solidFill>
                <a:latin typeface="TITUS Cyberbit Basic" panose="02020603050405020304" pitchFamily="18" charset="0"/>
              </a:rPr>
              <a:t>ḇ</a:t>
            </a:r>
            <a:r>
              <a:rPr lang="en-US" dirty="0" err="1">
                <a:solidFill>
                  <a:prstClr val="black"/>
                </a:solidFill>
                <a:latin typeface="Georgia" panose="02040502050405020303" pitchFamily="18" charset="0"/>
              </a:rPr>
              <a:t>i</a:t>
            </a:r>
            <a:r>
              <a:rPr lang="en-US" dirty="0" err="1">
                <a:solidFill>
                  <a:prstClr val="black"/>
                </a:solidFill>
                <a:latin typeface="TITUS Cyberbit Basic" panose="02020603050405020304" pitchFamily="18" charset="0"/>
              </a:rPr>
              <a:t>ʽ</a:t>
            </a:r>
            <a:r>
              <a:rPr lang="en-US" dirty="0" err="1">
                <a:solidFill>
                  <a:prstClr val="black"/>
                </a:solidFill>
                <a:latin typeface="Georgia" panose="02040502050405020303" pitchFamily="18" charset="0"/>
              </a:rPr>
              <a:t>ezerite</a:t>
            </a:r>
            <a:r>
              <a:rPr lang="en-US" dirty="0">
                <a:solidFill>
                  <a:prstClr val="black"/>
                </a:solidFill>
                <a:latin typeface="Georgia" panose="02040502050405020303" pitchFamily="18" charset="0"/>
              </a:rPr>
              <a:t>, while his 	son </a:t>
            </a:r>
            <a:r>
              <a:rPr lang="en-US" b="1" dirty="0" err="1">
                <a:ln>
                  <a:solidFill>
                    <a:schemeClr val="tx1"/>
                  </a:solidFill>
                </a:ln>
                <a:solidFill>
                  <a:srgbClr val="00FF99"/>
                </a:solidFill>
                <a:latin typeface="Georgia" panose="02040502050405020303" pitchFamily="18" charset="0"/>
              </a:rPr>
              <a:t>Gi</a:t>
            </a:r>
            <a:r>
              <a:rPr lang="en-US" b="1" dirty="0" err="1">
                <a:ln>
                  <a:solidFill>
                    <a:schemeClr val="tx1"/>
                  </a:solidFill>
                </a:ln>
                <a:solidFill>
                  <a:srgbClr val="00FF99"/>
                </a:solidFill>
                <a:latin typeface="TITUS Cyberbit Basic" panose="02020603050405020304" pitchFamily="18" charset="0"/>
              </a:rPr>
              <a:t>ḏʽ</a:t>
            </a:r>
            <a:r>
              <a:rPr lang="en-US" b="1" dirty="0" err="1">
                <a:ln>
                  <a:solidFill>
                    <a:schemeClr val="tx1"/>
                  </a:solidFill>
                </a:ln>
                <a:solidFill>
                  <a:srgbClr val="00FF99"/>
                </a:solidFill>
                <a:latin typeface="Georgia" panose="02040502050405020303" pitchFamily="18" charset="0"/>
              </a:rPr>
              <a:t>on</a:t>
            </a:r>
            <a:r>
              <a:rPr lang="en-US" b="1" dirty="0">
                <a:ln>
                  <a:solidFill>
                    <a:schemeClr val="tx1"/>
                  </a:solidFill>
                </a:ln>
                <a:solidFill>
                  <a:srgbClr val="00FF99"/>
                </a:solidFill>
                <a:latin typeface="Georgia" panose="02040502050405020303" pitchFamily="18" charset="0"/>
              </a:rPr>
              <a:t> </a:t>
            </a:r>
            <a:r>
              <a:rPr lang="en-US" dirty="0">
                <a:solidFill>
                  <a:prstClr val="black"/>
                </a:solidFill>
                <a:latin typeface="Georgia" panose="02040502050405020303" pitchFamily="18" charset="0"/>
              </a:rPr>
              <a:t>threshed wheat in the winepress, to hide it from the eyes of 	the </a:t>
            </a:r>
            <a:r>
              <a:rPr lang="en-US" dirty="0" err="1">
                <a:solidFill>
                  <a:prstClr val="black"/>
                </a:solidFill>
                <a:latin typeface="Georgia" panose="02040502050405020303" pitchFamily="18" charset="0"/>
              </a:rPr>
              <a:t>Mi</a:t>
            </a:r>
            <a:r>
              <a:rPr lang="en-US" dirty="0" err="1">
                <a:solidFill>
                  <a:prstClr val="black"/>
                </a:solidFill>
                <a:latin typeface="TITUS Cyberbit Basic" panose="02020603050405020304" pitchFamily="18" charset="0"/>
              </a:rPr>
              <a:t>ḏ</a:t>
            </a:r>
            <a:r>
              <a:rPr lang="en-US" dirty="0" err="1">
                <a:solidFill>
                  <a:prstClr val="black"/>
                </a:solidFill>
                <a:latin typeface="Georgia" panose="02040502050405020303" pitchFamily="18" charset="0"/>
              </a:rPr>
              <a:t>yanites</a:t>
            </a:r>
            <a:r>
              <a:rPr lang="en-US" dirty="0">
                <a:solidFill>
                  <a:prstClr val="black"/>
                </a:solidFill>
                <a:latin typeface="Georgia" panose="02040502050405020303" pitchFamily="18" charset="0"/>
              </a:rPr>
              <a:t>. </a:t>
            </a:r>
          </a:p>
          <a:p>
            <a:r>
              <a:rPr lang="en-US" dirty="0">
                <a:solidFill>
                  <a:srgbClr val="008080"/>
                </a:solidFill>
                <a:latin typeface="Georgia" panose="02040502050405020303" pitchFamily="18" charset="0"/>
              </a:rPr>
              <a:t>Jdg 6:12</a:t>
            </a:r>
            <a:r>
              <a:rPr lang="en-US" dirty="0">
                <a:solidFill>
                  <a:prstClr val="black"/>
                </a:solidFill>
                <a:latin typeface="Georgia" panose="02040502050405020303" pitchFamily="18" charset="0"/>
              </a:rPr>
              <a:t>  And the Messenger of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appeared to him, and said to him,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is 	with you, you </a:t>
            </a:r>
            <a:r>
              <a:rPr lang="en-US" b="1" u="sng" dirty="0">
                <a:solidFill>
                  <a:prstClr val="black"/>
                </a:solidFill>
                <a:effectLst>
                  <a:outerShdw blurRad="50800" dist="50800" dir="5400000" algn="ctr" rotWithShape="0">
                    <a:srgbClr val="7FF7FD"/>
                  </a:outerShdw>
                </a:effectLst>
                <a:latin typeface="Georgia" panose="02040502050405020303" pitchFamily="18" charset="0"/>
              </a:rPr>
              <a:t>mi</a:t>
            </a:r>
            <a:r>
              <a:rPr lang="en-US" b="1" dirty="0">
                <a:solidFill>
                  <a:prstClr val="black"/>
                </a:solidFill>
                <a:effectLst>
                  <a:outerShdw blurRad="50800" dist="50800" dir="5400000" algn="ctr" rotWithShape="0">
                    <a:srgbClr val="7FF7FD"/>
                  </a:outerShdw>
                </a:effectLst>
                <a:latin typeface="Georgia" panose="02040502050405020303" pitchFamily="18" charset="0"/>
              </a:rPr>
              <a:t>g</a:t>
            </a:r>
            <a:r>
              <a:rPr lang="en-US" b="1" u="sng" dirty="0">
                <a:solidFill>
                  <a:prstClr val="black"/>
                </a:solidFill>
                <a:effectLst>
                  <a:outerShdw blurRad="50800" dist="50800" dir="5400000" algn="ctr" rotWithShape="0">
                    <a:srgbClr val="7FF7FD"/>
                  </a:outerShdw>
                </a:effectLst>
                <a:latin typeface="Georgia" panose="02040502050405020303" pitchFamily="18" charset="0"/>
              </a:rPr>
              <a:t>ht</a:t>
            </a:r>
            <a:r>
              <a:rPr lang="en-US" b="1" dirty="0">
                <a:solidFill>
                  <a:prstClr val="black"/>
                </a:solidFill>
                <a:effectLst>
                  <a:outerShdw blurRad="50800" dist="50800" dir="5400000" algn="ctr" rotWithShape="0">
                    <a:srgbClr val="7FF7FD"/>
                  </a:outerShdw>
                </a:effectLst>
                <a:latin typeface="Georgia" panose="02040502050405020303" pitchFamily="18" charset="0"/>
              </a:rPr>
              <a:t>y </a:t>
            </a:r>
            <a:r>
              <a:rPr lang="en-US" b="1" u="sng" dirty="0">
                <a:solidFill>
                  <a:prstClr val="black"/>
                </a:solidFill>
                <a:effectLst>
                  <a:outerShdw blurRad="50800" dist="50800" dir="5400000" algn="ctr" rotWithShape="0">
                    <a:srgbClr val="7FF7FD"/>
                  </a:outerShdw>
                </a:effectLst>
                <a:latin typeface="Georgia" panose="02040502050405020303" pitchFamily="18" charset="0"/>
              </a:rPr>
              <a:t>brave one</a:t>
            </a:r>
            <a:r>
              <a:rPr lang="en-US" b="1" dirty="0">
                <a:solidFill>
                  <a:prstClr val="black"/>
                </a:solidFill>
                <a:latin typeface="Georgia" panose="02040502050405020303" pitchFamily="18" charset="0"/>
              </a:rPr>
              <a:t>!”</a:t>
            </a:r>
            <a:r>
              <a:rPr lang="en-US" dirty="0">
                <a:solidFill>
                  <a:prstClr val="black"/>
                </a:solidFill>
                <a:latin typeface="Georgia" panose="02040502050405020303" pitchFamily="18" charset="0"/>
              </a:rPr>
              <a:t> </a:t>
            </a:r>
          </a:p>
        </p:txBody>
      </p:sp>
      <p:sp>
        <p:nvSpPr>
          <p:cNvPr id="2" name="Slide Number Placeholder 1">
            <a:extLst>
              <a:ext uri="{FF2B5EF4-FFF2-40B4-BE49-F238E27FC236}">
                <a16:creationId xmlns="" xmlns:a16="http://schemas.microsoft.com/office/drawing/2014/main" id="{A87ED547-27F8-4FAF-8C38-CA248093E95D}"/>
              </a:ext>
            </a:extLst>
          </p:cNvPr>
          <p:cNvSpPr>
            <a:spLocks noGrp="1"/>
          </p:cNvSpPr>
          <p:nvPr>
            <p:ph type="sldNum" sz="quarter" idx="12"/>
          </p:nvPr>
        </p:nvSpPr>
        <p:spPr>
          <a:xfrm>
            <a:off x="11798710" y="6490711"/>
            <a:ext cx="393290" cy="365125"/>
          </a:xfrm>
        </p:spPr>
        <p:txBody>
          <a:bodyPr/>
          <a:lstStyle/>
          <a:p>
            <a:fld id="{DDD9EB22-F289-478D-9B7C-A50560697DE0}" type="slidenum">
              <a:rPr lang="en-CA" smtClean="0">
                <a:solidFill>
                  <a:schemeClr val="tx1"/>
                </a:solidFill>
              </a:rPr>
              <a:t>7</a:t>
            </a:fld>
            <a:endParaRPr lang="en-CA" dirty="0">
              <a:solidFill>
                <a:schemeClr val="tx1"/>
              </a:solidFill>
            </a:endParaRPr>
          </a:p>
        </p:txBody>
      </p:sp>
      <p:sp>
        <p:nvSpPr>
          <p:cNvPr id="4" name="Star: 4 Points 3">
            <a:extLst>
              <a:ext uri="{FF2B5EF4-FFF2-40B4-BE49-F238E27FC236}">
                <a16:creationId xmlns="" xmlns:a16="http://schemas.microsoft.com/office/drawing/2014/main" id="{B51226A2-C28C-4764-8D97-CD40F9D4EC0D}"/>
              </a:ext>
            </a:extLst>
          </p:cNvPr>
          <p:cNvSpPr/>
          <p:nvPr/>
        </p:nvSpPr>
        <p:spPr>
          <a:xfrm>
            <a:off x="101599" y="43725"/>
            <a:ext cx="544947" cy="461818"/>
          </a:xfrm>
          <a:prstGeom prst="star4">
            <a:avLst/>
          </a:prstGeom>
          <a:solidFill>
            <a:srgbClr val="FF00FF"/>
          </a:solidFill>
          <a:ln w="28575">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0648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4000">
              <a:srgbClr val="FF7C80">
                <a:alpha val="38000"/>
              </a:srgbClr>
            </a:gs>
            <a:gs pos="59000">
              <a:schemeClr val="accent1">
                <a:alpha val="60000"/>
                <a:lumMod val="67000"/>
                <a:lumOff val="33000"/>
              </a:schemeClr>
            </a:gs>
            <a:gs pos="81000">
              <a:srgbClr val="7030A0">
                <a:lumMod val="76000"/>
              </a:srgb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9612706-5030-431B-B03A-70CDBDAC3E11}"/>
              </a:ext>
            </a:extLst>
          </p:cNvPr>
          <p:cNvSpPr>
            <a:spLocks noGrp="1"/>
          </p:cNvSpPr>
          <p:nvPr>
            <p:ph type="sldNum" sz="quarter" idx="12"/>
          </p:nvPr>
        </p:nvSpPr>
        <p:spPr>
          <a:xfrm>
            <a:off x="9377218" y="6492875"/>
            <a:ext cx="2743200" cy="365125"/>
          </a:xfrm>
        </p:spPr>
        <p:txBody>
          <a:bodyPr/>
          <a:lstStyle/>
          <a:p>
            <a:fld id="{DDD9EB22-F289-478D-9B7C-A50560697DE0}" type="slidenum">
              <a:rPr lang="en-CA" b="1" smtClean="0">
                <a:solidFill>
                  <a:srgbClr val="FF7C80"/>
                </a:solidFill>
              </a:rPr>
              <a:t>70</a:t>
            </a:fld>
            <a:endParaRPr lang="en-CA" b="1" dirty="0">
              <a:solidFill>
                <a:srgbClr val="FF7C80"/>
              </a:solidFill>
            </a:endParaRPr>
          </a:p>
        </p:txBody>
      </p:sp>
      <p:graphicFrame>
        <p:nvGraphicFramePr>
          <p:cNvPr id="5" name="Table 4">
            <a:extLst>
              <a:ext uri="{FF2B5EF4-FFF2-40B4-BE49-F238E27FC236}">
                <a16:creationId xmlns="" xmlns:a16="http://schemas.microsoft.com/office/drawing/2014/main" id="{F29FBF93-9B3E-46A0-BE98-28CEB9691294}"/>
              </a:ext>
            </a:extLst>
          </p:cNvPr>
          <p:cNvGraphicFramePr>
            <a:graphicFrameLocks noGrp="1"/>
          </p:cNvGraphicFramePr>
          <p:nvPr>
            <p:extLst/>
          </p:nvPr>
        </p:nvGraphicFramePr>
        <p:xfrm>
          <a:off x="267856" y="5555228"/>
          <a:ext cx="11656288" cy="993058"/>
        </p:xfrm>
        <a:graphic>
          <a:graphicData uri="http://schemas.openxmlformats.org/drawingml/2006/table">
            <a:tbl>
              <a:tblPr firstRow="1" bandRow="1">
                <a:tableStyleId>{5C22544A-7EE6-4342-B048-85BDC9FD1C3A}</a:tableStyleId>
              </a:tblPr>
              <a:tblGrid>
                <a:gridCol w="5828144">
                  <a:extLst>
                    <a:ext uri="{9D8B030D-6E8A-4147-A177-3AD203B41FA5}">
                      <a16:colId xmlns="" xmlns:a16="http://schemas.microsoft.com/office/drawing/2014/main" val="252772710"/>
                    </a:ext>
                  </a:extLst>
                </a:gridCol>
                <a:gridCol w="5828144">
                  <a:extLst>
                    <a:ext uri="{9D8B030D-6E8A-4147-A177-3AD203B41FA5}">
                      <a16:colId xmlns="" xmlns:a16="http://schemas.microsoft.com/office/drawing/2014/main" val="658516749"/>
                    </a:ext>
                  </a:extLst>
                </a:gridCol>
              </a:tblGrid>
              <a:tr h="993058">
                <a:tc>
                  <a:txBody>
                    <a:bodyPr/>
                    <a:lstStyle/>
                    <a:p>
                      <a:pPr algn="l"/>
                      <a:r>
                        <a:rPr lang="en-CA" sz="3600" dirty="0">
                          <a:solidFill>
                            <a:srgbClr val="9966FF"/>
                          </a:solidFill>
                        </a:rPr>
                        <a:t>                    Light Season</a:t>
                      </a:r>
                      <a:endParaRPr lang="en-CA" sz="3600" u="sng" dirty="0">
                        <a:solidFill>
                          <a:srgbClr val="9966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solidFill>
                      <a:srgbClr val="7FF7FD"/>
                    </a:solidFill>
                  </a:tcPr>
                </a:tc>
                <a:tc>
                  <a:txBody>
                    <a:bodyPr/>
                    <a:lstStyle/>
                    <a:p>
                      <a:pPr algn="l"/>
                      <a:r>
                        <a:rPr lang="en-CA" sz="3600" dirty="0"/>
                        <a:t>       Night Season</a:t>
                      </a:r>
                      <a:endParaRPr lang="en-CA" sz="3600"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tx1"/>
                    </a:solidFill>
                  </a:tcPr>
                </a:tc>
                <a:extLst>
                  <a:ext uri="{0D108BD9-81ED-4DB2-BD59-A6C34878D82A}">
                    <a16:rowId xmlns="" xmlns:a16="http://schemas.microsoft.com/office/drawing/2014/main" val="869847619"/>
                  </a:ext>
                </a:extLst>
              </a:tr>
            </a:tbl>
          </a:graphicData>
        </a:graphic>
      </p:graphicFrame>
      <p:sp>
        <p:nvSpPr>
          <p:cNvPr id="6" name="Rectangle 5">
            <a:extLst>
              <a:ext uri="{FF2B5EF4-FFF2-40B4-BE49-F238E27FC236}">
                <a16:creationId xmlns="" xmlns:a16="http://schemas.microsoft.com/office/drawing/2014/main" id="{EE58C879-E4A3-4EF0-85C9-6BCC16FC437E}"/>
              </a:ext>
            </a:extLst>
          </p:cNvPr>
          <p:cNvSpPr/>
          <p:nvPr/>
        </p:nvSpPr>
        <p:spPr>
          <a:xfrm>
            <a:off x="264943" y="5555227"/>
            <a:ext cx="331917" cy="1017358"/>
          </a:xfrm>
          <a:prstGeom prst="rect">
            <a:avLst/>
          </a:prstGeom>
          <a:gradFill flip="none" rotWithShape="1">
            <a:gsLst>
              <a:gs pos="24000">
                <a:srgbClr val="FFFF00"/>
              </a:gs>
              <a:gs pos="47000">
                <a:srgbClr val="FF7C80">
                  <a:alpha val="98000"/>
                </a:srgbClr>
              </a:gs>
              <a:gs pos="68000">
                <a:srgbClr val="7030A0">
                  <a:lumMod val="76000"/>
                </a:srgbClr>
              </a:gs>
            </a:gsLst>
            <a:lin ang="102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 xmlns:a16="http://schemas.microsoft.com/office/drawing/2014/main" id="{6DB0F929-70D8-4A54-9F00-5B4ABCB74965}"/>
              </a:ext>
            </a:extLst>
          </p:cNvPr>
          <p:cNvSpPr/>
          <p:nvPr/>
        </p:nvSpPr>
        <p:spPr>
          <a:xfrm>
            <a:off x="6094543" y="5543078"/>
            <a:ext cx="331917" cy="1017358"/>
          </a:xfrm>
          <a:prstGeom prst="rect">
            <a:avLst/>
          </a:prstGeom>
          <a:gradFill flip="none" rotWithShape="1">
            <a:gsLst>
              <a:gs pos="24000">
                <a:srgbClr val="FFFF00"/>
              </a:gs>
              <a:gs pos="52000">
                <a:srgbClr val="FF7C80">
                  <a:alpha val="98000"/>
                </a:srgbClr>
              </a:gs>
              <a:gs pos="71000">
                <a:srgbClr val="7030A0">
                  <a:lumMod val="76000"/>
                  <a:alpha val="84000"/>
                </a:srgbClr>
              </a:gs>
            </a:gsLst>
            <a:lin ang="6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 xmlns:a16="http://schemas.microsoft.com/office/drawing/2014/main" id="{41A77D8E-6D4B-4355-B6B7-77402ACD8459}"/>
              </a:ext>
            </a:extLst>
          </p:cNvPr>
          <p:cNvCxnSpPr>
            <a:cxnSpLocks/>
          </p:cNvCxnSpPr>
          <p:nvPr/>
        </p:nvCxnSpPr>
        <p:spPr>
          <a:xfrm flipV="1">
            <a:off x="290110" y="4979906"/>
            <a:ext cx="0" cy="575321"/>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2EFAF7B1-24D3-434C-B25E-CD2D4AB7812E}"/>
              </a:ext>
            </a:extLst>
          </p:cNvPr>
          <p:cNvCxnSpPr>
            <a:cxnSpLocks/>
          </p:cNvCxnSpPr>
          <p:nvPr/>
        </p:nvCxnSpPr>
        <p:spPr>
          <a:xfrm flipV="1">
            <a:off x="6107771" y="5260258"/>
            <a:ext cx="0" cy="265476"/>
          </a:xfrm>
          <a:prstGeom prst="line">
            <a:avLst/>
          </a:prstGeom>
          <a:ln w="76200">
            <a:solidFill>
              <a:schemeClr val="accent4">
                <a:lumMod val="60000"/>
                <a:lumOff val="40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6B3E4F76-063A-4129-933C-12E2F94BC10B}"/>
              </a:ext>
            </a:extLst>
          </p:cNvPr>
          <p:cNvCxnSpPr>
            <a:cxnSpLocks/>
          </p:cNvCxnSpPr>
          <p:nvPr/>
        </p:nvCxnSpPr>
        <p:spPr>
          <a:xfrm flipV="1">
            <a:off x="11952218" y="4981305"/>
            <a:ext cx="0" cy="1566981"/>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8" name="Speech Bubble: Rectangle with Corners Rounded 17">
            <a:extLst>
              <a:ext uri="{FF2B5EF4-FFF2-40B4-BE49-F238E27FC236}">
                <a16:creationId xmlns="" xmlns:a16="http://schemas.microsoft.com/office/drawing/2014/main" id="{8FE1F80E-66E7-45C5-820F-E58291D5DE23}"/>
              </a:ext>
            </a:extLst>
          </p:cNvPr>
          <p:cNvSpPr/>
          <p:nvPr/>
        </p:nvSpPr>
        <p:spPr>
          <a:xfrm>
            <a:off x="473974" y="153054"/>
            <a:ext cx="3763729" cy="4446833"/>
          </a:xfrm>
          <a:prstGeom prst="wedgeRoundRectCallout">
            <a:avLst>
              <a:gd name="adj1" fmla="val 49299"/>
              <a:gd name="adj2" fmla="val 25161"/>
              <a:gd name="adj3" fmla="val 16667"/>
            </a:avLst>
          </a:prstGeom>
          <a:solidFill>
            <a:schemeClr val="accent4">
              <a:lumMod val="40000"/>
              <a:lumOff val="60000"/>
            </a:schemeClr>
          </a:solidFill>
          <a:ln w="5715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800" dirty="0">
                <a:solidFill>
                  <a:srgbClr val="008080"/>
                </a:solidFill>
                <a:latin typeface="Georgia" panose="02040502050405020303" pitchFamily="18" charset="0"/>
              </a:rPr>
              <a:t>Jdg 7:12</a:t>
            </a:r>
            <a:r>
              <a:rPr lang="en-US" sz="2800" dirty="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
            </a:r>
            <a:br>
              <a:rPr lang="en-US" sz="2800"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And </a:t>
            </a:r>
            <a:r>
              <a:rPr lang="en-US" sz="2800" dirty="0" err="1">
                <a:solidFill>
                  <a:prstClr val="black"/>
                </a:solidFill>
                <a:latin typeface="Georgia" panose="02040502050405020303" pitchFamily="18" charset="0"/>
              </a:rPr>
              <a:t>Mi</a:t>
            </a:r>
            <a:r>
              <a:rPr lang="en-US" sz="2800" dirty="0" err="1">
                <a:solidFill>
                  <a:prstClr val="black"/>
                </a:solidFill>
                <a:latin typeface="TITUS Cyberbit Basic" panose="02020603050405020304" pitchFamily="18" charset="0"/>
              </a:rPr>
              <a:t>ḏ</a:t>
            </a:r>
            <a:r>
              <a:rPr lang="en-US" sz="2800" dirty="0" err="1">
                <a:solidFill>
                  <a:prstClr val="black"/>
                </a:solidFill>
                <a:latin typeface="Georgia" panose="02040502050405020303" pitchFamily="18" charset="0"/>
              </a:rPr>
              <a:t>yan</a:t>
            </a:r>
            <a:r>
              <a:rPr lang="en-US" sz="2800" dirty="0">
                <a:solidFill>
                  <a:prstClr val="black"/>
                </a:solidFill>
                <a:latin typeface="Georgia" panose="02040502050405020303" pitchFamily="18" charset="0"/>
              </a:rPr>
              <a:t> and </a:t>
            </a:r>
            <a:r>
              <a:rPr lang="en-US" sz="2800" dirty="0" err="1">
                <a:solidFill>
                  <a:prstClr val="black"/>
                </a:solidFill>
                <a:latin typeface="Georgia" panose="02040502050405020303" pitchFamily="18" charset="0"/>
              </a:rPr>
              <a:t>Amalĕq</a:t>
            </a:r>
            <a:r>
              <a:rPr lang="en-US" sz="2800" dirty="0">
                <a:solidFill>
                  <a:prstClr val="black"/>
                </a:solidFill>
                <a:latin typeface="Georgia" panose="02040502050405020303" pitchFamily="18" charset="0"/>
              </a:rPr>
              <a:t>, and all the people of the East, were lying in the valley as many as locusts.  And their camels were as numerous as the sand by the seashore. </a:t>
            </a:r>
          </a:p>
        </p:txBody>
      </p:sp>
      <p:sp>
        <p:nvSpPr>
          <p:cNvPr id="11" name="Rectangle: Rounded Corners 10">
            <a:extLst>
              <a:ext uri="{FF2B5EF4-FFF2-40B4-BE49-F238E27FC236}">
                <a16:creationId xmlns="" xmlns:a16="http://schemas.microsoft.com/office/drawing/2014/main" id="{63E07C4F-F4B5-43B4-9A26-2DA3FCAFBE68}"/>
              </a:ext>
            </a:extLst>
          </p:cNvPr>
          <p:cNvSpPr/>
          <p:nvPr/>
        </p:nvSpPr>
        <p:spPr>
          <a:xfrm>
            <a:off x="-1" y="4619179"/>
            <a:ext cx="947951" cy="354652"/>
          </a:xfrm>
          <a:prstGeom prst="round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FF"/>
                </a:solidFill>
                <a:effectLst>
                  <a:glow rad="127000">
                    <a:srgbClr val="FFFF00"/>
                  </a:glow>
                </a:effectLst>
                <a:latin typeface="Cooper Black" panose="0208090404030B020404" pitchFamily="18" charset="0"/>
              </a:rPr>
              <a:t>Dawn</a:t>
            </a:r>
          </a:p>
        </p:txBody>
      </p:sp>
      <p:sp>
        <p:nvSpPr>
          <p:cNvPr id="17" name="Speech Bubble: Rectangle with Corners Rounded 16">
            <a:extLst>
              <a:ext uri="{FF2B5EF4-FFF2-40B4-BE49-F238E27FC236}">
                <a16:creationId xmlns="" xmlns:a16="http://schemas.microsoft.com/office/drawing/2014/main" id="{D2C5BD2D-402F-4C14-8B2A-11F72746F333}"/>
              </a:ext>
            </a:extLst>
          </p:cNvPr>
          <p:cNvSpPr/>
          <p:nvPr/>
        </p:nvSpPr>
        <p:spPr>
          <a:xfrm>
            <a:off x="4674767" y="599768"/>
            <a:ext cx="6687075" cy="4256268"/>
          </a:xfrm>
          <a:prstGeom prst="wedgeRoundRectCallout">
            <a:avLst>
              <a:gd name="adj1" fmla="val -21344"/>
              <a:gd name="adj2" fmla="val 65648"/>
              <a:gd name="adj3" fmla="val 16667"/>
            </a:avLst>
          </a:prstGeom>
          <a:solidFill>
            <a:srgbClr val="92D050"/>
          </a:solidFill>
          <a:ln w="5715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800" dirty="0">
                <a:solidFill>
                  <a:srgbClr val="663300"/>
                </a:solidFill>
                <a:latin typeface="Georgia" panose="02040502050405020303" pitchFamily="18" charset="0"/>
              </a:rPr>
              <a:t>… </a:t>
            </a:r>
            <a:r>
              <a:rPr lang="en-US" sz="3600" dirty="0">
                <a:ln w="12700">
                  <a:solidFill>
                    <a:srgbClr val="00FF99"/>
                  </a:solidFill>
                </a:ln>
                <a:solidFill>
                  <a:srgbClr val="663300"/>
                </a:solidFill>
                <a:effectLst>
                  <a:glow rad="127000">
                    <a:srgbClr val="FFFF00"/>
                  </a:glow>
                  <a:outerShdw blurRad="50800" dist="38100" dir="8100000" algn="tr" rotWithShape="0">
                    <a:srgbClr val="0000FF"/>
                  </a:outerShdw>
                </a:effectLst>
                <a:latin typeface="Cooper Black" panose="0208090404030B020404" pitchFamily="18" charset="0"/>
              </a:rPr>
              <a:t>ON THAT NIGHT </a:t>
            </a:r>
            <a:r>
              <a:rPr lang="en-US" sz="2800" dirty="0">
                <a:solidFill>
                  <a:srgbClr val="663300"/>
                </a:solidFill>
                <a:latin typeface="Georgia" panose="02040502050405020303" pitchFamily="18" charset="0"/>
              </a:rPr>
              <a:t>…  v:12 </a:t>
            </a:r>
          </a:p>
          <a:p>
            <a:pPr marL="228600" lvl="0" indent="-228600">
              <a:lnSpc>
                <a:spcPct val="90000"/>
              </a:lnSpc>
              <a:spcBef>
                <a:spcPts val="1000"/>
              </a:spcBef>
              <a:buFont typeface="Arial" panose="020B0604020202020204" pitchFamily="34" charset="0"/>
              <a:buChar char="•"/>
            </a:pPr>
            <a:r>
              <a:rPr lang="en-US" sz="2800" dirty="0">
                <a:solidFill>
                  <a:srgbClr val="008080"/>
                </a:solidFill>
                <a:latin typeface="Georgia" panose="02040502050405020303" pitchFamily="18" charset="0"/>
              </a:rPr>
              <a:t>Jdg 7:13</a:t>
            </a:r>
            <a:r>
              <a:rPr lang="en-US" sz="2800" dirty="0">
                <a:solidFill>
                  <a:prstClr val="black"/>
                </a:solidFill>
                <a:latin typeface="Georgia" panose="02040502050405020303" pitchFamily="18" charset="0"/>
              </a:rPr>
              <a:t>  And </a:t>
            </a:r>
            <a:r>
              <a:rPr lang="en-US" sz="2800" dirty="0" err="1">
                <a:solidFill>
                  <a:prstClr val="black"/>
                </a:solidFill>
                <a:latin typeface="Georgia" panose="02040502050405020303" pitchFamily="18" charset="0"/>
              </a:rPr>
              <a:t>Gi</a:t>
            </a:r>
            <a:r>
              <a:rPr lang="en-US" sz="2800" dirty="0" err="1">
                <a:solidFill>
                  <a:prstClr val="black"/>
                </a:solidFill>
                <a:latin typeface="TITUS Cyberbit Basic" panose="02020603050405020304" pitchFamily="18" charset="0"/>
              </a:rPr>
              <a:t>ḏʽ</a:t>
            </a:r>
            <a:r>
              <a:rPr lang="en-US" sz="2800" dirty="0" err="1">
                <a:solidFill>
                  <a:prstClr val="black"/>
                </a:solidFill>
                <a:latin typeface="Georgia" panose="02040502050405020303" pitchFamily="18" charset="0"/>
              </a:rPr>
              <a:t>on</a:t>
            </a:r>
            <a:r>
              <a:rPr lang="en-US" sz="2800" dirty="0">
                <a:solidFill>
                  <a:prstClr val="black"/>
                </a:solidFill>
                <a:latin typeface="Georgia" panose="02040502050405020303" pitchFamily="18" charset="0"/>
              </a:rPr>
              <a:t> came, and see,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a man was relating a dream to his companion, and said, “See I had a dream, and see, a loaf of </a:t>
            </a:r>
            <a:r>
              <a:rPr lang="en-US" sz="2800" b="1" u="sng" dirty="0">
                <a:solidFill>
                  <a:prstClr val="black"/>
                </a:solidFill>
                <a:latin typeface="Georgia" panose="02040502050405020303" pitchFamily="18" charset="0"/>
              </a:rPr>
              <a:t>barle</a:t>
            </a:r>
            <a:r>
              <a:rPr lang="en-US" sz="2800" b="1" dirty="0">
                <a:solidFill>
                  <a:prstClr val="black"/>
                </a:solidFill>
                <a:latin typeface="Georgia" panose="02040502050405020303" pitchFamily="18" charset="0"/>
              </a:rPr>
              <a:t>y</a:t>
            </a:r>
            <a:r>
              <a:rPr lang="en-US" sz="2800" dirty="0">
                <a:solidFill>
                  <a:prstClr val="black"/>
                </a:solidFill>
                <a:latin typeface="Georgia" panose="02040502050405020303" pitchFamily="18" charset="0"/>
              </a:rPr>
              <a:t> bread tumbled into the camp of </a:t>
            </a:r>
            <a:r>
              <a:rPr lang="en-US" sz="2800" dirty="0" err="1">
                <a:solidFill>
                  <a:prstClr val="black"/>
                </a:solidFill>
                <a:latin typeface="Georgia" panose="02040502050405020303" pitchFamily="18" charset="0"/>
              </a:rPr>
              <a:t>Mi</a:t>
            </a:r>
            <a:r>
              <a:rPr lang="en-US" sz="2800" dirty="0" err="1">
                <a:solidFill>
                  <a:prstClr val="black"/>
                </a:solidFill>
                <a:latin typeface="TITUS Cyberbit Basic" panose="02020603050405020304" pitchFamily="18" charset="0"/>
              </a:rPr>
              <a:t>ḏ</a:t>
            </a:r>
            <a:r>
              <a:rPr lang="en-US" sz="2800" dirty="0" err="1">
                <a:solidFill>
                  <a:prstClr val="black"/>
                </a:solidFill>
                <a:latin typeface="Georgia" panose="02040502050405020303" pitchFamily="18" charset="0"/>
              </a:rPr>
              <a:t>yan</a:t>
            </a:r>
            <a:r>
              <a:rPr lang="en-US" sz="2800" dirty="0">
                <a:solidFill>
                  <a:prstClr val="black"/>
                </a:solidFill>
                <a:latin typeface="Georgia" panose="02040502050405020303" pitchFamily="18" charset="0"/>
              </a:rPr>
              <a:t>, and it came to a tent </a:t>
            </a:r>
            <a:r>
              <a:rPr lang="en-US" sz="2800" dirty="0" smtClean="0">
                <a:solidFill>
                  <a:prstClr val="black"/>
                </a:solidFill>
                <a:latin typeface="Georgia" panose="02040502050405020303" pitchFamily="18" charset="0"/>
              </a:rPr>
              <a:t/>
            </a:r>
            <a:br>
              <a:rPr lang="en-US" sz="2800"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and </a:t>
            </a:r>
            <a:r>
              <a:rPr lang="en-US" sz="2800" dirty="0">
                <a:solidFill>
                  <a:prstClr val="black"/>
                </a:solidFill>
                <a:latin typeface="Georgia" panose="02040502050405020303" pitchFamily="18" charset="0"/>
              </a:rPr>
              <a:t>smote it so that it fell and overturned, and the tent fell down.” </a:t>
            </a:r>
          </a:p>
        </p:txBody>
      </p:sp>
      <p:sp>
        <p:nvSpPr>
          <p:cNvPr id="24" name="Rectangle: Rounded Corners 23">
            <a:extLst>
              <a:ext uri="{FF2B5EF4-FFF2-40B4-BE49-F238E27FC236}">
                <a16:creationId xmlns="" xmlns:a16="http://schemas.microsoft.com/office/drawing/2014/main" id="{135891F9-28F3-419F-94A2-404327C790D8}"/>
              </a:ext>
            </a:extLst>
          </p:cNvPr>
          <p:cNvSpPr/>
          <p:nvPr/>
        </p:nvSpPr>
        <p:spPr>
          <a:xfrm>
            <a:off x="11543071" y="2237424"/>
            <a:ext cx="577346" cy="2377590"/>
          </a:xfrm>
          <a:prstGeom prst="roundRect">
            <a:avLst>
              <a:gd name="adj" fmla="val 38044"/>
            </a:avLst>
          </a:prstGeom>
          <a:solidFill>
            <a:srgbClr val="FF7C8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0000FF"/>
                  </a:solidFill>
                </a:ln>
                <a:solidFill>
                  <a:srgbClr val="00FF99"/>
                </a:solidFill>
                <a:effectLst>
                  <a:glow rad="127000">
                    <a:srgbClr val="FFFF00"/>
                  </a:glow>
                </a:effectLst>
              </a:rPr>
              <a:t>Boqer</a:t>
            </a:r>
          </a:p>
        </p:txBody>
      </p:sp>
      <p:sp>
        <p:nvSpPr>
          <p:cNvPr id="15" name="Rectangle: Rounded Corners 14">
            <a:extLst>
              <a:ext uri="{FF2B5EF4-FFF2-40B4-BE49-F238E27FC236}">
                <a16:creationId xmlns="" xmlns:a16="http://schemas.microsoft.com/office/drawing/2014/main" id="{6ACF8BDB-B4FC-4A40-9842-CE78D57107F2}"/>
              </a:ext>
            </a:extLst>
          </p:cNvPr>
          <p:cNvSpPr/>
          <p:nvPr/>
        </p:nvSpPr>
        <p:spPr>
          <a:xfrm>
            <a:off x="11225879" y="4620577"/>
            <a:ext cx="947951" cy="354652"/>
          </a:xfrm>
          <a:prstGeom prst="round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FF"/>
                </a:solidFill>
                <a:effectLst>
                  <a:glow rad="127000">
                    <a:srgbClr val="FFFF00"/>
                  </a:glow>
                </a:effectLst>
                <a:latin typeface="Cooper Black" panose="0208090404030B020404" pitchFamily="18" charset="0"/>
              </a:rPr>
              <a:t>Dawn</a:t>
            </a:r>
          </a:p>
        </p:txBody>
      </p:sp>
      <p:sp>
        <p:nvSpPr>
          <p:cNvPr id="4" name="Arrow: Curved Up 3">
            <a:extLst>
              <a:ext uri="{FF2B5EF4-FFF2-40B4-BE49-F238E27FC236}">
                <a16:creationId xmlns="" xmlns:a16="http://schemas.microsoft.com/office/drawing/2014/main" id="{6C127217-E30E-4A2D-B7EC-923AB42588F8}"/>
              </a:ext>
            </a:extLst>
          </p:cNvPr>
          <p:cNvSpPr/>
          <p:nvPr/>
        </p:nvSpPr>
        <p:spPr>
          <a:xfrm>
            <a:off x="405797" y="4973832"/>
            <a:ext cx="11656281" cy="1797996"/>
          </a:xfrm>
          <a:prstGeom prst="curvedUpArrow">
            <a:avLst>
              <a:gd name="adj1" fmla="val 19681"/>
              <a:gd name="adj2" fmla="val 50000"/>
              <a:gd name="adj3" fmla="val 20163"/>
            </a:avLst>
          </a:prstGeom>
          <a:gradFill flip="none" rotWithShape="1">
            <a:gsLst>
              <a:gs pos="9000">
                <a:srgbClr val="00FF99"/>
              </a:gs>
              <a:gs pos="27000">
                <a:srgbClr val="FF00FF"/>
              </a:gs>
              <a:gs pos="46000">
                <a:srgbClr val="7FF7FD"/>
              </a:gs>
              <a:gs pos="81000">
                <a:srgbClr val="FFFF00"/>
              </a:gs>
            </a:gsLst>
            <a:lin ang="16200000" scaled="1"/>
            <a:tileRect/>
          </a:gradFill>
          <a:ln w="28575">
            <a:solidFill>
              <a:srgbClr val="0000FF"/>
            </a:solidFill>
          </a:ln>
          <a:effectLst>
            <a:innerShdw blurRad="114300">
              <a:srgbClr val="00FF99">
                <a:alpha val="88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3" name="Rectangle: Rounded Corners 12">
            <a:extLst>
              <a:ext uri="{FF2B5EF4-FFF2-40B4-BE49-F238E27FC236}">
                <a16:creationId xmlns="" xmlns:a16="http://schemas.microsoft.com/office/drawing/2014/main" id="{F7F6212D-ADFA-4FC3-A5A3-16E1410B106B}"/>
              </a:ext>
            </a:extLst>
          </p:cNvPr>
          <p:cNvSpPr/>
          <p:nvPr/>
        </p:nvSpPr>
        <p:spPr>
          <a:xfrm>
            <a:off x="5643627" y="4942209"/>
            <a:ext cx="1042399" cy="354652"/>
          </a:xfrm>
          <a:prstGeom prst="roundRect">
            <a:avLst/>
          </a:prstGeom>
          <a:solidFill>
            <a:schemeClr val="accent4">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Cooper Black" panose="0208090404030B020404" pitchFamily="18" charset="0"/>
              </a:rPr>
              <a:t>Sunset</a:t>
            </a:r>
          </a:p>
        </p:txBody>
      </p:sp>
      <p:sp>
        <p:nvSpPr>
          <p:cNvPr id="16" name="Cloud 15">
            <a:extLst>
              <a:ext uri="{FF2B5EF4-FFF2-40B4-BE49-F238E27FC236}">
                <a16:creationId xmlns="" xmlns:a16="http://schemas.microsoft.com/office/drawing/2014/main" id="{D9756431-ECE6-429C-A7F8-E9E64D855239}"/>
              </a:ext>
            </a:extLst>
          </p:cNvPr>
          <p:cNvSpPr/>
          <p:nvPr/>
        </p:nvSpPr>
        <p:spPr>
          <a:xfrm>
            <a:off x="6639260" y="196155"/>
            <a:ext cx="2630078" cy="571634"/>
          </a:xfrm>
          <a:prstGeom prst="cloud">
            <a:avLst/>
          </a:prstGeom>
          <a:solidFill>
            <a:srgbClr val="FF99FF"/>
          </a:solidFill>
          <a:ln w="57150">
            <a:solidFill>
              <a:srgbClr val="0000FF"/>
            </a:solidFill>
          </a:ln>
          <a:effectLst>
            <a:outerShdw blurRad="50800" dist="38100" dir="5400000" algn="t" rotWithShape="0">
              <a:srgbClr val="00FF99">
                <a:alpha val="99000"/>
              </a:srgb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Star: 4 Points 18">
            <a:extLst>
              <a:ext uri="{FF2B5EF4-FFF2-40B4-BE49-F238E27FC236}">
                <a16:creationId xmlns="" xmlns:a16="http://schemas.microsoft.com/office/drawing/2014/main" id="{D61846CE-57C2-4DA4-BC38-70215216238C}"/>
              </a:ext>
            </a:extLst>
          </p:cNvPr>
          <p:cNvSpPr/>
          <p:nvPr/>
        </p:nvSpPr>
        <p:spPr>
          <a:xfrm>
            <a:off x="73024" y="138975"/>
            <a:ext cx="544947" cy="461818"/>
          </a:xfrm>
          <a:prstGeom prst="star4">
            <a:avLst/>
          </a:prstGeom>
          <a:solidFill>
            <a:srgbClr val="FF00FF"/>
          </a:solidFill>
          <a:ln w="28575">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0561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10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0" dur="500"/>
                                        <p:tgtEl>
                                          <p:spTgt spid="17">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3" dur="500"/>
                                        <p:tgtEl>
                                          <p:spTgt spid="17">
                                            <p:txEl>
                                              <p:pRg st="0" end="0"/>
                                            </p:txEl>
                                          </p:spTgt>
                                        </p:tgtEl>
                                      </p:cBhvr>
                                    </p:animEffect>
                                  </p:childTnLst>
                                </p:cTn>
                              </p:par>
                              <p:par>
                                <p:cTn id="14" presetID="14" presetClass="entr" presetSubtype="10" repeatCount="500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32" presetClass="emph" presetSubtype="0" repeatCount="5000" fill="hold" grpId="1" nodeType="with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childTnLst>
                          </p:cTn>
                        </p:par>
                        <p:par>
                          <p:cTn id="23" fill="hold">
                            <p:stCondLst>
                              <p:cond delay="5000"/>
                            </p:stCondLst>
                            <p:childTnLst>
                              <p:par>
                                <p:cTn id="24" presetID="22" presetClass="entr" presetSubtype="8" repeatCount="400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P spid="16" grpId="0" animBg="1"/>
      <p:bldP spid="16"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167148"/>
            <a:ext cx="11610109" cy="6690852"/>
          </a:xfrm>
        </p:spPr>
        <p:txBody>
          <a:bodyPr anchor="ctr">
            <a:normAutofit lnSpcReduction="10000"/>
          </a:bodyPr>
          <a:lstStyle/>
          <a:p>
            <a:r>
              <a:rPr lang="en-US" dirty="0">
                <a:solidFill>
                  <a:srgbClr val="008080"/>
                </a:solidFill>
                <a:latin typeface="Georgia" panose="02040502050405020303" pitchFamily="18" charset="0"/>
              </a:rPr>
              <a:t>Jdg 7:14</a:t>
            </a:r>
            <a:r>
              <a:rPr lang="en-US" dirty="0">
                <a:solidFill>
                  <a:prstClr val="black"/>
                </a:solidFill>
                <a:latin typeface="Georgia" panose="02040502050405020303" pitchFamily="18" charset="0"/>
              </a:rPr>
              <a:t>  And his companion answered and said, “This is nil else than 	the sword of </a:t>
            </a:r>
            <a:r>
              <a:rPr lang="en-US" dirty="0" err="1">
                <a:solidFill>
                  <a:prstClr val="black"/>
                </a:solidFill>
                <a:latin typeface="Georgia" panose="02040502050405020303" pitchFamily="18" charset="0"/>
              </a:rPr>
              <a:t>Gi</a:t>
            </a:r>
            <a:r>
              <a:rPr lang="en-US" dirty="0" err="1">
                <a:solidFill>
                  <a:prstClr val="black"/>
                </a:solidFill>
                <a:latin typeface="TITUS Cyberbit Basic" panose="02020603050405020304" pitchFamily="18" charset="0"/>
              </a:rPr>
              <a:t>ḏʽ</a:t>
            </a:r>
            <a:r>
              <a:rPr lang="en-US" dirty="0" err="1">
                <a:solidFill>
                  <a:prstClr val="black"/>
                </a:solidFill>
                <a:latin typeface="Georgia" panose="02040502050405020303" pitchFamily="18" charset="0"/>
              </a:rPr>
              <a:t>on</a:t>
            </a:r>
            <a:r>
              <a:rPr lang="en-US" dirty="0">
                <a:solidFill>
                  <a:prstClr val="black"/>
                </a:solidFill>
                <a:latin typeface="Georgia" panose="02040502050405020303" pitchFamily="18" charset="0"/>
              </a:rPr>
              <a:t> son of </a:t>
            </a:r>
            <a:r>
              <a:rPr lang="en-US" dirty="0" err="1">
                <a:solidFill>
                  <a:prstClr val="black"/>
                </a:solidFill>
                <a:latin typeface="Georgia" panose="02040502050405020303" pitchFamily="18" charset="0"/>
              </a:rPr>
              <a:t>Yo’ash</a:t>
            </a:r>
            <a:r>
              <a:rPr lang="en-US" dirty="0">
                <a:solidFill>
                  <a:prstClr val="black"/>
                </a:solidFill>
                <a:latin typeface="Georgia" panose="02040502050405020303" pitchFamily="18" charset="0"/>
              </a:rPr>
              <a:t>, a man of </a:t>
            </a:r>
            <a:r>
              <a:rPr lang="en-US" dirty="0" err="1">
                <a:solidFill>
                  <a:prstClr val="black"/>
                </a:solidFill>
                <a:latin typeface="Georgia" panose="02040502050405020303" pitchFamily="18" charset="0"/>
              </a:rPr>
              <a:t>Yisra’ĕl</a:t>
            </a:r>
            <a:r>
              <a:rPr lang="en-US" dirty="0">
                <a:solidFill>
                  <a:prstClr val="black"/>
                </a:solidFill>
                <a:latin typeface="Georgia" panose="02040502050405020303" pitchFamily="18" charset="0"/>
              </a:rPr>
              <a:t>.  Elohim has 	given </a:t>
            </a:r>
            <a:r>
              <a:rPr lang="en-US" dirty="0" err="1">
                <a:solidFill>
                  <a:prstClr val="black"/>
                </a:solidFill>
                <a:latin typeface="Georgia" panose="02040502050405020303" pitchFamily="18" charset="0"/>
              </a:rPr>
              <a:t>Mi</a:t>
            </a:r>
            <a:r>
              <a:rPr lang="en-US" dirty="0" err="1">
                <a:solidFill>
                  <a:prstClr val="black"/>
                </a:solidFill>
                <a:latin typeface="TITUS Cyberbit Basic" panose="02020603050405020304" pitchFamily="18" charset="0"/>
              </a:rPr>
              <a:t>ḏ</a:t>
            </a:r>
            <a:r>
              <a:rPr lang="en-US" dirty="0" err="1">
                <a:solidFill>
                  <a:prstClr val="black"/>
                </a:solidFill>
                <a:latin typeface="Georgia" panose="02040502050405020303" pitchFamily="18" charset="0"/>
              </a:rPr>
              <a:t>yan</a:t>
            </a:r>
            <a:r>
              <a:rPr lang="en-US" dirty="0">
                <a:solidFill>
                  <a:prstClr val="black"/>
                </a:solidFill>
                <a:latin typeface="Georgia" panose="02040502050405020303" pitchFamily="18" charset="0"/>
              </a:rPr>
              <a:t> and all the camp into his hand.” </a:t>
            </a:r>
          </a:p>
          <a:p>
            <a:r>
              <a:rPr lang="en-US" dirty="0">
                <a:solidFill>
                  <a:srgbClr val="008080"/>
                </a:solidFill>
                <a:latin typeface="Georgia" panose="02040502050405020303" pitchFamily="18" charset="0"/>
              </a:rPr>
              <a:t>Jdg 7:15</a:t>
            </a:r>
            <a:r>
              <a:rPr lang="en-US" dirty="0">
                <a:solidFill>
                  <a:prstClr val="black"/>
                </a:solidFill>
                <a:latin typeface="Georgia" panose="02040502050405020303" pitchFamily="18" charset="0"/>
              </a:rPr>
              <a:t>  And it came to be, when </a:t>
            </a:r>
            <a:r>
              <a:rPr lang="en-US" dirty="0" err="1">
                <a:solidFill>
                  <a:prstClr val="black"/>
                </a:solidFill>
                <a:latin typeface="Georgia" panose="02040502050405020303" pitchFamily="18" charset="0"/>
              </a:rPr>
              <a:t>Gi</a:t>
            </a:r>
            <a:r>
              <a:rPr lang="en-US" dirty="0" err="1">
                <a:solidFill>
                  <a:prstClr val="black"/>
                </a:solidFill>
                <a:latin typeface="TITUS Cyberbit Basic" panose="02020603050405020304" pitchFamily="18" charset="0"/>
              </a:rPr>
              <a:t>ḏʽ</a:t>
            </a:r>
            <a:r>
              <a:rPr lang="en-US" dirty="0" err="1">
                <a:solidFill>
                  <a:prstClr val="black"/>
                </a:solidFill>
                <a:latin typeface="Georgia" panose="02040502050405020303" pitchFamily="18" charset="0"/>
              </a:rPr>
              <a:t>on</a:t>
            </a:r>
            <a:r>
              <a:rPr lang="en-US" dirty="0">
                <a:solidFill>
                  <a:prstClr val="black"/>
                </a:solidFill>
                <a:latin typeface="Georgia" panose="02040502050405020303" pitchFamily="18" charset="0"/>
              </a:rPr>
              <a:t> heard this dream related, and 	its interpretation, that he bowed himself down.  And he returned to 	the camp of </a:t>
            </a:r>
            <a:r>
              <a:rPr lang="en-US" dirty="0" err="1">
                <a:solidFill>
                  <a:prstClr val="black"/>
                </a:solidFill>
                <a:latin typeface="Georgia" panose="02040502050405020303" pitchFamily="18" charset="0"/>
              </a:rPr>
              <a:t>Yisra’ĕl</a:t>
            </a:r>
            <a:r>
              <a:rPr lang="en-US" dirty="0">
                <a:solidFill>
                  <a:prstClr val="black"/>
                </a:solidFill>
                <a:latin typeface="Georgia" panose="02040502050405020303" pitchFamily="18" charset="0"/>
              </a:rPr>
              <a:t>, and said, “Arise, for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has given the camp 	of </a:t>
            </a:r>
            <a:r>
              <a:rPr lang="en-US" dirty="0" err="1">
                <a:solidFill>
                  <a:prstClr val="black"/>
                </a:solidFill>
                <a:latin typeface="Georgia" panose="02040502050405020303" pitchFamily="18" charset="0"/>
              </a:rPr>
              <a:t>Mi</a:t>
            </a:r>
            <a:r>
              <a:rPr lang="en-US" dirty="0" err="1">
                <a:solidFill>
                  <a:prstClr val="black"/>
                </a:solidFill>
                <a:latin typeface="TITUS Cyberbit Basic" panose="02020603050405020304" pitchFamily="18" charset="0"/>
              </a:rPr>
              <a:t>ḏ</a:t>
            </a:r>
            <a:r>
              <a:rPr lang="en-US" dirty="0" err="1">
                <a:solidFill>
                  <a:prstClr val="black"/>
                </a:solidFill>
                <a:latin typeface="Georgia" panose="02040502050405020303" pitchFamily="18" charset="0"/>
              </a:rPr>
              <a:t>yan</a:t>
            </a:r>
            <a:r>
              <a:rPr lang="en-US" dirty="0">
                <a:solidFill>
                  <a:prstClr val="black"/>
                </a:solidFill>
                <a:latin typeface="Georgia" panose="02040502050405020303" pitchFamily="18" charset="0"/>
              </a:rPr>
              <a:t> into your hand.” </a:t>
            </a:r>
          </a:p>
          <a:p>
            <a:r>
              <a:rPr lang="en-US" dirty="0">
                <a:solidFill>
                  <a:srgbClr val="008080"/>
                </a:solidFill>
                <a:latin typeface="Georgia" panose="02040502050405020303" pitchFamily="18" charset="0"/>
              </a:rPr>
              <a:t>Jdg 7:16</a:t>
            </a:r>
            <a:r>
              <a:rPr lang="en-US" dirty="0">
                <a:solidFill>
                  <a:prstClr val="black"/>
                </a:solidFill>
                <a:latin typeface="Georgia" panose="02040502050405020303" pitchFamily="18" charset="0"/>
              </a:rPr>
              <a:t>  And he divided the three hundred men into three companies, 	and he put </a:t>
            </a:r>
            <a:r>
              <a:rPr lang="en-US" strike="sngStrike" dirty="0">
                <a:solidFill>
                  <a:schemeClr val="bg1">
                    <a:lumMod val="50000"/>
                  </a:schemeClr>
                </a:solidFill>
                <a:latin typeface="Georgia" panose="02040502050405020303" pitchFamily="18" charset="0"/>
              </a:rPr>
              <a:t>a ram’s horn</a:t>
            </a:r>
            <a:r>
              <a:rPr lang="en-US" dirty="0">
                <a:solidFill>
                  <a:schemeClr val="bg1">
                    <a:lumMod val="50000"/>
                  </a:schemeClr>
                </a:solidFill>
                <a:latin typeface="Georgia" panose="02040502050405020303" pitchFamily="18" charset="0"/>
              </a:rPr>
              <a:t> </a:t>
            </a:r>
            <a:r>
              <a:rPr lang="en-US" b="1" dirty="0" err="1">
                <a:ln>
                  <a:solidFill>
                    <a:srgbClr val="663300"/>
                  </a:solidFill>
                </a:ln>
                <a:solidFill>
                  <a:srgbClr val="FF0000"/>
                </a:solidFill>
                <a:latin typeface="Georgia" panose="02040502050405020303" pitchFamily="18" charset="0"/>
              </a:rPr>
              <a:t>shopharuth</a:t>
            </a:r>
            <a:r>
              <a:rPr lang="en-US" dirty="0">
                <a:solidFill>
                  <a:prstClr val="black"/>
                </a:solidFill>
                <a:latin typeface="Georgia" panose="02040502050405020303" pitchFamily="18" charset="0"/>
              </a:rPr>
              <a:t> </a:t>
            </a:r>
            <a:r>
              <a:rPr lang="en-US" i="1" dirty="0">
                <a:solidFill>
                  <a:srgbClr val="663300"/>
                </a:solidFill>
              </a:rPr>
              <a:t>[trumpets] </a:t>
            </a:r>
            <a:r>
              <a:rPr lang="en-US" dirty="0">
                <a:solidFill>
                  <a:prstClr val="black"/>
                </a:solidFill>
                <a:latin typeface="Georgia" panose="02040502050405020303" pitchFamily="18" charset="0"/>
              </a:rPr>
              <a:t>into the hands of 	all of them, with empty jars, and torches inside the jars. </a:t>
            </a:r>
          </a:p>
          <a:p>
            <a:r>
              <a:rPr lang="en-US" dirty="0">
                <a:solidFill>
                  <a:srgbClr val="008080"/>
                </a:solidFill>
                <a:latin typeface="Georgia" panose="02040502050405020303" pitchFamily="18" charset="0"/>
              </a:rPr>
              <a:t>Jdg 7:17</a:t>
            </a:r>
            <a:r>
              <a:rPr lang="en-US" dirty="0">
                <a:solidFill>
                  <a:prstClr val="black"/>
                </a:solidFill>
                <a:latin typeface="Georgia" panose="02040502050405020303" pitchFamily="18" charset="0"/>
              </a:rPr>
              <a:t>  And he said to them, “Watch me and do likewise.  And see, 	when I come to the edge of the camp do as I do. </a:t>
            </a:r>
          </a:p>
          <a:p>
            <a:r>
              <a:rPr lang="en-US" dirty="0">
                <a:solidFill>
                  <a:srgbClr val="008080"/>
                </a:solidFill>
                <a:latin typeface="Georgia" panose="02040502050405020303" pitchFamily="18" charset="0"/>
              </a:rPr>
              <a:t>Jdg 7:18</a:t>
            </a:r>
            <a:r>
              <a:rPr lang="en-US" dirty="0">
                <a:solidFill>
                  <a:prstClr val="black"/>
                </a:solidFill>
                <a:latin typeface="Georgia" panose="02040502050405020303" pitchFamily="18" charset="0"/>
              </a:rPr>
              <a:t>  “And I shall blow the </a:t>
            </a:r>
            <a:r>
              <a:rPr lang="en-US" strike="sngStrike" dirty="0">
                <a:solidFill>
                  <a:schemeClr val="bg1">
                    <a:lumMod val="50000"/>
                  </a:schemeClr>
                </a:solidFill>
                <a:latin typeface="Georgia" panose="02040502050405020303" pitchFamily="18" charset="0"/>
              </a:rPr>
              <a:t>ram’s horn</a:t>
            </a:r>
            <a:r>
              <a:rPr lang="en-US" dirty="0">
                <a:solidFill>
                  <a:schemeClr val="bg1">
                    <a:lumMod val="50000"/>
                  </a:schemeClr>
                </a:solidFill>
                <a:latin typeface="Georgia" panose="02040502050405020303" pitchFamily="18" charset="0"/>
              </a:rPr>
              <a:t> </a:t>
            </a:r>
            <a:r>
              <a:rPr lang="en-US" b="1" dirty="0">
                <a:ln>
                  <a:solidFill>
                    <a:srgbClr val="663300"/>
                  </a:solidFill>
                </a:ln>
                <a:solidFill>
                  <a:srgbClr val="FF0000"/>
                </a:solidFill>
                <a:latin typeface="Georgia" panose="02040502050405020303" pitchFamily="18" charset="0"/>
              </a:rPr>
              <a:t>b-</a:t>
            </a:r>
            <a:r>
              <a:rPr lang="en-US" b="1" dirty="0" err="1">
                <a:ln>
                  <a:solidFill>
                    <a:srgbClr val="663300"/>
                  </a:solidFill>
                </a:ln>
                <a:solidFill>
                  <a:srgbClr val="FF0000"/>
                </a:solidFill>
                <a:latin typeface="Georgia" panose="02040502050405020303" pitchFamily="18" charset="0"/>
              </a:rPr>
              <a:t>shophar</a:t>
            </a:r>
            <a:r>
              <a:rPr lang="en-US" b="1" dirty="0">
                <a:ln>
                  <a:solidFill>
                    <a:srgbClr val="663300"/>
                  </a:solidFill>
                </a:ln>
                <a:solidFill>
                  <a:srgbClr val="FF0000"/>
                </a:solidFill>
                <a:latin typeface="Georgia" panose="02040502050405020303" pitchFamily="18" charset="0"/>
              </a:rPr>
              <a:t> </a:t>
            </a:r>
            <a:r>
              <a:rPr lang="en-US" i="1" dirty="0">
                <a:solidFill>
                  <a:srgbClr val="663300"/>
                </a:solidFill>
              </a:rPr>
              <a:t>[in the trumpet],</a:t>
            </a:r>
            <a:r>
              <a:rPr lang="en-US" i="1" dirty="0">
                <a:solidFill>
                  <a:prstClr val="black"/>
                </a:solidFill>
                <a:latin typeface="Georgia" panose="02040502050405020303" pitchFamily="18" charset="0"/>
              </a:rPr>
              <a:t> </a:t>
            </a:r>
            <a:r>
              <a:rPr lang="en-US" dirty="0">
                <a:solidFill>
                  <a:prstClr val="black"/>
                </a:solidFill>
                <a:latin typeface="Georgia" panose="02040502050405020303" pitchFamily="18" charset="0"/>
              </a:rPr>
              <a:t>	I and all those with me, then you shall also blow </a:t>
            </a:r>
            <a:r>
              <a:rPr lang="en-US" strike="sngStrike" dirty="0">
                <a:solidFill>
                  <a:schemeClr val="bg1">
                    <a:lumMod val="50000"/>
                  </a:schemeClr>
                </a:solidFill>
                <a:latin typeface="Georgia" panose="02040502050405020303" pitchFamily="18" charset="0"/>
              </a:rPr>
              <a:t>the ram’s horns</a:t>
            </a:r>
            <a:r>
              <a:rPr lang="en-US" dirty="0">
                <a:solidFill>
                  <a:prstClr val="black"/>
                </a:solidFill>
                <a:latin typeface="Georgia" panose="02040502050405020303" pitchFamily="18" charset="0"/>
              </a:rPr>
              <a:t> </a:t>
            </a:r>
            <a:br>
              <a:rPr lang="en-US" dirty="0">
                <a:solidFill>
                  <a:prstClr val="black"/>
                </a:solidFill>
                <a:latin typeface="Georgia" panose="02040502050405020303" pitchFamily="18" charset="0"/>
              </a:rPr>
            </a:br>
            <a:r>
              <a:rPr lang="en-US" dirty="0">
                <a:solidFill>
                  <a:prstClr val="black"/>
                </a:solidFill>
                <a:latin typeface="Georgia" panose="02040502050405020303" pitchFamily="18" charset="0"/>
              </a:rPr>
              <a:t>	</a:t>
            </a:r>
            <a:r>
              <a:rPr lang="en-US" b="1" dirty="0">
                <a:ln>
                  <a:solidFill>
                    <a:srgbClr val="663300"/>
                  </a:solidFill>
                </a:ln>
                <a:solidFill>
                  <a:srgbClr val="FF0000"/>
                </a:solidFill>
                <a:latin typeface="Georgia" panose="02040502050405020303" pitchFamily="18" charset="0"/>
              </a:rPr>
              <a:t>b-</a:t>
            </a:r>
            <a:r>
              <a:rPr lang="en-US" b="1" dirty="0" err="1">
                <a:ln>
                  <a:solidFill>
                    <a:srgbClr val="663300"/>
                  </a:solidFill>
                </a:ln>
                <a:solidFill>
                  <a:srgbClr val="FF0000"/>
                </a:solidFill>
                <a:latin typeface="Georgia" panose="02040502050405020303" pitchFamily="18" charset="0"/>
              </a:rPr>
              <a:t>shopharuth</a:t>
            </a:r>
            <a:r>
              <a:rPr lang="en-US" b="1" dirty="0">
                <a:ln>
                  <a:solidFill>
                    <a:srgbClr val="663300"/>
                  </a:solidFill>
                </a:ln>
                <a:solidFill>
                  <a:srgbClr val="FF0000"/>
                </a:solidFill>
                <a:latin typeface="Georgia" panose="02040502050405020303" pitchFamily="18" charset="0"/>
              </a:rPr>
              <a:t> </a:t>
            </a:r>
            <a:r>
              <a:rPr lang="en-US" i="1" dirty="0">
                <a:solidFill>
                  <a:srgbClr val="663300"/>
                </a:solidFill>
              </a:rPr>
              <a:t>[in the trumpets] </a:t>
            </a:r>
            <a:r>
              <a:rPr lang="en-US" dirty="0">
                <a:solidFill>
                  <a:prstClr val="black"/>
                </a:solidFill>
                <a:latin typeface="Georgia" panose="02040502050405020303" pitchFamily="18" charset="0"/>
              </a:rPr>
              <a:t>round about all the camp, </a:t>
            </a:r>
            <a:br>
              <a:rPr lang="en-US" dirty="0">
                <a:solidFill>
                  <a:prstClr val="black"/>
                </a:solidFill>
                <a:latin typeface="Georgia" panose="02040502050405020303" pitchFamily="18" charset="0"/>
              </a:rPr>
            </a:br>
            <a:r>
              <a:rPr lang="en-US" dirty="0">
                <a:solidFill>
                  <a:prstClr val="black"/>
                </a:solidFill>
                <a:latin typeface="Georgia" panose="02040502050405020303" pitchFamily="18" charset="0"/>
              </a:rPr>
              <a:t>	and say, 	         </a:t>
            </a:r>
            <a:r>
              <a:rPr lang="en-US" sz="4400" b="1" dirty="0">
                <a:solidFill>
                  <a:srgbClr val="0000FF"/>
                </a:solidFill>
                <a:latin typeface="Georgia" panose="02040502050405020303" pitchFamily="18" charset="0"/>
              </a:rPr>
              <a:t>‘</a:t>
            </a:r>
            <a:r>
              <a:rPr lang="en-US" sz="4400" b="1" u="sng" dirty="0">
                <a:solidFill>
                  <a:srgbClr val="0000FF"/>
                </a:solidFill>
                <a:latin typeface="Georgia" panose="02040502050405020303" pitchFamily="18" charset="0"/>
              </a:rPr>
              <a:t>For </a:t>
            </a:r>
            <a:r>
              <a:rPr lang="he-IL" sz="4400" b="1" dirty="0">
                <a:solidFill>
                  <a:srgbClr val="0000FF"/>
                </a:solidFill>
                <a:latin typeface="Arial" panose="020B0604020202020204" pitchFamily="34" charset="0"/>
              </a:rPr>
              <a:t>י</a:t>
            </a:r>
            <a:r>
              <a:rPr lang="he-IL" sz="4400" b="1" u="sng" dirty="0">
                <a:solidFill>
                  <a:srgbClr val="0000FF"/>
                </a:solidFill>
                <a:latin typeface="Arial" panose="020B0604020202020204" pitchFamily="34" charset="0"/>
              </a:rPr>
              <a:t>הוה</a:t>
            </a:r>
            <a:r>
              <a:rPr lang="en-US" sz="4400" b="1" dirty="0">
                <a:solidFill>
                  <a:srgbClr val="0000FF"/>
                </a:solidFill>
                <a:latin typeface="Georgia" panose="02040502050405020303" pitchFamily="18" charset="0"/>
              </a:rPr>
              <a:t> </a:t>
            </a:r>
            <a:r>
              <a:rPr lang="en-US" sz="4400" dirty="0">
                <a:solidFill>
                  <a:prstClr val="black"/>
                </a:solidFill>
                <a:latin typeface="Georgia" panose="02040502050405020303" pitchFamily="18" charset="0"/>
              </a:rPr>
              <a:t>and for </a:t>
            </a:r>
            <a:r>
              <a:rPr lang="en-US" sz="4400" dirty="0" err="1">
                <a:solidFill>
                  <a:prstClr val="black"/>
                </a:solidFill>
                <a:latin typeface="Georgia" panose="02040502050405020303" pitchFamily="18" charset="0"/>
              </a:rPr>
              <a:t>Gi</a:t>
            </a:r>
            <a:r>
              <a:rPr lang="en-US" sz="4400" dirty="0" err="1">
                <a:solidFill>
                  <a:prstClr val="black"/>
                </a:solidFill>
                <a:latin typeface="TITUS Cyberbit Basic" panose="02020603050405020304" pitchFamily="18" charset="0"/>
              </a:rPr>
              <a:t>ḏʽ</a:t>
            </a:r>
            <a:r>
              <a:rPr lang="en-US" sz="4400" dirty="0" err="1">
                <a:solidFill>
                  <a:prstClr val="black"/>
                </a:solidFill>
                <a:latin typeface="Georgia" panose="02040502050405020303" pitchFamily="18" charset="0"/>
              </a:rPr>
              <a:t>on</a:t>
            </a:r>
            <a:r>
              <a:rPr lang="en-US" sz="4400" dirty="0">
                <a:solidFill>
                  <a:prstClr val="black"/>
                </a:solidFill>
                <a:latin typeface="Georgia" panose="02040502050405020303" pitchFamily="18" charset="0"/>
              </a:rPr>
              <a:t>!’ ” </a:t>
            </a:r>
          </a:p>
        </p:txBody>
      </p:sp>
      <p:sp>
        <p:nvSpPr>
          <p:cNvPr id="2" name="Slide Number Placeholder 1">
            <a:extLst>
              <a:ext uri="{FF2B5EF4-FFF2-40B4-BE49-F238E27FC236}">
                <a16:creationId xmlns="" xmlns:a16="http://schemas.microsoft.com/office/drawing/2014/main" id="{12212E19-0A02-47A1-A692-CFB0E1B0DBCC}"/>
              </a:ext>
            </a:extLst>
          </p:cNvPr>
          <p:cNvSpPr>
            <a:spLocks noGrp="1"/>
          </p:cNvSpPr>
          <p:nvPr>
            <p:ph type="sldNum" sz="quarter" idx="12"/>
          </p:nvPr>
        </p:nvSpPr>
        <p:spPr>
          <a:xfrm>
            <a:off x="9448800" y="6492875"/>
            <a:ext cx="2743200" cy="365125"/>
          </a:xfrm>
        </p:spPr>
        <p:txBody>
          <a:bodyPr/>
          <a:lstStyle/>
          <a:p>
            <a:fld id="{DDD9EB22-F289-478D-9B7C-A50560697DE0}" type="slidenum">
              <a:rPr lang="en-CA" smtClean="0">
                <a:solidFill>
                  <a:schemeClr val="tx1"/>
                </a:solidFill>
              </a:rPr>
              <a:t>71</a:t>
            </a:fld>
            <a:endParaRPr lang="en-CA" dirty="0">
              <a:solidFill>
                <a:schemeClr val="tx1"/>
              </a:solidFill>
            </a:endParaRPr>
          </a:p>
        </p:txBody>
      </p:sp>
      <p:cxnSp>
        <p:nvCxnSpPr>
          <p:cNvPr id="5" name="Straight Arrow Connector 4">
            <a:extLst>
              <a:ext uri="{FF2B5EF4-FFF2-40B4-BE49-F238E27FC236}">
                <a16:creationId xmlns="" xmlns:a16="http://schemas.microsoft.com/office/drawing/2014/main" id="{C454FF75-0228-404F-AB95-D254F50F3C01}"/>
              </a:ext>
            </a:extLst>
          </p:cNvPr>
          <p:cNvCxnSpPr/>
          <p:nvPr/>
        </p:nvCxnSpPr>
        <p:spPr>
          <a:xfrm>
            <a:off x="2828041" y="6325386"/>
            <a:ext cx="961534" cy="0"/>
          </a:xfrm>
          <a:prstGeom prst="straightConnector1">
            <a:avLst/>
          </a:prstGeom>
          <a:ln w="139700">
            <a:solidFill>
              <a:srgbClr val="0000FF"/>
            </a:solidFill>
            <a:tailEnd type="triangle"/>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77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500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43000">
              <a:srgbClr val="FF7C80">
                <a:alpha val="38000"/>
              </a:srgbClr>
            </a:gs>
            <a:gs pos="71000">
              <a:schemeClr val="accent1">
                <a:alpha val="60000"/>
                <a:lumMod val="67000"/>
                <a:lumOff val="33000"/>
              </a:schemeClr>
            </a:gs>
            <a:gs pos="100000">
              <a:srgbClr val="7030A0">
                <a:lumMod val="76000"/>
              </a:srgb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9612706-5030-431B-B03A-70CDBDAC3E11}"/>
              </a:ext>
            </a:extLst>
          </p:cNvPr>
          <p:cNvSpPr>
            <a:spLocks noGrp="1"/>
          </p:cNvSpPr>
          <p:nvPr>
            <p:ph type="sldNum" sz="quarter" idx="12"/>
          </p:nvPr>
        </p:nvSpPr>
        <p:spPr>
          <a:xfrm>
            <a:off x="9377218" y="6492875"/>
            <a:ext cx="2743200" cy="365125"/>
          </a:xfrm>
        </p:spPr>
        <p:txBody>
          <a:bodyPr/>
          <a:lstStyle/>
          <a:p>
            <a:fld id="{DDD9EB22-F289-478D-9B7C-A50560697DE0}" type="slidenum">
              <a:rPr lang="en-CA" b="1" smtClean="0">
                <a:solidFill>
                  <a:srgbClr val="FF7C80"/>
                </a:solidFill>
              </a:rPr>
              <a:t>72</a:t>
            </a:fld>
            <a:endParaRPr lang="en-CA" b="1" dirty="0">
              <a:solidFill>
                <a:srgbClr val="FF7C80"/>
              </a:solidFill>
            </a:endParaRPr>
          </a:p>
        </p:txBody>
      </p:sp>
      <p:graphicFrame>
        <p:nvGraphicFramePr>
          <p:cNvPr id="5" name="Table 4">
            <a:extLst>
              <a:ext uri="{FF2B5EF4-FFF2-40B4-BE49-F238E27FC236}">
                <a16:creationId xmlns="" xmlns:a16="http://schemas.microsoft.com/office/drawing/2014/main" id="{F29FBF93-9B3E-46A0-BE98-28CEB9691294}"/>
              </a:ext>
            </a:extLst>
          </p:cNvPr>
          <p:cNvGraphicFramePr>
            <a:graphicFrameLocks noGrp="1"/>
          </p:cNvGraphicFramePr>
          <p:nvPr>
            <p:extLst/>
          </p:nvPr>
        </p:nvGraphicFramePr>
        <p:xfrm>
          <a:off x="267856" y="5555228"/>
          <a:ext cx="11656288" cy="993058"/>
        </p:xfrm>
        <a:graphic>
          <a:graphicData uri="http://schemas.openxmlformats.org/drawingml/2006/table">
            <a:tbl>
              <a:tblPr firstRow="1" bandRow="1">
                <a:tableStyleId>{5C22544A-7EE6-4342-B048-85BDC9FD1C3A}</a:tableStyleId>
              </a:tblPr>
              <a:tblGrid>
                <a:gridCol w="5828144">
                  <a:extLst>
                    <a:ext uri="{9D8B030D-6E8A-4147-A177-3AD203B41FA5}">
                      <a16:colId xmlns="" xmlns:a16="http://schemas.microsoft.com/office/drawing/2014/main" val="252772710"/>
                    </a:ext>
                  </a:extLst>
                </a:gridCol>
                <a:gridCol w="5828144">
                  <a:extLst>
                    <a:ext uri="{9D8B030D-6E8A-4147-A177-3AD203B41FA5}">
                      <a16:colId xmlns="" xmlns:a16="http://schemas.microsoft.com/office/drawing/2014/main" val="658516749"/>
                    </a:ext>
                  </a:extLst>
                </a:gridCol>
              </a:tblGrid>
              <a:tr h="993058">
                <a:tc>
                  <a:txBody>
                    <a:bodyPr/>
                    <a:lstStyle/>
                    <a:p>
                      <a:pPr algn="l"/>
                      <a:r>
                        <a:rPr lang="en-CA" sz="3600" dirty="0">
                          <a:solidFill>
                            <a:srgbClr val="9966FF"/>
                          </a:solidFill>
                        </a:rPr>
                        <a:t>                    Light Season</a:t>
                      </a:r>
                      <a:endParaRPr lang="en-CA" sz="3600" u="sng" dirty="0">
                        <a:solidFill>
                          <a:srgbClr val="9966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solidFill>
                      <a:srgbClr val="7FF7FD"/>
                    </a:solidFill>
                  </a:tcPr>
                </a:tc>
                <a:tc>
                  <a:txBody>
                    <a:bodyPr/>
                    <a:lstStyle/>
                    <a:p>
                      <a:pPr algn="l"/>
                      <a:r>
                        <a:rPr lang="en-CA" sz="3600" dirty="0"/>
                        <a:t>       Night Season</a:t>
                      </a:r>
                      <a:endParaRPr lang="en-CA" sz="3600"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tx1"/>
                    </a:solidFill>
                  </a:tcPr>
                </a:tc>
                <a:extLst>
                  <a:ext uri="{0D108BD9-81ED-4DB2-BD59-A6C34878D82A}">
                    <a16:rowId xmlns="" xmlns:a16="http://schemas.microsoft.com/office/drawing/2014/main" val="869847619"/>
                  </a:ext>
                </a:extLst>
              </a:tr>
            </a:tbl>
          </a:graphicData>
        </a:graphic>
      </p:graphicFrame>
      <p:sp>
        <p:nvSpPr>
          <p:cNvPr id="6" name="Rectangle 5">
            <a:extLst>
              <a:ext uri="{FF2B5EF4-FFF2-40B4-BE49-F238E27FC236}">
                <a16:creationId xmlns="" xmlns:a16="http://schemas.microsoft.com/office/drawing/2014/main" id="{EE58C879-E4A3-4EF0-85C9-6BCC16FC437E}"/>
              </a:ext>
            </a:extLst>
          </p:cNvPr>
          <p:cNvSpPr/>
          <p:nvPr/>
        </p:nvSpPr>
        <p:spPr>
          <a:xfrm>
            <a:off x="264943" y="5555227"/>
            <a:ext cx="331917" cy="1017358"/>
          </a:xfrm>
          <a:prstGeom prst="rect">
            <a:avLst/>
          </a:prstGeom>
          <a:gradFill flip="none" rotWithShape="1">
            <a:gsLst>
              <a:gs pos="24000">
                <a:srgbClr val="FFFF00"/>
              </a:gs>
              <a:gs pos="47000">
                <a:srgbClr val="FF7C80">
                  <a:alpha val="98000"/>
                </a:srgbClr>
              </a:gs>
              <a:gs pos="68000">
                <a:srgbClr val="7030A0">
                  <a:lumMod val="76000"/>
                </a:srgbClr>
              </a:gs>
            </a:gsLst>
            <a:lin ang="102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 xmlns:a16="http://schemas.microsoft.com/office/drawing/2014/main" id="{6DB0F929-70D8-4A54-9F00-5B4ABCB74965}"/>
              </a:ext>
            </a:extLst>
          </p:cNvPr>
          <p:cNvSpPr/>
          <p:nvPr/>
        </p:nvSpPr>
        <p:spPr>
          <a:xfrm>
            <a:off x="6094543" y="5543078"/>
            <a:ext cx="331917" cy="1017358"/>
          </a:xfrm>
          <a:prstGeom prst="rect">
            <a:avLst/>
          </a:prstGeom>
          <a:gradFill flip="none" rotWithShape="1">
            <a:gsLst>
              <a:gs pos="24000">
                <a:srgbClr val="FFFF00"/>
              </a:gs>
              <a:gs pos="52000">
                <a:srgbClr val="FF7C80">
                  <a:alpha val="98000"/>
                </a:srgbClr>
              </a:gs>
              <a:gs pos="71000">
                <a:srgbClr val="7030A0">
                  <a:lumMod val="76000"/>
                  <a:alpha val="84000"/>
                </a:srgbClr>
              </a:gs>
            </a:gsLst>
            <a:lin ang="6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 xmlns:a16="http://schemas.microsoft.com/office/drawing/2014/main" id="{41A77D8E-6D4B-4355-B6B7-77402ACD8459}"/>
              </a:ext>
            </a:extLst>
          </p:cNvPr>
          <p:cNvCxnSpPr>
            <a:cxnSpLocks/>
          </p:cNvCxnSpPr>
          <p:nvPr/>
        </p:nvCxnSpPr>
        <p:spPr>
          <a:xfrm flipV="1">
            <a:off x="290110" y="4979906"/>
            <a:ext cx="0" cy="575321"/>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2EFAF7B1-24D3-434C-B25E-CD2D4AB7812E}"/>
              </a:ext>
            </a:extLst>
          </p:cNvPr>
          <p:cNvCxnSpPr>
            <a:cxnSpLocks/>
          </p:cNvCxnSpPr>
          <p:nvPr/>
        </p:nvCxnSpPr>
        <p:spPr>
          <a:xfrm flipV="1">
            <a:off x="6107771" y="5260258"/>
            <a:ext cx="0" cy="265476"/>
          </a:xfrm>
          <a:prstGeom prst="line">
            <a:avLst/>
          </a:prstGeom>
          <a:ln w="76200">
            <a:solidFill>
              <a:schemeClr val="accent4">
                <a:lumMod val="60000"/>
                <a:lumOff val="40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6B3E4F76-063A-4129-933C-12E2F94BC10B}"/>
              </a:ext>
            </a:extLst>
          </p:cNvPr>
          <p:cNvCxnSpPr>
            <a:cxnSpLocks/>
          </p:cNvCxnSpPr>
          <p:nvPr/>
        </p:nvCxnSpPr>
        <p:spPr>
          <a:xfrm flipV="1">
            <a:off x="11952218" y="4981305"/>
            <a:ext cx="0" cy="1566981"/>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7" name="Speech Bubble: Rectangle with Corners Rounded 16">
            <a:extLst>
              <a:ext uri="{FF2B5EF4-FFF2-40B4-BE49-F238E27FC236}">
                <a16:creationId xmlns="" xmlns:a16="http://schemas.microsoft.com/office/drawing/2014/main" id="{D2C5BD2D-402F-4C14-8B2A-11F72746F333}"/>
              </a:ext>
            </a:extLst>
          </p:cNvPr>
          <p:cNvSpPr/>
          <p:nvPr/>
        </p:nvSpPr>
        <p:spPr>
          <a:xfrm>
            <a:off x="264943" y="738029"/>
            <a:ext cx="11687275" cy="2944217"/>
          </a:xfrm>
          <a:prstGeom prst="wedgeRoundRectCallout">
            <a:avLst>
              <a:gd name="adj1" fmla="val 16850"/>
              <a:gd name="adj2" fmla="val 63507"/>
              <a:gd name="adj3" fmla="val 16667"/>
            </a:avLst>
          </a:prstGeom>
          <a:solidFill>
            <a:schemeClr val="tx2">
              <a:lumMod val="20000"/>
              <a:lumOff val="80000"/>
            </a:schemeClr>
          </a:solidFill>
          <a:ln w="5715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800" dirty="0">
                <a:solidFill>
                  <a:srgbClr val="663300"/>
                </a:solidFill>
                <a:latin typeface="Georgia" panose="02040502050405020303" pitchFamily="18" charset="0"/>
              </a:rPr>
              <a:t>… </a:t>
            </a:r>
            <a:r>
              <a:rPr lang="en-US" sz="3600" dirty="0">
                <a:ln w="12700">
                  <a:solidFill>
                    <a:srgbClr val="00FF99"/>
                  </a:solidFill>
                </a:ln>
                <a:solidFill>
                  <a:srgbClr val="663300"/>
                </a:solidFill>
                <a:effectLst>
                  <a:glow rad="127000">
                    <a:srgbClr val="FFFF00"/>
                  </a:glow>
                  <a:outerShdw blurRad="50800" dist="38100" dir="8100000" algn="tr" rotWithShape="0">
                    <a:srgbClr val="0000FF"/>
                  </a:outerShdw>
                </a:effectLst>
                <a:latin typeface="Cooper Black" panose="0208090404030B020404" pitchFamily="18" charset="0"/>
              </a:rPr>
              <a:t>ON THAT NIGHT </a:t>
            </a:r>
            <a:r>
              <a:rPr lang="en-US" sz="2800" dirty="0">
                <a:solidFill>
                  <a:srgbClr val="663300"/>
                </a:solidFill>
                <a:latin typeface="Georgia" panose="02040502050405020303" pitchFamily="18" charset="0"/>
              </a:rPr>
              <a:t>…  v:12</a:t>
            </a:r>
          </a:p>
          <a:p>
            <a:pPr marL="228600" lvl="0" indent="-228600">
              <a:lnSpc>
                <a:spcPct val="90000"/>
              </a:lnSpc>
              <a:spcBef>
                <a:spcPts val="1000"/>
              </a:spcBef>
              <a:buFont typeface="Arial" panose="020B0604020202020204" pitchFamily="34" charset="0"/>
              <a:buChar char="•"/>
            </a:pPr>
            <a:r>
              <a:rPr lang="en-US" sz="2800" dirty="0" err="1">
                <a:solidFill>
                  <a:srgbClr val="008080"/>
                </a:solidFill>
                <a:latin typeface="Georgia" panose="02040502050405020303" pitchFamily="18" charset="0"/>
              </a:rPr>
              <a:t>Jdg</a:t>
            </a:r>
            <a:r>
              <a:rPr lang="en-US" sz="2800" dirty="0">
                <a:solidFill>
                  <a:srgbClr val="008080"/>
                </a:solidFill>
                <a:latin typeface="Georgia" panose="02040502050405020303" pitchFamily="18" charset="0"/>
              </a:rPr>
              <a:t> 7:19</a:t>
            </a:r>
            <a:r>
              <a:rPr lang="en-US" sz="2800" dirty="0">
                <a:solidFill>
                  <a:prstClr val="black"/>
                </a:solidFill>
                <a:latin typeface="Georgia" panose="02040502050405020303" pitchFamily="18" charset="0"/>
              </a:rPr>
              <a:t>  And </a:t>
            </a:r>
            <a:r>
              <a:rPr lang="en-US" sz="2800" dirty="0" err="1">
                <a:solidFill>
                  <a:prstClr val="black"/>
                </a:solidFill>
                <a:latin typeface="Georgia" panose="02040502050405020303" pitchFamily="18" charset="0"/>
              </a:rPr>
              <a:t>Gi</a:t>
            </a:r>
            <a:r>
              <a:rPr lang="en-US" sz="2800" dirty="0" err="1">
                <a:solidFill>
                  <a:prstClr val="black"/>
                </a:solidFill>
                <a:latin typeface="TITUS Cyberbit Basic" panose="02020603050405020304" pitchFamily="18" charset="0"/>
              </a:rPr>
              <a:t>ḏʽ</a:t>
            </a:r>
            <a:r>
              <a:rPr lang="en-US" sz="2800" dirty="0" err="1">
                <a:solidFill>
                  <a:prstClr val="black"/>
                </a:solidFill>
                <a:latin typeface="Georgia" panose="02040502050405020303" pitchFamily="18" charset="0"/>
              </a:rPr>
              <a:t>on</a:t>
            </a:r>
            <a:r>
              <a:rPr lang="en-US" sz="2800" dirty="0">
                <a:solidFill>
                  <a:prstClr val="black"/>
                </a:solidFill>
                <a:latin typeface="Georgia" panose="02040502050405020303" pitchFamily="18" charset="0"/>
              </a:rPr>
              <a:t> and the hundred men who were with him came to the edge of the camp at the </a:t>
            </a:r>
            <a:r>
              <a:rPr lang="en-US" sz="2800" b="1" dirty="0">
                <a:ln>
                  <a:solidFill>
                    <a:srgbClr val="0000FF"/>
                  </a:solidFill>
                </a:ln>
                <a:solidFill>
                  <a:srgbClr val="FF7C80"/>
                </a:solidFill>
                <a:latin typeface="Georgia" panose="02040502050405020303" pitchFamily="18" charset="0"/>
              </a:rPr>
              <a:t>beginning of the middle watch, </a:t>
            </a:r>
            <a:r>
              <a:rPr lang="en-US" sz="2800" dirty="0">
                <a:solidFill>
                  <a:prstClr val="black"/>
                </a:solidFill>
                <a:latin typeface="Georgia" panose="02040502050405020303" pitchFamily="18" charset="0"/>
              </a:rPr>
              <a:t>as they had but newly posted </a:t>
            </a:r>
            <a:r>
              <a:rPr lang="en-US" sz="2800" b="1" dirty="0">
                <a:ln>
                  <a:solidFill>
                    <a:srgbClr val="0000FF"/>
                  </a:solidFill>
                </a:ln>
                <a:solidFill>
                  <a:srgbClr val="FF7C80"/>
                </a:solidFill>
                <a:latin typeface="Georgia" panose="02040502050405020303" pitchFamily="18" charset="0"/>
              </a:rPr>
              <a:t>the watch.  </a:t>
            </a:r>
            <a:r>
              <a:rPr lang="en-US" sz="2800" dirty="0">
                <a:solidFill>
                  <a:prstClr val="black"/>
                </a:solidFill>
                <a:latin typeface="Georgia" panose="02040502050405020303" pitchFamily="18" charset="0"/>
              </a:rPr>
              <a:t>And 	     they blew </a:t>
            </a:r>
            <a:r>
              <a:rPr lang="en-US" sz="2800" strike="sngStrike" dirty="0">
                <a:solidFill>
                  <a:schemeClr val="bg1">
                    <a:lumMod val="75000"/>
                  </a:schemeClr>
                </a:solidFill>
                <a:latin typeface="Georgia" panose="02040502050405020303" pitchFamily="18" charset="0"/>
              </a:rPr>
              <a:t>the ram’s horns</a:t>
            </a:r>
            <a:r>
              <a:rPr lang="en-US" sz="2800" dirty="0">
                <a:solidFill>
                  <a:schemeClr val="bg1">
                    <a:lumMod val="75000"/>
                  </a:schemeClr>
                </a:solidFill>
                <a:latin typeface="Georgia" panose="02040502050405020303" pitchFamily="18" charset="0"/>
              </a:rPr>
              <a:t>  </a:t>
            </a:r>
            <a:r>
              <a:rPr lang="en-US" sz="2800" b="1" dirty="0">
                <a:ln>
                  <a:solidFill>
                    <a:srgbClr val="663300"/>
                  </a:solidFill>
                </a:ln>
                <a:solidFill>
                  <a:srgbClr val="FF0000"/>
                </a:solidFill>
                <a:latin typeface="Georgia" panose="02040502050405020303" pitchFamily="18" charset="0"/>
              </a:rPr>
              <a:t>b-</a:t>
            </a:r>
            <a:r>
              <a:rPr lang="en-US" sz="2800" b="1" dirty="0" err="1">
                <a:ln>
                  <a:solidFill>
                    <a:srgbClr val="663300"/>
                  </a:solidFill>
                </a:ln>
                <a:solidFill>
                  <a:srgbClr val="FF0000"/>
                </a:solidFill>
                <a:latin typeface="Georgia" panose="02040502050405020303" pitchFamily="18" charset="0"/>
              </a:rPr>
              <a:t>shopharuth</a:t>
            </a:r>
            <a:r>
              <a:rPr lang="en-US" sz="2800" b="1" dirty="0">
                <a:ln>
                  <a:solidFill>
                    <a:srgbClr val="663300"/>
                  </a:solidFill>
                </a:ln>
                <a:solidFill>
                  <a:srgbClr val="FF0000"/>
                </a:solidFill>
                <a:latin typeface="Georgia" panose="02040502050405020303" pitchFamily="18" charset="0"/>
              </a:rPr>
              <a:t> </a:t>
            </a:r>
            <a:r>
              <a:rPr lang="en-US" sz="2800" i="1" dirty="0">
                <a:solidFill>
                  <a:srgbClr val="663300"/>
                </a:solidFill>
              </a:rPr>
              <a:t>[in the trumpets]  </a:t>
            </a:r>
            <a:r>
              <a:rPr lang="en-US" sz="2800" dirty="0">
                <a:solidFill>
                  <a:prstClr val="black"/>
                </a:solidFill>
                <a:latin typeface="Georgia" panose="02040502050405020303" pitchFamily="18" charset="0"/>
              </a:rPr>
              <a:t>and        </a:t>
            </a:r>
            <a:r>
              <a:rPr lang="en-US" sz="2800" dirty="0">
                <a:solidFill>
                  <a:prstClr val="black"/>
                </a:solidFill>
                <a:effectLst>
                  <a:outerShdw blurRad="50800" dist="50800" dir="5400000" sx="101000" sy="101000" algn="ctr" rotWithShape="0">
                    <a:srgbClr val="00FF99"/>
                  </a:outerShdw>
                </a:effectLst>
                <a:latin typeface="Georgia" panose="02040502050405020303" pitchFamily="18" charset="0"/>
              </a:rPr>
              <a:t>broke the jars</a:t>
            </a:r>
            <a:r>
              <a:rPr lang="en-US" sz="2800" dirty="0">
                <a:solidFill>
                  <a:prstClr val="black"/>
                </a:solidFill>
                <a:latin typeface="Georgia" panose="02040502050405020303" pitchFamily="18" charset="0"/>
              </a:rPr>
              <a:t> that were in their hands. </a:t>
            </a:r>
          </a:p>
        </p:txBody>
      </p:sp>
      <p:sp>
        <p:nvSpPr>
          <p:cNvPr id="24" name="Rectangle: Rounded Corners 23">
            <a:extLst>
              <a:ext uri="{FF2B5EF4-FFF2-40B4-BE49-F238E27FC236}">
                <a16:creationId xmlns="" xmlns:a16="http://schemas.microsoft.com/office/drawing/2014/main" id="{135891F9-28F3-419F-94A2-404327C790D8}"/>
              </a:ext>
            </a:extLst>
          </p:cNvPr>
          <p:cNvSpPr/>
          <p:nvPr/>
        </p:nvSpPr>
        <p:spPr>
          <a:xfrm>
            <a:off x="11543071" y="2237424"/>
            <a:ext cx="577346" cy="2377590"/>
          </a:xfrm>
          <a:prstGeom prst="roundRect">
            <a:avLst>
              <a:gd name="adj" fmla="val 38044"/>
            </a:avLst>
          </a:prstGeom>
          <a:solidFill>
            <a:srgbClr val="FF7C8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0000FF"/>
                  </a:solidFill>
                </a:ln>
                <a:solidFill>
                  <a:srgbClr val="00FF99"/>
                </a:solidFill>
                <a:effectLst>
                  <a:glow rad="127000">
                    <a:srgbClr val="FFFF00"/>
                  </a:glow>
                </a:effectLst>
              </a:rPr>
              <a:t>Boqer</a:t>
            </a:r>
          </a:p>
        </p:txBody>
      </p:sp>
      <p:sp>
        <p:nvSpPr>
          <p:cNvPr id="15" name="Rectangle: Rounded Corners 14">
            <a:extLst>
              <a:ext uri="{FF2B5EF4-FFF2-40B4-BE49-F238E27FC236}">
                <a16:creationId xmlns="" xmlns:a16="http://schemas.microsoft.com/office/drawing/2014/main" id="{6ACF8BDB-B4FC-4A40-9842-CE78D57107F2}"/>
              </a:ext>
            </a:extLst>
          </p:cNvPr>
          <p:cNvSpPr/>
          <p:nvPr/>
        </p:nvSpPr>
        <p:spPr>
          <a:xfrm>
            <a:off x="11225879" y="4620577"/>
            <a:ext cx="947951" cy="354652"/>
          </a:xfrm>
          <a:prstGeom prst="round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FF"/>
                </a:solidFill>
                <a:effectLst>
                  <a:glow rad="127000">
                    <a:srgbClr val="FFFF00"/>
                  </a:glow>
                </a:effectLst>
                <a:latin typeface="Cooper Black" panose="0208090404030B020404" pitchFamily="18" charset="0"/>
              </a:rPr>
              <a:t>Dawn</a:t>
            </a:r>
          </a:p>
        </p:txBody>
      </p:sp>
      <p:sp>
        <p:nvSpPr>
          <p:cNvPr id="13" name="Rectangle: Rounded Corners 12">
            <a:extLst>
              <a:ext uri="{FF2B5EF4-FFF2-40B4-BE49-F238E27FC236}">
                <a16:creationId xmlns="" xmlns:a16="http://schemas.microsoft.com/office/drawing/2014/main" id="{F7F6212D-ADFA-4FC3-A5A3-16E1410B106B}"/>
              </a:ext>
            </a:extLst>
          </p:cNvPr>
          <p:cNvSpPr/>
          <p:nvPr/>
        </p:nvSpPr>
        <p:spPr>
          <a:xfrm>
            <a:off x="5643627" y="4942209"/>
            <a:ext cx="1042399" cy="354652"/>
          </a:xfrm>
          <a:prstGeom prst="roundRect">
            <a:avLst/>
          </a:prstGeom>
          <a:solidFill>
            <a:schemeClr val="accent4">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Cooper Black" panose="0208090404030B020404" pitchFamily="18" charset="0"/>
              </a:rPr>
              <a:t>Sunset</a:t>
            </a:r>
          </a:p>
        </p:txBody>
      </p:sp>
      <p:sp>
        <p:nvSpPr>
          <p:cNvPr id="11" name="Rectangle: Rounded Corners 10">
            <a:extLst>
              <a:ext uri="{FF2B5EF4-FFF2-40B4-BE49-F238E27FC236}">
                <a16:creationId xmlns="" xmlns:a16="http://schemas.microsoft.com/office/drawing/2014/main" id="{63E07C4F-F4B5-43B4-9A26-2DA3FCAFBE68}"/>
              </a:ext>
            </a:extLst>
          </p:cNvPr>
          <p:cNvSpPr/>
          <p:nvPr/>
        </p:nvSpPr>
        <p:spPr>
          <a:xfrm>
            <a:off x="-1" y="4619179"/>
            <a:ext cx="947951" cy="354652"/>
          </a:xfrm>
          <a:prstGeom prst="roundRect">
            <a:avLst/>
          </a:prstGeom>
          <a:solidFill>
            <a:srgbClr val="FF7C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FF"/>
                </a:solidFill>
                <a:effectLst>
                  <a:glow rad="127000">
                    <a:srgbClr val="FFFF00"/>
                  </a:glow>
                </a:effectLst>
                <a:latin typeface="Cooper Black" panose="0208090404030B020404" pitchFamily="18" charset="0"/>
              </a:rPr>
              <a:t>Dawn</a:t>
            </a:r>
          </a:p>
        </p:txBody>
      </p:sp>
      <p:sp>
        <p:nvSpPr>
          <p:cNvPr id="3" name="Right Bracket 2">
            <a:extLst>
              <a:ext uri="{FF2B5EF4-FFF2-40B4-BE49-F238E27FC236}">
                <a16:creationId xmlns="" xmlns:a16="http://schemas.microsoft.com/office/drawing/2014/main" id="{F191A33D-5C92-4787-98CC-80DDB816212F}"/>
              </a:ext>
            </a:extLst>
          </p:cNvPr>
          <p:cNvSpPr/>
          <p:nvPr/>
        </p:nvSpPr>
        <p:spPr>
          <a:xfrm rot="16200000">
            <a:off x="7105717" y="4525878"/>
            <a:ext cx="190675" cy="1800333"/>
          </a:xfrm>
          <a:prstGeom prst="rightBracket">
            <a:avLst/>
          </a:prstGeom>
          <a:solidFill>
            <a:schemeClr val="accent4">
              <a:lumMod val="20000"/>
              <a:lumOff val="80000"/>
            </a:schemeClr>
          </a:solidFill>
          <a:ln w="57150">
            <a:solidFill>
              <a:srgbClr val="00206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Right Bracket 15">
            <a:extLst>
              <a:ext uri="{FF2B5EF4-FFF2-40B4-BE49-F238E27FC236}">
                <a16:creationId xmlns="" xmlns:a16="http://schemas.microsoft.com/office/drawing/2014/main" id="{29774066-7EE1-4F49-849A-77B1402D4C21}"/>
              </a:ext>
            </a:extLst>
          </p:cNvPr>
          <p:cNvSpPr/>
          <p:nvPr/>
        </p:nvSpPr>
        <p:spPr>
          <a:xfrm rot="16200000">
            <a:off x="8995751" y="4480236"/>
            <a:ext cx="186504" cy="1895786"/>
          </a:xfrm>
          <a:prstGeom prst="rightBracket">
            <a:avLst/>
          </a:prstGeom>
          <a:solidFill>
            <a:schemeClr val="accent2">
              <a:lumMod val="60000"/>
              <a:lumOff val="40000"/>
            </a:schemeClr>
          </a:solidFill>
          <a:ln w="57150">
            <a:solidFill>
              <a:srgbClr val="00206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26" name="Straight Connector 25">
            <a:extLst>
              <a:ext uri="{FF2B5EF4-FFF2-40B4-BE49-F238E27FC236}">
                <a16:creationId xmlns="" xmlns:a16="http://schemas.microsoft.com/office/drawing/2014/main" id="{124ED232-A2B8-446D-BBD3-4262CAB22B5A}"/>
              </a:ext>
            </a:extLst>
          </p:cNvPr>
          <p:cNvCxnSpPr>
            <a:cxnSpLocks/>
          </p:cNvCxnSpPr>
          <p:nvPr/>
        </p:nvCxnSpPr>
        <p:spPr>
          <a:xfrm>
            <a:off x="5447071" y="2352640"/>
            <a:ext cx="5489645" cy="0"/>
          </a:xfrm>
          <a:prstGeom prst="line">
            <a:avLst/>
          </a:prstGeom>
          <a:ln w="57150">
            <a:solidFill>
              <a:srgbClr val="FF00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30" name="Speech Bubble: Rectangle with Corners Rounded 29">
            <a:extLst>
              <a:ext uri="{FF2B5EF4-FFF2-40B4-BE49-F238E27FC236}">
                <a16:creationId xmlns="" xmlns:a16="http://schemas.microsoft.com/office/drawing/2014/main" id="{4405F548-890E-444D-9911-12ECA5150516}"/>
              </a:ext>
            </a:extLst>
          </p:cNvPr>
          <p:cNvSpPr/>
          <p:nvPr/>
        </p:nvSpPr>
        <p:spPr>
          <a:xfrm>
            <a:off x="8363204" y="4180662"/>
            <a:ext cx="2411781" cy="612648"/>
          </a:xfrm>
          <a:prstGeom prst="wedgeRoundRectCallout">
            <a:avLst>
              <a:gd name="adj1" fmla="val -28350"/>
              <a:gd name="adj2" fmla="val 132836"/>
              <a:gd name="adj3" fmla="val 16667"/>
            </a:avLst>
          </a:prstGeom>
          <a:solidFill>
            <a:srgbClr val="002060"/>
          </a:solidFill>
          <a:ln>
            <a:solidFill>
              <a:srgbClr val="00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Middle Watch</a:t>
            </a:r>
          </a:p>
        </p:txBody>
      </p:sp>
      <p:sp>
        <p:nvSpPr>
          <p:cNvPr id="8" name="Arrow: Notched Right 7">
            <a:extLst>
              <a:ext uri="{FF2B5EF4-FFF2-40B4-BE49-F238E27FC236}">
                <a16:creationId xmlns="" xmlns:a16="http://schemas.microsoft.com/office/drawing/2014/main" id="{FCEA93B1-BF52-49C0-B227-74900E0C9532}"/>
              </a:ext>
            </a:extLst>
          </p:cNvPr>
          <p:cNvSpPr/>
          <p:nvPr/>
        </p:nvSpPr>
        <p:spPr>
          <a:xfrm rot="5280000">
            <a:off x="6610354" y="3530844"/>
            <a:ext cx="2875990" cy="582836"/>
          </a:xfrm>
          <a:prstGeom prst="notchedRightArrow">
            <a:avLst>
              <a:gd name="adj1" fmla="val 34001"/>
              <a:gd name="adj2" fmla="val 62576"/>
            </a:avLst>
          </a:prstGeom>
          <a:gradFill>
            <a:gsLst>
              <a:gs pos="38000">
                <a:srgbClr val="008000"/>
              </a:gs>
              <a:gs pos="53000">
                <a:srgbClr val="FFFF00"/>
              </a:gs>
            </a:gsLst>
            <a:lin ang="5400000" scaled="1"/>
          </a:gradFill>
          <a:ln w="28575">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Cloud 20">
            <a:extLst>
              <a:ext uri="{FF2B5EF4-FFF2-40B4-BE49-F238E27FC236}">
                <a16:creationId xmlns="" xmlns:a16="http://schemas.microsoft.com/office/drawing/2014/main" id="{E00A295C-1F89-414E-AF7E-463DDC42CEC0}"/>
              </a:ext>
            </a:extLst>
          </p:cNvPr>
          <p:cNvSpPr/>
          <p:nvPr/>
        </p:nvSpPr>
        <p:spPr>
          <a:xfrm>
            <a:off x="2208662" y="166395"/>
            <a:ext cx="2630078" cy="571634"/>
          </a:xfrm>
          <a:prstGeom prst="cloud">
            <a:avLst/>
          </a:prstGeom>
          <a:solidFill>
            <a:srgbClr val="FF99FF"/>
          </a:solidFill>
          <a:ln w="57150">
            <a:solidFill>
              <a:srgbClr val="0000FF"/>
            </a:solidFill>
          </a:ln>
          <a:effectLst>
            <a:outerShdw blurRad="50800" dist="38100" dir="5400000" algn="t" rotWithShape="0">
              <a:srgbClr val="00FF99">
                <a:alpha val="99000"/>
              </a:srgb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ight Bracket 17">
            <a:extLst>
              <a:ext uri="{FF2B5EF4-FFF2-40B4-BE49-F238E27FC236}">
                <a16:creationId xmlns="" xmlns:a16="http://schemas.microsoft.com/office/drawing/2014/main" id="{5439CDBC-DC39-4E40-B2CE-68571C5B32AD}"/>
              </a:ext>
            </a:extLst>
          </p:cNvPr>
          <p:cNvSpPr/>
          <p:nvPr/>
        </p:nvSpPr>
        <p:spPr>
          <a:xfrm rot="16200000">
            <a:off x="10844535" y="4529382"/>
            <a:ext cx="184361" cy="1799638"/>
          </a:xfrm>
          <a:prstGeom prst="rightBracket">
            <a:avLst/>
          </a:prstGeom>
          <a:solidFill>
            <a:schemeClr val="bg1">
              <a:lumMod val="85000"/>
            </a:schemeClr>
          </a:solidFill>
          <a:ln w="57150">
            <a:solidFill>
              <a:srgbClr val="00206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 name="Arrow: Curved Up 3">
            <a:extLst>
              <a:ext uri="{FF2B5EF4-FFF2-40B4-BE49-F238E27FC236}">
                <a16:creationId xmlns="" xmlns:a16="http://schemas.microsoft.com/office/drawing/2014/main" id="{6C127217-E30E-4A2D-B7EC-923AB42588F8}"/>
              </a:ext>
            </a:extLst>
          </p:cNvPr>
          <p:cNvSpPr/>
          <p:nvPr/>
        </p:nvSpPr>
        <p:spPr>
          <a:xfrm>
            <a:off x="405797" y="4973832"/>
            <a:ext cx="11656281" cy="1797996"/>
          </a:xfrm>
          <a:prstGeom prst="curvedUpArrow">
            <a:avLst>
              <a:gd name="adj1" fmla="val 19681"/>
              <a:gd name="adj2" fmla="val 50000"/>
              <a:gd name="adj3" fmla="val 20163"/>
            </a:avLst>
          </a:prstGeom>
          <a:gradFill flip="none" rotWithShape="1">
            <a:gsLst>
              <a:gs pos="9000">
                <a:srgbClr val="00FF99"/>
              </a:gs>
              <a:gs pos="27000">
                <a:srgbClr val="FF00FF"/>
              </a:gs>
              <a:gs pos="46000">
                <a:srgbClr val="7FF7FD"/>
              </a:gs>
              <a:gs pos="81000">
                <a:srgbClr val="FFFF00"/>
              </a:gs>
            </a:gsLst>
            <a:lin ang="16200000" scaled="1"/>
            <a:tileRect/>
          </a:gradFill>
          <a:ln w="28575">
            <a:solidFill>
              <a:srgbClr val="0000FF"/>
            </a:solidFill>
          </a:ln>
          <a:effectLst>
            <a:innerShdw blurRad="114300">
              <a:srgbClr val="00FF99">
                <a:alpha val="88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34920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10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0" dur="500"/>
                                        <p:tgtEl>
                                          <p:spTgt spid="17">
                                            <p:txEl>
                                              <p:pRg st="0" end="0"/>
                                            </p:txEl>
                                          </p:spTgt>
                                        </p:tgtEl>
                                      </p:cBhvr>
                                    </p:animEffect>
                                  </p:childTnLst>
                                </p:cTn>
                              </p:par>
                              <p:par>
                                <p:cTn id="11" presetID="14" presetClass="entr" presetSubtype="10" repeatCount="500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32" presetClass="emph" presetSubtype="0" repeatCount="5000" fill="hold" grpId="1" nodeType="withEffect">
                                  <p:stCondLst>
                                    <p:cond delay="0"/>
                                  </p:stCondLst>
                                  <p:childTnLst>
                                    <p:animRot by="120000">
                                      <p:cBhvr>
                                        <p:cTn id="15" dur="100" fill="hold">
                                          <p:stCondLst>
                                            <p:cond delay="0"/>
                                          </p:stCondLst>
                                        </p:cTn>
                                        <p:tgtEl>
                                          <p:spTgt spid="21"/>
                                        </p:tgtEl>
                                        <p:attrNameLst>
                                          <p:attrName>r</p:attrName>
                                        </p:attrNameLst>
                                      </p:cBhvr>
                                    </p:animRot>
                                    <p:animRot by="-240000">
                                      <p:cBhvr>
                                        <p:cTn id="16" dur="200" fill="hold">
                                          <p:stCondLst>
                                            <p:cond delay="200"/>
                                          </p:stCondLst>
                                        </p:cTn>
                                        <p:tgtEl>
                                          <p:spTgt spid="21"/>
                                        </p:tgtEl>
                                        <p:attrNameLst>
                                          <p:attrName>r</p:attrName>
                                        </p:attrNameLst>
                                      </p:cBhvr>
                                    </p:animRot>
                                    <p:animRot by="240000">
                                      <p:cBhvr>
                                        <p:cTn id="17" dur="200" fill="hold">
                                          <p:stCondLst>
                                            <p:cond delay="400"/>
                                          </p:stCondLst>
                                        </p:cTn>
                                        <p:tgtEl>
                                          <p:spTgt spid="21"/>
                                        </p:tgtEl>
                                        <p:attrNameLst>
                                          <p:attrName>r</p:attrName>
                                        </p:attrNameLst>
                                      </p:cBhvr>
                                    </p:animRot>
                                    <p:animRot by="-240000">
                                      <p:cBhvr>
                                        <p:cTn id="18" dur="200" fill="hold">
                                          <p:stCondLst>
                                            <p:cond delay="600"/>
                                          </p:stCondLst>
                                        </p:cTn>
                                        <p:tgtEl>
                                          <p:spTgt spid="21"/>
                                        </p:tgtEl>
                                        <p:attrNameLst>
                                          <p:attrName>r</p:attrName>
                                        </p:attrNameLst>
                                      </p:cBhvr>
                                    </p:animRot>
                                    <p:animRot by="120000">
                                      <p:cBhvr>
                                        <p:cTn id="19" dur="200" fill="hold">
                                          <p:stCondLst>
                                            <p:cond delay="800"/>
                                          </p:stCondLst>
                                        </p:cTn>
                                        <p:tgtEl>
                                          <p:spTgt spid="21"/>
                                        </p:tgtEl>
                                        <p:attrNameLst>
                                          <p:attrName>r</p:attrName>
                                        </p:attrNameLst>
                                      </p:cBhvr>
                                    </p:animRot>
                                  </p:childTnLst>
                                </p:cTn>
                              </p:par>
                              <p:par>
                                <p:cTn id="20" presetID="14" presetClass="entr" presetSubtype="10" fill="hold" nodeType="with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22" dur="500"/>
                                        <p:tgtEl>
                                          <p:spTgt spid="17">
                                            <p:txEl>
                                              <p:pRg st="1" end="1"/>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1000"/>
                                        <p:tgtEl>
                                          <p:spTgt spid="26"/>
                                        </p:tgtEl>
                                      </p:cBhvr>
                                    </p:animEffect>
                                  </p:childTnLst>
                                </p:cTn>
                              </p:par>
                            </p:childTnLst>
                          </p:cTn>
                        </p:par>
                        <p:par>
                          <p:cTn id="26" fill="hold">
                            <p:stCondLst>
                              <p:cond delay="50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2000"/>
                                        <p:tgtEl>
                                          <p:spTgt spid="8"/>
                                        </p:tgtEl>
                                      </p:cBhvr>
                                    </p:animEffect>
                                  </p:childTnLst>
                                </p:cTn>
                              </p:par>
                            </p:childTnLst>
                          </p:cTn>
                        </p:par>
                        <p:par>
                          <p:cTn id="30" fill="hold">
                            <p:stCondLst>
                              <p:cond delay="7000"/>
                            </p:stCondLst>
                            <p:childTnLst>
                              <p:par>
                                <p:cTn id="31" presetID="22" presetClass="entr" presetSubtype="8" repeatCount="400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1000"/>
                                        <p:tgtEl>
                                          <p:spTgt spid="4"/>
                                        </p:tgtEl>
                                      </p:cBhvr>
                                    </p:animEffect>
                                  </p:childTnLst>
                                </p:cTn>
                              </p:par>
                              <p:par>
                                <p:cTn id="34" presetID="43" presetClass="entr" presetSubtype="0" fill="hold" grpId="1"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
                                        <p:tgtEl>
                                          <p:spTgt spid="30"/>
                                        </p:tgtEl>
                                      </p:cBhvr>
                                    </p:animEffect>
                                    <p:anim calcmode="lin" valueType="num">
                                      <p:cBhvr>
                                        <p:cTn id="37" dur="400" fill="hold"/>
                                        <p:tgtEl>
                                          <p:spTgt spid="30"/>
                                        </p:tgtEl>
                                        <p:attrNameLst>
                                          <p:attrName>ppt_x</p:attrName>
                                        </p:attrNameLst>
                                      </p:cBhvr>
                                      <p:tavLst>
                                        <p:tav tm="0">
                                          <p:val>
                                            <p:strVal val="#ppt_x"/>
                                          </p:val>
                                        </p:tav>
                                        <p:tav tm="100000">
                                          <p:val>
                                            <p:strVal val="#ppt_x"/>
                                          </p:val>
                                        </p:tav>
                                      </p:tavLst>
                                    </p:anim>
                                    <p:anim calcmode="lin" valueType="num">
                                      <p:cBhvr>
                                        <p:cTn id="38" dur="400" fill="hold"/>
                                        <p:tgtEl>
                                          <p:spTgt spid="30"/>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0" grpId="1" animBg="1"/>
      <p:bldP spid="8" grpId="0" animBg="1"/>
      <p:bldP spid="21" grpId="0" animBg="1"/>
      <p:bldP spid="21" grpId="1" animBg="1"/>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2212E19-0A02-47A1-A692-CFB0E1B0DBCC}"/>
              </a:ext>
            </a:extLst>
          </p:cNvPr>
          <p:cNvSpPr>
            <a:spLocks noGrp="1"/>
          </p:cNvSpPr>
          <p:nvPr>
            <p:ph type="sldNum" sz="quarter" idx="12"/>
          </p:nvPr>
        </p:nvSpPr>
        <p:spPr>
          <a:xfrm>
            <a:off x="11318240" y="6492875"/>
            <a:ext cx="873760" cy="365125"/>
          </a:xfrm>
        </p:spPr>
        <p:txBody>
          <a:bodyPr/>
          <a:lstStyle/>
          <a:p>
            <a:fld id="{DDD9EB22-F289-478D-9B7C-A50560697DE0}" type="slidenum">
              <a:rPr lang="en-CA" smtClean="0">
                <a:solidFill>
                  <a:schemeClr val="tx1"/>
                </a:solidFill>
              </a:rPr>
              <a:t>73</a:t>
            </a:fld>
            <a:endParaRPr lang="en-CA" dirty="0">
              <a:solidFill>
                <a:schemeClr val="tx1"/>
              </a:solidFill>
            </a:endParaRPr>
          </a:p>
        </p:txBody>
      </p:sp>
      <p:pic>
        <p:nvPicPr>
          <p:cNvPr id="4" name="Content Placeholder 3">
            <a:extLst>
              <a:ext uri="{FF2B5EF4-FFF2-40B4-BE49-F238E27FC236}">
                <a16:creationId xmlns="" xmlns:a16="http://schemas.microsoft.com/office/drawing/2014/main" id="{6FFD572A-0241-41E0-81A5-BAA5ABA3E959}"/>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26720" y="310351"/>
            <a:ext cx="7928769" cy="623729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Rectangle: Rounded Corners 4">
            <a:extLst>
              <a:ext uri="{FF2B5EF4-FFF2-40B4-BE49-F238E27FC236}">
                <a16:creationId xmlns="" xmlns:a16="http://schemas.microsoft.com/office/drawing/2014/main" id="{ED30E02D-CC53-4A0F-8850-CBA982D915D6}"/>
              </a:ext>
            </a:extLst>
          </p:cNvPr>
          <p:cNvSpPr/>
          <p:nvPr/>
        </p:nvSpPr>
        <p:spPr>
          <a:xfrm>
            <a:off x="8558688" y="704063"/>
            <a:ext cx="3496151" cy="5091746"/>
          </a:xfrm>
          <a:prstGeom prst="roundRect">
            <a:avLst/>
          </a:prstGeom>
          <a:noFill/>
          <a:ln w="76200" cap="flat" cmpd="sng" algn="ctr">
            <a:no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7200" b="0" i="0" u="none" strike="noStrike" kern="0" cap="none" spc="0" normalizeH="0" baseline="0" noProof="0" dirty="0">
                <a:ln>
                  <a:noFill/>
                </a:ln>
                <a:solidFill>
                  <a:srgbClr val="0000FF"/>
                </a:solidFill>
                <a:effectLst>
                  <a:outerShdw blurRad="50800" dist="50800" dir="5400000" algn="ctr" rotWithShape="0">
                    <a:srgbClr val="FF00FF"/>
                  </a:outerShdw>
                </a:effectLst>
                <a:uLnTx/>
                <a:uFillTx/>
                <a:latin typeface="Candara"/>
                <a:ea typeface="+mn-ea"/>
                <a:cs typeface="+mn-cs"/>
              </a:rPr>
              <a:t>By the Sword of Yahuah </a:t>
            </a:r>
            <a:r>
              <a:rPr kumimoji="0" lang="en-CA" sz="5400" b="0" i="0" u="none" strike="noStrike" kern="0" cap="none" spc="0" normalizeH="0" baseline="0" noProof="0" dirty="0">
                <a:ln>
                  <a:noFill/>
                </a:ln>
                <a:solidFill>
                  <a:srgbClr val="FFFFFF"/>
                </a:solidFill>
                <a:effectLst/>
                <a:uLnTx/>
                <a:uFillTx/>
                <a:latin typeface="Candara"/>
                <a:ea typeface="+mn-ea"/>
                <a:cs typeface="+mn-cs"/>
              </a:rPr>
              <a:t/>
            </a:r>
            <a:br>
              <a:rPr kumimoji="0" lang="en-CA" sz="5400" b="0" i="0" u="none" strike="noStrike" kern="0" cap="none" spc="0" normalizeH="0" baseline="0" noProof="0" dirty="0">
                <a:ln>
                  <a:noFill/>
                </a:ln>
                <a:solidFill>
                  <a:srgbClr val="FFFFFF"/>
                </a:solidFill>
                <a:effectLst/>
                <a:uLnTx/>
                <a:uFillTx/>
                <a:latin typeface="Candara"/>
                <a:ea typeface="+mn-ea"/>
                <a:cs typeface="+mn-cs"/>
              </a:rPr>
            </a:br>
            <a:r>
              <a:rPr kumimoji="0" lang="en-CA" sz="2800" b="0" i="0" u="none" strike="noStrike" kern="0" cap="none" spc="0" normalizeH="0" baseline="0" noProof="0" dirty="0">
                <a:ln>
                  <a:noFill/>
                </a:ln>
                <a:solidFill>
                  <a:prstClr val="black"/>
                </a:solidFill>
                <a:effectLst/>
                <a:uLnTx/>
                <a:uFillTx/>
                <a:latin typeface="Candara"/>
                <a:ea typeface="+mn-ea"/>
                <a:cs typeface="+mn-cs"/>
              </a:rPr>
              <a:t>and of Gideon!</a:t>
            </a:r>
          </a:p>
        </p:txBody>
      </p:sp>
      <p:sp>
        <p:nvSpPr>
          <p:cNvPr id="6" name="Star: 4 Points 5">
            <a:extLst>
              <a:ext uri="{FF2B5EF4-FFF2-40B4-BE49-F238E27FC236}">
                <a16:creationId xmlns="" xmlns:a16="http://schemas.microsoft.com/office/drawing/2014/main" id="{5A2E81BA-8542-4115-858A-F5771A1476D8}"/>
              </a:ext>
            </a:extLst>
          </p:cNvPr>
          <p:cNvSpPr/>
          <p:nvPr/>
        </p:nvSpPr>
        <p:spPr>
          <a:xfrm>
            <a:off x="101599" y="43725"/>
            <a:ext cx="544947" cy="461818"/>
          </a:xfrm>
          <a:prstGeom prst="star4">
            <a:avLst/>
          </a:prstGeom>
          <a:solidFill>
            <a:srgbClr val="FF00FF"/>
          </a:solidFill>
          <a:ln w="28575">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194057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314036"/>
            <a:ext cx="11610109" cy="6289964"/>
          </a:xfrm>
        </p:spPr>
        <p:txBody>
          <a:bodyPr anchor="ctr">
            <a:normAutofit/>
          </a:bodyPr>
          <a:lstStyle/>
          <a:p>
            <a:r>
              <a:rPr lang="en-US" dirty="0" err="1">
                <a:solidFill>
                  <a:srgbClr val="008080"/>
                </a:solidFill>
                <a:latin typeface="Georgia" panose="02040502050405020303" pitchFamily="18" charset="0"/>
              </a:rPr>
              <a:t>Jdg</a:t>
            </a:r>
            <a:r>
              <a:rPr lang="en-US" dirty="0">
                <a:solidFill>
                  <a:srgbClr val="008080"/>
                </a:solidFill>
                <a:latin typeface="Georgia" panose="02040502050405020303" pitchFamily="18" charset="0"/>
              </a:rPr>
              <a:t> 7:20</a:t>
            </a:r>
            <a:r>
              <a:rPr lang="en-US" dirty="0">
                <a:solidFill>
                  <a:prstClr val="black"/>
                </a:solidFill>
                <a:latin typeface="Georgia" panose="02040502050405020303" pitchFamily="18" charset="0"/>
              </a:rPr>
              <a:t>  And the three companies blew the </a:t>
            </a:r>
            <a:r>
              <a:rPr lang="en-US" strike="sngStrike" dirty="0">
                <a:solidFill>
                  <a:schemeClr val="bg1">
                    <a:lumMod val="65000"/>
                  </a:schemeClr>
                </a:solidFill>
                <a:latin typeface="Georgia" panose="02040502050405020303" pitchFamily="18" charset="0"/>
              </a:rPr>
              <a:t>ram’s horns</a:t>
            </a:r>
            <a:r>
              <a:rPr lang="en-US" dirty="0">
                <a:solidFill>
                  <a:prstClr val="black"/>
                </a:solidFill>
                <a:latin typeface="Georgia" panose="02040502050405020303" pitchFamily="18" charset="0"/>
              </a:rPr>
              <a:t> </a:t>
            </a:r>
            <a:br>
              <a:rPr lang="en-US" dirty="0">
                <a:solidFill>
                  <a:prstClr val="black"/>
                </a:solidFill>
                <a:latin typeface="Georgia" panose="02040502050405020303" pitchFamily="18" charset="0"/>
              </a:rPr>
            </a:br>
            <a:r>
              <a:rPr lang="en-US" dirty="0">
                <a:solidFill>
                  <a:prstClr val="black"/>
                </a:solidFill>
                <a:latin typeface="Georgia" panose="02040502050405020303" pitchFamily="18" charset="0"/>
              </a:rPr>
              <a:t>	</a:t>
            </a:r>
            <a:r>
              <a:rPr lang="en-US" b="1" dirty="0">
                <a:ln>
                  <a:solidFill>
                    <a:srgbClr val="663300"/>
                  </a:solidFill>
                </a:ln>
                <a:solidFill>
                  <a:srgbClr val="FF0000"/>
                </a:solidFill>
                <a:latin typeface="Georgia" panose="02040502050405020303" pitchFamily="18" charset="0"/>
              </a:rPr>
              <a:t>b-</a:t>
            </a:r>
            <a:r>
              <a:rPr lang="en-US" b="1" dirty="0" err="1">
                <a:ln>
                  <a:solidFill>
                    <a:srgbClr val="663300"/>
                  </a:solidFill>
                </a:ln>
                <a:solidFill>
                  <a:srgbClr val="FF0000"/>
                </a:solidFill>
                <a:latin typeface="Georgia" panose="02040502050405020303" pitchFamily="18" charset="0"/>
              </a:rPr>
              <a:t>shopharuth</a:t>
            </a:r>
            <a:r>
              <a:rPr lang="en-US" b="1" dirty="0">
                <a:ln>
                  <a:solidFill>
                    <a:srgbClr val="663300"/>
                  </a:solidFill>
                </a:ln>
                <a:solidFill>
                  <a:srgbClr val="FF0000"/>
                </a:solidFill>
                <a:latin typeface="Georgia" panose="02040502050405020303" pitchFamily="18" charset="0"/>
              </a:rPr>
              <a:t> </a:t>
            </a:r>
            <a:r>
              <a:rPr lang="en-US" i="1" dirty="0">
                <a:solidFill>
                  <a:srgbClr val="663300"/>
                </a:solidFill>
              </a:rPr>
              <a:t>[in the trumpets] </a:t>
            </a:r>
            <a:r>
              <a:rPr lang="en-US" dirty="0">
                <a:solidFill>
                  <a:prstClr val="black"/>
                </a:solidFill>
                <a:latin typeface="Georgia" panose="02040502050405020303" pitchFamily="18" charset="0"/>
              </a:rPr>
              <a:t>and broke the jars, and held the 	torches in their left hands and </a:t>
            </a:r>
            <a:r>
              <a:rPr lang="en-US" strike="sngStrike" dirty="0">
                <a:solidFill>
                  <a:schemeClr val="bg1">
                    <a:lumMod val="65000"/>
                  </a:schemeClr>
                </a:solidFill>
                <a:latin typeface="Georgia" panose="02040502050405020303" pitchFamily="18" charset="0"/>
              </a:rPr>
              <a:t>ram’s horns</a:t>
            </a:r>
            <a:r>
              <a:rPr lang="en-US" dirty="0">
                <a:solidFill>
                  <a:schemeClr val="bg1">
                    <a:lumMod val="65000"/>
                  </a:schemeClr>
                </a:solidFill>
                <a:latin typeface="Georgia" panose="02040502050405020303" pitchFamily="18" charset="0"/>
              </a:rPr>
              <a:t> </a:t>
            </a:r>
            <a:r>
              <a:rPr lang="en-US" b="1" dirty="0">
                <a:ln>
                  <a:solidFill>
                    <a:srgbClr val="663300"/>
                  </a:solidFill>
                </a:ln>
                <a:solidFill>
                  <a:srgbClr val="FF0000"/>
                </a:solidFill>
                <a:latin typeface="Georgia" panose="02040502050405020303" pitchFamily="18" charset="0"/>
              </a:rPr>
              <a:t>e-</a:t>
            </a:r>
            <a:r>
              <a:rPr lang="en-US" b="1" dirty="0" err="1">
                <a:ln>
                  <a:solidFill>
                    <a:srgbClr val="663300"/>
                  </a:solidFill>
                </a:ln>
                <a:solidFill>
                  <a:srgbClr val="FF0000"/>
                </a:solidFill>
                <a:latin typeface="Georgia" panose="02040502050405020303" pitchFamily="18" charset="0"/>
              </a:rPr>
              <a:t>shopharuth</a:t>
            </a:r>
            <a:r>
              <a:rPr lang="en-US" b="1" dirty="0">
                <a:ln>
                  <a:solidFill>
                    <a:srgbClr val="663300"/>
                  </a:solidFill>
                </a:ln>
                <a:solidFill>
                  <a:srgbClr val="FF0000"/>
                </a:solidFill>
                <a:latin typeface="Georgia" panose="02040502050405020303" pitchFamily="18" charset="0"/>
              </a:rPr>
              <a:t> </a:t>
            </a:r>
            <a:r>
              <a:rPr lang="en-US" i="1" dirty="0">
                <a:solidFill>
                  <a:srgbClr val="663300"/>
                </a:solidFill>
              </a:rPr>
              <a:t> 	[the trumpets]</a:t>
            </a:r>
            <a:r>
              <a:rPr lang="en-US" dirty="0">
                <a:solidFill>
                  <a:prstClr val="black"/>
                </a:solidFill>
              </a:rPr>
              <a:t> </a:t>
            </a:r>
            <a:r>
              <a:rPr lang="en-US" dirty="0">
                <a:solidFill>
                  <a:prstClr val="black"/>
                </a:solidFill>
                <a:latin typeface="Georgia" panose="02040502050405020303" pitchFamily="18" charset="0"/>
              </a:rPr>
              <a:t>in their right hands for blowing.  And they cried,</a:t>
            </a:r>
            <a:br>
              <a:rPr lang="en-US" dirty="0">
                <a:solidFill>
                  <a:prstClr val="black"/>
                </a:solidFill>
                <a:latin typeface="Georgia" panose="02040502050405020303" pitchFamily="18" charset="0"/>
              </a:rPr>
            </a:br>
            <a:r>
              <a:rPr lang="en-US" dirty="0">
                <a:solidFill>
                  <a:prstClr val="black"/>
                </a:solidFill>
                <a:latin typeface="Georgia" panose="02040502050405020303" pitchFamily="18" charset="0"/>
              </a:rPr>
              <a:t>	 </a:t>
            </a:r>
            <a:r>
              <a:rPr lang="en-US" b="1" dirty="0">
                <a:solidFill>
                  <a:srgbClr val="0000FF"/>
                </a:solidFill>
                <a:latin typeface="Georgia" panose="02040502050405020303" pitchFamily="18" charset="0"/>
              </a:rPr>
              <a:t>“For </a:t>
            </a:r>
            <a:r>
              <a:rPr lang="he-IL" b="1" dirty="0">
                <a:solidFill>
                  <a:srgbClr val="0000FF"/>
                </a:solidFill>
                <a:latin typeface="Arial" panose="020B0604020202020204" pitchFamily="34" charset="0"/>
              </a:rPr>
              <a:t>יהוה</a:t>
            </a:r>
            <a:r>
              <a:rPr lang="en-US" b="1" dirty="0">
                <a:solidFill>
                  <a:srgbClr val="0000FF"/>
                </a:solidFill>
                <a:latin typeface="Georgia" panose="02040502050405020303" pitchFamily="18" charset="0"/>
              </a:rPr>
              <a:t> and for </a:t>
            </a:r>
            <a:r>
              <a:rPr lang="en-US" b="1" dirty="0" err="1">
                <a:solidFill>
                  <a:srgbClr val="0000FF"/>
                </a:solidFill>
                <a:latin typeface="Georgia" panose="02040502050405020303" pitchFamily="18" charset="0"/>
              </a:rPr>
              <a:t>Gi</a:t>
            </a:r>
            <a:r>
              <a:rPr lang="en-US" b="1" dirty="0" err="1">
                <a:solidFill>
                  <a:srgbClr val="0000FF"/>
                </a:solidFill>
                <a:latin typeface="TITUS Cyberbit Basic" panose="02020603050405020304" pitchFamily="18" charset="0"/>
              </a:rPr>
              <a:t>ḏʽ</a:t>
            </a:r>
            <a:r>
              <a:rPr lang="en-US" b="1" dirty="0" err="1">
                <a:solidFill>
                  <a:srgbClr val="0000FF"/>
                </a:solidFill>
                <a:latin typeface="Georgia" panose="02040502050405020303" pitchFamily="18" charset="0"/>
              </a:rPr>
              <a:t>on</a:t>
            </a:r>
            <a:r>
              <a:rPr lang="en-US" b="1" dirty="0">
                <a:solidFill>
                  <a:srgbClr val="0000FF"/>
                </a:solidFill>
                <a:latin typeface="Georgia" panose="02040502050405020303" pitchFamily="18" charset="0"/>
              </a:rPr>
              <a:t>!” </a:t>
            </a:r>
          </a:p>
          <a:p>
            <a:r>
              <a:rPr lang="en-US" dirty="0">
                <a:solidFill>
                  <a:srgbClr val="008080"/>
                </a:solidFill>
                <a:latin typeface="Georgia" panose="02040502050405020303" pitchFamily="18" charset="0"/>
              </a:rPr>
              <a:t>Jdg 7:21</a:t>
            </a:r>
            <a:r>
              <a:rPr lang="en-US" dirty="0">
                <a:solidFill>
                  <a:prstClr val="black"/>
                </a:solidFill>
                <a:latin typeface="Georgia" panose="02040502050405020303" pitchFamily="18" charset="0"/>
              </a:rPr>
              <a:t>  And each stood in his place, round about the camp.  And all 	the army ran and cried out and fled, </a:t>
            </a:r>
          </a:p>
          <a:p>
            <a:r>
              <a:rPr lang="en-US" dirty="0">
                <a:solidFill>
                  <a:srgbClr val="008080"/>
                </a:solidFill>
                <a:latin typeface="Georgia" panose="02040502050405020303" pitchFamily="18" charset="0"/>
              </a:rPr>
              <a:t>Jdg 7:22</a:t>
            </a:r>
            <a:r>
              <a:rPr lang="en-US" dirty="0">
                <a:solidFill>
                  <a:prstClr val="black"/>
                </a:solidFill>
                <a:latin typeface="Georgia" panose="02040502050405020303" pitchFamily="18" charset="0"/>
              </a:rPr>
              <a:t>  and the three hundred blew the </a:t>
            </a:r>
            <a:r>
              <a:rPr lang="en-US" strike="sngStrike" dirty="0">
                <a:solidFill>
                  <a:schemeClr val="bg1">
                    <a:lumMod val="50000"/>
                  </a:schemeClr>
                </a:solidFill>
                <a:latin typeface="Georgia" panose="02040502050405020303" pitchFamily="18" charset="0"/>
              </a:rPr>
              <a:t>ram’s horns</a:t>
            </a:r>
            <a:r>
              <a:rPr lang="en-US" dirty="0">
                <a:solidFill>
                  <a:schemeClr val="bg1">
                    <a:lumMod val="50000"/>
                  </a:schemeClr>
                </a:solidFill>
                <a:latin typeface="Georgia" panose="02040502050405020303" pitchFamily="18" charset="0"/>
              </a:rPr>
              <a:t> </a:t>
            </a:r>
            <a:r>
              <a:rPr lang="en-US" b="1" dirty="0">
                <a:ln>
                  <a:solidFill>
                    <a:srgbClr val="663300"/>
                  </a:solidFill>
                </a:ln>
                <a:solidFill>
                  <a:srgbClr val="FF0000"/>
                </a:solidFill>
                <a:latin typeface="Georgia" panose="02040502050405020303" pitchFamily="18" charset="0"/>
              </a:rPr>
              <a:t>e-</a:t>
            </a:r>
            <a:r>
              <a:rPr lang="en-US" b="1" dirty="0" err="1">
                <a:ln>
                  <a:solidFill>
                    <a:srgbClr val="663300"/>
                  </a:solidFill>
                </a:ln>
                <a:solidFill>
                  <a:srgbClr val="FF0000"/>
                </a:solidFill>
                <a:latin typeface="Georgia" panose="02040502050405020303" pitchFamily="18" charset="0"/>
              </a:rPr>
              <a:t>shopharuth</a:t>
            </a:r>
            <a:r>
              <a:rPr lang="en-US" b="1" dirty="0">
                <a:ln>
                  <a:solidFill>
                    <a:srgbClr val="663300"/>
                  </a:solidFill>
                </a:ln>
                <a:solidFill>
                  <a:srgbClr val="FF0000"/>
                </a:solidFill>
                <a:latin typeface="Georgia" panose="02040502050405020303" pitchFamily="18" charset="0"/>
              </a:rPr>
              <a:t> 	</a:t>
            </a:r>
            <a:r>
              <a:rPr lang="en-US" i="1" dirty="0">
                <a:solidFill>
                  <a:srgbClr val="663300"/>
                </a:solidFill>
              </a:rPr>
              <a:t>[the trumpets]</a:t>
            </a:r>
            <a:r>
              <a:rPr lang="en-US" i="1" dirty="0">
                <a:solidFill>
                  <a:srgbClr val="663300"/>
                </a:solidFill>
                <a:latin typeface="Georgia" panose="02040502050405020303" pitchFamily="18" charset="0"/>
              </a:rPr>
              <a:t>, </a:t>
            </a:r>
            <a:r>
              <a:rPr lang="en-US" dirty="0">
                <a:solidFill>
                  <a:prstClr val="black"/>
                </a:solidFill>
                <a:latin typeface="Georgia" panose="02040502050405020303" pitchFamily="18" charset="0"/>
              </a:rPr>
              <a:t>and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set the sword of each one against the other 	throughout all the camp.  And the army fled to </a:t>
            </a:r>
            <a:r>
              <a:rPr lang="en-US" dirty="0" err="1">
                <a:solidFill>
                  <a:prstClr val="black"/>
                </a:solidFill>
                <a:latin typeface="Georgia" panose="02040502050405020303" pitchFamily="18" charset="0"/>
              </a:rPr>
              <a:t>Bĕyth</a:t>
            </a:r>
            <a:r>
              <a:rPr lang="en-US" dirty="0">
                <a:solidFill>
                  <a:prstClr val="black"/>
                </a:solidFill>
                <a:latin typeface="Georgia" panose="02040502050405020303" pitchFamily="18" charset="0"/>
              </a:rPr>
              <a:t> Shittah, 	toward </a:t>
            </a:r>
            <a:r>
              <a:rPr lang="en-US" dirty="0" err="1">
                <a:solidFill>
                  <a:prstClr val="black"/>
                </a:solidFill>
                <a:latin typeface="Georgia" panose="02040502050405020303" pitchFamily="18" charset="0"/>
              </a:rPr>
              <a:t>Tserĕrah</a:t>
            </a:r>
            <a:r>
              <a:rPr lang="en-US" dirty="0">
                <a:solidFill>
                  <a:prstClr val="black"/>
                </a:solidFill>
                <a:latin typeface="Georgia" panose="02040502050405020303" pitchFamily="18" charset="0"/>
              </a:rPr>
              <a:t>, as far as the border of </a:t>
            </a:r>
            <a:r>
              <a:rPr lang="en-US" dirty="0" err="1">
                <a:solidFill>
                  <a:prstClr val="black"/>
                </a:solidFill>
                <a:latin typeface="Georgia" panose="02040502050405020303" pitchFamily="18" charset="0"/>
              </a:rPr>
              <a:t>A</a:t>
            </a:r>
            <a:r>
              <a:rPr lang="en-US" dirty="0" err="1">
                <a:solidFill>
                  <a:prstClr val="black"/>
                </a:solidFill>
                <a:latin typeface="TITUS Cyberbit Basic" panose="02020603050405020304" pitchFamily="18" charset="0"/>
              </a:rPr>
              <a:t>ḇ</a:t>
            </a:r>
            <a:r>
              <a:rPr lang="en-US" dirty="0" err="1">
                <a:solidFill>
                  <a:prstClr val="black"/>
                </a:solidFill>
                <a:latin typeface="Georgia" panose="02040502050405020303" pitchFamily="18" charset="0"/>
              </a:rPr>
              <a:t>ĕl</a:t>
            </a:r>
            <a:r>
              <a:rPr lang="en-US" dirty="0">
                <a:solidFill>
                  <a:prstClr val="black"/>
                </a:solidFill>
                <a:latin typeface="Georgia" panose="02040502050405020303" pitchFamily="18" charset="0"/>
              </a:rPr>
              <a:t> </a:t>
            </a:r>
            <a:r>
              <a:rPr lang="en-US" dirty="0" err="1">
                <a:solidFill>
                  <a:prstClr val="black"/>
                </a:solidFill>
                <a:latin typeface="Georgia" panose="02040502050405020303" pitchFamily="18" charset="0"/>
              </a:rPr>
              <a:t>Me</a:t>
            </a:r>
            <a:r>
              <a:rPr lang="en-US" dirty="0" err="1">
                <a:solidFill>
                  <a:prstClr val="black"/>
                </a:solidFill>
                <a:latin typeface="TITUS Cyberbit Basic" panose="02020603050405020304" pitchFamily="18" charset="0"/>
              </a:rPr>
              <a:t>ḥ</a:t>
            </a:r>
            <a:r>
              <a:rPr lang="en-US" dirty="0" err="1">
                <a:solidFill>
                  <a:prstClr val="black"/>
                </a:solidFill>
                <a:latin typeface="Georgia" panose="02040502050405020303" pitchFamily="18" charset="0"/>
              </a:rPr>
              <a:t>olah</a:t>
            </a:r>
            <a:r>
              <a:rPr lang="en-US" dirty="0">
                <a:solidFill>
                  <a:prstClr val="black"/>
                </a:solidFill>
                <a:latin typeface="Georgia" panose="02040502050405020303" pitchFamily="18" charset="0"/>
              </a:rPr>
              <a:t>, by </a:t>
            </a:r>
            <a:r>
              <a:rPr lang="en-US" dirty="0" err="1">
                <a:solidFill>
                  <a:prstClr val="black"/>
                </a:solidFill>
                <a:latin typeface="Georgia" panose="02040502050405020303" pitchFamily="18" charset="0"/>
              </a:rPr>
              <a:t>Tabbath</a:t>
            </a:r>
            <a:r>
              <a:rPr lang="en-US" dirty="0">
                <a:solidFill>
                  <a:prstClr val="black"/>
                </a:solidFill>
                <a:latin typeface="Georgia" panose="02040502050405020303" pitchFamily="18" charset="0"/>
              </a:rPr>
              <a:t>. </a:t>
            </a:r>
          </a:p>
        </p:txBody>
      </p:sp>
      <p:sp>
        <p:nvSpPr>
          <p:cNvPr id="2" name="Slide Number Placeholder 1">
            <a:extLst>
              <a:ext uri="{FF2B5EF4-FFF2-40B4-BE49-F238E27FC236}">
                <a16:creationId xmlns="" xmlns:a16="http://schemas.microsoft.com/office/drawing/2014/main" id="{12212E19-0A02-47A1-A692-CFB0E1B0DBCC}"/>
              </a:ext>
            </a:extLst>
          </p:cNvPr>
          <p:cNvSpPr>
            <a:spLocks noGrp="1"/>
          </p:cNvSpPr>
          <p:nvPr>
            <p:ph type="sldNum" sz="quarter" idx="12"/>
          </p:nvPr>
        </p:nvSpPr>
        <p:spPr>
          <a:xfrm>
            <a:off x="9448800" y="6492875"/>
            <a:ext cx="2743200" cy="365125"/>
          </a:xfrm>
        </p:spPr>
        <p:txBody>
          <a:bodyPr/>
          <a:lstStyle/>
          <a:p>
            <a:fld id="{DDD9EB22-F289-478D-9B7C-A50560697DE0}" type="slidenum">
              <a:rPr lang="en-CA" smtClean="0">
                <a:solidFill>
                  <a:schemeClr val="tx1"/>
                </a:solidFill>
              </a:rPr>
              <a:t>74</a:t>
            </a:fld>
            <a:endParaRPr lang="en-CA" dirty="0">
              <a:solidFill>
                <a:schemeClr val="tx1"/>
              </a:solidFill>
            </a:endParaRPr>
          </a:p>
        </p:txBody>
      </p:sp>
    </p:spTree>
    <p:extLst>
      <p:ext uri="{BB962C8B-B14F-4D97-AF65-F5344CB8AC3E}">
        <p14:creationId xmlns:p14="http://schemas.microsoft.com/office/powerpoint/2010/main" val="3897253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314036"/>
            <a:ext cx="11610109" cy="6289964"/>
          </a:xfrm>
        </p:spPr>
        <p:txBody>
          <a:bodyPr anchor="ctr">
            <a:normAutofit/>
          </a:bodyPr>
          <a:lstStyle/>
          <a:p>
            <a:r>
              <a:rPr lang="en-US" dirty="0">
                <a:solidFill>
                  <a:srgbClr val="008080"/>
                </a:solidFill>
                <a:latin typeface="Georgia" panose="02040502050405020303" pitchFamily="18" charset="0"/>
              </a:rPr>
              <a:t>Jdg 7:23</a:t>
            </a:r>
            <a:r>
              <a:rPr lang="en-US" dirty="0">
                <a:solidFill>
                  <a:prstClr val="black"/>
                </a:solidFill>
                <a:latin typeface="Georgia" panose="02040502050405020303" pitchFamily="18" charset="0"/>
              </a:rPr>
              <a:t>  And the men of </a:t>
            </a:r>
            <a:r>
              <a:rPr lang="en-US" dirty="0" err="1">
                <a:solidFill>
                  <a:prstClr val="black"/>
                </a:solidFill>
                <a:latin typeface="Georgia" panose="02040502050405020303" pitchFamily="18" charset="0"/>
              </a:rPr>
              <a:t>Yisra’ĕl</a:t>
            </a:r>
            <a:r>
              <a:rPr lang="en-US" dirty="0">
                <a:solidFill>
                  <a:prstClr val="black"/>
                </a:solidFill>
                <a:latin typeface="Georgia" panose="02040502050405020303" pitchFamily="18" charset="0"/>
              </a:rPr>
              <a:t> were called from Naphtali, and from 	</a:t>
            </a:r>
            <a:r>
              <a:rPr lang="en-US" dirty="0" err="1">
                <a:solidFill>
                  <a:prstClr val="black"/>
                </a:solidFill>
                <a:latin typeface="Georgia" panose="02040502050405020303" pitchFamily="18" charset="0"/>
              </a:rPr>
              <a:t>Ashĕr</a:t>
            </a:r>
            <a:r>
              <a:rPr lang="en-US" dirty="0">
                <a:solidFill>
                  <a:prstClr val="black"/>
                </a:solidFill>
                <a:latin typeface="Georgia" panose="02040502050405020303" pitchFamily="18" charset="0"/>
              </a:rPr>
              <a:t>, and from all </a:t>
            </a:r>
            <a:r>
              <a:rPr lang="en-US" dirty="0" err="1">
                <a:solidFill>
                  <a:prstClr val="black"/>
                </a:solidFill>
                <a:latin typeface="Georgia" panose="02040502050405020303" pitchFamily="18" charset="0"/>
              </a:rPr>
              <a:t>Menashsheh</a:t>
            </a:r>
            <a:r>
              <a:rPr lang="en-US" dirty="0">
                <a:solidFill>
                  <a:prstClr val="black"/>
                </a:solidFill>
                <a:latin typeface="Georgia" panose="02040502050405020303" pitchFamily="18" charset="0"/>
              </a:rPr>
              <a:t>, and pursued </a:t>
            </a:r>
            <a:r>
              <a:rPr lang="en-US" dirty="0" err="1">
                <a:solidFill>
                  <a:prstClr val="black"/>
                </a:solidFill>
                <a:latin typeface="Georgia" panose="02040502050405020303" pitchFamily="18" charset="0"/>
              </a:rPr>
              <a:t>Mi</a:t>
            </a:r>
            <a:r>
              <a:rPr lang="en-US" dirty="0" err="1">
                <a:solidFill>
                  <a:prstClr val="black"/>
                </a:solidFill>
                <a:latin typeface="TITUS Cyberbit Basic" panose="02020603050405020304" pitchFamily="18" charset="0"/>
              </a:rPr>
              <a:t>ḏ</a:t>
            </a:r>
            <a:r>
              <a:rPr lang="en-US" dirty="0" err="1">
                <a:solidFill>
                  <a:prstClr val="black"/>
                </a:solidFill>
                <a:latin typeface="Georgia" panose="02040502050405020303" pitchFamily="18" charset="0"/>
              </a:rPr>
              <a:t>yan</a:t>
            </a:r>
            <a:r>
              <a:rPr lang="en-US" dirty="0">
                <a:solidFill>
                  <a:prstClr val="black"/>
                </a:solidFill>
                <a:latin typeface="Georgia" panose="02040502050405020303" pitchFamily="18" charset="0"/>
              </a:rPr>
              <a:t>. </a:t>
            </a:r>
          </a:p>
          <a:p>
            <a:r>
              <a:rPr lang="en-US" dirty="0">
                <a:solidFill>
                  <a:srgbClr val="008080"/>
                </a:solidFill>
                <a:latin typeface="Georgia" panose="02040502050405020303" pitchFamily="18" charset="0"/>
              </a:rPr>
              <a:t>Jdg 7:24</a:t>
            </a:r>
            <a:r>
              <a:rPr lang="en-US" dirty="0">
                <a:solidFill>
                  <a:prstClr val="black"/>
                </a:solidFill>
                <a:latin typeface="Georgia" panose="02040502050405020303" pitchFamily="18" charset="0"/>
              </a:rPr>
              <a:t>  Then </a:t>
            </a:r>
            <a:r>
              <a:rPr lang="en-US" dirty="0" err="1">
                <a:solidFill>
                  <a:prstClr val="black"/>
                </a:solidFill>
                <a:latin typeface="Georgia" panose="02040502050405020303" pitchFamily="18" charset="0"/>
              </a:rPr>
              <a:t>Gi</a:t>
            </a:r>
            <a:r>
              <a:rPr lang="en-US" dirty="0" err="1">
                <a:solidFill>
                  <a:prstClr val="black"/>
                </a:solidFill>
                <a:latin typeface="TITUS Cyberbit Basic" panose="02020603050405020304" pitchFamily="18" charset="0"/>
              </a:rPr>
              <a:t>ḏʽ</a:t>
            </a:r>
            <a:r>
              <a:rPr lang="en-US" dirty="0" err="1">
                <a:solidFill>
                  <a:prstClr val="black"/>
                </a:solidFill>
                <a:latin typeface="Georgia" panose="02040502050405020303" pitchFamily="18" charset="0"/>
              </a:rPr>
              <a:t>on</a:t>
            </a:r>
            <a:r>
              <a:rPr lang="en-US" dirty="0">
                <a:solidFill>
                  <a:prstClr val="black"/>
                </a:solidFill>
                <a:latin typeface="Georgia" panose="02040502050405020303" pitchFamily="18" charset="0"/>
              </a:rPr>
              <a:t> sent messengers throughout all the mountains of 	</a:t>
            </a:r>
            <a:r>
              <a:rPr lang="en-US" dirty="0" err="1">
                <a:solidFill>
                  <a:prstClr val="black"/>
                </a:solidFill>
                <a:latin typeface="Georgia" panose="02040502050405020303" pitchFamily="18" charset="0"/>
              </a:rPr>
              <a:t>Ephrayim</a:t>
            </a:r>
            <a:r>
              <a:rPr lang="en-US" dirty="0">
                <a:solidFill>
                  <a:prstClr val="black"/>
                </a:solidFill>
                <a:latin typeface="Georgia" panose="02040502050405020303" pitchFamily="18" charset="0"/>
              </a:rPr>
              <a:t>, saying, “Come down to meet </a:t>
            </a:r>
            <a:r>
              <a:rPr lang="en-US" dirty="0" err="1">
                <a:solidFill>
                  <a:prstClr val="black"/>
                </a:solidFill>
                <a:latin typeface="Georgia" panose="02040502050405020303" pitchFamily="18" charset="0"/>
              </a:rPr>
              <a:t>Mi</a:t>
            </a:r>
            <a:r>
              <a:rPr lang="en-US" dirty="0" err="1">
                <a:solidFill>
                  <a:prstClr val="black"/>
                </a:solidFill>
                <a:latin typeface="TITUS Cyberbit Basic" panose="02020603050405020304" pitchFamily="18" charset="0"/>
              </a:rPr>
              <a:t>ḏ</a:t>
            </a:r>
            <a:r>
              <a:rPr lang="en-US" dirty="0" err="1">
                <a:solidFill>
                  <a:prstClr val="black"/>
                </a:solidFill>
                <a:latin typeface="Georgia" panose="02040502050405020303" pitchFamily="18" charset="0"/>
              </a:rPr>
              <a:t>yan</a:t>
            </a:r>
            <a:r>
              <a:rPr lang="en-US" dirty="0">
                <a:solidFill>
                  <a:prstClr val="black"/>
                </a:solidFill>
                <a:latin typeface="Georgia" panose="02040502050405020303" pitchFamily="18" charset="0"/>
              </a:rPr>
              <a:t>, and capture from 	them the watering places as far as </a:t>
            </a:r>
            <a:r>
              <a:rPr lang="en-US" dirty="0" err="1">
                <a:solidFill>
                  <a:prstClr val="black"/>
                </a:solidFill>
                <a:latin typeface="Georgia" panose="02040502050405020303" pitchFamily="18" charset="0"/>
              </a:rPr>
              <a:t>Bĕyth</a:t>
            </a:r>
            <a:r>
              <a:rPr lang="en-US" dirty="0">
                <a:solidFill>
                  <a:prstClr val="black"/>
                </a:solidFill>
                <a:latin typeface="Georgia" panose="02040502050405020303" pitchFamily="18" charset="0"/>
              </a:rPr>
              <a:t> </a:t>
            </a:r>
            <a:r>
              <a:rPr lang="en-US" dirty="0" err="1">
                <a:solidFill>
                  <a:prstClr val="black"/>
                </a:solidFill>
                <a:latin typeface="Georgia" panose="02040502050405020303" pitchFamily="18" charset="0"/>
              </a:rPr>
              <a:t>Barah</a:t>
            </a:r>
            <a:r>
              <a:rPr lang="en-US" dirty="0">
                <a:solidFill>
                  <a:prstClr val="black"/>
                </a:solidFill>
                <a:latin typeface="Georgia" panose="02040502050405020303" pitchFamily="18" charset="0"/>
              </a:rPr>
              <a:t> and the </a:t>
            </a:r>
            <a:r>
              <a:rPr lang="en-US" dirty="0" err="1">
                <a:solidFill>
                  <a:prstClr val="black"/>
                </a:solidFill>
                <a:latin typeface="Georgia" panose="02040502050405020303" pitchFamily="18" charset="0"/>
              </a:rPr>
              <a:t>Yardĕn</a:t>
            </a:r>
            <a:r>
              <a:rPr lang="en-US" dirty="0">
                <a:solidFill>
                  <a:prstClr val="black"/>
                </a:solidFill>
                <a:latin typeface="Georgia" panose="02040502050405020303" pitchFamily="18" charset="0"/>
              </a:rPr>
              <a:t>.”  	So all the men of </a:t>
            </a:r>
            <a:r>
              <a:rPr lang="en-US" dirty="0" err="1">
                <a:solidFill>
                  <a:prstClr val="black"/>
                </a:solidFill>
                <a:latin typeface="Georgia" panose="02040502050405020303" pitchFamily="18" charset="0"/>
              </a:rPr>
              <a:t>Ephrayim</a:t>
            </a:r>
            <a:r>
              <a:rPr lang="en-US" dirty="0">
                <a:solidFill>
                  <a:prstClr val="black"/>
                </a:solidFill>
                <a:latin typeface="Georgia" panose="02040502050405020303" pitchFamily="18" charset="0"/>
              </a:rPr>
              <a:t> were called and captured the watering 	places as far as </a:t>
            </a:r>
            <a:r>
              <a:rPr lang="en-US" dirty="0" err="1">
                <a:solidFill>
                  <a:prstClr val="black"/>
                </a:solidFill>
                <a:latin typeface="Georgia" panose="02040502050405020303" pitchFamily="18" charset="0"/>
              </a:rPr>
              <a:t>Bĕyth</a:t>
            </a:r>
            <a:r>
              <a:rPr lang="en-US" dirty="0">
                <a:solidFill>
                  <a:prstClr val="black"/>
                </a:solidFill>
                <a:latin typeface="Georgia" panose="02040502050405020303" pitchFamily="18" charset="0"/>
              </a:rPr>
              <a:t> </a:t>
            </a:r>
            <a:r>
              <a:rPr lang="en-US" dirty="0" err="1">
                <a:solidFill>
                  <a:prstClr val="black"/>
                </a:solidFill>
                <a:latin typeface="Georgia" panose="02040502050405020303" pitchFamily="18" charset="0"/>
              </a:rPr>
              <a:t>Barah</a:t>
            </a:r>
            <a:r>
              <a:rPr lang="en-US" dirty="0">
                <a:solidFill>
                  <a:prstClr val="black"/>
                </a:solidFill>
                <a:latin typeface="Georgia" panose="02040502050405020303" pitchFamily="18" charset="0"/>
              </a:rPr>
              <a:t> and the </a:t>
            </a:r>
            <a:r>
              <a:rPr lang="en-US" dirty="0" err="1">
                <a:solidFill>
                  <a:prstClr val="black"/>
                </a:solidFill>
                <a:latin typeface="Georgia" panose="02040502050405020303" pitchFamily="18" charset="0"/>
              </a:rPr>
              <a:t>Yardĕn</a:t>
            </a:r>
            <a:r>
              <a:rPr lang="en-US" dirty="0">
                <a:solidFill>
                  <a:prstClr val="black"/>
                </a:solidFill>
                <a:latin typeface="Georgia" panose="02040502050405020303" pitchFamily="18" charset="0"/>
              </a:rPr>
              <a:t>. </a:t>
            </a:r>
          </a:p>
          <a:p>
            <a:r>
              <a:rPr lang="en-US" dirty="0">
                <a:solidFill>
                  <a:srgbClr val="008080"/>
                </a:solidFill>
                <a:latin typeface="Georgia" panose="02040502050405020303" pitchFamily="18" charset="0"/>
              </a:rPr>
              <a:t>Jdg 7:25</a:t>
            </a:r>
            <a:r>
              <a:rPr lang="en-US" dirty="0">
                <a:solidFill>
                  <a:prstClr val="black"/>
                </a:solidFill>
                <a:latin typeface="Georgia" panose="02040502050405020303" pitchFamily="18" charset="0"/>
              </a:rPr>
              <a:t>  And they captured two princes of </a:t>
            </a:r>
            <a:r>
              <a:rPr lang="en-US" dirty="0" err="1">
                <a:solidFill>
                  <a:prstClr val="black"/>
                </a:solidFill>
                <a:latin typeface="Georgia" panose="02040502050405020303" pitchFamily="18" charset="0"/>
              </a:rPr>
              <a:t>Mi</a:t>
            </a:r>
            <a:r>
              <a:rPr lang="en-US" dirty="0" err="1">
                <a:solidFill>
                  <a:prstClr val="black"/>
                </a:solidFill>
                <a:latin typeface="TITUS Cyberbit Basic" panose="02020603050405020304" pitchFamily="18" charset="0"/>
              </a:rPr>
              <a:t>ḏ</a:t>
            </a:r>
            <a:r>
              <a:rPr lang="en-US" dirty="0" err="1">
                <a:solidFill>
                  <a:prstClr val="black"/>
                </a:solidFill>
                <a:latin typeface="Georgia" panose="02040502050405020303" pitchFamily="18" charset="0"/>
              </a:rPr>
              <a:t>yan</a:t>
            </a:r>
            <a:r>
              <a:rPr lang="en-US" dirty="0">
                <a:solidFill>
                  <a:prstClr val="black"/>
                </a:solidFill>
                <a:latin typeface="Georgia" panose="02040502050405020303" pitchFamily="18" charset="0"/>
              </a:rPr>
              <a:t>, </a:t>
            </a:r>
            <a:r>
              <a:rPr lang="en-US" dirty="0" err="1">
                <a:solidFill>
                  <a:prstClr val="black"/>
                </a:solidFill>
                <a:latin typeface="Georgia" panose="02040502050405020303" pitchFamily="18" charset="0"/>
              </a:rPr>
              <a:t>Orĕ</a:t>
            </a:r>
            <a:r>
              <a:rPr lang="en-US" dirty="0" err="1">
                <a:solidFill>
                  <a:prstClr val="black"/>
                </a:solidFill>
                <a:latin typeface="TITUS Cyberbit Basic" panose="02020603050405020304" pitchFamily="18" charset="0"/>
              </a:rPr>
              <a:t>b</a:t>
            </a:r>
            <a:r>
              <a:rPr lang="en-US" dirty="0">
                <a:solidFill>
                  <a:prstClr val="black"/>
                </a:solidFill>
                <a:latin typeface="TITUS Cyberbit Basic" panose="02020603050405020304" pitchFamily="18" charset="0"/>
              </a:rPr>
              <a:t>̱</a:t>
            </a:r>
            <a:r>
              <a:rPr lang="en-US" dirty="0">
                <a:solidFill>
                  <a:prstClr val="black"/>
                </a:solidFill>
                <a:latin typeface="Georgia" panose="02040502050405020303" pitchFamily="18" charset="0"/>
              </a:rPr>
              <a:t> and </a:t>
            </a:r>
            <a:r>
              <a:rPr lang="en-US" dirty="0" err="1">
                <a:solidFill>
                  <a:prstClr val="black"/>
                </a:solidFill>
                <a:latin typeface="Georgia" panose="02040502050405020303" pitchFamily="18" charset="0"/>
              </a:rPr>
              <a:t>Ze’ĕ</a:t>
            </a:r>
            <a:r>
              <a:rPr lang="en-US" dirty="0" err="1">
                <a:solidFill>
                  <a:prstClr val="black"/>
                </a:solidFill>
                <a:latin typeface="TITUS Cyberbit Basic" panose="02020603050405020304" pitchFamily="18" charset="0"/>
              </a:rPr>
              <a:t>b</a:t>
            </a:r>
            <a:r>
              <a:rPr lang="en-US" dirty="0">
                <a:solidFill>
                  <a:prstClr val="black"/>
                </a:solidFill>
                <a:latin typeface="TITUS Cyberbit Basic" panose="02020603050405020304" pitchFamily="18" charset="0"/>
              </a:rPr>
              <a:t>̱</a:t>
            </a:r>
            <a:r>
              <a:rPr lang="en-US" dirty="0">
                <a:solidFill>
                  <a:prstClr val="black"/>
                </a:solidFill>
                <a:latin typeface="Georgia" panose="02040502050405020303" pitchFamily="18" charset="0"/>
              </a:rPr>
              <a:t>, 	and slew </a:t>
            </a:r>
            <a:r>
              <a:rPr lang="en-US" dirty="0" err="1">
                <a:solidFill>
                  <a:prstClr val="black"/>
                </a:solidFill>
                <a:latin typeface="Georgia" panose="02040502050405020303" pitchFamily="18" charset="0"/>
              </a:rPr>
              <a:t>Orĕ</a:t>
            </a:r>
            <a:r>
              <a:rPr lang="en-US" dirty="0" err="1">
                <a:solidFill>
                  <a:prstClr val="black"/>
                </a:solidFill>
                <a:latin typeface="TITUS Cyberbit Basic" panose="02020603050405020304" pitchFamily="18" charset="0"/>
              </a:rPr>
              <a:t>b</a:t>
            </a:r>
            <a:r>
              <a:rPr lang="en-US" dirty="0">
                <a:solidFill>
                  <a:prstClr val="black"/>
                </a:solidFill>
                <a:latin typeface="TITUS Cyberbit Basic" panose="02020603050405020304" pitchFamily="18" charset="0"/>
              </a:rPr>
              <a:t>̱</a:t>
            </a:r>
            <a:r>
              <a:rPr lang="en-US" dirty="0">
                <a:solidFill>
                  <a:prstClr val="black"/>
                </a:solidFill>
                <a:latin typeface="Georgia" panose="02040502050405020303" pitchFamily="18" charset="0"/>
              </a:rPr>
              <a:t> at the rock of </a:t>
            </a:r>
            <a:r>
              <a:rPr lang="en-US" dirty="0" err="1">
                <a:solidFill>
                  <a:prstClr val="black"/>
                </a:solidFill>
                <a:latin typeface="Georgia" panose="02040502050405020303" pitchFamily="18" charset="0"/>
              </a:rPr>
              <a:t>Orĕ</a:t>
            </a:r>
            <a:r>
              <a:rPr lang="en-US" dirty="0" err="1">
                <a:solidFill>
                  <a:prstClr val="black"/>
                </a:solidFill>
                <a:latin typeface="TITUS Cyberbit Basic" panose="02020603050405020304" pitchFamily="18" charset="0"/>
              </a:rPr>
              <a:t>b</a:t>
            </a:r>
            <a:r>
              <a:rPr lang="en-US" dirty="0">
                <a:solidFill>
                  <a:prstClr val="black"/>
                </a:solidFill>
                <a:latin typeface="TITUS Cyberbit Basic" panose="02020603050405020304" pitchFamily="18" charset="0"/>
              </a:rPr>
              <a:t>̱</a:t>
            </a:r>
            <a:r>
              <a:rPr lang="en-US" dirty="0">
                <a:solidFill>
                  <a:prstClr val="black"/>
                </a:solidFill>
                <a:latin typeface="Georgia" panose="02040502050405020303" pitchFamily="18" charset="0"/>
              </a:rPr>
              <a:t>, and </a:t>
            </a:r>
            <a:r>
              <a:rPr lang="en-US" dirty="0" err="1">
                <a:solidFill>
                  <a:prstClr val="black"/>
                </a:solidFill>
                <a:latin typeface="Georgia" panose="02040502050405020303" pitchFamily="18" charset="0"/>
              </a:rPr>
              <a:t>Ze’ĕ</a:t>
            </a:r>
            <a:r>
              <a:rPr lang="en-US" dirty="0" err="1">
                <a:solidFill>
                  <a:prstClr val="black"/>
                </a:solidFill>
                <a:latin typeface="TITUS Cyberbit Basic" panose="02020603050405020304" pitchFamily="18" charset="0"/>
              </a:rPr>
              <a:t>b</a:t>
            </a:r>
            <a:r>
              <a:rPr lang="en-US" dirty="0">
                <a:solidFill>
                  <a:prstClr val="black"/>
                </a:solidFill>
                <a:latin typeface="TITUS Cyberbit Basic" panose="02020603050405020304" pitchFamily="18" charset="0"/>
              </a:rPr>
              <a:t>̱</a:t>
            </a:r>
            <a:r>
              <a:rPr lang="en-US" dirty="0">
                <a:solidFill>
                  <a:prstClr val="black"/>
                </a:solidFill>
                <a:latin typeface="Georgia" panose="02040502050405020303" pitchFamily="18" charset="0"/>
              </a:rPr>
              <a:t> they slew at the 	winepress of </a:t>
            </a:r>
            <a:r>
              <a:rPr lang="en-US" dirty="0" err="1">
                <a:solidFill>
                  <a:prstClr val="black"/>
                </a:solidFill>
                <a:latin typeface="Georgia" panose="02040502050405020303" pitchFamily="18" charset="0"/>
              </a:rPr>
              <a:t>Ze’ĕ</a:t>
            </a:r>
            <a:r>
              <a:rPr lang="en-US" dirty="0" err="1">
                <a:solidFill>
                  <a:prstClr val="black"/>
                </a:solidFill>
                <a:latin typeface="TITUS Cyberbit Basic" panose="02020603050405020304" pitchFamily="18" charset="0"/>
              </a:rPr>
              <a:t>b</a:t>
            </a:r>
            <a:r>
              <a:rPr lang="en-US" dirty="0">
                <a:solidFill>
                  <a:prstClr val="black"/>
                </a:solidFill>
                <a:latin typeface="TITUS Cyberbit Basic" panose="02020603050405020304" pitchFamily="18" charset="0"/>
              </a:rPr>
              <a:t>̱</a:t>
            </a:r>
            <a:r>
              <a:rPr lang="en-US" dirty="0">
                <a:solidFill>
                  <a:prstClr val="black"/>
                </a:solidFill>
                <a:latin typeface="Georgia" panose="02040502050405020303" pitchFamily="18" charset="0"/>
              </a:rPr>
              <a:t> while they pursued </a:t>
            </a:r>
            <a:r>
              <a:rPr lang="en-US" dirty="0" err="1">
                <a:solidFill>
                  <a:prstClr val="black"/>
                </a:solidFill>
                <a:latin typeface="Georgia" panose="02040502050405020303" pitchFamily="18" charset="0"/>
              </a:rPr>
              <a:t>Mi</a:t>
            </a:r>
            <a:r>
              <a:rPr lang="en-US" dirty="0" err="1">
                <a:solidFill>
                  <a:prstClr val="black"/>
                </a:solidFill>
                <a:latin typeface="TITUS Cyberbit Basic" panose="02020603050405020304" pitchFamily="18" charset="0"/>
              </a:rPr>
              <a:t>ḏ</a:t>
            </a:r>
            <a:r>
              <a:rPr lang="en-US" dirty="0" err="1">
                <a:solidFill>
                  <a:prstClr val="black"/>
                </a:solidFill>
                <a:latin typeface="Georgia" panose="02040502050405020303" pitchFamily="18" charset="0"/>
              </a:rPr>
              <a:t>yan</a:t>
            </a:r>
            <a:r>
              <a:rPr lang="en-US" dirty="0">
                <a:solidFill>
                  <a:prstClr val="black"/>
                </a:solidFill>
                <a:latin typeface="Georgia" panose="02040502050405020303" pitchFamily="18" charset="0"/>
              </a:rPr>
              <a:t>.  And they brought 	the heads of </a:t>
            </a:r>
            <a:r>
              <a:rPr lang="en-US" dirty="0" err="1">
                <a:solidFill>
                  <a:prstClr val="black"/>
                </a:solidFill>
                <a:latin typeface="Georgia" panose="02040502050405020303" pitchFamily="18" charset="0"/>
              </a:rPr>
              <a:t>Orĕ</a:t>
            </a:r>
            <a:r>
              <a:rPr lang="en-US" dirty="0" err="1">
                <a:solidFill>
                  <a:prstClr val="black"/>
                </a:solidFill>
                <a:latin typeface="TITUS Cyberbit Basic" panose="02020603050405020304" pitchFamily="18" charset="0"/>
              </a:rPr>
              <a:t>b</a:t>
            </a:r>
            <a:r>
              <a:rPr lang="en-US" dirty="0">
                <a:solidFill>
                  <a:prstClr val="black"/>
                </a:solidFill>
                <a:latin typeface="TITUS Cyberbit Basic" panose="02020603050405020304" pitchFamily="18" charset="0"/>
              </a:rPr>
              <a:t>̱</a:t>
            </a:r>
            <a:r>
              <a:rPr lang="en-US" dirty="0">
                <a:solidFill>
                  <a:prstClr val="black"/>
                </a:solidFill>
                <a:latin typeface="Georgia" panose="02040502050405020303" pitchFamily="18" charset="0"/>
              </a:rPr>
              <a:t> and </a:t>
            </a:r>
            <a:r>
              <a:rPr lang="en-US" dirty="0" err="1">
                <a:solidFill>
                  <a:prstClr val="black"/>
                </a:solidFill>
                <a:latin typeface="Georgia" panose="02040502050405020303" pitchFamily="18" charset="0"/>
              </a:rPr>
              <a:t>Ze’ĕ</a:t>
            </a:r>
            <a:r>
              <a:rPr lang="en-US" dirty="0" err="1">
                <a:solidFill>
                  <a:prstClr val="black"/>
                </a:solidFill>
                <a:latin typeface="TITUS Cyberbit Basic" panose="02020603050405020304" pitchFamily="18" charset="0"/>
              </a:rPr>
              <a:t>b</a:t>
            </a:r>
            <a:r>
              <a:rPr lang="en-US" dirty="0">
                <a:solidFill>
                  <a:prstClr val="black"/>
                </a:solidFill>
                <a:latin typeface="TITUS Cyberbit Basic" panose="02020603050405020304" pitchFamily="18" charset="0"/>
              </a:rPr>
              <a:t>̱</a:t>
            </a:r>
            <a:r>
              <a:rPr lang="en-US" dirty="0">
                <a:solidFill>
                  <a:prstClr val="black"/>
                </a:solidFill>
                <a:latin typeface="Georgia" panose="02040502050405020303" pitchFamily="18" charset="0"/>
              </a:rPr>
              <a:t> to </a:t>
            </a:r>
            <a:r>
              <a:rPr lang="en-US" dirty="0" err="1">
                <a:solidFill>
                  <a:prstClr val="black"/>
                </a:solidFill>
                <a:latin typeface="Georgia" panose="02040502050405020303" pitchFamily="18" charset="0"/>
              </a:rPr>
              <a:t>Gi</a:t>
            </a:r>
            <a:r>
              <a:rPr lang="en-US" dirty="0" err="1">
                <a:solidFill>
                  <a:prstClr val="black"/>
                </a:solidFill>
                <a:latin typeface="TITUS Cyberbit Basic" panose="02020603050405020304" pitchFamily="18" charset="0"/>
              </a:rPr>
              <a:t>ḏʽ</a:t>
            </a:r>
            <a:r>
              <a:rPr lang="en-US" dirty="0" err="1">
                <a:solidFill>
                  <a:prstClr val="black"/>
                </a:solidFill>
                <a:latin typeface="Georgia" panose="02040502050405020303" pitchFamily="18" charset="0"/>
              </a:rPr>
              <a:t>on</a:t>
            </a:r>
            <a:r>
              <a:rPr lang="en-US" dirty="0">
                <a:solidFill>
                  <a:prstClr val="black"/>
                </a:solidFill>
                <a:latin typeface="Georgia" panose="02040502050405020303" pitchFamily="18" charset="0"/>
              </a:rPr>
              <a:t> beyond the </a:t>
            </a:r>
            <a:r>
              <a:rPr lang="en-US" dirty="0" err="1">
                <a:solidFill>
                  <a:prstClr val="black"/>
                </a:solidFill>
                <a:latin typeface="Georgia" panose="02040502050405020303" pitchFamily="18" charset="0"/>
              </a:rPr>
              <a:t>Yardĕn</a:t>
            </a:r>
            <a:r>
              <a:rPr lang="en-US" dirty="0">
                <a:solidFill>
                  <a:prstClr val="black"/>
                </a:solidFill>
                <a:latin typeface="Georgia" panose="02040502050405020303" pitchFamily="18" charset="0"/>
              </a:rPr>
              <a:t>. </a:t>
            </a:r>
          </a:p>
        </p:txBody>
      </p:sp>
      <p:sp>
        <p:nvSpPr>
          <p:cNvPr id="2" name="Slide Number Placeholder 1">
            <a:extLst>
              <a:ext uri="{FF2B5EF4-FFF2-40B4-BE49-F238E27FC236}">
                <a16:creationId xmlns="" xmlns:a16="http://schemas.microsoft.com/office/drawing/2014/main" id="{12212E19-0A02-47A1-A692-CFB0E1B0DBCC}"/>
              </a:ext>
            </a:extLst>
          </p:cNvPr>
          <p:cNvSpPr>
            <a:spLocks noGrp="1"/>
          </p:cNvSpPr>
          <p:nvPr>
            <p:ph type="sldNum" sz="quarter" idx="12"/>
          </p:nvPr>
        </p:nvSpPr>
        <p:spPr>
          <a:xfrm>
            <a:off x="9448800" y="6492875"/>
            <a:ext cx="2743200" cy="365125"/>
          </a:xfrm>
        </p:spPr>
        <p:txBody>
          <a:bodyPr/>
          <a:lstStyle/>
          <a:p>
            <a:fld id="{DDD9EB22-F289-478D-9B7C-A50560697DE0}" type="slidenum">
              <a:rPr lang="en-CA" smtClean="0">
                <a:solidFill>
                  <a:schemeClr val="tx1"/>
                </a:solidFill>
              </a:rPr>
              <a:t>75</a:t>
            </a:fld>
            <a:endParaRPr lang="en-CA" dirty="0">
              <a:solidFill>
                <a:schemeClr val="tx1"/>
              </a:solidFill>
            </a:endParaRPr>
          </a:p>
        </p:txBody>
      </p:sp>
    </p:spTree>
    <p:extLst>
      <p:ext uri="{BB962C8B-B14F-4D97-AF65-F5344CB8AC3E}">
        <p14:creationId xmlns:p14="http://schemas.microsoft.com/office/powerpoint/2010/main" val="34525504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219767"/>
            <a:ext cx="11610109" cy="3362418"/>
          </a:xfrm>
        </p:spPr>
        <p:txBody>
          <a:bodyPr anchor="ctr">
            <a:normAutofit lnSpcReduction="10000"/>
            <a:scene3d>
              <a:camera prst="orthographicFront"/>
              <a:lightRig rig="threePt" dir="t"/>
            </a:scene3d>
            <a:sp3d extrusionH="57150">
              <a:bevelT h="25400" prst="softRound"/>
            </a:sp3d>
          </a:bodyPr>
          <a:lstStyle/>
          <a:p>
            <a:r>
              <a:rPr lang="en-US" dirty="0">
                <a:solidFill>
                  <a:prstClr val="black"/>
                </a:solidFill>
                <a:latin typeface="Georgia" panose="02040502050405020303" pitchFamily="18" charset="0"/>
              </a:rPr>
              <a:t>Incidentally, the treasures and very specifically, the </a:t>
            </a:r>
            <a:r>
              <a:rPr lang="en-US" b="1" dirty="0">
                <a:solidFill>
                  <a:prstClr val="black"/>
                </a:solidFill>
                <a:effectLst>
                  <a:outerShdw blurRad="50800" dist="50800" dir="5400000" algn="ctr" rotWithShape="0">
                    <a:srgbClr val="FF0000"/>
                  </a:outerShdw>
                </a:effectLst>
                <a:latin typeface="Georgia" panose="02040502050405020303" pitchFamily="18" charset="0"/>
              </a:rPr>
              <a:t>crescent moons 	</a:t>
            </a:r>
            <a:r>
              <a:rPr lang="en-US" dirty="0">
                <a:solidFill>
                  <a:prstClr val="black"/>
                </a:solidFill>
                <a:latin typeface="Georgia" panose="02040502050405020303" pitchFamily="18" charset="0"/>
              </a:rPr>
              <a:t>taken by the army, which Gideon kept for himself, became a snare 	to him and his family.</a:t>
            </a:r>
          </a:p>
          <a:p>
            <a:endParaRPr lang="en-US" dirty="0">
              <a:solidFill>
                <a:prstClr val="black"/>
              </a:solidFill>
              <a:latin typeface="Georgia" panose="02040502050405020303" pitchFamily="18" charset="0"/>
            </a:endParaRPr>
          </a:p>
          <a:p>
            <a:r>
              <a:rPr lang="en-US" dirty="0">
                <a:solidFill>
                  <a:prstClr val="black"/>
                </a:solidFill>
                <a:latin typeface="Georgia" panose="02040502050405020303" pitchFamily="18" charset="0"/>
              </a:rPr>
              <a:t>Even righteous men are tempted and snared by the adversary. </a:t>
            </a:r>
          </a:p>
          <a:p>
            <a:endParaRPr lang="en-US" dirty="0">
              <a:solidFill>
                <a:prstClr val="black"/>
              </a:solidFill>
              <a:latin typeface="Georgia" panose="02040502050405020303" pitchFamily="18" charset="0"/>
            </a:endParaRPr>
          </a:p>
          <a:p>
            <a:pPr algn="ctr"/>
            <a:r>
              <a:rPr lang="en-US" sz="4400" dirty="0">
                <a:ln w="28575">
                  <a:solidFill>
                    <a:srgbClr val="0000FF"/>
                  </a:solidFill>
                </a:ln>
                <a:solidFill>
                  <a:srgbClr val="C00000"/>
                </a:solidFill>
                <a:effectLst>
                  <a:glow rad="127000">
                    <a:srgbClr val="FFFF00"/>
                  </a:glow>
                </a:effectLst>
                <a:latin typeface="Cooper Black" panose="0208090404030B020404" pitchFamily="18" charset="0"/>
              </a:rPr>
              <a:t>Shall we pay attention here? </a:t>
            </a:r>
          </a:p>
        </p:txBody>
      </p:sp>
      <p:sp>
        <p:nvSpPr>
          <p:cNvPr id="2" name="Slide Number Placeholder 1">
            <a:extLst>
              <a:ext uri="{FF2B5EF4-FFF2-40B4-BE49-F238E27FC236}">
                <a16:creationId xmlns="" xmlns:a16="http://schemas.microsoft.com/office/drawing/2014/main" id="{12212E19-0A02-47A1-A692-CFB0E1B0DBCC}"/>
              </a:ext>
            </a:extLst>
          </p:cNvPr>
          <p:cNvSpPr>
            <a:spLocks noGrp="1"/>
          </p:cNvSpPr>
          <p:nvPr>
            <p:ph type="sldNum" sz="quarter" idx="12"/>
          </p:nvPr>
        </p:nvSpPr>
        <p:spPr>
          <a:xfrm>
            <a:off x="9448800" y="6492875"/>
            <a:ext cx="2743200" cy="365125"/>
          </a:xfrm>
        </p:spPr>
        <p:txBody>
          <a:bodyPr/>
          <a:lstStyle/>
          <a:p>
            <a:fld id="{DDD9EB22-F289-478D-9B7C-A50560697DE0}" type="slidenum">
              <a:rPr lang="en-CA" smtClean="0">
                <a:solidFill>
                  <a:schemeClr val="tx1"/>
                </a:solidFill>
              </a:rPr>
              <a:t>76</a:t>
            </a:fld>
            <a:endParaRPr lang="en-CA" dirty="0">
              <a:solidFill>
                <a:schemeClr val="tx1"/>
              </a:solidFill>
            </a:endParaRPr>
          </a:p>
        </p:txBody>
      </p:sp>
      <p:pic>
        <p:nvPicPr>
          <p:cNvPr id="4" name="Content Placeholder 7">
            <a:extLst>
              <a:ext uri="{FF2B5EF4-FFF2-40B4-BE49-F238E27FC236}">
                <a16:creationId xmlns="" xmlns:a16="http://schemas.microsoft.com/office/drawing/2014/main" id="{B369138C-4506-46D4-9C61-AC7EB167CF13}"/>
              </a:ext>
            </a:extLst>
          </p:cNvPr>
          <p:cNvPicPr>
            <a:picLocks noChangeAspect="1"/>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23011" t="16213" r="24259" b="26474"/>
          <a:stretch/>
        </p:blipFill>
        <p:spPr>
          <a:xfrm>
            <a:off x="4145846" y="3769627"/>
            <a:ext cx="3791523" cy="2800860"/>
          </a:xfrm>
          <a:prstGeom prst="rect">
            <a:avLst/>
          </a:prstGeom>
          <a:solidFill>
            <a:srgbClr val="FFFFFF">
              <a:shade val="85000"/>
            </a:srgbClr>
          </a:solidFill>
          <a:ln w="88900" cap="sq">
            <a:solidFill>
              <a:srgbClr val="FF7C80"/>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7540901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EDAF74-CB8E-4BE6-B294-D74794C8F4A9}"/>
              </a:ext>
            </a:extLst>
          </p:cNvPr>
          <p:cNvSpPr>
            <a:spLocks noGrp="1"/>
          </p:cNvSpPr>
          <p:nvPr>
            <p:ph idx="1"/>
          </p:nvPr>
        </p:nvSpPr>
        <p:spPr>
          <a:xfrm>
            <a:off x="314035" y="219767"/>
            <a:ext cx="11610109" cy="817181"/>
          </a:xfrm>
        </p:spPr>
        <p:txBody>
          <a:bodyPr anchor="ctr">
            <a:normAutofit/>
            <a:scene3d>
              <a:camera prst="orthographicFront"/>
              <a:lightRig rig="threePt" dir="t"/>
            </a:scene3d>
            <a:sp3d extrusionH="57150">
              <a:bevelT h="25400" prst="softRound"/>
            </a:sp3d>
          </a:bodyPr>
          <a:lstStyle/>
          <a:p>
            <a:r>
              <a:rPr lang="en-US" sz="4400" dirty="0">
                <a:ln w="28575">
                  <a:solidFill>
                    <a:srgbClr val="0000FF"/>
                  </a:solidFill>
                </a:ln>
                <a:solidFill>
                  <a:srgbClr val="C00000"/>
                </a:solidFill>
                <a:effectLst>
                  <a:glow rad="127000">
                    <a:srgbClr val="FFFF00"/>
                  </a:glow>
                </a:effectLst>
                <a:latin typeface="Cooper Black" panose="0208090404030B020404" pitchFamily="18" charset="0"/>
              </a:rPr>
              <a:t>One more item before we end.</a:t>
            </a:r>
          </a:p>
        </p:txBody>
      </p:sp>
      <p:sp>
        <p:nvSpPr>
          <p:cNvPr id="2" name="Slide Number Placeholder 1">
            <a:extLst>
              <a:ext uri="{FF2B5EF4-FFF2-40B4-BE49-F238E27FC236}">
                <a16:creationId xmlns="" xmlns:a16="http://schemas.microsoft.com/office/drawing/2014/main" id="{12212E19-0A02-47A1-A692-CFB0E1B0DBCC}"/>
              </a:ext>
            </a:extLst>
          </p:cNvPr>
          <p:cNvSpPr>
            <a:spLocks noGrp="1"/>
          </p:cNvSpPr>
          <p:nvPr>
            <p:ph type="sldNum" sz="quarter" idx="12"/>
          </p:nvPr>
        </p:nvSpPr>
        <p:spPr>
          <a:xfrm>
            <a:off x="9448800" y="6492875"/>
            <a:ext cx="2743200" cy="365125"/>
          </a:xfrm>
        </p:spPr>
        <p:txBody>
          <a:bodyPr/>
          <a:lstStyle/>
          <a:p>
            <a:fld id="{DDD9EB22-F289-478D-9B7C-A50560697DE0}" type="slidenum">
              <a:rPr lang="en-CA" smtClean="0">
                <a:solidFill>
                  <a:schemeClr val="tx1"/>
                </a:solidFill>
              </a:rPr>
              <a:t>77</a:t>
            </a:fld>
            <a:endParaRPr lang="en-CA" dirty="0">
              <a:solidFill>
                <a:schemeClr val="tx1"/>
              </a:solidFill>
            </a:endParaRPr>
          </a:p>
        </p:txBody>
      </p:sp>
      <p:pic>
        <p:nvPicPr>
          <p:cNvPr id="5" name="Picture 4">
            <a:extLst>
              <a:ext uri="{FF2B5EF4-FFF2-40B4-BE49-F238E27FC236}">
                <a16:creationId xmlns="" xmlns:a16="http://schemas.microsoft.com/office/drawing/2014/main" id="{1A1D4B75-07FD-410C-9E18-602F8F1D865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1424" y="1055799"/>
            <a:ext cx="8847161" cy="2253006"/>
          </a:xfrm>
          <a:prstGeom prst="rect">
            <a:avLst/>
          </a:prstGeom>
          <a:ln>
            <a:solidFill>
              <a:srgbClr val="002060"/>
            </a:solidFill>
          </a:ln>
        </p:spPr>
      </p:pic>
      <p:sp>
        <p:nvSpPr>
          <p:cNvPr id="6" name="Rectangle: Rounded Corners 5">
            <a:extLst>
              <a:ext uri="{FF2B5EF4-FFF2-40B4-BE49-F238E27FC236}">
                <a16:creationId xmlns="" xmlns:a16="http://schemas.microsoft.com/office/drawing/2014/main" id="{D53F43BD-98F6-49B8-BE83-6B7E63BBE38D}"/>
              </a:ext>
            </a:extLst>
          </p:cNvPr>
          <p:cNvSpPr/>
          <p:nvPr/>
        </p:nvSpPr>
        <p:spPr>
          <a:xfrm>
            <a:off x="9162854" y="1134764"/>
            <a:ext cx="1489434" cy="414779"/>
          </a:xfrm>
          <a:prstGeom prst="roundRect">
            <a:avLst>
              <a:gd name="adj" fmla="val 50000"/>
            </a:avLst>
          </a:prstGeom>
          <a:solidFill>
            <a:srgbClr val="FF99FF"/>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Judges 7:1</a:t>
            </a:r>
          </a:p>
        </p:txBody>
      </p:sp>
      <p:sp>
        <p:nvSpPr>
          <p:cNvPr id="7" name="Rectangle: Rounded Corners 6">
            <a:extLst>
              <a:ext uri="{FF2B5EF4-FFF2-40B4-BE49-F238E27FC236}">
                <a16:creationId xmlns="" xmlns:a16="http://schemas.microsoft.com/office/drawing/2014/main" id="{5482714F-E4C2-4B53-830B-8C7DD518EB84}"/>
              </a:ext>
            </a:extLst>
          </p:cNvPr>
          <p:cNvSpPr/>
          <p:nvPr/>
        </p:nvSpPr>
        <p:spPr>
          <a:xfrm>
            <a:off x="4215353" y="2238383"/>
            <a:ext cx="7907517" cy="1061678"/>
          </a:xfrm>
          <a:prstGeom prst="roundRect">
            <a:avLst>
              <a:gd name="adj" fmla="val 43784"/>
            </a:avLst>
          </a:prstGeom>
          <a:solidFill>
            <a:schemeClr val="accent6">
              <a:lumMod val="60000"/>
              <a:lumOff val="40000"/>
            </a:schemeClr>
          </a:solidFill>
          <a:ln w="3810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chemeClr val="tx1"/>
                </a:solidFill>
              </a:rPr>
              <a:t>Here we see the </a:t>
            </a:r>
            <a:r>
              <a:rPr lang="en-CA" sz="2400" b="1" dirty="0">
                <a:solidFill>
                  <a:srgbClr val="0000FF"/>
                </a:solidFill>
              </a:rPr>
              <a:t>Aleph </a:t>
            </a:r>
            <a:r>
              <a:rPr lang="en-CA" sz="2400" b="1" dirty="0" err="1">
                <a:solidFill>
                  <a:srgbClr val="0000FF"/>
                </a:solidFill>
              </a:rPr>
              <a:t>Tav</a:t>
            </a:r>
            <a:r>
              <a:rPr lang="en-CA" sz="2400" b="1" dirty="0">
                <a:solidFill>
                  <a:srgbClr val="0000FF"/>
                </a:solidFill>
              </a:rPr>
              <a:t> </a:t>
            </a:r>
            <a:r>
              <a:rPr lang="en-CA" sz="2400" b="1" dirty="0">
                <a:solidFill>
                  <a:schemeClr val="tx1"/>
                </a:solidFill>
              </a:rPr>
              <a:t>with the suffix – </a:t>
            </a:r>
            <a:r>
              <a:rPr lang="en-CA" sz="2400" b="1" dirty="0" err="1">
                <a:solidFill>
                  <a:srgbClr val="0000FF"/>
                </a:solidFill>
              </a:rPr>
              <a:t>Vav</a:t>
            </a:r>
            <a:r>
              <a:rPr lang="en-CA" sz="2400" b="1" dirty="0">
                <a:solidFill>
                  <a:srgbClr val="0000FF"/>
                </a:solidFill>
              </a:rPr>
              <a:t>, </a:t>
            </a:r>
            <a:r>
              <a:rPr lang="en-CA" sz="2400" b="1" dirty="0">
                <a:solidFill>
                  <a:schemeClr val="tx1"/>
                </a:solidFill>
              </a:rPr>
              <a:t>and </a:t>
            </a:r>
            <a:br>
              <a:rPr lang="en-CA" sz="2400" b="1" dirty="0">
                <a:solidFill>
                  <a:schemeClr val="tx1"/>
                </a:solidFill>
              </a:rPr>
            </a:br>
            <a:r>
              <a:rPr lang="en-CA" sz="2400" b="1" dirty="0">
                <a:solidFill>
                  <a:schemeClr val="tx1"/>
                </a:solidFill>
              </a:rPr>
              <a:t>the translation is given to us – </a:t>
            </a:r>
            <a:r>
              <a:rPr lang="en-CA" sz="2400" b="1" dirty="0">
                <a:ln>
                  <a:solidFill>
                    <a:srgbClr val="0000FF"/>
                  </a:solidFill>
                </a:ln>
                <a:solidFill>
                  <a:srgbClr val="FF7C80"/>
                </a:solidFill>
              </a:rPr>
              <a:t>the men </a:t>
            </a:r>
            <a:r>
              <a:rPr lang="en-CA" sz="2400" b="1" u="sng" dirty="0">
                <a:ln>
                  <a:solidFill>
                    <a:srgbClr val="0000FF"/>
                  </a:solidFill>
                </a:ln>
                <a:solidFill>
                  <a:srgbClr val="FF7C80"/>
                </a:solidFill>
              </a:rPr>
              <a:t>with </a:t>
            </a:r>
            <a:r>
              <a:rPr lang="en-CA" sz="2400" b="1" u="sng" dirty="0" err="1">
                <a:ln>
                  <a:solidFill>
                    <a:srgbClr val="0000FF"/>
                  </a:solidFill>
                </a:ln>
                <a:solidFill>
                  <a:srgbClr val="FF7C80"/>
                </a:solidFill>
              </a:rPr>
              <a:t>Gid’on</a:t>
            </a:r>
            <a:r>
              <a:rPr lang="en-CA" sz="2400" b="1" dirty="0">
                <a:ln>
                  <a:solidFill>
                    <a:srgbClr val="0000FF"/>
                  </a:solidFill>
                </a:ln>
                <a:solidFill>
                  <a:srgbClr val="FF7C80"/>
                </a:solidFill>
              </a:rPr>
              <a:t>. </a:t>
            </a:r>
          </a:p>
        </p:txBody>
      </p:sp>
      <p:sp>
        <p:nvSpPr>
          <p:cNvPr id="8" name="Rectangle: Rounded Corners 7">
            <a:extLst>
              <a:ext uri="{FF2B5EF4-FFF2-40B4-BE49-F238E27FC236}">
                <a16:creationId xmlns="" xmlns:a16="http://schemas.microsoft.com/office/drawing/2014/main" id="{E8081EEB-144B-472F-B08E-0DD02873CAF8}"/>
              </a:ext>
            </a:extLst>
          </p:cNvPr>
          <p:cNvSpPr/>
          <p:nvPr/>
        </p:nvSpPr>
        <p:spPr>
          <a:xfrm>
            <a:off x="452487" y="3465513"/>
            <a:ext cx="11302738" cy="31898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663300"/>
                </a:solidFill>
              </a:rPr>
              <a:t>Yet the </a:t>
            </a:r>
            <a:r>
              <a:rPr lang="en-CA" sz="2800" dirty="0" err="1">
                <a:solidFill>
                  <a:srgbClr val="0000FF"/>
                </a:solidFill>
              </a:rPr>
              <a:t>Vav</a:t>
            </a:r>
            <a:r>
              <a:rPr lang="en-CA" sz="2800" dirty="0">
                <a:solidFill>
                  <a:srgbClr val="663300"/>
                </a:solidFill>
              </a:rPr>
              <a:t> being the </a:t>
            </a:r>
            <a:r>
              <a:rPr lang="en-CA" sz="2800" dirty="0">
                <a:solidFill>
                  <a:srgbClr val="663300"/>
                </a:solidFill>
                <a:effectLst>
                  <a:outerShdw blurRad="50800" dist="38100" dir="13500000" algn="br" rotWithShape="0">
                    <a:srgbClr val="00FF99"/>
                  </a:outerShdw>
                </a:effectLst>
                <a:latin typeface="Cooper Black" panose="0208090404030B020404" pitchFamily="18" charset="0"/>
              </a:rPr>
              <a:t>Nail,</a:t>
            </a:r>
            <a:r>
              <a:rPr lang="en-CA" sz="2800" dirty="0">
                <a:solidFill>
                  <a:srgbClr val="663300"/>
                </a:solidFill>
              </a:rPr>
              <a:t> </a:t>
            </a:r>
            <a:r>
              <a:rPr lang="en-CA" sz="2800" u="sng" dirty="0">
                <a:ln>
                  <a:solidFill>
                    <a:srgbClr val="0000FF"/>
                  </a:solidFill>
                </a:ln>
                <a:solidFill>
                  <a:srgbClr val="FF00FF"/>
                </a:solidFill>
              </a:rPr>
              <a:t>that which attaches</a:t>
            </a:r>
            <a:r>
              <a:rPr lang="en-CA" sz="2800" dirty="0">
                <a:ln>
                  <a:solidFill>
                    <a:srgbClr val="0000FF"/>
                  </a:solidFill>
                </a:ln>
                <a:solidFill>
                  <a:srgbClr val="FF00FF"/>
                </a:solidFill>
              </a:rPr>
              <a:t>, and/or </a:t>
            </a:r>
            <a:r>
              <a:rPr lang="en-CA" sz="2800" u="sng" dirty="0">
                <a:ln>
                  <a:solidFill>
                    <a:srgbClr val="0000FF"/>
                  </a:solidFill>
                </a:ln>
                <a:solidFill>
                  <a:srgbClr val="FF00FF"/>
                </a:solidFill>
              </a:rPr>
              <a:t>connects</a:t>
            </a:r>
            <a:r>
              <a:rPr lang="en-CA" sz="2800" dirty="0">
                <a:ln>
                  <a:solidFill>
                    <a:srgbClr val="0000FF"/>
                  </a:solidFill>
                </a:ln>
                <a:solidFill>
                  <a:srgbClr val="FF00FF"/>
                </a:solidFill>
              </a:rPr>
              <a:t>, </a:t>
            </a:r>
            <a:r>
              <a:rPr lang="en-CA" sz="2800" dirty="0">
                <a:solidFill>
                  <a:srgbClr val="663300"/>
                </a:solidFill>
              </a:rPr>
              <a:t>is seen placed here beside the </a:t>
            </a:r>
            <a:r>
              <a:rPr lang="en-CA" sz="2800" b="1" dirty="0">
                <a:solidFill>
                  <a:srgbClr val="0000FF"/>
                </a:solidFill>
              </a:rPr>
              <a:t>Aleph </a:t>
            </a:r>
            <a:r>
              <a:rPr lang="en-CA" sz="2800" b="1" dirty="0" err="1">
                <a:solidFill>
                  <a:srgbClr val="0000FF"/>
                </a:solidFill>
              </a:rPr>
              <a:t>Tav</a:t>
            </a:r>
            <a:r>
              <a:rPr lang="en-CA" sz="2800" dirty="0">
                <a:solidFill>
                  <a:srgbClr val="663300"/>
                </a:solidFill>
              </a:rPr>
              <a:t> which represents </a:t>
            </a:r>
            <a:r>
              <a:rPr lang="en-CA" sz="2800" b="1" dirty="0">
                <a:solidFill>
                  <a:srgbClr val="0000FF"/>
                </a:solidFill>
              </a:rPr>
              <a:t>Yahusha</a:t>
            </a:r>
            <a:r>
              <a:rPr lang="en-CA" sz="2800" dirty="0">
                <a:solidFill>
                  <a:srgbClr val="663300"/>
                </a:solidFill>
              </a:rPr>
              <a:t> </a:t>
            </a:r>
            <a:r>
              <a:rPr lang="en-CA" sz="2800" dirty="0">
                <a:solidFill>
                  <a:srgbClr val="0000FF"/>
                </a:solidFill>
              </a:rPr>
              <a:t>Himself. </a:t>
            </a:r>
          </a:p>
          <a:p>
            <a:pPr algn="ctr">
              <a:tabLst>
                <a:tab pos="10134600" algn="l"/>
              </a:tabLst>
            </a:pPr>
            <a:r>
              <a:rPr lang="en-CA" sz="2800" dirty="0">
                <a:solidFill>
                  <a:schemeClr val="tx1"/>
                </a:solidFill>
              </a:rPr>
              <a:t>So these men </a:t>
            </a:r>
            <a:r>
              <a:rPr lang="en-CA" sz="2800" i="1" dirty="0">
                <a:ln>
                  <a:solidFill>
                    <a:srgbClr val="FF00FF"/>
                  </a:solidFill>
                </a:ln>
                <a:solidFill>
                  <a:srgbClr val="FF7C80"/>
                </a:solidFill>
              </a:rPr>
              <a:t>(including </a:t>
            </a:r>
            <a:r>
              <a:rPr lang="en-CA" sz="2800" i="1" dirty="0" err="1">
                <a:ln>
                  <a:solidFill>
                    <a:srgbClr val="FF00FF"/>
                  </a:solidFill>
                </a:ln>
                <a:solidFill>
                  <a:srgbClr val="FF7C80"/>
                </a:solidFill>
              </a:rPr>
              <a:t>Gid’on</a:t>
            </a:r>
            <a:r>
              <a:rPr lang="en-CA" sz="2800" i="1" dirty="0">
                <a:ln>
                  <a:solidFill>
                    <a:srgbClr val="FF00FF"/>
                  </a:solidFill>
                </a:ln>
                <a:solidFill>
                  <a:srgbClr val="FF7C80"/>
                </a:solidFill>
              </a:rPr>
              <a:t>), </a:t>
            </a:r>
            <a:r>
              <a:rPr lang="en-CA" sz="2800" dirty="0" smtClean="0">
                <a:solidFill>
                  <a:schemeClr val="tx1"/>
                </a:solidFill>
              </a:rPr>
              <a:t>who </a:t>
            </a:r>
            <a:r>
              <a:rPr lang="en-CA" sz="2800" dirty="0">
                <a:solidFill>
                  <a:schemeClr val="tx1"/>
                </a:solidFill>
              </a:rPr>
              <a:t>were </a:t>
            </a:r>
            <a:r>
              <a:rPr lang="en-CA" sz="2800" dirty="0">
                <a:solidFill>
                  <a:srgbClr val="0000FF"/>
                </a:solidFill>
              </a:rPr>
              <a:t>“attached and connected,” </a:t>
            </a:r>
            <a:r>
              <a:rPr lang="en-CA" sz="2800" dirty="0">
                <a:solidFill>
                  <a:schemeClr val="tx1"/>
                </a:solidFill>
              </a:rPr>
              <a:t>were they attached to </a:t>
            </a:r>
            <a:r>
              <a:rPr lang="en-CA" sz="2800" dirty="0">
                <a:solidFill>
                  <a:srgbClr val="0000FF"/>
                </a:solidFill>
              </a:rPr>
              <a:t>Yahusha “The Son,”</a:t>
            </a:r>
            <a:r>
              <a:rPr lang="en-CA" sz="2800" dirty="0">
                <a:solidFill>
                  <a:schemeClr val="tx1"/>
                </a:solidFill>
              </a:rPr>
              <a:t> the </a:t>
            </a:r>
            <a:r>
              <a:rPr lang="en-CA" sz="2800" dirty="0">
                <a:solidFill>
                  <a:srgbClr val="0000FF"/>
                </a:solidFill>
              </a:rPr>
              <a:t>Aleph </a:t>
            </a:r>
            <a:r>
              <a:rPr lang="en-CA" sz="2800" dirty="0" err="1">
                <a:solidFill>
                  <a:srgbClr val="0000FF"/>
                </a:solidFill>
              </a:rPr>
              <a:t>Tav</a:t>
            </a:r>
            <a:r>
              <a:rPr lang="en-CA" sz="2800" dirty="0">
                <a:solidFill>
                  <a:srgbClr val="0000FF"/>
                </a:solidFill>
              </a:rPr>
              <a:t>?  </a:t>
            </a:r>
            <a:br>
              <a:rPr lang="en-CA" sz="2800" dirty="0">
                <a:solidFill>
                  <a:srgbClr val="0000FF"/>
                </a:solidFill>
              </a:rPr>
            </a:br>
            <a:r>
              <a:rPr lang="en-CA" sz="2800" dirty="0">
                <a:solidFill>
                  <a:schemeClr val="tx1"/>
                </a:solidFill>
              </a:rPr>
              <a:t>The</a:t>
            </a:r>
            <a:r>
              <a:rPr lang="en-CA" sz="2800" dirty="0">
                <a:solidFill>
                  <a:srgbClr val="0000FF"/>
                </a:solidFill>
              </a:rPr>
              <a:t> </a:t>
            </a:r>
            <a:r>
              <a:rPr lang="en-CA" sz="2800" dirty="0">
                <a:solidFill>
                  <a:srgbClr val="0000FF"/>
                </a:solidFill>
                <a:latin typeface="Arial Black" panose="020B0A04020102020204" pitchFamily="34" charset="0"/>
              </a:rPr>
              <a:t>Beginning</a:t>
            </a:r>
            <a:r>
              <a:rPr lang="en-CA" sz="2800" dirty="0">
                <a:solidFill>
                  <a:srgbClr val="0000FF"/>
                </a:solidFill>
              </a:rPr>
              <a:t> </a:t>
            </a:r>
            <a:r>
              <a:rPr lang="en-CA" sz="2800" dirty="0">
                <a:solidFill>
                  <a:schemeClr val="tx1"/>
                </a:solidFill>
              </a:rPr>
              <a:t>and the </a:t>
            </a:r>
            <a:r>
              <a:rPr lang="en-CA" sz="2800" dirty="0">
                <a:solidFill>
                  <a:srgbClr val="0000FF"/>
                </a:solidFill>
                <a:latin typeface="Arial Black" panose="020B0A04020102020204" pitchFamily="34" charset="0"/>
              </a:rPr>
              <a:t>End?</a:t>
            </a:r>
            <a:r>
              <a:rPr lang="en-CA" sz="2800" dirty="0">
                <a:solidFill>
                  <a:srgbClr val="0000FF"/>
                </a:solidFill>
              </a:rPr>
              <a:t>  </a:t>
            </a:r>
            <a:r>
              <a:rPr lang="en-CA" sz="2800" dirty="0">
                <a:solidFill>
                  <a:schemeClr val="tx1"/>
                </a:solidFill>
              </a:rPr>
              <a:t>Were these men the very ones whom</a:t>
            </a:r>
            <a:r>
              <a:rPr lang="en-CA" sz="2800" dirty="0">
                <a:solidFill>
                  <a:srgbClr val="0000FF"/>
                </a:solidFill>
              </a:rPr>
              <a:t> Yahuah </a:t>
            </a:r>
            <a:r>
              <a:rPr lang="en-CA" sz="2800" dirty="0">
                <a:solidFill>
                  <a:schemeClr val="tx1"/>
                </a:solidFill>
              </a:rPr>
              <a:t>had chosen by the </a:t>
            </a:r>
            <a:r>
              <a:rPr lang="en-CA" sz="2800" b="1" u="sng" dirty="0">
                <a:solidFill>
                  <a:srgbClr val="0000FF"/>
                </a:solidFill>
              </a:rPr>
              <a:t>WATER</a:t>
            </a:r>
            <a:r>
              <a:rPr lang="en-CA" sz="2800" b="1" dirty="0">
                <a:solidFill>
                  <a:schemeClr val="tx1"/>
                </a:solidFill>
              </a:rPr>
              <a:t> </a:t>
            </a:r>
            <a:r>
              <a:rPr lang="en-CA" sz="2800" b="1" u="sng" dirty="0">
                <a:solidFill>
                  <a:schemeClr val="tx1"/>
                </a:solidFill>
              </a:rPr>
              <a:t>of the brook</a:t>
            </a:r>
            <a:r>
              <a:rPr lang="en-CA" sz="2800" dirty="0">
                <a:solidFill>
                  <a:schemeClr val="tx1"/>
                </a:solidFill>
              </a:rPr>
              <a:t>, </a:t>
            </a:r>
            <a:r>
              <a:rPr lang="en-CA" sz="2800" b="1" i="1" dirty="0">
                <a:solidFill>
                  <a:srgbClr val="663300"/>
                </a:solidFill>
              </a:rPr>
              <a:t>connected specifically to </a:t>
            </a:r>
            <a:r>
              <a:rPr lang="en-CA" sz="2800" b="1" dirty="0">
                <a:solidFill>
                  <a:srgbClr val="0000FF"/>
                </a:solidFill>
                <a:latin typeface="Arial Black" panose="020B0A04020102020204" pitchFamily="34" charset="0"/>
              </a:rPr>
              <a:t>Yahuah/Yahusha - The </a:t>
            </a:r>
            <a:r>
              <a:rPr lang="en-CA" sz="2800" b="1" dirty="0">
                <a:ln>
                  <a:solidFill>
                    <a:srgbClr val="00FF99"/>
                  </a:solidFill>
                </a:ln>
                <a:solidFill>
                  <a:srgbClr val="0000FF"/>
                </a:solidFill>
                <a:effectLst>
                  <a:outerShdw blurRad="50800" dist="50800" dir="5400000" sx="101000" sy="101000" algn="ctr" rotWithShape="0">
                    <a:srgbClr val="FF00FF"/>
                  </a:outerShdw>
                </a:effectLst>
                <a:latin typeface="Arial Black" panose="020B0A04020102020204" pitchFamily="34" charset="0"/>
              </a:rPr>
              <a:t>ECHAD ELOHIM?   !!!! </a:t>
            </a:r>
          </a:p>
        </p:txBody>
      </p:sp>
      <p:cxnSp>
        <p:nvCxnSpPr>
          <p:cNvPr id="10" name="Straight Arrow Connector 9">
            <a:extLst>
              <a:ext uri="{FF2B5EF4-FFF2-40B4-BE49-F238E27FC236}">
                <a16:creationId xmlns="" xmlns:a16="http://schemas.microsoft.com/office/drawing/2014/main" id="{31D08DC9-807E-48D7-9744-1AE7F3901FAE}"/>
              </a:ext>
            </a:extLst>
          </p:cNvPr>
          <p:cNvCxnSpPr/>
          <p:nvPr/>
        </p:nvCxnSpPr>
        <p:spPr>
          <a:xfrm flipV="1">
            <a:off x="452487" y="2441542"/>
            <a:ext cx="2262433" cy="443060"/>
          </a:xfrm>
          <a:prstGeom prst="straightConnector1">
            <a:avLst/>
          </a:prstGeom>
          <a:ln w="215900">
            <a:solidFill>
              <a:srgbClr val="FF00FF"/>
            </a:solidFill>
            <a:tailEnd type="triangle"/>
          </a:ln>
          <a:effectLst>
            <a:outerShdw blurRad="50800" dist="38100" dir="16200000" sx="104000" sy="104000" rotWithShape="0">
              <a:srgbClr val="0000FF"/>
            </a:outerShd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85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7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2212E19-0A02-47A1-A692-CFB0E1B0DBCC}"/>
              </a:ext>
            </a:extLst>
          </p:cNvPr>
          <p:cNvSpPr>
            <a:spLocks noGrp="1"/>
          </p:cNvSpPr>
          <p:nvPr>
            <p:ph type="sldNum" sz="quarter" idx="12"/>
          </p:nvPr>
        </p:nvSpPr>
        <p:spPr>
          <a:xfrm>
            <a:off x="9448800" y="6492875"/>
            <a:ext cx="2743200" cy="365125"/>
          </a:xfrm>
        </p:spPr>
        <p:txBody>
          <a:bodyPr/>
          <a:lstStyle/>
          <a:p>
            <a:fld id="{DDD9EB22-F289-478D-9B7C-A50560697DE0}" type="slidenum">
              <a:rPr lang="en-CA" smtClean="0">
                <a:solidFill>
                  <a:schemeClr val="tx1"/>
                </a:solidFill>
              </a:rPr>
              <a:t>78</a:t>
            </a:fld>
            <a:endParaRPr lang="en-CA" dirty="0">
              <a:solidFill>
                <a:schemeClr val="tx1"/>
              </a:solidFill>
            </a:endParaRPr>
          </a:p>
        </p:txBody>
      </p:sp>
      <p:pic>
        <p:nvPicPr>
          <p:cNvPr id="10" name="Content Placeholder 9"/>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867220" y="491457"/>
            <a:ext cx="9953180" cy="5728040"/>
          </a:xfrm>
        </p:spPr>
      </p:pic>
      <p:sp>
        <p:nvSpPr>
          <p:cNvPr id="6" name="Rectangle 5"/>
          <p:cNvSpPr/>
          <p:nvPr/>
        </p:nvSpPr>
        <p:spPr>
          <a:xfrm>
            <a:off x="8128938" y="5840346"/>
            <a:ext cx="2627092" cy="830997"/>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a:ln/>
                <a:solidFill>
                  <a:srgbClr val="002060"/>
                </a:solidFill>
                <a:latin typeface="Edwardian Script ITC" pitchFamily="66" charset="0"/>
              </a:rPr>
              <a:t>The End</a:t>
            </a:r>
          </a:p>
        </p:txBody>
      </p:sp>
    </p:spTree>
    <p:extLst>
      <p:ext uri="{BB962C8B-B14F-4D97-AF65-F5344CB8AC3E}">
        <p14:creationId xmlns:p14="http://schemas.microsoft.com/office/powerpoint/2010/main" val="38708835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1"/>
          <p:cNvSpPr txBox="1">
            <a:spLocks/>
          </p:cNvSpPr>
          <p:nvPr/>
        </p:nvSpPr>
        <p:spPr>
          <a:xfrm>
            <a:off x="9314793" y="639482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3F0C8B-F959-4B64-89A8-DBC3EC2ED197}" type="slidenum">
              <a:rPr lang="en-CA" b="1" smtClean="0">
                <a:solidFill>
                  <a:schemeClr val="bg1"/>
                </a:solidFill>
              </a:rPr>
              <a:pPr/>
              <a:t>79</a:t>
            </a:fld>
            <a:endParaRPr lang="en-CA" b="1" dirty="0">
              <a:solidFill>
                <a:schemeClr val="bg1"/>
              </a:solidFill>
            </a:endParaRPr>
          </a:p>
        </p:txBody>
      </p:sp>
      <p:sp>
        <p:nvSpPr>
          <p:cNvPr id="5" name="Title 1"/>
          <p:cNvSpPr txBox="1">
            <a:spLocks/>
          </p:cNvSpPr>
          <p:nvPr/>
        </p:nvSpPr>
        <p:spPr>
          <a:xfrm>
            <a:off x="678578" y="870013"/>
            <a:ext cx="10915650" cy="887766"/>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9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Please</a:t>
            </a:r>
            <a:r>
              <a:rPr kumimoji="0" lang="en-US" sz="6000" b="0" i="0" u="none" strike="noStrike" kern="1200" cap="none" spc="0" normalizeH="0" baseline="0" noProof="0" dirty="0">
                <a:ln>
                  <a:noFill/>
                </a:ln>
                <a:solidFill>
                  <a:srgbClr val="FFC000">
                    <a:lumMod val="40000"/>
                    <a:lumOff val="60000"/>
                  </a:srgbClr>
                </a:solidFill>
                <a:effectLst/>
                <a:uLnTx/>
                <a:uFillTx/>
                <a:latin typeface="Aharoni" pitchFamily="2" charset="-79"/>
                <a:ea typeface="+mj-ea"/>
                <a:cs typeface="Aharoni" pitchFamily="2" charset="-79"/>
              </a:rPr>
              <a:t> </a:t>
            </a: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Join Us Live Each Week </a:t>
            </a:r>
          </a:p>
        </p:txBody>
      </p:sp>
      <p:pic>
        <p:nvPicPr>
          <p:cNvPr id="9" name="Picture 2" descr="C:\Users\Rae\Documents\A CF Desktop Feb 2021\Best CCC Logo Clear with colors in circle SM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82226" y="4956912"/>
            <a:ext cx="1428750" cy="1478359"/>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789478" y="124738"/>
            <a:ext cx="10280782"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haroni" pitchFamily="2" charset="-79"/>
                <a:ea typeface="+mn-ea"/>
                <a:cs typeface="Aharoni" pitchFamily="2" charset="-79"/>
              </a:rPr>
              <a:t>If you enjoyed this study today …</a:t>
            </a:r>
          </a:p>
        </p:txBody>
      </p:sp>
      <p:sp>
        <p:nvSpPr>
          <p:cNvPr id="11" name="Rectangle 10"/>
          <p:cNvSpPr/>
          <p:nvPr/>
        </p:nvSpPr>
        <p:spPr>
          <a:xfrm>
            <a:off x="154194" y="1913127"/>
            <a:ext cx="11445332" cy="317009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Sign up with Covenant Calendar Club</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for the Friday &amp; Shabbat Zoom Meetings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(including live discussion) </a:t>
            </a:r>
          </a:p>
        </p:txBody>
      </p:sp>
      <p:pic>
        <p:nvPicPr>
          <p:cNvPr id="12" name="Picture 2" descr="C:\Users\Rae\Desktop\Grammar Art\email mouse best.png"/>
          <p:cNvPicPr>
            <a:picLocks noChangeAspect="1" noChangeArrowheads="1"/>
          </p:cNvPicPr>
          <p:nvPr/>
        </p:nvPicPr>
        <p:blipFill>
          <a:blip r:embed="rId6" cstate="email">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712642" y="2676118"/>
            <a:ext cx="1384277" cy="1002217"/>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2216151" y="2854060"/>
            <a:ext cx="8680450" cy="646331"/>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t>https://studythecalendar.com/sign-up/</a:t>
            </a:r>
          </a:p>
        </p:txBody>
      </p:sp>
    </p:spTree>
    <p:extLst>
      <p:ext uri="{BB962C8B-B14F-4D97-AF65-F5344CB8AC3E}">
        <p14:creationId xmlns:p14="http://schemas.microsoft.com/office/powerpoint/2010/main" val="163401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pic>
        <p:nvPicPr>
          <p:cNvPr id="1026" name="Picture 2" descr="Merrick Butte in Monument Valey, Arizona. | Monument ...">
            <a:extLst>
              <a:ext uri="{FF2B5EF4-FFF2-40B4-BE49-F238E27FC236}">
                <a16:creationId xmlns="" xmlns:a16="http://schemas.microsoft.com/office/drawing/2014/main" id="{C3782C42-A5F7-4CDB-BF4C-84D305E3BA6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A458F925-A8CD-4AF8-A937-19CDD4A2CDE5}"/>
              </a:ext>
            </a:extLst>
          </p:cNvPr>
          <p:cNvSpPr>
            <a:spLocks noGrp="1"/>
          </p:cNvSpPr>
          <p:nvPr>
            <p:ph idx="1"/>
          </p:nvPr>
        </p:nvSpPr>
        <p:spPr>
          <a:xfrm>
            <a:off x="9855200" y="0"/>
            <a:ext cx="2336800" cy="6858000"/>
          </a:xfrm>
          <a:solidFill>
            <a:schemeClr val="accent6">
              <a:lumMod val="60000"/>
              <a:lumOff val="40000"/>
            </a:schemeClr>
          </a:solidFill>
          <a:ln>
            <a:solidFill>
              <a:srgbClr val="663300"/>
            </a:solidFill>
          </a:ln>
          <a:scene3d>
            <a:camera prst="orthographicFront"/>
            <a:lightRig rig="threePt" dir="t"/>
          </a:scene3d>
          <a:sp3d>
            <a:bevelT w="152400" h="50800" prst="softRound"/>
          </a:sp3d>
        </p:spPr>
        <p:txBody>
          <a:bodyPr anchor="ctr">
            <a:normAutofit/>
          </a:bodyPr>
          <a:lstStyle/>
          <a:p>
            <a:r>
              <a:rPr lang="en-US" dirty="0">
                <a:solidFill>
                  <a:srgbClr val="008080"/>
                </a:solidFill>
                <a:latin typeface="Georgia" panose="02040502050405020303" pitchFamily="18" charset="0"/>
              </a:rPr>
              <a:t>Jdg 6:11</a:t>
            </a:r>
            <a:r>
              <a:rPr lang="en-US" dirty="0">
                <a:solidFill>
                  <a:prstClr val="black"/>
                </a:solidFill>
                <a:latin typeface="Georgia" panose="02040502050405020303" pitchFamily="18" charset="0"/>
              </a:rPr>
              <a:t>  And the Messenger of </a:t>
            </a:r>
            <a:r>
              <a:rPr lang="he-IL" dirty="0">
                <a:solidFill>
                  <a:srgbClr val="0000FF"/>
                </a:solidFill>
                <a:latin typeface="Arial" panose="020B0604020202020204" pitchFamily="34" charset="0"/>
              </a:rPr>
              <a:t>יהוה</a:t>
            </a:r>
            <a:r>
              <a:rPr lang="en-US" dirty="0">
                <a:solidFill>
                  <a:prstClr val="black"/>
                </a:solidFill>
                <a:latin typeface="Georgia" panose="02040502050405020303" pitchFamily="18" charset="0"/>
              </a:rPr>
              <a:t> came and sat under </a:t>
            </a:r>
            <a:r>
              <a:rPr lang="en-US" b="1" u="sng" dirty="0">
                <a:ln>
                  <a:solidFill>
                    <a:schemeClr val="tx1"/>
                  </a:solidFill>
                </a:ln>
                <a:solidFill>
                  <a:srgbClr val="FF0000"/>
                </a:solidFill>
                <a:latin typeface="Georgia" panose="02040502050405020303" pitchFamily="18" charset="0"/>
              </a:rPr>
              <a:t>the terebinth tree</a:t>
            </a:r>
            <a:r>
              <a:rPr lang="en-US" b="1" dirty="0">
                <a:ln>
                  <a:solidFill>
                    <a:schemeClr val="tx1"/>
                  </a:solidFill>
                </a:ln>
                <a:solidFill>
                  <a:srgbClr val="FF0000"/>
                </a:solidFill>
                <a:latin typeface="Georgia" panose="02040502050405020303" pitchFamily="18" charset="0"/>
              </a:rPr>
              <a:t> …</a:t>
            </a:r>
          </a:p>
          <a:p>
            <a:r>
              <a:rPr lang="en-US" b="1" dirty="0">
                <a:ln>
                  <a:solidFill>
                    <a:schemeClr val="tx1"/>
                  </a:solidFill>
                </a:ln>
                <a:solidFill>
                  <a:srgbClr val="FF0000"/>
                </a:solidFill>
                <a:latin typeface="Georgia" panose="02040502050405020303" pitchFamily="18" charset="0"/>
              </a:rPr>
              <a:t>Was this just </a:t>
            </a:r>
            <a:br>
              <a:rPr lang="en-US" b="1" dirty="0">
                <a:ln>
                  <a:solidFill>
                    <a:schemeClr val="tx1"/>
                  </a:solidFill>
                </a:ln>
                <a:solidFill>
                  <a:srgbClr val="FF0000"/>
                </a:solidFill>
                <a:latin typeface="Georgia" panose="02040502050405020303" pitchFamily="18" charset="0"/>
              </a:rPr>
            </a:br>
            <a:r>
              <a:rPr lang="en-US" b="1" dirty="0">
                <a:ln>
                  <a:solidFill>
                    <a:schemeClr val="tx1"/>
                  </a:solidFill>
                </a:ln>
                <a:solidFill>
                  <a:srgbClr val="FF0000"/>
                </a:solidFill>
                <a:latin typeface="Georgia" panose="02040502050405020303" pitchFamily="18" charset="0"/>
              </a:rPr>
              <a:t>“</a:t>
            </a:r>
            <a:r>
              <a:rPr lang="en-US" b="1" u="sng" dirty="0">
                <a:ln>
                  <a:solidFill>
                    <a:schemeClr val="tx1"/>
                  </a:solidFill>
                </a:ln>
                <a:solidFill>
                  <a:srgbClr val="FF0000"/>
                </a:solidFill>
                <a:latin typeface="Georgia" panose="02040502050405020303" pitchFamily="18" charset="0"/>
              </a:rPr>
              <a:t>a tree</a:t>
            </a:r>
            <a:r>
              <a:rPr lang="en-US" b="1" dirty="0">
                <a:ln>
                  <a:solidFill>
                    <a:schemeClr val="tx1"/>
                  </a:solidFill>
                </a:ln>
                <a:solidFill>
                  <a:srgbClr val="FF0000"/>
                </a:solidFill>
                <a:latin typeface="Georgia" panose="02040502050405020303" pitchFamily="18" charset="0"/>
              </a:rPr>
              <a:t>”? </a:t>
            </a:r>
          </a:p>
          <a:p>
            <a:r>
              <a:rPr lang="en-US" b="1" dirty="0">
                <a:ln>
                  <a:solidFill>
                    <a:schemeClr val="tx1"/>
                  </a:solidFill>
                </a:ln>
                <a:solidFill>
                  <a:srgbClr val="0000FF"/>
                </a:solidFill>
                <a:latin typeface="Georgia" panose="02040502050405020303" pitchFamily="18" charset="0"/>
              </a:rPr>
              <a:t>Or was it a tree of </a:t>
            </a:r>
            <a:r>
              <a:rPr lang="en-US" b="1" u="sng" dirty="0">
                <a:ln>
                  <a:solidFill>
                    <a:schemeClr val="tx1"/>
                  </a:solidFill>
                </a:ln>
                <a:solidFill>
                  <a:srgbClr val="0000FF"/>
                </a:solidFill>
                <a:latin typeface="Georgia" panose="02040502050405020303" pitchFamily="18" charset="0"/>
              </a:rPr>
              <a:t>s</a:t>
            </a:r>
            <a:r>
              <a:rPr lang="en-US" b="1" dirty="0">
                <a:ln>
                  <a:solidFill>
                    <a:schemeClr val="tx1"/>
                  </a:solidFill>
                </a:ln>
                <a:solidFill>
                  <a:srgbClr val="0000FF"/>
                </a:solidFill>
                <a:latin typeface="Georgia" panose="02040502050405020303" pitchFamily="18" charset="0"/>
              </a:rPr>
              <a:t>p</a:t>
            </a:r>
            <a:r>
              <a:rPr lang="en-US" b="1" u="sng" dirty="0">
                <a:ln>
                  <a:solidFill>
                    <a:schemeClr val="tx1"/>
                  </a:solidFill>
                </a:ln>
                <a:solidFill>
                  <a:srgbClr val="0000FF"/>
                </a:solidFill>
                <a:latin typeface="Georgia" panose="02040502050405020303" pitchFamily="18" charset="0"/>
              </a:rPr>
              <a:t>ecial renown</a:t>
            </a:r>
            <a:r>
              <a:rPr lang="en-US" b="1" dirty="0">
                <a:ln>
                  <a:solidFill>
                    <a:schemeClr val="tx1"/>
                  </a:solidFill>
                </a:ln>
                <a:solidFill>
                  <a:srgbClr val="0000FF"/>
                </a:solidFill>
                <a:latin typeface="Georgia" panose="02040502050405020303" pitchFamily="18" charset="0"/>
              </a:rPr>
              <a:t>?</a:t>
            </a:r>
            <a:r>
              <a:rPr lang="en-US" b="1" dirty="0">
                <a:ln>
                  <a:solidFill>
                    <a:schemeClr val="tx1"/>
                  </a:solidFill>
                </a:ln>
                <a:solidFill>
                  <a:srgbClr val="FF0000"/>
                </a:solidFill>
                <a:latin typeface="Georgia" panose="02040502050405020303" pitchFamily="18" charset="0"/>
              </a:rPr>
              <a:t> </a:t>
            </a:r>
            <a:endParaRPr lang="en-US" dirty="0">
              <a:solidFill>
                <a:prstClr val="black"/>
              </a:solidFill>
              <a:latin typeface="Georgia" panose="02040502050405020303" pitchFamily="18" charset="0"/>
            </a:endParaRPr>
          </a:p>
        </p:txBody>
      </p:sp>
      <p:sp>
        <p:nvSpPr>
          <p:cNvPr id="2" name="Slide Number Placeholder 1">
            <a:extLst>
              <a:ext uri="{FF2B5EF4-FFF2-40B4-BE49-F238E27FC236}">
                <a16:creationId xmlns="" xmlns:a16="http://schemas.microsoft.com/office/drawing/2014/main" id="{2A6CB0A2-0180-4AF5-B277-7B979DFE436C}"/>
              </a:ext>
            </a:extLst>
          </p:cNvPr>
          <p:cNvSpPr>
            <a:spLocks noGrp="1"/>
          </p:cNvSpPr>
          <p:nvPr>
            <p:ph type="sldNum" sz="quarter" idx="12"/>
          </p:nvPr>
        </p:nvSpPr>
        <p:spPr>
          <a:xfrm>
            <a:off x="11554690" y="6574270"/>
            <a:ext cx="528782" cy="283730"/>
          </a:xfrm>
        </p:spPr>
        <p:txBody>
          <a:bodyPr/>
          <a:lstStyle/>
          <a:p>
            <a:fld id="{DDD9EB22-F289-478D-9B7C-A50560697DE0}" type="slidenum">
              <a:rPr lang="en-CA" smtClean="0">
                <a:solidFill>
                  <a:schemeClr val="tx1"/>
                </a:solidFill>
              </a:rPr>
              <a:t>8</a:t>
            </a:fld>
            <a:endParaRPr lang="en-CA" dirty="0">
              <a:solidFill>
                <a:schemeClr val="tx1"/>
              </a:solidFill>
            </a:endParaRPr>
          </a:p>
        </p:txBody>
      </p:sp>
      <p:sp>
        <p:nvSpPr>
          <p:cNvPr id="5" name="Content Placeholder 2">
            <a:extLst>
              <a:ext uri="{FF2B5EF4-FFF2-40B4-BE49-F238E27FC236}">
                <a16:creationId xmlns="" xmlns:a16="http://schemas.microsoft.com/office/drawing/2014/main" id="{63B97B3E-5A47-483C-A042-30E5C1994712}"/>
              </a:ext>
            </a:extLst>
          </p:cNvPr>
          <p:cNvSpPr txBox="1">
            <a:spLocks/>
          </p:cNvSpPr>
          <p:nvPr/>
        </p:nvSpPr>
        <p:spPr>
          <a:xfrm>
            <a:off x="2567709" y="6248690"/>
            <a:ext cx="7065241" cy="558800"/>
          </a:xfrm>
          <a:prstGeom prst="rect">
            <a:avLst/>
          </a:prstGeom>
          <a:solidFill>
            <a:schemeClr val="accent2">
              <a:lumMod val="40000"/>
              <a:lumOff val="60000"/>
            </a:schemeClr>
          </a:solidFill>
          <a:ln>
            <a:solidFill>
              <a:srgbClr val="663300"/>
            </a:solidFill>
          </a:ln>
          <a:scene3d>
            <a:camera prst="orthographicFront"/>
            <a:lightRig rig="threePt" dir="t"/>
          </a:scene3d>
          <a:sp3d>
            <a:bevelT w="152400" h="50800" prst="softRound"/>
          </a:sp3d>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Georgia" panose="02040502050405020303" pitchFamily="18" charset="0"/>
              </a:rPr>
              <a:t>Moving forward with the </a:t>
            </a:r>
            <a:r>
              <a:rPr lang="en-US" dirty="0">
                <a:solidFill>
                  <a:srgbClr val="0000FF"/>
                </a:solidFill>
                <a:latin typeface="Georgia" panose="02040502050405020303" pitchFamily="18" charset="0"/>
              </a:rPr>
              <a:t>Divine</a:t>
            </a:r>
            <a:r>
              <a:rPr lang="en-US" dirty="0">
                <a:solidFill>
                  <a:prstClr val="black"/>
                </a:solidFill>
                <a:latin typeface="Georgia" panose="02040502050405020303" pitchFamily="18" charset="0"/>
              </a:rPr>
              <a:t> encounter.</a:t>
            </a:r>
          </a:p>
        </p:txBody>
      </p:sp>
      <p:sp>
        <p:nvSpPr>
          <p:cNvPr id="4" name="Rectangle: Rounded Corners 3">
            <a:extLst>
              <a:ext uri="{FF2B5EF4-FFF2-40B4-BE49-F238E27FC236}">
                <a16:creationId xmlns="" xmlns:a16="http://schemas.microsoft.com/office/drawing/2014/main" id="{F919D0E2-1178-477C-867F-3EEB0910E5BA}"/>
              </a:ext>
            </a:extLst>
          </p:cNvPr>
          <p:cNvSpPr/>
          <p:nvPr/>
        </p:nvSpPr>
        <p:spPr>
          <a:xfrm rot="20156404">
            <a:off x="8949635" y="267309"/>
            <a:ext cx="1136593" cy="342780"/>
          </a:xfrm>
          <a:prstGeom prst="roundRect">
            <a:avLst>
              <a:gd name="adj" fmla="val 50000"/>
            </a:avLst>
          </a:prstGeom>
          <a:solidFill>
            <a:srgbClr val="FF7C80"/>
          </a:solidFill>
          <a:ln w="38100">
            <a:solidFill>
              <a:schemeClr val="tx1">
                <a:lumMod val="95000"/>
                <a:lumOff val="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i="1" dirty="0">
                <a:solidFill>
                  <a:srgbClr val="002060"/>
                </a:solidFill>
                <a:latin typeface="Comic Sans MS" panose="030F0702030302020204" pitchFamily="66" charset="0"/>
              </a:rPr>
              <a:t>Re-Cap</a:t>
            </a:r>
          </a:p>
        </p:txBody>
      </p:sp>
    </p:spTree>
    <p:extLst>
      <p:ext uri="{BB962C8B-B14F-4D97-AF65-F5344CB8AC3E}">
        <p14:creationId xmlns:p14="http://schemas.microsoft.com/office/powerpoint/2010/main" val="415425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a:effectLst/>
      </p:bgPr>
    </p:bg>
    <p:spTree>
      <p:nvGrpSpPr>
        <p:cNvPr id="1" name=""/>
        <p:cNvGrpSpPr/>
        <p:nvPr/>
      </p:nvGrpSpPr>
      <p:grpSpPr>
        <a:xfrm>
          <a:off x="0" y="0"/>
          <a:ext cx="0" cy="0"/>
          <a:chOff x="0" y="0"/>
          <a:chExt cx="0" cy="0"/>
        </a:xfrm>
      </p:grpSpPr>
      <p:grpSp>
        <p:nvGrpSpPr>
          <p:cNvPr id="11" name="Group 10"/>
          <p:cNvGrpSpPr/>
          <p:nvPr/>
        </p:nvGrpSpPr>
        <p:grpSpPr>
          <a:xfrm>
            <a:off x="-8343900" y="0"/>
            <a:ext cx="25734285" cy="7040880"/>
            <a:chOff x="-8343900" y="0"/>
            <a:chExt cx="25734285" cy="685800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8343900" y="0"/>
              <a:ext cx="12246887" cy="6858000"/>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74387" y="0"/>
              <a:ext cx="13715998" cy="6858000"/>
            </a:xfrm>
            <a:prstGeom prst="rect">
              <a:avLst/>
            </a:prstGeom>
          </p:spPr>
        </p:pic>
      </p:grpSp>
      <p:sp>
        <p:nvSpPr>
          <p:cNvPr id="2" name="Slide Number Placeholder 1">
            <a:extLst>
              <a:ext uri="{FF2B5EF4-FFF2-40B4-BE49-F238E27FC236}">
                <a16:creationId xmlns="" xmlns:a16="http://schemas.microsoft.com/office/drawing/2014/main" id="{12212E19-0A02-47A1-A692-CFB0E1B0DBCC}"/>
              </a:ext>
            </a:extLst>
          </p:cNvPr>
          <p:cNvSpPr>
            <a:spLocks noGrp="1"/>
          </p:cNvSpPr>
          <p:nvPr>
            <p:ph type="sldNum" sz="quarter" idx="12"/>
          </p:nvPr>
        </p:nvSpPr>
        <p:spPr>
          <a:xfrm>
            <a:off x="9448800" y="6492875"/>
            <a:ext cx="2743200" cy="365125"/>
          </a:xfrm>
        </p:spPr>
        <p:txBody>
          <a:bodyPr/>
          <a:lstStyle/>
          <a:p>
            <a:fld id="{DDD9EB22-F289-478D-9B7C-A50560697DE0}" type="slidenum">
              <a:rPr lang="en-CA" smtClean="0">
                <a:solidFill>
                  <a:schemeClr val="tx1"/>
                </a:solidFill>
              </a:rPr>
              <a:t>80</a:t>
            </a:fld>
            <a:endParaRPr lang="en-CA" dirty="0">
              <a:solidFill>
                <a:schemeClr val="tx1"/>
              </a:solidFill>
            </a:endParaRPr>
          </a:p>
        </p:txBody>
      </p:sp>
      <p:sp>
        <p:nvSpPr>
          <p:cNvPr id="4" name="Title 1"/>
          <p:cNvSpPr txBox="1">
            <a:spLocks/>
          </p:cNvSpPr>
          <p:nvPr/>
        </p:nvSpPr>
        <p:spPr>
          <a:xfrm>
            <a:off x="1316999" y="2446439"/>
            <a:ext cx="5198385" cy="1730728"/>
          </a:xfrm>
          <a:prstGeom prst="rect">
            <a:avLst/>
          </a:prstGeom>
        </p:spPr>
        <p:txBody>
          <a:bodyPr>
            <a:normAutofit fontScale="900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4000" b="1" dirty="0">
                <a:ln w="11430">
                  <a:solidFill>
                    <a:srgbClr val="002060"/>
                  </a:solidFill>
                </a:ln>
                <a:solidFill>
                  <a:schemeClr val="accent2">
                    <a:lumMod val="20000"/>
                    <a:lumOff val="80000"/>
                  </a:schemeClr>
                </a:solidFill>
                <a:effectLst>
                  <a:outerShdw blurRad="50800" dist="39000" dir="5460000" algn="tl">
                    <a:srgbClr val="000000">
                      <a:alpha val="38000"/>
                    </a:srgbClr>
                  </a:outerShdw>
                </a:effectLst>
                <a:latin typeface="Segoe Print" pitchFamily="2" charset="0"/>
              </a:rPr>
              <a:t>Timothy </a:t>
            </a:r>
            <a:r>
              <a:rPr lang="en-US" sz="4000" b="1" dirty="0" err="1">
                <a:ln w="11430">
                  <a:solidFill>
                    <a:srgbClr val="002060"/>
                  </a:solidFill>
                </a:ln>
                <a:solidFill>
                  <a:schemeClr val="accent2">
                    <a:lumMod val="20000"/>
                    <a:lumOff val="80000"/>
                  </a:schemeClr>
                </a:solidFill>
                <a:effectLst>
                  <a:outerShdw blurRad="50800" dist="39000" dir="5460000" algn="tl">
                    <a:srgbClr val="000000">
                      <a:alpha val="38000"/>
                    </a:srgbClr>
                  </a:outerShdw>
                </a:effectLst>
                <a:latin typeface="Segoe Print" pitchFamily="2" charset="0"/>
              </a:rPr>
              <a:t>Astleford</a:t>
            </a:r>
            <a:r>
              <a:rPr lang="en-US" sz="4000" b="1" dirty="0">
                <a:ln w="11430">
                  <a:solidFill>
                    <a:srgbClr val="002060"/>
                  </a:solidFill>
                </a:ln>
                <a:solidFill>
                  <a:schemeClr val="accent2">
                    <a:lumMod val="20000"/>
                    <a:lumOff val="80000"/>
                  </a:schemeClr>
                </a:solidFill>
                <a:effectLst>
                  <a:outerShdw blurRad="50800" dist="39000" dir="5460000" algn="tl">
                    <a:srgbClr val="000000">
                      <a:alpha val="38000"/>
                    </a:srgbClr>
                  </a:outerShdw>
                </a:effectLst>
                <a:latin typeface="Segoe Print" pitchFamily="2" charset="0"/>
              </a:rPr>
              <a:t> </a:t>
            </a:r>
            <a:br>
              <a:rPr lang="en-US" sz="4000" b="1" dirty="0">
                <a:ln w="11430">
                  <a:solidFill>
                    <a:srgbClr val="002060"/>
                  </a:solidFill>
                </a:ln>
                <a:solidFill>
                  <a:schemeClr val="accent2">
                    <a:lumMod val="20000"/>
                    <a:lumOff val="80000"/>
                  </a:schemeClr>
                </a:solidFill>
                <a:effectLst>
                  <a:outerShdw blurRad="50800" dist="39000" dir="5460000" algn="tl">
                    <a:srgbClr val="000000">
                      <a:alpha val="38000"/>
                    </a:srgbClr>
                  </a:outerShdw>
                </a:effectLst>
                <a:latin typeface="Segoe Print" pitchFamily="2" charset="0"/>
              </a:rPr>
            </a:br>
            <a:r>
              <a:rPr lang="en-US" sz="4000" b="1" dirty="0">
                <a:ln w="11430">
                  <a:solidFill>
                    <a:srgbClr val="002060"/>
                  </a:solidFill>
                </a:ln>
                <a:solidFill>
                  <a:schemeClr val="accent2">
                    <a:lumMod val="20000"/>
                    <a:lumOff val="80000"/>
                  </a:schemeClr>
                </a:solidFill>
                <a:effectLst>
                  <a:outerShdw blurRad="50800" dist="39000" dir="5460000" algn="tl">
                    <a:srgbClr val="000000">
                      <a:alpha val="38000"/>
                    </a:srgbClr>
                  </a:outerShdw>
                </a:effectLst>
                <a:latin typeface="Segoe Print" pitchFamily="2" charset="0"/>
              </a:rPr>
              <a:t>&amp; Charlene </a:t>
            </a:r>
            <a:r>
              <a:rPr lang="en-US" sz="4000" b="1" dirty="0" err="1">
                <a:ln w="11430">
                  <a:solidFill>
                    <a:srgbClr val="002060"/>
                  </a:solidFill>
                </a:ln>
                <a:solidFill>
                  <a:schemeClr val="accent2">
                    <a:lumMod val="20000"/>
                    <a:lumOff val="80000"/>
                  </a:schemeClr>
                </a:solidFill>
                <a:effectLst>
                  <a:outerShdw blurRad="50800" dist="39000" dir="5460000" algn="tl">
                    <a:srgbClr val="000000">
                      <a:alpha val="38000"/>
                    </a:srgbClr>
                  </a:outerShdw>
                </a:effectLst>
                <a:latin typeface="Segoe Print" pitchFamily="2" charset="0"/>
              </a:rPr>
              <a:t>Fortsch</a:t>
            </a:r>
            <a:r>
              <a:rPr lang="en-US" sz="4000" b="1" dirty="0">
                <a:ln w="11430">
                  <a:solidFill>
                    <a:srgbClr val="002060"/>
                  </a:solidFill>
                </a:ln>
                <a:solidFill>
                  <a:schemeClr val="accent2">
                    <a:lumMod val="20000"/>
                    <a:lumOff val="80000"/>
                  </a:schemeClr>
                </a:solidFill>
                <a:effectLst>
                  <a:outerShdw blurRad="50800" dist="39000" dir="5460000" algn="tl">
                    <a:srgbClr val="000000">
                      <a:alpha val="38000"/>
                    </a:srgbClr>
                  </a:outerShdw>
                </a:effectLst>
                <a:latin typeface="Segoe Print" pitchFamily="2" charset="0"/>
              </a:rPr>
              <a:t>:</a:t>
            </a:r>
          </a:p>
        </p:txBody>
      </p:sp>
      <p:sp>
        <p:nvSpPr>
          <p:cNvPr id="5" name="Rounded Rectangle 4"/>
          <p:cNvSpPr/>
          <p:nvPr/>
        </p:nvSpPr>
        <p:spPr>
          <a:xfrm>
            <a:off x="1089424" y="4349589"/>
            <a:ext cx="5678160" cy="715089"/>
          </a:xfrm>
          <a:prstGeom prst="roundRect">
            <a:avLst/>
          </a:prstGeom>
          <a:solidFill>
            <a:schemeClr val="accent4">
              <a:lumMod val="60000"/>
              <a:lumOff val="40000"/>
            </a:schemeClr>
          </a:solidFill>
          <a:ln w="76200">
            <a:solidFill>
              <a:schemeClr val="accent4">
                <a:lumMod val="50000"/>
              </a:schemeClr>
            </a:solidFill>
          </a:ln>
          <a:scene3d>
            <a:camera prst="orthographicFront"/>
            <a:lightRig rig="flat" dir="tl">
              <a:rot lat="0" lon="0" rev="6600000"/>
            </a:lightRig>
          </a:scene3d>
          <a:sp3d>
            <a:bevelT w="165100" prst="coolSlan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2600" b="1" dirty="0">
                <a:ln>
                  <a:solidFill>
                    <a:srgbClr val="002060"/>
                  </a:solidFill>
                </a:ln>
                <a:latin typeface="Segoe Print" pitchFamily="2" charset="0"/>
                <a:hlinkClick r:id="rId3"/>
              </a:rPr>
              <a:t>questions</a:t>
            </a:r>
            <a:r>
              <a:rPr lang="en-US" sz="2600" b="1" dirty="0">
                <a:ln>
                  <a:solidFill>
                    <a:srgbClr val="002060"/>
                  </a:solidFill>
                </a:ln>
                <a:solidFill>
                  <a:srgbClr val="0037A4"/>
                </a:solidFill>
                <a:latin typeface="Segoe Print" pitchFamily="2" charset="0"/>
                <a:hlinkClick r:id="rId3"/>
              </a:rPr>
              <a:t>@studythecalendar.co</a:t>
            </a:r>
            <a:r>
              <a:rPr lang="en-US" sz="2600" b="1" dirty="0">
                <a:ln>
                  <a:solidFill>
                    <a:srgbClr val="002060"/>
                  </a:solidFill>
                </a:ln>
                <a:latin typeface="Segoe Print" pitchFamily="2" charset="0"/>
                <a:hlinkClick r:id="rId3"/>
              </a:rPr>
              <a:t>m</a:t>
            </a:r>
            <a:r>
              <a:rPr lang="en-US" sz="3600" b="1" cap="none" spc="0" dirty="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r>
              <a:rPr lang="en-US" sz="2400" b="1" cap="none" spc="0" dirty="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70C0"/>
                </a:solidFill>
              </a:ln>
              <a:solidFill>
                <a:srgbClr val="00B0F0"/>
              </a:solidFill>
              <a:effectLst>
                <a:outerShdw blurRad="50800" dist="39000" dir="5460000" algn="tl">
                  <a:srgbClr val="000000">
                    <a:alpha val="38000"/>
                  </a:srgbClr>
                </a:outerShdw>
              </a:effectLst>
              <a:latin typeface="Segoe Print" pitchFamily="2" charset="0"/>
            </a:endParaRPr>
          </a:p>
        </p:txBody>
      </p:sp>
      <p:sp>
        <p:nvSpPr>
          <p:cNvPr id="6" name="Rectangle 5">
            <a:extLst>
              <a:ext uri="{FF2B5EF4-FFF2-40B4-BE49-F238E27FC236}">
                <a16:creationId xmlns="" xmlns:a16="http://schemas.microsoft.com/office/drawing/2014/main" id="{6E5B756E-593C-4F32-9DC5-0C146D70C07C}"/>
              </a:ext>
            </a:extLst>
          </p:cNvPr>
          <p:cNvSpPr/>
          <p:nvPr/>
        </p:nvSpPr>
        <p:spPr>
          <a:xfrm rot="21127155">
            <a:off x="1655783" y="5936572"/>
            <a:ext cx="4267199" cy="213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algn="ctr"/>
            <a:r>
              <a:rPr lang="en-US" sz="8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Shalom!</a:t>
            </a:r>
            <a:endParaRPr lang="en-CA" sz="8000" dirty="0">
              <a:effectLst>
                <a:glow rad="228600">
                  <a:schemeClr val="accent1">
                    <a:satMod val="175000"/>
                    <a:alpha val="40000"/>
                  </a:schemeClr>
                </a:glow>
              </a:effectLst>
            </a:endParaRPr>
          </a:p>
        </p:txBody>
      </p:sp>
      <p:sp>
        <p:nvSpPr>
          <p:cNvPr id="7" name="Rectangle 6"/>
          <p:cNvSpPr/>
          <p:nvPr/>
        </p:nvSpPr>
        <p:spPr>
          <a:xfrm>
            <a:off x="6807931" y="4106968"/>
            <a:ext cx="35052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solidFill>
                  <a:srgbClr val="7FF7FD"/>
                </a:solidFill>
                <a:effectLst>
                  <a:outerShdw blurRad="50800" dist="39000" dir="5460000" algn="tl">
                    <a:srgbClr val="000000">
                      <a:alpha val="38000"/>
                    </a:srgbClr>
                  </a:outerShdw>
                </a:effectLst>
                <a:latin typeface="Edwardian Script ITC" pitchFamily="66" charset="0"/>
              </a:rPr>
              <a:t>Thank-you!</a:t>
            </a:r>
          </a:p>
        </p:txBody>
      </p:sp>
      <p:sp>
        <p:nvSpPr>
          <p:cNvPr id="8" name="Title 1"/>
          <p:cNvSpPr txBox="1">
            <a:spLocks/>
          </p:cNvSpPr>
          <p:nvPr/>
        </p:nvSpPr>
        <p:spPr>
          <a:xfrm>
            <a:off x="984477" y="7020"/>
            <a:ext cx="5888054" cy="6850980"/>
          </a:xfrm>
          <a:prstGeom prst="rect">
            <a:avLst/>
          </a:prstGeo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3600" b="1" dirty="0">
                <a:ln w="11430">
                  <a:solidFill>
                    <a:srgbClr val="002060"/>
                  </a:solidFill>
                </a:ln>
                <a:solidFill>
                  <a:schemeClr val="accent4">
                    <a:lumMod val="60000"/>
                    <a:lumOff val="40000"/>
                  </a:schemeClr>
                </a:solidFill>
                <a:effectLst>
                  <a:outerShdw blurRad="50800" dist="39000" dir="5460000" algn="tl">
                    <a:srgbClr val="000000">
                      <a:alpha val="38000"/>
                    </a:srgbClr>
                  </a:outerShdw>
                </a:effectLst>
                <a:latin typeface="Comic Sans MS" pitchFamily="66" charset="0"/>
              </a:rPr>
              <a:t>Hold your torch of Torah Truth high for Yahuah.</a:t>
            </a:r>
          </a:p>
          <a:p>
            <a:pPr algn="ctr">
              <a:lnSpc>
                <a:spcPct val="150000"/>
              </a:lnSpc>
            </a:pPr>
            <a:r>
              <a:rPr lang="en-US" sz="3600" b="1" dirty="0">
                <a:ln w="11430">
                  <a:solidFill>
                    <a:srgbClr val="002060"/>
                  </a:solidFill>
                </a:ln>
                <a:solidFill>
                  <a:schemeClr val="accent4">
                    <a:lumMod val="60000"/>
                    <a:lumOff val="40000"/>
                  </a:schemeClr>
                </a:solidFill>
                <a:effectLst>
                  <a:outerShdw blurRad="50800" dist="39000" dir="5460000" algn="tl">
                    <a:srgbClr val="000000">
                      <a:alpha val="38000"/>
                    </a:srgbClr>
                  </a:outerShdw>
                </a:effectLst>
                <a:latin typeface="Comic Sans MS" pitchFamily="66" charset="0"/>
              </a:rPr>
              <a:t>Send your comments to:</a:t>
            </a:r>
            <a:endParaRPr lang="en-US" sz="3600" b="1" dirty="0">
              <a:ln w="11430">
                <a:solidFill>
                  <a:srgbClr val="002060"/>
                </a:solidFill>
              </a:ln>
              <a:solidFill>
                <a:schemeClr val="accent4">
                  <a:lumMod val="60000"/>
                  <a:lumOff val="40000"/>
                </a:schemeClr>
              </a:solidFill>
              <a:effectLst>
                <a:outerShdw blurRad="50800" dist="39000" dir="5460000" algn="tl">
                  <a:srgbClr val="000000">
                    <a:alpha val="38000"/>
                  </a:srgbClr>
                </a:outerShdw>
              </a:effectLst>
              <a:latin typeface="Segoe Print" pitchFamily="2" charset="0"/>
            </a:endParaRPr>
          </a:p>
        </p:txBody>
      </p:sp>
      <p:pic>
        <p:nvPicPr>
          <p:cNvPr id="13" name="Picture 12" descr="C:\Users\Rae\Desktop\email ico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876" y="3760145"/>
            <a:ext cx="1414657" cy="10194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Rae\Desktop\Best CCC Logo Clear with colors in circle SM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87869" y="295703"/>
            <a:ext cx="1132531" cy="1171854"/>
          </a:xfrm>
          <a:prstGeom prst="rect">
            <a:avLst/>
          </a:prstGeom>
          <a:noFill/>
          <a:effectLst>
            <a:glow rad="520700">
              <a:schemeClr val="accent1">
                <a:satMod val="175000"/>
                <a:alpha val="41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33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par>
                          <p:cTn id="8" fill="hold">
                            <p:stCondLst>
                              <p:cond delay="5000"/>
                            </p:stCondLst>
                            <p:childTnLst>
                              <p:par>
                                <p:cTn id="9" presetID="22" presetClass="entr" presetSubtype="8"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2B5EEF0F-BCF0-4508-A845-F5FE3786502A}"/>
              </a:ext>
            </a:extLst>
          </p:cNvPr>
          <p:cNvSpPr/>
          <p:nvPr/>
        </p:nvSpPr>
        <p:spPr>
          <a:xfrm>
            <a:off x="169034" y="804903"/>
            <a:ext cx="11877963" cy="1171629"/>
          </a:xfrm>
          <a:prstGeom prst="roundRect">
            <a:avLst>
              <a:gd name="adj" fmla="val 50000"/>
            </a:avLst>
          </a:prstGeom>
          <a:gradFill>
            <a:gsLst>
              <a:gs pos="9000">
                <a:srgbClr val="7FF7FD">
                  <a:alpha val="48000"/>
                </a:srgbClr>
              </a:gs>
              <a:gs pos="35000">
                <a:srgbClr val="92D050">
                  <a:alpha val="32000"/>
                </a:srgbClr>
              </a:gs>
              <a:gs pos="71000">
                <a:schemeClr val="accent1">
                  <a:lumMod val="45000"/>
                  <a:lumOff val="55000"/>
                  <a:alpha val="60000"/>
                </a:schemeClr>
              </a:gs>
              <a:gs pos="100000">
                <a:srgbClr val="7030A0">
                  <a:lumMod val="76000"/>
                  <a:alpha val="3700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2800" dirty="0">
                <a:solidFill>
                  <a:schemeClr val="tx1"/>
                </a:solidFill>
                <a:effectLst/>
              </a:rPr>
              <a:t>This is the first mention of </a:t>
            </a:r>
            <a:r>
              <a:rPr lang="en-US" sz="2800" dirty="0">
                <a:solidFill>
                  <a:srgbClr val="0000FF"/>
                </a:solidFill>
                <a:effectLst>
                  <a:glow rad="127000">
                    <a:srgbClr val="FFFF00"/>
                  </a:glow>
                </a:effectLst>
                <a:latin typeface="Georgia" panose="02040502050405020303" pitchFamily="18" charset="0"/>
              </a:rPr>
              <a:t>Gid’on!</a:t>
            </a:r>
            <a:r>
              <a:rPr lang="en-US" sz="2800" dirty="0">
                <a:solidFill>
                  <a:prstClr val="black"/>
                </a:solidFill>
              </a:rPr>
              <a:t> Who is Gid’on? The </a:t>
            </a:r>
            <a:r>
              <a:rPr lang="en-US" sz="2800" b="1" dirty="0">
                <a:solidFill>
                  <a:srgbClr val="0000FF"/>
                </a:solidFill>
              </a:rPr>
              <a:t>Messenger</a:t>
            </a:r>
            <a:r>
              <a:rPr lang="en-US" sz="2800" dirty="0">
                <a:solidFill>
                  <a:prstClr val="black"/>
                </a:solidFill>
              </a:rPr>
              <a:t> (</a:t>
            </a:r>
            <a:r>
              <a:rPr lang="en-US" sz="2800" b="1" dirty="0" err="1">
                <a:ln>
                  <a:solidFill>
                    <a:schemeClr val="tx1"/>
                  </a:solidFill>
                </a:ln>
                <a:solidFill>
                  <a:srgbClr val="0000FF"/>
                </a:solidFill>
                <a:effectLst>
                  <a:glow rad="101600">
                    <a:srgbClr val="FF99FF"/>
                  </a:glow>
                </a:effectLst>
              </a:rPr>
              <a:t>Melek</a:t>
            </a:r>
            <a:r>
              <a:rPr lang="en-US" sz="2800" dirty="0">
                <a:solidFill>
                  <a:prstClr val="black"/>
                </a:solidFill>
              </a:rPr>
              <a:t>) of</a:t>
            </a:r>
            <a:br>
              <a:rPr lang="en-US" sz="2800" dirty="0">
                <a:solidFill>
                  <a:prstClr val="black"/>
                </a:solidFill>
              </a:rPr>
            </a:br>
            <a:r>
              <a:rPr lang="en-US" sz="2800" dirty="0">
                <a:solidFill>
                  <a:prstClr val="black"/>
                </a:solidFill>
              </a:rPr>
              <a:t>   </a:t>
            </a:r>
            <a:r>
              <a:rPr lang="en-US" sz="2800" b="1" dirty="0">
                <a:solidFill>
                  <a:srgbClr val="0000FF"/>
                </a:solidFill>
              </a:rPr>
              <a:t>Yahuah</a:t>
            </a:r>
            <a:r>
              <a:rPr lang="en-US" sz="2800" dirty="0">
                <a:solidFill>
                  <a:prstClr val="black"/>
                </a:solidFill>
              </a:rPr>
              <a:t> declared </a:t>
            </a:r>
            <a:r>
              <a:rPr lang="en-US" sz="2800" dirty="0">
                <a:solidFill>
                  <a:srgbClr val="0000FF"/>
                </a:solidFill>
                <a:effectLst>
                  <a:glow rad="127000">
                    <a:srgbClr val="FFFF00"/>
                  </a:glow>
                </a:effectLst>
                <a:latin typeface="Georgia" panose="02040502050405020303" pitchFamily="18" charset="0"/>
              </a:rPr>
              <a:t>Gid’on</a:t>
            </a:r>
            <a:r>
              <a:rPr lang="en-US" sz="2800" dirty="0">
                <a:solidFill>
                  <a:prstClr val="black"/>
                </a:solidFill>
              </a:rPr>
              <a:t> a </a:t>
            </a:r>
            <a:r>
              <a:rPr lang="en-US" sz="2800" b="1" dirty="0">
                <a:solidFill>
                  <a:srgbClr val="FF0000"/>
                </a:solidFill>
                <a:effectLst>
                  <a:outerShdw blurRad="50800" dist="50800" dir="5400000" algn="ctr" rotWithShape="0">
                    <a:srgbClr val="0000FF"/>
                  </a:outerShdw>
                </a:effectLst>
              </a:rPr>
              <a:t>mighty brave</a:t>
            </a:r>
            <a:r>
              <a:rPr lang="en-US" sz="2800" dirty="0">
                <a:solidFill>
                  <a:prstClr val="black"/>
                </a:solidFill>
                <a:effectLst>
                  <a:outerShdw blurRad="50800" dist="50800" dir="5400000" algn="ctr" rotWithShape="0">
                    <a:srgbClr val="0000FF"/>
                  </a:outerShdw>
                </a:effectLst>
              </a:rPr>
              <a:t> </a:t>
            </a:r>
            <a:r>
              <a:rPr lang="en-US" sz="2800" dirty="0">
                <a:solidFill>
                  <a:prstClr val="black"/>
                </a:solidFill>
              </a:rPr>
              <a:t>person.  Is this seen in his     name? </a:t>
            </a:r>
            <a:endParaRPr lang="en-US" sz="2800" dirty="0">
              <a:solidFill>
                <a:srgbClr val="0000FF"/>
              </a:solidFill>
              <a:effectLst>
                <a:glow rad="127000">
                  <a:srgbClr val="FFFF00"/>
                </a:glow>
              </a:effectLst>
              <a:latin typeface="Georgia" panose="02040502050405020303" pitchFamily="18" charset="0"/>
            </a:endParaRPr>
          </a:p>
        </p:txBody>
      </p:sp>
      <p:sp>
        <p:nvSpPr>
          <p:cNvPr id="3" name="Rectangle: Rounded Corners 2">
            <a:extLst>
              <a:ext uri="{FF2B5EF4-FFF2-40B4-BE49-F238E27FC236}">
                <a16:creationId xmlns="" xmlns:a16="http://schemas.microsoft.com/office/drawing/2014/main" id="{A55311D8-18D5-4E43-B802-D720CAAD79C4}"/>
              </a:ext>
            </a:extLst>
          </p:cNvPr>
          <p:cNvSpPr/>
          <p:nvPr/>
        </p:nvSpPr>
        <p:spPr>
          <a:xfrm>
            <a:off x="3195484" y="103238"/>
            <a:ext cx="5718200" cy="560439"/>
          </a:xfrm>
          <a:prstGeom prst="roundRect">
            <a:avLst>
              <a:gd name="adj" fmla="val 50000"/>
            </a:avLst>
          </a:prstGeom>
          <a:solidFill>
            <a:srgbClr val="C00000"/>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t>A Mighty, Brave One!</a:t>
            </a:r>
          </a:p>
        </p:txBody>
      </p:sp>
      <p:pic>
        <p:nvPicPr>
          <p:cNvPr id="6" name="Picture 5">
            <a:extLst>
              <a:ext uri="{FF2B5EF4-FFF2-40B4-BE49-F238E27FC236}">
                <a16:creationId xmlns="" xmlns:a16="http://schemas.microsoft.com/office/drawing/2014/main" id="{79934DE8-0A1A-4114-8346-76EF52DA62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1142" y="2092036"/>
            <a:ext cx="10270830" cy="2532702"/>
          </a:xfrm>
          <a:prstGeom prst="rect">
            <a:avLst/>
          </a:prstGeom>
          <a:ln>
            <a:solidFill>
              <a:srgbClr val="002060"/>
            </a:solidFill>
          </a:ln>
        </p:spPr>
      </p:pic>
      <p:sp>
        <p:nvSpPr>
          <p:cNvPr id="7" name="Rectangle: Rounded Corners 6">
            <a:extLst>
              <a:ext uri="{FF2B5EF4-FFF2-40B4-BE49-F238E27FC236}">
                <a16:creationId xmlns="" xmlns:a16="http://schemas.microsoft.com/office/drawing/2014/main" id="{EC723720-4BD6-47EE-9B3B-9B6299A503D6}"/>
              </a:ext>
            </a:extLst>
          </p:cNvPr>
          <p:cNvSpPr/>
          <p:nvPr/>
        </p:nvSpPr>
        <p:spPr>
          <a:xfrm>
            <a:off x="9374907" y="3094183"/>
            <a:ext cx="1016001" cy="812799"/>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Arrow Connector 8">
            <a:extLst>
              <a:ext uri="{FF2B5EF4-FFF2-40B4-BE49-F238E27FC236}">
                <a16:creationId xmlns="" xmlns:a16="http://schemas.microsoft.com/office/drawing/2014/main" id="{A81CF682-5DE0-437A-B841-26470FECE98E}"/>
              </a:ext>
            </a:extLst>
          </p:cNvPr>
          <p:cNvCxnSpPr>
            <a:cxnSpLocks/>
          </p:cNvCxnSpPr>
          <p:nvPr/>
        </p:nvCxnSpPr>
        <p:spPr>
          <a:xfrm flipH="1">
            <a:off x="10178475" y="1376516"/>
            <a:ext cx="379012" cy="1717667"/>
          </a:xfrm>
          <a:prstGeom prst="straightConnector1">
            <a:avLst/>
          </a:prstGeom>
          <a:ln w="76200">
            <a:solidFill>
              <a:srgbClr val="0000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 xmlns:a16="http://schemas.microsoft.com/office/drawing/2014/main" id="{01691123-8694-49CE-B1EF-2B725045C3FB}"/>
              </a:ext>
            </a:extLst>
          </p:cNvPr>
          <p:cNvSpPr>
            <a:spLocks noGrp="1"/>
          </p:cNvSpPr>
          <p:nvPr>
            <p:ph type="sldNum" sz="quarter" idx="12"/>
          </p:nvPr>
        </p:nvSpPr>
        <p:spPr>
          <a:xfrm>
            <a:off x="9448800" y="6513851"/>
            <a:ext cx="2743200" cy="365125"/>
          </a:xfrm>
        </p:spPr>
        <p:txBody>
          <a:bodyPr/>
          <a:lstStyle/>
          <a:p>
            <a:fld id="{DDD9EB22-F289-478D-9B7C-A50560697DE0}" type="slidenum">
              <a:rPr lang="en-CA" smtClean="0">
                <a:solidFill>
                  <a:schemeClr val="tx1"/>
                </a:solidFill>
              </a:rPr>
              <a:t>9</a:t>
            </a:fld>
            <a:endParaRPr lang="en-CA" dirty="0">
              <a:solidFill>
                <a:schemeClr val="tx1"/>
              </a:solidFill>
            </a:endParaRPr>
          </a:p>
        </p:txBody>
      </p:sp>
      <p:cxnSp>
        <p:nvCxnSpPr>
          <p:cNvPr id="10" name="Straight Arrow Connector 9">
            <a:extLst>
              <a:ext uri="{FF2B5EF4-FFF2-40B4-BE49-F238E27FC236}">
                <a16:creationId xmlns="" xmlns:a16="http://schemas.microsoft.com/office/drawing/2014/main" id="{0D7326D5-15BA-4111-8FD3-E35943786293}"/>
              </a:ext>
            </a:extLst>
          </p:cNvPr>
          <p:cNvCxnSpPr>
            <a:cxnSpLocks/>
          </p:cNvCxnSpPr>
          <p:nvPr/>
        </p:nvCxnSpPr>
        <p:spPr>
          <a:xfrm>
            <a:off x="4027055" y="1773382"/>
            <a:ext cx="766618" cy="1422400"/>
          </a:xfrm>
          <a:prstGeom prst="straightConnector1">
            <a:avLst/>
          </a:prstGeom>
          <a:ln w="76200">
            <a:solidFill>
              <a:srgbClr val="0000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 xmlns:a16="http://schemas.microsoft.com/office/drawing/2014/main" id="{A25F8D67-6D11-4FC8-9493-BD03E84717A6}"/>
              </a:ext>
            </a:extLst>
          </p:cNvPr>
          <p:cNvSpPr/>
          <p:nvPr/>
        </p:nvSpPr>
        <p:spPr>
          <a:xfrm>
            <a:off x="10557487" y="2705877"/>
            <a:ext cx="1114395" cy="279918"/>
          </a:xfrm>
          <a:prstGeom prst="roundRect">
            <a:avLst/>
          </a:prstGeom>
          <a:solidFill>
            <a:srgbClr val="FF99FF"/>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Judges 6</a:t>
            </a:r>
          </a:p>
        </p:txBody>
      </p:sp>
      <p:pic>
        <p:nvPicPr>
          <p:cNvPr id="8" name="Picture 7">
            <a:extLst>
              <a:ext uri="{FF2B5EF4-FFF2-40B4-BE49-F238E27FC236}">
                <a16:creationId xmlns="" xmlns:a16="http://schemas.microsoft.com/office/drawing/2014/main" id="{133C44C2-57B1-46BF-9FDE-9A4A78B2AF0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56025" y="4983296"/>
            <a:ext cx="7187382" cy="1521495"/>
          </a:xfrm>
          <a:prstGeom prst="rect">
            <a:avLst/>
          </a:prstGeom>
          <a:ln>
            <a:solidFill>
              <a:srgbClr val="002060"/>
            </a:solidFill>
          </a:ln>
        </p:spPr>
      </p:pic>
      <p:sp>
        <p:nvSpPr>
          <p:cNvPr id="4" name="Rectangle: Rounded Corners 3">
            <a:extLst>
              <a:ext uri="{FF2B5EF4-FFF2-40B4-BE49-F238E27FC236}">
                <a16:creationId xmlns="" xmlns:a16="http://schemas.microsoft.com/office/drawing/2014/main" id="{EE66F627-1288-48ED-A2F5-D7F1C2A73BA4}"/>
              </a:ext>
            </a:extLst>
          </p:cNvPr>
          <p:cNvSpPr/>
          <p:nvPr/>
        </p:nvSpPr>
        <p:spPr>
          <a:xfrm>
            <a:off x="169035" y="4084408"/>
            <a:ext cx="4176828" cy="2670354"/>
          </a:xfrm>
          <a:prstGeom prst="roundRect">
            <a:avLst/>
          </a:prstGeom>
          <a:gradFill>
            <a:gsLst>
              <a:gs pos="9000">
                <a:srgbClr val="7FF7FD">
                  <a:alpha val="48000"/>
                </a:srgbClr>
              </a:gs>
              <a:gs pos="57000">
                <a:srgbClr val="FFFF00">
                  <a:alpha val="60000"/>
                </a:srgbClr>
              </a:gs>
              <a:gs pos="100000">
                <a:srgbClr val="00B050">
                  <a:alpha val="4800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90000"/>
              </a:lnSpc>
              <a:spcBef>
                <a:spcPts val="1000"/>
              </a:spcBef>
            </a:pPr>
            <a:r>
              <a:rPr lang="en-US" sz="2800" dirty="0" err="1">
                <a:solidFill>
                  <a:srgbClr val="0000FF"/>
                </a:solidFill>
                <a:effectLst>
                  <a:glow rad="127000">
                    <a:srgbClr val="FFFF00"/>
                  </a:glow>
                </a:effectLst>
                <a:latin typeface="Georgia" panose="02040502050405020303" pitchFamily="18" charset="0"/>
              </a:rPr>
              <a:t>Gid’on’s</a:t>
            </a:r>
            <a:r>
              <a:rPr lang="en-US" sz="2800" dirty="0">
                <a:solidFill>
                  <a:srgbClr val="0000FF"/>
                </a:solidFill>
                <a:effectLst>
                  <a:glow rad="127000">
                    <a:srgbClr val="FFFF00"/>
                  </a:glow>
                </a:effectLst>
                <a:latin typeface="Georgia" panose="02040502050405020303" pitchFamily="18" charset="0"/>
              </a:rPr>
              <a:t> name has this root word within it. </a:t>
            </a:r>
            <a:br>
              <a:rPr lang="en-US" sz="2800" dirty="0">
                <a:solidFill>
                  <a:srgbClr val="0000FF"/>
                </a:solidFill>
                <a:effectLst>
                  <a:glow rad="127000">
                    <a:srgbClr val="FFFF00"/>
                  </a:glow>
                </a:effectLst>
                <a:latin typeface="Georgia" panose="02040502050405020303" pitchFamily="18" charset="0"/>
              </a:rPr>
            </a:br>
            <a:r>
              <a:rPr lang="en-US" sz="2800" dirty="0">
                <a:solidFill>
                  <a:srgbClr val="0000FF"/>
                </a:solidFill>
                <a:effectLst>
                  <a:glow rad="127000">
                    <a:srgbClr val="FFFF00"/>
                  </a:glow>
                </a:effectLst>
                <a:latin typeface="Georgia" panose="02040502050405020303" pitchFamily="18" charset="0"/>
              </a:rPr>
              <a:t>Did </a:t>
            </a:r>
            <a:r>
              <a:rPr lang="en-US" sz="2800" dirty="0" err="1">
                <a:solidFill>
                  <a:srgbClr val="0000FF"/>
                </a:solidFill>
                <a:effectLst>
                  <a:glow rad="127000">
                    <a:srgbClr val="FFFF00"/>
                  </a:glow>
                </a:effectLst>
                <a:latin typeface="Georgia" panose="02040502050405020303" pitchFamily="18" charset="0"/>
              </a:rPr>
              <a:t>Gid’on</a:t>
            </a:r>
            <a:r>
              <a:rPr lang="en-US" sz="2800" dirty="0">
                <a:solidFill>
                  <a:srgbClr val="0000FF"/>
                </a:solidFill>
                <a:effectLst>
                  <a:glow rad="127000">
                    <a:srgbClr val="FFFF00"/>
                  </a:glow>
                </a:effectLst>
                <a:latin typeface="Georgia" panose="02040502050405020303" pitchFamily="18" charset="0"/>
              </a:rPr>
              <a:t> </a:t>
            </a:r>
            <a:r>
              <a:rPr lang="en-US" sz="2800" u="sng" dirty="0">
                <a:solidFill>
                  <a:srgbClr val="0000FF"/>
                </a:solidFill>
                <a:effectLst>
                  <a:glow rad="127000">
                    <a:srgbClr val="FFFF00"/>
                  </a:glow>
                </a:effectLst>
                <a:latin typeface="Georgia" panose="02040502050405020303" pitchFamily="18" charset="0"/>
              </a:rPr>
              <a:t>SHEMA</a:t>
            </a:r>
            <a:r>
              <a:rPr lang="en-US" sz="2800" dirty="0">
                <a:solidFill>
                  <a:srgbClr val="0000FF"/>
                </a:solidFill>
                <a:effectLst>
                  <a:glow rad="127000">
                    <a:srgbClr val="FFFF00"/>
                  </a:glow>
                </a:effectLst>
                <a:latin typeface="Georgia" panose="02040502050405020303" pitchFamily="18" charset="0"/>
              </a:rPr>
              <a:t> according to these characteristics of his name, in his exploits?</a:t>
            </a:r>
          </a:p>
        </p:txBody>
      </p:sp>
    </p:spTree>
    <p:extLst>
      <p:ext uri="{BB962C8B-B14F-4D97-AF65-F5344CB8AC3E}">
        <p14:creationId xmlns:p14="http://schemas.microsoft.com/office/powerpoint/2010/main" val="302231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6733</TotalTime>
  <Words>3194</Words>
  <Application>Microsoft Office PowerPoint</Application>
  <PresentationFormat>Widescreen</PresentationFormat>
  <Paragraphs>612</Paragraphs>
  <Slides>80</Slides>
  <Notes>32</Notes>
  <HiddenSlides>0</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80</vt:i4>
      </vt:variant>
    </vt:vector>
  </HeadingPairs>
  <TitlesOfParts>
    <vt:vector size="103" baseType="lpstr">
      <vt:lpstr>Aharoni</vt:lpstr>
      <vt:lpstr>Arial</vt:lpstr>
      <vt:lpstr>Arial Black</vt:lpstr>
      <vt:lpstr>Arial Rounded MT Bold</vt:lpstr>
      <vt:lpstr>Calibri</vt:lpstr>
      <vt:lpstr>Calibri Light</vt:lpstr>
      <vt:lpstr>Calibri,Bold</vt:lpstr>
      <vt:lpstr>Calibri,Italic</vt:lpstr>
      <vt:lpstr>Candara</vt:lpstr>
      <vt:lpstr>Comic Sans MS</vt:lpstr>
      <vt:lpstr>Cooper Black</vt:lpstr>
      <vt:lpstr>Edwardian Script ITC</vt:lpstr>
      <vt:lpstr>Elephant</vt:lpstr>
      <vt:lpstr>Georgia</vt:lpstr>
      <vt:lpstr>Georgia,Italic</vt:lpstr>
      <vt:lpstr>MV Boli</vt:lpstr>
      <vt:lpstr>Segoe Print</vt:lpstr>
      <vt:lpstr>Times New Roman</vt:lpstr>
      <vt:lpstr>TITUS Cyberbit Basic</vt:lpstr>
      <vt:lpstr>Wingdings</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dc:creator>
  <cp:lastModifiedBy>User55</cp:lastModifiedBy>
  <cp:revision>469</cp:revision>
  <dcterms:created xsi:type="dcterms:W3CDTF">2021-12-12T14:18:03Z</dcterms:created>
  <dcterms:modified xsi:type="dcterms:W3CDTF">2022-01-15T04:56:52Z</dcterms:modified>
</cp:coreProperties>
</file>