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20" r:id="rId2"/>
    <p:sldId id="405" r:id="rId3"/>
    <p:sldId id="406" r:id="rId4"/>
    <p:sldId id="407" r:id="rId5"/>
    <p:sldId id="411" r:id="rId6"/>
    <p:sldId id="412" r:id="rId7"/>
    <p:sldId id="417" r:id="rId8"/>
    <p:sldId id="418" r:id="rId9"/>
    <p:sldId id="416" r:id="rId10"/>
    <p:sldId id="413" r:id="rId11"/>
    <p:sldId id="410" r:id="rId12"/>
    <p:sldId id="414" r:id="rId13"/>
    <p:sldId id="41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initials="T" lastIdx="37" clrIdx="0">
    <p:extLst>
      <p:ext uri="{19B8F6BF-5375-455C-9EA6-DF929625EA0E}">
        <p15:presenceInfo xmlns:p15="http://schemas.microsoft.com/office/powerpoint/2012/main" userId="6f70958e3069516c" providerId="Windows Live"/>
      </p:ext>
    </p:extLst>
  </p:cmAuthor>
  <p:cmAuthor id="2" name="User55" initials="U" lastIdx="133" clrIdx="1">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7FF7FD"/>
    <a:srgbClr val="0000FF"/>
    <a:srgbClr val="00FF99"/>
    <a:srgbClr val="FF99FF"/>
    <a:srgbClr val="C32D2E"/>
    <a:srgbClr val="FF7C80"/>
    <a:srgbClr val="008000"/>
    <a:srgbClr val="FF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84267" autoAdjust="0"/>
  </p:normalViewPr>
  <p:slideViewPr>
    <p:cSldViewPr snapToGrid="0" showGuides="1">
      <p:cViewPr varScale="1">
        <p:scale>
          <a:sx n="95" d="100"/>
          <a:sy n="95" d="100"/>
        </p:scale>
        <p:origin x="420" y="78"/>
      </p:cViewPr>
      <p:guideLst>
        <p:guide orient="horz" pos="2183"/>
        <p:guide pos="3817"/>
      </p:guideLst>
    </p:cSldViewPr>
  </p:slideViewPr>
  <p:notesTextViewPr>
    <p:cViewPr>
      <p:scale>
        <a:sx n="150" d="100"/>
        <a:sy n="15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209F81F-7AFB-48B1-8481-50321996A75C}" type="datetimeFigureOut">
              <a:rPr lang="en-CA" smtClean="0"/>
              <a:t>2022-01-14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3386675-40DD-42DA-89DF-6E2B6C1E6587}" type="slidenum">
              <a:rPr lang="en-CA" smtClean="0"/>
              <a:t>‹#›</a:t>
            </a:fld>
            <a:endParaRPr lang="en-CA"/>
          </a:p>
        </p:txBody>
      </p:sp>
    </p:spTree>
    <p:extLst>
      <p:ext uri="{BB962C8B-B14F-4D97-AF65-F5344CB8AC3E}">
        <p14:creationId xmlns:p14="http://schemas.microsoft.com/office/powerpoint/2010/main" val="3714351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1C9436-CF7D-4200-86D8-911B90203B20}" type="datetimeFigureOut">
              <a:rPr lang="en-CA" smtClean="0"/>
              <a:t>2022-01-14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85FF4C-7703-4662-A87F-F7AB81F9D205}" type="slidenum">
              <a:rPr lang="en-CA" smtClean="0"/>
              <a:t>‹#›</a:t>
            </a:fld>
            <a:endParaRPr lang="en-CA"/>
          </a:p>
        </p:txBody>
      </p:sp>
    </p:spTree>
    <p:extLst>
      <p:ext uri="{BB962C8B-B14F-4D97-AF65-F5344CB8AC3E}">
        <p14:creationId xmlns:p14="http://schemas.microsoft.com/office/powerpoint/2010/main" val="134908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4.21a – Teaser for Gideon’s Fleece  13</a:t>
            </a:r>
            <a:r>
              <a:rPr lang="en-US" baseline="0" dirty="0" smtClean="0"/>
              <a:t> slides TA Jan 14/22  Website:    </a:t>
            </a:r>
            <a:r>
              <a:rPr lang="en-US" baseline="0" dirty="0" err="1" smtClean="0"/>
              <a:t>Youtube</a:t>
            </a:r>
            <a:r>
              <a:rPr lang="en-US" baseline="0" dirty="0" smtClean="0"/>
              <a:t>: </a:t>
            </a:r>
          </a:p>
          <a:p>
            <a:endParaRPr lang="en-US" baseline="0" dirty="0" smtClean="0"/>
          </a:p>
          <a:p>
            <a:r>
              <a:rPr lang="en-US" baseline="0" dirty="0" smtClean="0"/>
              <a:t>Blurb 4.12a teaser for Gideon’s Fleece:  This video is just a very short introduction into what there is to discover in the full study of Gideon’s Fleece in Judges 6-7.  Once the Torah has established Yahuah’s day begins with the first dawn twilight every morning, there shouldn’t be any reason for having many more witnesses in the rest of the Old Testament.  Yet there are many – along with Gideon. This short introduction will tell you “why” it may be worth your while to take another look.  Remembering that every word of Scripture is very important, and every story is very important, so is the “new lesson” in this story – it is of extreme importance and a topic of huge controversy for most everyone.  All you have to do is:  “Come and See!”  Shalom!</a:t>
            </a:r>
          </a:p>
        </p:txBody>
      </p:sp>
      <p:sp>
        <p:nvSpPr>
          <p:cNvPr id="4" name="Slide Number Placeholder 3"/>
          <p:cNvSpPr>
            <a:spLocks noGrp="1"/>
          </p:cNvSpPr>
          <p:nvPr>
            <p:ph type="sldNum" sz="quarter" idx="10"/>
          </p:nvPr>
        </p:nvSpPr>
        <p:spPr/>
        <p:txBody>
          <a:bodyPr/>
          <a:lstStyle/>
          <a:p>
            <a:fld id="{5585FF4C-7703-4662-A87F-F7AB81F9D205}" type="slidenum">
              <a:rPr lang="en-CA" smtClean="0"/>
              <a:t>1</a:t>
            </a:fld>
            <a:endParaRPr lang="en-CA"/>
          </a:p>
        </p:txBody>
      </p:sp>
    </p:spTree>
    <p:extLst>
      <p:ext uri="{BB962C8B-B14F-4D97-AF65-F5344CB8AC3E}">
        <p14:creationId xmlns:p14="http://schemas.microsoft.com/office/powerpoint/2010/main" val="288247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97FE3-A101-4D4C-9948-ED89E88DA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A156E902-10BD-4639-B81A-727D0C7D3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ACFCD51D-4BA0-43FF-9D8A-7144A8A8EA38}"/>
              </a:ext>
            </a:extLst>
          </p:cNvPr>
          <p:cNvSpPr>
            <a:spLocks noGrp="1"/>
          </p:cNvSpPr>
          <p:nvPr>
            <p:ph type="dt" sz="half" idx="10"/>
          </p:nvPr>
        </p:nvSpPr>
        <p:spPr/>
        <p:txBody>
          <a:bodyPr/>
          <a:lstStyle/>
          <a:p>
            <a:fld id="{40E6E73F-AAAE-4335-BABE-5D4A0CFE730B}" type="datetime1">
              <a:rPr lang="en-CA" smtClean="0"/>
              <a:t>2022-01-14</a:t>
            </a:fld>
            <a:endParaRPr lang="en-CA"/>
          </a:p>
        </p:txBody>
      </p:sp>
      <p:sp>
        <p:nvSpPr>
          <p:cNvPr id="5" name="Footer Placeholder 4">
            <a:extLst>
              <a:ext uri="{FF2B5EF4-FFF2-40B4-BE49-F238E27FC236}">
                <a16:creationId xmlns="" xmlns:a16="http://schemas.microsoft.com/office/drawing/2014/main" id="{B7B7AA1E-1179-415C-BE4A-39F3BF4ABD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A0F315EE-C289-401F-8202-88F7A22814D8}"/>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813244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84533B-4AC5-48CB-9E02-3E215F75C17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E9C60934-CFAE-48CE-AB37-981F307C5B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68BFFC96-DE58-43D3-9AF4-03F13C427986}"/>
              </a:ext>
            </a:extLst>
          </p:cNvPr>
          <p:cNvSpPr>
            <a:spLocks noGrp="1"/>
          </p:cNvSpPr>
          <p:nvPr>
            <p:ph type="dt" sz="half" idx="10"/>
          </p:nvPr>
        </p:nvSpPr>
        <p:spPr/>
        <p:txBody>
          <a:bodyPr/>
          <a:lstStyle/>
          <a:p>
            <a:fld id="{09368062-BA2A-4E26-89B3-F9561A52E957}" type="datetime1">
              <a:rPr lang="en-CA" smtClean="0"/>
              <a:t>2022-01-14</a:t>
            </a:fld>
            <a:endParaRPr lang="en-CA"/>
          </a:p>
        </p:txBody>
      </p:sp>
      <p:sp>
        <p:nvSpPr>
          <p:cNvPr id="5" name="Footer Placeholder 4">
            <a:extLst>
              <a:ext uri="{FF2B5EF4-FFF2-40B4-BE49-F238E27FC236}">
                <a16:creationId xmlns="" xmlns:a16="http://schemas.microsoft.com/office/drawing/2014/main" id="{5894EFD0-9A78-404A-BD73-A9BCD9AEF4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F77BA78E-31FC-414D-BEFC-6CA93C5DDF18}"/>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163078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1D09491-AEC1-4A15-8C1A-13204D67B5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3FCDC63E-62B3-418A-BFA1-78457FC22B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0D3A6AC-1E35-4B1E-9E66-23D535B35812}"/>
              </a:ext>
            </a:extLst>
          </p:cNvPr>
          <p:cNvSpPr>
            <a:spLocks noGrp="1"/>
          </p:cNvSpPr>
          <p:nvPr>
            <p:ph type="dt" sz="half" idx="10"/>
          </p:nvPr>
        </p:nvSpPr>
        <p:spPr/>
        <p:txBody>
          <a:bodyPr/>
          <a:lstStyle/>
          <a:p>
            <a:fld id="{1AE69D7A-1B22-4DB4-9ED1-E0E874DB02B8}" type="datetime1">
              <a:rPr lang="en-CA" smtClean="0"/>
              <a:t>2022-01-14</a:t>
            </a:fld>
            <a:endParaRPr lang="en-CA"/>
          </a:p>
        </p:txBody>
      </p:sp>
      <p:sp>
        <p:nvSpPr>
          <p:cNvPr id="5" name="Footer Placeholder 4">
            <a:extLst>
              <a:ext uri="{FF2B5EF4-FFF2-40B4-BE49-F238E27FC236}">
                <a16:creationId xmlns="" xmlns:a16="http://schemas.microsoft.com/office/drawing/2014/main" id="{055B34C7-70F7-4E35-A1B8-48054D2C6B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A640371D-B9D9-4F12-BF69-01440003D8EF}"/>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1681023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A5FB66-5F5A-40E1-A535-F10BCD531B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EC0F902F-37D3-4AE8-9429-68AC879AF3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544A9B61-504D-4E7F-B979-0A5EFF3D3DC7}"/>
              </a:ext>
            </a:extLst>
          </p:cNvPr>
          <p:cNvSpPr>
            <a:spLocks noGrp="1"/>
          </p:cNvSpPr>
          <p:nvPr>
            <p:ph type="dt" sz="half" idx="10"/>
          </p:nvPr>
        </p:nvSpPr>
        <p:spPr/>
        <p:txBody>
          <a:bodyPr/>
          <a:lstStyle/>
          <a:p>
            <a:fld id="{27131179-95BC-432F-9B0F-2BE90D6D42D6}" type="datetime1">
              <a:rPr lang="en-CA" smtClean="0"/>
              <a:t>2022-01-14</a:t>
            </a:fld>
            <a:endParaRPr lang="en-CA"/>
          </a:p>
        </p:txBody>
      </p:sp>
      <p:sp>
        <p:nvSpPr>
          <p:cNvPr id="5" name="Footer Placeholder 4">
            <a:extLst>
              <a:ext uri="{FF2B5EF4-FFF2-40B4-BE49-F238E27FC236}">
                <a16:creationId xmlns="" xmlns:a16="http://schemas.microsoft.com/office/drawing/2014/main" id="{A27DBD41-CAD5-4E62-AABD-F9FD1DD018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FBC84AA1-D5DB-44F1-AED9-9A1C54B471EE}"/>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2857093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925F9E-FF54-4260-AD2C-2EF93FA11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69A365F2-BB8B-4E2D-9DA9-8D78B9329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0F3EC40-33A4-4289-887F-2E05B56F6A6D}"/>
              </a:ext>
            </a:extLst>
          </p:cNvPr>
          <p:cNvSpPr>
            <a:spLocks noGrp="1"/>
          </p:cNvSpPr>
          <p:nvPr>
            <p:ph type="dt" sz="half" idx="10"/>
          </p:nvPr>
        </p:nvSpPr>
        <p:spPr/>
        <p:txBody>
          <a:bodyPr/>
          <a:lstStyle/>
          <a:p>
            <a:fld id="{77E7A3E0-A47E-4E6E-87C8-D365BF3DCFFB}" type="datetime1">
              <a:rPr lang="en-CA" smtClean="0"/>
              <a:t>2022-01-14</a:t>
            </a:fld>
            <a:endParaRPr lang="en-CA"/>
          </a:p>
        </p:txBody>
      </p:sp>
      <p:sp>
        <p:nvSpPr>
          <p:cNvPr id="5" name="Footer Placeholder 4">
            <a:extLst>
              <a:ext uri="{FF2B5EF4-FFF2-40B4-BE49-F238E27FC236}">
                <a16:creationId xmlns="" xmlns:a16="http://schemas.microsoft.com/office/drawing/2014/main" id="{4461CA7E-83CD-46A1-8AB1-78661D67B9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16A82420-CB9A-49F1-8E59-8C6377EC6A66}"/>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283587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60F02A-EF1F-4866-9FCD-C5B26B9620A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266DFF06-50D4-46FF-992C-CEF59BB938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6CD60725-1370-4E16-8AF4-1569540601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51C59E7C-2605-4CBD-B58D-8B23D59E5F0D}"/>
              </a:ext>
            </a:extLst>
          </p:cNvPr>
          <p:cNvSpPr>
            <a:spLocks noGrp="1"/>
          </p:cNvSpPr>
          <p:nvPr>
            <p:ph type="dt" sz="half" idx="10"/>
          </p:nvPr>
        </p:nvSpPr>
        <p:spPr/>
        <p:txBody>
          <a:bodyPr/>
          <a:lstStyle/>
          <a:p>
            <a:fld id="{93E4DF54-E0F7-4535-84FE-E5900734A09E}" type="datetime1">
              <a:rPr lang="en-CA" smtClean="0"/>
              <a:t>2022-01-14</a:t>
            </a:fld>
            <a:endParaRPr lang="en-CA"/>
          </a:p>
        </p:txBody>
      </p:sp>
      <p:sp>
        <p:nvSpPr>
          <p:cNvPr id="6" name="Footer Placeholder 5">
            <a:extLst>
              <a:ext uri="{FF2B5EF4-FFF2-40B4-BE49-F238E27FC236}">
                <a16:creationId xmlns="" xmlns:a16="http://schemas.microsoft.com/office/drawing/2014/main" id="{43A1BDB2-69AC-4019-A5EB-390875B535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7E85F4EF-6635-440B-A632-AC6CC6F3F540}"/>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1899293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65CB9B-F7FA-42E9-AB8B-049E6A97C86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4E19209D-E4DB-4087-9068-C1BE47A12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1369EAC-FF4D-4B64-B7CD-9A2FF23BD1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2D10FFF9-7CD9-4886-82D8-2D21ABBED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3929843-E5DE-47B9-AFAB-C577D9A05A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1DF50C02-D6A2-45AF-9911-C75C494B7051}"/>
              </a:ext>
            </a:extLst>
          </p:cNvPr>
          <p:cNvSpPr>
            <a:spLocks noGrp="1"/>
          </p:cNvSpPr>
          <p:nvPr>
            <p:ph type="dt" sz="half" idx="10"/>
          </p:nvPr>
        </p:nvSpPr>
        <p:spPr/>
        <p:txBody>
          <a:bodyPr/>
          <a:lstStyle/>
          <a:p>
            <a:fld id="{DD63F165-8D38-4DCD-B097-7175ABE3872F}" type="datetime1">
              <a:rPr lang="en-CA" smtClean="0"/>
              <a:t>2022-01-14</a:t>
            </a:fld>
            <a:endParaRPr lang="en-CA"/>
          </a:p>
        </p:txBody>
      </p:sp>
      <p:sp>
        <p:nvSpPr>
          <p:cNvPr id="8" name="Footer Placeholder 7">
            <a:extLst>
              <a:ext uri="{FF2B5EF4-FFF2-40B4-BE49-F238E27FC236}">
                <a16:creationId xmlns="" xmlns:a16="http://schemas.microsoft.com/office/drawing/2014/main" id="{864F09D6-17B0-453D-B299-18808222697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8BB52CAE-6812-4BF9-ACD0-731465AC29B9}"/>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35194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1477E5-20BB-4004-88CA-01488B32DE5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1C2D4509-9213-4BE1-9F67-5A67B84AB505}"/>
              </a:ext>
            </a:extLst>
          </p:cNvPr>
          <p:cNvSpPr>
            <a:spLocks noGrp="1"/>
          </p:cNvSpPr>
          <p:nvPr>
            <p:ph type="dt" sz="half" idx="10"/>
          </p:nvPr>
        </p:nvSpPr>
        <p:spPr/>
        <p:txBody>
          <a:bodyPr/>
          <a:lstStyle/>
          <a:p>
            <a:fld id="{1608B446-C2C8-4479-BA77-E23AE8F2E7A6}" type="datetime1">
              <a:rPr lang="en-CA" smtClean="0"/>
              <a:t>2022-01-14</a:t>
            </a:fld>
            <a:endParaRPr lang="en-CA"/>
          </a:p>
        </p:txBody>
      </p:sp>
      <p:sp>
        <p:nvSpPr>
          <p:cNvPr id="4" name="Footer Placeholder 3">
            <a:extLst>
              <a:ext uri="{FF2B5EF4-FFF2-40B4-BE49-F238E27FC236}">
                <a16:creationId xmlns="" xmlns:a16="http://schemas.microsoft.com/office/drawing/2014/main" id="{C31B41E9-D37C-40C1-BDD5-ABD017D9DF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4DDDC9F2-3919-4FE6-A46C-C44CB4F171E4}"/>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4027068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DC25220-8A8F-46E3-9E10-7FD706383C6D}"/>
              </a:ext>
            </a:extLst>
          </p:cNvPr>
          <p:cNvSpPr>
            <a:spLocks noGrp="1"/>
          </p:cNvSpPr>
          <p:nvPr>
            <p:ph type="dt" sz="half" idx="10"/>
          </p:nvPr>
        </p:nvSpPr>
        <p:spPr/>
        <p:txBody>
          <a:bodyPr/>
          <a:lstStyle/>
          <a:p>
            <a:fld id="{12BA0719-B070-4B19-A6EA-B3A6B89202C3}" type="datetime1">
              <a:rPr lang="en-CA" smtClean="0"/>
              <a:t>2022-01-14</a:t>
            </a:fld>
            <a:endParaRPr lang="en-CA"/>
          </a:p>
        </p:txBody>
      </p:sp>
      <p:sp>
        <p:nvSpPr>
          <p:cNvPr id="3" name="Footer Placeholder 2">
            <a:extLst>
              <a:ext uri="{FF2B5EF4-FFF2-40B4-BE49-F238E27FC236}">
                <a16:creationId xmlns="" xmlns:a16="http://schemas.microsoft.com/office/drawing/2014/main" id="{3CC939CC-091D-4807-8D07-259459CC684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E6F47FD6-2F93-4356-BC35-ECCF4E058172}"/>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4044760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02939-2163-4444-9E66-9700C2852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F8386A58-943A-458F-B41E-D9C4C12BF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A1778968-0575-4F99-B801-5034C8138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D98C0DA-D66D-47BF-A4E3-482F33944AB7}"/>
              </a:ext>
            </a:extLst>
          </p:cNvPr>
          <p:cNvSpPr>
            <a:spLocks noGrp="1"/>
          </p:cNvSpPr>
          <p:nvPr>
            <p:ph type="dt" sz="half" idx="10"/>
          </p:nvPr>
        </p:nvSpPr>
        <p:spPr/>
        <p:txBody>
          <a:bodyPr/>
          <a:lstStyle/>
          <a:p>
            <a:fld id="{1DFED985-3FD3-4A25-99A2-70AC4CB0B837}" type="datetime1">
              <a:rPr lang="en-CA" smtClean="0"/>
              <a:t>2022-01-14</a:t>
            </a:fld>
            <a:endParaRPr lang="en-CA"/>
          </a:p>
        </p:txBody>
      </p:sp>
      <p:sp>
        <p:nvSpPr>
          <p:cNvPr id="6" name="Footer Placeholder 5">
            <a:extLst>
              <a:ext uri="{FF2B5EF4-FFF2-40B4-BE49-F238E27FC236}">
                <a16:creationId xmlns="" xmlns:a16="http://schemas.microsoft.com/office/drawing/2014/main" id="{BDF4EBFB-D835-4ED3-959B-4421253D116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BFCDE1E5-9DC6-4ACA-A0EF-11E53F488B86}"/>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2950829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8460A-7F5B-4768-ACA2-427D40186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CB6FEAC9-30DA-4A5E-BC57-C86968D7C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76D9B278-A88B-4911-97BC-9D1CCBF35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7E9FF0-34F8-48A3-838E-62D0CB0148F5}"/>
              </a:ext>
            </a:extLst>
          </p:cNvPr>
          <p:cNvSpPr>
            <a:spLocks noGrp="1"/>
          </p:cNvSpPr>
          <p:nvPr>
            <p:ph type="dt" sz="half" idx="10"/>
          </p:nvPr>
        </p:nvSpPr>
        <p:spPr/>
        <p:txBody>
          <a:bodyPr/>
          <a:lstStyle/>
          <a:p>
            <a:fld id="{B678A014-7805-4EBC-8CFA-E49F311ABAE3}" type="datetime1">
              <a:rPr lang="en-CA" smtClean="0"/>
              <a:t>2022-01-14</a:t>
            </a:fld>
            <a:endParaRPr lang="en-CA"/>
          </a:p>
        </p:txBody>
      </p:sp>
      <p:sp>
        <p:nvSpPr>
          <p:cNvPr id="6" name="Footer Placeholder 5">
            <a:extLst>
              <a:ext uri="{FF2B5EF4-FFF2-40B4-BE49-F238E27FC236}">
                <a16:creationId xmlns="" xmlns:a16="http://schemas.microsoft.com/office/drawing/2014/main" id="{DCC840BB-DADB-401E-B5C5-984E3511F7B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583E25A0-3CE8-4B6E-BC99-C53869B4A6D6}"/>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750638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E9D6614-40CF-483D-A114-02A3A716B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D4692F4C-FCEF-4012-BF69-DD95FF34F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7A49F58-BA4D-4165-9227-8F6464AC3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95F1E-0CF0-4811-8227-971AF3DA0EB2}" type="datetime1">
              <a:rPr lang="en-CA" smtClean="0"/>
              <a:t>2022-01-14</a:t>
            </a:fld>
            <a:endParaRPr lang="en-CA"/>
          </a:p>
        </p:txBody>
      </p:sp>
      <p:sp>
        <p:nvSpPr>
          <p:cNvPr id="5" name="Footer Placeholder 4">
            <a:extLst>
              <a:ext uri="{FF2B5EF4-FFF2-40B4-BE49-F238E27FC236}">
                <a16:creationId xmlns="" xmlns:a16="http://schemas.microsoft.com/office/drawing/2014/main" id="{2ACB26F4-B382-41C2-B072-176260EAA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079298F2-E911-4C51-A70C-F054A83AD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9EB22-F289-478D-9B7C-A50560697DE0}" type="slidenum">
              <a:rPr lang="en-CA" smtClean="0"/>
              <a:t>‹#›</a:t>
            </a:fld>
            <a:endParaRPr lang="en-CA"/>
          </a:p>
        </p:txBody>
      </p:sp>
    </p:spTree>
    <p:extLst>
      <p:ext uri="{BB962C8B-B14F-4D97-AF65-F5344CB8AC3E}">
        <p14:creationId xmlns:p14="http://schemas.microsoft.com/office/powerpoint/2010/main" val="375187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 Id="rId9" Type="http://schemas.openxmlformats.org/officeDocument/2006/relationships/image" Target="../media/image26.jfif"/></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8.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fif"/><Relationship Id="rId1" Type="http://schemas.openxmlformats.org/officeDocument/2006/relationships/slideLayout" Target="../slideLayouts/slideLayout2.xml"/><Relationship Id="rId6" Type="http://schemas.openxmlformats.org/officeDocument/2006/relationships/image" Target="../media/image16.jfif"/><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18131" y="72652"/>
            <a:ext cx="10364771" cy="101566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6000" b="1" dirty="0">
                <a:ln w="24500" cmpd="dbl">
                  <a:noFill/>
                  <a:prstDash val="solid"/>
                  <a:miter lim="800000"/>
                </a:ln>
                <a:solidFill>
                  <a:srgbClr val="FED46C"/>
                </a:solidFill>
                <a:effectLst>
                  <a:glow rad="165100">
                    <a:srgbClr val="002060"/>
                  </a:glow>
                  <a:outerShdw blurRad="38100" dist="38100" dir="7020000" algn="tl">
                    <a:srgbClr val="000000">
                      <a:alpha val="35000"/>
                    </a:srgbClr>
                  </a:outerShdw>
                </a:effectLst>
                <a:latin typeface="Rockwell" pitchFamily="18" charset="0"/>
              </a:rPr>
              <a:t>Covenant</a:t>
            </a:r>
            <a:r>
              <a:rPr lang="en-US" sz="6000" b="1" dirty="0">
                <a:ln w="24500" cmpd="dbl">
                  <a:noFill/>
                  <a:prstDash val="solid"/>
                  <a:miter lim="800000"/>
                </a:ln>
                <a:solidFill>
                  <a:schemeClr val="accent2">
                    <a:lumMod val="60000"/>
                    <a:lumOff val="40000"/>
                  </a:schemeClr>
                </a:solidFill>
                <a:effectLst>
                  <a:glow rad="215900">
                    <a:srgbClr val="513A2D"/>
                  </a:glow>
                  <a:outerShdw blurRad="38100" dist="38100" dir="7020000" algn="tl">
                    <a:srgbClr val="000000">
                      <a:alpha val="35000"/>
                    </a:srgbClr>
                  </a:outerShdw>
                </a:effectLst>
                <a:latin typeface="Rockwell" pitchFamily="18" charset="0"/>
              </a:rPr>
              <a:t> </a:t>
            </a:r>
            <a:r>
              <a:rPr lang="en-US" sz="6000" b="1" dirty="0">
                <a:ln w="24500" cmpd="dbl">
                  <a:noFill/>
                  <a:prstDash val="solid"/>
                  <a:miter lim="800000"/>
                </a:ln>
                <a:solidFill>
                  <a:schemeClr val="accent2">
                    <a:lumMod val="60000"/>
                    <a:lumOff val="40000"/>
                  </a:schemeClr>
                </a:solidFill>
                <a:effectLst>
                  <a:glow rad="165100">
                    <a:srgbClr val="5A2C64"/>
                  </a:glow>
                  <a:outerShdw blurRad="38100" dist="38100" dir="7020000" algn="tl">
                    <a:srgbClr val="000000">
                      <a:alpha val="35000"/>
                    </a:srgbClr>
                  </a:outerShdw>
                </a:effectLst>
                <a:latin typeface="Rockwell" pitchFamily="18" charset="0"/>
              </a:rPr>
              <a:t>Calendar Club</a:t>
            </a:r>
            <a:r>
              <a:rPr lang="en-US" sz="3600" b="1" dirty="0">
                <a:ln w="24500" cmpd="dbl">
                  <a:noFill/>
                  <a:prstDash val="solid"/>
                  <a:miter lim="800000"/>
                </a:ln>
                <a:solidFill>
                  <a:schemeClr val="accent2">
                    <a:lumMod val="60000"/>
                    <a:lumOff val="40000"/>
                  </a:schemeClr>
                </a:solidFill>
                <a:effectLst>
                  <a:glow rad="165100">
                    <a:srgbClr val="5A2C64"/>
                  </a:glow>
                  <a:outerShdw blurRad="38100" dist="38100" dir="7020000" algn="tl">
                    <a:srgbClr val="000000">
                      <a:alpha val="35000"/>
                    </a:srgbClr>
                  </a:outerShdw>
                </a:effectLst>
                <a:latin typeface="Comic Sans MS" pitchFamily="66" charset="0"/>
              </a:rPr>
              <a:t> </a:t>
            </a:r>
            <a:endParaRPr lang="en-US" sz="2000" b="1" dirty="0">
              <a:ln w="24500" cmpd="dbl">
                <a:noFill/>
                <a:prstDash val="solid"/>
                <a:miter lim="800000"/>
              </a:ln>
              <a:solidFill>
                <a:schemeClr val="accent2">
                  <a:lumMod val="60000"/>
                  <a:lumOff val="40000"/>
                </a:schemeClr>
              </a:solidFill>
              <a:effectLst>
                <a:glow rad="165100">
                  <a:srgbClr val="5A2C64"/>
                </a:glow>
                <a:outerShdw blurRad="38100" dist="38100" dir="7020000" algn="tl">
                  <a:srgbClr val="000000">
                    <a:alpha val="35000"/>
                  </a:srgbClr>
                </a:outerShdw>
              </a:effectLst>
              <a:latin typeface="Comic Sans MS" pitchFamily="66" charset="0"/>
            </a:endParaRPr>
          </a:p>
        </p:txBody>
      </p:sp>
      <p:pic>
        <p:nvPicPr>
          <p:cNvPr id="4" name="Picture 3" descr="C:\Users\Rae\Documents\A CF Desktop Feb 2021\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996" y="250634"/>
            <a:ext cx="1516289" cy="1568938"/>
          </a:xfrm>
          <a:prstGeom prst="rect">
            <a:avLst/>
          </a:prstGeom>
          <a:noFill/>
          <a:effectLst>
            <a:glow rad="609600">
              <a:schemeClr val="accent1">
                <a:satMod val="175000"/>
                <a:alpha val="24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248150" y="976453"/>
            <a:ext cx="7533200" cy="563231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2060"/>
                  </a:solidFill>
                </a:ln>
                <a:solidFill>
                  <a:srgbClr val="002060"/>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Introduction to:</a:t>
            </a:r>
          </a:p>
          <a:p>
            <a:pPr algn="ctr"/>
            <a:r>
              <a:rPr lang="en-US" sz="8800" b="1" dirty="0">
                <a:ln w="11430">
                  <a:solidFill>
                    <a:srgbClr val="002060"/>
                  </a:solidFill>
                </a:ln>
                <a:solidFill>
                  <a:srgbClr val="00B0F0"/>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Gideon’s</a:t>
            </a:r>
            <a:r>
              <a:rPr lang="en-US" sz="8800" b="1" dirty="0">
                <a:ln w="11430">
                  <a:solidFill>
                    <a:srgbClr val="002060"/>
                  </a:solidFill>
                </a:ln>
                <a:solidFill>
                  <a:schemeClr val="accent3"/>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 </a:t>
            </a:r>
            <a:r>
              <a:rPr lang="en-US" sz="8800" b="1" dirty="0">
                <a:ln w="11430">
                  <a:solidFill>
                    <a:srgbClr val="002060"/>
                  </a:solidFill>
                </a:ln>
                <a:solidFill>
                  <a:srgbClr val="C32D2E"/>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Fleece</a:t>
            </a:r>
            <a:r>
              <a:rPr lang="en-US" sz="8800" b="1" dirty="0">
                <a:ln w="11430">
                  <a:solidFill>
                    <a:srgbClr val="002060"/>
                  </a:solidFill>
                </a:ln>
                <a:solidFill>
                  <a:schemeClr val="accent3"/>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 </a:t>
            </a:r>
            <a:br>
              <a:rPr lang="en-US" sz="8800" b="1" dirty="0">
                <a:ln w="11430">
                  <a:solidFill>
                    <a:srgbClr val="002060"/>
                  </a:solidFill>
                </a:ln>
                <a:solidFill>
                  <a:schemeClr val="accent3"/>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br>
            <a:r>
              <a:rPr lang="en-US" sz="8800" b="1" dirty="0">
                <a:ln w="11430">
                  <a:solidFill>
                    <a:srgbClr val="002060"/>
                  </a:solidFill>
                </a:ln>
                <a:solidFill>
                  <a:schemeClr val="accent2">
                    <a:lumMod val="50000"/>
                  </a:schemeClr>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Clay Pots </a:t>
            </a:r>
            <a:br>
              <a:rPr lang="en-US" sz="8800" b="1" dirty="0">
                <a:ln w="11430">
                  <a:solidFill>
                    <a:srgbClr val="002060"/>
                  </a:solidFill>
                </a:ln>
                <a:solidFill>
                  <a:schemeClr val="accent2">
                    <a:lumMod val="50000"/>
                  </a:schemeClr>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br>
            <a:r>
              <a:rPr lang="en-US" sz="8800" b="1" dirty="0">
                <a:ln w="11430">
                  <a:solidFill>
                    <a:srgbClr val="002060"/>
                  </a:solidFill>
                </a:ln>
                <a:solidFill>
                  <a:srgbClr val="C32D2E"/>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&amp;</a:t>
            </a:r>
            <a:r>
              <a:rPr lang="en-US" sz="8800" b="1" dirty="0">
                <a:ln w="11430">
                  <a:solidFill>
                    <a:srgbClr val="002060"/>
                  </a:solidFill>
                </a:ln>
                <a:solidFill>
                  <a:schemeClr val="accent3"/>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 </a:t>
            </a:r>
            <a:r>
              <a:rPr lang="en-US" sz="8800" b="1" dirty="0">
                <a:ln w="11430">
                  <a:solidFill>
                    <a:srgbClr val="002060"/>
                  </a:solidFill>
                </a:ln>
                <a:solidFill>
                  <a:schemeClr val="tx1">
                    <a:lumMod val="50000"/>
                    <a:lumOff val="50000"/>
                  </a:schemeClr>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Shofars</a:t>
            </a:r>
          </a:p>
        </p:txBody>
      </p:sp>
      <p:sp>
        <p:nvSpPr>
          <p:cNvPr id="6" name="Rectangle 5"/>
          <p:cNvSpPr/>
          <p:nvPr/>
        </p:nvSpPr>
        <p:spPr>
          <a:xfrm>
            <a:off x="877936" y="5589668"/>
            <a:ext cx="4011564"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rgbClr val="002060"/>
                  </a:solidFill>
                </a:ln>
                <a:solidFill>
                  <a:srgbClr val="002060"/>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rPr>
              <a:t>Judges 6-7</a:t>
            </a:r>
            <a:endParaRPr lang="en-US" sz="6600" b="1" dirty="0">
              <a:ln w="11430">
                <a:solidFill>
                  <a:srgbClr val="002060"/>
                </a:solidFill>
              </a:ln>
              <a:solidFill>
                <a:srgbClr val="002060"/>
              </a:solidFill>
              <a:effectLst>
                <a:glow rad="127000">
                  <a:schemeClr val="bg1">
                    <a:alpha val="76000"/>
                  </a:schemeClr>
                </a:glow>
                <a:outerShdw blurRad="50800" dist="39000" dir="5460000" algn="tl">
                  <a:srgbClr val="000000">
                    <a:alpha val="38000"/>
                  </a:srgbClr>
                </a:outerShdw>
              </a:effectLst>
              <a:latin typeface="Brush Script MT" panose="03060802040406070304" pitchFamily="66" charset="0"/>
            </a:endParaRPr>
          </a:p>
        </p:txBody>
      </p:sp>
    </p:spTree>
    <p:extLst>
      <p:ext uri="{BB962C8B-B14F-4D97-AF65-F5344CB8AC3E}">
        <p14:creationId xmlns:p14="http://schemas.microsoft.com/office/powerpoint/2010/main" val="2970745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0" y="307522"/>
            <a:ext cx="8247743" cy="1672318"/>
          </a:xfrm>
          <a:solidFill>
            <a:schemeClr val="tx2">
              <a:alpha val="74000"/>
            </a:schemeClr>
          </a:solidFill>
          <a:scene3d>
            <a:camera prst="orthographicFront"/>
            <a:lightRig rig="threePt" dir="t"/>
          </a:scene3d>
          <a:sp3d>
            <a:bevelT w="152400" h="50800" prst="softRound"/>
          </a:sp3d>
        </p:spPr>
        <p:txBody>
          <a:bodyPr>
            <a:normAutofit/>
            <a:sp3d extrusionH="57150">
              <a:bevelT w="38100" h="38100" prst="angle"/>
            </a:sp3d>
          </a:bodyPr>
          <a:lstStyle/>
          <a:p>
            <a:r>
              <a:rPr lang="en-US" sz="3600" b="1" dirty="0">
                <a:solidFill>
                  <a:srgbClr val="FF0000"/>
                </a:solidFill>
              </a:rPr>
              <a:t>The Sunset Theory teachings have put forth a lot of resistance </a:t>
            </a:r>
            <a:r>
              <a:rPr lang="en-US" sz="3600" b="1" dirty="0" smtClean="0">
                <a:solidFill>
                  <a:srgbClr val="FF0000"/>
                </a:solidFill>
              </a:rPr>
              <a:t>against </a:t>
            </a:r>
            <a:r>
              <a:rPr lang="en-US" sz="3600" b="1" dirty="0">
                <a:solidFill>
                  <a:srgbClr val="00B0F0"/>
                </a:solidFill>
                <a:effectLst>
                  <a:glow rad="127000">
                    <a:schemeClr val="accent4">
                      <a:lumMod val="60000"/>
                      <a:lumOff val="40000"/>
                    </a:schemeClr>
                  </a:glow>
                </a:effectLst>
              </a:rPr>
              <a:t>Yahuah’s</a:t>
            </a:r>
            <a:r>
              <a:rPr lang="en-US" sz="3600" b="1" dirty="0">
                <a:solidFill>
                  <a:srgbClr val="FF0000"/>
                </a:solidFill>
                <a:effectLst>
                  <a:glow rad="127000">
                    <a:schemeClr val="accent4">
                      <a:lumMod val="60000"/>
                      <a:lumOff val="40000"/>
                    </a:schemeClr>
                  </a:glow>
                </a:effectLst>
              </a:rPr>
              <a:t> </a:t>
            </a:r>
            <a:r>
              <a:rPr lang="en-US" sz="3600" b="1" dirty="0">
                <a:solidFill>
                  <a:srgbClr val="00B0F0"/>
                </a:solidFill>
                <a:effectLst>
                  <a:glow rad="127000">
                    <a:schemeClr val="accent4">
                      <a:lumMod val="60000"/>
                      <a:lumOff val="40000"/>
                    </a:schemeClr>
                  </a:glow>
                </a:effectLst>
              </a:rPr>
              <a:t>“Covenant for the Day” </a:t>
            </a:r>
            <a:r>
              <a:rPr lang="en-US" sz="3600" b="1" dirty="0">
                <a:solidFill>
                  <a:srgbClr val="FF0000"/>
                </a:solidFill>
              </a:rPr>
              <a:t>commencement.</a:t>
            </a:r>
          </a:p>
          <a:p>
            <a:pPr marL="0" indent="0">
              <a:buNone/>
            </a:pPr>
            <a:endParaRPr lang="en-US" sz="3600" b="1" dirty="0">
              <a:solidFill>
                <a:srgbClr val="FF0000"/>
              </a:solidFill>
            </a:endParaRPr>
          </a:p>
        </p:txBody>
      </p:sp>
      <p:sp>
        <p:nvSpPr>
          <p:cNvPr id="4" name="Slide Number Placeholder 3"/>
          <p:cNvSpPr>
            <a:spLocks noGrp="1"/>
          </p:cNvSpPr>
          <p:nvPr>
            <p:ph type="sldNum" sz="quarter" idx="12"/>
          </p:nvPr>
        </p:nvSpPr>
        <p:spPr>
          <a:xfrm>
            <a:off x="9198428" y="6369957"/>
            <a:ext cx="2743200" cy="365125"/>
          </a:xfrm>
        </p:spPr>
        <p:txBody>
          <a:bodyPr/>
          <a:lstStyle/>
          <a:p>
            <a:fld id="{DDD9EB22-F289-478D-9B7C-A50560697DE0}" type="slidenum">
              <a:rPr lang="en-CA" smtClean="0"/>
              <a:t>10</a:t>
            </a:fld>
            <a:endParaRPr lang="en-CA" dirty="0"/>
          </a:p>
        </p:txBody>
      </p:sp>
      <p:sp>
        <p:nvSpPr>
          <p:cNvPr id="5" name="Content Placeholder 2"/>
          <p:cNvSpPr txBox="1">
            <a:spLocks/>
          </p:cNvSpPr>
          <p:nvPr/>
        </p:nvSpPr>
        <p:spPr>
          <a:xfrm>
            <a:off x="402770" y="2515053"/>
            <a:ext cx="2950031" cy="3203576"/>
          </a:xfrm>
          <a:prstGeom prst="rect">
            <a:avLst/>
          </a:prstGeom>
          <a:solidFill>
            <a:schemeClr val="tx2">
              <a:alpha val="74000"/>
            </a:schemeClr>
          </a:solidFill>
          <a:scene3d>
            <a:camera prst="orthographicFront"/>
            <a:lightRig rig="threePt" dir="t"/>
          </a:scene3d>
          <a:sp3d>
            <a:bevelT w="152400" h="50800" prst="softRound"/>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1">
                    <a:lumMod val="50000"/>
                  </a:schemeClr>
                </a:solidFill>
              </a:rPr>
              <a:t>Most will say:  “I don’t have time for this right now!  </a:t>
            </a:r>
            <a:r>
              <a:rPr lang="en-US" sz="3600" b="1" dirty="0">
                <a:solidFill>
                  <a:srgbClr val="FF0000"/>
                </a:solidFill>
              </a:rPr>
              <a:t>I’m just fine with sunset!</a:t>
            </a:r>
            <a:r>
              <a:rPr lang="en-US" sz="3600" b="1" dirty="0">
                <a:solidFill>
                  <a:srgbClr val="002060"/>
                </a:solidFill>
              </a:rPr>
              <a:t>”</a:t>
            </a:r>
          </a:p>
        </p:txBody>
      </p:sp>
    </p:spTree>
    <p:extLst>
      <p:ext uri="{BB962C8B-B14F-4D97-AF65-F5344CB8AC3E}">
        <p14:creationId xmlns:p14="http://schemas.microsoft.com/office/powerpoint/2010/main" val="2826831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3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backgroundRemoval t="282" b="92113" l="3558" r="100000"/>
                    </a14:imgEffect>
                    <a14:imgEffect>
                      <a14:colorTemperature colorTemp="4700"/>
                    </a14:imgEffect>
                  </a14:imgLayer>
                </a14:imgProps>
              </a:ext>
              <a:ext uri="{28A0092B-C50C-407E-A947-70E740481C1C}">
                <a14:useLocalDpi xmlns:a14="http://schemas.microsoft.com/office/drawing/2010/main"/>
              </a:ext>
            </a:extLst>
          </a:blip>
          <a:stretch>
            <a:fillRect/>
          </a:stretch>
        </p:blipFill>
        <p:spPr>
          <a:xfrm>
            <a:off x="5670128" y="2102981"/>
            <a:ext cx="5407895" cy="35988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bg1"/>
                </a:solidFill>
              </a:rPr>
              <a:t>11</a:t>
            </a:fld>
            <a:endParaRPr lang="en-CA" dirty="0">
              <a:solidFill>
                <a:schemeClr val="bg1"/>
              </a:solidFill>
            </a:endParaRPr>
          </a:p>
        </p:txBody>
      </p:sp>
      <p:sp>
        <p:nvSpPr>
          <p:cNvPr id="19" name="Content Placeholder 2"/>
          <p:cNvSpPr txBox="1">
            <a:spLocks/>
          </p:cNvSpPr>
          <p:nvPr/>
        </p:nvSpPr>
        <p:spPr>
          <a:xfrm>
            <a:off x="3585845" y="427264"/>
            <a:ext cx="6471913" cy="2001611"/>
          </a:xfrm>
          <a:prstGeom prst="rect">
            <a:avLst/>
          </a:prstGeom>
          <a:solidFill>
            <a:schemeClr val="tx2">
              <a:alpha val="74000"/>
            </a:schemeClr>
          </a:solidFill>
          <a:scene3d>
            <a:camera prst="orthographicFront"/>
            <a:lightRig rig="threePt" dir="t"/>
          </a:scene3d>
          <a:sp3d>
            <a:bevelT w="152400" h="50800" prst="softRound"/>
          </a:sp3d>
        </p:spPr>
        <p:txBody>
          <a:bodyPr vert="horz" lIns="91440" tIns="45720" rIns="91440" bIns="45720" rtlCol="0">
            <a:normAutofit fontScale="925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rPr>
              <a:t>Question:  “Are you satisfied </a:t>
            </a:r>
            <a:br>
              <a:rPr lang="en-US" sz="3600" b="1" dirty="0">
                <a:solidFill>
                  <a:schemeClr val="bg1"/>
                </a:solidFill>
              </a:rPr>
            </a:br>
            <a:r>
              <a:rPr lang="en-US" sz="3600" b="1" dirty="0" smtClean="0">
                <a:solidFill>
                  <a:srgbClr val="C00000"/>
                </a:solidFill>
              </a:rPr>
              <a:t>with sunset Sabbaths</a:t>
            </a:r>
            <a:r>
              <a:rPr lang="en-US" sz="3600" b="1" dirty="0" smtClean="0">
                <a:solidFill>
                  <a:schemeClr val="bg1"/>
                </a:solidFill>
              </a:rPr>
              <a:t> if </a:t>
            </a:r>
            <a:r>
              <a:rPr lang="en-US" sz="3600" b="1" dirty="0">
                <a:solidFill>
                  <a:schemeClr val="bg1"/>
                </a:solidFill>
              </a:rPr>
              <a:t>you </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haven’t really checked </a:t>
            </a:r>
            <a:r>
              <a:rPr lang="en-US" sz="3600" b="1" dirty="0">
                <a:solidFill>
                  <a:schemeClr val="bg1"/>
                </a:solidFill>
              </a:rPr>
              <a:t>things out?”  </a:t>
            </a:r>
            <a:br>
              <a:rPr lang="en-US" sz="3600" b="1" dirty="0">
                <a:solidFill>
                  <a:schemeClr val="bg1"/>
                </a:solidFill>
              </a:rPr>
            </a:br>
            <a:r>
              <a:rPr lang="en-US" sz="3600" b="1" dirty="0">
                <a:ln>
                  <a:solidFill>
                    <a:sysClr val="windowText" lastClr="000000"/>
                  </a:solidFill>
                </a:ln>
                <a:solidFill>
                  <a:srgbClr val="FF0000"/>
                </a:solidFill>
                <a:effectLst>
                  <a:outerShdw blurRad="50800" dist="50800" dir="5400000" algn="ctr" rotWithShape="0">
                    <a:srgbClr val="00FF99"/>
                  </a:outerShdw>
                </a:effectLst>
                <a:latin typeface="Arial Black" panose="020B0A04020102020204" pitchFamily="34" charset="0"/>
              </a:rPr>
              <a:t>Time is quickly passing by.</a:t>
            </a:r>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7084" b="94823" l="9786" r="89602"/>
                    </a14:imgEffect>
                    <a14:imgEffect>
                      <a14:saturation sat="66000"/>
                    </a14:imgEffect>
                  </a14:imgLayer>
                </a14:imgProps>
              </a:ext>
              <a:ext uri="{28A0092B-C50C-407E-A947-70E740481C1C}">
                <a14:useLocalDpi xmlns:a14="http://schemas.microsoft.com/office/drawing/2010/main"/>
              </a:ext>
            </a:extLst>
          </a:blip>
          <a:stretch>
            <a:fillRect/>
          </a:stretch>
        </p:blipFill>
        <p:spPr>
          <a:xfrm>
            <a:off x="9425671" y="335275"/>
            <a:ext cx="3114675" cy="3495675"/>
          </a:xfrm>
          <a:prstGeom prst="rect">
            <a:avLst/>
          </a:prstGeom>
          <a:ln>
            <a:noFill/>
          </a:ln>
          <a:effectLst>
            <a:glow rad="101600">
              <a:schemeClr val="accent3">
                <a:lumMod val="60000"/>
                <a:lumOff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490" y="3005718"/>
            <a:ext cx="5141687" cy="34320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1" name="Content Placeholder 2"/>
          <p:cNvSpPr txBox="1">
            <a:spLocks/>
          </p:cNvSpPr>
          <p:nvPr/>
        </p:nvSpPr>
        <p:spPr>
          <a:xfrm>
            <a:off x="5476449" y="5260890"/>
            <a:ext cx="6323661" cy="1103137"/>
          </a:xfrm>
          <a:prstGeom prst="rect">
            <a:avLst/>
          </a:prstGeom>
          <a:solidFill>
            <a:schemeClr val="tx2">
              <a:alpha val="74000"/>
            </a:schemeClr>
          </a:solidFill>
          <a:scene3d>
            <a:camera prst="orthographicFront"/>
            <a:lightRig rig="threePt" dir="t"/>
          </a:scene3d>
          <a:sp3d>
            <a:bevelT w="152400" h="50800" prst="softRound"/>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rPr>
              <a:t>To “Come and See” what  Gideon’s Testimony has for </a:t>
            </a:r>
            <a:r>
              <a:rPr lang="en-US" sz="3600" b="1" dirty="0" smtClean="0">
                <a:solidFill>
                  <a:schemeClr val="bg1"/>
                </a:solidFill>
              </a:rPr>
              <a:t>you.</a:t>
            </a:r>
            <a:endParaRPr lang="en-US" sz="3600" b="1" dirty="0">
              <a:solidFill>
                <a:srgbClr val="FF0000"/>
              </a:solidFill>
            </a:endParaRPr>
          </a:p>
        </p:txBody>
      </p:sp>
      <p:pic>
        <p:nvPicPr>
          <p:cNvPr id="15" name="Picture 1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57679" y="427264"/>
            <a:ext cx="2684279" cy="27693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a:extLst>
              <a:ext uri="{FF2B5EF4-FFF2-40B4-BE49-F238E27FC236}">
                <a16:creationId xmlns="" xmlns:a16="http://schemas.microsoft.com/office/drawing/2014/main" id="{6E5B756E-593C-4F32-9DC5-0C146D70C07C}"/>
              </a:ext>
            </a:extLst>
          </p:cNvPr>
          <p:cNvSpPr/>
          <p:nvPr/>
        </p:nvSpPr>
        <p:spPr>
          <a:xfrm rot="21127155">
            <a:off x="6032947" y="3232487"/>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a:t>
            </a:r>
            <a:r>
              <a:rPr lang="en-US" sz="5400" b="1"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That’s why </a:t>
            </a:r>
            <a:endParaRPr lang="en-CA" sz="5400" dirty="0">
              <a:effectLst>
                <a:glow rad="228600">
                  <a:schemeClr val="accent1">
                    <a:satMod val="175000"/>
                    <a:alpha val="40000"/>
                  </a:schemeClr>
                </a:glow>
              </a:effectLst>
            </a:endParaRPr>
          </a:p>
        </p:txBody>
      </p:sp>
    </p:spTree>
    <p:extLst>
      <p:ext uri="{BB962C8B-B14F-4D97-AF65-F5344CB8AC3E}">
        <p14:creationId xmlns:p14="http://schemas.microsoft.com/office/powerpoint/2010/main" val="289988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375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5750"/>
                            </p:stCondLst>
                            <p:childTnLst>
                              <p:par>
                                <p:cTn id="9" presetID="31" presetClass="entr" presetSubtype="0" fill="hold" nodeType="after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par>
                                <p:cTn id="15" presetID="31"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par>
                          <p:cTn id="21" fill="hold">
                            <p:stCondLst>
                              <p:cond delay="7250"/>
                            </p:stCondLst>
                            <p:childTnLst>
                              <p:par>
                                <p:cTn id="22" presetID="16" presetClass="entr" presetSubtype="21" fill="hold" nodeType="afterEffect">
                                  <p:stCondLst>
                                    <p:cond delay="50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barn(inVertical)">
                                      <p:cBhvr>
                                        <p:cTn id="24" dur="75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98311" y="6369957"/>
            <a:ext cx="1910440" cy="365125"/>
          </a:xfrm>
        </p:spPr>
        <p:txBody>
          <a:bodyPr/>
          <a:lstStyle/>
          <a:p>
            <a:fld id="{DDD9EB22-F289-478D-9B7C-A50560697DE0}" type="slidenum">
              <a:rPr lang="en-CA" smtClean="0">
                <a:solidFill>
                  <a:schemeClr val="tx1"/>
                </a:solidFill>
              </a:rPr>
              <a:t>12</a:t>
            </a:fld>
            <a:endParaRPr lang="en-CA" dirty="0">
              <a:solidFill>
                <a:schemeClr val="tx1"/>
              </a:solidFill>
            </a:endParaRPr>
          </a:p>
        </p:txBody>
      </p:sp>
      <p:sp>
        <p:nvSpPr>
          <p:cNvPr id="6" name="Rectangle 5"/>
          <p:cNvSpPr/>
          <p:nvPr/>
        </p:nvSpPr>
        <p:spPr>
          <a:xfrm>
            <a:off x="-291615" y="771525"/>
            <a:ext cx="7406789" cy="4339650"/>
          </a:xfrm>
          <a:prstGeom prst="rect">
            <a:avLst/>
          </a:prstGeom>
          <a:noFill/>
        </p:spPr>
        <p:txBody>
          <a:bodyPr wrap="square" lIns="91440" tIns="45720" rIns="91440" bIns="45720">
            <a:spAutoFit/>
            <a:scene3d>
              <a:camera prst="isometricOffAxis1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3800" b="1" dirty="0">
                <a:ln/>
                <a:solidFill>
                  <a:srgbClr val="002060"/>
                </a:solidFill>
                <a:effectLst>
                  <a:outerShdw blurRad="60007" dist="310007" dir="7680000" sy="30000" kx="1300200" algn="ctr" rotWithShape="0">
                    <a:prstClr val="black">
                      <a:alpha val="32000"/>
                    </a:prstClr>
                  </a:outerShdw>
                </a:effectLst>
                <a:latin typeface="Edwardian Script ITC" pitchFamily="66" charset="0"/>
              </a:rPr>
              <a:t>The </a:t>
            </a:r>
            <a:r>
              <a:rPr lang="en-US" sz="13800" b="1" dirty="0" smtClean="0">
                <a:ln/>
                <a:solidFill>
                  <a:srgbClr val="002060"/>
                </a:solidFill>
                <a:effectLst>
                  <a:outerShdw blurRad="60007" dist="310007" dir="7680000" sy="30000" kx="1300200" algn="ctr" rotWithShape="0">
                    <a:prstClr val="black">
                      <a:alpha val="32000"/>
                    </a:prstClr>
                  </a:outerShdw>
                </a:effectLst>
                <a:latin typeface="Edwardian Script ITC" pitchFamily="66" charset="0"/>
              </a:rPr>
              <a:t>End</a:t>
            </a:r>
            <a:br>
              <a:rPr lang="en-US" sz="13800" b="1" dirty="0" smtClean="0">
                <a:ln/>
                <a:solidFill>
                  <a:srgbClr val="002060"/>
                </a:solidFill>
                <a:effectLst>
                  <a:outerShdw blurRad="60007" dist="310007" dir="7680000" sy="30000" kx="1300200" algn="ctr" rotWithShape="0">
                    <a:prstClr val="black">
                      <a:alpha val="32000"/>
                    </a:prstClr>
                  </a:outerShdw>
                </a:effectLst>
                <a:latin typeface="Edwardian Script ITC" pitchFamily="66" charset="0"/>
              </a:rPr>
            </a:br>
            <a:r>
              <a:rPr lang="en-US" sz="13800" b="1" dirty="0" smtClean="0">
                <a:ln/>
                <a:solidFill>
                  <a:srgbClr val="002060"/>
                </a:solidFill>
                <a:effectLst>
                  <a:outerShdw blurRad="60007" dist="310007" dir="7680000" sy="30000" kx="1300200" algn="ctr" rotWithShape="0">
                    <a:prstClr val="black">
                      <a:alpha val="32000"/>
                    </a:prstClr>
                  </a:outerShdw>
                </a:effectLst>
                <a:latin typeface="Edwardian Script ITC" pitchFamily="66" charset="0"/>
              </a:rPr>
              <a:t>for now!</a:t>
            </a:r>
            <a:endParaRPr lang="en-US" sz="13800" b="1" dirty="0">
              <a:ln/>
              <a:solidFill>
                <a:srgbClr val="002060"/>
              </a:solidFill>
              <a:effectLst>
                <a:outerShdw blurRad="60007" dist="310007" dir="7680000" sy="30000" kx="1300200" algn="ctr" rotWithShape="0">
                  <a:prstClr val="black">
                    <a:alpha val="32000"/>
                  </a:prstClr>
                </a:outerShdw>
              </a:effectLst>
              <a:latin typeface="Edwardian Script ITC" pitchFamily="66" charset="0"/>
            </a:endParaRPr>
          </a:p>
        </p:txBody>
      </p:sp>
    </p:spTree>
    <p:extLst>
      <p:ext uri="{BB962C8B-B14F-4D97-AF65-F5344CB8AC3E}">
        <p14:creationId xmlns:p14="http://schemas.microsoft.com/office/powerpoint/2010/main" val="279764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bg1"/>
                </a:solidFill>
              </a:rPr>
              <a:t>13</a:t>
            </a:fld>
            <a:endParaRPr lang="en-CA" dirty="0">
              <a:solidFill>
                <a:schemeClr val="bg1"/>
              </a:solidFill>
            </a:endParaRPr>
          </a:p>
        </p:txBody>
      </p:sp>
      <p:sp>
        <p:nvSpPr>
          <p:cNvPr id="12" name="Rectangle 11"/>
          <p:cNvSpPr/>
          <p:nvPr/>
        </p:nvSpPr>
        <p:spPr>
          <a:xfrm>
            <a:off x="789478" y="124738"/>
            <a:ext cx="11084470"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short introduction …</a:t>
            </a:r>
          </a:p>
        </p:txBody>
      </p:sp>
      <p:sp>
        <p:nvSpPr>
          <p:cNvPr id="13"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82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Plan</a:t>
            </a:r>
            <a:r>
              <a:rPr kumimoji="0" lang="en-US" sz="6000" b="0" i="0" u="none" strike="noStrike" kern="1200" cap="none" spc="0" normalizeH="0" noProof="0" dirty="0">
                <a:ln>
                  <a:noFill/>
                </a:ln>
                <a:solidFill>
                  <a:srgbClr val="FFC000">
                    <a:lumMod val="40000"/>
                    <a:lumOff val="60000"/>
                  </a:srgbClr>
                </a:solidFill>
                <a:effectLst/>
                <a:uLnTx/>
                <a:uFillTx/>
                <a:latin typeface="Arial Rounded MT Bold" pitchFamily="34" charset="0"/>
                <a:ea typeface="+mj-ea"/>
                <a:cs typeface="Aharoni" pitchFamily="2" charset="-79"/>
              </a:rPr>
              <a:t> to see the full study in detail!</a:t>
            </a:r>
            <a:endPar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endParaRPr>
          </a:p>
        </p:txBody>
      </p:sp>
      <p:sp>
        <p:nvSpPr>
          <p:cNvPr id="14" name="Rectangle 13"/>
          <p:cNvSpPr/>
          <p:nvPr/>
        </p:nvSpPr>
        <p:spPr>
          <a:xfrm>
            <a:off x="502534" y="1821687"/>
            <a:ext cx="1144533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And:</a:t>
            </a:r>
            <a:r>
              <a:rPr kumimoji="0" lang="en-US" sz="4000" b="1" i="0" u="none" strike="noStrike" kern="1200" cap="none" spc="150" normalizeH="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t>
            </a: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a:t>
            </a:r>
            <a:r>
              <a:rPr kumimoji="0" lang="en-US" sz="4000" b="1" i="0" u="none" strike="noStrike" kern="1200" cap="none" spc="150" normalizeH="0" baseline="0" noProof="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our </a:t>
            </a: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live discussion) </a:t>
            </a:r>
          </a:p>
        </p:txBody>
      </p:sp>
      <p:sp>
        <p:nvSpPr>
          <p:cNvPr id="15" name="Rectangle 14"/>
          <p:cNvSpPr/>
          <p:nvPr/>
        </p:nvSpPr>
        <p:spPr>
          <a:xfrm>
            <a:off x="2262248" y="3854969"/>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16"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877971" y="3654929"/>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17"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 xmlns:a16="http://schemas.microsoft.com/office/drawing/2014/main" id="{6E5B756E-593C-4F32-9DC5-0C146D70C07C}"/>
              </a:ext>
            </a:extLst>
          </p:cNvPr>
          <p:cNvSpPr/>
          <p:nvPr/>
        </p:nvSpPr>
        <p:spPr>
          <a:xfrm rot="21127155">
            <a:off x="5649209" y="5978541"/>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8000" dirty="0">
              <a:effectLst>
                <a:glow rad="228600">
                  <a:schemeClr val="accent1">
                    <a:satMod val="175000"/>
                    <a:alpha val="40000"/>
                  </a:schemeClr>
                </a:glow>
              </a:effectLst>
            </a:endParaRPr>
          </a:p>
        </p:txBody>
      </p:sp>
      <p:sp>
        <p:nvSpPr>
          <p:cNvPr id="19" name="Rectangle 18"/>
          <p:cNvSpPr/>
          <p:nvPr/>
        </p:nvSpPr>
        <p:spPr>
          <a:xfrm>
            <a:off x="1118602" y="5448038"/>
            <a:ext cx="3505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chemeClr val="accent4">
                    <a:lumMod val="60000"/>
                    <a:lumOff val="40000"/>
                  </a:schemeClr>
                </a:solidFill>
                <a:effectLst>
                  <a:outerShdw blurRad="50800" dist="39000" dir="5460000" algn="tl">
                    <a:srgbClr val="000000">
                      <a:alpha val="38000"/>
                    </a:srgbClr>
                  </a:outerShdw>
                </a:effectLst>
                <a:latin typeface="Edwardian Script ITC" pitchFamily="66" charset="0"/>
              </a:rPr>
              <a:t>Thank-you!</a:t>
            </a:r>
          </a:p>
        </p:txBody>
      </p:sp>
      <p:sp>
        <p:nvSpPr>
          <p:cNvPr id="11" name="Rectangle 10"/>
          <p:cNvSpPr/>
          <p:nvPr/>
        </p:nvSpPr>
        <p:spPr>
          <a:xfrm>
            <a:off x="2067560" y="4466036"/>
            <a:ext cx="813768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smtClean="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questions@studythecalendar.com</a:t>
            </a:r>
            <a:endPar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endParaRPr>
          </a:p>
        </p:txBody>
      </p:sp>
    </p:spTree>
    <p:extLst>
      <p:ext uri="{BB962C8B-B14F-4D97-AF65-F5344CB8AC3E}">
        <p14:creationId xmlns:p14="http://schemas.microsoft.com/office/powerpoint/2010/main" val="228384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300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2000"/>
                                        <p:tgtEl>
                                          <p:spTgt spid="19"/>
                                        </p:tgtEl>
                                      </p:cBhvr>
                                    </p:animEffect>
                                  </p:childTnLst>
                                </p:cTn>
                              </p:par>
                            </p:childTnLst>
                          </p:cTn>
                        </p:par>
                        <p:par>
                          <p:cTn id="31" fill="hold">
                            <p:stCondLst>
                              <p:cond delay="10000"/>
                            </p:stCondLst>
                            <p:childTnLst>
                              <p:par>
                                <p:cTn id="32" presetID="22" presetClass="entr" presetSubtype="8" fill="hold" grpId="0" nodeType="afterEffect">
                                  <p:stCondLst>
                                    <p:cond delay="25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514" y="1494701"/>
            <a:ext cx="5607085" cy="53632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583543" cy="365125"/>
          </a:xfrm>
        </p:spPr>
        <p:txBody>
          <a:bodyPr/>
          <a:lstStyle/>
          <a:p>
            <a:fld id="{DDD9EB22-F289-478D-9B7C-A50560697DE0}" type="slidenum">
              <a:rPr lang="en-CA" smtClean="0">
                <a:solidFill>
                  <a:srgbClr val="00B0F0"/>
                </a:solidFill>
              </a:rPr>
              <a:t>2</a:t>
            </a:fld>
            <a:endParaRPr lang="en-CA" dirty="0">
              <a:solidFill>
                <a:srgbClr val="00B0F0"/>
              </a:solidFill>
            </a:endParaRPr>
          </a:p>
        </p:txBody>
      </p:sp>
      <p:sp>
        <p:nvSpPr>
          <p:cNvPr id="3" name="Content Placeholder 2"/>
          <p:cNvSpPr>
            <a:spLocks noGrp="1"/>
          </p:cNvSpPr>
          <p:nvPr>
            <p:ph idx="1"/>
          </p:nvPr>
        </p:nvSpPr>
        <p:spPr>
          <a:xfrm>
            <a:off x="377371" y="486681"/>
            <a:ext cx="10998200" cy="5540321"/>
          </a:xfrm>
        </p:spPr>
        <p:txBody>
          <a:bodyPr>
            <a:normAutofit/>
            <a:scene3d>
              <a:camera prst="orthographicFront"/>
              <a:lightRig rig="threePt" dir="t"/>
            </a:scene3d>
            <a:sp3d extrusionH="57150">
              <a:bevelT w="38100" h="38100"/>
            </a:sp3d>
          </a:bodyPr>
          <a:lstStyle/>
          <a:p>
            <a:r>
              <a:rPr lang="en-US" sz="3600" b="1" dirty="0">
                <a:ln>
                  <a:solidFill>
                    <a:schemeClr val="bg1"/>
                  </a:solidFill>
                </a:ln>
                <a:solidFill>
                  <a:srgbClr val="002060"/>
                </a:solidFill>
                <a:latin typeface="Comic Sans MS" panose="030F0702030302020204" pitchFamily="66" charset="0"/>
              </a:rPr>
              <a:t>In the last 18 months there have been over 75,000 views for Yahuah’s Covenant Calendar.</a:t>
            </a:r>
          </a:p>
          <a:p>
            <a:r>
              <a:rPr lang="en-US" sz="3600" b="1" dirty="0">
                <a:ln>
                  <a:solidFill>
                    <a:schemeClr val="bg1"/>
                  </a:solidFill>
                </a:ln>
                <a:solidFill>
                  <a:srgbClr val="002060"/>
                </a:solidFill>
                <a:latin typeface="Comic Sans MS" panose="030F0702030302020204" pitchFamily="66" charset="0"/>
              </a:rPr>
              <a:t>By now a lot of people around the world are understanding </a:t>
            </a:r>
            <a:r>
              <a:rPr lang="en-US" sz="3600" b="1" dirty="0">
                <a:ln>
                  <a:solidFill>
                    <a:schemeClr val="bg1"/>
                  </a:solidFill>
                </a:ln>
                <a:solidFill>
                  <a:srgbClr val="00B0F0"/>
                </a:solidFill>
                <a:latin typeface="Comic Sans MS" panose="030F0702030302020204" pitchFamily="66" charset="0"/>
              </a:rPr>
              <a:t>Yahuah’s</a:t>
            </a:r>
            <a:r>
              <a:rPr lang="en-US" sz="3600" b="1" dirty="0">
                <a:ln>
                  <a:solidFill>
                    <a:schemeClr val="bg1"/>
                  </a:solidFill>
                </a:ln>
                <a:solidFill>
                  <a:srgbClr val="002060"/>
                </a:solidFill>
                <a:latin typeface="Comic Sans MS" panose="030F0702030302020204" pitchFamily="66" charset="0"/>
              </a:rPr>
              <a:t> days begin everyday with the </a:t>
            </a:r>
            <a:r>
              <a:rPr lang="en-US" sz="3600" b="1" dirty="0">
                <a:ln>
                  <a:solidFill>
                    <a:srgbClr val="C32D2E"/>
                  </a:solidFill>
                </a:ln>
                <a:solidFill>
                  <a:srgbClr val="FF99FF"/>
                </a:solidFill>
                <a:effectLst>
                  <a:glow rad="101600">
                    <a:srgbClr val="FFFF00"/>
                  </a:glow>
                </a:effectLst>
                <a:latin typeface="Comic Sans MS" panose="030F0702030302020204" pitchFamily="66" charset="0"/>
              </a:rPr>
              <a:t>“break of day” </a:t>
            </a:r>
            <a:r>
              <a:rPr lang="en-US" sz="3600" b="1" dirty="0">
                <a:ln>
                  <a:solidFill>
                    <a:schemeClr val="bg1"/>
                  </a:solidFill>
                </a:ln>
                <a:solidFill>
                  <a:srgbClr val="002060"/>
                </a:solidFill>
                <a:latin typeface="Comic Sans MS" panose="030F0702030302020204" pitchFamily="66" charset="0"/>
              </a:rPr>
              <a:t>~ not sunset!</a:t>
            </a:r>
          </a:p>
          <a:p>
            <a:r>
              <a:rPr lang="en-US" sz="3600" b="1" dirty="0">
                <a:ln>
                  <a:solidFill>
                    <a:srgbClr val="C32D2E"/>
                  </a:solidFill>
                </a:ln>
                <a:solidFill>
                  <a:srgbClr val="FF99FF"/>
                </a:solidFill>
                <a:latin typeface="Comic Sans MS" panose="030F0702030302020204" pitchFamily="66" charset="0"/>
              </a:rPr>
              <a:t>This is known as &lt;</a:t>
            </a:r>
            <a:r>
              <a:rPr lang="en-US" sz="3600" b="1" dirty="0" err="1">
                <a:ln>
                  <a:solidFill>
                    <a:srgbClr val="C32D2E"/>
                  </a:solidFill>
                </a:ln>
                <a:solidFill>
                  <a:srgbClr val="FF99FF"/>
                </a:solidFill>
                <a:effectLst>
                  <a:glow rad="101600">
                    <a:srgbClr val="FFFF00"/>
                  </a:glow>
                </a:effectLst>
                <a:latin typeface="Comic Sans MS" panose="030F0702030302020204" pitchFamily="66" charset="0"/>
              </a:rPr>
              <a:t>boqer</a:t>
            </a:r>
            <a:r>
              <a:rPr lang="en-US" sz="3600" b="1" dirty="0">
                <a:ln>
                  <a:solidFill>
                    <a:srgbClr val="C32D2E"/>
                  </a:solidFill>
                </a:ln>
                <a:solidFill>
                  <a:srgbClr val="FF99FF"/>
                </a:solidFill>
                <a:latin typeface="Comic Sans MS" panose="030F0702030302020204" pitchFamily="66" charset="0"/>
              </a:rPr>
              <a:t>&gt; in Hebrew.</a:t>
            </a:r>
          </a:p>
          <a:p>
            <a:r>
              <a:rPr lang="en-US" sz="3600" b="1" dirty="0" err="1" smtClean="0">
                <a:ln>
                  <a:solidFill>
                    <a:srgbClr val="C32D2E"/>
                  </a:solidFill>
                </a:ln>
                <a:solidFill>
                  <a:srgbClr val="FF99FF"/>
                </a:solidFill>
                <a:effectLst>
                  <a:glow rad="101600">
                    <a:srgbClr val="FFFF00"/>
                  </a:glow>
                </a:effectLst>
                <a:latin typeface="Comic Sans MS" panose="030F0702030302020204" pitchFamily="66" charset="0"/>
              </a:rPr>
              <a:t>Boqer</a:t>
            </a:r>
            <a:r>
              <a:rPr lang="en-US" sz="3600" b="1" dirty="0" smtClean="0">
                <a:ln>
                  <a:solidFill>
                    <a:schemeClr val="bg1"/>
                  </a:solidFill>
                </a:ln>
                <a:solidFill>
                  <a:srgbClr val="002060"/>
                </a:solidFill>
                <a:latin typeface="Comic Sans MS" panose="030F0702030302020204" pitchFamily="66" charset="0"/>
              </a:rPr>
              <a:t> </a:t>
            </a:r>
            <a:r>
              <a:rPr lang="en-US" sz="3600" b="1" dirty="0">
                <a:ln>
                  <a:solidFill>
                    <a:schemeClr val="bg1"/>
                  </a:solidFill>
                </a:ln>
                <a:solidFill>
                  <a:srgbClr val="002060"/>
                </a:solidFill>
                <a:latin typeface="Comic Sans MS" panose="030F0702030302020204" pitchFamily="66" charset="0"/>
              </a:rPr>
              <a:t>is “always and only” the first </a:t>
            </a:r>
            <a:br>
              <a:rPr lang="en-US" sz="3600" b="1" dirty="0">
                <a:ln>
                  <a:solidFill>
                    <a:schemeClr val="bg1"/>
                  </a:solidFill>
                </a:ln>
                <a:solidFill>
                  <a:srgbClr val="002060"/>
                </a:solidFill>
                <a:latin typeface="Comic Sans MS" panose="030F0702030302020204" pitchFamily="66" charset="0"/>
              </a:rPr>
            </a:br>
            <a:r>
              <a:rPr lang="en-US" sz="3600" b="1" dirty="0">
                <a:ln>
                  <a:solidFill>
                    <a:schemeClr val="bg1"/>
                  </a:solidFill>
                </a:ln>
                <a:solidFill>
                  <a:srgbClr val="002060"/>
                </a:solidFill>
                <a:latin typeface="Comic Sans MS" panose="030F0702030302020204" pitchFamily="66" charset="0"/>
              </a:rPr>
              <a:t>daylight in the sky </a:t>
            </a:r>
            <a:r>
              <a:rPr lang="en-US" sz="3600" b="1" u="sng" dirty="0">
                <a:ln w="19050">
                  <a:solidFill>
                    <a:srgbClr val="C32D2E"/>
                  </a:solidFill>
                </a:ln>
                <a:solidFill>
                  <a:srgbClr val="002060"/>
                </a:solidFill>
                <a:latin typeface="Comic Sans MS" panose="030F0702030302020204" pitchFamily="66" charset="0"/>
              </a:rPr>
              <a:t>before</a:t>
            </a:r>
            <a:r>
              <a:rPr lang="en-US" sz="3600" b="1" dirty="0">
                <a:ln>
                  <a:solidFill>
                    <a:schemeClr val="bg1"/>
                  </a:solidFill>
                </a:ln>
                <a:solidFill>
                  <a:srgbClr val="002060"/>
                </a:solidFill>
                <a:latin typeface="Comic Sans MS" panose="030F0702030302020204" pitchFamily="66" charset="0"/>
              </a:rPr>
              <a:t> the sun </a:t>
            </a:r>
            <a:br>
              <a:rPr lang="en-US" sz="3600" b="1" dirty="0">
                <a:ln>
                  <a:solidFill>
                    <a:schemeClr val="bg1"/>
                  </a:solidFill>
                </a:ln>
                <a:solidFill>
                  <a:srgbClr val="002060"/>
                </a:solidFill>
                <a:latin typeface="Comic Sans MS" panose="030F0702030302020204" pitchFamily="66" charset="0"/>
              </a:rPr>
            </a:br>
            <a:r>
              <a:rPr lang="en-US" sz="3600" b="1" dirty="0">
                <a:ln>
                  <a:solidFill>
                    <a:schemeClr val="bg1"/>
                  </a:solidFill>
                </a:ln>
                <a:solidFill>
                  <a:srgbClr val="002060"/>
                </a:solidFill>
                <a:latin typeface="Comic Sans MS" panose="030F0702030302020204" pitchFamily="66" charset="0"/>
              </a:rPr>
              <a:t>peeks above the horizon.</a:t>
            </a:r>
          </a:p>
        </p:txBody>
      </p:sp>
    </p:spTree>
    <p:extLst>
      <p:ext uri="{BB962C8B-B14F-4D97-AF65-F5344CB8AC3E}">
        <p14:creationId xmlns:p14="http://schemas.microsoft.com/office/powerpoint/2010/main" val="4083237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92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14" y="0"/>
            <a:ext cx="12182320" cy="6858000"/>
          </a:xfrm>
          <a:prstGeom prst="rect">
            <a:avLst/>
          </a:prstGeom>
        </p:spPr>
      </p:pic>
      <p:sp>
        <p:nvSpPr>
          <p:cNvPr id="3" name="Content Placeholder 2"/>
          <p:cNvSpPr>
            <a:spLocks noGrp="1"/>
          </p:cNvSpPr>
          <p:nvPr>
            <p:ph idx="1"/>
          </p:nvPr>
        </p:nvSpPr>
        <p:spPr>
          <a:xfrm>
            <a:off x="659191" y="252446"/>
            <a:ext cx="10908697" cy="6199161"/>
          </a:xfrm>
        </p:spPr>
        <p:txBody>
          <a:bodyPr>
            <a:normAutofit/>
            <a:scene3d>
              <a:camera prst="orthographicFront"/>
              <a:lightRig rig="threePt" dir="t"/>
            </a:scene3d>
            <a:sp3d extrusionH="57150">
              <a:bevelT h="25400" prst="softRound"/>
            </a:sp3d>
          </a:bodyPr>
          <a:lstStyle/>
          <a:p>
            <a:r>
              <a:rPr lang="en-US" sz="4800" spc="300" dirty="0">
                <a:ln>
                  <a:solidFill>
                    <a:srgbClr val="002060"/>
                  </a:solidFill>
                </a:ln>
                <a:solidFill>
                  <a:schemeClr val="accent4">
                    <a:lumMod val="60000"/>
                    <a:lumOff val="40000"/>
                  </a:schemeClr>
                </a:solidFill>
                <a:effectLst>
                  <a:glow rad="101600">
                    <a:srgbClr val="002060">
                      <a:alpha val="87000"/>
                    </a:srgbClr>
                  </a:glow>
                </a:effectLst>
                <a:latin typeface="Cooper Black" panose="0208090404030B020404" pitchFamily="18" charset="0"/>
              </a:rPr>
              <a:t>This twilight time varies in “length of time” depending on where you live in the world. </a:t>
            </a:r>
            <a:br>
              <a:rPr lang="en-US" sz="4800" spc="300" dirty="0">
                <a:ln>
                  <a:solidFill>
                    <a:srgbClr val="002060"/>
                  </a:solidFill>
                </a:ln>
                <a:solidFill>
                  <a:schemeClr val="accent4">
                    <a:lumMod val="60000"/>
                    <a:lumOff val="40000"/>
                  </a:schemeClr>
                </a:solidFill>
                <a:effectLst>
                  <a:glow rad="101600">
                    <a:srgbClr val="002060">
                      <a:alpha val="87000"/>
                    </a:srgbClr>
                  </a:glow>
                </a:effectLst>
                <a:latin typeface="Cooper Black" panose="0208090404030B020404" pitchFamily="18" charset="0"/>
              </a:rPr>
            </a:br>
            <a:r>
              <a:rPr lang="en-US" sz="4800" spc="300" dirty="0">
                <a:ln>
                  <a:solidFill>
                    <a:srgbClr val="002060"/>
                  </a:solidFill>
                </a:ln>
                <a:solidFill>
                  <a:schemeClr val="accent4">
                    <a:lumMod val="60000"/>
                    <a:lumOff val="40000"/>
                  </a:schemeClr>
                </a:solidFill>
                <a:effectLst>
                  <a:glow rad="101600">
                    <a:srgbClr val="002060">
                      <a:alpha val="87000"/>
                    </a:srgbClr>
                  </a:glow>
                </a:effectLst>
                <a:latin typeface="Cooper Black" panose="0208090404030B020404" pitchFamily="18" charset="0"/>
              </a:rPr>
              <a:t> </a:t>
            </a:r>
          </a:p>
          <a:p>
            <a:r>
              <a:rPr lang="en-US" sz="4800" spc="300" dirty="0">
                <a:ln>
                  <a:solidFill>
                    <a:srgbClr val="002060"/>
                  </a:solidFill>
                </a:ln>
                <a:solidFill>
                  <a:srgbClr val="7FF7FD"/>
                </a:solidFill>
                <a:effectLst>
                  <a:glow rad="101600">
                    <a:srgbClr val="002060">
                      <a:alpha val="87000"/>
                    </a:srgbClr>
                  </a:glow>
                </a:effectLst>
                <a:latin typeface="Cooper Black" panose="0208090404030B020404" pitchFamily="18" charset="0"/>
              </a:rPr>
              <a:t>If the twilight time in your area of the world is very short, you may have been missing it all this time, </a:t>
            </a:r>
            <a:br>
              <a:rPr lang="en-US" sz="4800" spc="300" dirty="0">
                <a:ln>
                  <a:solidFill>
                    <a:srgbClr val="002060"/>
                  </a:solidFill>
                </a:ln>
                <a:solidFill>
                  <a:srgbClr val="7FF7FD"/>
                </a:solidFill>
                <a:effectLst>
                  <a:glow rad="101600">
                    <a:srgbClr val="002060">
                      <a:alpha val="87000"/>
                    </a:srgbClr>
                  </a:glow>
                </a:effectLst>
                <a:latin typeface="Cooper Black" panose="0208090404030B020404" pitchFamily="18" charset="0"/>
              </a:rPr>
            </a:br>
            <a:r>
              <a:rPr lang="en-US" sz="4800" spc="300" dirty="0">
                <a:ln>
                  <a:solidFill>
                    <a:srgbClr val="002060"/>
                  </a:solidFill>
                </a:ln>
                <a:solidFill>
                  <a:srgbClr val="7FF7FD"/>
                </a:solidFill>
                <a:effectLst>
                  <a:glow rad="101600">
                    <a:srgbClr val="002060">
                      <a:alpha val="87000"/>
                    </a:srgbClr>
                  </a:glow>
                </a:effectLst>
                <a:latin typeface="Cooper Black" panose="0208090404030B020404" pitchFamily="18" charset="0"/>
              </a:rPr>
              <a:t>so check it out!</a:t>
            </a: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799" y="6492875"/>
            <a:ext cx="2743201" cy="365125"/>
          </a:xfrm>
        </p:spPr>
        <p:txBody>
          <a:bodyPr/>
          <a:lstStyle/>
          <a:p>
            <a:fld id="{DDD9EB22-F289-478D-9B7C-A50560697DE0}" type="slidenum">
              <a:rPr lang="en-CA" smtClean="0">
                <a:solidFill>
                  <a:schemeClr val="accent4"/>
                </a:solidFill>
              </a:rPr>
              <a:t>3</a:t>
            </a:fld>
            <a:endParaRPr lang="en-CA" dirty="0">
              <a:solidFill>
                <a:schemeClr val="accent4"/>
              </a:solidFill>
            </a:endParaRPr>
          </a:p>
        </p:txBody>
      </p:sp>
      <p:pic>
        <p:nvPicPr>
          <p:cNvPr id="7" name="Picture 2" descr="C:\Users\Rae\Desktop\green check mark clear.png"/>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85943" y="4688114"/>
            <a:ext cx="3106057" cy="19873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59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53" presetClass="entr" presetSubtype="16" fill="hold" nodeType="afterEffect">
                                  <p:stCondLst>
                                    <p:cond delay="4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accent2">
                    <a:lumMod val="60000"/>
                    <a:lumOff val="40000"/>
                  </a:schemeClr>
                </a:solidFill>
              </a:rPr>
              <a:t>4</a:t>
            </a:fld>
            <a:endParaRPr lang="en-CA" dirty="0">
              <a:solidFill>
                <a:schemeClr val="accent2">
                  <a:lumMod val="60000"/>
                  <a:lumOff val="40000"/>
                </a:schemeClr>
              </a:solidFill>
            </a:endParaRPr>
          </a:p>
        </p:txBody>
      </p:sp>
      <p:sp>
        <p:nvSpPr>
          <p:cNvPr id="3" name="Content Placeholder 2"/>
          <p:cNvSpPr>
            <a:spLocks noGrp="1"/>
          </p:cNvSpPr>
          <p:nvPr>
            <p:ph idx="1"/>
          </p:nvPr>
        </p:nvSpPr>
        <p:spPr>
          <a:xfrm>
            <a:off x="0" y="283481"/>
            <a:ext cx="11137900" cy="5540321"/>
          </a:xfrm>
        </p:spPr>
        <p:txBody>
          <a:bodyPr>
            <a:normAutofit/>
            <a:scene3d>
              <a:camera prst="orthographicFront"/>
              <a:lightRig rig="threePt" dir="t"/>
            </a:scene3d>
            <a:sp3d extrusionH="57150">
              <a:bevelT h="25400" prst="softRound"/>
            </a:sp3d>
          </a:bodyPr>
          <a:lstStyle/>
          <a:p>
            <a:pPr marL="0" indent="0" algn="ctr">
              <a:buNone/>
            </a:pP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There are </a:t>
            </a:r>
            <a:b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b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several Scripture testimonies </a:t>
            </a:r>
            <a:b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b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that speak of this </a:t>
            </a:r>
            <a:r>
              <a:rPr lang="en-US" sz="4800" b="1" spc="300" dirty="0" smtClean="0">
                <a:ln>
                  <a:solidFill>
                    <a:srgbClr val="002060"/>
                  </a:solidFill>
                </a:ln>
                <a:solidFill>
                  <a:srgbClr val="7FF7FD"/>
                </a:solidFill>
                <a:effectLst>
                  <a:glow rad="127000">
                    <a:srgbClr val="002060"/>
                  </a:glow>
                </a:effectLst>
                <a:latin typeface="Matura MT Script Capitals" panose="03020802060602070202" pitchFamily="66" charset="0"/>
              </a:rPr>
              <a:t>twilight</a:t>
            </a:r>
          </a:p>
          <a:p>
            <a:pPr marL="0" indent="0" algn="ctr">
              <a:buNone/>
            </a:pPr>
            <a:r>
              <a:rPr lang="en-US" sz="2000" b="1" spc="300" dirty="0" smtClean="0">
                <a:ln>
                  <a:solidFill>
                    <a:srgbClr val="002060"/>
                  </a:solidFill>
                </a:ln>
                <a:solidFill>
                  <a:srgbClr val="7FF7FD"/>
                </a:solidFill>
                <a:effectLst>
                  <a:glow rad="127000">
                    <a:srgbClr val="002060"/>
                  </a:glow>
                </a:effectLst>
                <a:latin typeface="Matura MT Script Capitals" panose="03020802060602070202" pitchFamily="66" charset="0"/>
              </a:rPr>
              <a:t> </a:t>
            </a: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
            </a:r>
            <a:b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br>
            <a:r>
              <a:rPr lang="en-US" sz="4800" b="1" spc="300" dirty="0">
                <a:ln>
                  <a:solidFill>
                    <a:srgbClr val="002060"/>
                  </a:solidFill>
                </a:ln>
                <a:solidFill>
                  <a:srgbClr val="CC99FF"/>
                </a:solidFill>
                <a:effectLst>
                  <a:glow rad="127000">
                    <a:srgbClr val="002060"/>
                  </a:glow>
                </a:effectLst>
                <a:latin typeface="Matura MT Script Capitals" panose="03020802060602070202" pitchFamily="66" charset="0"/>
              </a:rPr>
              <a:t>(or the mixing of </a:t>
            </a:r>
            <a:br>
              <a:rPr lang="en-US" sz="4800" b="1" spc="300" dirty="0">
                <a:ln>
                  <a:solidFill>
                    <a:srgbClr val="002060"/>
                  </a:solidFill>
                </a:ln>
                <a:solidFill>
                  <a:srgbClr val="CC99FF"/>
                </a:solidFill>
                <a:effectLst>
                  <a:glow rad="127000">
                    <a:srgbClr val="002060"/>
                  </a:glow>
                </a:effectLst>
                <a:latin typeface="Matura MT Script Capitals" panose="03020802060602070202" pitchFamily="66" charset="0"/>
              </a:rPr>
            </a:br>
            <a:r>
              <a:rPr lang="en-US" sz="4800" b="1" spc="300" dirty="0">
                <a:ln>
                  <a:solidFill>
                    <a:srgbClr val="002060"/>
                  </a:solidFill>
                </a:ln>
                <a:solidFill>
                  <a:schemeClr val="accent4">
                    <a:lumMod val="60000"/>
                    <a:lumOff val="40000"/>
                  </a:schemeClr>
                </a:solidFill>
                <a:effectLst>
                  <a:glow rad="127000">
                    <a:srgbClr val="002060"/>
                  </a:glow>
                </a:effectLst>
                <a:latin typeface="Matura MT Script Capitals" panose="03020802060602070202" pitchFamily="66" charset="0"/>
              </a:rPr>
              <a:t>light</a:t>
            </a: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 </a:t>
            </a:r>
            <a:r>
              <a:rPr lang="en-US" sz="4800" b="1" spc="300" dirty="0">
                <a:ln>
                  <a:solidFill>
                    <a:srgbClr val="002060"/>
                  </a:solidFill>
                </a:ln>
                <a:solidFill>
                  <a:srgbClr val="CC99FF"/>
                </a:solidFill>
                <a:effectLst>
                  <a:glow rad="127000">
                    <a:srgbClr val="002060"/>
                  </a:glow>
                </a:effectLst>
                <a:latin typeface="Matura MT Script Capitals" panose="03020802060602070202" pitchFamily="66" charset="0"/>
              </a:rPr>
              <a:t>and</a:t>
            </a: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 </a:t>
            </a:r>
            <a:r>
              <a:rPr lang="en-US" sz="4800" b="1" spc="300" dirty="0">
                <a:ln>
                  <a:solidFill>
                    <a:srgbClr val="002060"/>
                  </a:solidFill>
                </a:ln>
                <a:solidFill>
                  <a:schemeClr val="tx1">
                    <a:lumMod val="50000"/>
                    <a:lumOff val="50000"/>
                  </a:schemeClr>
                </a:solidFill>
                <a:effectLst>
                  <a:glow rad="127000">
                    <a:srgbClr val="002060"/>
                  </a:glow>
                </a:effectLst>
                <a:latin typeface="Matura MT Script Capitals" panose="03020802060602070202" pitchFamily="66" charset="0"/>
              </a:rPr>
              <a:t>night</a:t>
            </a: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 </a:t>
            </a:r>
            <a:r>
              <a:rPr lang="en-US" sz="4800" b="1" spc="300" dirty="0">
                <a:ln>
                  <a:solidFill>
                    <a:srgbClr val="002060"/>
                  </a:solidFill>
                </a:ln>
                <a:solidFill>
                  <a:srgbClr val="CC99FF"/>
                </a:solidFill>
                <a:effectLst>
                  <a:glow rad="127000">
                    <a:srgbClr val="002060"/>
                  </a:glow>
                </a:effectLst>
                <a:latin typeface="Matura MT Script Capitals" panose="03020802060602070202" pitchFamily="66" charset="0"/>
              </a:rPr>
              <a:t>darkness</a:t>
            </a:r>
            <a:r>
              <a:rPr lang="en-US" sz="4800" b="1" spc="300" dirty="0" smtClean="0">
                <a:ln>
                  <a:solidFill>
                    <a:srgbClr val="002060"/>
                  </a:solidFill>
                </a:ln>
                <a:solidFill>
                  <a:srgbClr val="CC99FF"/>
                </a:solidFill>
                <a:effectLst>
                  <a:glow rad="127000">
                    <a:srgbClr val="002060"/>
                  </a:glow>
                </a:effectLst>
                <a:latin typeface="Matura MT Script Capitals" panose="03020802060602070202" pitchFamily="66" charset="0"/>
              </a:rPr>
              <a:t>),</a:t>
            </a:r>
          </a:p>
          <a:p>
            <a:pPr marL="0" indent="0" algn="ctr">
              <a:buNone/>
            </a:pPr>
            <a:r>
              <a:rPr lang="en-US" sz="2000" b="1" spc="300" dirty="0" smtClean="0">
                <a:ln>
                  <a:solidFill>
                    <a:srgbClr val="002060"/>
                  </a:solidFill>
                </a:ln>
                <a:solidFill>
                  <a:srgbClr val="CC99FF"/>
                </a:solidFill>
                <a:effectLst>
                  <a:glow rad="127000">
                    <a:srgbClr val="002060"/>
                  </a:glow>
                </a:effectLst>
                <a:latin typeface="Matura MT Script Capitals" panose="03020802060602070202" pitchFamily="66" charset="0"/>
              </a:rPr>
              <a:t> </a:t>
            </a:r>
            <a:r>
              <a:rPr lang="en-US" sz="4800" b="1" spc="300" dirty="0">
                <a:ln>
                  <a:solidFill>
                    <a:srgbClr val="002060"/>
                  </a:solidFill>
                </a:ln>
                <a:solidFill>
                  <a:srgbClr val="CC99FF"/>
                </a:solidFill>
                <a:effectLst>
                  <a:glow rad="127000">
                    <a:srgbClr val="002060"/>
                  </a:glow>
                </a:effectLst>
                <a:latin typeface="Matura MT Script Capitals" panose="03020802060602070202" pitchFamily="66" charset="0"/>
              </a:rPr>
              <a:t/>
            </a:r>
            <a:br>
              <a:rPr lang="en-US" sz="4800" b="1" spc="300" dirty="0">
                <a:ln>
                  <a:solidFill>
                    <a:srgbClr val="002060"/>
                  </a:solidFill>
                </a:ln>
                <a:solidFill>
                  <a:srgbClr val="CC99FF"/>
                </a:solidFill>
                <a:effectLst>
                  <a:glow rad="127000">
                    <a:srgbClr val="002060"/>
                  </a:glow>
                </a:effectLst>
                <a:latin typeface="Matura MT Script Capitals" panose="03020802060602070202" pitchFamily="66" charset="0"/>
              </a:rPr>
            </a:b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but the </a:t>
            </a:r>
            <a:r>
              <a:rPr lang="en-US" sz="4800" b="1" spc="300" dirty="0">
                <a:ln>
                  <a:solidFill>
                    <a:srgbClr val="002060"/>
                  </a:solidFill>
                </a:ln>
                <a:solidFill>
                  <a:schemeClr val="accent2">
                    <a:lumMod val="60000"/>
                    <a:lumOff val="40000"/>
                  </a:schemeClr>
                </a:solidFill>
                <a:effectLst>
                  <a:glow rad="127000">
                    <a:srgbClr val="002060"/>
                  </a:glow>
                </a:effectLst>
                <a:latin typeface="Matura MT Script Capitals" panose="03020802060602070202" pitchFamily="66" charset="0"/>
              </a:rPr>
              <a:t>story of Gideon </a:t>
            </a: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
            </a:r>
            <a:b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br>
            <a:r>
              <a:rPr lang="en-US" sz="4800" b="1" spc="300" dirty="0">
                <a:ln>
                  <a:solidFill>
                    <a:srgbClr val="002060"/>
                  </a:solidFill>
                </a:ln>
                <a:solidFill>
                  <a:srgbClr val="7FF7FD"/>
                </a:solidFill>
                <a:effectLst>
                  <a:glow rad="127000">
                    <a:srgbClr val="002060"/>
                  </a:glow>
                </a:effectLst>
                <a:latin typeface="Matura MT Script Capitals" panose="03020802060602070202" pitchFamily="66" charset="0"/>
              </a:rPr>
              <a:t>is not one of them.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800" y="4337463"/>
            <a:ext cx="2193417" cy="2155412"/>
          </a:xfrm>
          <a:prstGeom prst="ellipse">
            <a:avLst/>
          </a:prstGeom>
          <a:ln w="120650" cap="rnd">
            <a:solidFill>
              <a:schemeClr val="accent2">
                <a:lumMod val="60000"/>
                <a:lumOff val="40000"/>
              </a:schemeClr>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66644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4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6" y="461283"/>
            <a:ext cx="7014029" cy="5504088"/>
          </a:xfrm>
          <a:solidFill>
            <a:schemeClr val="tx2">
              <a:alpha val="74000"/>
            </a:schemeClr>
          </a:solidFill>
          <a:scene3d>
            <a:camera prst="orthographicFront"/>
            <a:lightRig rig="threePt" dir="t"/>
          </a:scene3d>
          <a:sp3d>
            <a:bevelT w="152400" h="50800" prst="softRound"/>
          </a:sp3d>
        </p:spPr>
        <p:txBody>
          <a:bodyPr>
            <a:normAutofit lnSpcReduction="10000"/>
            <a:sp3d extrusionH="57150">
              <a:bevelT w="38100" h="38100"/>
            </a:sp3d>
          </a:bodyPr>
          <a:lstStyle/>
          <a:p>
            <a:r>
              <a:rPr lang="en-US" sz="3600" b="1" dirty="0">
                <a:solidFill>
                  <a:schemeClr val="accent4">
                    <a:lumMod val="60000"/>
                    <a:lumOff val="40000"/>
                  </a:schemeClr>
                </a:solidFill>
              </a:rPr>
              <a:t>Judges 7 tells the story of how Gideon’s army of 32,000 men was reduced to a mighty 300 warriors under Yahuah’s instructions.</a:t>
            </a:r>
          </a:p>
          <a:p>
            <a:r>
              <a:rPr lang="en-US" sz="3600" b="1" dirty="0">
                <a:solidFill>
                  <a:srgbClr val="7FF7FD"/>
                </a:solidFill>
              </a:rPr>
              <a:t>This is a very simple story that shows in humble detail </a:t>
            </a:r>
            <a:r>
              <a:rPr lang="en-US" sz="3600" b="1" dirty="0">
                <a:solidFill>
                  <a:schemeClr val="accent4">
                    <a:lumMod val="60000"/>
                    <a:lumOff val="40000"/>
                  </a:schemeClr>
                </a:solidFill>
              </a:rPr>
              <a:t>each </a:t>
            </a:r>
            <a:br>
              <a:rPr lang="en-US" sz="3600" b="1" dirty="0">
                <a:solidFill>
                  <a:schemeClr val="accent4">
                    <a:lumMod val="60000"/>
                    <a:lumOff val="40000"/>
                  </a:schemeClr>
                </a:solidFill>
              </a:rPr>
            </a:br>
            <a:r>
              <a:rPr lang="en-US" sz="3600" b="1" dirty="0">
                <a:solidFill>
                  <a:schemeClr val="accent4">
                    <a:lumMod val="60000"/>
                    <a:lumOff val="40000"/>
                  </a:schemeClr>
                </a:solidFill>
              </a:rPr>
              <a:t>new day began at dawn.</a:t>
            </a:r>
          </a:p>
          <a:p>
            <a:r>
              <a:rPr lang="en-US" sz="3600" b="1" dirty="0">
                <a:solidFill>
                  <a:schemeClr val="accent2"/>
                </a:solidFill>
              </a:rPr>
              <a:t>We already know there are around 40 Scripture testimonies </a:t>
            </a:r>
            <a:br>
              <a:rPr lang="en-US" sz="3600" b="1" dirty="0">
                <a:solidFill>
                  <a:schemeClr val="accent2"/>
                </a:solidFill>
              </a:rPr>
            </a:br>
            <a:r>
              <a:rPr lang="en-US" sz="3600" b="1" dirty="0">
                <a:solidFill>
                  <a:schemeClr val="accent2"/>
                </a:solidFill>
              </a:rPr>
              <a:t>in the Old Testament alone that confirm this same </a:t>
            </a:r>
            <a:r>
              <a:rPr lang="en-US" sz="3600" b="1" dirty="0">
                <a:solidFill>
                  <a:schemeClr val="accent4">
                    <a:lumMod val="60000"/>
                    <a:lumOff val="40000"/>
                  </a:schemeClr>
                </a:solidFill>
              </a:rPr>
              <a:t>day-start truth.</a:t>
            </a:r>
            <a:endParaRPr lang="en-CA" sz="3600" b="1" dirty="0">
              <a:solidFill>
                <a:schemeClr val="accent4">
                  <a:lumMod val="60000"/>
                  <a:lumOff val="40000"/>
                </a:schemeClr>
              </a:solidFill>
            </a:endParaRPr>
          </a:p>
        </p:txBody>
      </p:sp>
      <p:sp>
        <p:nvSpPr>
          <p:cNvPr id="4" name="Slide Number Placeholder 3"/>
          <p:cNvSpPr>
            <a:spLocks noGrp="1"/>
          </p:cNvSpPr>
          <p:nvPr>
            <p:ph type="sldNum" sz="quarter" idx="12"/>
          </p:nvPr>
        </p:nvSpPr>
        <p:spPr>
          <a:xfrm>
            <a:off x="9982200" y="6311900"/>
            <a:ext cx="2035629" cy="365125"/>
          </a:xfrm>
        </p:spPr>
        <p:txBody>
          <a:bodyPr/>
          <a:lstStyle/>
          <a:p>
            <a:fld id="{DDD9EB22-F289-478D-9B7C-A50560697DE0}" type="slidenum">
              <a:rPr lang="en-CA" smtClean="0">
                <a:solidFill>
                  <a:schemeClr val="accent4">
                    <a:lumMod val="60000"/>
                    <a:lumOff val="40000"/>
                  </a:schemeClr>
                </a:solidFill>
              </a:rPr>
              <a:t>5</a:t>
            </a:fld>
            <a:endParaRPr lang="en-CA" dirty="0">
              <a:solidFill>
                <a:schemeClr val="accent4">
                  <a:lumMod val="60000"/>
                  <a:lumOff val="40000"/>
                </a:schemeClr>
              </a:solidFill>
            </a:endParaRPr>
          </a:p>
        </p:txBody>
      </p:sp>
    </p:spTree>
    <p:extLst>
      <p:ext uri="{BB962C8B-B14F-4D97-AF65-F5344CB8AC3E}">
        <p14:creationId xmlns:p14="http://schemas.microsoft.com/office/powerpoint/2010/main" val="789526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8" y="374197"/>
            <a:ext cx="3588657" cy="5557974"/>
          </a:xfrm>
          <a:solidFill>
            <a:schemeClr val="tx2">
              <a:alpha val="74000"/>
            </a:schemeClr>
          </a:solidFill>
          <a:scene3d>
            <a:camera prst="orthographicFront"/>
            <a:lightRig rig="threePt" dir="t"/>
          </a:scene3d>
          <a:sp3d>
            <a:bevelT w="152400" h="50800" prst="softRound"/>
          </a:sp3d>
        </p:spPr>
        <p:txBody>
          <a:bodyPr>
            <a:normAutofit lnSpcReduction="10000"/>
            <a:sp3d extrusionH="57150">
              <a:bevelT w="38100" h="38100" prst="angle"/>
            </a:sp3d>
          </a:bodyPr>
          <a:lstStyle/>
          <a:p>
            <a:pPr marL="0" indent="0" algn="ctr">
              <a:buNone/>
            </a:pPr>
            <a:r>
              <a:rPr lang="en-US" sz="3600" b="1" dirty="0">
                <a:ln>
                  <a:solidFill>
                    <a:schemeClr val="bg1"/>
                  </a:solidFill>
                </a:ln>
                <a:solidFill>
                  <a:srgbClr val="0000FF"/>
                </a:solidFill>
              </a:rPr>
              <a:t>And YES, every one of these testimonies </a:t>
            </a:r>
            <a:br>
              <a:rPr lang="en-US" sz="3600" b="1" dirty="0">
                <a:ln>
                  <a:solidFill>
                    <a:schemeClr val="bg1"/>
                  </a:solidFill>
                </a:ln>
                <a:solidFill>
                  <a:srgbClr val="0000FF"/>
                </a:solidFill>
              </a:rPr>
            </a:br>
            <a:r>
              <a:rPr lang="en-US" sz="3600" b="1" dirty="0">
                <a:ln>
                  <a:solidFill>
                    <a:schemeClr val="bg1"/>
                  </a:solidFill>
                </a:ln>
                <a:solidFill>
                  <a:srgbClr val="0000FF"/>
                </a:solidFill>
              </a:rPr>
              <a:t>are meant to also be a firm report </a:t>
            </a:r>
            <a:br>
              <a:rPr lang="en-US" sz="3600" b="1" dirty="0">
                <a:ln>
                  <a:solidFill>
                    <a:schemeClr val="bg1"/>
                  </a:solidFill>
                </a:ln>
                <a:solidFill>
                  <a:srgbClr val="0000FF"/>
                </a:solidFill>
              </a:rPr>
            </a:br>
            <a:r>
              <a:rPr lang="en-US" sz="3600" b="1" dirty="0">
                <a:ln>
                  <a:solidFill>
                    <a:schemeClr val="bg1"/>
                  </a:solidFill>
                </a:ln>
                <a:solidFill>
                  <a:srgbClr val="0000FF"/>
                </a:solidFill>
              </a:rPr>
              <a:t>of Yahuah’s </a:t>
            </a:r>
            <a:r>
              <a:rPr lang="en-US" sz="3600" b="1" dirty="0">
                <a:ln>
                  <a:solidFill>
                    <a:srgbClr val="002060"/>
                  </a:solidFill>
                </a:ln>
                <a:solidFill>
                  <a:srgbClr val="7FF7FD"/>
                </a:solidFill>
              </a:rPr>
              <a:t>Covenant </a:t>
            </a:r>
            <a:br>
              <a:rPr lang="en-US" sz="3600" b="1" dirty="0">
                <a:ln>
                  <a:solidFill>
                    <a:srgbClr val="002060"/>
                  </a:solidFill>
                </a:ln>
                <a:solidFill>
                  <a:srgbClr val="7FF7FD"/>
                </a:solidFill>
              </a:rPr>
            </a:br>
            <a:r>
              <a:rPr lang="en-US" sz="3600" b="1" dirty="0">
                <a:ln>
                  <a:solidFill>
                    <a:srgbClr val="002060"/>
                  </a:solidFill>
                </a:ln>
                <a:solidFill>
                  <a:srgbClr val="7FF7FD"/>
                </a:solidFill>
              </a:rPr>
              <a:t>of the Day </a:t>
            </a:r>
            <a:r>
              <a:rPr lang="en-US" sz="3600" b="1" dirty="0">
                <a:solidFill>
                  <a:srgbClr val="7FF7FD"/>
                </a:solidFill>
              </a:rPr>
              <a:t/>
            </a:r>
            <a:br>
              <a:rPr lang="en-US" sz="3600" b="1" dirty="0">
                <a:solidFill>
                  <a:srgbClr val="7FF7FD"/>
                </a:solidFill>
              </a:rPr>
            </a:br>
            <a:r>
              <a:rPr lang="en-US" sz="3600" b="1" dirty="0">
                <a:ln>
                  <a:solidFill>
                    <a:schemeClr val="bg1"/>
                  </a:solidFill>
                </a:ln>
                <a:solidFill>
                  <a:srgbClr val="0000FF"/>
                </a:solidFill>
              </a:rPr>
              <a:t>and</a:t>
            </a:r>
            <a:r>
              <a:rPr lang="en-US" sz="3600" b="1" dirty="0">
                <a:solidFill>
                  <a:srgbClr val="002060"/>
                </a:solidFill>
              </a:rPr>
              <a:t> </a:t>
            </a:r>
            <a:br>
              <a:rPr lang="en-US" sz="3600" b="1" dirty="0">
                <a:solidFill>
                  <a:srgbClr val="002060"/>
                </a:solidFill>
              </a:rPr>
            </a:br>
            <a:r>
              <a:rPr lang="en-US" sz="3600" b="1" dirty="0">
                <a:ln>
                  <a:solidFill>
                    <a:schemeClr val="bg1"/>
                  </a:solidFill>
                </a:ln>
              </a:rPr>
              <a:t>Covenant </a:t>
            </a:r>
            <a:br>
              <a:rPr lang="en-US" sz="3600" b="1" dirty="0">
                <a:ln>
                  <a:solidFill>
                    <a:schemeClr val="bg1"/>
                  </a:solidFill>
                </a:ln>
              </a:rPr>
            </a:br>
            <a:r>
              <a:rPr lang="en-US" sz="3600" b="1" dirty="0">
                <a:ln>
                  <a:solidFill>
                    <a:schemeClr val="bg1"/>
                  </a:solidFill>
                </a:ln>
              </a:rPr>
              <a:t>of the Night</a:t>
            </a:r>
            <a:r>
              <a:rPr lang="en-US" sz="3600" b="1" dirty="0" smtClean="0">
                <a:ln>
                  <a:solidFill>
                    <a:schemeClr val="bg1"/>
                  </a:solidFill>
                </a:ln>
              </a:rPr>
              <a:t>!</a:t>
            </a:r>
          </a:p>
          <a:p>
            <a:pPr marL="0" indent="0" algn="ctr">
              <a:buNone/>
            </a:pPr>
            <a:r>
              <a:rPr lang="en-US" b="1" dirty="0">
                <a:ln>
                  <a:solidFill>
                    <a:schemeClr val="bg1"/>
                  </a:solidFill>
                </a:ln>
                <a:solidFill>
                  <a:srgbClr val="C00000"/>
                </a:solidFill>
                <a:effectLst>
                  <a:glow rad="165100">
                    <a:srgbClr val="002060"/>
                  </a:glow>
                </a:effectLst>
              </a:rPr>
              <a:t>(</a:t>
            </a:r>
            <a:r>
              <a:rPr lang="en-US" b="1" dirty="0" err="1" smtClean="0">
                <a:ln>
                  <a:solidFill>
                    <a:schemeClr val="bg1"/>
                  </a:solidFill>
                </a:ln>
                <a:solidFill>
                  <a:srgbClr val="C00000"/>
                </a:solidFill>
                <a:effectLst>
                  <a:glow rad="165100">
                    <a:srgbClr val="002060"/>
                  </a:glow>
                </a:effectLst>
              </a:rPr>
              <a:t>Jer</a:t>
            </a:r>
            <a:r>
              <a:rPr lang="en-US" b="1" dirty="0" smtClean="0">
                <a:ln>
                  <a:solidFill>
                    <a:schemeClr val="bg1"/>
                  </a:solidFill>
                </a:ln>
                <a:solidFill>
                  <a:srgbClr val="C00000"/>
                </a:solidFill>
                <a:effectLst>
                  <a:glow rad="165100">
                    <a:srgbClr val="002060"/>
                  </a:glow>
                </a:effectLst>
              </a:rPr>
              <a:t> 33:20)</a:t>
            </a:r>
            <a:endParaRPr lang="en-CA" b="1" dirty="0">
              <a:ln>
                <a:solidFill>
                  <a:schemeClr val="bg1"/>
                </a:solidFill>
              </a:ln>
            </a:endParaRPr>
          </a:p>
        </p:txBody>
      </p:sp>
      <p:sp>
        <p:nvSpPr>
          <p:cNvPr id="4" name="Slide Number Placeholder 3"/>
          <p:cNvSpPr>
            <a:spLocks noGrp="1"/>
          </p:cNvSpPr>
          <p:nvPr>
            <p:ph type="sldNum" sz="quarter" idx="12"/>
          </p:nvPr>
        </p:nvSpPr>
        <p:spPr>
          <a:xfrm>
            <a:off x="10098311" y="6369957"/>
            <a:ext cx="1910440" cy="365125"/>
          </a:xfrm>
        </p:spPr>
        <p:txBody>
          <a:bodyPr/>
          <a:lstStyle/>
          <a:p>
            <a:fld id="{DDD9EB22-F289-478D-9B7C-A50560697DE0}" type="slidenum">
              <a:rPr lang="en-CA" smtClean="0">
                <a:solidFill>
                  <a:schemeClr val="tx1"/>
                </a:solidFill>
              </a:rPr>
              <a:t>6</a:t>
            </a:fld>
            <a:endParaRPr lang="en-CA" dirty="0">
              <a:solidFill>
                <a:schemeClr val="tx1"/>
              </a:solidFill>
            </a:endParaRPr>
          </a:p>
        </p:txBody>
      </p:sp>
      <p:sp>
        <p:nvSpPr>
          <p:cNvPr id="5" name="Content Placeholder 2"/>
          <p:cNvSpPr txBox="1">
            <a:spLocks/>
          </p:cNvSpPr>
          <p:nvPr/>
        </p:nvSpPr>
        <p:spPr>
          <a:xfrm>
            <a:off x="8303983" y="1041855"/>
            <a:ext cx="3588657" cy="4981574"/>
          </a:xfrm>
          <a:prstGeom prst="rect">
            <a:avLst/>
          </a:prstGeom>
          <a:solidFill>
            <a:schemeClr val="tx2">
              <a:alpha val="74000"/>
            </a:schemeClr>
          </a:solidFill>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smtClean="0">
                <a:ln>
                  <a:solidFill>
                    <a:schemeClr val="bg1"/>
                  </a:solidFill>
                </a:ln>
                <a:solidFill>
                  <a:srgbClr val="C00000"/>
                </a:solidFill>
                <a:effectLst>
                  <a:glow rad="165100">
                    <a:srgbClr val="002060"/>
                  </a:glow>
                </a:effectLst>
              </a:rPr>
              <a:t>… No </a:t>
            </a:r>
            <a:r>
              <a:rPr lang="en-US" sz="4400" b="1" dirty="0">
                <a:ln>
                  <a:solidFill>
                    <a:schemeClr val="bg1"/>
                  </a:solidFill>
                </a:ln>
                <a:solidFill>
                  <a:srgbClr val="C00000"/>
                </a:solidFill>
                <a:effectLst>
                  <a:glow rad="165100">
                    <a:srgbClr val="002060"/>
                  </a:glow>
                </a:effectLst>
              </a:rPr>
              <a:t>matter how many </a:t>
            </a:r>
            <a:r>
              <a:rPr lang="en-US" sz="4400" b="1" u="sng" dirty="0">
                <a:ln>
                  <a:solidFill>
                    <a:schemeClr val="bg1"/>
                  </a:solidFill>
                </a:ln>
                <a:solidFill>
                  <a:srgbClr val="C00000"/>
                </a:solidFill>
                <a:effectLst>
                  <a:glow rad="165100">
                    <a:srgbClr val="002060"/>
                  </a:glow>
                </a:effectLst>
              </a:rPr>
              <a:t>secular</a:t>
            </a:r>
            <a:r>
              <a:rPr lang="en-US" sz="4400" b="1" dirty="0">
                <a:ln>
                  <a:solidFill>
                    <a:schemeClr val="bg1"/>
                  </a:solidFill>
                </a:ln>
                <a:solidFill>
                  <a:srgbClr val="C00000"/>
                </a:solidFill>
                <a:effectLst>
                  <a:glow rad="165100">
                    <a:srgbClr val="002060"/>
                  </a:glow>
                </a:effectLst>
              </a:rPr>
              <a:t> historical documents can be found to support sunset!</a:t>
            </a:r>
            <a:endParaRPr lang="en-CA" sz="4400" b="1" dirty="0">
              <a:ln>
                <a:solidFill>
                  <a:schemeClr val="bg1"/>
                </a:solidFill>
              </a:ln>
              <a:solidFill>
                <a:srgbClr val="C00000"/>
              </a:solidFill>
              <a:effectLst>
                <a:glow rad="165100">
                  <a:srgbClr val="002060"/>
                </a:glow>
              </a:effectLst>
            </a:endParaRPr>
          </a:p>
        </p:txBody>
      </p:sp>
      <p:sp>
        <p:nvSpPr>
          <p:cNvPr id="6" name="Rectangle 5">
            <a:extLst>
              <a:ext uri="{FF2B5EF4-FFF2-40B4-BE49-F238E27FC236}">
                <a16:creationId xmlns="" xmlns:a16="http://schemas.microsoft.com/office/drawing/2014/main" id="{6E5B756E-593C-4F32-9DC5-0C146D70C07C}"/>
              </a:ext>
            </a:extLst>
          </p:cNvPr>
          <p:cNvSpPr/>
          <p:nvPr/>
        </p:nvSpPr>
        <p:spPr>
          <a:xfrm rot="21127155">
            <a:off x="6659973" y="733672"/>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That is:  </a:t>
            </a:r>
            <a:endParaRPr lang="en-CA" sz="8000" dirty="0">
              <a:effectLst>
                <a:glow rad="228600">
                  <a:schemeClr val="accent1">
                    <a:satMod val="175000"/>
                    <a:alpha val="40000"/>
                  </a:schemeClr>
                </a:glow>
              </a:effectLst>
            </a:endParaRPr>
          </a:p>
        </p:txBody>
      </p:sp>
    </p:spTree>
    <p:extLst>
      <p:ext uri="{BB962C8B-B14F-4D97-AF65-F5344CB8AC3E}">
        <p14:creationId xmlns:p14="http://schemas.microsoft.com/office/powerpoint/2010/main" val="3139189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250"/>
                                        <p:tgtEl>
                                          <p:spTgt spid="6"/>
                                        </p:tgtEl>
                                      </p:cBhvr>
                                    </p:animEffect>
                                  </p:childTnLst>
                                </p:cTn>
                              </p:par>
                            </p:childTnLst>
                          </p:cTn>
                        </p:par>
                        <p:par>
                          <p:cTn id="19" fill="hold">
                            <p:stCondLst>
                              <p:cond delay="5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90" y="254453"/>
            <a:ext cx="11625938" cy="6218917"/>
          </a:xfrm>
        </p:spPr>
        <p:txBody>
          <a:bodyPr>
            <a:normAutofit lnSpcReduction="10000"/>
            <a:scene3d>
              <a:camera prst="orthographicFront"/>
              <a:lightRig rig="threePt" dir="t"/>
            </a:scene3d>
            <a:sp3d extrusionH="57150">
              <a:bevelT h="25400" prst="softRound"/>
            </a:sp3d>
          </a:bodyPr>
          <a:lstStyle/>
          <a:p>
            <a:pPr marL="0" indent="0">
              <a:lnSpc>
                <a:spcPct val="150000"/>
              </a:lnSpc>
              <a:buNone/>
            </a:pPr>
            <a:r>
              <a:rPr lang="en-US" dirty="0">
                <a:ln>
                  <a:solidFill>
                    <a:schemeClr val="accent6">
                      <a:lumMod val="50000"/>
                    </a:schemeClr>
                  </a:solidFill>
                </a:ln>
                <a:solidFill>
                  <a:srgbClr val="0070C0"/>
                </a:solidFill>
                <a:latin typeface="Rockwell Extra Bold" panose="02060903040505020403" pitchFamily="18" charset="0"/>
              </a:rPr>
              <a:t>HOWEVER</a:t>
            </a:r>
            <a:r>
              <a:rPr lang="en-US" dirty="0">
                <a:ln>
                  <a:solidFill>
                    <a:schemeClr val="accent6">
                      <a:lumMod val="50000"/>
                    </a:schemeClr>
                  </a:solidFill>
                </a:ln>
                <a:solidFill>
                  <a:srgbClr val="7030A0"/>
                </a:solidFill>
                <a:latin typeface="Rockwell Extra Bold" panose="02060903040505020403" pitchFamily="18" charset="0"/>
              </a:rPr>
              <a:t> - Many Dawn Day Scripture testimonies do have a very special gem of information that really may not have been found UNLESS you understand the day begins with </a:t>
            </a:r>
            <a:br>
              <a:rPr lang="en-US" dirty="0">
                <a:ln>
                  <a:solidFill>
                    <a:schemeClr val="accent6">
                      <a:lumMod val="50000"/>
                    </a:schemeClr>
                  </a:solidFill>
                </a:ln>
                <a:solidFill>
                  <a:srgbClr val="7030A0"/>
                </a:solidFill>
                <a:latin typeface="Rockwell Extra Bold" panose="02060903040505020403" pitchFamily="18" charset="0"/>
              </a:rPr>
            </a:br>
            <a:r>
              <a:rPr lang="en-US" dirty="0" smtClean="0">
                <a:ln>
                  <a:solidFill>
                    <a:schemeClr val="accent6">
                      <a:lumMod val="50000"/>
                    </a:schemeClr>
                  </a:solidFill>
                </a:ln>
                <a:solidFill>
                  <a:srgbClr val="7030A0"/>
                </a:solidFill>
                <a:latin typeface="Rockwell Extra Bold" panose="02060903040505020403" pitchFamily="18" charset="0"/>
              </a:rPr>
              <a:t>dawn.  </a:t>
            </a:r>
            <a:r>
              <a:rPr lang="en-US" dirty="0" smtClean="0">
                <a:ln>
                  <a:solidFill>
                    <a:schemeClr val="accent6">
                      <a:lumMod val="50000"/>
                    </a:schemeClr>
                  </a:solidFill>
                </a:ln>
                <a:solidFill>
                  <a:srgbClr val="0070C0"/>
                </a:solidFill>
                <a:latin typeface="Rockwell Extra Bold" panose="02060903040505020403" pitchFamily="18" charset="0"/>
              </a:rPr>
              <a:t>THEN you</a:t>
            </a:r>
            <a:br>
              <a:rPr lang="en-US" dirty="0" smtClean="0">
                <a:ln>
                  <a:solidFill>
                    <a:schemeClr val="accent6">
                      <a:lumMod val="50000"/>
                    </a:schemeClr>
                  </a:solidFill>
                </a:ln>
                <a:solidFill>
                  <a:srgbClr val="0070C0"/>
                </a:solidFill>
                <a:latin typeface="Rockwell Extra Bold" panose="02060903040505020403" pitchFamily="18" charset="0"/>
              </a:rPr>
            </a:br>
            <a:r>
              <a:rPr lang="en-US" dirty="0" smtClean="0">
                <a:ln>
                  <a:solidFill>
                    <a:schemeClr val="accent6">
                      <a:lumMod val="50000"/>
                    </a:schemeClr>
                  </a:solidFill>
                </a:ln>
                <a:solidFill>
                  <a:srgbClr val="0070C0"/>
                </a:solidFill>
                <a:latin typeface="Rockwell Extra Bold" panose="02060903040505020403" pitchFamily="18" charset="0"/>
              </a:rPr>
              <a:t>have to </a:t>
            </a:r>
            <a:r>
              <a:rPr lang="en-US" dirty="0">
                <a:ln>
                  <a:solidFill>
                    <a:schemeClr val="accent6">
                      <a:lumMod val="50000"/>
                    </a:schemeClr>
                  </a:solidFill>
                </a:ln>
                <a:solidFill>
                  <a:srgbClr val="0070C0"/>
                </a:solidFill>
                <a:latin typeface="Rockwell Extra Bold" panose="02060903040505020403" pitchFamily="18" charset="0"/>
              </a:rPr>
              <a:t>decide </a:t>
            </a:r>
            <a:br>
              <a:rPr lang="en-US" dirty="0">
                <a:ln>
                  <a:solidFill>
                    <a:schemeClr val="accent6">
                      <a:lumMod val="50000"/>
                    </a:schemeClr>
                  </a:solidFill>
                </a:ln>
                <a:solidFill>
                  <a:srgbClr val="0070C0"/>
                </a:solidFill>
                <a:latin typeface="Rockwell Extra Bold" panose="02060903040505020403" pitchFamily="18" charset="0"/>
              </a:rPr>
            </a:br>
            <a:r>
              <a:rPr lang="en-US" dirty="0">
                <a:ln>
                  <a:solidFill>
                    <a:schemeClr val="accent6">
                      <a:lumMod val="50000"/>
                    </a:schemeClr>
                  </a:solidFill>
                </a:ln>
                <a:solidFill>
                  <a:srgbClr val="0070C0"/>
                </a:solidFill>
                <a:latin typeface="Rockwell Extra Bold" panose="02060903040505020403" pitchFamily="18" charset="0"/>
              </a:rPr>
              <a:t>to break open </a:t>
            </a:r>
            <a:br>
              <a:rPr lang="en-US" dirty="0">
                <a:ln>
                  <a:solidFill>
                    <a:schemeClr val="accent6">
                      <a:lumMod val="50000"/>
                    </a:schemeClr>
                  </a:solidFill>
                </a:ln>
                <a:solidFill>
                  <a:srgbClr val="0070C0"/>
                </a:solidFill>
                <a:latin typeface="Rockwell Extra Bold" panose="02060903040505020403" pitchFamily="18" charset="0"/>
              </a:rPr>
            </a:br>
            <a:r>
              <a:rPr lang="en-US" dirty="0">
                <a:ln>
                  <a:solidFill>
                    <a:schemeClr val="accent6">
                      <a:lumMod val="50000"/>
                    </a:schemeClr>
                  </a:solidFill>
                </a:ln>
                <a:solidFill>
                  <a:srgbClr val="0070C0"/>
                </a:solidFill>
                <a:latin typeface="Rockwell Extra Bold" panose="02060903040505020403" pitchFamily="18" charset="0"/>
              </a:rPr>
              <a:t>every story in </a:t>
            </a:r>
            <a:br>
              <a:rPr lang="en-US" dirty="0">
                <a:ln>
                  <a:solidFill>
                    <a:schemeClr val="accent6">
                      <a:lumMod val="50000"/>
                    </a:schemeClr>
                  </a:solidFill>
                </a:ln>
                <a:solidFill>
                  <a:srgbClr val="0070C0"/>
                </a:solidFill>
                <a:latin typeface="Rockwell Extra Bold" panose="02060903040505020403" pitchFamily="18" charset="0"/>
              </a:rPr>
            </a:br>
            <a:r>
              <a:rPr lang="en-US" dirty="0">
                <a:ln>
                  <a:solidFill>
                    <a:schemeClr val="accent6">
                      <a:lumMod val="50000"/>
                    </a:schemeClr>
                  </a:solidFill>
                </a:ln>
                <a:solidFill>
                  <a:srgbClr val="0070C0"/>
                </a:solidFill>
                <a:latin typeface="Rockwell Extra Bold" panose="02060903040505020403" pitchFamily="18" charset="0"/>
              </a:rPr>
              <a:t>great </a:t>
            </a:r>
            <a:r>
              <a:rPr lang="en-US" dirty="0" smtClean="0">
                <a:ln>
                  <a:solidFill>
                    <a:schemeClr val="accent6">
                      <a:lumMod val="50000"/>
                    </a:schemeClr>
                  </a:solidFill>
                </a:ln>
                <a:solidFill>
                  <a:srgbClr val="0070C0"/>
                </a:solidFill>
                <a:latin typeface="Rockwell Extra Bold" panose="02060903040505020403" pitchFamily="18" charset="0"/>
              </a:rPr>
              <a:t>detail to</a:t>
            </a:r>
            <a:br>
              <a:rPr lang="en-US" dirty="0" smtClean="0">
                <a:ln>
                  <a:solidFill>
                    <a:schemeClr val="accent6">
                      <a:lumMod val="50000"/>
                    </a:schemeClr>
                  </a:solidFill>
                </a:ln>
                <a:solidFill>
                  <a:srgbClr val="0070C0"/>
                </a:solidFill>
                <a:latin typeface="Rockwell Extra Bold" panose="02060903040505020403" pitchFamily="18" charset="0"/>
              </a:rPr>
            </a:br>
            <a:r>
              <a:rPr lang="en-US" u="sng" dirty="0" smtClean="0">
                <a:ln>
                  <a:solidFill>
                    <a:schemeClr val="accent6">
                      <a:lumMod val="50000"/>
                    </a:schemeClr>
                  </a:solidFill>
                </a:ln>
                <a:solidFill>
                  <a:srgbClr val="0070C0"/>
                </a:solidFill>
                <a:latin typeface="Rockwell Extra Bold" panose="02060903040505020403" pitchFamily="18" charset="0"/>
              </a:rPr>
              <a:t>find</a:t>
            </a:r>
            <a:r>
              <a:rPr lang="en-US" dirty="0" smtClean="0">
                <a:ln>
                  <a:solidFill>
                    <a:schemeClr val="accent6">
                      <a:lumMod val="50000"/>
                    </a:schemeClr>
                  </a:solidFill>
                </a:ln>
                <a:solidFill>
                  <a:srgbClr val="0070C0"/>
                </a:solidFill>
                <a:latin typeface="Rockwell Extra Bold" panose="02060903040505020403" pitchFamily="18" charset="0"/>
              </a:rPr>
              <a:t> </a:t>
            </a:r>
            <a:r>
              <a:rPr lang="en-US" u="sng" dirty="0" smtClean="0">
                <a:ln>
                  <a:solidFill>
                    <a:schemeClr val="accent6">
                      <a:lumMod val="50000"/>
                    </a:schemeClr>
                  </a:solidFill>
                </a:ln>
                <a:solidFill>
                  <a:srgbClr val="0070C0"/>
                </a:solidFill>
                <a:latin typeface="Rockwell Extra Bold" panose="02060903040505020403" pitchFamily="18" charset="0"/>
              </a:rPr>
              <a:t>that</a:t>
            </a:r>
            <a:r>
              <a:rPr lang="en-US" dirty="0" smtClean="0">
                <a:ln>
                  <a:solidFill>
                    <a:schemeClr val="accent6">
                      <a:lumMod val="50000"/>
                    </a:schemeClr>
                  </a:solidFill>
                </a:ln>
                <a:solidFill>
                  <a:srgbClr val="0070C0"/>
                </a:solidFill>
                <a:latin typeface="Rockwell Extra Bold" panose="02060903040505020403" pitchFamily="18" charset="0"/>
              </a:rPr>
              <a:t> g</a:t>
            </a:r>
            <a:r>
              <a:rPr lang="en-US" u="sng" dirty="0" smtClean="0">
                <a:ln>
                  <a:solidFill>
                    <a:schemeClr val="accent6">
                      <a:lumMod val="50000"/>
                    </a:schemeClr>
                  </a:solidFill>
                </a:ln>
                <a:solidFill>
                  <a:srgbClr val="0070C0"/>
                </a:solidFill>
                <a:latin typeface="Rockwell Extra Bold" panose="02060903040505020403" pitchFamily="18" charset="0"/>
              </a:rPr>
              <a:t>em</a:t>
            </a:r>
            <a:r>
              <a:rPr lang="en-US" dirty="0" smtClean="0">
                <a:ln>
                  <a:solidFill>
                    <a:schemeClr val="accent6">
                      <a:lumMod val="50000"/>
                    </a:schemeClr>
                  </a:solidFill>
                </a:ln>
                <a:solidFill>
                  <a:srgbClr val="0070C0"/>
                </a:solidFill>
                <a:latin typeface="Rockwell Extra Bold" panose="02060903040505020403" pitchFamily="18" charset="0"/>
              </a:rPr>
              <a:t>!</a:t>
            </a:r>
            <a:endParaRPr lang="en-US" dirty="0">
              <a:ln>
                <a:solidFill>
                  <a:schemeClr val="accent6">
                    <a:lumMod val="50000"/>
                  </a:schemeClr>
                </a:solidFill>
              </a:ln>
              <a:solidFill>
                <a:srgbClr val="0070C0"/>
              </a:solidFill>
              <a:latin typeface="Rockwell Extra Bold" panose="02060903040505020403" pitchFamily="18"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1363" y="2470969"/>
            <a:ext cx="5832475" cy="38904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7</a:t>
            </a:fld>
            <a:endParaRPr lang="en-CA"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0403" y="2359022"/>
            <a:ext cx="7314396" cy="41143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99557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950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rgbClr val="6A8EBC"/>
            </a:gs>
            <a:gs pos="68000">
              <a:srgbClr val="7030A0">
                <a:lumMod val="76000"/>
                <a:alpha val="93000"/>
              </a:srgbClr>
            </a:gs>
          </a:gsLst>
          <a:lin ang="135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8</a:t>
            </a:fld>
            <a:endParaRPr lang="en-CA"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432" y="461679"/>
            <a:ext cx="4888497" cy="3253072"/>
          </a:xfrm>
          <a:prstGeom prst="rect">
            <a:avLst/>
          </a:prstGeom>
          <a:ln w="76200">
            <a:solidFill>
              <a:srgbClr val="00B0F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ontent Placeholder 2"/>
          <p:cNvSpPr txBox="1">
            <a:spLocks/>
          </p:cNvSpPr>
          <p:nvPr/>
        </p:nvSpPr>
        <p:spPr>
          <a:xfrm>
            <a:off x="5410654" y="601210"/>
            <a:ext cx="4890407" cy="2649990"/>
          </a:xfrm>
          <a:prstGeom prst="rect">
            <a:avLst/>
          </a:prstGeom>
          <a:gradFill flip="none" rotWithShape="1">
            <a:gsLst>
              <a:gs pos="19000">
                <a:srgbClr val="6A8EBC"/>
              </a:gs>
              <a:gs pos="68000">
                <a:srgbClr val="7030A0">
                  <a:lumMod val="76000"/>
                  <a:alpha val="93000"/>
                </a:srgbClr>
              </a:gs>
            </a:gsLst>
            <a:lin ang="2700000" scaled="1"/>
            <a:tileRect/>
          </a:gradFill>
          <a:scene3d>
            <a:camera prst="orthographicFront"/>
            <a:lightRig rig="threePt" dir="t"/>
          </a:scene3d>
          <a:sp3d>
            <a:bevelT w="152400" h="50800" prst="softRound"/>
          </a:sp3d>
        </p:spPr>
        <p:txBody>
          <a:bodyPr vert="horz" lIns="91440" tIns="45720" rIns="91440" bIns="45720" rtlCol="0">
            <a:norm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4">
                    <a:lumMod val="60000"/>
                    <a:lumOff val="40000"/>
                  </a:schemeClr>
                </a:solidFill>
              </a:rPr>
              <a:t>This Gideon testimony happens to be one of </a:t>
            </a:r>
            <a:br>
              <a:rPr lang="en-US" sz="3600" b="1" dirty="0">
                <a:solidFill>
                  <a:schemeClr val="accent4">
                    <a:lumMod val="60000"/>
                    <a:lumOff val="40000"/>
                  </a:schemeClr>
                </a:solidFill>
              </a:rPr>
            </a:br>
            <a:r>
              <a:rPr lang="en-US" sz="3600" b="1" dirty="0">
                <a:solidFill>
                  <a:schemeClr val="accent4">
                    <a:lumMod val="60000"/>
                    <a:lumOff val="40000"/>
                  </a:schemeClr>
                </a:solidFill>
              </a:rPr>
              <a:t>the dawn-day stories that has a surprising “gem” of information.</a:t>
            </a:r>
            <a:endParaRPr lang="en-CA" sz="3600" b="1" dirty="0">
              <a:solidFill>
                <a:schemeClr val="accent4">
                  <a:lumMod val="60000"/>
                  <a:lumOff val="40000"/>
                </a:schemeClr>
              </a:solidFill>
            </a:endParaRPr>
          </a:p>
        </p:txBody>
      </p:sp>
      <p:sp>
        <p:nvSpPr>
          <p:cNvPr id="11" name="Content Placeholder 2"/>
          <p:cNvSpPr txBox="1">
            <a:spLocks/>
          </p:cNvSpPr>
          <p:nvPr/>
        </p:nvSpPr>
        <p:spPr>
          <a:xfrm>
            <a:off x="1038224" y="3971925"/>
            <a:ext cx="6770461" cy="2609850"/>
          </a:xfrm>
          <a:prstGeom prst="snip2SameRect">
            <a:avLst/>
          </a:prstGeom>
          <a:gradFill flip="none" rotWithShape="1">
            <a:gsLst>
              <a:gs pos="19000">
                <a:srgbClr val="6A8EBC"/>
              </a:gs>
              <a:gs pos="68000">
                <a:srgbClr val="7030A0">
                  <a:lumMod val="76000"/>
                  <a:alpha val="93000"/>
                </a:srgbClr>
              </a:gs>
            </a:gsLst>
            <a:lin ang="13500000" scaled="1"/>
            <a:tileRect/>
          </a:gradFill>
          <a:ln>
            <a:noFill/>
          </a:ln>
          <a:effectLst/>
          <a:scene3d>
            <a:camera prst="orthographicFront"/>
            <a:lightRig rig="threePt" dir="t"/>
          </a:scene3d>
          <a:sp3d>
            <a:bevelT w="152400" h="50800" prst="softRound"/>
          </a:sp3d>
        </p:spPr>
        <p:txBody>
          <a:bodyPr vert="horz" lIns="91440" tIns="45720" rIns="91440" bIns="45720" rtlCol="0">
            <a:normAutofit fontScale="77500" lnSpcReduction="20000"/>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ln>
                  <a:solidFill>
                    <a:schemeClr val="tx1">
                      <a:lumMod val="75000"/>
                      <a:lumOff val="25000"/>
                    </a:schemeClr>
                  </a:solidFill>
                </a:ln>
                <a:solidFill>
                  <a:schemeClr val="accent4">
                    <a:lumMod val="60000"/>
                    <a:lumOff val="40000"/>
                  </a:schemeClr>
                </a:solidFill>
              </a:rPr>
              <a:t>In fact it’s very interesting this “gem” </a:t>
            </a:r>
            <a:br>
              <a:rPr lang="en-US" sz="3600" b="1" dirty="0" smtClean="0">
                <a:ln>
                  <a:solidFill>
                    <a:schemeClr val="tx1">
                      <a:lumMod val="75000"/>
                      <a:lumOff val="25000"/>
                    </a:schemeClr>
                  </a:solidFill>
                </a:ln>
                <a:solidFill>
                  <a:schemeClr val="accent4">
                    <a:lumMod val="60000"/>
                    <a:lumOff val="40000"/>
                  </a:schemeClr>
                </a:solidFill>
              </a:rPr>
            </a:br>
            <a:r>
              <a:rPr lang="en-US" sz="3600" b="1" dirty="0" smtClean="0">
                <a:ln>
                  <a:solidFill>
                    <a:schemeClr val="tx1">
                      <a:lumMod val="75000"/>
                      <a:lumOff val="25000"/>
                    </a:schemeClr>
                  </a:solidFill>
                </a:ln>
                <a:solidFill>
                  <a:schemeClr val="accent4">
                    <a:lumMod val="60000"/>
                    <a:lumOff val="40000"/>
                  </a:schemeClr>
                </a:solidFill>
              </a:rPr>
              <a:t>is </a:t>
            </a:r>
            <a:r>
              <a:rPr lang="en-US" sz="3600" b="1" dirty="0">
                <a:ln>
                  <a:solidFill>
                    <a:schemeClr val="tx1">
                      <a:lumMod val="75000"/>
                      <a:lumOff val="25000"/>
                    </a:schemeClr>
                  </a:solidFill>
                </a:ln>
                <a:solidFill>
                  <a:schemeClr val="accent4">
                    <a:lumMod val="60000"/>
                    <a:lumOff val="40000"/>
                  </a:schemeClr>
                </a:solidFill>
              </a:rPr>
              <a:t>connected to the word “soliloquy” – </a:t>
            </a:r>
            <a:r>
              <a:rPr lang="en-US" sz="3600" b="1" dirty="0" smtClean="0">
                <a:ln>
                  <a:solidFill>
                    <a:schemeClr val="tx1">
                      <a:lumMod val="75000"/>
                      <a:lumOff val="25000"/>
                    </a:schemeClr>
                  </a:solidFill>
                </a:ln>
                <a:solidFill>
                  <a:schemeClr val="accent4">
                    <a:lumMod val="60000"/>
                    <a:lumOff val="40000"/>
                  </a:schemeClr>
                </a:solidFill>
              </a:rPr>
              <a:t/>
            </a:r>
            <a:br>
              <a:rPr lang="en-US" sz="3600" b="1" dirty="0" smtClean="0">
                <a:ln>
                  <a:solidFill>
                    <a:schemeClr val="tx1">
                      <a:lumMod val="75000"/>
                      <a:lumOff val="25000"/>
                    </a:schemeClr>
                  </a:solidFill>
                </a:ln>
                <a:solidFill>
                  <a:schemeClr val="accent4">
                    <a:lumMod val="60000"/>
                    <a:lumOff val="40000"/>
                  </a:schemeClr>
                </a:solidFill>
              </a:rPr>
            </a:br>
            <a:r>
              <a:rPr lang="en-US" sz="3600" b="1" dirty="0" smtClean="0">
                <a:ln>
                  <a:solidFill>
                    <a:schemeClr val="tx1">
                      <a:lumMod val="75000"/>
                      <a:lumOff val="25000"/>
                    </a:schemeClr>
                  </a:solidFill>
                </a:ln>
                <a:solidFill>
                  <a:schemeClr val="accent4">
                    <a:lumMod val="60000"/>
                    <a:lumOff val="40000"/>
                  </a:schemeClr>
                </a:solidFill>
              </a:rPr>
              <a:t>a </a:t>
            </a:r>
            <a:r>
              <a:rPr lang="en-US" sz="3600" b="1" dirty="0">
                <a:ln>
                  <a:solidFill>
                    <a:schemeClr val="tx1">
                      <a:lumMod val="75000"/>
                      <a:lumOff val="25000"/>
                    </a:schemeClr>
                  </a:solidFill>
                </a:ln>
                <a:solidFill>
                  <a:schemeClr val="accent4">
                    <a:lumMod val="60000"/>
                    <a:lumOff val="40000"/>
                  </a:schemeClr>
                </a:solidFill>
              </a:rPr>
              <a:t>dramatic or literary form </a:t>
            </a:r>
            <a:r>
              <a:rPr lang="en-US" sz="3600" b="1" dirty="0" smtClean="0">
                <a:ln>
                  <a:solidFill>
                    <a:schemeClr val="tx1">
                      <a:lumMod val="75000"/>
                      <a:lumOff val="25000"/>
                    </a:schemeClr>
                  </a:solidFill>
                </a:ln>
                <a:solidFill>
                  <a:schemeClr val="accent4">
                    <a:lumMod val="60000"/>
                    <a:lumOff val="40000"/>
                  </a:schemeClr>
                </a:solidFill>
              </a:rPr>
              <a:t/>
            </a:r>
            <a:br>
              <a:rPr lang="en-US" sz="3600" b="1" dirty="0" smtClean="0">
                <a:ln>
                  <a:solidFill>
                    <a:schemeClr val="tx1">
                      <a:lumMod val="75000"/>
                      <a:lumOff val="25000"/>
                    </a:schemeClr>
                  </a:solidFill>
                </a:ln>
                <a:solidFill>
                  <a:schemeClr val="accent4">
                    <a:lumMod val="60000"/>
                    <a:lumOff val="40000"/>
                  </a:schemeClr>
                </a:solidFill>
              </a:rPr>
            </a:br>
            <a:r>
              <a:rPr lang="en-US" sz="3600" b="1" dirty="0" smtClean="0">
                <a:ln>
                  <a:solidFill>
                    <a:schemeClr val="tx1">
                      <a:lumMod val="75000"/>
                      <a:lumOff val="25000"/>
                    </a:schemeClr>
                  </a:solidFill>
                </a:ln>
                <a:solidFill>
                  <a:schemeClr val="accent4">
                    <a:lumMod val="60000"/>
                    <a:lumOff val="40000"/>
                  </a:schemeClr>
                </a:solidFill>
              </a:rPr>
              <a:t>of </a:t>
            </a:r>
            <a:r>
              <a:rPr lang="en-US" sz="3600" b="1" dirty="0">
                <a:ln>
                  <a:solidFill>
                    <a:schemeClr val="tx1">
                      <a:lumMod val="75000"/>
                      <a:lumOff val="25000"/>
                    </a:schemeClr>
                  </a:solidFill>
                </a:ln>
                <a:solidFill>
                  <a:schemeClr val="accent4">
                    <a:lumMod val="60000"/>
                    <a:lumOff val="40000"/>
                  </a:schemeClr>
                </a:solidFill>
              </a:rPr>
              <a:t>discourse in which a character talks </a:t>
            </a:r>
            <a:br>
              <a:rPr lang="en-US" sz="3600" b="1" dirty="0">
                <a:ln>
                  <a:solidFill>
                    <a:schemeClr val="tx1">
                      <a:lumMod val="75000"/>
                      <a:lumOff val="25000"/>
                    </a:schemeClr>
                  </a:solidFill>
                </a:ln>
                <a:solidFill>
                  <a:schemeClr val="accent4">
                    <a:lumMod val="60000"/>
                    <a:lumOff val="40000"/>
                  </a:schemeClr>
                </a:solidFill>
              </a:rPr>
            </a:br>
            <a:r>
              <a:rPr lang="en-US" sz="3600" b="1" dirty="0">
                <a:ln>
                  <a:solidFill>
                    <a:schemeClr val="tx1">
                      <a:lumMod val="75000"/>
                      <a:lumOff val="25000"/>
                    </a:schemeClr>
                  </a:solidFill>
                </a:ln>
                <a:solidFill>
                  <a:schemeClr val="accent4">
                    <a:lumMod val="60000"/>
                    <a:lumOff val="40000"/>
                  </a:schemeClr>
                </a:solidFill>
              </a:rPr>
              <a:t>to himself revealing his thoughts </a:t>
            </a:r>
            <a:r>
              <a:rPr lang="en-US" sz="3600" b="1" dirty="0" smtClean="0">
                <a:ln>
                  <a:solidFill>
                    <a:schemeClr val="tx1">
                      <a:lumMod val="75000"/>
                      <a:lumOff val="25000"/>
                    </a:schemeClr>
                  </a:solidFill>
                </a:ln>
                <a:solidFill>
                  <a:schemeClr val="accent4">
                    <a:lumMod val="60000"/>
                    <a:lumOff val="40000"/>
                  </a:schemeClr>
                </a:solidFill>
              </a:rPr>
              <a:t/>
            </a:r>
            <a:br>
              <a:rPr lang="en-US" sz="3600" b="1" dirty="0" smtClean="0">
                <a:ln>
                  <a:solidFill>
                    <a:schemeClr val="tx1">
                      <a:lumMod val="75000"/>
                      <a:lumOff val="25000"/>
                    </a:schemeClr>
                  </a:solidFill>
                </a:ln>
                <a:solidFill>
                  <a:schemeClr val="accent4">
                    <a:lumMod val="60000"/>
                    <a:lumOff val="40000"/>
                  </a:schemeClr>
                </a:solidFill>
              </a:rPr>
            </a:br>
            <a:r>
              <a:rPr lang="en-US" sz="3600" b="1" dirty="0" smtClean="0">
                <a:ln>
                  <a:solidFill>
                    <a:schemeClr val="tx1">
                      <a:lumMod val="75000"/>
                      <a:lumOff val="25000"/>
                    </a:schemeClr>
                  </a:solidFill>
                </a:ln>
                <a:solidFill>
                  <a:schemeClr val="accent4">
                    <a:lumMod val="60000"/>
                    <a:lumOff val="40000"/>
                  </a:schemeClr>
                </a:solidFill>
              </a:rPr>
              <a:t>when </a:t>
            </a:r>
            <a:r>
              <a:rPr lang="en-US" sz="3600" b="1" dirty="0">
                <a:ln>
                  <a:solidFill>
                    <a:schemeClr val="tx1">
                      <a:lumMod val="75000"/>
                      <a:lumOff val="25000"/>
                    </a:schemeClr>
                  </a:solidFill>
                </a:ln>
                <a:solidFill>
                  <a:schemeClr val="accent4">
                    <a:lumMod val="60000"/>
                    <a:lumOff val="40000"/>
                  </a:schemeClr>
                </a:solidFill>
              </a:rPr>
              <a:t>alone or unaware </a:t>
            </a:r>
            <a:r>
              <a:rPr lang="en-US" sz="3600" b="1" dirty="0" smtClean="0">
                <a:ln>
                  <a:solidFill>
                    <a:schemeClr val="tx1">
                      <a:lumMod val="75000"/>
                      <a:lumOff val="25000"/>
                    </a:schemeClr>
                  </a:solidFill>
                </a:ln>
                <a:solidFill>
                  <a:schemeClr val="accent4">
                    <a:lumMod val="60000"/>
                    <a:lumOff val="40000"/>
                  </a:schemeClr>
                </a:solidFill>
              </a:rPr>
              <a:t>of</a:t>
            </a:r>
            <a:br>
              <a:rPr lang="en-US" sz="3600" b="1" dirty="0" smtClean="0">
                <a:ln>
                  <a:solidFill>
                    <a:schemeClr val="tx1">
                      <a:lumMod val="75000"/>
                      <a:lumOff val="25000"/>
                    </a:schemeClr>
                  </a:solidFill>
                </a:ln>
                <a:solidFill>
                  <a:schemeClr val="accent4">
                    <a:lumMod val="60000"/>
                    <a:lumOff val="40000"/>
                  </a:schemeClr>
                </a:solidFill>
              </a:rPr>
            </a:br>
            <a:r>
              <a:rPr lang="en-US" sz="3600" b="1" dirty="0" smtClean="0">
                <a:ln>
                  <a:solidFill>
                    <a:schemeClr val="tx1">
                      <a:lumMod val="75000"/>
                      <a:lumOff val="25000"/>
                    </a:schemeClr>
                  </a:solidFill>
                </a:ln>
                <a:solidFill>
                  <a:schemeClr val="accent4">
                    <a:lumMod val="60000"/>
                    <a:lumOff val="40000"/>
                  </a:schemeClr>
                </a:solidFill>
              </a:rPr>
              <a:t> </a:t>
            </a:r>
            <a:r>
              <a:rPr lang="en-US" sz="3600" b="1" dirty="0">
                <a:ln>
                  <a:solidFill>
                    <a:schemeClr val="tx1">
                      <a:lumMod val="75000"/>
                      <a:lumOff val="25000"/>
                    </a:schemeClr>
                  </a:solidFill>
                </a:ln>
                <a:solidFill>
                  <a:schemeClr val="accent4">
                    <a:lumMod val="60000"/>
                    <a:lumOff val="40000"/>
                  </a:schemeClr>
                </a:solidFill>
              </a:rPr>
              <a:t>the presence of others.</a:t>
            </a:r>
            <a:endParaRPr lang="en-CA" sz="3600" b="1" dirty="0">
              <a:ln>
                <a:solidFill>
                  <a:schemeClr val="tx1">
                    <a:lumMod val="75000"/>
                    <a:lumOff val="25000"/>
                  </a:schemeClr>
                </a:solidFill>
              </a:ln>
              <a:solidFill>
                <a:schemeClr val="accent4">
                  <a:lumMod val="60000"/>
                  <a:lumOff val="40000"/>
                </a:schemeClr>
              </a:solidFill>
            </a:endParaRPr>
          </a:p>
        </p:txBody>
      </p:sp>
      <p:pic>
        <p:nvPicPr>
          <p:cNvPr id="12" name="Picture 2" descr="C:\Users\Rae\Desktop\ring a bell 5 clea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43303" y="4713433"/>
            <a:ext cx="1890215" cy="185477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3" name="Picture 3" descr="C:\Users\Rae\Desktop\ring a bell 4.g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033010" y="-1562100"/>
            <a:ext cx="18669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16612" y="3589110"/>
            <a:ext cx="3657707" cy="2565854"/>
          </a:xfrm>
          <a:prstGeom prst="rect">
            <a:avLst/>
          </a:prstGeom>
          <a:solidFill>
            <a:srgbClr val="FFFFFF">
              <a:shade val="85000"/>
            </a:srgbClr>
          </a:solidFill>
          <a:ln w="190500" cap="rnd">
            <a:solidFill>
              <a:schemeClr val="accent1"/>
            </a:solidFill>
          </a:ln>
          <a:effectLst>
            <a:outerShdw blurRad="76200" dir="18900000" sy="23000" kx="-1200000" algn="bl" rotWithShape="0">
              <a:prstClr val="black">
                <a:alpha val="2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6" name="Group 5"/>
          <p:cNvGrpSpPr/>
          <p:nvPr/>
        </p:nvGrpSpPr>
        <p:grpSpPr>
          <a:xfrm>
            <a:off x="9762894" y="785146"/>
            <a:ext cx="2143356" cy="2121922"/>
            <a:chOff x="5208557" y="2359194"/>
            <a:chExt cx="2143356" cy="2121922"/>
          </a:xfrm>
        </p:grpSpPr>
        <p:sp>
          <p:nvSpPr>
            <p:cNvPr id="3" name="Oval 2"/>
            <p:cNvSpPr/>
            <p:nvPr/>
          </p:nvSpPr>
          <p:spPr>
            <a:xfrm>
              <a:off x="5417820" y="3097530"/>
              <a:ext cx="548640" cy="651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6" descr="C:\Users\Rae\Desktop\ring a bell 3.pn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673" b="100000" l="0" r="100000"/>
                      </a14:imgEffect>
                    </a14:imgLayer>
                  </a14:imgProps>
                </a:ext>
                <a:ext uri="{28A0092B-C50C-407E-A947-70E740481C1C}">
                  <a14:useLocalDpi xmlns:a14="http://schemas.microsoft.com/office/drawing/2010/main"/>
                </a:ext>
              </a:extLst>
            </a:blip>
            <a:srcRect/>
            <a:stretch>
              <a:fillRect/>
            </a:stretch>
          </p:blipFill>
          <p:spPr bwMode="auto">
            <a:xfrm>
              <a:off x="5208557" y="2359194"/>
              <a:ext cx="2143356" cy="212192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Oval 14"/>
            <p:cNvSpPr/>
            <p:nvPr/>
          </p:nvSpPr>
          <p:spPr>
            <a:xfrm>
              <a:off x="5949511" y="2361508"/>
              <a:ext cx="1375211" cy="96442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6067330" y="2610148"/>
              <a:ext cx="1107996"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prst="angle"/>
              </a:sp3d>
            </a:bodyPr>
            <a:lstStyle/>
            <a:p>
              <a:pPr algn="ctr"/>
              <a:r>
                <a:rPr lang="en-US" sz="2000" b="1" cap="none" spc="0" dirty="0" err="1" smtClean="0">
                  <a:ln/>
                  <a:solidFill>
                    <a:srgbClr val="7030A0"/>
                  </a:solidFill>
                  <a:effectLst/>
                </a:rPr>
                <a:t>Hhmm</a:t>
              </a:r>
              <a:r>
                <a:rPr lang="en-US" sz="2000" b="1" cap="none" spc="0" dirty="0" smtClean="0">
                  <a:ln/>
                  <a:solidFill>
                    <a:srgbClr val="7030A0"/>
                  </a:solidFill>
                  <a:effectLst/>
                </a:rPr>
                <a:t>…</a:t>
              </a:r>
              <a:endParaRPr lang="en-US" sz="2000" b="1" cap="none" spc="0" dirty="0">
                <a:ln/>
                <a:solidFill>
                  <a:srgbClr val="7030A0"/>
                </a:solidFill>
                <a:effectLst/>
              </a:endParaRPr>
            </a:p>
          </p:txBody>
        </p:sp>
      </p:grpSp>
    </p:spTree>
    <p:extLst>
      <p:ext uri="{BB962C8B-B14F-4D97-AF65-F5344CB8AC3E}">
        <p14:creationId xmlns:p14="http://schemas.microsoft.com/office/powerpoint/2010/main" val="293944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arn(inVertical)">
                                      <p:cBhvr>
                                        <p:cTn id="14" dur="1000"/>
                                        <p:tgtEl>
                                          <p:spTgt spid="11">
                                            <p:txEl>
                                              <p:pRg st="0" end="0"/>
                                            </p:txEl>
                                          </p:spTgt>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000"/>
                            </p:stCondLst>
                            <p:childTnLst>
                              <p:par>
                                <p:cTn id="23" presetID="22" presetClass="entr" presetSubtype="2" fill="hold" nodeType="afterEffect">
                                  <p:stCondLst>
                                    <p:cond delay="60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9</a:t>
            </a:fld>
            <a:endParaRPr lang="en-CA" dirty="0">
              <a:solidFill>
                <a:schemeClr val="tx1"/>
              </a:solidFill>
            </a:endParaRPr>
          </a:p>
        </p:txBody>
      </p:sp>
      <p:sp>
        <p:nvSpPr>
          <p:cNvPr id="11" name="Content Placeholder 2"/>
          <p:cNvSpPr txBox="1">
            <a:spLocks/>
          </p:cNvSpPr>
          <p:nvPr/>
        </p:nvSpPr>
        <p:spPr>
          <a:xfrm>
            <a:off x="2779713" y="961468"/>
            <a:ext cx="7634290" cy="4466874"/>
          </a:xfrm>
          <a:prstGeom prst="ellipse">
            <a:avLst/>
          </a:prstGeom>
          <a:gradFill flip="none" rotWithShape="1">
            <a:gsLst>
              <a:gs pos="19000">
                <a:srgbClr val="6A8EBC"/>
              </a:gs>
              <a:gs pos="68000">
                <a:srgbClr val="7030A0">
                  <a:lumMod val="76000"/>
                  <a:alpha val="93000"/>
                </a:srgbClr>
              </a:gs>
            </a:gsLst>
            <a:lin ang="13500000" scaled="1"/>
            <a:tileRect/>
          </a:gradFill>
          <a:scene3d>
            <a:camera prst="orthographicFront"/>
            <a:lightRig rig="threePt" dir="t"/>
          </a:scene3d>
          <a:sp3d>
            <a:bevelT w="152400" h="50800" prst="softRound"/>
          </a:sp3d>
        </p:spPr>
        <p:txBody>
          <a:bodyPr vert="horz" lIns="91440" tIns="45720" rIns="91440" bIns="45720" rtlCol="0">
            <a:norm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4">
                    <a:lumMod val="60000"/>
                    <a:lumOff val="40000"/>
                  </a:schemeClr>
                </a:solidFill>
              </a:rPr>
              <a:t>This “gem” also breaks open a very controversial topic of the Scriptures.</a:t>
            </a:r>
            <a:br>
              <a:rPr lang="en-US" sz="3600" b="1" dirty="0">
                <a:solidFill>
                  <a:schemeClr val="accent4">
                    <a:lumMod val="60000"/>
                    <a:lumOff val="40000"/>
                  </a:schemeClr>
                </a:solidFill>
              </a:rPr>
            </a:br>
            <a:r>
              <a:rPr lang="en-US" sz="3600" b="1" dirty="0">
                <a:solidFill>
                  <a:schemeClr val="accent4">
                    <a:lumMod val="60000"/>
                    <a:lumOff val="40000"/>
                  </a:schemeClr>
                </a:solidFill>
              </a:rPr>
              <a:t>Could this “gem” be connected to Yahuah’s Covenant Calendar?</a:t>
            </a:r>
            <a:endParaRPr lang="en-CA" sz="3600" b="1" dirty="0">
              <a:solidFill>
                <a:schemeClr val="accent4">
                  <a:lumMod val="60000"/>
                  <a:lumOff val="40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8599" y="285750"/>
            <a:ext cx="3150807" cy="2363106"/>
          </a:xfrm>
          <a:prstGeom prst="ellipse">
            <a:avLst/>
          </a:prstGeom>
          <a:ln w="63500" cap="rnd">
            <a:solidFill>
              <a:schemeClr val="bg1">
                <a:lumMod val="75000"/>
              </a:schemeClr>
            </a:solidFill>
          </a:ln>
          <a:effectLst>
            <a:outerShdw blurRad="381000" dist="292100" dir="5400000" sx="-80000" sy="-18000" rotWithShape="0">
              <a:srgbClr val="000000">
                <a:alpha val="22000"/>
              </a:srgbClr>
            </a:outerShdw>
          </a:effectLst>
          <a:scene3d>
            <a:camera prst="isometricOffAxis2Left"/>
            <a:lightRig rig="contrasting" dir="t">
              <a:rot lat="0" lon="0" rev="3000000"/>
            </a:lightRig>
          </a:scene3d>
          <a:sp3d contourW="7620">
            <a:bevelT w="95250" h="31750"/>
            <a:contourClr>
              <a:srgbClr val="333333"/>
            </a:contourClr>
          </a:sp3d>
        </p:spPr>
      </p:pic>
      <p:pic>
        <p:nvPicPr>
          <p:cNvPr id="5" name="Picture 10" descr="C:\Users\Rae\Desktop\Art on Desktop\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29393" y="3581400"/>
            <a:ext cx="3979823" cy="30084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66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30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8841</TotalTime>
  <Words>496</Words>
  <Application>Microsoft Office PowerPoint</Application>
  <PresentationFormat>Widescreen</PresentationFormat>
  <Paragraphs>55</Paragraphs>
  <Slides>13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Aharoni</vt:lpstr>
      <vt:lpstr>Arial</vt:lpstr>
      <vt:lpstr>Arial Black</vt:lpstr>
      <vt:lpstr>Arial Rounded MT Bold</vt:lpstr>
      <vt:lpstr>Brush Script MT</vt:lpstr>
      <vt:lpstr>Calibri</vt:lpstr>
      <vt:lpstr>Calibri Light</vt:lpstr>
      <vt:lpstr>Comic Sans MS</vt:lpstr>
      <vt:lpstr>Cooper Black</vt:lpstr>
      <vt:lpstr>Edwardian Script ITC</vt:lpstr>
      <vt:lpstr>Matura MT Script Capitals</vt:lpstr>
      <vt:lpstr>MV Boli</vt:lpstr>
      <vt:lpstr>Rockwell</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dc:creator>
  <cp:lastModifiedBy>User55</cp:lastModifiedBy>
  <cp:revision>488</cp:revision>
  <cp:lastPrinted>2022-01-12T01:21:27Z</cp:lastPrinted>
  <dcterms:created xsi:type="dcterms:W3CDTF">2021-12-12T14:18:03Z</dcterms:created>
  <dcterms:modified xsi:type="dcterms:W3CDTF">2022-01-15T00:12:48Z</dcterms:modified>
</cp:coreProperties>
</file>