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25" r:id="rId2"/>
    <p:sldId id="294" r:id="rId3"/>
    <p:sldId id="314" r:id="rId4"/>
    <p:sldId id="257" r:id="rId5"/>
    <p:sldId id="260" r:id="rId6"/>
    <p:sldId id="261" r:id="rId7"/>
    <p:sldId id="291" r:id="rId8"/>
    <p:sldId id="292" r:id="rId9"/>
    <p:sldId id="262" r:id="rId10"/>
    <p:sldId id="263" r:id="rId11"/>
    <p:sldId id="264" r:id="rId12"/>
    <p:sldId id="265" r:id="rId13"/>
    <p:sldId id="321" r:id="rId14"/>
    <p:sldId id="290" r:id="rId15"/>
    <p:sldId id="266" r:id="rId16"/>
    <p:sldId id="267" r:id="rId17"/>
    <p:sldId id="268" r:id="rId18"/>
    <p:sldId id="274" r:id="rId19"/>
    <p:sldId id="269" r:id="rId20"/>
    <p:sldId id="270" r:id="rId21"/>
    <p:sldId id="272" r:id="rId22"/>
    <p:sldId id="271" r:id="rId23"/>
    <p:sldId id="273" r:id="rId24"/>
    <p:sldId id="275" r:id="rId25"/>
    <p:sldId id="276" r:id="rId26"/>
    <p:sldId id="277" r:id="rId27"/>
    <p:sldId id="278" r:id="rId28"/>
    <p:sldId id="279" r:id="rId29"/>
    <p:sldId id="295" r:id="rId30"/>
    <p:sldId id="280" r:id="rId31"/>
    <p:sldId id="318" r:id="rId32"/>
    <p:sldId id="281" r:id="rId33"/>
    <p:sldId id="282" r:id="rId34"/>
    <p:sldId id="283" r:id="rId35"/>
    <p:sldId id="284" r:id="rId36"/>
    <p:sldId id="296" r:id="rId37"/>
    <p:sldId id="285" r:id="rId38"/>
    <p:sldId id="297" r:id="rId39"/>
    <p:sldId id="286" r:id="rId40"/>
    <p:sldId id="298" r:id="rId41"/>
    <p:sldId id="287" r:id="rId42"/>
    <p:sldId id="289" r:id="rId43"/>
    <p:sldId id="288" r:id="rId44"/>
    <p:sldId id="299" r:id="rId45"/>
    <p:sldId id="300" r:id="rId46"/>
    <p:sldId id="301" r:id="rId47"/>
    <p:sldId id="319" r:id="rId48"/>
    <p:sldId id="304" r:id="rId49"/>
    <p:sldId id="306" r:id="rId50"/>
    <p:sldId id="307" r:id="rId51"/>
    <p:sldId id="309" r:id="rId52"/>
    <p:sldId id="308" r:id="rId53"/>
    <p:sldId id="310" r:id="rId54"/>
    <p:sldId id="305" r:id="rId55"/>
    <p:sldId id="311" r:id="rId56"/>
    <p:sldId id="302" r:id="rId57"/>
    <p:sldId id="322" r:id="rId58"/>
    <p:sldId id="320" r:id="rId59"/>
    <p:sldId id="317" r:id="rId60"/>
    <p:sldId id="258" r:id="rId61"/>
    <p:sldId id="315" r:id="rId62"/>
    <p:sldId id="316"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initials="T" lastIdx="25" clrIdx="0">
    <p:extLst>
      <p:ext uri="{19B8F6BF-5375-455C-9EA6-DF929625EA0E}">
        <p15:presenceInfo xmlns:p15="http://schemas.microsoft.com/office/powerpoint/2012/main" userId="6f70958e3069516c" providerId="Windows Live"/>
      </p:ext>
    </p:extLst>
  </p:cmAuthor>
  <p:cmAuthor id="2" name="User55" initials="U" lastIdx="112" clrIdx="1">
    <p:extLst>
      <p:ext uri="{19B8F6BF-5375-455C-9EA6-DF929625EA0E}">
        <p15:presenceInfo xmlns:p15="http://schemas.microsoft.com/office/powerpoint/2012/main" userId="User5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FF"/>
    <a:srgbClr val="F93DF0"/>
    <a:srgbClr val="FFFF00"/>
    <a:srgbClr val="2BE0F9"/>
    <a:srgbClr val="006699"/>
    <a:srgbClr val="FDFDFD"/>
    <a:srgbClr val="00FF00"/>
    <a:srgbClr val="CC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showGuides="1">
      <p:cViewPr varScale="1">
        <p:scale>
          <a:sx n="106" d="100"/>
          <a:sy n="106" d="100"/>
        </p:scale>
        <p:origin x="30" y="264"/>
      </p:cViewPr>
      <p:guideLst>
        <p:guide orient="horz" pos="2160"/>
        <p:guide pos="3863"/>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138002-9D36-482C-AD19-78D306C0EEB5}" type="datetimeFigureOut">
              <a:rPr lang="en-CA" smtClean="0"/>
              <a:t>2021-12-18</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93A02C-3405-4D23-9E27-92E3A536D5BB}" type="slidenum">
              <a:rPr lang="en-CA" smtClean="0"/>
              <a:t>‹#›</a:t>
            </a:fld>
            <a:endParaRPr lang="en-CA"/>
          </a:p>
        </p:txBody>
      </p:sp>
    </p:spTree>
    <p:extLst>
      <p:ext uri="{BB962C8B-B14F-4D97-AF65-F5344CB8AC3E}">
        <p14:creationId xmlns:p14="http://schemas.microsoft.com/office/powerpoint/2010/main" val="1238460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8ABE4D-C731-4DB5-BBBE-DCA1CE7297B8}" type="datetimeFigureOut">
              <a:rPr lang="en-CA" smtClean="0"/>
              <a:t>2021-12-18</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2EDE20-597A-4E66-B47C-274349474F36}" type="slidenum">
              <a:rPr lang="en-CA" smtClean="0"/>
              <a:t>‹#›</a:t>
            </a:fld>
            <a:endParaRPr lang="en-CA"/>
          </a:p>
        </p:txBody>
      </p:sp>
    </p:spTree>
    <p:extLst>
      <p:ext uri="{BB962C8B-B14F-4D97-AF65-F5344CB8AC3E}">
        <p14:creationId xmlns:p14="http://schemas.microsoft.com/office/powerpoint/2010/main" val="236145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C2EDE20-597A-4E66-B47C-274349474F36}" type="slidenum">
              <a:rPr lang="en-CA" smtClean="0"/>
              <a:t>4</a:t>
            </a:fld>
            <a:endParaRPr lang="en-CA"/>
          </a:p>
        </p:txBody>
      </p:sp>
    </p:spTree>
    <p:extLst>
      <p:ext uri="{BB962C8B-B14F-4D97-AF65-F5344CB8AC3E}">
        <p14:creationId xmlns:p14="http://schemas.microsoft.com/office/powerpoint/2010/main" val="363522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927D8D4-6B92-4CD9-B432-62C6291F3B1A}" type="datetime1">
              <a:rPr lang="en-CA" smtClean="0"/>
              <a:t>2021-12-18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270442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612D939-71A4-4E54-A07F-4A48145452DC}" type="datetime1">
              <a:rPr lang="en-CA" smtClean="0"/>
              <a:t>2021-12-18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416565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F301173-53E9-4A08-9ED3-F310C6291C8F}" type="datetime1">
              <a:rPr lang="en-CA" smtClean="0"/>
              <a:t>2021-12-18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3F0C8B-F959-4B64-89A8-DBC3EC2ED197}" type="slidenum">
              <a:rPr lang="en-CA" smtClean="0"/>
              <a:t>‹#›</a:t>
            </a:fld>
            <a:endParaRPr lang="en-CA"/>
          </a:p>
        </p:txBody>
      </p:sp>
    </p:spTree>
    <p:extLst>
      <p:ext uri="{BB962C8B-B14F-4D97-AF65-F5344CB8AC3E}">
        <p14:creationId xmlns:p14="http://schemas.microsoft.com/office/powerpoint/2010/main" val="365101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E57C3DC-FF07-488A-9028-2E5D45166C86}" type="datetime1">
              <a:rPr lang="en-CA" smtClean="0"/>
              <a:t>2021-12-18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56316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76416-EEF8-45CD-B0D8-B78D7F1D9CBF}" type="datetime1">
              <a:rPr lang="en-CA" smtClean="0"/>
              <a:t>2021-12-18</a:t>
            </a:fld>
            <a:endParaRPr lang="en-CA"/>
          </a:p>
        </p:txBody>
      </p:sp>
      <p:sp>
        <p:nvSpPr>
          <p:cNvPr id="5" name="Footer Placeholder 4"/>
          <p:cNvSpPr>
            <a:spLocks noGrp="1"/>
          </p:cNvSpPr>
          <p:nvPr>
            <p:ph type="ftr" sz="quarter" idx="11"/>
          </p:nvPr>
        </p:nvSpPr>
        <p:spPr/>
        <p:txBody>
          <a:bodyPr/>
          <a:lstStyle/>
          <a:p>
            <a:endParaRPr lang="en-CA"/>
          </a:p>
        </p:txBody>
      </p:sp>
      <p:sp>
        <p:nvSpPr>
          <p:cNvPr id="7"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188046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7453F75-97C9-443A-9872-C71EA6B255A1}" type="datetime1">
              <a:rPr lang="en-CA" smtClean="0"/>
              <a:t>2021-12-18</a:t>
            </a:fld>
            <a:endParaRPr lang="en-CA"/>
          </a:p>
        </p:txBody>
      </p:sp>
      <p:sp>
        <p:nvSpPr>
          <p:cNvPr id="6" name="Footer Placeholder 5"/>
          <p:cNvSpPr>
            <a:spLocks noGrp="1"/>
          </p:cNvSpPr>
          <p:nvPr>
            <p:ph type="ftr" sz="quarter" idx="11"/>
          </p:nvPr>
        </p:nvSpPr>
        <p:spPr/>
        <p:txBody>
          <a:bodyPr/>
          <a:lstStyle/>
          <a:p>
            <a:endParaRPr lang="en-CA"/>
          </a:p>
        </p:txBody>
      </p:sp>
      <p:sp>
        <p:nvSpPr>
          <p:cNvPr id="8"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229719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F4BF669-21DE-4528-BD45-2C7DFF664851}" type="datetime1">
              <a:rPr lang="en-CA" smtClean="0"/>
              <a:t>2021-12-18</a:t>
            </a:fld>
            <a:endParaRPr lang="en-CA"/>
          </a:p>
        </p:txBody>
      </p:sp>
      <p:sp>
        <p:nvSpPr>
          <p:cNvPr id="8" name="Footer Placeholder 7"/>
          <p:cNvSpPr>
            <a:spLocks noGrp="1"/>
          </p:cNvSpPr>
          <p:nvPr>
            <p:ph type="ftr" sz="quarter" idx="11"/>
          </p:nvPr>
        </p:nvSpPr>
        <p:spPr/>
        <p:txBody>
          <a:bodyPr/>
          <a:lstStyle/>
          <a:p>
            <a:endParaRPr lang="en-CA"/>
          </a:p>
        </p:txBody>
      </p:sp>
      <p:sp>
        <p:nvSpPr>
          <p:cNvPr id="10"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25823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33A0F1E-2F2A-48E1-B40A-E16627316F49}" type="datetime1">
              <a:rPr lang="en-CA" smtClean="0"/>
              <a:t>2021-12-18</a:t>
            </a:fld>
            <a:endParaRPr lang="en-CA"/>
          </a:p>
        </p:txBody>
      </p:sp>
      <p:sp>
        <p:nvSpPr>
          <p:cNvPr id="4" name="Footer Placeholder 3"/>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322523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1B45D-376C-48FA-A10E-50316779B378}" type="datetime1">
              <a:rPr lang="en-CA" smtClean="0"/>
              <a:t>2021-12-18</a:t>
            </a:fld>
            <a:endParaRPr lang="en-CA"/>
          </a:p>
        </p:txBody>
      </p:sp>
      <p:sp>
        <p:nvSpPr>
          <p:cNvPr id="3" name="Footer Placeholder 2"/>
          <p:cNvSpPr>
            <a:spLocks noGrp="1"/>
          </p:cNvSpPr>
          <p:nvPr>
            <p:ph type="ftr" sz="quarter" idx="11"/>
          </p:nvPr>
        </p:nvSpPr>
        <p:spPr/>
        <p:txBody>
          <a:bodyPr/>
          <a:lstStyle/>
          <a:p>
            <a:endParaRPr lang="en-CA"/>
          </a:p>
        </p:txBody>
      </p:sp>
      <p:sp>
        <p:nvSpPr>
          <p:cNvPr id="5"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249667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01EA4A-DFCE-40AC-9760-0AF777451BBC}" type="datetime1">
              <a:rPr lang="en-CA" smtClean="0"/>
              <a:t>2021-12-18</a:t>
            </a:fld>
            <a:endParaRPr lang="en-CA"/>
          </a:p>
        </p:txBody>
      </p:sp>
      <p:sp>
        <p:nvSpPr>
          <p:cNvPr id="6" name="Footer Placeholder 5"/>
          <p:cNvSpPr>
            <a:spLocks noGrp="1"/>
          </p:cNvSpPr>
          <p:nvPr>
            <p:ph type="ftr" sz="quarter" idx="11"/>
          </p:nvPr>
        </p:nvSpPr>
        <p:spPr/>
        <p:txBody>
          <a:bodyPr/>
          <a:lstStyle/>
          <a:p>
            <a:endParaRPr lang="en-CA"/>
          </a:p>
        </p:txBody>
      </p:sp>
      <p:sp>
        <p:nvSpPr>
          <p:cNvPr id="8"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167312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6763E3-C287-4C33-896F-21AB45A0416D}" type="datetime1">
              <a:rPr lang="en-CA" smtClean="0"/>
              <a:t>2021-12-18</a:t>
            </a:fld>
            <a:endParaRPr lang="en-CA"/>
          </a:p>
        </p:txBody>
      </p:sp>
      <p:sp>
        <p:nvSpPr>
          <p:cNvPr id="6" name="Footer Placeholder 5"/>
          <p:cNvSpPr>
            <a:spLocks noGrp="1"/>
          </p:cNvSpPr>
          <p:nvPr>
            <p:ph type="ftr" sz="quarter" idx="11"/>
          </p:nvPr>
        </p:nvSpPr>
        <p:spPr/>
        <p:txBody>
          <a:bodyPr/>
          <a:lstStyle/>
          <a:p>
            <a:endParaRPr lang="en-CA"/>
          </a:p>
        </p:txBody>
      </p:sp>
      <p:sp>
        <p:nvSpPr>
          <p:cNvPr id="8" name="Slide Number Placeholder 5"/>
          <p:cNvSpPr>
            <a:spLocks noGrp="1"/>
          </p:cNvSpPr>
          <p:nvPr>
            <p:ph type="sldNum" sz="quarter" idx="12"/>
          </p:nvPr>
        </p:nvSpPr>
        <p:spPr>
          <a:xfrm>
            <a:off x="8610600" y="6356350"/>
            <a:ext cx="2743200" cy="365125"/>
          </a:xfrm>
        </p:spPr>
        <p:txBody>
          <a:bodyPr/>
          <a:lstStyle>
            <a:lvl1pPr>
              <a:defRPr sz="1400" b="1">
                <a:solidFill>
                  <a:schemeClr val="tx1"/>
                </a:solidFill>
              </a:defRPr>
            </a:lvl1pPr>
          </a:lstStyle>
          <a:p>
            <a:fld id="{013F0C8B-F959-4B64-89A8-DBC3EC2ED197}" type="slidenum">
              <a:rPr lang="en-CA" smtClean="0"/>
              <a:pPr/>
              <a:t>‹#›</a:t>
            </a:fld>
            <a:endParaRPr lang="en-CA" dirty="0"/>
          </a:p>
        </p:txBody>
      </p:sp>
    </p:spTree>
    <p:extLst>
      <p:ext uri="{BB962C8B-B14F-4D97-AF65-F5344CB8AC3E}">
        <p14:creationId xmlns:p14="http://schemas.microsoft.com/office/powerpoint/2010/main" val="3221367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52959-D46C-4521-83EA-98A5818D8EBD}" type="datetime1">
              <a:rPr lang="en-CA" smtClean="0"/>
              <a:t>2021-12-18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F0C8B-F959-4B64-89A8-DBC3EC2ED197}" type="slidenum">
              <a:rPr lang="en-CA" smtClean="0"/>
              <a:t>‹#›</a:t>
            </a:fld>
            <a:endParaRPr lang="en-CA"/>
          </a:p>
        </p:txBody>
      </p:sp>
    </p:spTree>
    <p:extLst>
      <p:ext uri="{BB962C8B-B14F-4D97-AF65-F5344CB8AC3E}">
        <p14:creationId xmlns:p14="http://schemas.microsoft.com/office/powerpoint/2010/main" val="1150989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fif"/><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123rf.com/photo_13617078_honeycomb-on-the-tre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43.png"/><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5.png"/><Relationship Id="rId7" Type="http://schemas.openxmlformats.org/officeDocument/2006/relationships/hyperlink" Target="http://www.studythecalendar.com/"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hyperlink" Target="mailto:questions@studythecalendar.com" TargetMode="External"/><Relationship Id="rId5" Type="http://schemas.openxmlformats.org/officeDocument/2006/relationships/image" Target="../media/image46.png"/><Relationship Id="rId4" Type="http://schemas.microsoft.com/office/2007/relationships/hdphoto" Target="../media/hdphoto6.wdp"/><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572678-BBB9-4D28-9D48-C98177A63DF6}"/>
              </a:ext>
            </a:extLst>
          </p:cNvPr>
          <p:cNvSpPr>
            <a:spLocks noGrp="1"/>
          </p:cNvSpPr>
          <p:nvPr>
            <p:ph idx="1"/>
          </p:nvPr>
        </p:nvSpPr>
        <p:spPr>
          <a:xfrm>
            <a:off x="206478" y="228600"/>
            <a:ext cx="11788878" cy="6209145"/>
          </a:xfrm>
        </p:spPr>
        <p:txBody>
          <a:bodyPr>
            <a:prstTxWarp prst="textChevronInverted">
              <a:avLst/>
            </a:prstTxWarp>
            <a:normAutofit/>
            <a:scene3d>
              <a:camera prst="orthographicFront"/>
              <a:lightRig rig="threePt" dir="t"/>
            </a:scene3d>
            <a:sp3d extrusionH="57150">
              <a:bevelT h="25400" prst="softRound"/>
            </a:sp3d>
          </a:bodyPr>
          <a:lstStyle/>
          <a:p>
            <a:pPr marL="0" lvl="0" indent="0" defTabSz="457200">
              <a:lnSpc>
                <a:spcPct val="100000"/>
              </a:lnSpc>
              <a:spcBef>
                <a:spcPts val="0"/>
              </a:spcBef>
              <a:buNone/>
              <a:defRPr/>
            </a:pPr>
            <a:r>
              <a:rPr lang="en-US" sz="4000" b="1" dirty="0">
                <a:ln w="38100">
                  <a:solidFill>
                    <a:schemeClr val="tx1"/>
                  </a:solidFill>
                  <a:prstDash val="solid"/>
                </a:ln>
                <a:solidFill>
                  <a:srgbClr val="CC3399"/>
                </a:solidFill>
                <a:latin typeface="Cooper Black" panose="0208090404030B020404" pitchFamily="18" charset="0"/>
              </a:rPr>
              <a:t>Killer</a:t>
            </a:r>
            <a:r>
              <a:rPr lang="en-US" sz="4000" b="1" dirty="0">
                <a:ln w="22225">
                  <a:solidFill>
                    <a:schemeClr val="accent2"/>
                  </a:solidFill>
                  <a:prstDash val="solid"/>
                </a:ln>
                <a:solidFill>
                  <a:schemeClr val="accent2">
                    <a:lumMod val="40000"/>
                    <a:lumOff val="60000"/>
                  </a:schemeClr>
                </a:solidFill>
                <a:latin typeface="Cooper Black" panose="0208090404030B020404" pitchFamily="18" charset="0"/>
              </a:rPr>
              <a:t> </a:t>
            </a:r>
            <a:r>
              <a:rPr lang="en-US" sz="4000" b="1" dirty="0">
                <a:ln w="38100">
                  <a:solidFill>
                    <a:schemeClr val="tx1"/>
                  </a:solidFill>
                  <a:prstDash val="solid"/>
                </a:ln>
                <a:solidFill>
                  <a:srgbClr val="CC3399"/>
                </a:solidFill>
                <a:latin typeface="Cooper Black" panose="0208090404030B020404" pitchFamily="18" charset="0"/>
              </a:rPr>
              <a:t>Bees,</a:t>
            </a:r>
            <a:r>
              <a:rPr lang="en-US" sz="4000" b="1" dirty="0">
                <a:ln w="22225">
                  <a:solidFill>
                    <a:schemeClr val="accent2"/>
                  </a:solidFill>
                  <a:prstDash val="solid"/>
                </a:ln>
                <a:solidFill>
                  <a:schemeClr val="accent2">
                    <a:lumMod val="40000"/>
                    <a:lumOff val="60000"/>
                  </a:schemeClr>
                </a:solidFill>
                <a:latin typeface="Cooper Black" panose="0208090404030B020404" pitchFamily="18" charset="0"/>
              </a:rPr>
              <a:t> </a:t>
            </a:r>
            <a:r>
              <a:rPr lang="en-US" sz="4000" b="1" dirty="0">
                <a:ln w="22225">
                  <a:noFill/>
                  <a:prstDash val="solid"/>
                </a:ln>
              </a:rPr>
              <a:t>or</a:t>
            </a:r>
            <a:r>
              <a:rPr lang="en-US" sz="4000" b="1" dirty="0">
                <a:ln w="22225">
                  <a:solidFill>
                    <a:schemeClr val="accent2"/>
                  </a:solidFill>
                  <a:prstDash val="solid"/>
                </a:ln>
                <a:solidFill>
                  <a:schemeClr val="accent2">
                    <a:lumMod val="40000"/>
                    <a:lumOff val="60000"/>
                  </a:schemeClr>
                </a:solidFill>
                <a:latin typeface="Cooper Black" panose="0208090404030B020404" pitchFamily="18" charset="0"/>
              </a:rPr>
              <a:t> </a:t>
            </a:r>
            <a:r>
              <a:rPr lang="en-US" sz="4000" b="1" dirty="0">
                <a:ln w="38100">
                  <a:solidFill>
                    <a:srgbClr val="0000FF"/>
                  </a:solidFill>
                  <a:prstDash val="solid"/>
                </a:ln>
                <a:solidFill>
                  <a:schemeClr val="accent2">
                    <a:lumMod val="40000"/>
                    <a:lumOff val="60000"/>
                  </a:schemeClr>
                </a:solidFill>
                <a:effectLst>
                  <a:glow rad="101600">
                    <a:srgbClr val="FFFF00"/>
                  </a:glow>
                </a:effectLst>
                <a:latin typeface="Cooper Black" panose="0208090404030B020404" pitchFamily="18" charset="0"/>
              </a:rPr>
              <a:t>Honey Bees?  </a:t>
            </a:r>
            <a:r>
              <a:rPr lang="en-US" sz="4000" b="1" dirty="0">
                <a:solidFill>
                  <a:srgbClr val="000000"/>
                </a:solidFill>
                <a:latin typeface="Calibri" panose="020F0502020204030204" pitchFamily="34" charset="0"/>
              </a:rPr>
              <a:t/>
            </a:r>
            <a:br>
              <a:rPr lang="en-US" sz="4000" b="1" dirty="0">
                <a:solidFill>
                  <a:srgbClr val="000000"/>
                </a:solidFill>
                <a:latin typeface="Calibri" panose="020F0502020204030204" pitchFamily="34" charset="0"/>
              </a:rPr>
            </a:br>
            <a:endParaRPr lang="en-US" sz="2200" b="1" dirty="0">
              <a:solidFill>
                <a:srgbClr val="006699"/>
              </a:solidFill>
              <a:latin typeface="Calibri,Bold"/>
            </a:endParaRPr>
          </a:p>
        </p:txBody>
      </p:sp>
      <p:sp>
        <p:nvSpPr>
          <p:cNvPr id="4" name="Rectangle: Rounded Corners 3">
            <a:extLst>
              <a:ext uri="{FF2B5EF4-FFF2-40B4-BE49-F238E27FC236}">
                <a16:creationId xmlns="" xmlns:a16="http://schemas.microsoft.com/office/drawing/2014/main" id="{0FC09FB4-6CB4-4D16-9933-195F8567E686}"/>
              </a:ext>
            </a:extLst>
          </p:cNvPr>
          <p:cNvSpPr/>
          <p:nvPr/>
        </p:nvSpPr>
        <p:spPr>
          <a:xfrm>
            <a:off x="558984" y="4775200"/>
            <a:ext cx="11328219" cy="13669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000" dirty="0">
                <a:solidFill>
                  <a:srgbClr val="0000FF"/>
                </a:solidFill>
                <a:latin typeface="Comic Sans MS" panose="030F0702030302020204" pitchFamily="66" charset="0"/>
              </a:rPr>
              <a:t>Did Yahuah </a:t>
            </a:r>
            <a:r>
              <a:rPr lang="en-CA" sz="4000" u="sng" dirty="0">
                <a:solidFill>
                  <a:srgbClr val="0000FF"/>
                </a:solidFill>
                <a:latin typeface="Comic Sans MS" panose="030F0702030302020204" pitchFamily="66" charset="0"/>
              </a:rPr>
              <a:t>bless</a:t>
            </a:r>
            <a:r>
              <a:rPr lang="en-CA" sz="4000" dirty="0">
                <a:solidFill>
                  <a:srgbClr val="0000FF"/>
                </a:solidFill>
                <a:latin typeface="Comic Sans MS" panose="030F0702030302020204" pitchFamily="66" charset="0"/>
              </a:rPr>
              <a:t> </a:t>
            </a:r>
            <a:r>
              <a:rPr lang="en-CA" sz="4000" dirty="0" err="1">
                <a:solidFill>
                  <a:srgbClr val="0000FF"/>
                </a:solidFill>
                <a:latin typeface="Comic Sans MS" panose="030F0702030302020204" pitchFamily="66" charset="0"/>
              </a:rPr>
              <a:t>Yonathan</a:t>
            </a:r>
            <a:r>
              <a:rPr lang="en-CA" sz="4000" dirty="0">
                <a:solidFill>
                  <a:srgbClr val="0000FF"/>
                </a:solidFill>
                <a:latin typeface="Comic Sans MS" panose="030F0702030302020204" pitchFamily="66" charset="0"/>
              </a:rPr>
              <a:t>, or was the </a:t>
            </a:r>
            <a:r>
              <a:rPr lang="en-CA" sz="7200" i="1" dirty="0">
                <a:ln w="19050">
                  <a:solidFill>
                    <a:srgbClr val="0000FF"/>
                  </a:solidFill>
                </a:ln>
                <a:solidFill>
                  <a:schemeClr val="accent2">
                    <a:lumMod val="60000"/>
                    <a:lumOff val="40000"/>
                  </a:schemeClr>
                </a:solidFill>
                <a:latin typeface="Cooper Black" panose="0208090404030B020404" pitchFamily="18" charset="0"/>
              </a:rPr>
              <a:t>HONEY</a:t>
            </a:r>
            <a:r>
              <a:rPr lang="en-CA" sz="4000" dirty="0">
                <a:solidFill>
                  <a:srgbClr val="0000FF"/>
                </a:solidFill>
                <a:latin typeface="Comic Sans MS" panose="030F0702030302020204" pitchFamily="66" charset="0"/>
              </a:rPr>
              <a:t> -  </a:t>
            </a:r>
            <a:r>
              <a:rPr lang="en-CA" sz="4000" b="1" u="sng" dirty="0">
                <a:solidFill>
                  <a:schemeClr val="tx1"/>
                </a:solidFill>
                <a:latin typeface="Comic Sans MS" panose="030F0702030302020204" pitchFamily="66" charset="0"/>
              </a:rPr>
              <a:t>a curse</a:t>
            </a:r>
            <a:r>
              <a:rPr lang="en-CA" sz="4000" b="1" dirty="0">
                <a:solidFill>
                  <a:schemeClr val="tx1"/>
                </a:solidFill>
                <a:latin typeface="Comic Sans MS" panose="030F0702030302020204" pitchFamily="66" charset="0"/>
              </a:rPr>
              <a:t>?</a:t>
            </a:r>
          </a:p>
        </p:txBody>
      </p:sp>
      <p:sp>
        <p:nvSpPr>
          <p:cNvPr id="2" name="Rectangle: Rounded Corners 1">
            <a:extLst>
              <a:ext uri="{FF2B5EF4-FFF2-40B4-BE49-F238E27FC236}">
                <a16:creationId xmlns="" xmlns:a16="http://schemas.microsoft.com/office/drawing/2014/main" id="{ECABBA99-D25F-4A3D-9200-204CDEB748E9}"/>
              </a:ext>
            </a:extLst>
          </p:cNvPr>
          <p:cNvSpPr/>
          <p:nvPr/>
        </p:nvSpPr>
        <p:spPr>
          <a:xfrm rot="782116">
            <a:off x="2358233" y="3487736"/>
            <a:ext cx="1156048" cy="4263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ysClr val="windowText" lastClr="000000"/>
                </a:solidFill>
              </a:rPr>
              <a:t>Saul</a:t>
            </a:r>
          </a:p>
        </p:txBody>
      </p:sp>
      <p:sp>
        <p:nvSpPr>
          <p:cNvPr id="5" name="Rectangle: Rounded Corners 4">
            <a:extLst>
              <a:ext uri="{FF2B5EF4-FFF2-40B4-BE49-F238E27FC236}">
                <a16:creationId xmlns="" xmlns:a16="http://schemas.microsoft.com/office/drawing/2014/main" id="{D0D89853-93A6-4172-BB56-8F52DCE383FF}"/>
              </a:ext>
            </a:extLst>
          </p:cNvPr>
          <p:cNvSpPr/>
          <p:nvPr/>
        </p:nvSpPr>
        <p:spPr>
          <a:xfrm rot="20637261">
            <a:off x="7753650" y="3601807"/>
            <a:ext cx="2017593" cy="426311"/>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a:ln w="3175">
                  <a:solidFill>
                    <a:srgbClr val="0000FF"/>
                  </a:solidFill>
                </a:ln>
                <a:solidFill>
                  <a:srgbClr val="00FF00"/>
                </a:solidFill>
              </a:rPr>
              <a:t>Yonathan</a:t>
            </a:r>
            <a:endParaRPr lang="en-CA" sz="3200" b="1" dirty="0">
              <a:ln w="3175">
                <a:solidFill>
                  <a:srgbClr val="0000FF"/>
                </a:solidFill>
              </a:ln>
              <a:solidFill>
                <a:srgbClr val="00FF00"/>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422" y="2559397"/>
            <a:ext cx="1846746" cy="1988336"/>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9939716" y="2610900"/>
            <a:ext cx="1947487" cy="1988336"/>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910" b="100000" l="0" r="100000"/>
                    </a14:imgEffect>
                  </a14:imgLayer>
                </a14:imgProps>
              </a:ext>
              <a:ext uri="{28A0092B-C50C-407E-A947-70E740481C1C}">
                <a14:useLocalDpi xmlns:a14="http://schemas.microsoft.com/office/drawing/2010/main"/>
              </a:ext>
            </a:extLst>
          </a:blip>
          <a:stretch>
            <a:fillRect/>
          </a:stretch>
        </p:blipFill>
        <p:spPr>
          <a:xfrm>
            <a:off x="162874" y="4606697"/>
            <a:ext cx="2162175" cy="2114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9" name="Group 8"/>
          <p:cNvGrpSpPr/>
          <p:nvPr/>
        </p:nvGrpSpPr>
        <p:grpSpPr>
          <a:xfrm>
            <a:off x="-673100" y="-410118"/>
            <a:ext cx="13548033" cy="1743617"/>
            <a:chOff x="-673100" y="-410118"/>
            <a:chExt cx="13548033" cy="1743617"/>
          </a:xfrm>
        </p:grpSpPr>
        <p:pic>
          <p:nvPicPr>
            <p:cNvPr id="10" name="Picture 9"/>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85308" y="-384718"/>
              <a:ext cx="5272419"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7840715" y="-384718"/>
              <a:ext cx="5034218"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73100" y="-410118"/>
              <a:ext cx="5605318"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pic>
        <p:nvPicPr>
          <p:cNvPr id="13" name="Picture 12" descr="C:\Users\Rae\Desktop\Best CCC Logo Clear with colors in circle SM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373669" y="5377244"/>
            <a:ext cx="1132531" cy="1171854"/>
          </a:xfrm>
          <a:prstGeom prst="rect">
            <a:avLst/>
          </a:prstGeom>
          <a:noFill/>
          <a:effectLst>
            <a:glow rad="520700">
              <a:schemeClr val="accent1">
                <a:satMod val="175000"/>
                <a:alpha val="41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87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0224D3B-BC1F-4702-8479-AC496B46084D}"/>
              </a:ext>
            </a:extLst>
          </p:cNvPr>
          <p:cNvSpPr/>
          <p:nvPr/>
        </p:nvSpPr>
        <p:spPr>
          <a:xfrm>
            <a:off x="393032" y="1332237"/>
            <a:ext cx="11405936" cy="2778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200" b="1" dirty="0" err="1">
                <a:solidFill>
                  <a:srgbClr val="7030A0"/>
                </a:solidFill>
              </a:rPr>
              <a:t>Yowm</a:t>
            </a:r>
            <a:r>
              <a:rPr lang="en-CA" sz="3200" dirty="0">
                <a:solidFill>
                  <a:srgbClr val="FF0000"/>
                </a:solidFill>
              </a:rPr>
              <a:t> </a:t>
            </a:r>
            <a:r>
              <a:rPr lang="en-CA" sz="3200" dirty="0">
                <a:solidFill>
                  <a:srgbClr val="0000FF"/>
                </a:solidFill>
              </a:rPr>
              <a:t>(1/7</a:t>
            </a:r>
            <a:r>
              <a:rPr lang="en-CA" sz="3200" baseline="30000" dirty="0">
                <a:solidFill>
                  <a:srgbClr val="0000FF"/>
                </a:solidFill>
              </a:rPr>
              <a:t>th</a:t>
            </a:r>
            <a:r>
              <a:rPr lang="en-CA" sz="3200" dirty="0">
                <a:solidFill>
                  <a:srgbClr val="0000FF"/>
                </a:solidFill>
              </a:rPr>
              <a:t> of the week) </a:t>
            </a:r>
            <a:r>
              <a:rPr lang="en-CA" sz="3200" u="sng" dirty="0">
                <a:solidFill>
                  <a:srgbClr val="FF0000"/>
                </a:solidFill>
              </a:rPr>
              <a:t>is not</a:t>
            </a:r>
            <a:r>
              <a:rPr lang="en-CA" sz="3200" dirty="0">
                <a:solidFill>
                  <a:srgbClr val="FF0000"/>
                </a:solidFill>
              </a:rPr>
              <a:t> p</a:t>
            </a:r>
            <a:r>
              <a:rPr lang="en-CA" sz="3200" u="sng" dirty="0">
                <a:solidFill>
                  <a:srgbClr val="FF0000"/>
                </a:solidFill>
              </a:rPr>
              <a:t>lural</a:t>
            </a:r>
            <a:r>
              <a:rPr lang="en-CA" sz="3200" dirty="0">
                <a:solidFill>
                  <a:srgbClr val="FF0000"/>
                </a:solidFill>
              </a:rPr>
              <a:t> as in multiple cycles, but is </a:t>
            </a:r>
            <a:r>
              <a:rPr lang="en-CA" sz="3200" u="sng" dirty="0">
                <a:solidFill>
                  <a:srgbClr val="FF0000"/>
                </a:solidFill>
              </a:rPr>
              <a:t>sin</a:t>
            </a:r>
            <a:r>
              <a:rPr lang="en-CA" sz="3200" dirty="0">
                <a:solidFill>
                  <a:srgbClr val="FF0000"/>
                </a:solidFill>
              </a:rPr>
              <a:t>g</a:t>
            </a:r>
            <a:r>
              <a:rPr lang="en-CA" sz="3200" u="sng" dirty="0">
                <a:solidFill>
                  <a:srgbClr val="FF0000"/>
                </a:solidFill>
              </a:rPr>
              <a:t>ular</a:t>
            </a:r>
            <a:r>
              <a:rPr lang="en-CA" sz="3200" dirty="0">
                <a:solidFill>
                  <a:srgbClr val="FF0000"/>
                </a:solidFill>
              </a:rPr>
              <a:t> as in </a:t>
            </a:r>
            <a:r>
              <a:rPr lang="en-CA" sz="3200" b="1" dirty="0">
                <a:solidFill>
                  <a:srgbClr val="7030A0"/>
                </a:solidFill>
              </a:rPr>
              <a:t>ONE</a:t>
            </a:r>
            <a:r>
              <a:rPr lang="en-CA" sz="3200" dirty="0">
                <a:solidFill>
                  <a:srgbClr val="FF0000"/>
                </a:solidFill>
              </a:rPr>
              <a:t> 24 HOUR period.  </a:t>
            </a:r>
            <a:r>
              <a:rPr lang="en-CA" sz="3200" i="1" dirty="0">
                <a:solidFill>
                  <a:srgbClr val="FF0000"/>
                </a:solidFill>
              </a:rPr>
              <a:t>Again</a:t>
            </a:r>
            <a:r>
              <a:rPr lang="en-CA" sz="3200" dirty="0">
                <a:solidFill>
                  <a:srgbClr val="FF0000"/>
                </a:solidFill>
              </a:rPr>
              <a:t>, </a:t>
            </a:r>
            <a:r>
              <a:rPr lang="en-CA" sz="3200" b="1" u="sng" dirty="0">
                <a:solidFill>
                  <a:srgbClr val="663300"/>
                </a:solidFill>
              </a:rPr>
              <a:t>when does it</a:t>
            </a:r>
            <a:r>
              <a:rPr lang="en-CA" sz="3200" b="1" dirty="0">
                <a:solidFill>
                  <a:srgbClr val="663300"/>
                </a:solidFill>
              </a:rPr>
              <a:t> </a:t>
            </a:r>
            <a:r>
              <a:rPr lang="en-CA" sz="3200" b="1" u="sng" dirty="0">
                <a:ln>
                  <a:solidFill>
                    <a:sysClr val="windowText" lastClr="000000"/>
                  </a:solidFill>
                </a:ln>
                <a:solidFill>
                  <a:srgbClr val="663300"/>
                </a:solidFill>
              </a:rPr>
              <a:t>be</a:t>
            </a:r>
            <a:r>
              <a:rPr lang="en-CA" sz="3200" b="1" dirty="0">
                <a:ln>
                  <a:solidFill>
                    <a:sysClr val="windowText" lastClr="000000"/>
                  </a:solidFill>
                </a:ln>
                <a:solidFill>
                  <a:srgbClr val="663300"/>
                </a:solidFill>
              </a:rPr>
              <a:t>g</a:t>
            </a:r>
            <a:r>
              <a:rPr lang="en-CA" sz="3200" b="1" u="sng" dirty="0">
                <a:ln>
                  <a:solidFill>
                    <a:sysClr val="windowText" lastClr="000000"/>
                  </a:solidFill>
                </a:ln>
                <a:solidFill>
                  <a:srgbClr val="663300"/>
                </a:solidFill>
              </a:rPr>
              <a:t>in</a:t>
            </a:r>
            <a:r>
              <a:rPr lang="en-CA" sz="3200" b="1" dirty="0">
                <a:ln>
                  <a:solidFill>
                    <a:sysClr val="windowText" lastClr="000000"/>
                  </a:solidFill>
                </a:ln>
                <a:solidFill>
                  <a:srgbClr val="663300"/>
                </a:solidFill>
              </a:rPr>
              <a:t>?  </a:t>
            </a:r>
            <a:r>
              <a:rPr lang="en-CA" sz="3200" dirty="0">
                <a:solidFill>
                  <a:srgbClr val="FF0000"/>
                </a:solidFill>
              </a:rPr>
              <a:t>We are not told here.  We will have to wait until the end of the story when the Hebrew warriors saved Johnathan’s life! </a:t>
            </a:r>
            <a:br>
              <a:rPr lang="en-CA" sz="3200" dirty="0">
                <a:solidFill>
                  <a:srgbClr val="FF0000"/>
                </a:solidFill>
              </a:rPr>
            </a:br>
            <a:r>
              <a:rPr lang="en-CA" sz="3200" b="1" u="sng" dirty="0">
                <a:solidFill>
                  <a:srgbClr val="663300"/>
                </a:solidFill>
              </a:rPr>
              <a:t>The warriors will make it clear be</a:t>
            </a:r>
            <a:r>
              <a:rPr lang="en-CA" sz="3200" b="1" dirty="0">
                <a:solidFill>
                  <a:srgbClr val="663300"/>
                </a:solidFill>
              </a:rPr>
              <a:t>y</a:t>
            </a:r>
            <a:r>
              <a:rPr lang="en-CA" sz="3200" b="1" u="sng" dirty="0">
                <a:solidFill>
                  <a:srgbClr val="663300"/>
                </a:solidFill>
              </a:rPr>
              <a:t>ond an</a:t>
            </a:r>
            <a:r>
              <a:rPr lang="en-CA" sz="3200" b="1" dirty="0">
                <a:solidFill>
                  <a:srgbClr val="663300"/>
                </a:solidFill>
              </a:rPr>
              <a:t>y </a:t>
            </a:r>
            <a:r>
              <a:rPr lang="en-CA" sz="3200" b="1" u="sng" dirty="0">
                <a:solidFill>
                  <a:srgbClr val="663300"/>
                </a:solidFill>
              </a:rPr>
              <a:t>shadow of doubt</a:t>
            </a:r>
            <a:r>
              <a:rPr lang="en-CA" sz="3200" b="1" dirty="0">
                <a:solidFill>
                  <a:srgbClr val="663300"/>
                </a:solidFill>
              </a:rPr>
              <a:t>!</a:t>
            </a:r>
          </a:p>
        </p:txBody>
      </p:sp>
      <p:sp>
        <p:nvSpPr>
          <p:cNvPr id="8" name="Rectangle: Rounded Corners 7">
            <a:extLst>
              <a:ext uri="{FF2B5EF4-FFF2-40B4-BE49-F238E27FC236}">
                <a16:creationId xmlns="" xmlns:a16="http://schemas.microsoft.com/office/drawing/2014/main" id="{BB213D70-43FE-49D4-A0E5-F043857FE678}"/>
              </a:ext>
            </a:extLst>
          </p:cNvPr>
          <p:cNvSpPr/>
          <p:nvPr/>
        </p:nvSpPr>
        <p:spPr>
          <a:xfrm>
            <a:off x="2197767" y="188616"/>
            <a:ext cx="7812163" cy="814016"/>
          </a:xfrm>
          <a:prstGeom prst="roundRect">
            <a:avLst>
              <a:gd name="adj" fmla="val 50000"/>
            </a:avLst>
          </a:prstGeom>
          <a:solidFill>
            <a:srgbClr val="92D050"/>
          </a:solidFill>
          <a:ln w="76200">
            <a:solidFill>
              <a:srgbClr val="F93D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tx1"/>
                </a:solidFill>
              </a:rPr>
              <a:t>The Hebrew declares </a:t>
            </a:r>
            <a:r>
              <a:rPr lang="en-CA" sz="4000" dirty="0">
                <a:solidFill>
                  <a:schemeClr val="tx1"/>
                </a:solidFill>
                <a:latin typeface="Cooper Black" panose="0208090404030B020404" pitchFamily="18" charset="0"/>
              </a:rPr>
              <a:t>- </a:t>
            </a:r>
            <a:r>
              <a:rPr lang="en-CA" sz="4000" u="sng" dirty="0" err="1">
                <a:solidFill>
                  <a:schemeClr val="tx1"/>
                </a:solidFill>
                <a:latin typeface="Cooper Black" panose="0208090404030B020404" pitchFamily="18" charset="0"/>
              </a:rPr>
              <a:t>Yowm</a:t>
            </a:r>
            <a:r>
              <a:rPr lang="en-CA" sz="4000" dirty="0">
                <a:solidFill>
                  <a:schemeClr val="tx1"/>
                </a:solidFill>
                <a:latin typeface="Cooper Black" panose="0208090404030B020404" pitchFamily="18" charset="0"/>
              </a:rPr>
              <a:t>! </a:t>
            </a:r>
          </a:p>
        </p:txBody>
      </p:sp>
      <p:sp>
        <p:nvSpPr>
          <p:cNvPr id="10" name="Rectangle: Rounded Corners 9">
            <a:extLst>
              <a:ext uri="{FF2B5EF4-FFF2-40B4-BE49-F238E27FC236}">
                <a16:creationId xmlns="" xmlns:a16="http://schemas.microsoft.com/office/drawing/2014/main" id="{6735A4DD-6415-4E51-B866-F47A93559C57}"/>
              </a:ext>
            </a:extLst>
          </p:cNvPr>
          <p:cNvSpPr/>
          <p:nvPr/>
        </p:nvSpPr>
        <p:spPr>
          <a:xfrm>
            <a:off x="330285" y="4413595"/>
            <a:ext cx="11538443" cy="2181901"/>
          </a:xfrm>
          <a:prstGeom prst="roundRect">
            <a:avLst>
              <a:gd name="adj" fmla="val 246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8080"/>
                </a:solidFill>
                <a:latin typeface="Georgia" panose="02040502050405020303" pitchFamily="18" charset="0"/>
              </a:rPr>
              <a:t> </a:t>
            </a:r>
            <a:r>
              <a:rPr lang="en-US" sz="3200" dirty="0">
                <a:solidFill>
                  <a:srgbClr val="006699"/>
                </a:solidFill>
                <a:latin typeface="Georgia" panose="02040502050405020303" pitchFamily="18" charset="0"/>
              </a:rPr>
              <a:t>1 Sam 14:6  </a:t>
            </a:r>
            <a:r>
              <a:rPr lang="en-US" sz="3200" dirty="0">
                <a:solidFill>
                  <a:prstClr val="black"/>
                </a:solidFill>
                <a:latin typeface="Georgia" panose="02040502050405020303" pitchFamily="18" charset="0"/>
              </a:rPr>
              <a:t>And </a:t>
            </a:r>
            <a:r>
              <a:rPr lang="en-US" sz="3200" dirty="0" err="1">
                <a:solidFill>
                  <a:prstClr val="black"/>
                </a:solidFill>
                <a:latin typeface="Georgia" panose="02040502050405020303" pitchFamily="18" charset="0"/>
              </a:rPr>
              <a:t>Yonathan</a:t>
            </a:r>
            <a:r>
              <a:rPr lang="en-US" sz="3200" dirty="0">
                <a:solidFill>
                  <a:prstClr val="black"/>
                </a:solidFill>
                <a:latin typeface="Georgia" panose="02040502050405020303" pitchFamily="18" charset="0"/>
              </a:rPr>
              <a:t> said to the young man who bore his </a:t>
            </a:r>
            <a:r>
              <a:rPr lang="en-US" sz="3200" dirty="0" err="1">
                <a:solidFill>
                  <a:prstClr val="black"/>
                </a:solidFill>
                <a:latin typeface="Georgia" panose="02040502050405020303" pitchFamily="18" charset="0"/>
              </a:rPr>
              <a:t>armour</a:t>
            </a:r>
            <a:r>
              <a:rPr lang="en-US" sz="3200" dirty="0">
                <a:solidFill>
                  <a:prstClr val="black"/>
                </a:solidFill>
                <a:latin typeface="Georgia" panose="02040502050405020303" pitchFamily="18" charset="0"/>
              </a:rPr>
              <a:t>, “Come, and let us go over to the outpost of these uncircumcised. If so be, </a:t>
            </a:r>
            <a:r>
              <a:rPr lang="he-IL" sz="3200" dirty="0">
                <a:solidFill>
                  <a:prstClr val="black"/>
                </a:solidFill>
                <a:latin typeface="Arial" panose="020B0604020202020204" pitchFamily="34" charset="0"/>
              </a:rPr>
              <a:t>יהוה</a:t>
            </a:r>
            <a:r>
              <a:rPr lang="en-US" sz="3200" dirty="0">
                <a:solidFill>
                  <a:prstClr val="black"/>
                </a:solidFill>
                <a:latin typeface="Georgia" panose="02040502050405020303" pitchFamily="18" charset="0"/>
              </a:rPr>
              <a:t> [</a:t>
            </a:r>
            <a:r>
              <a:rPr lang="en-US" sz="3200" dirty="0">
                <a:solidFill>
                  <a:srgbClr val="0000FF"/>
                </a:solidFill>
                <a:latin typeface="Georgia" panose="02040502050405020303" pitchFamily="18" charset="0"/>
              </a:rPr>
              <a:t>Yahuah</a:t>
            </a:r>
            <a:r>
              <a:rPr lang="en-US" sz="3200" dirty="0">
                <a:solidFill>
                  <a:prstClr val="black"/>
                </a:solidFill>
                <a:latin typeface="Georgia" panose="02040502050405020303" pitchFamily="18" charset="0"/>
              </a:rPr>
              <a:t>] does work for us. For there is no hindrance for </a:t>
            </a:r>
            <a:r>
              <a:rPr lang="he-IL" sz="3200" dirty="0">
                <a:solidFill>
                  <a:prstClr val="black"/>
                </a:solidFill>
                <a:latin typeface="Arial" panose="020B0604020202020204" pitchFamily="34" charset="0"/>
              </a:rPr>
              <a:t>יהוה</a:t>
            </a:r>
            <a:r>
              <a:rPr lang="en-US" sz="3200" dirty="0">
                <a:solidFill>
                  <a:prstClr val="black"/>
                </a:solidFill>
                <a:latin typeface="Georgia" panose="02040502050405020303" pitchFamily="18" charset="0"/>
              </a:rPr>
              <a:t> to save by many or by few.”</a:t>
            </a:r>
            <a:endParaRPr lang="en-CA" sz="3200" b="1" dirty="0">
              <a:ln>
                <a:solidFill>
                  <a:srgbClr val="4646F0"/>
                </a:solidFill>
              </a:ln>
              <a:solidFill>
                <a:srgbClr val="FF0000"/>
              </a:solidFill>
              <a:effectLst>
                <a:glow rad="127000">
                  <a:srgbClr val="2BE0F9"/>
                </a:glow>
              </a:effectLst>
            </a:endParaRPr>
          </a:p>
        </p:txBody>
      </p:sp>
      <p:sp>
        <p:nvSpPr>
          <p:cNvPr id="3" name="Slide Number Placeholder 2">
            <a:extLst>
              <a:ext uri="{FF2B5EF4-FFF2-40B4-BE49-F238E27FC236}">
                <a16:creationId xmlns="" xmlns:a16="http://schemas.microsoft.com/office/drawing/2014/main" id="{7F4C986D-96A7-4171-B1C4-87A1174BC2F4}"/>
              </a:ext>
            </a:extLst>
          </p:cNvPr>
          <p:cNvSpPr>
            <a:spLocks noGrp="1"/>
          </p:cNvSpPr>
          <p:nvPr>
            <p:ph type="sldNum" sz="quarter" idx="12"/>
          </p:nvPr>
        </p:nvSpPr>
        <p:spPr>
          <a:xfrm>
            <a:off x="11640457" y="6497264"/>
            <a:ext cx="551543" cy="365125"/>
          </a:xfrm>
        </p:spPr>
        <p:txBody>
          <a:bodyPr/>
          <a:lstStyle/>
          <a:p>
            <a:fld id="{013F0C8B-F959-4B64-89A8-DBC3EC2ED197}" type="slidenum">
              <a:rPr lang="en-CA" smtClean="0">
                <a:solidFill>
                  <a:schemeClr val="tx1"/>
                </a:solidFill>
              </a:rPr>
              <a:t>10</a:t>
            </a:fld>
            <a:endParaRPr lang="en-CA" dirty="0">
              <a:solidFill>
                <a:schemeClr val="tx1"/>
              </a:solidFill>
            </a:endParaRPr>
          </a:p>
        </p:txBody>
      </p:sp>
    </p:spTree>
    <p:extLst>
      <p:ext uri="{BB962C8B-B14F-4D97-AF65-F5344CB8AC3E}">
        <p14:creationId xmlns:p14="http://schemas.microsoft.com/office/powerpoint/2010/main" val="29031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0224D3B-BC1F-4702-8479-AC496B46084D}"/>
              </a:ext>
            </a:extLst>
          </p:cNvPr>
          <p:cNvSpPr/>
          <p:nvPr/>
        </p:nvSpPr>
        <p:spPr>
          <a:xfrm>
            <a:off x="393032" y="1195049"/>
            <a:ext cx="8233732" cy="21819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6699"/>
                </a:solidFill>
                <a:latin typeface="Georgia" panose="02040502050405020303" pitchFamily="18" charset="0"/>
              </a:rPr>
              <a:t>1 Sam 14:7  </a:t>
            </a:r>
            <a:r>
              <a:rPr lang="en-US" sz="3200" dirty="0">
                <a:solidFill>
                  <a:prstClr val="black"/>
                </a:solidFill>
                <a:latin typeface="Georgia" panose="02040502050405020303" pitchFamily="18" charset="0"/>
              </a:rPr>
              <a:t>And his </a:t>
            </a:r>
            <a:r>
              <a:rPr lang="en-US" sz="3200" dirty="0" err="1">
                <a:solidFill>
                  <a:prstClr val="black"/>
                </a:solidFill>
                <a:latin typeface="Georgia" panose="02040502050405020303" pitchFamily="18" charset="0"/>
              </a:rPr>
              <a:t>armour</a:t>
            </a:r>
            <a:r>
              <a:rPr lang="en-US" sz="3200" dirty="0">
                <a:solidFill>
                  <a:prstClr val="black"/>
                </a:solidFill>
                <a:latin typeface="Georgia" panose="02040502050405020303" pitchFamily="18" charset="0"/>
              </a:rPr>
              <a:t>-bearer said to 	him, </a:t>
            </a:r>
            <a:r>
              <a:rPr lang="en-US" sz="3200" dirty="0">
                <a:solidFill>
                  <a:srgbClr val="0000FF"/>
                </a:solidFill>
                <a:latin typeface="Georgia" panose="02040502050405020303" pitchFamily="18" charset="0"/>
              </a:rPr>
              <a:t>“Do all that is in your heart, 	incline yourself.  See, </a:t>
            </a:r>
            <a:r>
              <a:rPr lang="en-US" sz="3200" dirty="0">
                <a:solidFill>
                  <a:srgbClr val="0000FF"/>
                </a:solidFill>
                <a:effectLst>
                  <a:glow rad="127000">
                    <a:srgbClr val="00FF00"/>
                  </a:glow>
                </a:effectLst>
                <a:latin typeface="Georgia" panose="02040502050405020303" pitchFamily="18" charset="0"/>
              </a:rPr>
              <a:t>I am with you, 	according to your heart</a:t>
            </a:r>
            <a:r>
              <a:rPr lang="en-US" sz="3200" dirty="0">
                <a:solidFill>
                  <a:srgbClr val="0000FF"/>
                </a:solidFill>
                <a:latin typeface="Georgia" panose="02040502050405020303" pitchFamily="18" charset="0"/>
              </a:rPr>
              <a:t>.” </a:t>
            </a:r>
            <a:endParaRPr lang="en-CA" sz="3200" dirty="0">
              <a:solidFill>
                <a:srgbClr val="0000FF"/>
              </a:solidFill>
            </a:endParaRPr>
          </a:p>
        </p:txBody>
      </p:sp>
      <p:sp>
        <p:nvSpPr>
          <p:cNvPr id="8" name="Rectangle: Rounded Corners 7">
            <a:extLst>
              <a:ext uri="{FF2B5EF4-FFF2-40B4-BE49-F238E27FC236}">
                <a16:creationId xmlns="" xmlns:a16="http://schemas.microsoft.com/office/drawing/2014/main" id="{BB213D70-43FE-49D4-A0E5-F043857FE678}"/>
              </a:ext>
            </a:extLst>
          </p:cNvPr>
          <p:cNvSpPr/>
          <p:nvPr/>
        </p:nvSpPr>
        <p:spPr>
          <a:xfrm>
            <a:off x="1494723" y="188616"/>
            <a:ext cx="9169421" cy="661129"/>
          </a:xfrm>
          <a:prstGeom prst="roundRect">
            <a:avLst>
              <a:gd name="adj" fmla="val 50000"/>
            </a:avLst>
          </a:prstGeom>
          <a:solidFill>
            <a:srgbClr val="92D050"/>
          </a:solidFill>
          <a:ln w="76200">
            <a:solidFill>
              <a:srgbClr val="F93D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err="1">
                <a:solidFill>
                  <a:schemeClr val="tx1"/>
                </a:solidFill>
              </a:rPr>
              <a:t>Yonathan’s</a:t>
            </a:r>
            <a:r>
              <a:rPr lang="en-CA" sz="4000" dirty="0">
                <a:solidFill>
                  <a:schemeClr val="tx1"/>
                </a:solidFill>
              </a:rPr>
              <a:t> “Honeybee Armour Bearer!”</a:t>
            </a:r>
            <a:endParaRPr lang="en-CA" sz="4000" dirty="0">
              <a:solidFill>
                <a:schemeClr val="tx1"/>
              </a:solidFill>
              <a:latin typeface="Cooper Black" panose="0208090404030B020404" pitchFamily="18" charset="0"/>
            </a:endParaRPr>
          </a:p>
        </p:txBody>
      </p:sp>
      <p:sp>
        <p:nvSpPr>
          <p:cNvPr id="10" name="Rectangle: Rounded Corners 9">
            <a:extLst>
              <a:ext uri="{FF2B5EF4-FFF2-40B4-BE49-F238E27FC236}">
                <a16:creationId xmlns="" xmlns:a16="http://schemas.microsoft.com/office/drawing/2014/main" id="{6735A4DD-6415-4E51-B866-F47A93559C57}"/>
              </a:ext>
            </a:extLst>
          </p:cNvPr>
          <p:cNvSpPr/>
          <p:nvPr/>
        </p:nvSpPr>
        <p:spPr>
          <a:xfrm>
            <a:off x="376465" y="3602182"/>
            <a:ext cx="8579180" cy="3067203"/>
          </a:xfrm>
          <a:prstGeom prst="roundRect">
            <a:avLst>
              <a:gd name="adj" fmla="val 246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8080"/>
                </a:solidFill>
                <a:latin typeface="Georgia" panose="02040502050405020303" pitchFamily="18" charset="0"/>
              </a:rPr>
              <a:t> </a:t>
            </a:r>
            <a:r>
              <a:rPr lang="en-US" sz="2800" dirty="0" err="1">
                <a:solidFill>
                  <a:schemeClr val="tx1"/>
                </a:solidFill>
              </a:rPr>
              <a:t>Yonathan’s</a:t>
            </a:r>
            <a:r>
              <a:rPr lang="en-US" sz="2800" dirty="0">
                <a:solidFill>
                  <a:schemeClr val="tx1"/>
                </a:solidFill>
              </a:rPr>
              <a:t> </a:t>
            </a:r>
            <a:r>
              <a:rPr lang="en-US" sz="2800" dirty="0" err="1">
                <a:solidFill>
                  <a:schemeClr val="tx1"/>
                </a:solidFill>
              </a:rPr>
              <a:t>armour</a:t>
            </a:r>
            <a:r>
              <a:rPr lang="en-US" sz="2800" dirty="0">
                <a:solidFill>
                  <a:schemeClr val="tx1"/>
                </a:solidFill>
              </a:rPr>
              <a:t> bearer had full trust in </a:t>
            </a:r>
            <a:r>
              <a:rPr lang="en-US" sz="2800" dirty="0" err="1">
                <a:solidFill>
                  <a:schemeClr val="tx1"/>
                </a:solidFill>
              </a:rPr>
              <a:t>Yonathan’s</a:t>
            </a:r>
            <a:r>
              <a:rPr lang="en-US" sz="2800" dirty="0">
                <a:solidFill>
                  <a:schemeClr val="tx1"/>
                </a:solidFill>
              </a:rPr>
              <a:t> leadership and </a:t>
            </a:r>
            <a:r>
              <a:rPr lang="en-US" sz="2800" b="1" dirty="0">
                <a:solidFill>
                  <a:srgbClr val="0000FF"/>
                </a:solidFill>
              </a:rPr>
              <a:t>his faith in Yahuah.  </a:t>
            </a:r>
            <a:r>
              <a:rPr lang="en-US" sz="2800" dirty="0">
                <a:solidFill>
                  <a:schemeClr val="tx1"/>
                </a:solidFill>
              </a:rPr>
              <a:t>The </a:t>
            </a:r>
            <a:r>
              <a:rPr lang="en-US" sz="2800" dirty="0" err="1">
                <a:solidFill>
                  <a:schemeClr val="tx1"/>
                </a:solidFill>
              </a:rPr>
              <a:t>armour</a:t>
            </a:r>
            <a:r>
              <a:rPr lang="en-US" sz="2800" dirty="0">
                <a:solidFill>
                  <a:schemeClr val="tx1"/>
                </a:solidFill>
              </a:rPr>
              <a:t> bearer, like the honey bee, was </a:t>
            </a:r>
            <a:r>
              <a:rPr lang="en-US" sz="2800" b="1" dirty="0">
                <a:solidFill>
                  <a:schemeClr val="tx1"/>
                </a:solidFill>
              </a:rPr>
              <a:t>“</a:t>
            </a:r>
            <a:r>
              <a:rPr lang="en-US" sz="2800" b="1" u="sng" dirty="0">
                <a:solidFill>
                  <a:schemeClr val="tx1"/>
                </a:solidFill>
              </a:rPr>
              <a:t>all in</a:t>
            </a:r>
            <a:r>
              <a:rPr lang="en-US" sz="2800" b="1" dirty="0">
                <a:solidFill>
                  <a:schemeClr val="tx1"/>
                </a:solidFill>
              </a:rPr>
              <a:t>, </a:t>
            </a:r>
            <a:r>
              <a:rPr lang="en-US" sz="2800" b="1" u="sng" dirty="0">
                <a:solidFill>
                  <a:schemeClr val="tx1"/>
                </a:solidFill>
              </a:rPr>
              <a:t>without reserve</a:t>
            </a:r>
            <a:r>
              <a:rPr lang="en-US" sz="2800" dirty="0">
                <a:solidFill>
                  <a:schemeClr val="tx1"/>
                </a:solidFill>
              </a:rPr>
              <a:t>.</a:t>
            </a:r>
            <a:r>
              <a:rPr lang="en-US" sz="2800" b="1" dirty="0">
                <a:solidFill>
                  <a:schemeClr val="tx1"/>
                </a:solidFill>
              </a:rPr>
              <a:t>”  </a:t>
            </a:r>
            <a:r>
              <a:rPr lang="en-US" sz="2800" dirty="0">
                <a:solidFill>
                  <a:schemeClr val="tx1"/>
                </a:solidFill>
              </a:rPr>
              <a:t>He too was </a:t>
            </a:r>
            <a:r>
              <a:rPr lang="en-US" sz="2800" b="1" dirty="0">
                <a:ln>
                  <a:solidFill>
                    <a:sysClr val="windowText" lastClr="000000"/>
                  </a:solidFill>
                </a:ln>
                <a:solidFill>
                  <a:srgbClr val="CC3399"/>
                </a:solidFill>
              </a:rPr>
              <a:t>FULLY COMMITTED </a:t>
            </a:r>
            <a:r>
              <a:rPr lang="en-US" sz="2800" dirty="0">
                <a:solidFill>
                  <a:schemeClr val="tx1"/>
                </a:solidFill>
              </a:rPr>
              <a:t>to the purpose of routing the evil from destroying </a:t>
            </a:r>
            <a:r>
              <a:rPr lang="en-US" sz="2800" dirty="0" err="1">
                <a:solidFill>
                  <a:schemeClr val="tx1"/>
                </a:solidFill>
              </a:rPr>
              <a:t>Yisra’el</a:t>
            </a:r>
            <a:r>
              <a:rPr lang="en-US" sz="2800" dirty="0">
                <a:solidFill>
                  <a:schemeClr val="tx1"/>
                </a:solidFill>
              </a:rPr>
              <a:t>. </a:t>
            </a:r>
            <a:r>
              <a:rPr lang="en-US" sz="2400" dirty="0">
                <a:solidFill>
                  <a:schemeClr val="tx1"/>
                </a:solidFill>
                <a:latin typeface="Georgia" panose="02040502050405020303" pitchFamily="18" charset="0"/>
              </a:rPr>
              <a:t>Maybe we </a:t>
            </a:r>
            <a:r>
              <a:rPr lang="en-US" sz="2400" u="sng" dirty="0">
                <a:solidFill>
                  <a:schemeClr val="tx1"/>
                </a:solidFill>
                <a:latin typeface="Georgia" panose="02040502050405020303" pitchFamily="18" charset="0"/>
              </a:rPr>
              <a:t>ALSO</a:t>
            </a:r>
            <a:r>
              <a:rPr lang="en-US" sz="2400" dirty="0">
                <a:solidFill>
                  <a:schemeClr val="tx1"/>
                </a:solidFill>
                <a:latin typeface="Georgia" panose="02040502050405020303" pitchFamily="18" charset="0"/>
              </a:rPr>
              <a:t> should -  </a:t>
            </a:r>
            <a:r>
              <a:rPr lang="en-US" sz="3600" b="1" dirty="0">
                <a:solidFill>
                  <a:srgbClr val="0000FF"/>
                </a:solidFill>
                <a:effectLst>
                  <a:glow rad="127000">
                    <a:schemeClr val="bg1">
                      <a:lumMod val="65000"/>
                    </a:schemeClr>
                  </a:glow>
                </a:effectLst>
                <a:latin typeface="Georgia" panose="02040502050405020303" pitchFamily="18" charset="0"/>
              </a:rPr>
              <a:t>“BE </a:t>
            </a:r>
            <a:r>
              <a:rPr lang="en-US" sz="3600" dirty="0">
                <a:solidFill>
                  <a:srgbClr val="0000FF"/>
                </a:solidFill>
                <a:effectLst>
                  <a:glow rad="127000">
                    <a:schemeClr val="bg1">
                      <a:lumMod val="65000"/>
                    </a:schemeClr>
                  </a:glow>
                </a:effectLst>
                <a:latin typeface="Georgia" panose="02040502050405020303" pitchFamily="18" charset="0"/>
              </a:rPr>
              <a:t>the</a:t>
            </a:r>
            <a:r>
              <a:rPr lang="en-US" sz="3600" b="1" dirty="0">
                <a:solidFill>
                  <a:srgbClr val="0000FF"/>
                </a:solidFill>
                <a:effectLst>
                  <a:glow rad="127000">
                    <a:schemeClr val="bg1">
                      <a:lumMod val="65000"/>
                    </a:schemeClr>
                  </a:glow>
                </a:effectLst>
                <a:latin typeface="Georgia" panose="02040502050405020303" pitchFamily="18" charset="0"/>
              </a:rPr>
              <a:t> BEE”!    </a:t>
            </a:r>
            <a:r>
              <a:rPr lang="en-US" sz="3600" b="1" dirty="0">
                <a:solidFill>
                  <a:srgbClr val="0000FF"/>
                </a:solidFill>
                <a:effectLst>
                  <a:glow rad="127000">
                    <a:schemeClr val="bg1">
                      <a:lumMod val="65000"/>
                    </a:schemeClr>
                  </a:glow>
                </a:effectLst>
                <a:latin typeface="Georgia" panose="02040502050405020303" pitchFamily="18" charset="0"/>
                <a:sym typeface="Wingdings" panose="05000000000000000000" pitchFamily="2" charset="2"/>
              </a:rPr>
              <a:t></a:t>
            </a:r>
            <a:r>
              <a:rPr lang="en-US" sz="3600" dirty="0">
                <a:solidFill>
                  <a:srgbClr val="0000FF"/>
                </a:solidFill>
                <a:latin typeface="Georgia" panose="02040502050405020303" pitchFamily="18" charset="0"/>
              </a:rPr>
              <a:t> </a:t>
            </a:r>
            <a:endParaRPr lang="en-CA" sz="3600" b="1" dirty="0">
              <a:ln>
                <a:solidFill>
                  <a:srgbClr val="4646F0"/>
                </a:solidFill>
              </a:ln>
              <a:solidFill>
                <a:srgbClr val="0000FF"/>
              </a:solidFill>
              <a:effectLst>
                <a:glow rad="127000">
                  <a:srgbClr val="2BE0F9"/>
                </a:glow>
              </a:effectLst>
            </a:endParaRPr>
          </a:p>
        </p:txBody>
      </p:sp>
      <p:pic>
        <p:nvPicPr>
          <p:cNvPr id="5" name="Content Placeholder 4" descr="honey bee.jpg">
            <a:extLst>
              <a:ext uri="{FF2B5EF4-FFF2-40B4-BE49-F238E27FC236}">
                <a16:creationId xmlns="" xmlns:a16="http://schemas.microsoft.com/office/drawing/2014/main" id="{92EC5CB2-A479-4EE0-A10D-8CF05006FD6D}"/>
              </a:ext>
            </a:extLst>
          </p:cNvPr>
          <p:cNvPicPr>
            <a:picLocks noGrp="1"/>
          </p:cNvPicPr>
          <p:nvPr>
            <p:ph idx="1"/>
          </p:nvPr>
        </p:nvPicPr>
        <p:blipFill>
          <a:blip r:embed="rId2" cstate="print"/>
          <a:stretch>
            <a:fillRect/>
          </a:stretch>
        </p:blipFill>
        <p:spPr>
          <a:xfrm>
            <a:off x="9044048" y="1891763"/>
            <a:ext cx="2762250" cy="3810000"/>
          </a:xfrm>
          <a:prstGeom prst="roundRect">
            <a:avLst>
              <a:gd name="adj" fmla="val 16667"/>
            </a:avLst>
          </a:prstGeom>
          <a:ln w="38100">
            <a:solidFill>
              <a:srgbClr val="FFC000"/>
            </a:solid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 xmlns:a16="http://schemas.microsoft.com/office/drawing/2014/main" id="{EEA70609-7CAB-4C27-B435-F03C0B70C4EF}"/>
              </a:ext>
            </a:extLst>
          </p:cNvPr>
          <p:cNvSpPr/>
          <p:nvPr/>
        </p:nvSpPr>
        <p:spPr>
          <a:xfrm>
            <a:off x="8968509" y="5948219"/>
            <a:ext cx="3131128" cy="612648"/>
          </a:xfrm>
          <a:prstGeom prst="wedgeRoundRectCallout">
            <a:avLst>
              <a:gd name="adj1" fmla="val -18369"/>
              <a:gd name="adj2" fmla="val -85246"/>
              <a:gd name="adj3" fmla="val 16667"/>
            </a:avLst>
          </a:prstGeom>
          <a:noFill/>
          <a:ln w="57150">
            <a:solidFill>
              <a:srgbClr val="CC33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dirty="0">
                <a:ln w="19050">
                  <a:solidFill>
                    <a:srgbClr val="0000FF"/>
                  </a:solidFill>
                </a:ln>
                <a:solidFill>
                  <a:srgbClr val="FF9900"/>
                </a:solidFill>
                <a:latin typeface="Cooper Black" panose="0208090404030B020404" pitchFamily="18" charset="0"/>
              </a:rPr>
              <a:t>Committed!</a:t>
            </a:r>
          </a:p>
        </p:txBody>
      </p:sp>
      <p:sp>
        <p:nvSpPr>
          <p:cNvPr id="12" name="Slide Number Placeholder 14"/>
          <p:cNvSpPr>
            <a:spLocks noGrp="1"/>
          </p:cNvSpPr>
          <p:nvPr>
            <p:ph type="sldNum" sz="quarter" idx="12"/>
          </p:nvPr>
        </p:nvSpPr>
        <p:spPr>
          <a:xfrm>
            <a:off x="9343573" y="6546029"/>
            <a:ext cx="2743200" cy="365125"/>
          </a:xfrm>
        </p:spPr>
        <p:txBody>
          <a:bodyPr/>
          <a:lstStyle/>
          <a:p>
            <a:r>
              <a:rPr lang="en-CA" dirty="0" smtClean="0"/>
              <a:t>11</a:t>
            </a:r>
            <a:endParaRPr lang="en-CA" dirty="0"/>
          </a:p>
        </p:txBody>
      </p:sp>
    </p:spTree>
    <p:extLst>
      <p:ext uri="{BB962C8B-B14F-4D97-AF65-F5344CB8AC3E}">
        <p14:creationId xmlns:p14="http://schemas.microsoft.com/office/powerpoint/2010/main" val="1208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0224D3B-BC1F-4702-8479-AC496B46084D}"/>
              </a:ext>
            </a:extLst>
          </p:cNvPr>
          <p:cNvSpPr/>
          <p:nvPr/>
        </p:nvSpPr>
        <p:spPr>
          <a:xfrm>
            <a:off x="385862" y="1450840"/>
            <a:ext cx="11420276" cy="2292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6699"/>
                </a:solidFill>
                <a:latin typeface="Georgia" panose="02040502050405020303" pitchFamily="18" charset="0"/>
              </a:rPr>
              <a:t>1 Sam 14:8  </a:t>
            </a:r>
            <a:r>
              <a:rPr lang="en-US" sz="2800" dirty="0">
                <a:solidFill>
                  <a:prstClr val="black"/>
                </a:solidFill>
                <a:latin typeface="Georgia" panose="02040502050405020303" pitchFamily="18" charset="0"/>
              </a:rPr>
              <a:t>And </a:t>
            </a:r>
            <a:r>
              <a:rPr lang="en-US" sz="2800" dirty="0" err="1">
                <a:solidFill>
                  <a:prstClr val="black"/>
                </a:solidFill>
                <a:latin typeface="Georgia" panose="02040502050405020303" pitchFamily="18" charset="0"/>
              </a:rPr>
              <a:t>Yonathan</a:t>
            </a:r>
            <a:r>
              <a:rPr lang="en-US" sz="2800" dirty="0">
                <a:solidFill>
                  <a:prstClr val="black"/>
                </a:solidFill>
                <a:latin typeface="Georgia" panose="02040502050405020303" pitchFamily="18" charset="0"/>
              </a:rPr>
              <a:t> said, “See, we are passing over to the 	men 	– and show ourselves to them. </a:t>
            </a:r>
          </a:p>
          <a:p>
            <a:r>
              <a:rPr lang="en-US" sz="2800" dirty="0">
                <a:solidFill>
                  <a:srgbClr val="006699"/>
                </a:solidFill>
                <a:latin typeface="Georgia" panose="02040502050405020303" pitchFamily="18" charset="0"/>
              </a:rPr>
              <a:t>1 Sam 14:9  </a:t>
            </a:r>
            <a:r>
              <a:rPr lang="en-US" sz="2800" dirty="0">
                <a:solidFill>
                  <a:prstClr val="black"/>
                </a:solidFill>
                <a:latin typeface="Georgia" panose="02040502050405020303" pitchFamily="18" charset="0"/>
              </a:rPr>
              <a:t>“If they say this to us, ‘Wait until we come to you,’ then 	we shall stand still in our place and not go up to them.” </a:t>
            </a:r>
          </a:p>
        </p:txBody>
      </p:sp>
      <p:sp>
        <p:nvSpPr>
          <p:cNvPr id="8" name="Rectangle: Rounded Corners 7">
            <a:extLst>
              <a:ext uri="{FF2B5EF4-FFF2-40B4-BE49-F238E27FC236}">
                <a16:creationId xmlns="" xmlns:a16="http://schemas.microsoft.com/office/drawing/2014/main" id="{BB213D70-43FE-49D4-A0E5-F043857FE678}"/>
              </a:ext>
            </a:extLst>
          </p:cNvPr>
          <p:cNvSpPr/>
          <p:nvPr/>
        </p:nvSpPr>
        <p:spPr>
          <a:xfrm>
            <a:off x="1149143" y="391815"/>
            <a:ext cx="9893713" cy="661129"/>
          </a:xfrm>
          <a:prstGeom prst="roundRect">
            <a:avLst>
              <a:gd name="adj" fmla="val 50000"/>
            </a:avLst>
          </a:prstGeom>
          <a:solidFill>
            <a:srgbClr val="92D050"/>
          </a:solidFill>
          <a:ln w="76200">
            <a:solidFill>
              <a:srgbClr val="F93D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err="1">
                <a:solidFill>
                  <a:schemeClr val="tx1"/>
                </a:solidFill>
              </a:rPr>
              <a:t>Yonathan</a:t>
            </a:r>
            <a:r>
              <a:rPr lang="en-CA" sz="4000" dirty="0">
                <a:solidFill>
                  <a:schemeClr val="tx1"/>
                </a:solidFill>
              </a:rPr>
              <a:t> was dependent upon </a:t>
            </a:r>
            <a:r>
              <a:rPr lang="en-CA" sz="4000" dirty="0">
                <a:solidFill>
                  <a:srgbClr val="0000FF"/>
                </a:solidFill>
              </a:rPr>
              <a:t>Yahuah!</a:t>
            </a:r>
            <a:endParaRPr lang="en-CA" sz="4000" dirty="0">
              <a:solidFill>
                <a:srgbClr val="0000FF"/>
              </a:solidFill>
              <a:latin typeface="Cooper Black" panose="0208090404030B020404" pitchFamily="18" charset="0"/>
            </a:endParaRPr>
          </a:p>
        </p:txBody>
      </p:sp>
      <p:sp>
        <p:nvSpPr>
          <p:cNvPr id="3" name="Slide Number Placeholder 2">
            <a:extLst>
              <a:ext uri="{FF2B5EF4-FFF2-40B4-BE49-F238E27FC236}">
                <a16:creationId xmlns="" xmlns:a16="http://schemas.microsoft.com/office/drawing/2014/main" id="{F7BF0E49-899F-44D7-B717-5F40D7EE0EC5}"/>
              </a:ext>
            </a:extLst>
          </p:cNvPr>
          <p:cNvSpPr>
            <a:spLocks noGrp="1"/>
          </p:cNvSpPr>
          <p:nvPr>
            <p:ph type="sldNum" sz="quarter" idx="12"/>
          </p:nvPr>
        </p:nvSpPr>
        <p:spPr>
          <a:xfrm>
            <a:off x="11751747" y="6508750"/>
            <a:ext cx="427182" cy="349250"/>
          </a:xfrm>
        </p:spPr>
        <p:txBody>
          <a:bodyPr/>
          <a:lstStyle/>
          <a:p>
            <a:fld id="{013F0C8B-F959-4B64-89A8-DBC3EC2ED197}" type="slidenum">
              <a:rPr lang="en-CA" smtClean="0">
                <a:solidFill>
                  <a:schemeClr val="tx1"/>
                </a:solidFill>
              </a:rPr>
              <a:t>12</a:t>
            </a:fld>
            <a:endParaRPr lang="en-CA" dirty="0">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0648" y="3918024"/>
            <a:ext cx="5530702" cy="2765351"/>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471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0224D3B-BC1F-4702-8479-AC496B46084D}"/>
              </a:ext>
            </a:extLst>
          </p:cNvPr>
          <p:cNvSpPr/>
          <p:nvPr/>
        </p:nvSpPr>
        <p:spPr>
          <a:xfrm>
            <a:off x="385861" y="1005527"/>
            <a:ext cx="11420277" cy="28552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6699"/>
                </a:solidFill>
                <a:latin typeface="Georgia" panose="02040502050405020303" pitchFamily="18" charset="0"/>
              </a:rPr>
              <a:t>1 Sam 14:10  </a:t>
            </a:r>
            <a:r>
              <a:rPr lang="en-US" sz="2800" dirty="0">
                <a:solidFill>
                  <a:prstClr val="black"/>
                </a:solidFill>
                <a:latin typeface="Georgia" panose="02040502050405020303" pitchFamily="18" charset="0"/>
              </a:rPr>
              <a:t>“But if they say this, ‘Come up to us,’ then we shall go 	up.  </a:t>
            </a:r>
            <a:r>
              <a:rPr lang="en-US" sz="2800" dirty="0">
                <a:solidFill>
                  <a:srgbClr val="0000FF"/>
                </a:solidFill>
                <a:latin typeface="Georgia" panose="02040502050405020303" pitchFamily="18" charset="0"/>
              </a:rPr>
              <a:t>For </a:t>
            </a:r>
            <a:r>
              <a:rPr lang="he-IL" sz="2800" dirty="0">
                <a:solidFill>
                  <a:srgbClr val="0000FF"/>
                </a:solidFill>
                <a:latin typeface="Arial" panose="020B0604020202020204" pitchFamily="34" charset="0"/>
              </a:rPr>
              <a:t>יהוה</a:t>
            </a:r>
            <a:r>
              <a:rPr lang="en-US" sz="2800" dirty="0">
                <a:solidFill>
                  <a:srgbClr val="0000FF"/>
                </a:solidFill>
                <a:latin typeface="Georgia" panose="02040502050405020303" pitchFamily="18" charset="0"/>
              </a:rPr>
              <a:t> [Yahuah] has given them into our hand, and this 	is the sign to us.” </a:t>
            </a:r>
          </a:p>
          <a:p>
            <a:r>
              <a:rPr lang="en-US" sz="2800" dirty="0">
                <a:solidFill>
                  <a:srgbClr val="006699"/>
                </a:solidFill>
                <a:latin typeface="Georgia" panose="02040502050405020303" pitchFamily="18" charset="0"/>
              </a:rPr>
              <a:t>1 Sam 14:11  </a:t>
            </a:r>
            <a:r>
              <a:rPr lang="en-US" sz="2800" dirty="0">
                <a:solidFill>
                  <a:prstClr val="black"/>
                </a:solidFill>
                <a:latin typeface="Georgia" panose="02040502050405020303" pitchFamily="18" charset="0"/>
              </a:rPr>
              <a:t>And both of them disclosed themselves to the outpost of 	the Philistines, and the Philistines said, “See, the </a:t>
            </a:r>
            <a:r>
              <a:rPr lang="en-US" sz="2800" dirty="0" err="1">
                <a:solidFill>
                  <a:prstClr val="black"/>
                </a:solidFill>
                <a:latin typeface="Georgia" panose="02040502050405020303" pitchFamily="18" charset="0"/>
              </a:rPr>
              <a:t>He</a:t>
            </a:r>
            <a:r>
              <a:rPr lang="en-US" sz="2800" dirty="0" err="1">
                <a:solidFill>
                  <a:prstClr val="black"/>
                </a:solidFill>
                <a:latin typeface="TITUS Cyberbit Basic" panose="02020603050405020304" pitchFamily="18" charset="0"/>
              </a:rPr>
              <a:t>ḇ</a:t>
            </a:r>
            <a:r>
              <a:rPr lang="en-US" sz="2800" dirty="0" err="1">
                <a:solidFill>
                  <a:prstClr val="black"/>
                </a:solidFill>
                <a:latin typeface="Georgia" panose="02040502050405020303" pitchFamily="18" charset="0"/>
              </a:rPr>
              <a:t>rews</a:t>
            </a:r>
            <a:r>
              <a:rPr lang="en-US" sz="2800" dirty="0">
                <a:solidFill>
                  <a:prstClr val="black"/>
                </a:solidFill>
                <a:latin typeface="Georgia" panose="02040502050405020303" pitchFamily="18" charset="0"/>
              </a:rPr>
              <a:t> are 	coming out of the holes where they have hidden.” </a:t>
            </a:r>
          </a:p>
        </p:txBody>
      </p:sp>
      <p:sp>
        <p:nvSpPr>
          <p:cNvPr id="8" name="Rectangle: Rounded Corners 7">
            <a:extLst>
              <a:ext uri="{FF2B5EF4-FFF2-40B4-BE49-F238E27FC236}">
                <a16:creationId xmlns="" xmlns:a16="http://schemas.microsoft.com/office/drawing/2014/main" id="{BB213D70-43FE-49D4-A0E5-F043857FE678}"/>
              </a:ext>
            </a:extLst>
          </p:cNvPr>
          <p:cNvSpPr/>
          <p:nvPr/>
        </p:nvSpPr>
        <p:spPr>
          <a:xfrm>
            <a:off x="1149143" y="188619"/>
            <a:ext cx="9893713" cy="661129"/>
          </a:xfrm>
          <a:prstGeom prst="roundRect">
            <a:avLst>
              <a:gd name="adj" fmla="val 50000"/>
            </a:avLst>
          </a:prstGeom>
          <a:solidFill>
            <a:srgbClr val="92D050"/>
          </a:solidFill>
          <a:ln w="76200">
            <a:solidFill>
              <a:srgbClr val="F93D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tx1"/>
                </a:solidFill>
              </a:rPr>
              <a:t>Contact under guidance from </a:t>
            </a:r>
            <a:r>
              <a:rPr lang="en-CA" sz="4000" dirty="0">
                <a:solidFill>
                  <a:srgbClr val="0000FF"/>
                </a:solidFill>
              </a:rPr>
              <a:t>Yahuah!</a:t>
            </a:r>
            <a:endParaRPr lang="en-CA" sz="4000" dirty="0">
              <a:solidFill>
                <a:srgbClr val="0000FF"/>
              </a:solidFill>
              <a:latin typeface="Cooper Black" panose="0208090404030B020404" pitchFamily="18" charset="0"/>
            </a:endParaRPr>
          </a:p>
        </p:txBody>
      </p:sp>
      <p:sp>
        <p:nvSpPr>
          <p:cNvPr id="3" name="Slide Number Placeholder 2">
            <a:extLst>
              <a:ext uri="{FF2B5EF4-FFF2-40B4-BE49-F238E27FC236}">
                <a16:creationId xmlns="" xmlns:a16="http://schemas.microsoft.com/office/drawing/2014/main" id="{F7BF0E49-899F-44D7-B717-5F40D7EE0EC5}"/>
              </a:ext>
            </a:extLst>
          </p:cNvPr>
          <p:cNvSpPr>
            <a:spLocks noGrp="1"/>
          </p:cNvSpPr>
          <p:nvPr>
            <p:ph type="sldNum" sz="quarter" idx="12"/>
          </p:nvPr>
        </p:nvSpPr>
        <p:spPr>
          <a:xfrm>
            <a:off x="11751747" y="6508750"/>
            <a:ext cx="427182" cy="349250"/>
          </a:xfrm>
        </p:spPr>
        <p:txBody>
          <a:bodyPr/>
          <a:lstStyle/>
          <a:p>
            <a:fld id="{013F0C8B-F959-4B64-89A8-DBC3EC2ED197}" type="slidenum">
              <a:rPr lang="en-CA" smtClean="0">
                <a:solidFill>
                  <a:schemeClr val="tx1"/>
                </a:solidFill>
              </a:rPr>
              <a:t>13</a:t>
            </a:fld>
            <a:endParaRPr lang="en-CA" dirty="0">
              <a:solidFill>
                <a:schemeClr val="tx1"/>
              </a:solidFill>
            </a:endParaRPr>
          </a:p>
        </p:txBody>
      </p:sp>
      <p:pic>
        <p:nvPicPr>
          <p:cNvPr id="6" name="Picture 5">
            <a:extLst>
              <a:ext uri="{FF2B5EF4-FFF2-40B4-BE49-F238E27FC236}">
                <a16:creationId xmlns="" xmlns:a16="http://schemas.microsoft.com/office/drawing/2014/main" id="{42CB9BA7-862D-4458-906E-F8CEF470DD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3855" y="3985285"/>
            <a:ext cx="4609158" cy="2768678"/>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55759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5000">
              <a:schemeClr val="accent1">
                <a:lumMod val="60000"/>
                <a:lumOff val="40000"/>
              </a:schemeClr>
            </a:gs>
            <a:gs pos="30000">
              <a:srgbClr val="663300">
                <a:alpha val="55000"/>
              </a:srgbClr>
            </a:gs>
            <a:gs pos="71000">
              <a:srgbClr val="663300"/>
            </a:gs>
            <a:gs pos="93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182218" y="335119"/>
            <a:ext cx="11827564" cy="6187761"/>
          </a:xfrm>
          <a:prstGeom prst="doubleWave">
            <a:avLst>
              <a:gd name="adj1" fmla="val 10843"/>
              <a:gd name="adj2" fmla="val -7802"/>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FF00"/>
                </a:solidFill>
                <a:latin typeface="Georgia" panose="02040502050405020303" pitchFamily="18" charset="0"/>
              </a:rPr>
              <a:t>Have you noted that </a:t>
            </a:r>
            <a:r>
              <a:rPr lang="en-US" sz="3200" dirty="0" err="1">
                <a:solidFill>
                  <a:srgbClr val="FFFF00"/>
                </a:solidFill>
                <a:latin typeface="Georgia" panose="02040502050405020303" pitchFamily="18" charset="0"/>
              </a:rPr>
              <a:t>Yonathan’s</a:t>
            </a:r>
            <a:r>
              <a:rPr lang="en-US" sz="3200" dirty="0">
                <a:solidFill>
                  <a:srgbClr val="FFFF00"/>
                </a:solidFill>
                <a:latin typeface="Georgia" panose="02040502050405020303" pitchFamily="18" charset="0"/>
              </a:rPr>
              <a:t> relationship with </a:t>
            </a:r>
            <a:r>
              <a:rPr lang="en-US" sz="3200" dirty="0">
                <a:solidFill>
                  <a:srgbClr val="2BE0F9"/>
                </a:solidFill>
                <a:latin typeface="Georgia" panose="02040502050405020303" pitchFamily="18" charset="0"/>
              </a:rPr>
              <a:t>Yahuah</a:t>
            </a:r>
            <a:r>
              <a:rPr lang="en-US" sz="3200" dirty="0">
                <a:solidFill>
                  <a:srgbClr val="FFFF00"/>
                </a:solidFill>
                <a:latin typeface="Georgia" panose="02040502050405020303" pitchFamily="18" charset="0"/>
              </a:rPr>
              <a:t> was </a:t>
            </a:r>
            <a:r>
              <a:rPr lang="en-US" sz="3200" u="sng" dirty="0">
                <a:solidFill>
                  <a:srgbClr val="2BE0F9"/>
                </a:solidFill>
                <a:latin typeface="Georgia" panose="02040502050405020303" pitchFamily="18" charset="0"/>
              </a:rPr>
              <a:t>vertical</a:t>
            </a:r>
            <a:r>
              <a:rPr lang="en-US" sz="3200" dirty="0">
                <a:solidFill>
                  <a:srgbClr val="2BE0F9"/>
                </a:solidFill>
                <a:latin typeface="Georgia" panose="02040502050405020303" pitchFamily="18" charset="0"/>
              </a:rPr>
              <a:t>?</a:t>
            </a:r>
            <a:r>
              <a:rPr lang="en-US" sz="3200" dirty="0">
                <a:solidFill>
                  <a:srgbClr val="FFFF00"/>
                </a:solidFill>
                <a:latin typeface="Georgia" panose="02040502050405020303" pitchFamily="18" charset="0"/>
              </a:rPr>
              <a:t> </a:t>
            </a:r>
            <a:br>
              <a:rPr lang="en-US" sz="3200" dirty="0">
                <a:solidFill>
                  <a:srgbClr val="FFFF00"/>
                </a:solidFill>
                <a:latin typeface="Georgia" panose="02040502050405020303" pitchFamily="18" charset="0"/>
              </a:rPr>
            </a:br>
            <a:r>
              <a:rPr lang="en-US" sz="3200" dirty="0" err="1">
                <a:solidFill>
                  <a:srgbClr val="FFFF00"/>
                </a:solidFill>
                <a:latin typeface="Georgia" panose="02040502050405020303" pitchFamily="18" charset="0"/>
              </a:rPr>
              <a:t>Yonathan</a:t>
            </a:r>
            <a:r>
              <a:rPr lang="en-US" sz="3200" dirty="0">
                <a:solidFill>
                  <a:srgbClr val="FFFF00"/>
                </a:solidFill>
                <a:latin typeface="Georgia" panose="02040502050405020303" pitchFamily="18" charset="0"/>
              </a:rPr>
              <a:t> did not depend on the physical presence of the Ark of the Covenant for his empowerment from </a:t>
            </a:r>
            <a:r>
              <a:rPr lang="en-US" sz="3200" dirty="0">
                <a:solidFill>
                  <a:srgbClr val="2BE0F9"/>
                </a:solidFill>
                <a:latin typeface="Georgia" panose="02040502050405020303" pitchFamily="18" charset="0"/>
              </a:rPr>
              <a:t>Yahuah!</a:t>
            </a:r>
            <a:r>
              <a:rPr lang="en-US" sz="3200" dirty="0">
                <a:solidFill>
                  <a:srgbClr val="FFFF00"/>
                </a:solidFill>
                <a:latin typeface="Georgia" panose="02040502050405020303" pitchFamily="18" charset="0"/>
              </a:rPr>
              <a:t> </a:t>
            </a:r>
            <a:br>
              <a:rPr lang="en-US" sz="3200" dirty="0">
                <a:solidFill>
                  <a:srgbClr val="FFFF00"/>
                </a:solidFill>
                <a:latin typeface="Georgia" panose="02040502050405020303" pitchFamily="18" charset="0"/>
              </a:rPr>
            </a:br>
            <a:r>
              <a:rPr lang="en-US" sz="3200" dirty="0">
                <a:solidFill>
                  <a:srgbClr val="FFFF00"/>
                </a:solidFill>
                <a:latin typeface="Georgia" panose="02040502050405020303" pitchFamily="18" charset="0"/>
              </a:rPr>
              <a:t>	He knew </a:t>
            </a:r>
            <a:r>
              <a:rPr lang="en-US" sz="3200" dirty="0">
                <a:solidFill>
                  <a:srgbClr val="2BE0F9"/>
                </a:solidFill>
                <a:latin typeface="Georgia" panose="02040502050405020303" pitchFamily="18" charset="0"/>
              </a:rPr>
              <a:t>Yahuah</a:t>
            </a:r>
            <a:r>
              <a:rPr lang="en-US" sz="3200" dirty="0">
                <a:solidFill>
                  <a:srgbClr val="FFFF00"/>
                </a:solidFill>
                <a:latin typeface="Georgia" panose="02040502050405020303" pitchFamily="18" charset="0"/>
              </a:rPr>
              <a:t> was </a:t>
            </a:r>
            <a:r>
              <a:rPr lang="en-US" sz="3200" b="1" u="sng" dirty="0">
                <a:solidFill>
                  <a:srgbClr val="FFFF00"/>
                </a:solidFill>
                <a:effectLst>
                  <a:glow rad="88900">
                    <a:srgbClr val="CC3399"/>
                  </a:glow>
                </a:effectLst>
                <a:latin typeface="Georgia" panose="02040502050405020303" pitchFamily="18" charset="0"/>
              </a:rPr>
              <a:t>with him</a:t>
            </a:r>
            <a:r>
              <a:rPr lang="en-US" sz="3200" b="1" dirty="0">
                <a:solidFill>
                  <a:srgbClr val="FFFF00"/>
                </a:solidFill>
                <a:effectLst>
                  <a:glow rad="88900">
                    <a:srgbClr val="CC3399"/>
                  </a:glow>
                </a:effectLst>
                <a:latin typeface="Georgia" panose="02040502050405020303" pitchFamily="18" charset="0"/>
              </a:rPr>
              <a:t>.</a:t>
            </a:r>
          </a:p>
        </p:txBody>
      </p:sp>
      <p:sp>
        <p:nvSpPr>
          <p:cNvPr id="2" name="Slide Number Placeholder 1">
            <a:extLst>
              <a:ext uri="{FF2B5EF4-FFF2-40B4-BE49-F238E27FC236}">
                <a16:creationId xmlns="" xmlns:a16="http://schemas.microsoft.com/office/drawing/2014/main" id="{5C295402-2460-4CE2-A577-C5FA36E7DAA6}"/>
              </a:ext>
            </a:extLst>
          </p:cNvPr>
          <p:cNvSpPr>
            <a:spLocks noGrp="1"/>
          </p:cNvSpPr>
          <p:nvPr>
            <p:ph type="sldNum" sz="quarter" idx="12"/>
          </p:nvPr>
        </p:nvSpPr>
        <p:spPr>
          <a:xfrm>
            <a:off x="11672455" y="6492875"/>
            <a:ext cx="519545" cy="365125"/>
          </a:xfrm>
        </p:spPr>
        <p:txBody>
          <a:bodyPr/>
          <a:lstStyle/>
          <a:p>
            <a:fld id="{013F0C8B-F959-4B64-89A8-DBC3EC2ED197}" type="slidenum">
              <a:rPr lang="en-CA" smtClean="0">
                <a:solidFill>
                  <a:schemeClr val="tx1"/>
                </a:solidFill>
              </a:rPr>
              <a:t>14</a:t>
            </a:fld>
            <a:endParaRPr lang="en-CA" dirty="0">
              <a:solidFill>
                <a:schemeClr val="tx1"/>
              </a:solidFill>
            </a:endParaRPr>
          </a:p>
        </p:txBody>
      </p:sp>
    </p:spTree>
    <p:extLst>
      <p:ext uri="{BB962C8B-B14F-4D97-AF65-F5344CB8AC3E}">
        <p14:creationId xmlns:p14="http://schemas.microsoft.com/office/powerpoint/2010/main" val="174100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0224D3B-BC1F-4702-8479-AC496B46084D}"/>
              </a:ext>
            </a:extLst>
          </p:cNvPr>
          <p:cNvSpPr/>
          <p:nvPr/>
        </p:nvSpPr>
        <p:spPr>
          <a:xfrm>
            <a:off x="393031" y="1985818"/>
            <a:ext cx="11420277" cy="4590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6699"/>
                </a:solidFill>
                <a:latin typeface="Georgia" panose="02040502050405020303" pitchFamily="18" charset="0"/>
              </a:rPr>
              <a:t>1 Sam 14:12  </a:t>
            </a:r>
            <a:r>
              <a:rPr lang="en-US" sz="2800" dirty="0">
                <a:solidFill>
                  <a:prstClr val="black"/>
                </a:solidFill>
                <a:latin typeface="Georgia" panose="02040502050405020303" pitchFamily="18" charset="0"/>
              </a:rPr>
              <a:t>And the men of the outpost called to </a:t>
            </a:r>
            <a:r>
              <a:rPr lang="en-US" sz="2800" dirty="0" err="1">
                <a:solidFill>
                  <a:prstClr val="black"/>
                </a:solidFill>
                <a:latin typeface="Georgia" panose="02040502050405020303" pitchFamily="18" charset="0"/>
              </a:rPr>
              <a:t>Yonathan</a:t>
            </a:r>
            <a:r>
              <a:rPr lang="en-US" sz="2800" dirty="0">
                <a:solidFill>
                  <a:prstClr val="black"/>
                </a:solidFill>
                <a:latin typeface="Georgia" panose="02040502050405020303" pitchFamily="18" charset="0"/>
              </a:rPr>
              <a:t> and his 	</a:t>
            </a:r>
            <a:r>
              <a:rPr lang="en-US" sz="2800" dirty="0" err="1">
                <a:solidFill>
                  <a:prstClr val="black"/>
                </a:solidFill>
                <a:latin typeface="Georgia" panose="02040502050405020303" pitchFamily="18" charset="0"/>
              </a:rPr>
              <a:t>armour</a:t>
            </a:r>
            <a:r>
              <a:rPr lang="en-US" sz="2800" dirty="0">
                <a:solidFill>
                  <a:prstClr val="black"/>
                </a:solidFill>
                <a:latin typeface="Georgia" panose="02040502050405020303" pitchFamily="18" charset="0"/>
              </a:rPr>
              <a:t>-bearer, and said, </a:t>
            </a:r>
            <a:r>
              <a:rPr lang="en-US" sz="2800" i="1" dirty="0">
                <a:solidFill>
                  <a:srgbClr val="006699"/>
                </a:solidFill>
                <a:latin typeface="Georgia" panose="02040502050405020303" pitchFamily="18" charset="0"/>
              </a:rPr>
              <a:t>“Come up to us, and let us teach you 	a lesson.”</a:t>
            </a:r>
            <a:r>
              <a:rPr lang="en-US" sz="2800" dirty="0">
                <a:solidFill>
                  <a:prstClr val="black"/>
                </a:solidFill>
                <a:latin typeface="Georgia" panose="02040502050405020303" pitchFamily="18" charset="0"/>
              </a:rPr>
              <a:t>  Then </a:t>
            </a:r>
            <a:r>
              <a:rPr lang="en-US" sz="2800" dirty="0" err="1">
                <a:solidFill>
                  <a:prstClr val="black"/>
                </a:solidFill>
                <a:latin typeface="Georgia" panose="02040502050405020303" pitchFamily="18" charset="0"/>
              </a:rPr>
              <a:t>Yonathan</a:t>
            </a:r>
            <a:r>
              <a:rPr lang="en-US" sz="2800" dirty="0">
                <a:solidFill>
                  <a:prstClr val="black"/>
                </a:solidFill>
                <a:latin typeface="Georgia" panose="02040502050405020303" pitchFamily="18" charset="0"/>
              </a:rPr>
              <a:t> said to his </a:t>
            </a:r>
            <a:r>
              <a:rPr lang="en-US" sz="2800" dirty="0" err="1">
                <a:solidFill>
                  <a:prstClr val="black"/>
                </a:solidFill>
                <a:latin typeface="Georgia" panose="02040502050405020303" pitchFamily="18" charset="0"/>
              </a:rPr>
              <a:t>armour</a:t>
            </a:r>
            <a:r>
              <a:rPr lang="en-US" sz="2800" dirty="0">
                <a:solidFill>
                  <a:prstClr val="black"/>
                </a:solidFill>
                <a:latin typeface="Georgia" panose="02040502050405020303" pitchFamily="18" charset="0"/>
              </a:rPr>
              <a:t>-bearer, </a:t>
            </a:r>
            <a:r>
              <a:rPr lang="en-US" sz="2800" dirty="0">
                <a:solidFill>
                  <a:srgbClr val="0000FF"/>
                </a:solidFill>
                <a:latin typeface="Georgia" panose="02040502050405020303" pitchFamily="18" charset="0"/>
              </a:rPr>
              <a:t>“Come 	up after me, for </a:t>
            </a:r>
            <a:r>
              <a:rPr lang="he-IL" sz="2800" dirty="0">
                <a:solidFill>
                  <a:srgbClr val="0000FF"/>
                </a:solidFill>
                <a:latin typeface="Arial" panose="020B0604020202020204" pitchFamily="34" charset="0"/>
              </a:rPr>
              <a:t>יהוה</a:t>
            </a:r>
            <a:r>
              <a:rPr lang="en-US" sz="2800" dirty="0">
                <a:solidFill>
                  <a:srgbClr val="0000FF"/>
                </a:solidFill>
                <a:latin typeface="Georgia" panose="02040502050405020303" pitchFamily="18" charset="0"/>
              </a:rPr>
              <a:t> has given them into the hand of </a:t>
            </a:r>
            <a:r>
              <a:rPr lang="en-US" sz="2800" dirty="0" err="1">
                <a:solidFill>
                  <a:srgbClr val="0000FF"/>
                </a:solidFill>
                <a:latin typeface="Georgia" panose="02040502050405020303" pitchFamily="18" charset="0"/>
              </a:rPr>
              <a:t>Yisra’ĕl</a:t>
            </a:r>
            <a:r>
              <a:rPr lang="en-US" sz="2800" dirty="0">
                <a:solidFill>
                  <a:srgbClr val="0000FF"/>
                </a:solidFill>
                <a:latin typeface="Georgia" panose="02040502050405020303" pitchFamily="18" charset="0"/>
              </a:rPr>
              <a:t>.” </a:t>
            </a:r>
          </a:p>
          <a:p>
            <a:r>
              <a:rPr lang="en-US" sz="2800" dirty="0">
                <a:solidFill>
                  <a:srgbClr val="006699"/>
                </a:solidFill>
                <a:latin typeface="Georgia" panose="02040502050405020303" pitchFamily="18" charset="0"/>
              </a:rPr>
              <a:t>1 Sam 14:13  </a:t>
            </a:r>
            <a:r>
              <a:rPr lang="en-US" sz="2800" dirty="0">
                <a:solidFill>
                  <a:prstClr val="black"/>
                </a:solidFill>
                <a:latin typeface="Georgia" panose="02040502050405020303" pitchFamily="18" charset="0"/>
              </a:rPr>
              <a:t>And </a:t>
            </a:r>
            <a:r>
              <a:rPr lang="en-US" sz="2800" dirty="0" err="1">
                <a:solidFill>
                  <a:prstClr val="black"/>
                </a:solidFill>
                <a:latin typeface="Georgia" panose="02040502050405020303" pitchFamily="18" charset="0"/>
              </a:rPr>
              <a:t>Yonathan</a:t>
            </a:r>
            <a:r>
              <a:rPr lang="en-US" sz="2800" dirty="0">
                <a:solidFill>
                  <a:prstClr val="black"/>
                </a:solidFill>
                <a:latin typeface="Georgia" panose="02040502050405020303" pitchFamily="18" charset="0"/>
              </a:rPr>
              <a:t> climbed up on his hands and knees with 	his </a:t>
            </a:r>
            <a:r>
              <a:rPr lang="en-US" sz="2800" dirty="0" err="1">
                <a:solidFill>
                  <a:prstClr val="black"/>
                </a:solidFill>
                <a:latin typeface="Georgia" panose="02040502050405020303" pitchFamily="18" charset="0"/>
              </a:rPr>
              <a:t>armour</a:t>
            </a:r>
            <a:r>
              <a:rPr lang="en-US" sz="2800" dirty="0">
                <a:solidFill>
                  <a:prstClr val="black"/>
                </a:solidFill>
                <a:latin typeface="Georgia" panose="02040502050405020303" pitchFamily="18" charset="0"/>
              </a:rPr>
              <a:t>-bearer after him.  </a:t>
            </a:r>
            <a:r>
              <a:rPr lang="en-US" sz="2800" u="sng" dirty="0">
                <a:ln>
                  <a:solidFill>
                    <a:srgbClr val="0000FF"/>
                  </a:solidFill>
                </a:ln>
                <a:solidFill>
                  <a:srgbClr val="CC3399"/>
                </a:solidFill>
                <a:latin typeface="Georgia" panose="02040502050405020303" pitchFamily="18" charset="0"/>
              </a:rPr>
              <a:t>And the</a:t>
            </a:r>
            <a:r>
              <a:rPr lang="en-US" sz="2800" dirty="0">
                <a:ln>
                  <a:solidFill>
                    <a:srgbClr val="0000FF"/>
                  </a:solidFill>
                </a:ln>
                <a:solidFill>
                  <a:srgbClr val="CC3399"/>
                </a:solidFill>
                <a:latin typeface="Georgia" panose="02040502050405020303" pitchFamily="18" charset="0"/>
              </a:rPr>
              <a:t>y </a:t>
            </a:r>
            <a:r>
              <a:rPr lang="en-US" sz="2800" u="sng" dirty="0">
                <a:ln>
                  <a:solidFill>
                    <a:srgbClr val="0000FF"/>
                  </a:solidFill>
                </a:ln>
                <a:solidFill>
                  <a:srgbClr val="CC3399"/>
                </a:solidFill>
                <a:latin typeface="Georgia" panose="02040502050405020303" pitchFamily="18" charset="0"/>
              </a:rPr>
              <a:t>fell before </a:t>
            </a:r>
            <a:r>
              <a:rPr lang="en-US" sz="2800" u="sng" dirty="0" err="1">
                <a:ln>
                  <a:solidFill>
                    <a:srgbClr val="0000FF"/>
                  </a:solidFill>
                </a:ln>
                <a:solidFill>
                  <a:srgbClr val="CC3399"/>
                </a:solidFill>
                <a:latin typeface="Georgia" panose="02040502050405020303" pitchFamily="18" charset="0"/>
              </a:rPr>
              <a:t>Yonathan</a:t>
            </a:r>
            <a:r>
              <a:rPr lang="en-US" sz="2800" dirty="0">
                <a:ln>
                  <a:solidFill>
                    <a:srgbClr val="0000FF"/>
                  </a:solidFill>
                </a:ln>
                <a:solidFill>
                  <a:srgbClr val="CC3399"/>
                </a:solidFill>
                <a:latin typeface="Georgia" panose="02040502050405020303" pitchFamily="18" charset="0"/>
              </a:rPr>
              <a:t>, 	and his </a:t>
            </a:r>
            <a:r>
              <a:rPr lang="en-US" sz="2800" dirty="0" err="1">
                <a:ln>
                  <a:solidFill>
                    <a:srgbClr val="0000FF"/>
                  </a:solidFill>
                </a:ln>
                <a:solidFill>
                  <a:srgbClr val="CC3399"/>
                </a:solidFill>
                <a:latin typeface="Georgia" panose="02040502050405020303" pitchFamily="18" charset="0"/>
              </a:rPr>
              <a:t>armour</a:t>
            </a:r>
            <a:r>
              <a:rPr lang="en-US" sz="2800" dirty="0">
                <a:ln>
                  <a:solidFill>
                    <a:srgbClr val="0000FF"/>
                  </a:solidFill>
                </a:ln>
                <a:solidFill>
                  <a:srgbClr val="CC3399"/>
                </a:solidFill>
                <a:latin typeface="Georgia" panose="02040502050405020303" pitchFamily="18" charset="0"/>
              </a:rPr>
              <a:t>-bearer was putting them to death behind him. </a:t>
            </a:r>
          </a:p>
          <a:p>
            <a:r>
              <a:rPr lang="en-US" sz="2800" dirty="0">
                <a:solidFill>
                  <a:srgbClr val="006699"/>
                </a:solidFill>
                <a:latin typeface="Georgia" panose="02040502050405020303" pitchFamily="18" charset="0"/>
              </a:rPr>
              <a:t>1 Sam 14:14  </a:t>
            </a:r>
            <a:r>
              <a:rPr lang="en-US" sz="2800" dirty="0">
                <a:solidFill>
                  <a:prstClr val="black"/>
                </a:solidFill>
                <a:latin typeface="Georgia" panose="02040502050405020303" pitchFamily="18" charset="0"/>
              </a:rPr>
              <a:t>And that </a:t>
            </a:r>
            <a:r>
              <a:rPr lang="en-US" sz="2800" b="1" dirty="0">
                <a:solidFill>
                  <a:prstClr val="black"/>
                </a:solidFill>
                <a:effectLst>
                  <a:glow rad="127000">
                    <a:srgbClr val="FFFF00"/>
                  </a:glow>
                </a:effectLst>
                <a:latin typeface="Georgia" panose="02040502050405020303" pitchFamily="18" charset="0"/>
              </a:rPr>
              <a:t>first slaughter</a:t>
            </a:r>
            <a:r>
              <a:rPr lang="en-US" sz="2800" dirty="0">
                <a:solidFill>
                  <a:prstClr val="black"/>
                </a:solidFill>
                <a:latin typeface="Georgia" panose="02040502050405020303" pitchFamily="18" charset="0"/>
              </a:rPr>
              <a:t> which </a:t>
            </a:r>
            <a:r>
              <a:rPr lang="en-US" sz="2800" dirty="0" err="1">
                <a:solidFill>
                  <a:prstClr val="black"/>
                </a:solidFill>
                <a:latin typeface="Georgia" panose="02040502050405020303" pitchFamily="18" charset="0"/>
              </a:rPr>
              <a:t>Yonathan</a:t>
            </a:r>
            <a:r>
              <a:rPr lang="en-US" sz="2800" dirty="0">
                <a:solidFill>
                  <a:prstClr val="black"/>
                </a:solidFill>
                <a:latin typeface="Georgia" panose="02040502050405020303" pitchFamily="18" charset="0"/>
              </a:rPr>
              <a:t> and his 	</a:t>
            </a:r>
            <a:r>
              <a:rPr lang="en-US" sz="2800" dirty="0" err="1">
                <a:solidFill>
                  <a:prstClr val="black"/>
                </a:solidFill>
                <a:latin typeface="Georgia" panose="02040502050405020303" pitchFamily="18" charset="0"/>
              </a:rPr>
              <a:t>armour</a:t>
            </a:r>
            <a:r>
              <a:rPr lang="en-US" sz="2800" dirty="0">
                <a:solidFill>
                  <a:prstClr val="black"/>
                </a:solidFill>
                <a:latin typeface="Georgia" panose="02040502050405020303" pitchFamily="18" charset="0"/>
              </a:rPr>
              <a:t>-bearer made was about twenty men, in about half an 	acre of land. </a:t>
            </a:r>
          </a:p>
        </p:txBody>
      </p:sp>
      <p:sp>
        <p:nvSpPr>
          <p:cNvPr id="8" name="Rectangle: Rounded Corners 7">
            <a:extLst>
              <a:ext uri="{FF2B5EF4-FFF2-40B4-BE49-F238E27FC236}">
                <a16:creationId xmlns="" xmlns:a16="http://schemas.microsoft.com/office/drawing/2014/main" id="{BB213D70-43FE-49D4-A0E5-F043857FE678}"/>
              </a:ext>
            </a:extLst>
          </p:cNvPr>
          <p:cNvSpPr/>
          <p:nvPr/>
        </p:nvSpPr>
        <p:spPr>
          <a:xfrm>
            <a:off x="117506" y="281711"/>
            <a:ext cx="10261405" cy="1422398"/>
          </a:xfrm>
          <a:prstGeom prst="roundRect">
            <a:avLst>
              <a:gd name="adj" fmla="val 50000"/>
            </a:avLst>
          </a:prstGeom>
          <a:solidFill>
            <a:srgbClr val="92D050"/>
          </a:solidFill>
          <a:ln w="76200">
            <a:solidFill>
              <a:srgbClr val="F93DF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000FF"/>
                </a:solidFill>
              </a:rPr>
              <a:t>Yahuah gave consent to </a:t>
            </a:r>
            <a:r>
              <a:rPr lang="en-CA" sz="3600" dirty="0" err="1">
                <a:solidFill>
                  <a:schemeClr val="tx1"/>
                </a:solidFill>
              </a:rPr>
              <a:t>Yonathan</a:t>
            </a:r>
            <a:r>
              <a:rPr lang="en-CA" sz="3600" dirty="0">
                <a:solidFill>
                  <a:schemeClr val="tx1"/>
                </a:solidFill>
              </a:rPr>
              <a:t> </a:t>
            </a:r>
            <a:r>
              <a:rPr lang="en-CA" sz="3600" i="1" u="sng" dirty="0">
                <a:solidFill>
                  <a:srgbClr val="CC3399"/>
                </a:solidFill>
              </a:rPr>
              <a:t>to exterminate the Philistines</a:t>
            </a:r>
            <a:r>
              <a:rPr lang="en-CA" sz="3600" i="1" dirty="0">
                <a:solidFill>
                  <a:srgbClr val="CC3399"/>
                </a:solidFill>
              </a:rPr>
              <a:t>!  </a:t>
            </a:r>
            <a:r>
              <a:rPr lang="en-CA" sz="3600" i="1" dirty="0">
                <a:solidFill>
                  <a:schemeClr val="tx1"/>
                </a:solidFill>
              </a:rPr>
              <a:t>Note the </a:t>
            </a:r>
            <a:r>
              <a:rPr lang="en-CA" sz="3600" b="1" i="1" u="sng" dirty="0">
                <a:solidFill>
                  <a:schemeClr val="tx1"/>
                </a:solidFill>
              </a:rPr>
              <a:t>be</a:t>
            </a:r>
            <a:r>
              <a:rPr lang="en-CA" sz="3600" b="1" i="1" dirty="0">
                <a:solidFill>
                  <a:schemeClr val="tx1"/>
                </a:solidFill>
              </a:rPr>
              <a:t>g</a:t>
            </a:r>
            <a:r>
              <a:rPr lang="en-CA" sz="3600" b="1" i="1" u="sng" dirty="0">
                <a:solidFill>
                  <a:schemeClr val="tx1"/>
                </a:solidFill>
              </a:rPr>
              <a:t>innin</a:t>
            </a:r>
            <a:r>
              <a:rPr lang="en-CA" sz="3600" b="1" i="1" dirty="0">
                <a:solidFill>
                  <a:schemeClr val="tx1"/>
                </a:solidFill>
              </a:rPr>
              <a:t>g</a:t>
            </a:r>
            <a:r>
              <a:rPr lang="en-CA" sz="3600" i="1" dirty="0">
                <a:solidFill>
                  <a:schemeClr val="tx1"/>
                </a:solidFill>
              </a:rPr>
              <a:t> of this war!</a:t>
            </a:r>
            <a:endParaRPr lang="en-CA" sz="3600" i="1" dirty="0">
              <a:solidFill>
                <a:schemeClr val="tx1"/>
              </a:solidFill>
              <a:latin typeface="Cooper Black" panose="0208090404030B020404" pitchFamily="18" charset="0"/>
            </a:endParaRPr>
          </a:p>
        </p:txBody>
      </p:sp>
      <p:sp>
        <p:nvSpPr>
          <p:cNvPr id="3" name="Slide Number Placeholder 2">
            <a:extLst>
              <a:ext uri="{FF2B5EF4-FFF2-40B4-BE49-F238E27FC236}">
                <a16:creationId xmlns="" xmlns:a16="http://schemas.microsoft.com/office/drawing/2014/main" id="{2B6F9688-2F27-4C46-A481-11383AAF89AC}"/>
              </a:ext>
            </a:extLst>
          </p:cNvPr>
          <p:cNvSpPr>
            <a:spLocks noGrp="1"/>
          </p:cNvSpPr>
          <p:nvPr>
            <p:ph type="sldNum" sz="quarter" idx="12"/>
          </p:nvPr>
        </p:nvSpPr>
        <p:spPr>
          <a:xfrm>
            <a:off x="11783291" y="6492875"/>
            <a:ext cx="408709" cy="365125"/>
          </a:xfrm>
        </p:spPr>
        <p:txBody>
          <a:bodyPr/>
          <a:lstStyle/>
          <a:p>
            <a:fld id="{013F0C8B-F959-4B64-89A8-DBC3EC2ED197}" type="slidenum">
              <a:rPr lang="en-CA" smtClean="0">
                <a:solidFill>
                  <a:schemeClr val="tx1"/>
                </a:solidFill>
              </a:rPr>
              <a:t>15</a:t>
            </a:fld>
            <a:endParaRPr lang="en-CA">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87809" y="42113"/>
            <a:ext cx="1590261" cy="2119023"/>
          </a:xfrm>
          <a:prstGeom prst="roundRect">
            <a:avLst>
              <a:gd name="adj" fmla="val 16667"/>
            </a:avLst>
          </a:prstGeom>
          <a:ln>
            <a:solidFill>
              <a:schemeClr val="accent2">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7423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60000"/>
                <a:lumOff val="40000"/>
              </a:schemeClr>
            </a:gs>
            <a:gs pos="34000">
              <a:srgbClr val="FFFF00">
                <a:alpha val="54000"/>
              </a:srgbClr>
            </a:gs>
            <a:gs pos="57000">
              <a:srgbClr val="F93DF0">
                <a:alpha val="26000"/>
              </a:srgbClr>
            </a:gs>
            <a:gs pos="84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471055" y="646544"/>
            <a:ext cx="11333018" cy="5680365"/>
          </a:xfrm>
          <a:prstGeom prst="doubleWave">
            <a:avLst>
              <a:gd name="adj1" fmla="val 9749"/>
              <a:gd name="adj2" fmla="val -10000"/>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n w="19050">
                  <a:solidFill>
                    <a:srgbClr val="663300"/>
                  </a:solidFill>
                </a:ln>
                <a:solidFill>
                  <a:srgbClr val="00B0F0"/>
                </a:solidFill>
                <a:effectLst>
                  <a:innerShdw dist="177800" dir="19560000">
                    <a:srgbClr val="0000FF"/>
                  </a:innerShdw>
                </a:effectLst>
                <a:latin typeface="Arial Black" panose="020B0A04020102020204" pitchFamily="34" charset="0"/>
              </a:rPr>
              <a:t>2 </a:t>
            </a:r>
            <a:r>
              <a:rPr lang="en-CA" sz="3200" dirty="0">
                <a:ln w="19050">
                  <a:solidFill>
                    <a:srgbClr val="663300"/>
                  </a:solidFill>
                </a:ln>
                <a:solidFill>
                  <a:srgbClr val="00B0F0"/>
                </a:solidFill>
                <a:effectLst>
                  <a:innerShdw dist="177800" dir="19560000">
                    <a:srgbClr val="0000FF"/>
                  </a:innerShdw>
                </a:effectLst>
                <a:latin typeface="Cooper Black" panose="0208090404030B020404" pitchFamily="18" charset="0"/>
              </a:rPr>
              <a:t>Men of </a:t>
            </a:r>
            <a:r>
              <a:rPr lang="en-CA" sz="3200" dirty="0">
                <a:ln w="19050">
                  <a:solidFill>
                    <a:srgbClr val="663300"/>
                  </a:solidFill>
                </a:ln>
                <a:solidFill>
                  <a:srgbClr val="00B0F0"/>
                </a:solidFill>
                <a:effectLst>
                  <a:innerShdw dist="177800" dir="19560000">
                    <a:srgbClr val="0000FF"/>
                  </a:innerShdw>
                </a:effectLst>
                <a:latin typeface="Arial Black" panose="020B0A04020102020204" pitchFamily="34" charset="0"/>
              </a:rPr>
              <a:t>Faith, </a:t>
            </a:r>
            <a:r>
              <a:rPr lang="en-CA" sz="3200" b="1" dirty="0">
                <a:solidFill>
                  <a:schemeClr val="tx1"/>
                </a:solidFill>
              </a:rPr>
              <a:t>against 20</a:t>
            </a:r>
            <a:r>
              <a:rPr lang="en-CA" sz="3200" dirty="0">
                <a:solidFill>
                  <a:schemeClr val="tx1"/>
                </a:solidFill>
              </a:rPr>
              <a:t>,</a:t>
            </a:r>
            <a:r>
              <a:rPr lang="en-CA" sz="3200" dirty="0">
                <a:solidFill>
                  <a:srgbClr val="7030A0"/>
                </a:solidFill>
              </a:rPr>
              <a:t> in the space of about half an acre!</a:t>
            </a:r>
          </a:p>
          <a:p>
            <a:pPr algn="ctr"/>
            <a:r>
              <a:rPr lang="en-CA" sz="3200" dirty="0">
                <a:solidFill>
                  <a:srgbClr val="7030A0"/>
                </a:solidFill>
              </a:rPr>
              <a:t>It becomes quite clear that </a:t>
            </a:r>
            <a:r>
              <a:rPr lang="en-CA" sz="3200" b="1" dirty="0">
                <a:solidFill>
                  <a:srgbClr val="0000FF"/>
                </a:solidFill>
              </a:rPr>
              <a:t>Yahuah</a:t>
            </a:r>
            <a:r>
              <a:rPr lang="en-CA" sz="3200" dirty="0">
                <a:solidFill>
                  <a:srgbClr val="7030A0"/>
                </a:solidFill>
              </a:rPr>
              <a:t> was </a:t>
            </a:r>
            <a:r>
              <a:rPr lang="en-CA" sz="3200" u="sng" dirty="0">
                <a:solidFill>
                  <a:srgbClr val="7030A0"/>
                </a:solidFill>
              </a:rPr>
              <a:t>directl</a:t>
            </a:r>
            <a:r>
              <a:rPr lang="en-CA" sz="3200" dirty="0">
                <a:solidFill>
                  <a:srgbClr val="7030A0"/>
                </a:solidFill>
              </a:rPr>
              <a:t>y </a:t>
            </a:r>
            <a:r>
              <a:rPr lang="en-CA" sz="3200" u="sng" dirty="0">
                <a:solidFill>
                  <a:srgbClr val="7030A0"/>
                </a:solidFill>
              </a:rPr>
              <a:t>workin</a:t>
            </a:r>
            <a:r>
              <a:rPr lang="en-CA" sz="3200" dirty="0">
                <a:solidFill>
                  <a:srgbClr val="7030A0"/>
                </a:solidFill>
              </a:rPr>
              <a:t>g </a:t>
            </a:r>
            <a:r>
              <a:rPr lang="en-CA" sz="3200" u="sng" dirty="0">
                <a:solidFill>
                  <a:srgbClr val="7030A0"/>
                </a:solidFill>
              </a:rPr>
              <a:t>with </a:t>
            </a:r>
            <a:r>
              <a:rPr lang="en-CA" sz="3200" u="sng" dirty="0" err="1">
                <a:solidFill>
                  <a:srgbClr val="7030A0"/>
                </a:solidFill>
              </a:rPr>
              <a:t>Yonathan</a:t>
            </a:r>
            <a:r>
              <a:rPr lang="en-CA" sz="3200" dirty="0">
                <a:solidFill>
                  <a:srgbClr val="7030A0"/>
                </a:solidFill>
              </a:rPr>
              <a:t> </a:t>
            </a:r>
            <a:br>
              <a:rPr lang="en-CA" sz="3200" dirty="0">
                <a:solidFill>
                  <a:srgbClr val="7030A0"/>
                </a:solidFill>
              </a:rPr>
            </a:br>
            <a:r>
              <a:rPr lang="en-CA" sz="3200" dirty="0">
                <a:solidFill>
                  <a:srgbClr val="7030A0"/>
                </a:solidFill>
              </a:rPr>
              <a:t>and his armour bearer. </a:t>
            </a:r>
            <a:br>
              <a:rPr lang="en-CA" sz="3200" dirty="0">
                <a:solidFill>
                  <a:srgbClr val="7030A0"/>
                </a:solidFill>
              </a:rPr>
            </a:br>
            <a:r>
              <a:rPr lang="en-CA" sz="3200" b="1" dirty="0">
                <a:solidFill>
                  <a:schemeClr val="tx1"/>
                </a:solidFill>
              </a:rPr>
              <a:t>Can the same be said for Saul?  </a:t>
            </a:r>
          </a:p>
        </p:txBody>
      </p:sp>
      <p:sp>
        <p:nvSpPr>
          <p:cNvPr id="2"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16</a:t>
            </a:fld>
            <a:endParaRPr lang="en-CA"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47" y="284554"/>
            <a:ext cx="2601765" cy="3202172"/>
          </a:xfrm>
          <a:prstGeom prst="ellipse">
            <a:avLst/>
          </a:prstGeom>
          <a:ln w="57150">
            <a:solidFill>
              <a:schemeClr val="accent6">
                <a:lumMod val="50000"/>
              </a:schemeClr>
            </a:solid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7461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
              <a:schemeClr val="accent1">
                <a:lumMod val="60000"/>
                <a:lumOff val="40000"/>
              </a:schemeClr>
            </a:gs>
            <a:gs pos="20000">
              <a:srgbClr val="663300">
                <a:alpha val="55000"/>
              </a:srgbClr>
            </a:gs>
            <a:gs pos="49000">
              <a:schemeClr val="accent4">
                <a:lumMod val="40000"/>
                <a:lumOff val="60000"/>
              </a:scheme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114300" y="335119"/>
            <a:ext cx="12009782" cy="6187761"/>
          </a:xfrm>
          <a:prstGeom prst="doubleWave">
            <a:avLst>
              <a:gd name="adj1" fmla="val 5768"/>
              <a:gd name="adj2" fmla="val -5615"/>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6699"/>
                </a:solidFill>
                <a:latin typeface="Georgia" panose="02040502050405020303" pitchFamily="18" charset="0"/>
              </a:rPr>
              <a:t>1 Sam 14:15  </a:t>
            </a:r>
            <a:r>
              <a:rPr lang="en-US" sz="3200" dirty="0">
                <a:solidFill>
                  <a:prstClr val="black"/>
                </a:solidFill>
                <a:latin typeface="Georgia" panose="02040502050405020303" pitchFamily="18" charset="0"/>
              </a:rPr>
              <a:t>And there was </a:t>
            </a:r>
            <a:r>
              <a:rPr lang="en-US" sz="3200" dirty="0">
                <a:solidFill>
                  <a:prstClr val="black"/>
                </a:solidFill>
                <a:effectLst>
                  <a:glow rad="127000">
                    <a:srgbClr val="00FF00"/>
                  </a:glow>
                </a:effectLst>
                <a:latin typeface="Georgia" panose="02040502050405020303" pitchFamily="18" charset="0"/>
              </a:rPr>
              <a:t>trembling in the camp, </a:t>
            </a:r>
            <a:r>
              <a:rPr lang="en-US" sz="3200" dirty="0">
                <a:solidFill>
                  <a:prstClr val="black"/>
                </a:solidFill>
                <a:latin typeface="Georgia" panose="02040502050405020303" pitchFamily="18" charset="0"/>
              </a:rPr>
              <a:t>	</a:t>
            </a:r>
            <a:r>
              <a:rPr lang="en-US" sz="3200" u="sng" dirty="0">
                <a:solidFill>
                  <a:prstClr val="black"/>
                </a:solidFill>
                <a:latin typeface="Georgia" panose="02040502050405020303" pitchFamily="18" charset="0"/>
              </a:rPr>
              <a:t>in the field</a:t>
            </a:r>
            <a:r>
              <a:rPr lang="en-US" sz="3200" dirty="0">
                <a:solidFill>
                  <a:prstClr val="black"/>
                </a:solidFill>
                <a:latin typeface="Georgia" panose="02040502050405020303" pitchFamily="18" charset="0"/>
              </a:rPr>
              <a:t>, </a:t>
            </a:r>
            <a:r>
              <a:rPr lang="en-US" sz="3200" u="sng" dirty="0">
                <a:solidFill>
                  <a:prstClr val="black"/>
                </a:solidFill>
                <a:latin typeface="Georgia" panose="02040502050405020303" pitchFamily="18" charset="0"/>
              </a:rPr>
              <a:t>and amon</a:t>
            </a:r>
            <a:r>
              <a:rPr lang="en-US" sz="3200" dirty="0">
                <a:solidFill>
                  <a:prstClr val="black"/>
                </a:solidFill>
                <a:latin typeface="Georgia" panose="02040502050405020303" pitchFamily="18" charset="0"/>
              </a:rPr>
              <a:t>g </a:t>
            </a:r>
            <a:r>
              <a:rPr lang="en-US" sz="3200" u="sng" dirty="0">
                <a:solidFill>
                  <a:prstClr val="black"/>
                </a:solidFill>
                <a:latin typeface="Georgia" panose="02040502050405020303" pitchFamily="18" charset="0"/>
              </a:rPr>
              <a:t>all the</a:t>
            </a:r>
            <a:r>
              <a:rPr lang="en-US" sz="3200" dirty="0">
                <a:solidFill>
                  <a:prstClr val="black"/>
                </a:solidFill>
                <a:latin typeface="Georgia" panose="02040502050405020303" pitchFamily="18" charset="0"/>
              </a:rPr>
              <a:t> p</a:t>
            </a:r>
            <a:r>
              <a:rPr lang="en-US" sz="3200" u="sng" dirty="0">
                <a:solidFill>
                  <a:prstClr val="black"/>
                </a:solidFill>
                <a:latin typeface="Georgia" panose="02040502050405020303" pitchFamily="18" charset="0"/>
              </a:rPr>
              <a:t>eo</a:t>
            </a:r>
            <a:r>
              <a:rPr lang="en-US" sz="3200" dirty="0">
                <a:solidFill>
                  <a:prstClr val="black"/>
                </a:solidFill>
                <a:latin typeface="Georgia" panose="02040502050405020303" pitchFamily="18" charset="0"/>
              </a:rPr>
              <a:t>p</a:t>
            </a:r>
            <a:r>
              <a:rPr lang="en-US" sz="3200" u="sng" dirty="0">
                <a:solidFill>
                  <a:prstClr val="black"/>
                </a:solidFill>
                <a:latin typeface="Georgia" panose="02040502050405020303" pitchFamily="18" charset="0"/>
              </a:rPr>
              <a:t>le</a:t>
            </a:r>
            <a:r>
              <a:rPr lang="en-US" sz="3200" dirty="0">
                <a:solidFill>
                  <a:prstClr val="black"/>
                </a:solidFill>
                <a:latin typeface="Georgia" panose="02040502050405020303" pitchFamily="18" charset="0"/>
              </a:rPr>
              <a:t>.  The 	outpost </a:t>
            </a:r>
            <a:r>
              <a:rPr lang="en-US" sz="3200" b="1" u="sng" dirty="0">
                <a:ln w="6350">
                  <a:solidFill>
                    <a:sysClr val="windowText" lastClr="000000"/>
                  </a:solidFill>
                </a:ln>
                <a:solidFill>
                  <a:srgbClr val="00FF00"/>
                </a:solidFill>
                <a:latin typeface="Georgia" panose="02040502050405020303" pitchFamily="18" charset="0"/>
              </a:rPr>
              <a:t>and the raiders also trembled</a:t>
            </a:r>
            <a:r>
              <a:rPr lang="en-US" sz="3200" dirty="0">
                <a:ln w="6350">
                  <a:solidFill>
                    <a:sysClr val="windowText" lastClr="000000"/>
                  </a:solidFill>
                </a:ln>
                <a:solidFill>
                  <a:srgbClr val="00FF00"/>
                </a:solidFill>
                <a:latin typeface="Georgia" panose="02040502050405020303" pitchFamily="18" charset="0"/>
              </a:rPr>
              <a:t>, 	</a:t>
            </a:r>
            <a:r>
              <a:rPr lang="en-US" sz="3200" b="1" dirty="0">
                <a:ln>
                  <a:solidFill>
                    <a:srgbClr val="0000FF"/>
                  </a:solidFill>
                </a:ln>
                <a:solidFill>
                  <a:prstClr val="black"/>
                </a:solidFill>
                <a:effectLst>
                  <a:outerShdw blurRad="60007" dist="310007" dir="7680000" sy="30000" kx="1300200" algn="ctr" rotWithShape="0">
                    <a:srgbClr val="00FF00">
                      <a:alpha val="95000"/>
                    </a:srgbClr>
                  </a:outerShdw>
                </a:effectLst>
                <a:latin typeface="Georgia" panose="02040502050405020303" pitchFamily="18" charset="0"/>
              </a:rPr>
              <a:t>and 	the ground shook.  And it became 	a trembling of Elohim. </a:t>
            </a:r>
          </a:p>
          <a:p>
            <a:r>
              <a:rPr lang="en-US" sz="3200" dirty="0">
                <a:solidFill>
                  <a:srgbClr val="006699"/>
                </a:solidFill>
                <a:latin typeface="Georgia" panose="02040502050405020303" pitchFamily="18" charset="0"/>
              </a:rPr>
              <a:t>1 Sam 14:16  </a:t>
            </a:r>
            <a:r>
              <a:rPr lang="en-US" sz="3200" dirty="0">
                <a:solidFill>
                  <a:prstClr val="black"/>
                </a:solidFill>
                <a:latin typeface="Georgia" panose="02040502050405020303" pitchFamily="18" charset="0"/>
              </a:rPr>
              <a:t>And the watchmen of </a:t>
            </a:r>
            <a:r>
              <a:rPr lang="en-US" sz="3200" dirty="0" err="1">
                <a:solidFill>
                  <a:prstClr val="black"/>
                </a:solidFill>
                <a:latin typeface="Georgia" panose="02040502050405020303" pitchFamily="18" charset="0"/>
              </a:rPr>
              <a:t>Sha’ul</a:t>
            </a:r>
            <a:r>
              <a:rPr lang="en-US" sz="3200" dirty="0">
                <a:solidFill>
                  <a:prstClr val="black"/>
                </a:solidFill>
                <a:latin typeface="Georgia" panose="02040502050405020303" pitchFamily="18" charset="0"/>
              </a:rPr>
              <a:t> in </a:t>
            </a:r>
            <a:r>
              <a:rPr lang="en-US" sz="3200" dirty="0" err="1">
                <a:solidFill>
                  <a:prstClr val="black"/>
                </a:solidFill>
                <a:latin typeface="Georgia" panose="02040502050405020303" pitchFamily="18" charset="0"/>
              </a:rPr>
              <a:t>Gi</a:t>
            </a:r>
            <a:r>
              <a:rPr lang="en-US" sz="3200" dirty="0" err="1">
                <a:solidFill>
                  <a:prstClr val="black"/>
                </a:solidFill>
                <a:latin typeface="TITUS Cyberbit Basic" panose="02020603050405020304" pitchFamily="18" charset="0"/>
              </a:rPr>
              <a:t>ḇʽ</a:t>
            </a:r>
            <a:r>
              <a:rPr lang="en-US" sz="3200" dirty="0" err="1">
                <a:solidFill>
                  <a:prstClr val="black"/>
                </a:solidFill>
                <a:latin typeface="Georgia" panose="02040502050405020303" pitchFamily="18" charset="0"/>
              </a:rPr>
              <a:t>ah</a:t>
            </a:r>
            <a:r>
              <a:rPr lang="en-US" sz="3200" dirty="0">
                <a:solidFill>
                  <a:prstClr val="black"/>
                </a:solidFill>
                <a:latin typeface="Georgia" panose="02040502050405020303" pitchFamily="18" charset="0"/>
              </a:rPr>
              <a:t> 	of Binyamin looked and </a:t>
            </a:r>
            <a:r>
              <a:rPr lang="en-US" sz="3200" u="sng" dirty="0">
                <a:solidFill>
                  <a:prstClr val="black"/>
                </a:solidFill>
                <a:latin typeface="Georgia" panose="02040502050405020303" pitchFamily="18" charset="0"/>
              </a:rPr>
              <a:t>saw the crowd </a:t>
            </a:r>
            <a:r>
              <a:rPr lang="en-US" sz="3200" dirty="0">
                <a:solidFill>
                  <a:prstClr val="black"/>
                </a:solidFill>
                <a:latin typeface="Georgia" panose="02040502050405020303" pitchFamily="18" charset="0"/>
              </a:rPr>
              <a:t>	</a:t>
            </a:r>
            <a:r>
              <a:rPr lang="en-US" sz="3200" u="sng" dirty="0">
                <a:solidFill>
                  <a:prstClr val="black"/>
                </a:solidFill>
                <a:latin typeface="Georgia" panose="02040502050405020303" pitchFamily="18" charset="0"/>
              </a:rPr>
              <a:t>meltin</a:t>
            </a:r>
            <a:r>
              <a:rPr lang="en-US" sz="3200" dirty="0">
                <a:solidFill>
                  <a:prstClr val="black"/>
                </a:solidFill>
                <a:latin typeface="Georgia" panose="02040502050405020303" pitchFamily="18" charset="0"/>
              </a:rPr>
              <a:t>g </a:t>
            </a:r>
            <a:r>
              <a:rPr lang="en-US" sz="3200" u="sng" dirty="0">
                <a:solidFill>
                  <a:prstClr val="black"/>
                </a:solidFill>
                <a:latin typeface="Georgia" panose="02040502050405020303" pitchFamily="18" charset="0"/>
              </a:rPr>
              <a:t>awa</a:t>
            </a:r>
            <a:r>
              <a:rPr lang="en-US" sz="3200" dirty="0">
                <a:solidFill>
                  <a:prstClr val="black"/>
                </a:solidFill>
                <a:latin typeface="Georgia" panose="02040502050405020303" pitchFamily="18" charset="0"/>
              </a:rPr>
              <a:t>y, and they went here and 	there. </a:t>
            </a:r>
          </a:p>
        </p:txBody>
      </p:sp>
      <p:sp>
        <p:nvSpPr>
          <p:cNvPr id="2" name="Slide Number Placeholder 1">
            <a:extLst>
              <a:ext uri="{FF2B5EF4-FFF2-40B4-BE49-F238E27FC236}">
                <a16:creationId xmlns="" xmlns:a16="http://schemas.microsoft.com/office/drawing/2014/main" id="{EE11F898-05AA-41F1-8EF1-A37A9400EAEB}"/>
              </a:ext>
            </a:extLst>
          </p:cNvPr>
          <p:cNvSpPr>
            <a:spLocks noGrp="1"/>
          </p:cNvSpPr>
          <p:nvPr>
            <p:ph type="sldNum" sz="quarter" idx="12"/>
          </p:nvPr>
        </p:nvSpPr>
        <p:spPr>
          <a:xfrm>
            <a:off x="11783291" y="6592743"/>
            <a:ext cx="408709" cy="265257"/>
          </a:xfrm>
        </p:spPr>
        <p:txBody>
          <a:bodyPr/>
          <a:lstStyle/>
          <a:p>
            <a:fld id="{013F0C8B-F959-4B64-89A8-DBC3EC2ED197}" type="slidenum">
              <a:rPr lang="en-CA" smtClean="0">
                <a:solidFill>
                  <a:schemeClr val="tx1"/>
                </a:solidFill>
              </a:rPr>
              <a:t>17</a:t>
            </a:fld>
            <a:endParaRPr lang="en-CA" dirty="0">
              <a:solidFill>
                <a:schemeClr val="tx1"/>
              </a:solidFill>
            </a:endParaRPr>
          </a:p>
        </p:txBody>
      </p:sp>
    </p:spTree>
    <p:extLst>
      <p:ext uri="{BB962C8B-B14F-4D97-AF65-F5344CB8AC3E}">
        <p14:creationId xmlns:p14="http://schemas.microsoft.com/office/powerpoint/2010/main" val="107332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000">
              <a:schemeClr val="accent1">
                <a:lumMod val="60000"/>
                <a:lumOff val="40000"/>
              </a:schemeClr>
            </a:gs>
            <a:gs pos="29000">
              <a:srgbClr val="663300">
                <a:alpha val="55000"/>
              </a:srgbClr>
            </a:gs>
            <a:gs pos="64000">
              <a:schemeClr val="accent4">
                <a:lumMod val="40000"/>
                <a:lumOff val="60000"/>
              </a:schemeClr>
            </a:gs>
            <a:gs pos="87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182218" y="335119"/>
            <a:ext cx="11827564" cy="6187761"/>
          </a:xfrm>
          <a:prstGeom prst="doubleWave">
            <a:avLst>
              <a:gd name="adj1" fmla="val 10843"/>
              <a:gd name="adj2" fmla="val -7802"/>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Georgia" panose="02040502050405020303" pitchFamily="18" charset="0"/>
              </a:rPr>
              <a:t>In verse 16 we read the Philistines and their co-</a:t>
            </a:r>
            <a:r>
              <a:rPr lang="en-US" sz="3200" dirty="0" err="1">
                <a:solidFill>
                  <a:schemeClr val="tx1"/>
                </a:solidFill>
                <a:latin typeface="Georgia" panose="02040502050405020303" pitchFamily="18" charset="0"/>
              </a:rPr>
              <a:t>horts</a:t>
            </a:r>
            <a:r>
              <a:rPr lang="en-US" sz="3200" dirty="0">
                <a:solidFill>
                  <a:schemeClr val="tx1"/>
                </a:solidFill>
                <a:latin typeface="Georgia" panose="02040502050405020303" pitchFamily="18" charset="0"/>
              </a:rPr>
              <a:t> were brought into confusion.  </a:t>
            </a:r>
            <a:br>
              <a:rPr lang="en-US" sz="3200" dirty="0">
                <a:solidFill>
                  <a:schemeClr val="tx1"/>
                </a:solidFill>
                <a:latin typeface="Georgia" panose="02040502050405020303" pitchFamily="18" charset="0"/>
              </a:rPr>
            </a:br>
            <a:r>
              <a:rPr lang="en-US" sz="3200" dirty="0">
                <a:solidFill>
                  <a:schemeClr val="tx1"/>
                </a:solidFill>
                <a:latin typeface="Georgia" panose="02040502050405020303" pitchFamily="18" charset="0"/>
              </a:rPr>
              <a:t>Verse 17 - After Saul had inquired if anyone was missing, he realized that </a:t>
            </a:r>
            <a:r>
              <a:rPr lang="en-US" sz="3200" u="sng" dirty="0" err="1">
                <a:solidFill>
                  <a:schemeClr val="tx1"/>
                </a:solidFill>
                <a:latin typeface="Georgia" panose="02040502050405020303" pitchFamily="18" charset="0"/>
              </a:rPr>
              <a:t>Yonathan</a:t>
            </a:r>
            <a:r>
              <a:rPr lang="en-US" sz="3200" u="sng" dirty="0">
                <a:solidFill>
                  <a:schemeClr val="tx1"/>
                </a:solidFill>
                <a:latin typeface="Georgia" panose="02040502050405020303" pitchFamily="18" charset="0"/>
              </a:rPr>
              <a:t> and his </a:t>
            </a:r>
            <a:r>
              <a:rPr lang="en-US" sz="3200" u="sng" dirty="0" err="1">
                <a:solidFill>
                  <a:schemeClr val="tx1"/>
                </a:solidFill>
                <a:latin typeface="Georgia" panose="02040502050405020303" pitchFamily="18" charset="0"/>
              </a:rPr>
              <a:t>armour</a:t>
            </a:r>
            <a:r>
              <a:rPr lang="en-US" sz="3200" u="sng" dirty="0">
                <a:solidFill>
                  <a:schemeClr val="tx1"/>
                </a:solidFill>
                <a:latin typeface="Georgia" panose="02040502050405020303" pitchFamily="18" charset="0"/>
              </a:rPr>
              <a:t> bearer were not</a:t>
            </a:r>
            <a:r>
              <a:rPr lang="en-US" sz="3200" dirty="0">
                <a:solidFill>
                  <a:schemeClr val="tx1"/>
                </a:solidFill>
                <a:latin typeface="Georgia" panose="02040502050405020303" pitchFamily="18" charset="0"/>
              </a:rPr>
              <a:t> p</a:t>
            </a:r>
            <a:r>
              <a:rPr lang="en-US" sz="3200" u="sng" dirty="0">
                <a:solidFill>
                  <a:schemeClr val="tx1"/>
                </a:solidFill>
                <a:latin typeface="Georgia" panose="02040502050405020303" pitchFamily="18" charset="0"/>
              </a:rPr>
              <a:t>resent</a:t>
            </a:r>
            <a:r>
              <a:rPr lang="en-US" sz="3200" dirty="0">
                <a:solidFill>
                  <a:schemeClr val="tx1"/>
                </a:solidFill>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5C295402-2460-4CE2-A577-C5FA36E7DAA6}"/>
              </a:ext>
            </a:extLst>
          </p:cNvPr>
          <p:cNvSpPr>
            <a:spLocks noGrp="1"/>
          </p:cNvSpPr>
          <p:nvPr>
            <p:ph type="sldNum" sz="quarter" idx="12"/>
          </p:nvPr>
        </p:nvSpPr>
        <p:spPr>
          <a:xfrm>
            <a:off x="11672455" y="6492875"/>
            <a:ext cx="519545" cy="365125"/>
          </a:xfrm>
        </p:spPr>
        <p:txBody>
          <a:bodyPr/>
          <a:lstStyle/>
          <a:p>
            <a:fld id="{013F0C8B-F959-4B64-89A8-DBC3EC2ED197}" type="slidenum">
              <a:rPr lang="en-CA" smtClean="0">
                <a:solidFill>
                  <a:schemeClr val="tx1"/>
                </a:solidFill>
              </a:rPr>
              <a:t>18</a:t>
            </a:fld>
            <a:endParaRPr lang="en-CA" dirty="0">
              <a:solidFill>
                <a:schemeClr val="tx1"/>
              </a:solidFill>
            </a:endParaRPr>
          </a:p>
        </p:txBody>
      </p:sp>
      <p:sp>
        <p:nvSpPr>
          <p:cNvPr id="4" name="Rectangle 3">
            <a:extLst>
              <a:ext uri="{FF2B5EF4-FFF2-40B4-BE49-F238E27FC236}">
                <a16:creationId xmlns="" xmlns:a16="http://schemas.microsoft.com/office/drawing/2014/main" id="{F370A2CD-1349-4C0E-AB62-40FE0413EC74}"/>
              </a:ext>
            </a:extLst>
          </p:cNvPr>
          <p:cNvSpPr/>
          <p:nvPr/>
        </p:nvSpPr>
        <p:spPr>
          <a:xfrm>
            <a:off x="7915564" y="4969164"/>
            <a:ext cx="202276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Next verse -</a:t>
            </a:r>
          </a:p>
        </p:txBody>
      </p:sp>
    </p:spTree>
    <p:extLst>
      <p:ext uri="{BB962C8B-B14F-4D97-AF65-F5344CB8AC3E}">
        <p14:creationId xmlns:p14="http://schemas.microsoft.com/office/powerpoint/2010/main" val="274600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2BE0F9"/>
            </a:gs>
            <a:gs pos="27000">
              <a:srgbClr val="663300">
                <a:alpha val="55000"/>
              </a:srgbClr>
            </a:gs>
            <a:gs pos="57000">
              <a:schemeClr val="accent4">
                <a:lumMod val="40000"/>
                <a:lumOff val="60000"/>
              </a:schemeClr>
            </a:gs>
            <a:gs pos="100000">
              <a:srgbClr val="4646F0">
                <a:alpha val="47000"/>
              </a:srgb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4124413-1EFD-47D7-9803-E09882CE9A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609" y="2849820"/>
            <a:ext cx="11886782" cy="2862470"/>
          </a:xfrm>
          <a:prstGeom prst="rect">
            <a:avLst/>
          </a:prstGeom>
          <a:ln>
            <a:solidFill>
              <a:srgbClr val="002060"/>
            </a:solidFill>
          </a:ln>
        </p:spPr>
      </p:pic>
      <p:sp>
        <p:nvSpPr>
          <p:cNvPr id="4" name="Ribbon: Tilted Down 3">
            <a:extLst>
              <a:ext uri="{FF2B5EF4-FFF2-40B4-BE49-F238E27FC236}">
                <a16:creationId xmlns="" xmlns:a16="http://schemas.microsoft.com/office/drawing/2014/main" id="{583F7F71-4CE3-4232-A0ED-A9747CB8D92F}"/>
              </a:ext>
            </a:extLst>
          </p:cNvPr>
          <p:cNvSpPr/>
          <p:nvPr/>
        </p:nvSpPr>
        <p:spPr>
          <a:xfrm>
            <a:off x="770743" y="679112"/>
            <a:ext cx="10926618" cy="1366983"/>
          </a:xfrm>
          <a:prstGeom prst="ribbon">
            <a:avLst>
              <a:gd name="adj1" fmla="val 22966"/>
              <a:gd name="adj2" fmla="val 75000"/>
            </a:avLst>
          </a:prstGeom>
          <a:solidFill>
            <a:schemeClr val="bg2">
              <a:lumMod val="10000"/>
            </a:schemeClr>
          </a:solidFill>
          <a:ln w="57150">
            <a:solidFill>
              <a:srgbClr val="FF99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solidFill>
                  <a:srgbClr val="00FF00"/>
                </a:solidFill>
                <a:latin typeface="Comic Sans MS" panose="030F0702030302020204" pitchFamily="66" charset="0"/>
              </a:rPr>
              <a:t>Confirmation #</a:t>
            </a:r>
            <a:r>
              <a:rPr lang="en-CA" sz="3200" b="1" i="1" u="sng" dirty="0">
                <a:solidFill>
                  <a:srgbClr val="00FF00"/>
                </a:solidFill>
                <a:latin typeface="Comic Sans MS" panose="030F0702030302020204" pitchFamily="66" charset="0"/>
              </a:rPr>
              <a:t>2</a:t>
            </a:r>
            <a:r>
              <a:rPr lang="en-CA" sz="3200" b="1" i="1" dirty="0">
                <a:solidFill>
                  <a:srgbClr val="00FF00"/>
                </a:solidFill>
                <a:latin typeface="Comic Sans MS" panose="030F0702030302020204" pitchFamily="66" charset="0"/>
              </a:rPr>
              <a:t> </a:t>
            </a:r>
            <a:br>
              <a:rPr lang="en-CA" sz="3200" b="1" i="1" dirty="0">
                <a:solidFill>
                  <a:srgbClr val="00FF00"/>
                </a:solidFill>
                <a:latin typeface="Comic Sans MS" panose="030F0702030302020204" pitchFamily="66" charset="0"/>
              </a:rPr>
            </a:br>
            <a:r>
              <a:rPr lang="en-CA" sz="3200" b="1" u="sng" dirty="0" err="1">
                <a:ln>
                  <a:solidFill>
                    <a:srgbClr val="0000FF"/>
                  </a:solidFill>
                </a:ln>
                <a:solidFill>
                  <a:srgbClr val="FFFF00"/>
                </a:solidFill>
              </a:rPr>
              <a:t>Yowm</a:t>
            </a:r>
            <a:r>
              <a:rPr lang="en-CA" sz="3200" b="1" dirty="0">
                <a:ln>
                  <a:solidFill>
                    <a:srgbClr val="0000FF"/>
                  </a:solidFill>
                </a:ln>
                <a:solidFill>
                  <a:srgbClr val="FFFF00"/>
                </a:solidFill>
              </a:rPr>
              <a:t>, </a:t>
            </a:r>
            <a:r>
              <a:rPr lang="en-CA" sz="3200" b="1" dirty="0">
                <a:ln>
                  <a:solidFill>
                    <a:srgbClr val="0000FF"/>
                  </a:solidFill>
                </a:ln>
                <a:solidFill>
                  <a:srgbClr val="F93DF0"/>
                </a:solidFill>
              </a:rPr>
              <a:t>a </a:t>
            </a:r>
            <a:r>
              <a:rPr lang="en-CA" sz="3200" b="1" dirty="0">
                <a:ln>
                  <a:solidFill>
                    <a:srgbClr val="0000FF"/>
                  </a:solidFill>
                </a:ln>
                <a:solidFill>
                  <a:srgbClr val="F93DF0"/>
                </a:solidFill>
                <a:effectLst>
                  <a:glow rad="63500">
                    <a:srgbClr val="FFFF00"/>
                  </a:glow>
                </a:effectLst>
              </a:rPr>
              <a:t>singular cycle </a:t>
            </a:r>
            <a:r>
              <a:rPr lang="en-CA" sz="3200" b="1" dirty="0">
                <a:ln>
                  <a:solidFill>
                    <a:srgbClr val="0000FF"/>
                  </a:solidFill>
                </a:ln>
                <a:solidFill>
                  <a:srgbClr val="F93DF0"/>
                </a:solidFill>
              </a:rPr>
              <a:t>in this battle!</a:t>
            </a:r>
            <a:endParaRPr lang="en-CA" sz="3200" b="1" i="1" dirty="0">
              <a:ln>
                <a:solidFill>
                  <a:srgbClr val="0000FF"/>
                </a:solidFill>
              </a:ln>
              <a:solidFill>
                <a:srgbClr val="00FF00"/>
              </a:solidFill>
              <a:latin typeface="Comic Sans MS" panose="030F0702030302020204" pitchFamily="66" charset="0"/>
            </a:endParaRPr>
          </a:p>
        </p:txBody>
      </p:sp>
      <p:sp>
        <p:nvSpPr>
          <p:cNvPr id="5" name="Rectangle 4">
            <a:extLst>
              <a:ext uri="{FF2B5EF4-FFF2-40B4-BE49-F238E27FC236}">
                <a16:creationId xmlns="" xmlns:a16="http://schemas.microsoft.com/office/drawing/2014/main" id="{0F28DC28-1CFA-4AC4-B82F-0CA7E779D161}"/>
              </a:ext>
            </a:extLst>
          </p:cNvPr>
          <p:cNvSpPr/>
          <p:nvPr/>
        </p:nvSpPr>
        <p:spPr>
          <a:xfrm>
            <a:off x="6529497" y="2940737"/>
            <a:ext cx="756697" cy="369454"/>
          </a:xfrm>
          <a:prstGeom prst="rect">
            <a:avLst/>
          </a:prstGeom>
          <a:noFill/>
          <a:ln w="5715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 xmlns:a16="http://schemas.microsoft.com/office/drawing/2014/main" id="{9B82F4FE-7B7B-45A0-AF88-7CF5B56B40EA}"/>
              </a:ext>
            </a:extLst>
          </p:cNvPr>
          <p:cNvSpPr/>
          <p:nvPr/>
        </p:nvSpPr>
        <p:spPr>
          <a:xfrm>
            <a:off x="5310808" y="300099"/>
            <a:ext cx="1570383" cy="477078"/>
          </a:xfrm>
          <a:prstGeom prst="roundRect">
            <a:avLst>
              <a:gd name="adj" fmla="val 45834"/>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1 Sam 14:18</a:t>
            </a:r>
          </a:p>
        </p:txBody>
      </p:sp>
      <p:sp>
        <p:nvSpPr>
          <p:cNvPr id="6" name="Slide Number Placeholder 5">
            <a:extLst>
              <a:ext uri="{FF2B5EF4-FFF2-40B4-BE49-F238E27FC236}">
                <a16:creationId xmlns="" xmlns:a16="http://schemas.microsoft.com/office/drawing/2014/main" id="{3F77356F-3450-446F-9DA6-F837820BCF58}"/>
              </a:ext>
            </a:extLst>
          </p:cNvPr>
          <p:cNvSpPr>
            <a:spLocks noGrp="1"/>
          </p:cNvSpPr>
          <p:nvPr>
            <p:ph type="sldNum" sz="quarter" idx="12"/>
          </p:nvPr>
        </p:nvSpPr>
        <p:spPr>
          <a:xfrm>
            <a:off x="11567887" y="6492875"/>
            <a:ext cx="624114" cy="365125"/>
          </a:xfrm>
        </p:spPr>
        <p:txBody>
          <a:bodyPr/>
          <a:lstStyle/>
          <a:p>
            <a:fld id="{013F0C8B-F959-4B64-89A8-DBC3EC2ED197}" type="slidenum">
              <a:rPr lang="en-CA" smtClean="0">
                <a:solidFill>
                  <a:schemeClr val="tx1"/>
                </a:solidFill>
              </a:rPr>
              <a:t>19</a:t>
            </a:fld>
            <a:endParaRPr lang="en-CA" dirty="0">
              <a:solidFill>
                <a:schemeClr val="tx1"/>
              </a:solidFill>
            </a:endParaRPr>
          </a:p>
        </p:txBody>
      </p:sp>
      <p:cxnSp>
        <p:nvCxnSpPr>
          <p:cNvPr id="8" name="Straight Arrow Connector 7">
            <a:extLst>
              <a:ext uri="{FF2B5EF4-FFF2-40B4-BE49-F238E27FC236}">
                <a16:creationId xmlns="" xmlns:a16="http://schemas.microsoft.com/office/drawing/2014/main" id="{A119193D-89C5-4A0F-95BF-E89DD31A4825}"/>
              </a:ext>
            </a:extLst>
          </p:cNvPr>
          <p:cNvCxnSpPr>
            <a:cxnSpLocks/>
          </p:cNvCxnSpPr>
          <p:nvPr/>
        </p:nvCxnSpPr>
        <p:spPr>
          <a:xfrm>
            <a:off x="5781964" y="2046095"/>
            <a:ext cx="886691" cy="799187"/>
          </a:xfrm>
          <a:prstGeom prst="straightConnector1">
            <a:avLst/>
          </a:prstGeom>
          <a:ln w="76200">
            <a:solidFill>
              <a:srgbClr val="CC33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5B34494A-2D88-4053-B6A2-7BCA19D8E878}"/>
              </a:ext>
            </a:extLst>
          </p:cNvPr>
          <p:cNvCxnSpPr>
            <a:cxnSpLocks/>
          </p:cNvCxnSpPr>
          <p:nvPr/>
        </p:nvCxnSpPr>
        <p:spPr>
          <a:xfrm flipH="1">
            <a:off x="5421746" y="3401108"/>
            <a:ext cx="1246909" cy="1032347"/>
          </a:xfrm>
          <a:prstGeom prst="straightConnector1">
            <a:avLst/>
          </a:prstGeom>
          <a:ln w="76200">
            <a:solidFill>
              <a:srgbClr val="CC33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33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000">
              <a:schemeClr val="accent1">
                <a:lumMod val="60000"/>
                <a:lumOff val="40000"/>
              </a:schemeClr>
            </a:gs>
            <a:gs pos="34000">
              <a:schemeClr val="accent4">
                <a:lumMod val="20000"/>
                <a:lumOff val="80000"/>
              </a:schemeClr>
            </a:gs>
            <a:gs pos="64000">
              <a:srgbClr val="FF9900">
                <a:alpha val="35000"/>
              </a:srgbClr>
            </a:gs>
            <a:gs pos="100000">
              <a:srgbClr val="00B050">
                <a:alpha val="69000"/>
              </a:srgbClr>
            </a:gs>
          </a:gsLst>
          <a:lin ang="5400000" scaled="1"/>
        </a:gradFill>
        <a:effectLst/>
      </p:bgPr>
    </p:bg>
    <p:spTree>
      <p:nvGrpSpPr>
        <p:cNvPr id="1" name=""/>
        <p:cNvGrpSpPr/>
        <p:nvPr/>
      </p:nvGrpSpPr>
      <p:grpSpPr>
        <a:xfrm>
          <a:off x="0" y="0"/>
          <a:ext cx="0" cy="0"/>
          <a:chOff x="0" y="0"/>
          <a:chExt cx="0" cy="0"/>
        </a:xfrm>
      </p:grpSpPr>
      <p:pic>
        <p:nvPicPr>
          <p:cNvPr id="6" name="Picture 5" descr="C:\Users\Rae\Desktop\Daisy CCC website\English LG YCC - title slides\YCC-Cover-WIDE-Boqer-.jpg">
            <a:extLst>
              <a:ext uri="{FF2B5EF4-FFF2-40B4-BE49-F238E27FC236}">
                <a16:creationId xmlns="" xmlns:a16="http://schemas.microsoft.com/office/drawing/2014/main" id="{C37AB7AC-7EF6-422C-B5EC-ABC2BAC16C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0357" y="701074"/>
            <a:ext cx="9711285" cy="54558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A066E27D-B895-4373-928F-F9CA1FE56734}"/>
              </a:ext>
            </a:extLst>
          </p:cNvPr>
          <p:cNvSpPr/>
          <p:nvPr/>
        </p:nvSpPr>
        <p:spPr>
          <a:xfrm>
            <a:off x="1240356" y="108155"/>
            <a:ext cx="9711285" cy="6882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CA" sz="2800" b="1" i="1" dirty="0" err="1">
                <a:solidFill>
                  <a:srgbClr val="0000FF"/>
                </a:solidFill>
                <a:latin typeface="Comic Sans MS" panose="030F0702030302020204" pitchFamily="66" charset="0"/>
              </a:rPr>
              <a:t>Yahuah’s</a:t>
            </a:r>
            <a:r>
              <a:rPr lang="en-CA" sz="2800" b="1" i="1" dirty="0">
                <a:solidFill>
                  <a:srgbClr val="0000FF"/>
                </a:solidFill>
                <a:latin typeface="Comic Sans MS" panose="030F0702030302020204" pitchFamily="66" charset="0"/>
              </a:rPr>
              <a:t> End Time Message</a:t>
            </a:r>
            <a:r>
              <a:rPr lang="en-CA" sz="2800" i="1" dirty="0">
                <a:solidFill>
                  <a:srgbClr val="7030A0"/>
                </a:solidFill>
                <a:latin typeface="Comic Sans MS" panose="030F0702030302020204" pitchFamily="66" charset="0"/>
              </a:rPr>
              <a:t> </a:t>
            </a:r>
            <a:r>
              <a:rPr lang="en-CA" sz="2800" b="1" i="1" dirty="0">
                <a:solidFill>
                  <a:srgbClr val="7030A0"/>
                </a:solidFill>
                <a:latin typeface="Comic Sans MS" panose="030F0702030302020204" pitchFamily="66" charset="0"/>
              </a:rPr>
              <a:t>from 1</a:t>
            </a:r>
            <a:r>
              <a:rPr lang="en-CA" sz="2800" b="1" i="1" baseline="30000" dirty="0">
                <a:solidFill>
                  <a:srgbClr val="7030A0"/>
                </a:solidFill>
                <a:latin typeface="Comic Sans MS" panose="030F0702030302020204" pitchFamily="66" charset="0"/>
              </a:rPr>
              <a:t>st</a:t>
            </a:r>
            <a:r>
              <a:rPr lang="en-CA" sz="2800" b="1" i="1" dirty="0">
                <a:solidFill>
                  <a:srgbClr val="7030A0"/>
                </a:solidFill>
                <a:latin typeface="Comic Sans MS" panose="030F0702030302020204" pitchFamily="66" charset="0"/>
              </a:rPr>
              <a:t> Samuel 14 </a:t>
            </a:r>
          </a:p>
        </p:txBody>
      </p:sp>
      <p:sp>
        <p:nvSpPr>
          <p:cNvPr id="9" name="Rectangle 8">
            <a:extLst>
              <a:ext uri="{FF2B5EF4-FFF2-40B4-BE49-F238E27FC236}">
                <a16:creationId xmlns="" xmlns:a16="http://schemas.microsoft.com/office/drawing/2014/main" id="{D8081CCF-4828-400C-94A5-4A2AF75ED255}"/>
              </a:ext>
            </a:extLst>
          </p:cNvPr>
          <p:cNvSpPr/>
          <p:nvPr/>
        </p:nvSpPr>
        <p:spPr>
          <a:xfrm>
            <a:off x="5856506" y="930022"/>
            <a:ext cx="4608747" cy="954107"/>
          </a:xfrm>
          <a:prstGeom prst="rect">
            <a:avLst/>
          </a:prstGeom>
        </p:spPr>
        <p:txBody>
          <a:bodyPr wrap="square">
            <a:spAutoFit/>
          </a:bodyPr>
          <a:lstStyle/>
          <a:p>
            <a:pPr algn="ctr"/>
            <a:r>
              <a:rPr lang="en-US" sz="2800" b="1" spc="50" dirty="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rPr>
              <a:t>Date:  ~1087 BC – or 365 years </a:t>
            </a:r>
            <a:r>
              <a:rPr lang="en-US" sz="2800" b="1" u="sng" spc="50" dirty="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rPr>
              <a:t>after</a:t>
            </a:r>
            <a:r>
              <a:rPr lang="en-US" sz="2800" b="1" spc="50" dirty="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rPr>
              <a:t> Moses</a:t>
            </a:r>
            <a:endParaRPr lang="en-US" b="1" spc="50" dirty="0">
              <a:ln w="13500">
                <a:solidFill>
                  <a:srgbClr val="00C6BB">
                    <a:shade val="2500"/>
                    <a:alpha val="6500"/>
                  </a:srgbClr>
                </a:solidFill>
                <a:prstDash val="solid"/>
              </a:ln>
              <a:solidFill>
                <a:srgbClr val="00C6BB">
                  <a:tint val="3000"/>
                  <a:alpha val="95000"/>
                </a:srgbClr>
              </a:solidFill>
              <a:effectLst>
                <a:innerShdw blurRad="50900" dist="38500" dir="13500000">
                  <a:srgbClr val="000000">
                    <a:alpha val="60000"/>
                  </a:srgbClr>
                </a:innerShdw>
              </a:effectLst>
              <a:latin typeface="Segoe Print" pitchFamily="2" charset="0"/>
            </a:endParaRPr>
          </a:p>
        </p:txBody>
      </p:sp>
      <p:sp>
        <p:nvSpPr>
          <p:cNvPr id="10" name="Rectangle 9"/>
          <p:cNvSpPr/>
          <p:nvPr/>
        </p:nvSpPr>
        <p:spPr>
          <a:xfrm>
            <a:off x="125730" y="6201370"/>
            <a:ext cx="1181862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3600" b="1" dirty="0">
                <a:ln w="12700" cmpd="sng">
                  <a:solidFill>
                    <a:schemeClr val="accent4"/>
                  </a:solidFill>
                  <a:prstDash val="solid"/>
                </a:ln>
                <a:solidFill>
                  <a:schemeClr val="accent4">
                    <a:lumMod val="50000"/>
                  </a:schemeClr>
                </a:solidFill>
                <a:latin typeface="Comic Sans MS" panose="030F0702030302020204" pitchFamily="66" charset="0"/>
              </a:rPr>
              <a:t>What does this story have to do with honey bees</a:t>
            </a:r>
            <a:r>
              <a:rPr lang="en-US" sz="3600" b="1" cap="none" spc="0" dirty="0">
                <a:ln w="12700" cmpd="sng">
                  <a:solidFill>
                    <a:schemeClr val="accent4"/>
                  </a:solidFill>
                  <a:prstDash val="solid"/>
                </a:ln>
                <a:solidFill>
                  <a:schemeClr val="accent4">
                    <a:lumMod val="50000"/>
                  </a:schemeClr>
                </a:solidFill>
                <a:effectLst/>
                <a:latin typeface="Comic Sans MS" panose="030F0702030302020204" pitchFamily="66" charset="0"/>
              </a:rPr>
              <a:t>?</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9910" b="100000" l="0" r="100000"/>
                    </a14:imgEffect>
                  </a14:imgLayer>
                </a14:imgProps>
              </a:ext>
              <a:ext uri="{28A0092B-C50C-407E-A947-70E740481C1C}">
                <a14:useLocalDpi xmlns:a14="http://schemas.microsoft.com/office/drawing/2010/main"/>
              </a:ext>
            </a:extLst>
          </a:blip>
          <a:stretch>
            <a:fillRect/>
          </a:stretch>
        </p:blipFill>
        <p:spPr>
          <a:xfrm rot="704138">
            <a:off x="260295" y="4136174"/>
            <a:ext cx="2162175" cy="21145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rot="1429374">
            <a:off x="9049005" y="2597274"/>
            <a:ext cx="3162564" cy="25849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p:cNvSpPr>
            <a:spLocks noGrp="1"/>
          </p:cNvSpPr>
          <p:nvPr>
            <p:ph type="sldNum" sz="quarter" idx="12"/>
          </p:nvPr>
        </p:nvSpPr>
        <p:spPr>
          <a:xfrm>
            <a:off x="9331257" y="6428262"/>
            <a:ext cx="2743200" cy="365125"/>
          </a:xfrm>
        </p:spPr>
        <p:txBody>
          <a:bodyPr/>
          <a:lstStyle/>
          <a:p>
            <a:fld id="{013F0C8B-F959-4B64-89A8-DBC3EC2ED197}" type="slidenum">
              <a:rPr lang="en-CA" smtClean="0"/>
              <a:t>2</a:t>
            </a:fld>
            <a:endParaRPr lang="en-CA" dirty="0"/>
          </a:p>
        </p:txBody>
      </p:sp>
    </p:spTree>
    <p:extLst>
      <p:ext uri="{BB962C8B-B14F-4D97-AF65-F5344CB8AC3E}">
        <p14:creationId xmlns:p14="http://schemas.microsoft.com/office/powerpoint/2010/main" val="266581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62000">
              <a:srgbClr val="339900">
                <a:alpha val="67000"/>
              </a:srgbClr>
            </a:gs>
            <a:gs pos="49000">
              <a:srgbClr val="FFFF00"/>
            </a:gs>
            <a:gs pos="17000">
              <a:srgbClr val="663300">
                <a:alpha val="55000"/>
              </a:srgbClr>
            </a:gs>
            <a:gs pos="38000">
              <a:srgbClr val="00FF00"/>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182218" y="335119"/>
            <a:ext cx="11827564" cy="6187761"/>
          </a:xfrm>
          <a:prstGeom prst="doubleWave">
            <a:avLst>
              <a:gd name="adj1" fmla="val 5768"/>
              <a:gd name="adj2" fmla="val -5615"/>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rPr>
              <a:t>In the next few verses we learn that Saul withdrew his request from the Priest, for communication from </a:t>
            </a:r>
            <a:r>
              <a:rPr lang="en-US" sz="2800" dirty="0" err="1">
                <a:solidFill>
                  <a:prstClr val="black"/>
                </a:solidFill>
              </a:rPr>
              <a:t>Yahuah</a:t>
            </a:r>
            <a:r>
              <a:rPr lang="en-US" sz="2800" dirty="0">
                <a:solidFill>
                  <a:prstClr val="black"/>
                </a:solidFill>
              </a:rPr>
              <a:t>. The reason - too much noise distraction in the Philistine camp. </a:t>
            </a:r>
          </a:p>
          <a:p>
            <a:r>
              <a:rPr lang="en-US" sz="2800" b="1" dirty="0">
                <a:solidFill>
                  <a:prstClr val="black"/>
                </a:solidFill>
              </a:rPr>
              <a:t>Had Yahuah wanted to communicate with Saul, would the commotion have prevented it?</a:t>
            </a:r>
            <a:br>
              <a:rPr lang="en-US" sz="2800" b="1" dirty="0">
                <a:solidFill>
                  <a:prstClr val="black"/>
                </a:solidFill>
              </a:rPr>
            </a:br>
            <a:r>
              <a:rPr lang="en-US" sz="2800" b="1" dirty="0">
                <a:ln>
                  <a:solidFill>
                    <a:srgbClr val="0000FF"/>
                  </a:solidFill>
                </a:ln>
                <a:solidFill>
                  <a:srgbClr val="FF9900"/>
                </a:solidFill>
              </a:rPr>
              <a:t>Was Saul mentally prepared to communicate with Yahuah?</a:t>
            </a:r>
          </a:p>
          <a:p>
            <a:r>
              <a:rPr lang="en-US" sz="2800" dirty="0">
                <a:solidFill>
                  <a:prstClr val="black"/>
                </a:solidFill>
              </a:rPr>
              <a:t>We also learn that the Hebrew warriors who happened to come for the battle alongside the Philistines, turned their faces to join with their brothers of </a:t>
            </a:r>
            <a:r>
              <a:rPr lang="en-US" sz="2800" dirty="0" err="1">
                <a:solidFill>
                  <a:prstClr val="black"/>
                </a:solidFill>
              </a:rPr>
              <a:t>Yisra’el</a:t>
            </a:r>
            <a:r>
              <a:rPr lang="en-US" sz="2800" dirty="0">
                <a:solidFill>
                  <a:prstClr val="black"/>
                </a:solidFill>
              </a:rPr>
              <a:t>.</a:t>
            </a:r>
          </a:p>
          <a:p>
            <a:r>
              <a:rPr lang="en-US" sz="2800" dirty="0">
                <a:solidFill>
                  <a:prstClr val="black"/>
                </a:solidFill>
              </a:rPr>
              <a:t>Even the Hebrews who had hid in the mountains of </a:t>
            </a:r>
            <a:r>
              <a:rPr lang="en-US" sz="2800" dirty="0" err="1">
                <a:solidFill>
                  <a:prstClr val="black"/>
                </a:solidFill>
              </a:rPr>
              <a:t>Ephrayim</a:t>
            </a:r>
            <a:r>
              <a:rPr lang="en-US" sz="2800" dirty="0">
                <a:solidFill>
                  <a:prstClr val="black"/>
                </a:solidFill>
              </a:rPr>
              <a:t> join in the fray of battle.  </a:t>
            </a:r>
            <a:r>
              <a:rPr lang="en-US" sz="3200" dirty="0">
                <a:solidFill>
                  <a:prstClr val="black"/>
                </a:solidFill>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5924D1B9-6F2B-49D1-AE37-DD2E1CAB6D5D}"/>
              </a:ext>
            </a:extLst>
          </p:cNvPr>
          <p:cNvSpPr>
            <a:spLocks noGrp="1"/>
          </p:cNvSpPr>
          <p:nvPr>
            <p:ph type="sldNum" sz="quarter" idx="12"/>
          </p:nvPr>
        </p:nvSpPr>
        <p:spPr>
          <a:xfrm>
            <a:off x="11755582" y="6509616"/>
            <a:ext cx="436418" cy="348384"/>
          </a:xfrm>
        </p:spPr>
        <p:txBody>
          <a:bodyPr/>
          <a:lstStyle/>
          <a:p>
            <a:fld id="{013F0C8B-F959-4B64-89A8-DBC3EC2ED197}" type="slidenum">
              <a:rPr lang="en-CA" smtClean="0">
                <a:solidFill>
                  <a:schemeClr val="tx1"/>
                </a:solidFill>
              </a:rPr>
              <a:t>20</a:t>
            </a:fld>
            <a:endParaRPr lang="en-CA" dirty="0">
              <a:solidFill>
                <a:schemeClr val="tx1"/>
              </a:solidFill>
            </a:endParaRPr>
          </a:p>
        </p:txBody>
      </p:sp>
    </p:spTree>
    <p:extLst>
      <p:ext uri="{BB962C8B-B14F-4D97-AF65-F5344CB8AC3E}">
        <p14:creationId xmlns:p14="http://schemas.microsoft.com/office/powerpoint/2010/main" val="411866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4000">
              <a:srgbClr val="663300"/>
            </a:gs>
            <a:gs pos="75000">
              <a:srgbClr val="663300">
                <a:alpha val="55000"/>
              </a:srgbClr>
            </a:gs>
            <a:gs pos="100000">
              <a:srgbClr val="F93DF0">
                <a:alpha val="70000"/>
              </a:srgbClr>
            </a:gs>
          </a:gsLst>
          <a:lin ang="5400000" scaled="1"/>
        </a:gradFill>
        <a:effectLst/>
      </p:bgPr>
    </p:bg>
    <p:spTree>
      <p:nvGrpSpPr>
        <p:cNvPr id="1" name=""/>
        <p:cNvGrpSpPr/>
        <p:nvPr/>
      </p:nvGrpSpPr>
      <p:grpSpPr>
        <a:xfrm>
          <a:off x="0" y="0"/>
          <a:ext cx="0" cy="0"/>
          <a:chOff x="0" y="0"/>
          <a:chExt cx="0" cy="0"/>
        </a:xfrm>
      </p:grpSpPr>
      <p:sp>
        <p:nvSpPr>
          <p:cNvPr id="2" name="Scroll: Vertical 1">
            <a:extLst>
              <a:ext uri="{FF2B5EF4-FFF2-40B4-BE49-F238E27FC236}">
                <a16:creationId xmlns="" xmlns:a16="http://schemas.microsoft.com/office/drawing/2014/main" id="{29CCAFB4-D7A9-4027-9B5B-ADD000F500A2}"/>
              </a:ext>
            </a:extLst>
          </p:cNvPr>
          <p:cNvSpPr/>
          <p:nvPr/>
        </p:nvSpPr>
        <p:spPr>
          <a:xfrm>
            <a:off x="857842" y="487834"/>
            <a:ext cx="10576874" cy="5799841"/>
          </a:xfrm>
          <a:prstGeom prst="verticalScroll">
            <a:avLst>
              <a:gd name="adj" fmla="val 24873"/>
            </a:avLst>
          </a:prstGeom>
          <a:solidFill>
            <a:srgbClr val="00B050"/>
          </a:solidFill>
          <a:ln w="76200">
            <a:solidFill>
              <a:schemeClr val="accent2">
                <a:lumMod val="60000"/>
                <a:lumOff val="4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663300"/>
                </a:solidFill>
              </a:rPr>
              <a:t>Note the chronology: </a:t>
            </a:r>
            <a:r>
              <a:rPr lang="en-CA" sz="3600" dirty="0"/>
              <a:t/>
            </a:r>
            <a:br>
              <a:rPr lang="en-CA" sz="3600" dirty="0"/>
            </a:br>
            <a:r>
              <a:rPr lang="en-CA" sz="3600" dirty="0"/>
              <a:t>The next verse </a:t>
            </a:r>
            <a:r>
              <a:rPr lang="en-CA" sz="3600" u="sng" dirty="0"/>
              <a:t>concludes</a:t>
            </a:r>
            <a:r>
              <a:rPr lang="en-CA" sz="3600" dirty="0"/>
              <a:t> the </a:t>
            </a:r>
            <a:br>
              <a:rPr lang="en-CA" sz="3600" dirty="0"/>
            </a:br>
            <a:r>
              <a:rPr lang="en-CA" sz="3600" b="1" u="sng" dirty="0">
                <a:solidFill>
                  <a:srgbClr val="663300"/>
                </a:solidFill>
              </a:rPr>
              <a:t>GENERAL OUTLINE</a:t>
            </a:r>
            <a:r>
              <a:rPr lang="en-CA" sz="3600" b="1" dirty="0">
                <a:solidFill>
                  <a:srgbClr val="663300"/>
                </a:solidFill>
              </a:rPr>
              <a:t> </a:t>
            </a:r>
            <a:br>
              <a:rPr lang="en-CA" sz="3600" b="1" dirty="0">
                <a:solidFill>
                  <a:srgbClr val="663300"/>
                </a:solidFill>
              </a:rPr>
            </a:br>
            <a:r>
              <a:rPr lang="en-CA" sz="3600" dirty="0"/>
              <a:t>of this important battle.</a:t>
            </a:r>
          </a:p>
          <a:p>
            <a:pPr algn="ctr"/>
            <a:r>
              <a:rPr lang="en-CA" sz="3600" dirty="0">
                <a:solidFill>
                  <a:srgbClr val="663300"/>
                </a:solidFill>
              </a:rPr>
              <a:t>Next comes the details that occurred </a:t>
            </a:r>
            <a:r>
              <a:rPr lang="en-CA" sz="3600" b="1" u="sng" dirty="0">
                <a:solidFill>
                  <a:srgbClr val="663300"/>
                </a:solidFill>
              </a:rPr>
              <a:t>within</a:t>
            </a:r>
            <a:r>
              <a:rPr lang="en-CA" sz="3600" dirty="0">
                <a:solidFill>
                  <a:srgbClr val="663300"/>
                </a:solidFill>
              </a:rPr>
              <a:t> the 24 hour battle timeframe. </a:t>
            </a:r>
          </a:p>
        </p:txBody>
      </p:sp>
      <p:sp>
        <p:nvSpPr>
          <p:cNvPr id="3" name="Slide Number Placeholder 2">
            <a:extLst>
              <a:ext uri="{FF2B5EF4-FFF2-40B4-BE49-F238E27FC236}">
                <a16:creationId xmlns="" xmlns:a16="http://schemas.microsoft.com/office/drawing/2014/main" id="{1060F4F5-D2D5-4E90-8E6D-4E031D2885D1}"/>
              </a:ext>
            </a:extLst>
          </p:cNvPr>
          <p:cNvSpPr>
            <a:spLocks noGrp="1"/>
          </p:cNvSpPr>
          <p:nvPr>
            <p:ph type="sldNum" sz="quarter" idx="12"/>
          </p:nvPr>
        </p:nvSpPr>
        <p:spPr>
          <a:xfrm>
            <a:off x="11434717" y="6502400"/>
            <a:ext cx="757284" cy="297257"/>
          </a:xfrm>
        </p:spPr>
        <p:txBody>
          <a:bodyPr/>
          <a:lstStyle/>
          <a:p>
            <a:fld id="{013F0C8B-F959-4B64-89A8-DBC3EC2ED197}" type="slidenum">
              <a:rPr lang="en-CA" smtClean="0">
                <a:solidFill>
                  <a:schemeClr val="tx1"/>
                </a:solidFill>
              </a:rPr>
              <a:t>21</a:t>
            </a:fld>
            <a:endParaRPr lang="en-CA" dirty="0">
              <a:solidFill>
                <a:schemeClr val="tx1"/>
              </a:solidFill>
            </a:endParaRPr>
          </a:p>
        </p:txBody>
      </p:sp>
    </p:spTree>
    <p:extLst>
      <p:ext uri="{BB962C8B-B14F-4D97-AF65-F5344CB8AC3E}">
        <p14:creationId xmlns:p14="http://schemas.microsoft.com/office/powerpoint/2010/main" val="29255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2BE0F9"/>
            </a:gs>
            <a:gs pos="27000">
              <a:srgbClr val="663300">
                <a:alpha val="55000"/>
              </a:srgbClr>
            </a:gs>
            <a:gs pos="57000">
              <a:schemeClr val="accent4">
                <a:lumMod val="40000"/>
                <a:lumOff val="60000"/>
              </a:scheme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4" name="Ribbon: Tilted Down 3">
            <a:extLst>
              <a:ext uri="{FF2B5EF4-FFF2-40B4-BE49-F238E27FC236}">
                <a16:creationId xmlns="" xmlns:a16="http://schemas.microsoft.com/office/drawing/2014/main" id="{583F7F71-4CE3-4232-A0ED-A9747CB8D92F}"/>
              </a:ext>
            </a:extLst>
          </p:cNvPr>
          <p:cNvSpPr/>
          <p:nvPr/>
        </p:nvSpPr>
        <p:spPr>
          <a:xfrm>
            <a:off x="669204" y="2109017"/>
            <a:ext cx="10926618" cy="1590715"/>
          </a:xfrm>
          <a:prstGeom prst="ribbon">
            <a:avLst>
              <a:gd name="adj1" fmla="val 22966"/>
              <a:gd name="adj2" fmla="val 75000"/>
            </a:avLst>
          </a:prstGeom>
          <a:solidFill>
            <a:schemeClr val="bg2">
              <a:lumMod val="10000"/>
            </a:schemeClr>
          </a:solidFill>
          <a:ln w="57150">
            <a:solidFill>
              <a:srgbClr val="FF99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solidFill>
                  <a:srgbClr val="00FF00"/>
                </a:solidFill>
                <a:latin typeface="Comic Sans MS" panose="030F0702030302020204" pitchFamily="66" charset="0"/>
              </a:rPr>
              <a:t>Confirmation #</a:t>
            </a:r>
            <a:r>
              <a:rPr lang="en-CA" sz="3200" b="1" i="1" dirty="0">
                <a:ln>
                  <a:solidFill>
                    <a:srgbClr val="0000FF"/>
                  </a:solidFill>
                </a:ln>
                <a:solidFill>
                  <a:srgbClr val="00FF00"/>
                </a:solidFill>
                <a:effectLst>
                  <a:glow rad="241300">
                    <a:srgbClr val="FF9900"/>
                  </a:glow>
                </a:effectLst>
                <a:latin typeface="Comic Sans MS" panose="030F0702030302020204" pitchFamily="66" charset="0"/>
              </a:rPr>
              <a:t>3</a:t>
            </a:r>
            <a:r>
              <a:rPr lang="en-CA" sz="3200" b="1" i="1" dirty="0">
                <a:solidFill>
                  <a:srgbClr val="00FF00"/>
                </a:solidFill>
                <a:latin typeface="Comic Sans MS" panose="030F0702030302020204" pitchFamily="66" charset="0"/>
              </a:rPr>
              <a:t> </a:t>
            </a:r>
            <a:br>
              <a:rPr lang="en-CA" sz="3200" b="1" i="1" dirty="0">
                <a:solidFill>
                  <a:srgbClr val="00FF00"/>
                </a:solidFill>
                <a:latin typeface="Comic Sans MS" panose="030F0702030302020204" pitchFamily="66" charset="0"/>
              </a:rPr>
            </a:br>
            <a:r>
              <a:rPr lang="en-CA" sz="3200" b="1" u="sng" dirty="0" err="1">
                <a:ln>
                  <a:solidFill>
                    <a:srgbClr val="0000FF"/>
                  </a:solidFill>
                </a:ln>
                <a:solidFill>
                  <a:srgbClr val="FFFF00"/>
                </a:solidFill>
              </a:rPr>
              <a:t>Yowm</a:t>
            </a:r>
            <a:r>
              <a:rPr lang="en-CA" sz="3200" b="1" dirty="0">
                <a:ln>
                  <a:solidFill>
                    <a:srgbClr val="0000FF"/>
                  </a:solidFill>
                </a:ln>
                <a:solidFill>
                  <a:srgbClr val="FFFF00"/>
                </a:solidFill>
              </a:rPr>
              <a:t>, </a:t>
            </a:r>
            <a:r>
              <a:rPr lang="en-CA" sz="3200" b="1" dirty="0">
                <a:ln>
                  <a:solidFill>
                    <a:srgbClr val="0000FF"/>
                  </a:solidFill>
                </a:ln>
                <a:solidFill>
                  <a:srgbClr val="F93DF0"/>
                </a:solidFill>
              </a:rPr>
              <a:t>a </a:t>
            </a:r>
            <a:r>
              <a:rPr lang="en-CA" sz="3200" b="1" dirty="0">
                <a:ln>
                  <a:solidFill>
                    <a:srgbClr val="0000FF"/>
                  </a:solidFill>
                </a:ln>
                <a:solidFill>
                  <a:srgbClr val="F93DF0"/>
                </a:solidFill>
                <a:effectLst>
                  <a:glow rad="63500">
                    <a:srgbClr val="FFFF00"/>
                  </a:glow>
                </a:effectLst>
              </a:rPr>
              <a:t>singular cycle </a:t>
            </a:r>
            <a:r>
              <a:rPr lang="en-CA" sz="3200" b="1" dirty="0">
                <a:ln>
                  <a:solidFill>
                    <a:srgbClr val="0000FF"/>
                  </a:solidFill>
                </a:ln>
                <a:solidFill>
                  <a:srgbClr val="F93DF0"/>
                </a:solidFill>
              </a:rPr>
              <a:t>in this battle!</a:t>
            </a:r>
            <a:endParaRPr lang="en-CA" sz="3200" b="1" i="1" dirty="0">
              <a:ln>
                <a:solidFill>
                  <a:srgbClr val="0000FF"/>
                </a:solidFill>
              </a:ln>
              <a:solidFill>
                <a:srgbClr val="00FF00"/>
              </a:solidFill>
              <a:latin typeface="Comic Sans MS" panose="030F0702030302020204" pitchFamily="66" charset="0"/>
            </a:endParaRPr>
          </a:p>
        </p:txBody>
      </p:sp>
      <p:pic>
        <p:nvPicPr>
          <p:cNvPr id="3" name="Picture 2">
            <a:extLst>
              <a:ext uri="{FF2B5EF4-FFF2-40B4-BE49-F238E27FC236}">
                <a16:creationId xmlns="" xmlns:a16="http://schemas.microsoft.com/office/drawing/2014/main" id="{0D084EA7-DB5D-45FA-B63B-91EE4099E9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4628" y="3849118"/>
            <a:ext cx="11822744" cy="2844800"/>
          </a:xfrm>
          <a:prstGeom prst="rect">
            <a:avLst/>
          </a:prstGeom>
          <a:ln>
            <a:solidFill>
              <a:srgbClr val="002060"/>
            </a:solidFill>
          </a:ln>
        </p:spPr>
      </p:pic>
      <p:sp>
        <p:nvSpPr>
          <p:cNvPr id="5" name="Rectangle 4">
            <a:extLst>
              <a:ext uri="{FF2B5EF4-FFF2-40B4-BE49-F238E27FC236}">
                <a16:creationId xmlns="" xmlns:a16="http://schemas.microsoft.com/office/drawing/2014/main" id="{0F28DC28-1CFA-4AC4-B82F-0CA7E779D161}"/>
              </a:ext>
            </a:extLst>
          </p:cNvPr>
          <p:cNvSpPr/>
          <p:nvPr/>
        </p:nvSpPr>
        <p:spPr>
          <a:xfrm>
            <a:off x="2705291" y="3990495"/>
            <a:ext cx="756697" cy="279764"/>
          </a:xfrm>
          <a:prstGeom prst="rect">
            <a:avLst/>
          </a:prstGeom>
          <a:noFill/>
          <a:ln w="5715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Rounded Corners 5">
            <a:extLst>
              <a:ext uri="{FF2B5EF4-FFF2-40B4-BE49-F238E27FC236}">
                <a16:creationId xmlns="" xmlns:a16="http://schemas.microsoft.com/office/drawing/2014/main" id="{B5504D62-A74F-4723-A49F-A18FEA816DF8}"/>
              </a:ext>
            </a:extLst>
          </p:cNvPr>
          <p:cNvSpPr/>
          <p:nvPr/>
        </p:nvSpPr>
        <p:spPr>
          <a:xfrm>
            <a:off x="329939" y="110836"/>
            <a:ext cx="11519554" cy="1774525"/>
          </a:xfrm>
          <a:prstGeom prst="roundRect">
            <a:avLst>
              <a:gd name="adj" fmla="val 28252"/>
            </a:avLst>
          </a:prstGeom>
          <a:solidFill>
            <a:srgbClr val="7030A0">
              <a:alpha val="45000"/>
            </a:srgbClr>
          </a:solidFill>
          <a:ln w="28575">
            <a:solidFill>
              <a:srgbClr val="FFFF00"/>
            </a:solidFill>
          </a:ln>
          <a:effectLst>
            <a:innerShdw blurRad="63500" dist="50800" dir="18900000">
              <a:prstClr val="black">
                <a:alpha val="50000"/>
              </a:prstClr>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663300"/>
                </a:solidFill>
                <a:effectLst>
                  <a:glow rad="127000">
                    <a:schemeClr val="bg1"/>
                  </a:glow>
                </a:effectLst>
                <a:latin typeface="Georgia" panose="02040502050405020303" pitchFamily="18" charset="0"/>
              </a:rPr>
              <a:t>1 Sam 14:23</a:t>
            </a:r>
            <a:r>
              <a:rPr lang="en-CA" sz="3200" dirty="0">
                <a:solidFill>
                  <a:srgbClr val="663300"/>
                </a:solidFill>
                <a:latin typeface="Georgia" panose="02040502050405020303" pitchFamily="18" charset="0"/>
              </a:rPr>
              <a:t>  </a:t>
            </a:r>
            <a:r>
              <a:rPr lang="en-CA" sz="3200" b="1" dirty="0">
                <a:ln>
                  <a:solidFill>
                    <a:srgbClr val="CC3399"/>
                  </a:solidFill>
                </a:ln>
                <a:solidFill>
                  <a:srgbClr val="0000FF"/>
                </a:solidFill>
                <a:effectLst>
                  <a:outerShdw blurRad="60007" dist="241300" dir="3600000" sy="30000" kx="1300200" algn="ctr" rotWithShape="0">
                    <a:srgbClr val="FFC000"/>
                  </a:outerShdw>
                </a:effectLst>
                <a:latin typeface="Georgia" panose="02040502050405020303" pitchFamily="18" charset="0"/>
              </a:rPr>
              <a:t>Thus </a:t>
            </a:r>
            <a:r>
              <a:rPr lang="he-IL" sz="3200" b="1" dirty="0">
                <a:ln>
                  <a:solidFill>
                    <a:srgbClr val="CC3399"/>
                  </a:solidFill>
                </a:ln>
                <a:solidFill>
                  <a:srgbClr val="0000FF"/>
                </a:solidFill>
                <a:effectLst>
                  <a:outerShdw blurRad="60007" dist="241300" dir="3600000" sy="30000" kx="1300200" algn="ctr" rotWithShape="0">
                    <a:srgbClr val="FFC000"/>
                  </a:outerShdw>
                </a:effectLst>
                <a:latin typeface="Arial" panose="020B0604020202020204" pitchFamily="34" charset="0"/>
              </a:rPr>
              <a:t>יהוה</a:t>
            </a:r>
            <a:r>
              <a:rPr lang="en-US" sz="3200" b="1" dirty="0">
                <a:ln>
                  <a:solidFill>
                    <a:srgbClr val="CC3399"/>
                  </a:solidFill>
                </a:ln>
                <a:solidFill>
                  <a:srgbClr val="0000FF"/>
                </a:solidFill>
                <a:effectLst>
                  <a:outerShdw blurRad="60007" dist="241300" dir="3600000" sy="30000" kx="1300200" algn="ctr" rotWithShape="0">
                    <a:srgbClr val="FFC000"/>
                  </a:outerShdw>
                </a:effectLst>
                <a:latin typeface="Georgia" panose="02040502050405020303" pitchFamily="18" charset="0"/>
              </a:rPr>
              <a:t> [Yahuah] saved </a:t>
            </a:r>
            <a:r>
              <a:rPr lang="en-US" sz="3200" b="1" dirty="0" err="1">
                <a:ln>
                  <a:solidFill>
                    <a:srgbClr val="CC3399"/>
                  </a:solidFill>
                </a:ln>
                <a:solidFill>
                  <a:srgbClr val="0000FF"/>
                </a:solidFill>
                <a:effectLst>
                  <a:outerShdw blurRad="60007" dist="241300" dir="3600000" sy="30000" kx="1300200" algn="ctr" rotWithShape="0">
                    <a:srgbClr val="FFC000"/>
                  </a:outerShdw>
                </a:effectLst>
                <a:latin typeface="Georgia" panose="02040502050405020303" pitchFamily="18" charset="0"/>
              </a:rPr>
              <a:t>Yisra’ĕl</a:t>
            </a:r>
            <a:r>
              <a:rPr lang="en-US" sz="3200" b="1" dirty="0">
                <a:ln>
                  <a:solidFill>
                    <a:srgbClr val="CC3399"/>
                  </a:solidFill>
                </a:ln>
                <a:solidFill>
                  <a:srgbClr val="0000FF"/>
                </a:solidFill>
                <a:effectLst>
                  <a:outerShdw blurRad="60007" dist="241300" dir="3600000" sy="30000" kx="1300200" algn="ctr" rotWithShape="0">
                    <a:srgbClr val="FFC000"/>
                  </a:outerShdw>
                </a:effectLst>
                <a:latin typeface="Georgia" panose="02040502050405020303" pitchFamily="18" charset="0"/>
              </a:rPr>
              <a:t> </a:t>
            </a:r>
            <a:r>
              <a:rPr lang="en-US" sz="3200" b="1" dirty="0">
                <a:solidFill>
                  <a:srgbClr val="0000FF"/>
                </a:solidFill>
                <a:effectLst>
                  <a:glow rad="76200">
                    <a:srgbClr val="FF9900"/>
                  </a:glow>
                </a:effectLst>
                <a:latin typeface="Georgia" panose="02040502050405020303" pitchFamily="18" charset="0"/>
              </a:rPr>
              <a:t/>
            </a:r>
            <a:br>
              <a:rPr lang="en-US" sz="3200" b="1" dirty="0">
                <a:solidFill>
                  <a:srgbClr val="0000FF"/>
                </a:solidFill>
                <a:effectLst>
                  <a:glow rad="76200">
                    <a:srgbClr val="FF9900"/>
                  </a:glow>
                </a:effectLst>
                <a:latin typeface="Georgia" panose="02040502050405020303" pitchFamily="18" charset="0"/>
              </a:rPr>
            </a:br>
            <a:r>
              <a:rPr lang="en-US" sz="3200" b="1" u="sng" dirty="0">
                <a:solidFill>
                  <a:prstClr val="black"/>
                </a:solidFill>
                <a:effectLst>
                  <a:glow rad="127000">
                    <a:srgbClr val="FFFF00"/>
                  </a:glow>
                </a:effectLst>
                <a:latin typeface="Georgia" panose="02040502050405020303" pitchFamily="18" charset="0"/>
              </a:rPr>
              <a:t>THAT DAY</a:t>
            </a:r>
            <a:r>
              <a:rPr lang="en-US" sz="3200" b="1" dirty="0">
                <a:solidFill>
                  <a:prstClr val="black"/>
                </a:solidFill>
                <a:effectLst>
                  <a:glow rad="127000">
                    <a:srgbClr val="FFFF00"/>
                  </a:glow>
                </a:effectLst>
                <a:latin typeface="Georgia" panose="02040502050405020303" pitchFamily="18" charset="0"/>
              </a:rPr>
              <a:t>, </a:t>
            </a:r>
            <a:br>
              <a:rPr lang="en-US" sz="3200" b="1" dirty="0">
                <a:solidFill>
                  <a:prstClr val="black"/>
                </a:solidFill>
                <a:effectLst>
                  <a:glow rad="127000">
                    <a:srgbClr val="FFFF00"/>
                  </a:glow>
                </a:effectLst>
                <a:latin typeface="Georgia" panose="02040502050405020303" pitchFamily="18" charset="0"/>
              </a:rPr>
            </a:br>
            <a:r>
              <a:rPr lang="en-US" sz="3200" dirty="0">
                <a:solidFill>
                  <a:prstClr val="black"/>
                </a:solidFill>
                <a:latin typeface="Georgia" panose="02040502050405020303" pitchFamily="18" charset="0"/>
              </a:rPr>
              <a:t>and the battle passed over to </a:t>
            </a:r>
            <a:r>
              <a:rPr lang="en-US" sz="3200" dirty="0" err="1">
                <a:solidFill>
                  <a:prstClr val="black"/>
                </a:solidFill>
                <a:latin typeface="Georgia" panose="02040502050405020303" pitchFamily="18" charset="0"/>
              </a:rPr>
              <a:t>Bĕyth</a:t>
            </a:r>
            <a:r>
              <a:rPr lang="en-US" sz="3200" dirty="0">
                <a:solidFill>
                  <a:prstClr val="black"/>
                </a:solidFill>
                <a:latin typeface="Georgia" panose="02040502050405020303" pitchFamily="18" charset="0"/>
              </a:rPr>
              <a:t> </a:t>
            </a:r>
            <a:r>
              <a:rPr lang="en-US" sz="3200" dirty="0" err="1">
                <a:solidFill>
                  <a:prstClr val="black"/>
                </a:solidFill>
                <a:latin typeface="Georgia" panose="02040502050405020303" pitchFamily="18" charset="0"/>
              </a:rPr>
              <a:t>Awen</a:t>
            </a:r>
            <a:r>
              <a:rPr lang="en-US" sz="3200" dirty="0">
                <a:solidFill>
                  <a:prstClr val="black"/>
                </a:solidFill>
                <a:latin typeface="Georgia" panose="02040502050405020303" pitchFamily="18" charset="0"/>
              </a:rPr>
              <a:t>. </a:t>
            </a:r>
            <a:endParaRPr lang="en-CA" sz="3200" dirty="0"/>
          </a:p>
        </p:txBody>
      </p:sp>
      <p:sp>
        <p:nvSpPr>
          <p:cNvPr id="2" name="Slide Number Placeholder 1">
            <a:extLst>
              <a:ext uri="{FF2B5EF4-FFF2-40B4-BE49-F238E27FC236}">
                <a16:creationId xmlns="" xmlns:a16="http://schemas.microsoft.com/office/drawing/2014/main" id="{B533132B-DC90-49A0-AF1D-9D3AAF4FBF4B}"/>
              </a:ext>
            </a:extLst>
          </p:cNvPr>
          <p:cNvSpPr>
            <a:spLocks noGrp="1"/>
          </p:cNvSpPr>
          <p:nvPr>
            <p:ph type="sldNum" sz="quarter" idx="12"/>
          </p:nvPr>
        </p:nvSpPr>
        <p:spPr>
          <a:xfrm>
            <a:off x="11552481" y="6352598"/>
            <a:ext cx="454891" cy="394566"/>
          </a:xfrm>
        </p:spPr>
        <p:txBody>
          <a:bodyPr/>
          <a:lstStyle/>
          <a:p>
            <a:fld id="{013F0C8B-F959-4B64-89A8-DBC3EC2ED197}" type="slidenum">
              <a:rPr lang="en-CA" smtClean="0">
                <a:solidFill>
                  <a:schemeClr val="tx1"/>
                </a:solidFill>
              </a:rPr>
              <a:t>22</a:t>
            </a:fld>
            <a:endParaRPr lang="en-CA" dirty="0">
              <a:solidFill>
                <a:schemeClr val="tx1"/>
              </a:solidFill>
            </a:endParaRPr>
          </a:p>
        </p:txBody>
      </p:sp>
      <p:sp>
        <p:nvSpPr>
          <p:cNvPr id="9" name="Arrow: Striped Right 8">
            <a:extLst>
              <a:ext uri="{FF2B5EF4-FFF2-40B4-BE49-F238E27FC236}">
                <a16:creationId xmlns="" xmlns:a16="http://schemas.microsoft.com/office/drawing/2014/main" id="{02B35842-DF19-4B9A-A22A-7E8C4DF00BA7}"/>
              </a:ext>
            </a:extLst>
          </p:cNvPr>
          <p:cNvSpPr/>
          <p:nvPr/>
        </p:nvSpPr>
        <p:spPr>
          <a:xfrm>
            <a:off x="760997" y="831272"/>
            <a:ext cx="3924808" cy="380804"/>
          </a:xfrm>
          <a:prstGeom prst="stripedRightArrow">
            <a:avLst>
              <a:gd name="adj1" fmla="val 45149"/>
              <a:gd name="adj2" fmla="val 93659"/>
            </a:avLst>
          </a:prstGeom>
          <a:gradFill flip="none" rotWithShape="1">
            <a:gsLst>
              <a:gs pos="0">
                <a:srgbClr val="2BE0F9"/>
              </a:gs>
              <a:gs pos="27000">
                <a:srgbClr val="663300">
                  <a:alpha val="55000"/>
                </a:srgbClr>
              </a:gs>
              <a:gs pos="57000">
                <a:schemeClr val="accent4">
                  <a:lumMod val="40000"/>
                  <a:lumOff val="60000"/>
                </a:schemeClr>
              </a:gs>
              <a:gs pos="100000">
                <a:srgbClr val="F93DF0"/>
              </a:gs>
            </a:gsLst>
            <a:lin ang="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Striped Right 10">
            <a:extLst>
              <a:ext uri="{FF2B5EF4-FFF2-40B4-BE49-F238E27FC236}">
                <a16:creationId xmlns="" xmlns:a16="http://schemas.microsoft.com/office/drawing/2014/main" id="{A2B5D86A-BCF3-4901-AB53-E97F209F1FA6}"/>
              </a:ext>
            </a:extLst>
          </p:cNvPr>
          <p:cNvSpPr/>
          <p:nvPr/>
        </p:nvSpPr>
        <p:spPr>
          <a:xfrm rot="10800000">
            <a:off x="7535273" y="834587"/>
            <a:ext cx="3924808" cy="380804"/>
          </a:xfrm>
          <a:prstGeom prst="stripedRightArrow">
            <a:avLst>
              <a:gd name="adj1" fmla="val 45149"/>
              <a:gd name="adj2" fmla="val 93659"/>
            </a:avLst>
          </a:prstGeom>
          <a:gradFill flip="none" rotWithShape="1">
            <a:gsLst>
              <a:gs pos="0">
                <a:srgbClr val="2BE0F9"/>
              </a:gs>
              <a:gs pos="27000">
                <a:srgbClr val="663300">
                  <a:alpha val="55000"/>
                </a:srgbClr>
              </a:gs>
              <a:gs pos="57000">
                <a:schemeClr val="accent4">
                  <a:lumMod val="40000"/>
                  <a:lumOff val="60000"/>
                </a:schemeClr>
              </a:gs>
              <a:gs pos="100000">
                <a:srgbClr val="F93DF0"/>
              </a:gs>
            </a:gsLst>
            <a:lin ang="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a:extLst>
              <a:ext uri="{FF2B5EF4-FFF2-40B4-BE49-F238E27FC236}">
                <a16:creationId xmlns="" xmlns:a16="http://schemas.microsoft.com/office/drawing/2014/main" id="{843E647F-4979-40C0-B965-083B9EE33D1C}"/>
              </a:ext>
            </a:extLst>
          </p:cNvPr>
          <p:cNvCxnSpPr>
            <a:cxnSpLocks/>
          </p:cNvCxnSpPr>
          <p:nvPr/>
        </p:nvCxnSpPr>
        <p:spPr>
          <a:xfrm flipH="1">
            <a:off x="3556000" y="3614203"/>
            <a:ext cx="1422401" cy="376292"/>
          </a:xfrm>
          <a:prstGeom prst="straightConnector1">
            <a:avLst/>
          </a:prstGeom>
          <a:ln w="76200">
            <a:solidFill>
              <a:srgbClr val="CC33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5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2000"/>
                                        <p:tgtEl>
                                          <p:spTgt spid="11"/>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8000">
              <a:schemeClr val="accent6">
                <a:lumMod val="40000"/>
                <a:lumOff val="60000"/>
              </a:schemeClr>
            </a:gs>
            <a:gs pos="55000">
              <a:schemeClr val="accent4">
                <a:lumMod val="40000"/>
                <a:lumOff val="60000"/>
              </a:schemeClr>
            </a:gs>
            <a:gs pos="45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B5504D62-A74F-4723-A49F-A18FEA816DF8}"/>
              </a:ext>
            </a:extLst>
          </p:cNvPr>
          <p:cNvSpPr/>
          <p:nvPr/>
        </p:nvSpPr>
        <p:spPr>
          <a:xfrm>
            <a:off x="328221" y="3922870"/>
            <a:ext cx="11608584" cy="2533342"/>
          </a:xfrm>
          <a:prstGeom prst="roundRect">
            <a:avLst>
              <a:gd name="adj" fmla="val 28252"/>
            </a:avLst>
          </a:prstGeom>
          <a:solidFill>
            <a:srgbClr val="7030A0">
              <a:alpha val="45000"/>
            </a:srgbClr>
          </a:solidFill>
          <a:ln w="28575">
            <a:solidFill>
              <a:srgbClr val="FFFF00"/>
            </a:solidFill>
          </a:ln>
          <a:effectLst>
            <a:outerShdw blurRad="50800" dist="50800" dir="5400000" algn="ctr" rotWithShape="0">
              <a:srgbClr val="2BE0F9"/>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200" dirty="0">
                <a:solidFill>
                  <a:srgbClr val="0000FF"/>
                </a:solidFill>
              </a:rPr>
              <a:t>Yahuah</a:t>
            </a:r>
            <a:r>
              <a:rPr lang="en-CA" sz="3200" dirty="0"/>
              <a:t> </a:t>
            </a:r>
            <a:r>
              <a:rPr lang="en-CA" sz="3200" u="sng" dirty="0">
                <a:ln w="12700">
                  <a:solidFill>
                    <a:srgbClr val="0000FF"/>
                  </a:solidFill>
                </a:ln>
                <a:solidFill>
                  <a:srgbClr val="FFFF00"/>
                </a:solidFill>
                <a:latin typeface="Cooper Black" panose="0208090404030B020404" pitchFamily="18" charset="0"/>
              </a:rPr>
              <a:t>EMPOWERED</a:t>
            </a:r>
            <a:r>
              <a:rPr lang="en-CA" sz="3200" dirty="0"/>
              <a:t> </a:t>
            </a:r>
            <a:r>
              <a:rPr lang="en-CA" sz="3200" dirty="0" err="1">
                <a:solidFill>
                  <a:schemeClr val="tx1"/>
                </a:solidFill>
              </a:rPr>
              <a:t>Yonathan</a:t>
            </a:r>
            <a:r>
              <a:rPr lang="en-CA" sz="3200" dirty="0">
                <a:solidFill>
                  <a:schemeClr val="tx1"/>
                </a:solidFill>
              </a:rPr>
              <a:t> to the great initial victory!</a:t>
            </a:r>
          </a:p>
          <a:p>
            <a:r>
              <a:rPr lang="en-CA" sz="3200" dirty="0">
                <a:solidFill>
                  <a:schemeClr val="tx1"/>
                </a:solidFill>
              </a:rPr>
              <a:t>What effect will Saul’s </a:t>
            </a:r>
            <a:r>
              <a:rPr lang="en-CA" sz="3200" b="1" dirty="0">
                <a:solidFill>
                  <a:schemeClr val="tx1"/>
                </a:solidFill>
                <a:effectLst>
                  <a:outerShdw blurRad="50800" dist="38100" algn="l" rotWithShape="0">
                    <a:srgbClr val="00FF00"/>
                  </a:outerShdw>
                  <a:reflection endPos="0" dist="50800" dir="5400000" sy="-100000" algn="bl" rotWithShape="0"/>
                </a:effectLst>
              </a:rPr>
              <a:t>massively</a:t>
            </a:r>
            <a:r>
              <a:rPr lang="en-CA" sz="3200" b="1" dirty="0">
                <a:solidFill>
                  <a:schemeClr val="tx1"/>
                </a:solidFill>
                <a:effectLst>
                  <a:outerShdw sx="102000" sy="102000" algn="ctr" rotWithShape="0">
                    <a:srgbClr val="2BE0F9">
                      <a:alpha val="70000"/>
                    </a:srgbClr>
                  </a:outerShdw>
                </a:effectLst>
              </a:rPr>
              <a:t> foolish oath </a:t>
            </a:r>
            <a:r>
              <a:rPr lang="en-CA" sz="3200" dirty="0">
                <a:solidFill>
                  <a:schemeClr val="tx1"/>
                </a:solidFill>
              </a:rPr>
              <a:t>have on the 	Hebrew warriors?</a:t>
            </a:r>
          </a:p>
          <a:p>
            <a:r>
              <a:rPr lang="en-CA" sz="3200" dirty="0">
                <a:solidFill>
                  <a:schemeClr val="tx1"/>
                </a:solidFill>
              </a:rPr>
              <a:t>What “</a:t>
            </a:r>
            <a:r>
              <a:rPr lang="en-CA" sz="3200" b="1" dirty="0">
                <a:ln>
                  <a:solidFill>
                    <a:schemeClr val="tx1"/>
                  </a:solidFill>
                </a:ln>
                <a:solidFill>
                  <a:srgbClr val="FF0000"/>
                </a:solidFill>
              </a:rPr>
              <a:t>power</a:t>
            </a:r>
            <a:r>
              <a:rPr lang="en-CA" sz="3200" dirty="0">
                <a:solidFill>
                  <a:schemeClr val="tx1"/>
                </a:solidFill>
              </a:rPr>
              <a:t>” is revealed to be working inside Saul’s mind? </a:t>
            </a:r>
          </a:p>
        </p:txBody>
      </p:sp>
      <p:sp>
        <p:nvSpPr>
          <p:cNvPr id="2" name="Rectangle: Rounded Corners 1">
            <a:extLst>
              <a:ext uri="{FF2B5EF4-FFF2-40B4-BE49-F238E27FC236}">
                <a16:creationId xmlns="" xmlns:a16="http://schemas.microsoft.com/office/drawing/2014/main" id="{90F0EBF3-EB94-49F8-B1BA-2B3BC294BA6C}"/>
              </a:ext>
            </a:extLst>
          </p:cNvPr>
          <p:cNvSpPr/>
          <p:nvPr/>
        </p:nvSpPr>
        <p:spPr>
          <a:xfrm>
            <a:off x="844076" y="228202"/>
            <a:ext cx="10595728" cy="15911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7030A0"/>
                </a:solidFill>
              </a:rPr>
              <a:t>This next verse provides the </a:t>
            </a:r>
            <a:r>
              <a:rPr lang="en-CA" sz="2800" b="1" u="sng" dirty="0">
                <a:ln>
                  <a:solidFill>
                    <a:srgbClr val="0000FF"/>
                  </a:solidFill>
                </a:ln>
                <a:solidFill>
                  <a:srgbClr val="FF9900"/>
                </a:solidFill>
              </a:rPr>
              <a:t>contextual foundation</a:t>
            </a:r>
            <a:r>
              <a:rPr lang="en-CA" sz="2800" b="1" dirty="0">
                <a:ln>
                  <a:solidFill>
                    <a:srgbClr val="0000FF"/>
                  </a:solidFill>
                </a:ln>
                <a:solidFill>
                  <a:srgbClr val="FF9900"/>
                </a:solidFill>
              </a:rPr>
              <a:t> </a:t>
            </a:r>
            <a:r>
              <a:rPr lang="en-CA" sz="2800" dirty="0">
                <a:solidFill>
                  <a:srgbClr val="7030A0"/>
                </a:solidFill>
              </a:rPr>
              <a:t>for this study. </a:t>
            </a:r>
            <a:br>
              <a:rPr lang="en-CA" sz="2800" dirty="0">
                <a:solidFill>
                  <a:srgbClr val="7030A0"/>
                </a:solidFill>
              </a:rPr>
            </a:br>
            <a:r>
              <a:rPr lang="en-CA" sz="2800" dirty="0">
                <a:solidFill>
                  <a:srgbClr val="7030A0"/>
                </a:solidFill>
              </a:rPr>
              <a:t>Please note the </a:t>
            </a:r>
            <a:r>
              <a:rPr lang="en-CA" sz="2800" u="sng" dirty="0">
                <a:solidFill>
                  <a:srgbClr val="7030A0"/>
                </a:solidFill>
              </a:rPr>
              <a:t>time frame recorded</a:t>
            </a:r>
            <a:r>
              <a:rPr lang="en-CA" sz="2800" dirty="0">
                <a:solidFill>
                  <a:srgbClr val="7030A0"/>
                </a:solidFill>
              </a:rPr>
              <a:t> and the </a:t>
            </a:r>
            <a:r>
              <a:rPr lang="en-CA" sz="2800" b="1" u="sng" dirty="0">
                <a:solidFill>
                  <a:schemeClr val="tx1"/>
                </a:solidFill>
              </a:rPr>
              <a:t>oath</a:t>
            </a:r>
            <a:r>
              <a:rPr lang="en-CA" sz="2800" dirty="0">
                <a:solidFill>
                  <a:srgbClr val="7030A0"/>
                </a:solidFill>
              </a:rPr>
              <a:t> taken by Saul, </a:t>
            </a:r>
            <a:br>
              <a:rPr lang="en-CA" sz="2800" dirty="0">
                <a:solidFill>
                  <a:srgbClr val="7030A0"/>
                </a:solidFill>
              </a:rPr>
            </a:br>
            <a:r>
              <a:rPr lang="en-CA" sz="2800" u="sng" dirty="0">
                <a:solidFill>
                  <a:srgbClr val="7030A0"/>
                </a:solidFill>
              </a:rPr>
              <a:t>and the</a:t>
            </a:r>
            <a:r>
              <a:rPr lang="en-CA" sz="2800" dirty="0">
                <a:solidFill>
                  <a:srgbClr val="7030A0"/>
                </a:solidFill>
              </a:rPr>
              <a:t> </a:t>
            </a:r>
            <a:r>
              <a:rPr lang="en-CA" sz="2800" b="1" u="sng" dirty="0">
                <a:ln>
                  <a:solidFill>
                    <a:srgbClr val="0000FF"/>
                  </a:solidFill>
                </a:ln>
                <a:solidFill>
                  <a:srgbClr val="006699"/>
                </a:solidFill>
              </a:rPr>
              <a:t>timeframe</a:t>
            </a:r>
            <a:r>
              <a:rPr lang="en-CA" sz="2800" dirty="0">
                <a:solidFill>
                  <a:srgbClr val="7030A0"/>
                </a:solidFill>
              </a:rPr>
              <a:t> </a:t>
            </a:r>
            <a:r>
              <a:rPr lang="en-CA" sz="2800" u="sng" dirty="0">
                <a:solidFill>
                  <a:srgbClr val="7030A0"/>
                </a:solidFill>
              </a:rPr>
              <a:t>within that oath</a:t>
            </a:r>
            <a:r>
              <a:rPr lang="en-CA" sz="2800" dirty="0">
                <a:solidFill>
                  <a:srgbClr val="7030A0"/>
                </a:solidFill>
              </a:rPr>
              <a:t>! </a:t>
            </a:r>
          </a:p>
        </p:txBody>
      </p:sp>
      <p:sp>
        <p:nvSpPr>
          <p:cNvPr id="3" name="Slide Number Placeholder 2">
            <a:extLst>
              <a:ext uri="{FF2B5EF4-FFF2-40B4-BE49-F238E27FC236}">
                <a16:creationId xmlns="" xmlns:a16="http://schemas.microsoft.com/office/drawing/2014/main" id="{8BDFC58C-D630-4A31-B7CD-CAC923619A9A}"/>
              </a:ext>
            </a:extLst>
          </p:cNvPr>
          <p:cNvSpPr>
            <a:spLocks noGrp="1"/>
          </p:cNvSpPr>
          <p:nvPr>
            <p:ph type="sldNum" sz="quarter" idx="12"/>
          </p:nvPr>
        </p:nvSpPr>
        <p:spPr>
          <a:xfrm>
            <a:off x="11684000" y="6546561"/>
            <a:ext cx="427182" cy="311439"/>
          </a:xfrm>
        </p:spPr>
        <p:txBody>
          <a:bodyPr/>
          <a:lstStyle/>
          <a:p>
            <a:fld id="{013F0C8B-F959-4B64-89A8-DBC3EC2ED197}" type="slidenum">
              <a:rPr lang="en-CA" smtClean="0">
                <a:solidFill>
                  <a:schemeClr val="tx1"/>
                </a:solidFill>
              </a:rPr>
              <a:t>23</a:t>
            </a:fld>
            <a:endParaRPr lang="en-CA" dirty="0">
              <a:solidFill>
                <a:schemeClr val="tx1"/>
              </a:solidFill>
            </a:endParaRPr>
          </a:p>
        </p:txBody>
      </p:sp>
      <p:sp>
        <p:nvSpPr>
          <p:cNvPr id="4" name="Ribbon: Tilted Down 3">
            <a:extLst>
              <a:ext uri="{FF2B5EF4-FFF2-40B4-BE49-F238E27FC236}">
                <a16:creationId xmlns="" xmlns:a16="http://schemas.microsoft.com/office/drawing/2014/main" id="{835CFD3E-0A15-429C-ABD3-578E2C094C05}"/>
              </a:ext>
            </a:extLst>
          </p:cNvPr>
          <p:cNvSpPr/>
          <p:nvPr/>
        </p:nvSpPr>
        <p:spPr>
          <a:xfrm>
            <a:off x="336224" y="2164705"/>
            <a:ext cx="11519554" cy="1089214"/>
          </a:xfrm>
          <a:prstGeom prst="ribbon">
            <a:avLst>
              <a:gd name="adj1" fmla="val 24767"/>
              <a:gd name="adj2" fmla="val 71545"/>
            </a:avLst>
          </a:prstGeom>
          <a:solidFill>
            <a:srgbClr val="006699"/>
          </a:solidFill>
          <a:ln w="19050">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00FF"/>
                  </a:solidFill>
                </a:ln>
                <a:solidFill>
                  <a:srgbClr val="FF9900"/>
                </a:solidFill>
              </a:rPr>
              <a:t>Note the </a:t>
            </a:r>
            <a:r>
              <a:rPr lang="en-CA" sz="3200" b="1" u="sng" dirty="0">
                <a:ln>
                  <a:solidFill>
                    <a:srgbClr val="0000FF"/>
                  </a:solidFill>
                </a:ln>
                <a:solidFill>
                  <a:srgbClr val="FF9900"/>
                </a:solidFill>
              </a:rPr>
              <a:t>IMMENSE BLUNDER</a:t>
            </a:r>
            <a:r>
              <a:rPr lang="en-CA" sz="3200" b="1" dirty="0">
                <a:ln>
                  <a:solidFill>
                    <a:srgbClr val="0000FF"/>
                  </a:solidFill>
                </a:ln>
                <a:solidFill>
                  <a:srgbClr val="FF9900"/>
                </a:solidFill>
              </a:rPr>
              <a:t> on Saul’s part!</a:t>
            </a:r>
          </a:p>
        </p:txBody>
      </p:sp>
    </p:spTree>
    <p:extLst>
      <p:ext uri="{BB962C8B-B14F-4D97-AF65-F5344CB8AC3E}">
        <p14:creationId xmlns:p14="http://schemas.microsoft.com/office/powerpoint/2010/main" val="283671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8000">
              <a:schemeClr val="accent6">
                <a:lumMod val="40000"/>
                <a:lumOff val="60000"/>
              </a:schemeClr>
            </a:gs>
            <a:gs pos="74000">
              <a:schemeClr val="accent4">
                <a:lumMod val="75000"/>
              </a:schemeClr>
            </a:gs>
            <a:gs pos="27000">
              <a:schemeClr val="accent4">
                <a:lumMod val="40000"/>
                <a:lumOff val="60000"/>
              </a:schemeClr>
            </a:gs>
            <a:gs pos="77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B5504D62-A74F-4723-A49F-A18FEA816DF8}"/>
              </a:ext>
            </a:extLst>
          </p:cNvPr>
          <p:cNvSpPr/>
          <p:nvPr/>
        </p:nvSpPr>
        <p:spPr>
          <a:xfrm>
            <a:off x="336223" y="2232848"/>
            <a:ext cx="11519554" cy="4313713"/>
          </a:xfrm>
          <a:prstGeom prst="roundRect">
            <a:avLst>
              <a:gd name="adj" fmla="val 28252"/>
            </a:avLst>
          </a:prstGeom>
          <a:solidFill>
            <a:srgbClr val="7030A0">
              <a:alpha val="45000"/>
            </a:srgbClr>
          </a:solidFill>
          <a:ln w="28575">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6699"/>
                </a:solidFill>
                <a:latin typeface="Georgia" panose="02040502050405020303" pitchFamily="18" charset="0"/>
              </a:rPr>
              <a:t>1 Sam 14:24  </a:t>
            </a:r>
            <a:r>
              <a:rPr lang="en-US" sz="3200" dirty="0">
                <a:solidFill>
                  <a:prstClr val="black"/>
                </a:solidFill>
                <a:latin typeface="Georgia" panose="02040502050405020303" pitchFamily="18" charset="0"/>
              </a:rPr>
              <a:t>And the men of </a:t>
            </a:r>
            <a:r>
              <a:rPr lang="en-US" sz="3200" dirty="0" err="1">
                <a:solidFill>
                  <a:prstClr val="black"/>
                </a:solidFill>
                <a:latin typeface="Georgia" panose="02040502050405020303" pitchFamily="18" charset="0"/>
              </a:rPr>
              <a:t>Yisra’ĕl</a:t>
            </a:r>
            <a:r>
              <a:rPr lang="en-US" sz="3200" dirty="0">
                <a:solidFill>
                  <a:prstClr val="black"/>
                </a:solidFill>
                <a:latin typeface="Georgia" panose="02040502050405020303" pitchFamily="18" charset="0"/>
              </a:rPr>
              <a:t> were distressed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3200" dirty="0">
                <a:solidFill>
                  <a:prstClr val="black"/>
                </a:solidFill>
                <a:effectLst>
                  <a:glow rad="127000">
                    <a:srgbClr val="FFFF00"/>
                  </a:glow>
                </a:effectLst>
                <a:latin typeface="Georgia" panose="02040502050405020303" pitchFamily="18" charset="0"/>
              </a:rPr>
              <a:t>that day, </a:t>
            </a:r>
            <a:br>
              <a:rPr lang="en-US" sz="3200" dirty="0">
                <a:solidFill>
                  <a:prstClr val="black"/>
                </a:solidFill>
                <a:effectLst>
                  <a:glow rad="127000">
                    <a:srgbClr val="FFFF00"/>
                  </a:glow>
                </a:effectLst>
                <a:latin typeface="Georgia" panose="02040502050405020303" pitchFamily="18" charset="0"/>
              </a:rPr>
            </a:br>
            <a:r>
              <a:rPr lang="en-US" sz="3200" dirty="0">
                <a:solidFill>
                  <a:prstClr val="black"/>
                </a:solidFill>
                <a:latin typeface="Georgia" panose="02040502050405020303" pitchFamily="18" charset="0"/>
              </a:rPr>
              <a:t>for </a:t>
            </a:r>
            <a:r>
              <a:rPr lang="en-US" sz="3200" u="sng" dirty="0" err="1">
                <a:solidFill>
                  <a:prstClr val="black"/>
                </a:solidFill>
                <a:latin typeface="Georgia" panose="02040502050405020303" pitchFamily="18" charset="0"/>
              </a:rPr>
              <a:t>Sha’ul</a:t>
            </a:r>
            <a:r>
              <a:rPr lang="en-US" sz="3200" u="sng" dirty="0">
                <a:solidFill>
                  <a:prstClr val="black"/>
                </a:solidFill>
                <a:latin typeface="Georgia" panose="02040502050405020303" pitchFamily="18" charset="0"/>
              </a:rPr>
              <a:t> had</a:t>
            </a:r>
            <a:r>
              <a:rPr lang="en-US" sz="3200" dirty="0">
                <a:solidFill>
                  <a:prstClr val="black"/>
                </a:solidFill>
                <a:latin typeface="Georgia" panose="02040502050405020303" pitchFamily="18" charset="0"/>
              </a:rPr>
              <a:t> p</a:t>
            </a:r>
            <a:r>
              <a:rPr lang="en-US" sz="3200" u="sng" dirty="0">
                <a:solidFill>
                  <a:prstClr val="black"/>
                </a:solidFill>
                <a:latin typeface="Georgia" panose="02040502050405020303" pitchFamily="18" charset="0"/>
              </a:rPr>
              <a:t>laced the</a:t>
            </a:r>
            <a:r>
              <a:rPr lang="en-US" sz="3200" dirty="0">
                <a:solidFill>
                  <a:prstClr val="black"/>
                </a:solidFill>
                <a:latin typeface="Georgia" panose="02040502050405020303" pitchFamily="18" charset="0"/>
              </a:rPr>
              <a:t> p</a:t>
            </a:r>
            <a:r>
              <a:rPr lang="en-US" sz="3200" u="sng" dirty="0">
                <a:solidFill>
                  <a:prstClr val="black"/>
                </a:solidFill>
                <a:latin typeface="Georgia" panose="02040502050405020303" pitchFamily="18" charset="0"/>
              </a:rPr>
              <a:t>eo</a:t>
            </a:r>
            <a:r>
              <a:rPr lang="en-US" sz="3200" dirty="0">
                <a:solidFill>
                  <a:prstClr val="black"/>
                </a:solidFill>
                <a:latin typeface="Georgia" panose="02040502050405020303" pitchFamily="18" charset="0"/>
              </a:rPr>
              <a:t>p</a:t>
            </a:r>
            <a:r>
              <a:rPr lang="en-US" sz="3200" u="sng" dirty="0">
                <a:solidFill>
                  <a:prstClr val="black"/>
                </a:solidFill>
                <a:latin typeface="Georgia" panose="02040502050405020303" pitchFamily="18" charset="0"/>
              </a:rPr>
              <a:t>le under oath</a:t>
            </a:r>
            <a:r>
              <a:rPr lang="en-US" sz="3200" dirty="0">
                <a:solidFill>
                  <a:prstClr val="black"/>
                </a:solidFill>
                <a:latin typeface="Georgia" panose="02040502050405020303" pitchFamily="18" charset="0"/>
              </a:rPr>
              <a:t>, saying, “Cursed be the man who </a:t>
            </a:r>
            <a:r>
              <a:rPr lang="en-US" sz="3200" b="1" u="sng" dirty="0">
                <a:ln>
                  <a:solidFill>
                    <a:srgbClr val="0000FF"/>
                  </a:solidFill>
                </a:ln>
                <a:solidFill>
                  <a:srgbClr val="FF9900"/>
                </a:solidFill>
                <a:latin typeface="Georgia" panose="02040502050405020303" pitchFamily="18" charset="0"/>
              </a:rPr>
              <a:t>eats food</a:t>
            </a:r>
            <a:r>
              <a:rPr lang="en-US" sz="3200" b="1" dirty="0">
                <a:ln>
                  <a:solidFill>
                    <a:srgbClr val="0000FF"/>
                  </a:solidFill>
                </a:ln>
                <a:solidFill>
                  <a:srgbClr val="FF9900"/>
                </a:solidFill>
                <a:latin typeface="Georgia" panose="02040502050405020303" pitchFamily="18" charset="0"/>
              </a:rPr>
              <a:t> </a:t>
            </a:r>
            <a:br>
              <a:rPr lang="en-US" sz="3200" b="1" dirty="0">
                <a:ln>
                  <a:solidFill>
                    <a:srgbClr val="0000FF"/>
                  </a:solidFill>
                </a:ln>
                <a:solidFill>
                  <a:srgbClr val="FF9900"/>
                </a:solidFill>
                <a:latin typeface="Georgia" panose="02040502050405020303" pitchFamily="18" charset="0"/>
              </a:rPr>
            </a:br>
            <a:r>
              <a:rPr lang="en-US" sz="3200" b="1" dirty="0">
                <a:ln>
                  <a:solidFill>
                    <a:srgbClr val="0000FF"/>
                  </a:solidFill>
                </a:ln>
                <a:solidFill>
                  <a:srgbClr val="FF9900"/>
                </a:solidFill>
                <a:latin typeface="Georgia" panose="02040502050405020303" pitchFamily="18" charset="0"/>
              </a:rPr>
              <a:t>							</a:t>
            </a:r>
            <a:r>
              <a:rPr lang="en-US" sz="3200" b="1" dirty="0">
                <a:solidFill>
                  <a:prstClr val="black"/>
                </a:solidFill>
                <a:effectLst>
                  <a:glow rad="127000">
                    <a:srgbClr val="00FF00"/>
                  </a:glow>
                </a:effectLst>
                <a:latin typeface="Georgia" panose="02040502050405020303" pitchFamily="18" charset="0"/>
              </a:rPr>
              <a:t>until evening, </a:t>
            </a:r>
            <a:br>
              <a:rPr lang="en-US" sz="3200" b="1" dirty="0">
                <a:solidFill>
                  <a:prstClr val="black"/>
                </a:solidFill>
                <a:effectLst>
                  <a:glow rad="127000">
                    <a:srgbClr val="00FF00"/>
                  </a:glow>
                </a:effectLst>
                <a:latin typeface="Georgia" panose="02040502050405020303" pitchFamily="18" charset="0"/>
              </a:rPr>
            </a:br>
            <a:r>
              <a:rPr lang="en-US" sz="3200" dirty="0">
                <a:solidFill>
                  <a:prstClr val="black"/>
                </a:solidFill>
                <a:latin typeface="Georgia" panose="02040502050405020303" pitchFamily="18" charset="0"/>
              </a:rPr>
              <a:t>and I have taken revenge on my enemies.”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3200" dirty="0">
                <a:solidFill>
                  <a:srgbClr val="008E40"/>
                </a:solidFill>
                <a:latin typeface="Georgia" panose="02040502050405020303" pitchFamily="18" charset="0"/>
              </a:rPr>
              <a:t>  </a:t>
            </a:r>
            <a:r>
              <a:rPr lang="en-US" sz="3200" b="1" dirty="0">
                <a:ln>
                  <a:solidFill>
                    <a:srgbClr val="0000FF"/>
                  </a:solidFill>
                </a:ln>
                <a:solidFill>
                  <a:srgbClr val="CC3399"/>
                </a:solidFill>
                <a:effectLst>
                  <a:outerShdw blurRad="50800" dist="50800" dir="5400000" sx="101000" sy="101000" algn="ctr" rotWithShape="0">
                    <a:srgbClr val="FFFF00"/>
                  </a:outerShdw>
                </a:effectLst>
                <a:latin typeface="Georgia" panose="02040502050405020303" pitchFamily="18" charset="0"/>
              </a:rPr>
              <a:t>Therefore none of the people tasted food.</a:t>
            </a:r>
            <a:endParaRPr lang="en-CA" sz="3200" b="1" dirty="0">
              <a:ln>
                <a:solidFill>
                  <a:srgbClr val="0000FF"/>
                </a:solidFill>
              </a:ln>
              <a:solidFill>
                <a:srgbClr val="CC3399"/>
              </a:solidFill>
              <a:effectLst>
                <a:outerShdw blurRad="50800" dist="50800" dir="5400000" sx="101000" sy="101000" algn="ctr" rotWithShape="0">
                  <a:srgbClr val="FFFF00"/>
                </a:outerShdw>
              </a:effectLst>
            </a:endParaRPr>
          </a:p>
        </p:txBody>
      </p:sp>
      <p:sp>
        <p:nvSpPr>
          <p:cNvPr id="2" name="Rectangle: Rounded Corners 1">
            <a:extLst>
              <a:ext uri="{FF2B5EF4-FFF2-40B4-BE49-F238E27FC236}">
                <a16:creationId xmlns="" xmlns:a16="http://schemas.microsoft.com/office/drawing/2014/main" id="{90F0EBF3-EB94-49F8-B1BA-2B3BC294BA6C}"/>
              </a:ext>
            </a:extLst>
          </p:cNvPr>
          <p:cNvSpPr/>
          <p:nvPr/>
        </p:nvSpPr>
        <p:spPr>
          <a:xfrm>
            <a:off x="844076" y="228202"/>
            <a:ext cx="10595728" cy="15911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ln>
                  <a:solidFill>
                    <a:srgbClr val="0000FF"/>
                  </a:solidFill>
                </a:ln>
                <a:solidFill>
                  <a:srgbClr val="FF9900"/>
                </a:solidFill>
              </a:rPr>
              <a:t>The Contextual Foundation</a:t>
            </a:r>
            <a:r>
              <a:rPr lang="en-CA" sz="2800" b="1" dirty="0">
                <a:ln>
                  <a:solidFill>
                    <a:srgbClr val="0000FF"/>
                  </a:solidFill>
                </a:ln>
                <a:solidFill>
                  <a:srgbClr val="FF9900"/>
                </a:solidFill>
              </a:rPr>
              <a:t> </a:t>
            </a:r>
            <a:r>
              <a:rPr lang="en-CA" sz="2800" dirty="0">
                <a:solidFill>
                  <a:srgbClr val="7030A0"/>
                </a:solidFill>
              </a:rPr>
              <a:t>for this study is </a:t>
            </a:r>
            <a:r>
              <a:rPr lang="en-CA" sz="2800" b="1" u="sng" dirty="0">
                <a:solidFill>
                  <a:schemeClr val="tx1"/>
                </a:solidFill>
              </a:rPr>
              <a:t>the oath</a:t>
            </a:r>
            <a:r>
              <a:rPr lang="en-CA" sz="2800" b="1" dirty="0">
                <a:solidFill>
                  <a:schemeClr val="tx1"/>
                </a:solidFill>
              </a:rPr>
              <a:t> </a:t>
            </a:r>
            <a:r>
              <a:rPr lang="en-CA" sz="2800" dirty="0">
                <a:solidFill>
                  <a:srgbClr val="7030A0"/>
                </a:solidFill>
              </a:rPr>
              <a:t>taken by Saul  </a:t>
            </a:r>
            <a:br>
              <a:rPr lang="en-CA" sz="2800" dirty="0">
                <a:solidFill>
                  <a:srgbClr val="7030A0"/>
                </a:solidFill>
              </a:rPr>
            </a:br>
            <a:r>
              <a:rPr lang="en-CA" sz="2800" dirty="0">
                <a:solidFill>
                  <a:srgbClr val="7030A0"/>
                </a:solidFill>
              </a:rPr>
              <a:t>which impaired the warriors full ability to defend </a:t>
            </a:r>
            <a:r>
              <a:rPr lang="en-CA" sz="2800" dirty="0" err="1">
                <a:solidFill>
                  <a:srgbClr val="7030A0"/>
                </a:solidFill>
              </a:rPr>
              <a:t>Yisra’el</a:t>
            </a:r>
            <a:r>
              <a:rPr lang="en-CA" sz="2800" dirty="0">
                <a:solidFill>
                  <a:srgbClr val="7030A0"/>
                </a:solidFill>
              </a:rPr>
              <a:t>!</a:t>
            </a:r>
          </a:p>
          <a:p>
            <a:pPr algn="ctr"/>
            <a:r>
              <a:rPr lang="en-CA" sz="2800" dirty="0">
                <a:solidFill>
                  <a:srgbClr val="7030A0"/>
                </a:solidFill>
              </a:rPr>
              <a:t>Note the </a:t>
            </a:r>
            <a:r>
              <a:rPr lang="en-CA" sz="2800" b="1" u="sng" dirty="0">
                <a:solidFill>
                  <a:srgbClr val="006699"/>
                </a:solidFill>
              </a:rPr>
              <a:t>end time of the oath</a:t>
            </a:r>
            <a:r>
              <a:rPr lang="en-CA" sz="2800" b="1" dirty="0">
                <a:solidFill>
                  <a:srgbClr val="006699"/>
                </a:solidFill>
              </a:rPr>
              <a:t> </a:t>
            </a:r>
            <a:r>
              <a:rPr lang="en-CA" sz="2800" dirty="0">
                <a:solidFill>
                  <a:srgbClr val="7030A0"/>
                </a:solidFill>
              </a:rPr>
              <a:t>– </a:t>
            </a:r>
            <a:r>
              <a:rPr lang="en-CA" sz="2800" dirty="0">
                <a:solidFill>
                  <a:schemeClr val="tx1"/>
                </a:solidFill>
                <a:latin typeface="Aharoni" panose="02010803020104030203" pitchFamily="2" charset="-79"/>
                <a:cs typeface="Aharoni" panose="02010803020104030203" pitchFamily="2" charset="-79"/>
              </a:rPr>
              <a:t>evening</a:t>
            </a:r>
            <a:r>
              <a:rPr lang="en-CA" sz="2800" dirty="0">
                <a:solidFill>
                  <a:srgbClr val="7030A0"/>
                </a:solidFill>
              </a:rPr>
              <a:t> – </a:t>
            </a:r>
            <a:r>
              <a:rPr lang="en-CA" sz="2800" b="1" u="sng" dirty="0">
                <a:solidFill>
                  <a:srgbClr val="C00000"/>
                </a:solidFill>
                <a:latin typeface="Aharoni" panose="02010803020104030203" pitchFamily="2" charset="-79"/>
                <a:cs typeface="Aharoni" panose="02010803020104030203" pitchFamily="2" charset="-79"/>
              </a:rPr>
              <a:t>AFTER SUNSET</a:t>
            </a:r>
            <a:r>
              <a:rPr lang="en-CA" sz="2800" b="1" dirty="0">
                <a:solidFill>
                  <a:srgbClr val="C00000"/>
                </a:solidFill>
                <a:cs typeface="Aharoni" panose="02010803020104030203" pitchFamily="2" charset="-79"/>
              </a:rPr>
              <a:t>!</a:t>
            </a:r>
          </a:p>
        </p:txBody>
      </p:sp>
      <p:sp>
        <p:nvSpPr>
          <p:cNvPr id="3" name="Slide Number Placeholder 2">
            <a:extLst>
              <a:ext uri="{FF2B5EF4-FFF2-40B4-BE49-F238E27FC236}">
                <a16:creationId xmlns="" xmlns:a16="http://schemas.microsoft.com/office/drawing/2014/main" id="{8BDFC58C-D630-4A31-B7CD-CAC923619A9A}"/>
              </a:ext>
            </a:extLst>
          </p:cNvPr>
          <p:cNvSpPr>
            <a:spLocks noGrp="1"/>
          </p:cNvSpPr>
          <p:nvPr>
            <p:ph type="sldNum" sz="quarter" idx="12"/>
          </p:nvPr>
        </p:nvSpPr>
        <p:spPr>
          <a:xfrm>
            <a:off x="11684000" y="6546561"/>
            <a:ext cx="427182" cy="311439"/>
          </a:xfrm>
        </p:spPr>
        <p:txBody>
          <a:bodyPr/>
          <a:lstStyle/>
          <a:p>
            <a:fld id="{013F0C8B-F959-4B64-89A8-DBC3EC2ED197}" type="slidenum">
              <a:rPr lang="en-CA" smtClean="0">
                <a:solidFill>
                  <a:schemeClr val="tx1"/>
                </a:solidFill>
              </a:rPr>
              <a:t>24</a:t>
            </a:fld>
            <a:endParaRPr lang="en-CA" dirty="0">
              <a:solidFill>
                <a:schemeClr val="tx1"/>
              </a:solidFill>
            </a:endParaRPr>
          </a:p>
        </p:txBody>
      </p:sp>
      <p:sp>
        <p:nvSpPr>
          <p:cNvPr id="7" name="Arrow: Curved Left 6">
            <a:extLst>
              <a:ext uri="{FF2B5EF4-FFF2-40B4-BE49-F238E27FC236}">
                <a16:creationId xmlns="" xmlns:a16="http://schemas.microsoft.com/office/drawing/2014/main" id="{3FD421B8-B2DB-4368-BAEF-CB209BE4C6AD}"/>
              </a:ext>
            </a:extLst>
          </p:cNvPr>
          <p:cNvSpPr/>
          <p:nvPr/>
        </p:nvSpPr>
        <p:spPr>
          <a:xfrm>
            <a:off x="10141527" y="3241965"/>
            <a:ext cx="1387303" cy="2022762"/>
          </a:xfrm>
          <a:prstGeom prst="curvedLeftArrow">
            <a:avLst>
              <a:gd name="adj1" fmla="val 25000"/>
              <a:gd name="adj2" fmla="val 50000"/>
              <a:gd name="adj3" fmla="val 33597"/>
            </a:avLst>
          </a:prstGeom>
          <a:gradFill>
            <a:gsLst>
              <a:gs pos="18000">
                <a:srgbClr val="2BE0F9"/>
              </a:gs>
              <a:gs pos="43000">
                <a:schemeClr val="accent4">
                  <a:lumMod val="40000"/>
                  <a:lumOff val="60000"/>
                </a:schemeClr>
              </a:gs>
              <a:gs pos="94000">
                <a:srgbClr val="FF0000"/>
              </a:gs>
            </a:gsLst>
            <a:lin ang="5400000" scaled="1"/>
          </a:gradFill>
          <a:ln w="19050">
            <a:solidFill>
              <a:srgbClr val="0000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Speech Bubble: Rectangle with Corners Rounded 3">
            <a:extLst>
              <a:ext uri="{FF2B5EF4-FFF2-40B4-BE49-F238E27FC236}">
                <a16:creationId xmlns="" xmlns:a16="http://schemas.microsoft.com/office/drawing/2014/main" id="{CCB21D98-85C1-4EC5-86B4-4ED36C9B8A0A}"/>
              </a:ext>
            </a:extLst>
          </p:cNvPr>
          <p:cNvSpPr/>
          <p:nvPr/>
        </p:nvSpPr>
        <p:spPr>
          <a:xfrm>
            <a:off x="9282545" y="5264727"/>
            <a:ext cx="2401455" cy="341746"/>
          </a:xfrm>
          <a:prstGeom prst="wedgeRoundRectCallout">
            <a:avLst>
              <a:gd name="adj1" fmla="val -55445"/>
              <a:gd name="adj2" fmla="val -100614"/>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FF9900"/>
                </a:solidFill>
              </a:rPr>
              <a:t>After sunset!!!</a:t>
            </a:r>
          </a:p>
        </p:txBody>
      </p:sp>
      <p:grpSp>
        <p:nvGrpSpPr>
          <p:cNvPr id="12" name="Group 11">
            <a:extLst>
              <a:ext uri="{FF2B5EF4-FFF2-40B4-BE49-F238E27FC236}">
                <a16:creationId xmlns="" xmlns:a16="http://schemas.microsoft.com/office/drawing/2014/main" id="{4E0523B8-D314-4425-9DAE-653B7885F3A5}"/>
              </a:ext>
            </a:extLst>
          </p:cNvPr>
          <p:cNvGrpSpPr/>
          <p:nvPr/>
        </p:nvGrpSpPr>
        <p:grpSpPr>
          <a:xfrm>
            <a:off x="10578012" y="5523501"/>
            <a:ext cx="1363653" cy="1389710"/>
            <a:chOff x="10494264" y="5408361"/>
            <a:chExt cx="1363653" cy="1389710"/>
          </a:xfrm>
        </p:grpSpPr>
        <p:sp>
          <p:nvSpPr>
            <p:cNvPr id="5" name="Oval 4">
              <a:extLst>
                <a:ext uri="{FF2B5EF4-FFF2-40B4-BE49-F238E27FC236}">
                  <a16:creationId xmlns="" xmlns:a16="http://schemas.microsoft.com/office/drawing/2014/main" id="{D3F74313-8F1C-4B6B-9829-641D4DD621BC}"/>
                </a:ext>
              </a:extLst>
            </p:cNvPr>
            <p:cNvSpPr/>
            <p:nvPr/>
          </p:nvSpPr>
          <p:spPr>
            <a:xfrm>
              <a:off x="10718891" y="5713738"/>
              <a:ext cx="914400" cy="452582"/>
            </a:xfrm>
            <a:prstGeom prst="ellipse">
              <a:avLst/>
            </a:prstGeom>
            <a:solidFill>
              <a:srgbClr val="F93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C:\Users\Rae\Desktop\blue face small mouth.png">
              <a:extLst>
                <a:ext uri="{FF2B5EF4-FFF2-40B4-BE49-F238E27FC236}">
                  <a16:creationId xmlns="" xmlns:a16="http://schemas.microsoft.com/office/drawing/2014/main" id="{E3E2508A-8A6A-460F-ADA0-032AB1DF55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94264" y="5408361"/>
              <a:ext cx="1363653" cy="13897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4420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25</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ext uri="{D42A27DB-BD31-4B8C-83A1-F6EECF244321}">
                <p14:modId xmlns:p14="http://schemas.microsoft.com/office/powerpoint/2010/main" val="614535162"/>
              </p:ext>
            </p:extLst>
          </p:nvPr>
        </p:nvGraphicFramePr>
        <p:xfrm>
          <a:off x="384916"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dirty="0">
                          <a:solidFill>
                            <a:srgbClr val="C00000"/>
                          </a:solidFill>
                        </a:rPr>
                        <a:t>Light Season of War. </a:t>
                      </a:r>
                      <a:r>
                        <a:rPr lang="en-CA" sz="3200" dirty="0"/>
                        <a:t/>
                      </a:r>
                      <a:br>
                        <a:rPr lang="en-CA" sz="3200" dirty="0"/>
                      </a:br>
                      <a:r>
                        <a:rPr lang="en-CA" sz="3200" dirty="0"/>
                        <a:t>            </a:t>
                      </a:r>
                      <a:r>
                        <a:rPr lang="en-CA" sz="3200" dirty="0">
                          <a:solidFill>
                            <a:srgbClr val="663300"/>
                          </a:solidFill>
                        </a:rPr>
                        <a:t>Saul: </a:t>
                      </a:r>
                      <a:r>
                        <a:rPr lang="en-CA" sz="3200" u="sng" dirty="0">
                          <a:solidFill>
                            <a:srgbClr val="C00000"/>
                          </a:solidFill>
                        </a:rPr>
                        <a:t>Do not eat food</a:t>
                      </a:r>
                      <a:r>
                        <a:rPr lang="en-CA" sz="3200" u="none" dirty="0">
                          <a:solidFill>
                            <a:srgbClr val="C00000"/>
                          </a:solidFill>
                        </a:rPr>
                        <a:t>!!!!</a:t>
                      </a:r>
                      <a:r>
                        <a:rPr lang="en-CA" sz="3200" u="sng" dirty="0">
                          <a:solidFill>
                            <a:srgbClr val="C0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399528" y="3251200"/>
            <a:ext cx="29818" cy="1801928"/>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a:stCxn id="5" idx="0"/>
            <a:endCxn id="10" idx="2"/>
          </p:cNvCxnSpPr>
          <p:nvPr/>
        </p:nvCxnSpPr>
        <p:spPr>
          <a:xfrm flipH="1" flipV="1">
            <a:off x="6033656" y="3926526"/>
            <a:ext cx="12949" cy="1126601"/>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5991249"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248478" y="159026"/>
            <a:ext cx="3729120" cy="2405270"/>
          </a:xfrm>
          <a:prstGeom prst="wedgeRoundRectCallout">
            <a:avLst>
              <a:gd name="adj1" fmla="val -29111"/>
              <a:gd name="adj2" fmla="val 154102"/>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i="1" dirty="0" err="1">
                <a:ln>
                  <a:solidFill>
                    <a:srgbClr val="663300"/>
                  </a:solidFill>
                </a:ln>
                <a:solidFill>
                  <a:srgbClr val="FF9900"/>
                </a:solidFill>
                <a:latin typeface="Comic Sans MS" panose="030F0702030302020204" pitchFamily="66" charset="0"/>
              </a:rPr>
              <a:t>Yonathan</a:t>
            </a:r>
            <a:r>
              <a:rPr lang="en-CA" sz="2800" b="1" dirty="0">
                <a:solidFill>
                  <a:srgbClr val="C00000"/>
                </a:solidFill>
              </a:rPr>
              <a:t> and </a:t>
            </a:r>
            <a:br>
              <a:rPr lang="en-CA" sz="2800" b="1" dirty="0">
                <a:solidFill>
                  <a:srgbClr val="C00000"/>
                </a:solidFill>
              </a:rPr>
            </a:br>
            <a:r>
              <a:rPr lang="en-CA" sz="2800" b="1" i="1" dirty="0">
                <a:ln>
                  <a:solidFill>
                    <a:srgbClr val="663300"/>
                  </a:solidFill>
                </a:ln>
                <a:solidFill>
                  <a:srgbClr val="FF9900"/>
                </a:solidFill>
                <a:latin typeface="Comic Sans MS" panose="030F0702030302020204" pitchFamily="66" charset="0"/>
              </a:rPr>
              <a:t>“the bee” </a:t>
            </a:r>
            <a:r>
              <a:rPr lang="en-CA" sz="1600" b="1" i="1" dirty="0">
                <a:ln>
                  <a:solidFill>
                    <a:srgbClr val="663300"/>
                  </a:solidFill>
                </a:ln>
                <a:solidFill>
                  <a:srgbClr val="FF9900"/>
                </a:solidFill>
                <a:latin typeface="Comic Sans MS" panose="030F0702030302020204" pitchFamily="66" charset="0"/>
              </a:rPr>
              <a:t>{commitment} </a:t>
            </a:r>
            <a:r>
              <a:rPr lang="en-CA" sz="2800" b="1" i="1" dirty="0">
                <a:ln>
                  <a:solidFill>
                    <a:srgbClr val="663300"/>
                  </a:solidFill>
                </a:ln>
                <a:solidFill>
                  <a:srgbClr val="FF9900"/>
                </a:solidFill>
                <a:latin typeface="Comic Sans MS" panose="030F0702030302020204" pitchFamily="66" charset="0"/>
              </a:rPr>
              <a:t/>
            </a:r>
            <a:br>
              <a:rPr lang="en-CA" sz="2800" b="1" i="1" dirty="0">
                <a:ln>
                  <a:solidFill>
                    <a:srgbClr val="663300"/>
                  </a:solidFill>
                </a:ln>
                <a:solidFill>
                  <a:srgbClr val="FF9900"/>
                </a:solidFill>
                <a:latin typeface="Comic Sans MS" panose="030F0702030302020204" pitchFamily="66" charset="0"/>
              </a:rPr>
            </a:br>
            <a:r>
              <a:rPr lang="en-CA" sz="2400" i="1" dirty="0">
                <a:ln>
                  <a:solidFill>
                    <a:srgbClr val="663300"/>
                  </a:solidFill>
                </a:ln>
                <a:solidFill>
                  <a:srgbClr val="663300"/>
                </a:solidFill>
                <a:latin typeface="Comic Sans MS" panose="030F0702030302020204" pitchFamily="66" charset="0"/>
              </a:rPr>
              <a:t>(armour bearer) </a:t>
            </a:r>
            <a:r>
              <a:rPr lang="en-CA" sz="2800" b="1" dirty="0">
                <a:solidFill>
                  <a:srgbClr val="C00000"/>
                </a:solidFill>
              </a:rPr>
              <a:t>slew about 20 men!</a:t>
            </a:r>
            <a:br>
              <a:rPr lang="en-CA" sz="2800" b="1" dirty="0">
                <a:solidFill>
                  <a:srgbClr val="C00000"/>
                </a:solidFill>
              </a:rPr>
            </a:br>
            <a:r>
              <a:rPr lang="en-CA" sz="2800" dirty="0">
                <a:solidFill>
                  <a:srgbClr val="663300"/>
                </a:solidFill>
              </a:rPr>
              <a:t>1 Sam 14:14</a:t>
            </a: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21803" y="2898998"/>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9" name="Speech Bubble: Rectangle with Corners Rounded 18">
            <a:extLst>
              <a:ext uri="{FF2B5EF4-FFF2-40B4-BE49-F238E27FC236}">
                <a16:creationId xmlns="" xmlns:a16="http://schemas.microsoft.com/office/drawing/2014/main" id="{E1C7BF24-8A67-42C1-80DB-253ED8BE0577}"/>
              </a:ext>
            </a:extLst>
          </p:cNvPr>
          <p:cNvSpPr/>
          <p:nvPr/>
        </p:nvSpPr>
        <p:spPr>
          <a:xfrm>
            <a:off x="4387348" y="175175"/>
            <a:ext cx="2142762" cy="1943015"/>
          </a:xfrm>
          <a:prstGeom prst="wedgeRoundRectCallout">
            <a:avLst>
              <a:gd name="adj1" fmla="val -32213"/>
              <a:gd name="adj2" fmla="val 205811"/>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663300"/>
                </a:solidFill>
              </a:rPr>
              <a:t>Thus </a:t>
            </a:r>
            <a:r>
              <a:rPr lang="en-CA" sz="2400" b="1" u="sng" dirty="0">
                <a:solidFill>
                  <a:srgbClr val="0000FF"/>
                </a:solidFill>
              </a:rPr>
              <a:t>Yahuah saved </a:t>
            </a:r>
            <a:r>
              <a:rPr lang="en-CA" sz="2400" b="1" u="sng" dirty="0" err="1">
                <a:solidFill>
                  <a:srgbClr val="0000FF"/>
                </a:solidFill>
              </a:rPr>
              <a:t>Yisra’el</a:t>
            </a:r>
            <a:r>
              <a:rPr lang="en-CA" sz="2400" b="1" u="sng" dirty="0">
                <a:solidFill>
                  <a:srgbClr val="0000FF"/>
                </a:solidFill>
              </a:rPr>
              <a:t> </a:t>
            </a:r>
            <a:r>
              <a:rPr lang="en-CA" sz="2400" b="1" u="sng" dirty="0">
                <a:solidFill>
                  <a:srgbClr val="663300"/>
                </a:solidFill>
                <a:effectLst>
                  <a:glow rad="127000">
                    <a:srgbClr val="FFFF00"/>
                  </a:glow>
                </a:effectLst>
              </a:rPr>
              <a:t>that da</a:t>
            </a:r>
            <a:r>
              <a:rPr lang="en-CA" sz="2400" b="1" dirty="0">
                <a:solidFill>
                  <a:srgbClr val="663300"/>
                </a:solidFill>
                <a:effectLst>
                  <a:glow rad="127000">
                    <a:srgbClr val="FFFF00"/>
                  </a:glow>
                </a:effectLst>
              </a:rPr>
              <a:t>y </a:t>
            </a:r>
            <a:r>
              <a:rPr lang="en-CA" sz="2400" dirty="0">
                <a:solidFill>
                  <a:srgbClr val="663300"/>
                </a:solidFill>
              </a:rPr>
              <a:t>… !</a:t>
            </a:r>
            <a:br>
              <a:rPr lang="en-CA" sz="2400" dirty="0">
                <a:solidFill>
                  <a:srgbClr val="663300"/>
                </a:solidFill>
              </a:rPr>
            </a:br>
            <a:r>
              <a:rPr lang="en-CA" sz="2400" dirty="0">
                <a:solidFill>
                  <a:srgbClr val="663300"/>
                </a:solidFill>
              </a:rPr>
              <a:t>1 Sam 14:23</a:t>
            </a:r>
          </a:p>
        </p:txBody>
      </p:sp>
      <p:sp>
        <p:nvSpPr>
          <p:cNvPr id="21" name="Speech Bubble: Rectangle with Corners Rounded 20">
            <a:extLst>
              <a:ext uri="{FF2B5EF4-FFF2-40B4-BE49-F238E27FC236}">
                <a16:creationId xmlns="" xmlns:a16="http://schemas.microsoft.com/office/drawing/2014/main" id="{7D0772E2-0FA1-4184-9158-FD3B5BD9EC5E}"/>
              </a:ext>
            </a:extLst>
          </p:cNvPr>
          <p:cNvSpPr/>
          <p:nvPr/>
        </p:nvSpPr>
        <p:spPr>
          <a:xfrm>
            <a:off x="1618786" y="2731819"/>
            <a:ext cx="3060172" cy="2227672"/>
          </a:xfrm>
          <a:prstGeom prst="wedgeRoundRectCallout">
            <a:avLst>
              <a:gd name="adj1" fmla="val -10493"/>
              <a:gd name="adj2" fmla="val 60311"/>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i="1" dirty="0">
                <a:solidFill>
                  <a:srgbClr val="663300"/>
                </a:solidFill>
                <a:latin typeface="Comic Sans MS" panose="030F0702030302020204" pitchFamily="66" charset="0"/>
              </a:rPr>
              <a:t>Hebrew nation united and routed the Philistines!</a:t>
            </a:r>
            <a:br>
              <a:rPr lang="en-CA" sz="2800" b="1" i="1" dirty="0">
                <a:solidFill>
                  <a:srgbClr val="663300"/>
                </a:solidFill>
                <a:latin typeface="Comic Sans MS" panose="030F0702030302020204" pitchFamily="66" charset="0"/>
              </a:rPr>
            </a:br>
            <a:r>
              <a:rPr lang="en-CA" sz="2400" dirty="0">
                <a:solidFill>
                  <a:srgbClr val="663300"/>
                </a:solidFill>
              </a:rPr>
              <a:t>1 Sam 14:20-22 </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208708" y="3486996"/>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7832034" y="155447"/>
            <a:ext cx="2375452" cy="5068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#1</a:t>
            </a:r>
          </a:p>
        </p:txBody>
      </p:sp>
      <p:sp>
        <p:nvSpPr>
          <p:cNvPr id="23" name="Rectangle 22">
            <a:extLst>
              <a:ext uri="{FF2B5EF4-FFF2-40B4-BE49-F238E27FC236}">
                <a16:creationId xmlns="" xmlns:a16="http://schemas.microsoft.com/office/drawing/2014/main" id="{C86BB5F2-FC8C-45DE-9B1B-9A1A35C7DC13}"/>
              </a:ext>
            </a:extLst>
          </p:cNvPr>
          <p:cNvSpPr/>
          <p:nvPr/>
        </p:nvSpPr>
        <p:spPr>
          <a:xfrm>
            <a:off x="6939860" y="805070"/>
            <a:ext cx="5003662" cy="5702438"/>
          </a:xfrm>
          <a:prstGeom prst="rect">
            <a:avLst/>
          </a:prstGeom>
          <a:solidFill>
            <a:schemeClr val="accent2">
              <a:lumMod val="50000"/>
            </a:schemeClr>
          </a:solidFill>
          <a:ln w="571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8080"/>
                </a:solidFill>
                <a:effectLst>
                  <a:glow rad="127000">
                    <a:schemeClr val="bg1"/>
                  </a:glow>
                </a:effectLst>
                <a:latin typeface="Georgia" panose="02040502050405020303" pitchFamily="18" charset="0"/>
              </a:rPr>
              <a:t>1 Sam 14:24</a:t>
            </a:r>
            <a:r>
              <a:rPr lang="en-US" sz="2400" dirty="0">
                <a:solidFill>
                  <a:prstClr val="black"/>
                </a:solidFill>
                <a:effectLst>
                  <a:glow rad="127000">
                    <a:schemeClr val="bg1"/>
                  </a:glow>
                </a:effectLst>
                <a:latin typeface="Georgia" panose="02040502050405020303" pitchFamily="18" charset="0"/>
              </a:rPr>
              <a:t> </a:t>
            </a:r>
            <a:r>
              <a:rPr lang="en-CA" sz="2400" b="1" dirty="0"/>
              <a:t>then tells us: </a:t>
            </a:r>
            <a:br>
              <a:rPr lang="en-CA" sz="2400" b="1" dirty="0"/>
            </a:br>
            <a:r>
              <a:rPr lang="en-US" sz="3200" dirty="0">
                <a:solidFill>
                  <a:prstClr val="black"/>
                </a:solidFill>
                <a:latin typeface="Georgia" panose="02040502050405020303" pitchFamily="18" charset="0"/>
              </a:rPr>
              <a:t>And the men of </a:t>
            </a:r>
            <a:r>
              <a:rPr lang="en-US" sz="3200" dirty="0" err="1">
                <a:solidFill>
                  <a:prstClr val="black"/>
                </a:solidFill>
                <a:latin typeface="Georgia" panose="02040502050405020303" pitchFamily="18" charset="0"/>
              </a:rPr>
              <a:t>Yisra’ĕl</a:t>
            </a:r>
            <a:r>
              <a:rPr lang="en-US" sz="3200" dirty="0">
                <a:solidFill>
                  <a:prstClr val="black"/>
                </a:solidFill>
                <a:latin typeface="Georgia" panose="02040502050405020303" pitchFamily="18" charset="0"/>
              </a:rPr>
              <a:t> were distressed </a:t>
            </a:r>
            <a:r>
              <a:rPr lang="en-US" sz="3200" dirty="0">
                <a:solidFill>
                  <a:prstClr val="black"/>
                </a:solidFill>
                <a:effectLst>
                  <a:glow rad="127000">
                    <a:srgbClr val="2BE0F9"/>
                  </a:glow>
                </a:effectLst>
                <a:latin typeface="Georgia" panose="02040502050405020303" pitchFamily="18" charset="0"/>
              </a:rPr>
              <a:t>that day, </a:t>
            </a:r>
            <a:r>
              <a:rPr lang="en-US" sz="3200" dirty="0">
                <a:solidFill>
                  <a:prstClr val="black"/>
                </a:solidFill>
                <a:latin typeface="Georgia" panose="02040502050405020303" pitchFamily="18" charset="0"/>
              </a:rPr>
              <a:t>for </a:t>
            </a:r>
            <a:r>
              <a:rPr lang="en-US" sz="3200" dirty="0" err="1">
                <a:solidFill>
                  <a:prstClr val="black"/>
                </a:solidFill>
                <a:latin typeface="Georgia" panose="02040502050405020303" pitchFamily="18" charset="0"/>
              </a:rPr>
              <a:t>Sha’ul</a:t>
            </a:r>
            <a:r>
              <a:rPr lang="en-US" sz="3200" dirty="0">
                <a:solidFill>
                  <a:prstClr val="black"/>
                </a:solidFill>
                <a:latin typeface="Georgia" panose="02040502050405020303" pitchFamily="18" charset="0"/>
              </a:rPr>
              <a:t> had placed the people under oath, saying, “Cursed be the man who eats food until </a:t>
            </a:r>
            <a:r>
              <a:rPr lang="en-US" sz="3200" dirty="0">
                <a:solidFill>
                  <a:prstClr val="black"/>
                </a:solidFill>
                <a:effectLst>
                  <a:glow rad="127000">
                    <a:srgbClr val="00FF00"/>
                  </a:glow>
                </a:effectLst>
                <a:latin typeface="Georgia" panose="02040502050405020303" pitchFamily="18" charset="0"/>
              </a:rPr>
              <a:t>evening, </a:t>
            </a:r>
            <a:r>
              <a:rPr lang="en-US" sz="3200" dirty="0">
                <a:solidFill>
                  <a:prstClr val="black"/>
                </a:solidFill>
                <a:latin typeface="Georgia" panose="02040502050405020303" pitchFamily="18" charset="0"/>
              </a:rPr>
              <a:t>and I have taken revenge on my enemies.” Therefore none of the people tasted food. </a:t>
            </a:r>
            <a:r>
              <a:rPr lang="en-CA" sz="3200" dirty="0"/>
              <a:t> </a:t>
            </a:r>
          </a:p>
        </p:txBody>
      </p:sp>
    </p:spTree>
    <p:extLst>
      <p:ext uri="{BB962C8B-B14F-4D97-AF65-F5344CB8AC3E}">
        <p14:creationId xmlns:p14="http://schemas.microsoft.com/office/powerpoint/2010/main" val="11426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26</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ext uri="{D42A27DB-BD31-4B8C-83A1-F6EECF244321}">
                <p14:modId xmlns:p14="http://schemas.microsoft.com/office/powerpoint/2010/main" val="1510482896"/>
              </p:ext>
            </p:extLst>
          </p:nvPr>
        </p:nvGraphicFramePr>
        <p:xfrm>
          <a:off x="384916"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dirty="0">
                          <a:solidFill>
                            <a:srgbClr val="C00000"/>
                          </a:solidFill>
                        </a:rPr>
                        <a:t>Light Season of War. </a:t>
                      </a:r>
                      <a:r>
                        <a:rPr lang="en-CA" sz="3200" dirty="0"/>
                        <a:t/>
                      </a:r>
                      <a:br>
                        <a:rPr lang="en-CA" sz="3200" dirty="0"/>
                      </a:br>
                      <a:r>
                        <a:rPr lang="en-CA" sz="3200" dirty="0"/>
                        <a:t>             </a:t>
                      </a:r>
                      <a:r>
                        <a:rPr lang="en-CA" sz="3200" u="sng" dirty="0">
                          <a:solidFill>
                            <a:srgbClr val="C00000"/>
                          </a:solidFill>
                        </a:rPr>
                        <a:t>Do not eat food</a:t>
                      </a:r>
                      <a:r>
                        <a:rPr lang="en-CA" sz="3200" u="none" dirty="0">
                          <a:solidFill>
                            <a:srgbClr val="C00000"/>
                          </a:solidFill>
                        </a:rPr>
                        <a:t>!!!!</a:t>
                      </a:r>
                      <a:r>
                        <a:rPr lang="en-CA" sz="3200" u="sng" dirty="0">
                          <a:solidFill>
                            <a:srgbClr val="C00000"/>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363829" y="2812774"/>
            <a:ext cx="47043" cy="2240353"/>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V="1">
            <a:off x="5996009" y="2884559"/>
            <a:ext cx="1" cy="3396972"/>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666229" y="3009717"/>
            <a:ext cx="11323378" cy="1340294"/>
          </a:xfrm>
          <a:prstGeom prst="wedgeRoundRectCallout">
            <a:avLst>
              <a:gd name="adj1" fmla="val -13426"/>
              <a:gd name="adj2" fmla="val 105388"/>
              <a:gd name="adj3" fmla="val 16667"/>
            </a:avLst>
          </a:prstGeom>
          <a:noFill/>
          <a:ln w="38100">
            <a:solidFill>
              <a:srgbClr val="663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8080"/>
                </a:solidFill>
                <a:latin typeface="Georgia" panose="02040502050405020303" pitchFamily="18" charset="0"/>
              </a:rPr>
              <a:t>1 Sam 14:24</a:t>
            </a:r>
            <a:r>
              <a:rPr lang="en-US" sz="2400" dirty="0">
                <a:solidFill>
                  <a:prstClr val="black"/>
                </a:solidFill>
                <a:latin typeface="Georgia" panose="02040502050405020303" pitchFamily="18" charset="0"/>
              </a:rPr>
              <a:t>  And the men of </a:t>
            </a:r>
            <a:r>
              <a:rPr lang="en-US" sz="2400" dirty="0" err="1">
                <a:solidFill>
                  <a:prstClr val="black"/>
                </a:solidFill>
                <a:latin typeface="Georgia" panose="02040502050405020303" pitchFamily="18" charset="0"/>
              </a:rPr>
              <a:t>Yisra’ĕl</a:t>
            </a:r>
            <a:r>
              <a:rPr lang="en-US" sz="2400" dirty="0">
                <a:solidFill>
                  <a:prstClr val="black"/>
                </a:solidFill>
                <a:latin typeface="Georgia" panose="02040502050405020303" pitchFamily="18" charset="0"/>
              </a:rPr>
              <a:t>  were distressed </a:t>
            </a:r>
            <a:r>
              <a:rPr lang="en-US" sz="2400" b="1" dirty="0">
                <a:solidFill>
                  <a:prstClr val="black"/>
                </a:solidFill>
                <a:effectLst>
                  <a:glow rad="127000">
                    <a:srgbClr val="2BE0F9"/>
                  </a:glow>
                </a:effectLst>
                <a:latin typeface="Georgia" panose="02040502050405020303" pitchFamily="18" charset="0"/>
              </a:rPr>
              <a:t>that day, </a:t>
            </a:r>
            <a:r>
              <a:rPr lang="en-US" sz="2400" dirty="0">
                <a:solidFill>
                  <a:prstClr val="black"/>
                </a:solidFill>
                <a:latin typeface="Georgia" panose="02040502050405020303" pitchFamily="18" charset="0"/>
              </a:rPr>
              <a:t>for </a:t>
            </a:r>
            <a:r>
              <a:rPr lang="en-US" sz="2400" dirty="0" err="1">
                <a:solidFill>
                  <a:prstClr val="black"/>
                </a:solidFill>
                <a:latin typeface="Georgia" panose="02040502050405020303" pitchFamily="18" charset="0"/>
              </a:rPr>
              <a:t>Sha’ul</a:t>
            </a:r>
            <a:r>
              <a:rPr lang="en-US" sz="2400" dirty="0">
                <a:solidFill>
                  <a:prstClr val="black"/>
                </a:solidFill>
                <a:latin typeface="Georgia" panose="02040502050405020303" pitchFamily="18" charset="0"/>
              </a:rPr>
              <a:t> had placed the people  under oath, saying, </a:t>
            </a:r>
            <a:r>
              <a:rPr lang="en-US" sz="2400" dirty="0" err="1">
                <a:noFill/>
                <a:latin typeface="Georgia" panose="02040502050405020303" pitchFamily="18" charset="0"/>
              </a:rPr>
              <a:t>nn</a:t>
            </a:r>
            <a:r>
              <a:rPr lang="en-US" sz="2400" dirty="0">
                <a:solidFill>
                  <a:prstClr val="black"/>
                </a:solidFill>
                <a:latin typeface="Georgia" panose="02040502050405020303" pitchFamily="18" charset="0"/>
              </a:rPr>
              <a:t> </a:t>
            </a:r>
            <a:br>
              <a:rPr lang="en-US" sz="2400" dirty="0">
                <a:solidFill>
                  <a:prstClr val="black"/>
                </a:solidFill>
                <a:latin typeface="Georgia" panose="02040502050405020303" pitchFamily="18" charset="0"/>
              </a:rPr>
            </a:br>
            <a:r>
              <a:rPr lang="en-US" sz="3000" b="1" dirty="0">
                <a:solidFill>
                  <a:prstClr val="black"/>
                </a:solidFill>
                <a:effectLst/>
                <a:latin typeface="Georgia" panose="02040502050405020303" pitchFamily="18" charset="0"/>
              </a:rPr>
              <a:t>“Cursed be the man who eats food </a:t>
            </a:r>
            <a:r>
              <a:rPr lang="en-US" sz="3000" b="1" dirty="0">
                <a:solidFill>
                  <a:prstClr val="black"/>
                </a:solidFill>
                <a:effectLst>
                  <a:glow rad="127000">
                    <a:srgbClr val="00FF00"/>
                  </a:glow>
                </a:effectLst>
                <a:latin typeface="Georgia" panose="02040502050405020303" pitchFamily="18" charset="0"/>
              </a:rPr>
              <a:t>UNTIL EVENING …</a:t>
            </a:r>
            <a:r>
              <a:rPr lang="en-US" sz="3000" b="1" dirty="0">
                <a:solidFill>
                  <a:prstClr val="black"/>
                </a:solidFill>
                <a:effectLst/>
                <a:latin typeface="Georgia" panose="02040502050405020303" pitchFamily="18" charset="0"/>
              </a:rPr>
              <a:t>”</a:t>
            </a:r>
            <a:r>
              <a:rPr lang="en-US" sz="3200" dirty="0">
                <a:solidFill>
                  <a:prstClr val="black"/>
                </a:solidFill>
                <a:latin typeface="Georgia" panose="02040502050405020303" pitchFamily="18" charset="0"/>
              </a:rPr>
              <a:t> </a:t>
            </a:r>
            <a:endParaRPr lang="en-CA" sz="3200" dirty="0">
              <a:solidFill>
                <a:srgbClr val="663300"/>
              </a:solidFill>
            </a:endParaRP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19097" y="2445028"/>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181000" y="2445028"/>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461391" y="182981"/>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#2</a:t>
            </a:r>
          </a:p>
        </p:txBody>
      </p:sp>
      <p:sp>
        <p:nvSpPr>
          <p:cNvPr id="2" name="Rectangle 1">
            <a:extLst>
              <a:ext uri="{FF2B5EF4-FFF2-40B4-BE49-F238E27FC236}">
                <a16:creationId xmlns="" xmlns:a16="http://schemas.microsoft.com/office/drawing/2014/main" id="{F971A0E2-C8CB-402E-B8ED-C4F4DE5A03CE}"/>
              </a:ext>
            </a:extLst>
          </p:cNvPr>
          <p:cNvSpPr/>
          <p:nvPr/>
        </p:nvSpPr>
        <p:spPr>
          <a:xfrm>
            <a:off x="262027" y="215182"/>
            <a:ext cx="9971863" cy="2091419"/>
          </a:xfrm>
          <a:prstGeom prst="rect">
            <a:avLst/>
          </a:prstGeom>
          <a:noFill/>
          <a:ln w="57150">
            <a:solidFill>
              <a:srgbClr val="CC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a:solidFill>
                  <a:srgbClr val="663300"/>
                </a:solidFill>
              </a:rPr>
              <a:t>Saul, </a:t>
            </a:r>
            <a:r>
              <a:rPr lang="en-CA" sz="2800" u="sng" dirty="0">
                <a:solidFill>
                  <a:schemeClr val="tx1"/>
                </a:solidFill>
              </a:rPr>
              <a:t>ERRONEOUSLY</a:t>
            </a:r>
            <a:r>
              <a:rPr lang="en-CA" sz="2800" dirty="0">
                <a:solidFill>
                  <a:srgbClr val="663300"/>
                </a:solidFill>
              </a:rPr>
              <a:t> thinking he had some </a:t>
            </a:r>
            <a:r>
              <a:rPr lang="en-CA" sz="2800" dirty="0">
                <a:solidFill>
                  <a:schemeClr val="tx1"/>
                </a:solidFill>
              </a:rPr>
              <a:t>p</a:t>
            </a:r>
            <a:r>
              <a:rPr lang="en-CA" sz="2800" u="sng" dirty="0">
                <a:solidFill>
                  <a:schemeClr val="tx1"/>
                </a:solidFill>
              </a:rPr>
              <a:t>ositive</a:t>
            </a:r>
            <a:r>
              <a:rPr lang="en-CA" sz="2800" dirty="0">
                <a:solidFill>
                  <a:srgbClr val="663300"/>
                </a:solidFill>
              </a:rPr>
              <a:t> power of his own, wanted to place </a:t>
            </a:r>
            <a:r>
              <a:rPr lang="en-CA" sz="2800" b="1" dirty="0">
                <a:solidFill>
                  <a:srgbClr val="663300"/>
                </a:solidFill>
              </a:rPr>
              <a:t>“</a:t>
            </a:r>
            <a:r>
              <a:rPr lang="en-CA" sz="2800" b="1" u="sng" dirty="0">
                <a:solidFill>
                  <a:srgbClr val="663300"/>
                </a:solidFill>
              </a:rPr>
              <a:t>HIS OWN</a:t>
            </a:r>
            <a:r>
              <a:rPr lang="en-CA" sz="2800" b="1" dirty="0">
                <a:solidFill>
                  <a:srgbClr val="663300"/>
                </a:solidFill>
              </a:rPr>
              <a:t>” (</a:t>
            </a:r>
            <a:r>
              <a:rPr lang="en-CA" sz="2800" b="1" dirty="0">
                <a:solidFill>
                  <a:srgbClr val="663300"/>
                </a:solidFill>
                <a:effectLst>
                  <a:glow rad="190500">
                    <a:srgbClr val="00FF00"/>
                  </a:glow>
                </a:effectLst>
              </a:rPr>
              <a:t>?</a:t>
            </a:r>
            <a:r>
              <a:rPr lang="en-CA" sz="2800" b="1" dirty="0">
                <a:solidFill>
                  <a:srgbClr val="663300"/>
                </a:solidFill>
              </a:rPr>
              <a:t>) </a:t>
            </a:r>
            <a:r>
              <a:rPr lang="en-CA" sz="2800" dirty="0">
                <a:solidFill>
                  <a:srgbClr val="663300"/>
                </a:solidFill>
              </a:rPr>
              <a:t>influence on the battle. </a:t>
            </a:r>
            <a:br>
              <a:rPr lang="en-CA" sz="2800" dirty="0">
                <a:solidFill>
                  <a:srgbClr val="663300"/>
                </a:solidFill>
              </a:rPr>
            </a:br>
            <a:r>
              <a:rPr lang="en-CA" sz="2800" b="1" i="1" dirty="0">
                <a:solidFill>
                  <a:srgbClr val="7030A0"/>
                </a:solidFill>
              </a:rPr>
              <a:t>The question is:</a:t>
            </a:r>
            <a:r>
              <a:rPr lang="en-CA" sz="2800" dirty="0">
                <a:solidFill>
                  <a:srgbClr val="663300"/>
                </a:solidFill>
              </a:rPr>
              <a:t> Did Saul’s oath </a:t>
            </a:r>
            <a:r>
              <a:rPr lang="en-CA" sz="2800" b="1" u="sng" dirty="0">
                <a:solidFill>
                  <a:srgbClr val="0000FF"/>
                </a:solidFill>
              </a:rPr>
              <a:t>EMPOWER</a:t>
            </a:r>
            <a:r>
              <a:rPr lang="en-CA" sz="2800" dirty="0">
                <a:solidFill>
                  <a:srgbClr val="663300"/>
                </a:solidFill>
              </a:rPr>
              <a:t> or </a:t>
            </a:r>
            <a:r>
              <a:rPr lang="en-CA" sz="2800" b="1" u="sng" dirty="0">
                <a:solidFill>
                  <a:srgbClr val="C00000"/>
                </a:solidFill>
              </a:rPr>
              <a:t>DEBILITATE</a:t>
            </a:r>
            <a:r>
              <a:rPr lang="en-CA" sz="2800" dirty="0">
                <a:solidFill>
                  <a:srgbClr val="663300"/>
                </a:solidFill>
              </a:rPr>
              <a:t> the Hebrew warriors?  </a:t>
            </a:r>
            <a:r>
              <a:rPr lang="en-CA" sz="2800" b="1" dirty="0">
                <a:solidFill>
                  <a:srgbClr val="006699"/>
                </a:solidFill>
              </a:rPr>
              <a:t>Ultimately then, </a:t>
            </a:r>
            <a:r>
              <a:rPr lang="en-CA" sz="2800" b="1" u="sng" dirty="0">
                <a:solidFill>
                  <a:srgbClr val="006699"/>
                </a:solidFill>
              </a:rPr>
              <a:t>WHO</a:t>
            </a:r>
            <a:r>
              <a:rPr lang="en-CA" sz="2800" b="1" dirty="0">
                <a:solidFill>
                  <a:srgbClr val="006699"/>
                </a:solidFill>
              </a:rPr>
              <a:t> actually saved </a:t>
            </a:r>
            <a:r>
              <a:rPr lang="en-CA" sz="2800" b="1" dirty="0" err="1">
                <a:solidFill>
                  <a:srgbClr val="006699"/>
                </a:solidFill>
              </a:rPr>
              <a:t>Yisra’el</a:t>
            </a:r>
            <a:r>
              <a:rPr lang="en-CA" sz="2800" b="1" dirty="0">
                <a:solidFill>
                  <a:srgbClr val="006699"/>
                </a:solidFill>
              </a:rPr>
              <a:t>?</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768335" y="4055652"/>
            <a:ext cx="1748586" cy="1994950"/>
          </a:xfrm>
          <a:prstGeom prst="circularArrow">
            <a:avLst>
              <a:gd name="adj1" fmla="val 9721"/>
              <a:gd name="adj2" fmla="val 1142319"/>
              <a:gd name="adj3" fmla="val 20644209"/>
              <a:gd name="adj4" fmla="val 10663272"/>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 xmlns:a16="http://schemas.microsoft.com/office/drawing/2014/main" id="{2C24817F-B281-4719-9C77-A8809F75A7FB}"/>
              </a:ext>
            </a:extLst>
          </p:cNvPr>
          <p:cNvSpPr/>
          <p:nvPr/>
        </p:nvSpPr>
        <p:spPr>
          <a:xfrm>
            <a:off x="6692375" y="4633384"/>
            <a:ext cx="5433362" cy="1874124"/>
          </a:xfrm>
          <a:prstGeom prst="rect">
            <a:avLst/>
          </a:prstGeom>
          <a:solidFill>
            <a:srgbClr val="00B050"/>
          </a:solid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The evening twilight </a:t>
            </a:r>
            <a:r>
              <a:rPr lang="en-CA" sz="3600" b="1" u="sng" dirty="0">
                <a:solidFill>
                  <a:srgbClr val="0000FF"/>
                </a:solidFill>
              </a:rPr>
              <a:t>mixture</a:t>
            </a:r>
            <a:r>
              <a:rPr lang="en-CA" sz="3600" dirty="0"/>
              <a:t> arrives </a:t>
            </a:r>
            <a:br>
              <a:rPr lang="en-CA" sz="3600" dirty="0"/>
            </a:br>
            <a:r>
              <a:rPr lang="en-CA" sz="3600" b="1" u="sng" dirty="0">
                <a:solidFill>
                  <a:srgbClr val="CC3399"/>
                </a:solidFill>
                <a:effectLst>
                  <a:innerShdw blurRad="63500" dist="127000">
                    <a:srgbClr val="FFFF00"/>
                  </a:innerShdw>
                </a:effectLst>
                <a:latin typeface="Cooper Black" panose="0208090404030B020404" pitchFamily="18" charset="0"/>
              </a:rPr>
              <a:t>AFTER</a:t>
            </a:r>
            <a:r>
              <a:rPr lang="en-CA" sz="3600" dirty="0">
                <a:effectLst>
                  <a:innerShdw blurRad="63500" dist="50800">
                    <a:srgbClr val="FFFF00"/>
                  </a:innerShdw>
                </a:effectLst>
              </a:rPr>
              <a:t> </a:t>
            </a:r>
            <a:r>
              <a:rPr lang="en-CA" sz="3600" dirty="0"/>
              <a:t>THE SUN HAS SET!</a:t>
            </a:r>
          </a:p>
        </p:txBody>
      </p:sp>
      <p:sp>
        <p:nvSpPr>
          <p:cNvPr id="6" name="Arrow: Bent 5">
            <a:extLst>
              <a:ext uri="{FF2B5EF4-FFF2-40B4-BE49-F238E27FC236}">
                <a16:creationId xmlns="" xmlns:a16="http://schemas.microsoft.com/office/drawing/2014/main" id="{A4B5FCA4-1CD3-418C-8A43-4E1EB29C380A}"/>
              </a:ext>
            </a:extLst>
          </p:cNvPr>
          <p:cNvSpPr/>
          <p:nvPr/>
        </p:nvSpPr>
        <p:spPr>
          <a:xfrm rot="5400000">
            <a:off x="7845145" y="1536713"/>
            <a:ext cx="601812" cy="2587016"/>
          </a:xfrm>
          <a:prstGeom prst="bentArrow">
            <a:avLst>
              <a:gd name="adj1" fmla="val 25000"/>
              <a:gd name="adj2" fmla="val 42145"/>
              <a:gd name="adj3" fmla="val 29676"/>
              <a:gd name="adj4" fmla="val 70324"/>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5682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2"/>
                                        </p:tgtEl>
                                        <p:attrNameLst>
                                          <p:attrName>r</p:attrName>
                                        </p:attrNameLst>
                                      </p:cBhvr>
                                    </p:animRot>
                                  </p:childTnLst>
                                </p:cTn>
                              </p:par>
                              <p:par>
                                <p:cTn id="7" presetID="22" presetClass="entr" presetSubtype="1" fill="hold" grpId="0" nodeType="withEffect">
                                  <p:stCondLst>
                                    <p:cond delay="75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1250"/>
                                        <p:tgtEl>
                                          <p:spTgt spid="18"/>
                                        </p:tgtEl>
                                      </p:cBhvr>
                                    </p:animEffect>
                                  </p:childTnLst>
                                </p:cTn>
                              </p:par>
                              <p:par>
                                <p:cTn id="15" presetID="8" presetClass="emph" presetSubtype="0" fill="hold" grpId="0" nodeType="withEffect">
                                  <p:stCondLst>
                                    <p:cond delay="0"/>
                                  </p:stCondLst>
                                  <p:childTnLst>
                                    <p:animRot by="21600000">
                                      <p:cBhvr>
                                        <p:cTn id="16" dur="2000" fill="hold"/>
                                        <p:tgtEl>
                                          <p:spTgt spid="10"/>
                                        </p:tgtEl>
                                        <p:attrNameLst>
                                          <p:attrName>r</p:attrName>
                                        </p:attrNameLst>
                                      </p:cBhvr>
                                    </p:animRo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250"/>
                                        <p:tgtEl>
                                          <p:spTgt spid="6"/>
                                        </p:tgtEl>
                                      </p:cBhvr>
                                    </p:animEffect>
                                  </p:childTnLst>
                                </p:cTn>
                              </p:par>
                            </p:childTnLst>
                          </p:cTn>
                        </p:par>
                        <p:par>
                          <p:cTn id="20" fill="hold">
                            <p:stCondLst>
                              <p:cond delay="2000"/>
                            </p:stCondLst>
                            <p:childTnLst>
                              <p:par>
                                <p:cTn id="21" presetID="22" presetClass="entr" presetSubtype="8" repeatCount="4000" fill="hold" grpId="0" nodeType="afterEffect">
                                  <p:stCondLst>
                                    <p:cond delay="30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25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22" grpId="0"/>
      <p:bldP spid="2" grpId="0" animBg="1"/>
      <p:bldP spid="3" grpId="0" animBg="1"/>
      <p:bldP spid="13"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4000">
              <a:srgbClr val="663300"/>
            </a:gs>
            <a:gs pos="75000">
              <a:srgbClr val="663300">
                <a:alpha val="55000"/>
              </a:srgbClr>
            </a:gs>
            <a:gs pos="100000">
              <a:srgbClr val="F93DF0">
                <a:alpha val="70000"/>
              </a:srgbClr>
            </a:gs>
          </a:gsLst>
          <a:lin ang="5400000" scaled="1"/>
        </a:gradFill>
        <a:effectLst/>
      </p:bgPr>
    </p:bg>
    <p:spTree>
      <p:nvGrpSpPr>
        <p:cNvPr id="1" name=""/>
        <p:cNvGrpSpPr/>
        <p:nvPr/>
      </p:nvGrpSpPr>
      <p:grpSpPr>
        <a:xfrm>
          <a:off x="0" y="0"/>
          <a:ext cx="0" cy="0"/>
          <a:chOff x="0" y="0"/>
          <a:chExt cx="0" cy="0"/>
        </a:xfrm>
      </p:grpSpPr>
      <p:sp>
        <p:nvSpPr>
          <p:cNvPr id="2" name="Scroll: Vertical 1">
            <a:extLst>
              <a:ext uri="{FF2B5EF4-FFF2-40B4-BE49-F238E27FC236}">
                <a16:creationId xmlns="" xmlns:a16="http://schemas.microsoft.com/office/drawing/2014/main" id="{29CCAFB4-D7A9-4027-9B5B-ADD000F500A2}"/>
              </a:ext>
            </a:extLst>
          </p:cNvPr>
          <p:cNvSpPr/>
          <p:nvPr/>
        </p:nvSpPr>
        <p:spPr>
          <a:xfrm>
            <a:off x="326573" y="223935"/>
            <a:ext cx="11635273" cy="6204857"/>
          </a:xfrm>
          <a:prstGeom prst="verticalScroll">
            <a:avLst>
              <a:gd name="adj" fmla="val 13681"/>
            </a:avLst>
          </a:prstGeom>
          <a:solidFill>
            <a:srgbClr val="00B050"/>
          </a:solidFill>
          <a:ln w="76200">
            <a:solidFill>
              <a:schemeClr val="accent2">
                <a:lumMod val="60000"/>
                <a:lumOff val="4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663300"/>
                </a:solidFill>
              </a:rPr>
              <a:t>The Hebrew warriors were expending massive amounts of energy defending the nation.  They, not being allowed to eat food on account of </a:t>
            </a:r>
            <a:r>
              <a:rPr lang="en-CA" sz="3600" b="1" dirty="0">
                <a:solidFill>
                  <a:schemeClr val="tx1"/>
                </a:solidFill>
              </a:rPr>
              <a:t>DEATH,</a:t>
            </a:r>
            <a:r>
              <a:rPr lang="en-CA" sz="3600" dirty="0">
                <a:solidFill>
                  <a:srgbClr val="663300"/>
                </a:solidFill>
              </a:rPr>
              <a:t> </a:t>
            </a:r>
            <a:br>
              <a:rPr lang="en-CA" sz="3600" dirty="0">
                <a:solidFill>
                  <a:srgbClr val="663300"/>
                </a:solidFill>
              </a:rPr>
            </a:br>
            <a:r>
              <a:rPr lang="en-CA" sz="3600" b="1" dirty="0">
                <a:ln>
                  <a:solidFill>
                    <a:srgbClr val="0000FF"/>
                  </a:solidFill>
                </a:ln>
                <a:solidFill>
                  <a:srgbClr val="663300"/>
                </a:solidFill>
                <a:effectLst>
                  <a:outerShdw blurRad="50800" dist="50800" dir="5400000" algn="ctr" rotWithShape="0">
                    <a:srgbClr val="FFFF00"/>
                  </a:outerShdw>
                </a:effectLst>
              </a:rPr>
              <a:t>were extremely hungry! </a:t>
            </a:r>
          </a:p>
          <a:p>
            <a:r>
              <a:rPr lang="en-CA" sz="3600" dirty="0">
                <a:solidFill>
                  <a:srgbClr val="663300"/>
                </a:solidFill>
              </a:rPr>
              <a:t>      </a:t>
            </a:r>
            <a:r>
              <a:rPr lang="en-CA" sz="3600" b="1" dirty="0">
                <a:ln>
                  <a:solidFill>
                    <a:srgbClr val="0000FF"/>
                  </a:solidFill>
                </a:ln>
                <a:solidFill>
                  <a:srgbClr val="C00000"/>
                </a:solidFill>
              </a:rPr>
              <a:t>Again:</a:t>
            </a:r>
            <a:r>
              <a:rPr lang="en-CA" sz="3600" dirty="0">
                <a:ln>
                  <a:solidFill>
                    <a:srgbClr val="0000FF"/>
                  </a:solidFill>
                </a:ln>
                <a:solidFill>
                  <a:srgbClr val="C00000"/>
                </a:solidFill>
              </a:rPr>
              <a:t> </a:t>
            </a:r>
            <a:r>
              <a:rPr lang="en-CA" sz="3600" dirty="0">
                <a:solidFill>
                  <a:srgbClr val="663300"/>
                </a:solidFill>
              </a:rPr>
              <a:t/>
            </a:r>
            <a:br>
              <a:rPr lang="en-CA" sz="3600" dirty="0">
                <a:solidFill>
                  <a:srgbClr val="663300"/>
                </a:solidFill>
              </a:rPr>
            </a:br>
            <a:r>
              <a:rPr lang="en-CA" sz="3600" dirty="0">
                <a:solidFill>
                  <a:srgbClr val="663300"/>
                </a:solidFill>
              </a:rPr>
              <a:t>Did Saul’s oath </a:t>
            </a:r>
            <a:r>
              <a:rPr lang="en-CA" sz="3600" b="1" u="sng" dirty="0">
                <a:solidFill>
                  <a:srgbClr val="663300"/>
                </a:solidFill>
              </a:rPr>
              <a:t>em</a:t>
            </a:r>
            <a:r>
              <a:rPr lang="en-CA" sz="3600" b="1" dirty="0">
                <a:solidFill>
                  <a:srgbClr val="663300"/>
                </a:solidFill>
              </a:rPr>
              <a:t>p</a:t>
            </a:r>
            <a:r>
              <a:rPr lang="en-CA" sz="3600" b="1" u="sng" dirty="0">
                <a:solidFill>
                  <a:srgbClr val="663300"/>
                </a:solidFill>
              </a:rPr>
              <a:t>ower</a:t>
            </a:r>
            <a:r>
              <a:rPr lang="en-CA" sz="3600" dirty="0">
                <a:solidFill>
                  <a:srgbClr val="663300"/>
                </a:solidFill>
              </a:rPr>
              <a:t> them, or </a:t>
            </a:r>
            <a:r>
              <a:rPr lang="en-CA" sz="3600" b="1" dirty="0">
                <a:ln>
                  <a:solidFill>
                    <a:sysClr val="windowText" lastClr="000000"/>
                  </a:solidFill>
                </a:ln>
                <a:solidFill>
                  <a:srgbClr val="C00000"/>
                </a:solidFill>
              </a:rPr>
              <a:t>debilitate</a:t>
            </a:r>
            <a:r>
              <a:rPr lang="en-CA" sz="3600" dirty="0">
                <a:solidFill>
                  <a:srgbClr val="663300"/>
                </a:solidFill>
              </a:rPr>
              <a:t> them?</a:t>
            </a:r>
            <a:br>
              <a:rPr lang="en-CA" sz="3600" dirty="0">
                <a:solidFill>
                  <a:srgbClr val="663300"/>
                </a:solidFill>
              </a:rPr>
            </a:br>
            <a:r>
              <a:rPr lang="en-CA" dirty="0">
                <a:solidFill>
                  <a:srgbClr val="663300"/>
                </a:solidFill>
              </a:rPr>
              <a:t> </a:t>
            </a:r>
          </a:p>
          <a:p>
            <a:pPr algn="ctr"/>
            <a:r>
              <a:rPr lang="en-CA" sz="3600" dirty="0">
                <a:solidFill>
                  <a:srgbClr val="663300"/>
                </a:solidFill>
              </a:rPr>
              <a:t>Ultimately, to which authority was Saul submitting?</a:t>
            </a:r>
            <a:br>
              <a:rPr lang="en-CA" sz="3600" dirty="0">
                <a:solidFill>
                  <a:srgbClr val="663300"/>
                </a:solidFill>
              </a:rPr>
            </a:br>
            <a:r>
              <a:rPr lang="en-CA" sz="3600" dirty="0">
                <a:solidFill>
                  <a:schemeClr val="tx1"/>
                </a:solidFill>
              </a:rPr>
              <a:t>What </a:t>
            </a:r>
            <a:r>
              <a:rPr lang="en-CA" sz="3600" u="sng" dirty="0">
                <a:solidFill>
                  <a:schemeClr val="tx1"/>
                </a:solidFill>
              </a:rPr>
              <a:t>innocent action</a:t>
            </a:r>
            <a:r>
              <a:rPr lang="en-CA" sz="3600" dirty="0">
                <a:solidFill>
                  <a:schemeClr val="tx1"/>
                </a:solidFill>
              </a:rPr>
              <a:t> did </a:t>
            </a:r>
            <a:r>
              <a:rPr lang="en-CA" sz="3600" dirty="0" err="1">
                <a:solidFill>
                  <a:schemeClr val="tx1"/>
                </a:solidFill>
              </a:rPr>
              <a:t>Yonathan</a:t>
            </a:r>
            <a:r>
              <a:rPr lang="en-CA" sz="3600" dirty="0">
                <a:solidFill>
                  <a:schemeClr val="tx1"/>
                </a:solidFill>
              </a:rPr>
              <a:t> take on?</a:t>
            </a:r>
          </a:p>
        </p:txBody>
      </p:sp>
      <p:sp>
        <p:nvSpPr>
          <p:cNvPr id="3" name="Slide Number Placeholder 2">
            <a:extLst>
              <a:ext uri="{FF2B5EF4-FFF2-40B4-BE49-F238E27FC236}">
                <a16:creationId xmlns="" xmlns:a16="http://schemas.microsoft.com/office/drawing/2014/main" id="{1060F4F5-D2D5-4E90-8E6D-4E031D2885D1}"/>
              </a:ext>
            </a:extLst>
          </p:cNvPr>
          <p:cNvSpPr>
            <a:spLocks noGrp="1"/>
          </p:cNvSpPr>
          <p:nvPr>
            <p:ph type="sldNum" sz="quarter" idx="12"/>
          </p:nvPr>
        </p:nvSpPr>
        <p:spPr>
          <a:xfrm>
            <a:off x="11654971" y="6525164"/>
            <a:ext cx="537029" cy="332836"/>
          </a:xfrm>
        </p:spPr>
        <p:txBody>
          <a:bodyPr/>
          <a:lstStyle/>
          <a:p>
            <a:fld id="{013F0C8B-F959-4B64-89A8-DBC3EC2ED197}" type="slidenum">
              <a:rPr lang="en-CA" smtClean="0">
                <a:solidFill>
                  <a:schemeClr val="tx1"/>
                </a:solidFill>
              </a:rPr>
              <a:t>27</a:t>
            </a:fld>
            <a:endParaRPr lang="en-CA" dirty="0">
              <a:solidFill>
                <a:schemeClr val="tx1"/>
              </a:solidFill>
            </a:endParaRPr>
          </a:p>
        </p:txBody>
      </p:sp>
    </p:spTree>
    <p:extLst>
      <p:ext uri="{BB962C8B-B14F-4D97-AF65-F5344CB8AC3E}">
        <p14:creationId xmlns:p14="http://schemas.microsoft.com/office/powerpoint/2010/main" val="77927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84000">
              <a:srgbClr val="339900">
                <a:alpha val="57000"/>
              </a:srgbClr>
            </a:gs>
            <a:gs pos="70000">
              <a:srgbClr val="FFFF00">
                <a:alpha val="42000"/>
              </a:srgbClr>
            </a:gs>
            <a:gs pos="28000">
              <a:srgbClr val="663300">
                <a:alpha val="36000"/>
              </a:srgbClr>
            </a:gs>
            <a:gs pos="51000">
              <a:srgbClr val="00FF00">
                <a:alpha val="31000"/>
              </a:srgb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57150" y="335119"/>
            <a:ext cx="12058650" cy="6187761"/>
          </a:xfrm>
          <a:prstGeom prst="doubleWave">
            <a:avLst>
              <a:gd name="adj1" fmla="val 5768"/>
              <a:gd name="adj2" fmla="val -5615"/>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6699"/>
                </a:solidFill>
                <a:latin typeface="Georgia" panose="02040502050405020303" pitchFamily="18" charset="0"/>
              </a:rPr>
              <a:t>1 Sam 14:25  </a:t>
            </a:r>
            <a:r>
              <a:rPr lang="en-US" sz="2800" dirty="0">
                <a:solidFill>
                  <a:prstClr val="black"/>
                </a:solidFill>
                <a:latin typeface="Georgia" panose="02040502050405020303" pitchFamily="18" charset="0"/>
              </a:rPr>
              <a:t>And all </a:t>
            </a:r>
            <a:r>
              <a:rPr lang="en-US" sz="2800" i="1" dirty="0">
                <a:solidFill>
                  <a:prstClr val="black"/>
                </a:solidFill>
                <a:latin typeface="Georgia" panose="02040502050405020303" pitchFamily="18" charset="0"/>
              </a:rPr>
              <a:t>they of</a:t>
            </a:r>
            <a:r>
              <a:rPr lang="en-US" sz="2800" dirty="0">
                <a:solidFill>
                  <a:prstClr val="black"/>
                </a:solidFill>
                <a:latin typeface="Georgia" panose="02040502050405020303" pitchFamily="18" charset="0"/>
              </a:rPr>
              <a:t> the land came into the 	woods, and there was </a:t>
            </a:r>
            <a:r>
              <a:rPr lang="en-US" sz="2800" dirty="0">
                <a:solidFill>
                  <a:prstClr val="black"/>
                </a:solidFill>
                <a:effectLst>
                  <a:glow rad="127000">
                    <a:srgbClr val="FFCCFF"/>
                  </a:glow>
                </a:effectLst>
                <a:latin typeface="Georgia" panose="02040502050405020303" pitchFamily="18" charset="0"/>
              </a:rPr>
              <a:t>honey</a:t>
            </a:r>
            <a:r>
              <a:rPr lang="en-US" sz="2800" dirty="0">
                <a:solidFill>
                  <a:prstClr val="black"/>
                </a:solidFill>
                <a:latin typeface="Georgia" panose="02040502050405020303" pitchFamily="18" charset="0"/>
              </a:rPr>
              <a:t> on the ground. </a:t>
            </a:r>
          </a:p>
          <a:p>
            <a:r>
              <a:rPr lang="en-US" sz="2800" dirty="0">
                <a:solidFill>
                  <a:srgbClr val="006699"/>
                </a:solidFill>
                <a:latin typeface="Georgia" panose="02040502050405020303" pitchFamily="18" charset="0"/>
              </a:rPr>
              <a:t>1 Sam 14:26  </a:t>
            </a:r>
            <a:r>
              <a:rPr lang="en-US" sz="2800" dirty="0">
                <a:solidFill>
                  <a:prstClr val="black"/>
                </a:solidFill>
                <a:latin typeface="Georgia" panose="02040502050405020303" pitchFamily="18" charset="0"/>
              </a:rPr>
              <a:t>And the people came into the woods and 	saw the </a:t>
            </a:r>
            <a:r>
              <a:rPr lang="en-US" sz="2800" dirty="0">
                <a:solidFill>
                  <a:prstClr val="black"/>
                </a:solidFill>
                <a:effectLst>
                  <a:glow rad="127000">
                    <a:srgbClr val="FFCCFF"/>
                  </a:glow>
                </a:effectLst>
                <a:latin typeface="Georgia" panose="02040502050405020303" pitchFamily="18" charset="0"/>
              </a:rPr>
              <a:t>honey,</a:t>
            </a:r>
            <a:r>
              <a:rPr lang="en-US" sz="2800" dirty="0">
                <a:solidFill>
                  <a:prstClr val="black"/>
                </a:solidFill>
                <a:latin typeface="Georgia" panose="02040502050405020303" pitchFamily="18" charset="0"/>
              </a:rPr>
              <a:t> </a:t>
            </a:r>
            <a:r>
              <a:rPr lang="en-US" sz="2800" dirty="0">
                <a:solidFill>
                  <a:prstClr val="black"/>
                </a:solidFill>
                <a:effectLst>
                  <a:glow rad="127000">
                    <a:srgbClr val="FFCCFF"/>
                  </a:glow>
                </a:effectLst>
                <a:latin typeface="Georgia" panose="02040502050405020303" pitchFamily="18" charset="0"/>
              </a:rPr>
              <a:t>dripping.</a:t>
            </a:r>
            <a:r>
              <a:rPr lang="en-US" sz="2800" dirty="0">
                <a:solidFill>
                  <a:prstClr val="black"/>
                </a:solidFill>
                <a:latin typeface="Georgia" panose="02040502050405020303" pitchFamily="18" charset="0"/>
              </a:rPr>
              <a:t>  But no one put his hand 	to his mouth, for the people feared the oath. </a:t>
            </a:r>
          </a:p>
          <a:p>
            <a:r>
              <a:rPr lang="en-US" sz="2800" dirty="0">
                <a:solidFill>
                  <a:srgbClr val="006699"/>
                </a:solidFill>
                <a:latin typeface="Georgia" panose="02040502050405020303" pitchFamily="18" charset="0"/>
              </a:rPr>
              <a:t>1 Sam 14:27  </a:t>
            </a:r>
            <a:r>
              <a:rPr lang="en-US" sz="2800" u="sng" dirty="0">
                <a:solidFill>
                  <a:prstClr val="black"/>
                </a:solidFill>
                <a:latin typeface="Georgia" panose="02040502050405020303" pitchFamily="18" charset="0"/>
              </a:rPr>
              <a:t>But </a:t>
            </a:r>
            <a:r>
              <a:rPr lang="en-US" sz="2800" b="1" u="sng" dirty="0" err="1">
                <a:solidFill>
                  <a:prstClr val="black"/>
                </a:solidFill>
                <a:latin typeface="Georgia" panose="02040502050405020303" pitchFamily="18" charset="0"/>
              </a:rPr>
              <a:t>Yonathan</a:t>
            </a:r>
            <a:r>
              <a:rPr lang="en-US" sz="2800" u="sng" dirty="0">
                <a:solidFill>
                  <a:prstClr val="black"/>
                </a:solidFill>
                <a:latin typeface="Georgia" panose="02040502050405020303" pitchFamily="18" charset="0"/>
              </a:rPr>
              <a:t> had not heard that his father </a:t>
            </a:r>
            <a:r>
              <a:rPr lang="en-US" sz="2800" dirty="0">
                <a:solidFill>
                  <a:prstClr val="black"/>
                </a:solidFill>
                <a:latin typeface="Georgia" panose="02040502050405020303" pitchFamily="18" charset="0"/>
              </a:rPr>
              <a:t>	</a:t>
            </a:r>
            <a:r>
              <a:rPr lang="en-US" sz="2800" u="sng" dirty="0">
                <a:solidFill>
                  <a:prstClr val="black"/>
                </a:solidFill>
                <a:latin typeface="Georgia" panose="02040502050405020303" pitchFamily="18" charset="0"/>
              </a:rPr>
              <a:t>had taken an oath</a:t>
            </a:r>
            <a:r>
              <a:rPr lang="en-US" sz="2800" dirty="0">
                <a:solidFill>
                  <a:prstClr val="black"/>
                </a:solidFill>
                <a:latin typeface="Georgia" panose="02040502050405020303" pitchFamily="18" charset="0"/>
              </a:rPr>
              <a:t> of the people, and </a:t>
            </a:r>
            <a:r>
              <a:rPr lang="en-US" sz="2800" b="1" dirty="0">
                <a:solidFill>
                  <a:prstClr val="black"/>
                </a:solidFill>
                <a:effectLst>
                  <a:glow rad="127000">
                    <a:srgbClr val="2BE0F9"/>
                  </a:glow>
                </a:effectLst>
                <a:latin typeface="Georgia" panose="02040502050405020303" pitchFamily="18" charset="0"/>
              </a:rPr>
              <a:t>he stretched 	out the end of the rod that was in his hand 	and dipped it in a honeycomb, and put his 	hand to his mouth.  And his eyes lit up.</a:t>
            </a:r>
          </a:p>
        </p:txBody>
      </p:sp>
      <p:sp>
        <p:nvSpPr>
          <p:cNvPr id="2" name="Slide Number Placeholder 1">
            <a:extLst>
              <a:ext uri="{FF2B5EF4-FFF2-40B4-BE49-F238E27FC236}">
                <a16:creationId xmlns="" xmlns:a16="http://schemas.microsoft.com/office/drawing/2014/main" id="{5924D1B9-6F2B-49D1-AE37-DD2E1CAB6D5D}"/>
              </a:ext>
            </a:extLst>
          </p:cNvPr>
          <p:cNvSpPr>
            <a:spLocks noGrp="1"/>
          </p:cNvSpPr>
          <p:nvPr>
            <p:ph type="sldNum" sz="quarter" idx="12"/>
          </p:nvPr>
        </p:nvSpPr>
        <p:spPr>
          <a:xfrm>
            <a:off x="11755582" y="6509616"/>
            <a:ext cx="436418" cy="348384"/>
          </a:xfrm>
        </p:spPr>
        <p:txBody>
          <a:bodyPr/>
          <a:lstStyle/>
          <a:p>
            <a:fld id="{013F0C8B-F959-4B64-89A8-DBC3EC2ED197}" type="slidenum">
              <a:rPr lang="en-CA" smtClean="0">
                <a:solidFill>
                  <a:schemeClr val="tx1"/>
                </a:solidFill>
              </a:rPr>
              <a:t>28</a:t>
            </a:fld>
            <a:endParaRPr lang="en-CA" dirty="0">
              <a:solidFill>
                <a:schemeClr val="tx1"/>
              </a:solidFill>
            </a:endParaRPr>
          </a:p>
        </p:txBody>
      </p:sp>
      <p:grpSp>
        <p:nvGrpSpPr>
          <p:cNvPr id="7" name="Group 6"/>
          <p:cNvGrpSpPr/>
          <p:nvPr/>
        </p:nvGrpSpPr>
        <p:grpSpPr>
          <a:xfrm>
            <a:off x="-673100" y="-410118"/>
            <a:ext cx="13377717" cy="1743617"/>
            <a:chOff x="-673100" y="-410118"/>
            <a:chExt cx="13377717" cy="1743617"/>
          </a:xfrm>
        </p:grpSpPr>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85308" y="-384718"/>
              <a:ext cx="5272419"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7840716" y="-384718"/>
              <a:ext cx="4863901"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73100" y="-410118"/>
              <a:ext cx="5605318"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3942369"/>
            <a:ext cx="2141677" cy="28357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8388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flipH="1">
            <a:off x="7840716" y="-384718"/>
            <a:ext cx="4863901"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29</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ext uri="{D42A27DB-BD31-4B8C-83A1-F6EECF244321}">
                <p14:modId xmlns:p14="http://schemas.microsoft.com/office/powerpoint/2010/main" val="1017088921"/>
              </p:ext>
            </p:extLst>
          </p:nvPr>
        </p:nvGraphicFramePr>
        <p:xfrm>
          <a:off x="384916"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dirty="0">
                          <a:solidFill>
                            <a:srgbClr val="C00000"/>
                          </a:solidFill>
                        </a:rPr>
                        <a:t>Light Season of War. </a:t>
                      </a:r>
                      <a:r>
                        <a:rPr lang="en-CA" sz="3200" dirty="0"/>
                        <a:t/>
                      </a:r>
                      <a:br>
                        <a:rPr lang="en-CA" sz="3200" dirty="0"/>
                      </a:br>
                      <a:r>
                        <a:rPr lang="en-CA" sz="3200" dirty="0"/>
                        <a:t>    </a:t>
                      </a:r>
                      <a:r>
                        <a:rPr lang="en-CA" sz="3200" u="sng" dirty="0">
                          <a:solidFill>
                            <a:srgbClr val="C00000"/>
                          </a:solidFill>
                        </a:rPr>
                        <a:t>Do not eat food until evenin</a:t>
                      </a:r>
                      <a:r>
                        <a:rPr lang="en-CA" sz="3200" u="none" dirty="0">
                          <a:solidFill>
                            <a:srgbClr val="C00000"/>
                          </a:solidFill>
                        </a:rPr>
                        <a:t>g!</a:t>
                      </a:r>
                      <a:r>
                        <a:rPr lang="en-CA" sz="3200" u="sng" dirty="0">
                          <a:solidFill>
                            <a:srgbClr val="C00000"/>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363829" y="2812774"/>
            <a:ext cx="47043" cy="2240353"/>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H="1" flipV="1">
            <a:off x="5984957" y="4245484"/>
            <a:ext cx="17993" cy="2044422"/>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1490257" y="1946071"/>
            <a:ext cx="10439715" cy="1948921"/>
          </a:xfrm>
          <a:prstGeom prst="wedgeRoundRectCallout">
            <a:avLst>
              <a:gd name="adj1" fmla="val -11221"/>
              <a:gd name="adj2" fmla="val 109844"/>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rgbClr val="663300"/>
                </a:solidFill>
                <a:effectLst>
                  <a:innerShdw blurRad="50800" dist="88900">
                    <a:srgbClr val="00B050"/>
                  </a:innerShdw>
                </a:effectLst>
              </a:rPr>
              <a:t>Yonathan</a:t>
            </a:r>
            <a:r>
              <a:rPr lang="en-CA" sz="3200" dirty="0">
                <a:solidFill>
                  <a:srgbClr val="663300"/>
                </a:solidFill>
                <a:effectLst>
                  <a:innerShdw blurRad="50800" dist="88900">
                    <a:srgbClr val="00B050"/>
                  </a:innerShdw>
                </a:effectLst>
              </a:rPr>
              <a:t>, not knowing of his father </a:t>
            </a:r>
            <a:r>
              <a:rPr lang="en-CA" sz="3200" u="sng" dirty="0">
                <a:solidFill>
                  <a:srgbClr val="663300"/>
                </a:solidFill>
                <a:effectLst>
                  <a:innerShdw blurRad="50800" dist="88900">
                    <a:srgbClr val="00B050"/>
                  </a:innerShdw>
                </a:effectLst>
              </a:rPr>
              <a:t>Saul’s oath</a:t>
            </a:r>
            <a:r>
              <a:rPr lang="en-CA" sz="3200" dirty="0">
                <a:solidFill>
                  <a:srgbClr val="663300"/>
                </a:solidFill>
                <a:effectLst>
                  <a:innerShdw blurRad="50800" dist="88900">
                    <a:srgbClr val="00B050"/>
                  </a:innerShdw>
                </a:effectLst>
              </a:rPr>
              <a:t> </a:t>
            </a:r>
            <a:r>
              <a:rPr lang="en-CA" sz="3200" dirty="0">
                <a:solidFill>
                  <a:srgbClr val="663300"/>
                </a:solidFill>
                <a:effectLst>
                  <a:glow rad="63500">
                    <a:srgbClr val="FFCCFF"/>
                  </a:glow>
                  <a:innerShdw blurRad="50800" dist="88900">
                    <a:srgbClr val="00B050"/>
                  </a:innerShdw>
                </a:effectLst>
              </a:rPr>
              <a:t>ate some rejuvenating honey. </a:t>
            </a:r>
            <a:r>
              <a:rPr lang="en-CA" sz="3200" dirty="0">
                <a:solidFill>
                  <a:srgbClr val="663300"/>
                </a:solidFill>
                <a:effectLst>
                  <a:innerShdw blurRad="50800" dist="88900">
                    <a:srgbClr val="00B050"/>
                  </a:innerShdw>
                </a:effectLst>
              </a:rPr>
              <a:t> </a:t>
            </a:r>
            <a:r>
              <a:rPr lang="en-CA" sz="3200" u="sng" dirty="0">
                <a:solidFill>
                  <a:srgbClr val="663300"/>
                </a:solidFill>
                <a:effectLst>
                  <a:innerShdw blurRad="50800" dist="88900">
                    <a:srgbClr val="00B050"/>
                  </a:innerShdw>
                </a:effectLst>
              </a:rPr>
              <a:t>It was before the sunset occurred</a:t>
            </a:r>
            <a:r>
              <a:rPr lang="en-CA" sz="3200" dirty="0">
                <a:solidFill>
                  <a:srgbClr val="663300"/>
                </a:solidFill>
                <a:effectLst>
                  <a:innerShdw blurRad="50800" dist="88900">
                    <a:srgbClr val="00B050"/>
                  </a:innerShdw>
                </a:effectLst>
              </a:rPr>
              <a:t> and he had no idea of the consequences per Saul’s oath.</a:t>
            </a: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19097" y="2445028"/>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779701" y="3805954"/>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251187" y="603392"/>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#3</a:t>
            </a:r>
          </a:p>
        </p:txBody>
      </p:sp>
      <p:sp>
        <p:nvSpPr>
          <p:cNvPr id="2" name="Rectangle 1">
            <a:extLst>
              <a:ext uri="{FF2B5EF4-FFF2-40B4-BE49-F238E27FC236}">
                <a16:creationId xmlns="" xmlns:a16="http://schemas.microsoft.com/office/drawing/2014/main" id="{F971A0E2-C8CB-402E-B8ED-C4F4DE5A03CE}"/>
              </a:ext>
            </a:extLst>
          </p:cNvPr>
          <p:cNvSpPr/>
          <p:nvPr/>
        </p:nvSpPr>
        <p:spPr>
          <a:xfrm>
            <a:off x="960117" y="638602"/>
            <a:ext cx="8655831" cy="1190831"/>
          </a:xfrm>
          <a:prstGeom prst="rect">
            <a:avLst/>
          </a:prstGeom>
          <a:noFill/>
          <a:ln w="57150">
            <a:solidFill>
              <a:srgbClr val="0066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lgn="ctr"/>
            <a:r>
              <a:rPr lang="en-CA" sz="2800" b="1" dirty="0">
                <a:solidFill>
                  <a:srgbClr val="006699"/>
                </a:solidFill>
              </a:rPr>
              <a:t>Yahuah had ensured the warriors had access to near </a:t>
            </a:r>
            <a:br>
              <a:rPr lang="en-CA" sz="2800" b="1" dirty="0">
                <a:solidFill>
                  <a:srgbClr val="006699"/>
                </a:solidFill>
              </a:rPr>
            </a:br>
            <a:r>
              <a:rPr lang="en-CA" sz="2800" b="1" dirty="0">
                <a:solidFill>
                  <a:srgbClr val="006699"/>
                </a:solidFill>
              </a:rPr>
              <a:t>instant energy by supplying honey available to all. </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768335" y="4055652"/>
            <a:ext cx="1748586" cy="1994950"/>
          </a:xfrm>
          <a:prstGeom prst="circularArrow">
            <a:avLst>
              <a:gd name="adj1" fmla="val 9721"/>
              <a:gd name="adj2" fmla="val 1142319"/>
              <a:gd name="adj3" fmla="val 20644209"/>
              <a:gd name="adj4" fmla="val 10663272"/>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4" name="Picture 13"/>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85308" y="-384718"/>
            <a:ext cx="5272419"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73100" y="-410118"/>
            <a:ext cx="5605318" cy="17182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0886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2"/>
                                        </p:tgtEl>
                                        <p:attrNameLst>
                                          <p:attrName>r</p:attrName>
                                        </p:attrNameLst>
                                      </p:cBhvr>
                                    </p:animRot>
                                  </p:childTnLst>
                                </p:cTn>
                              </p:par>
                              <p:par>
                                <p:cTn id="7" presetID="22" presetClass="entr" presetSubtype="1" fill="hold" grpId="0" nodeType="withEffect">
                                  <p:stCondLst>
                                    <p:cond delay="75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1250"/>
                                        <p:tgtEl>
                                          <p:spTgt spid="18"/>
                                        </p:tgtEl>
                                      </p:cBhvr>
                                    </p:animEffect>
                                  </p:childTnLst>
                                </p:cTn>
                              </p:par>
                              <p:par>
                                <p:cTn id="15" presetID="8" presetClass="emph" presetSubtype="0" fill="hold" grpId="0" nodeType="withEffect">
                                  <p:stCondLst>
                                    <p:cond delay="0"/>
                                  </p:stCondLst>
                                  <p:childTnLst>
                                    <p:animRot by="21600000">
                                      <p:cBhvr>
                                        <p:cTn id="16" dur="2000" fill="hold"/>
                                        <p:tgtEl>
                                          <p:spTgt spid="10"/>
                                        </p:tgtEl>
                                        <p:attrNameLst>
                                          <p:attrName>r</p:attrName>
                                        </p:attrNameLst>
                                      </p:cBhvr>
                                    </p:animRot>
                                  </p:childTnLst>
                                </p:cTn>
                              </p:par>
                            </p:childTnLst>
                          </p:cTn>
                        </p:par>
                        <p:par>
                          <p:cTn id="17" fill="hold">
                            <p:stCondLst>
                              <p:cond delay="2000"/>
                            </p:stCondLst>
                            <p:childTnLst>
                              <p:par>
                                <p:cTn id="18" presetID="22" presetClass="entr" presetSubtype="8" repeatCount="4000" fill="hold" grpId="0" nodeType="afterEffect">
                                  <p:stCondLst>
                                    <p:cond delay="30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22"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1191" y="450942"/>
            <a:ext cx="3818036" cy="3555420"/>
          </a:xfrm>
          <a:prstGeom prst="ellipse">
            <a:avLst/>
          </a:prstGeom>
          <a:ln w="76200" cap="rnd">
            <a:solidFill>
              <a:schemeClr val="accent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olSlant"/>
            <a:contourClr>
              <a:srgbClr val="333333"/>
            </a:contourClr>
          </a:sp3d>
        </p:spPr>
      </p:pic>
      <p:sp>
        <p:nvSpPr>
          <p:cNvPr id="9" name="Rectangle: Rounded Corners 3">
            <a:extLst>
              <a:ext uri="{FF2B5EF4-FFF2-40B4-BE49-F238E27FC236}">
                <a16:creationId xmlns="" xmlns:a16="http://schemas.microsoft.com/office/drawing/2014/main" id="{613984D2-49EB-4172-9069-B7DB4FE00276}"/>
              </a:ext>
            </a:extLst>
          </p:cNvPr>
          <p:cNvSpPr/>
          <p:nvPr/>
        </p:nvSpPr>
        <p:spPr>
          <a:xfrm>
            <a:off x="4008129" y="173877"/>
            <a:ext cx="7741228" cy="914400"/>
          </a:xfrm>
          <a:prstGeom prst="roundRect">
            <a:avLst>
              <a:gd name="adj" fmla="val 50000"/>
            </a:avLst>
          </a:prstGeom>
          <a:blipFill dpi="0" rotWithShape="1">
            <a:blip r:embed="rId3" cstate="email">
              <a:extLst>
                <a:ext uri="{28A0092B-C50C-407E-A947-70E740481C1C}">
                  <a14:useLocalDpi xmlns:a14="http://schemas.microsoft.com/office/drawing/2010/main"/>
                </a:ext>
              </a:extLst>
            </a:blip>
            <a:srcRect/>
            <a:stretch>
              <a:fillRect/>
            </a:stretch>
          </a:blip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a:ln>
                  <a:solidFill>
                    <a:sysClr val="windowText" lastClr="000000"/>
                  </a:solidFill>
                </a:ln>
                <a:solidFill>
                  <a:schemeClr val="accent4"/>
                </a:solidFill>
                <a:effectLst>
                  <a:glow rad="63500">
                    <a:srgbClr val="002060">
                      <a:alpha val="69000"/>
                    </a:srgbClr>
                  </a:glow>
                </a:effectLst>
                <a:latin typeface="Forte" panose="03060902040502070203" pitchFamily="66" charset="0"/>
              </a:rPr>
              <a:t>Why another “dawn” day study?</a:t>
            </a:r>
          </a:p>
        </p:txBody>
      </p:sp>
      <p:sp>
        <p:nvSpPr>
          <p:cNvPr id="3" name="Content Placeholder 2">
            <a:extLst>
              <a:ext uri="{FF2B5EF4-FFF2-40B4-BE49-F238E27FC236}">
                <a16:creationId xmlns="" xmlns:a16="http://schemas.microsoft.com/office/drawing/2014/main" id="{F0572678-BBB9-4D28-9D48-C98177A63DF6}"/>
              </a:ext>
            </a:extLst>
          </p:cNvPr>
          <p:cNvSpPr>
            <a:spLocks noGrp="1"/>
          </p:cNvSpPr>
          <p:nvPr>
            <p:ph idx="1"/>
          </p:nvPr>
        </p:nvSpPr>
        <p:spPr>
          <a:xfrm>
            <a:off x="746612" y="4233406"/>
            <a:ext cx="10162395" cy="2262339"/>
          </a:xfrm>
        </p:spPr>
        <p:txBody>
          <a:bodyPr>
            <a:prstTxWarp prst="textChevronInverted">
              <a:avLst/>
            </a:prstTxWarp>
            <a:normAutofit/>
            <a:scene3d>
              <a:camera prst="orthographicFront"/>
              <a:lightRig rig="threePt" dir="t"/>
            </a:scene3d>
            <a:sp3d extrusionH="57150">
              <a:bevelT w="82550" h="38100" prst="coolSlant"/>
            </a:sp3d>
          </a:bodyPr>
          <a:lstStyle/>
          <a:p>
            <a:pPr marL="0" lvl="0" indent="0" defTabSz="457200">
              <a:lnSpc>
                <a:spcPct val="100000"/>
              </a:lnSpc>
              <a:spcBef>
                <a:spcPts val="0"/>
              </a:spcBef>
              <a:buNone/>
              <a:defRPr/>
            </a:pPr>
            <a:r>
              <a:rPr lang="en-US" b="1" dirty="0">
                <a:ln w="57150">
                  <a:solidFill>
                    <a:srgbClr val="CC3399"/>
                  </a:solidFill>
                  <a:prstDash val="solid"/>
                </a:ln>
                <a:solidFill>
                  <a:schemeClr val="accent2">
                    <a:lumMod val="60000"/>
                    <a:lumOff val="40000"/>
                  </a:schemeClr>
                </a:solidFill>
                <a:latin typeface="Matura MT Script Capitals" panose="03020802060602070202" pitchFamily="66" charset="0"/>
              </a:rPr>
              <a:t>Sweetness</a:t>
            </a:r>
            <a:r>
              <a:rPr lang="en-US" sz="2200" b="1" dirty="0">
                <a:ln w="57150">
                  <a:solidFill>
                    <a:srgbClr val="CC3399"/>
                  </a:solidFill>
                  <a:prstDash val="solid"/>
                </a:ln>
                <a:solidFill>
                  <a:schemeClr val="accent2">
                    <a:lumMod val="60000"/>
                    <a:lumOff val="40000"/>
                  </a:schemeClr>
                </a:solidFill>
                <a:latin typeface="Comic Sans MS" panose="030F0702030302020204" pitchFamily="66" charset="0"/>
              </a:rPr>
              <a:t> </a:t>
            </a:r>
            <a:r>
              <a:rPr lang="en-US" sz="2200" b="1" dirty="0">
                <a:ln w="12700" cmpd="sng">
                  <a:solidFill>
                    <a:schemeClr val="accent4"/>
                  </a:solidFill>
                  <a:prstDash val="solid"/>
                </a:ln>
                <a:solidFill>
                  <a:srgbClr val="00B050"/>
                </a:solidFill>
                <a:latin typeface="Matura MT Script Capitals" panose="03020802060602070202" pitchFamily="66" charset="0"/>
              </a:rPr>
              <a:t>of </a:t>
            </a:r>
            <a:r>
              <a:rPr lang="en-US" sz="2200" b="1" dirty="0">
                <a:ln w="19050" cmpd="sng">
                  <a:solidFill>
                    <a:srgbClr val="0000FF"/>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glow rad="330200">
                    <a:srgbClr val="FFFF00">
                      <a:alpha val="54000"/>
                    </a:srgbClr>
                  </a:glow>
                </a:effectLst>
                <a:latin typeface="Matura MT Script Capitals" panose="03020802060602070202" pitchFamily="66" charset="0"/>
              </a:rPr>
              <a:t>Dawn!</a:t>
            </a:r>
            <a:endParaRPr lang="en-US" sz="2200" b="1" dirty="0">
              <a:ln w="19050" cmpd="sng">
                <a:solidFill>
                  <a:srgbClr val="0000FF"/>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glow rad="127000">
                  <a:srgbClr val="FFFF00"/>
                </a:glow>
              </a:effectLst>
              <a:latin typeface="Matura MT Script Capitals" panose="03020802060602070202" pitchFamily="66" charset="0"/>
            </a:endParaRPr>
          </a:p>
        </p:txBody>
      </p:sp>
      <p:sp>
        <p:nvSpPr>
          <p:cNvPr id="4" name="Rectangle: Rounded Corners 3">
            <a:extLst>
              <a:ext uri="{FF2B5EF4-FFF2-40B4-BE49-F238E27FC236}">
                <a16:creationId xmlns="" xmlns:a16="http://schemas.microsoft.com/office/drawing/2014/main" id="{0FC09FB4-6CB4-4D16-9933-195F8567E686}"/>
              </a:ext>
            </a:extLst>
          </p:cNvPr>
          <p:cNvSpPr/>
          <p:nvPr/>
        </p:nvSpPr>
        <p:spPr>
          <a:xfrm>
            <a:off x="2999679" y="1132881"/>
            <a:ext cx="8995678" cy="34867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CA" sz="2400" dirty="0">
                <a:solidFill>
                  <a:schemeClr val="accent5">
                    <a:lumMod val="75000"/>
                  </a:schemeClr>
                </a:solidFill>
                <a:latin typeface="Comic Sans MS" panose="030F0702030302020204" pitchFamily="66" charset="0"/>
              </a:rPr>
              <a:t>           The truth of the “dawn day” commencement was lost</a:t>
            </a:r>
            <a:br>
              <a:rPr lang="en-CA" sz="2400" dirty="0">
                <a:solidFill>
                  <a:schemeClr val="accent5">
                    <a:lumMod val="75000"/>
                  </a:schemeClr>
                </a:solidFill>
                <a:latin typeface="Comic Sans MS" panose="030F0702030302020204" pitchFamily="66" charset="0"/>
              </a:rPr>
            </a:br>
            <a:r>
              <a:rPr lang="en-CA" sz="2400" dirty="0">
                <a:solidFill>
                  <a:schemeClr val="accent5">
                    <a:lumMod val="75000"/>
                  </a:schemeClr>
                </a:solidFill>
                <a:latin typeface="Comic Sans MS" panose="030F0702030302020204" pitchFamily="66" charset="0"/>
              </a:rPr>
              <a:t>            a long time ago – about the time the exiles returned </a:t>
            </a:r>
            <a:br>
              <a:rPr lang="en-CA" sz="2400" dirty="0">
                <a:solidFill>
                  <a:schemeClr val="accent5">
                    <a:lumMod val="75000"/>
                  </a:schemeClr>
                </a:solidFill>
                <a:latin typeface="Comic Sans MS" panose="030F0702030302020204" pitchFamily="66" charset="0"/>
              </a:rPr>
            </a:br>
            <a:r>
              <a:rPr lang="en-CA" sz="2400" dirty="0">
                <a:solidFill>
                  <a:schemeClr val="accent5">
                    <a:lumMod val="75000"/>
                  </a:schemeClr>
                </a:solidFill>
                <a:latin typeface="Comic Sans MS" panose="030F0702030302020204" pitchFamily="66" charset="0"/>
              </a:rPr>
              <a:t>            from Babylon changing it to the “sunset/evening” </a:t>
            </a:r>
            <a:br>
              <a:rPr lang="en-CA" sz="2400" dirty="0">
                <a:solidFill>
                  <a:schemeClr val="accent5">
                    <a:lumMod val="75000"/>
                  </a:schemeClr>
                </a:solidFill>
                <a:latin typeface="Comic Sans MS" panose="030F0702030302020204" pitchFamily="66" charset="0"/>
              </a:rPr>
            </a:br>
            <a:r>
              <a:rPr lang="en-CA" sz="2400" dirty="0">
                <a:solidFill>
                  <a:schemeClr val="accent5">
                    <a:lumMod val="75000"/>
                  </a:schemeClr>
                </a:solidFill>
                <a:latin typeface="Comic Sans MS" panose="030F0702030302020204" pitchFamily="66" charset="0"/>
              </a:rPr>
              <a:t>            commencement.  Rome made changes to “midnight.”  </a:t>
            </a:r>
            <a:br>
              <a:rPr lang="en-CA" sz="2400" dirty="0">
                <a:solidFill>
                  <a:schemeClr val="accent5">
                    <a:lumMod val="75000"/>
                  </a:schemeClr>
                </a:solidFill>
                <a:latin typeface="Comic Sans MS" panose="030F0702030302020204" pitchFamily="66" charset="0"/>
              </a:rPr>
            </a:br>
            <a:r>
              <a:rPr lang="en-CA" sz="2400" dirty="0">
                <a:solidFill>
                  <a:schemeClr val="accent5">
                    <a:lumMod val="75000"/>
                  </a:schemeClr>
                </a:solidFill>
                <a:latin typeface="Comic Sans MS" panose="030F0702030302020204" pitchFamily="66" charset="0"/>
              </a:rPr>
              <a:t>           History books speak of day commencements as being </a:t>
            </a:r>
            <a:br>
              <a:rPr lang="en-CA" sz="2400" dirty="0">
                <a:solidFill>
                  <a:schemeClr val="accent5">
                    <a:lumMod val="75000"/>
                  </a:schemeClr>
                </a:solidFill>
                <a:latin typeface="Comic Sans MS" panose="030F0702030302020204" pitchFamily="66" charset="0"/>
              </a:rPr>
            </a:br>
            <a:r>
              <a:rPr lang="en-CA" sz="2400" dirty="0">
                <a:solidFill>
                  <a:schemeClr val="accent5">
                    <a:lumMod val="75000"/>
                  </a:schemeClr>
                </a:solidFill>
                <a:latin typeface="Comic Sans MS" panose="030F0702030302020204" pitchFamily="66" charset="0"/>
              </a:rPr>
              <a:t>         at 6 </a:t>
            </a:r>
            <a:r>
              <a:rPr lang="en-CA" dirty="0">
                <a:solidFill>
                  <a:schemeClr val="accent5">
                    <a:lumMod val="75000"/>
                  </a:schemeClr>
                </a:solidFill>
                <a:latin typeface="Comic Sans MS" panose="030F0702030302020204" pitchFamily="66" charset="0"/>
              </a:rPr>
              <a:t>PM</a:t>
            </a:r>
            <a:r>
              <a:rPr lang="en-CA" sz="2400" dirty="0">
                <a:solidFill>
                  <a:schemeClr val="accent5">
                    <a:lumMod val="75000"/>
                  </a:schemeClr>
                </a:solidFill>
                <a:latin typeface="Comic Sans MS" panose="030F0702030302020204" pitchFamily="66" charset="0"/>
              </a:rPr>
              <a:t> every day.  Over recent years some claim   </a:t>
            </a:r>
            <a:br>
              <a:rPr lang="en-CA" sz="2400" dirty="0">
                <a:solidFill>
                  <a:schemeClr val="accent5">
                    <a:lumMod val="75000"/>
                  </a:schemeClr>
                </a:solidFill>
                <a:latin typeface="Comic Sans MS" panose="030F0702030302020204" pitchFamily="66" charset="0"/>
              </a:rPr>
            </a:br>
            <a:r>
              <a:rPr lang="en-CA" sz="2400" dirty="0">
                <a:solidFill>
                  <a:schemeClr val="accent5">
                    <a:lumMod val="75000"/>
                  </a:schemeClr>
                </a:solidFill>
                <a:latin typeface="Comic Sans MS" panose="030F0702030302020204" pitchFamily="66" charset="0"/>
              </a:rPr>
              <a:t>       </a:t>
            </a:r>
            <a:r>
              <a:rPr lang="en-CA" sz="2400" dirty="0" err="1">
                <a:solidFill>
                  <a:schemeClr val="accent5">
                    <a:lumMod val="75000"/>
                  </a:schemeClr>
                </a:solidFill>
                <a:latin typeface="Comic Sans MS" panose="030F0702030302020204" pitchFamily="66" charset="0"/>
              </a:rPr>
              <a:t>Yahuah’s</a:t>
            </a:r>
            <a:r>
              <a:rPr lang="en-CA" sz="2400" dirty="0">
                <a:solidFill>
                  <a:schemeClr val="accent5">
                    <a:lumMod val="75000"/>
                  </a:schemeClr>
                </a:solidFill>
                <a:latin typeface="Comic Sans MS" panose="030F0702030302020204" pitchFamily="66" charset="0"/>
              </a:rPr>
              <a:t> day begins at sunrise or noon.  In the last 10 </a:t>
            </a:r>
            <a:br>
              <a:rPr lang="en-CA" sz="2400" dirty="0">
                <a:solidFill>
                  <a:schemeClr val="accent5">
                    <a:lumMod val="75000"/>
                  </a:schemeClr>
                </a:solidFill>
                <a:latin typeface="Comic Sans MS" panose="030F0702030302020204" pitchFamily="66" charset="0"/>
              </a:rPr>
            </a:br>
            <a:r>
              <a:rPr lang="en-CA" sz="2400" dirty="0">
                <a:solidFill>
                  <a:schemeClr val="accent5">
                    <a:lumMod val="75000"/>
                  </a:schemeClr>
                </a:solidFill>
                <a:latin typeface="Comic Sans MS" panose="030F0702030302020204" pitchFamily="66" charset="0"/>
              </a:rPr>
              <a:t>    years this truth is being restored according to creation  </a:t>
            </a:r>
            <a:br>
              <a:rPr lang="en-CA" sz="2400" dirty="0">
                <a:solidFill>
                  <a:schemeClr val="accent5">
                    <a:lumMod val="75000"/>
                  </a:schemeClr>
                </a:solidFill>
                <a:latin typeface="Comic Sans MS" panose="030F0702030302020204" pitchFamily="66" charset="0"/>
              </a:rPr>
            </a:br>
            <a:r>
              <a:rPr lang="en-CA" sz="2400" dirty="0">
                <a:solidFill>
                  <a:schemeClr val="accent5">
                    <a:lumMod val="75000"/>
                  </a:schemeClr>
                </a:solidFill>
                <a:latin typeface="Comic Sans MS" panose="030F0702030302020204" pitchFamily="66" charset="0"/>
              </a:rPr>
              <a:t> and Torah, so you can experience the …        </a:t>
            </a:r>
            <a:endParaRPr lang="en-CA" sz="2400" b="1" dirty="0">
              <a:solidFill>
                <a:schemeClr val="accent5">
                  <a:lumMod val="75000"/>
                </a:schemeClr>
              </a:solidFill>
              <a:latin typeface="Comic Sans MS" panose="030F0702030302020204" pitchFamily="66" charset="0"/>
            </a:endParaRPr>
          </a:p>
        </p:txBody>
      </p:sp>
      <p:sp>
        <p:nvSpPr>
          <p:cNvPr id="5" name="Slide Number Placeholder 4"/>
          <p:cNvSpPr>
            <a:spLocks noGrp="1"/>
          </p:cNvSpPr>
          <p:nvPr>
            <p:ph type="sldNum" sz="quarter" idx="12"/>
          </p:nvPr>
        </p:nvSpPr>
        <p:spPr>
          <a:xfrm>
            <a:off x="8610600" y="6356350"/>
            <a:ext cx="3384756" cy="365125"/>
          </a:xfrm>
        </p:spPr>
        <p:txBody>
          <a:bodyPr/>
          <a:lstStyle/>
          <a:p>
            <a:fld id="{013F0C8B-F959-4B64-89A8-DBC3EC2ED197}" type="slidenum">
              <a:rPr lang="en-CA" smtClean="0"/>
              <a:t>3</a:t>
            </a:fld>
            <a:endParaRPr lang="en-CA" dirty="0"/>
          </a:p>
        </p:txBody>
      </p:sp>
      <p:sp>
        <p:nvSpPr>
          <p:cNvPr id="11" name="Rectangle: Rounded Corners 3">
            <a:extLst>
              <a:ext uri="{FF2B5EF4-FFF2-40B4-BE49-F238E27FC236}">
                <a16:creationId xmlns="" xmlns:a16="http://schemas.microsoft.com/office/drawing/2014/main" id="{0FC09FB4-6CB4-4D16-9933-195F8567E686}"/>
              </a:ext>
            </a:extLst>
          </p:cNvPr>
          <p:cNvSpPr/>
          <p:nvPr/>
        </p:nvSpPr>
        <p:spPr>
          <a:xfrm>
            <a:off x="854242" y="6191585"/>
            <a:ext cx="10235516" cy="62582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3200" b="1" dirty="0">
                <a:solidFill>
                  <a:schemeClr val="accent5">
                    <a:lumMod val="75000"/>
                  </a:schemeClr>
                </a:solidFill>
                <a:latin typeface="Comic Sans MS" panose="030F0702030302020204" pitchFamily="66" charset="0"/>
              </a:rPr>
              <a:t>Every Single </a:t>
            </a:r>
            <a:r>
              <a:rPr lang="en-US" sz="3200" b="1" dirty="0">
                <a:solidFill>
                  <a:schemeClr val="accent4"/>
                </a:solidFill>
                <a:latin typeface="Comic Sans MS" panose="030F0702030302020204" pitchFamily="66" charset="0"/>
              </a:rPr>
              <a:t>Day</a:t>
            </a:r>
            <a:r>
              <a:rPr lang="en-US" sz="3200" b="1" dirty="0">
                <a:solidFill>
                  <a:schemeClr val="accent5">
                    <a:lumMod val="75000"/>
                  </a:schemeClr>
                </a:solidFill>
                <a:latin typeface="Comic Sans MS" panose="030F0702030302020204" pitchFamily="66" charset="0"/>
              </a:rPr>
              <a:t> of the </a:t>
            </a:r>
            <a:r>
              <a:rPr lang="en-US" sz="3200" b="1" dirty="0">
                <a:solidFill>
                  <a:schemeClr val="accent4"/>
                </a:solidFill>
                <a:latin typeface="Comic Sans MS" panose="030F0702030302020204" pitchFamily="66" charset="0"/>
              </a:rPr>
              <a:t>Week</a:t>
            </a:r>
            <a:r>
              <a:rPr lang="en-US" sz="3200" b="1" dirty="0">
                <a:solidFill>
                  <a:schemeClr val="accent5">
                    <a:lumMod val="75000"/>
                  </a:schemeClr>
                </a:solidFill>
                <a:latin typeface="Comic Sans MS" panose="030F0702030302020204" pitchFamily="66" charset="0"/>
              </a:rPr>
              <a:t>!</a:t>
            </a:r>
            <a:endParaRPr lang="en-CA" sz="32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19170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500"/>
                                        <p:tgtEl>
                                          <p:spTgt spid="3">
                                            <p:txEl>
                                              <p:pRg st="0" end="0"/>
                                            </p:txEl>
                                          </p:spTgt>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30</a:t>
            </a:fld>
            <a:endParaRPr lang="en-CA" dirty="0">
              <a:solidFill>
                <a:schemeClr val="tx1"/>
              </a:solidFill>
            </a:endParaRPr>
          </a:p>
        </p:txBody>
      </p:sp>
      <p:sp>
        <p:nvSpPr>
          <p:cNvPr id="2" name="Rectangle 1">
            <a:extLst>
              <a:ext uri="{FF2B5EF4-FFF2-40B4-BE49-F238E27FC236}">
                <a16:creationId xmlns="" xmlns:a16="http://schemas.microsoft.com/office/drawing/2014/main" id="{DD454919-2D40-4B9A-9FAA-9FFE4974EEAC}"/>
              </a:ext>
            </a:extLst>
          </p:cNvPr>
          <p:cNvSpPr/>
          <p:nvPr/>
        </p:nvSpPr>
        <p:spPr>
          <a:xfrm>
            <a:off x="359214" y="245009"/>
            <a:ext cx="11546840" cy="6437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dirty="0" err="1">
                <a:solidFill>
                  <a:srgbClr val="006699"/>
                </a:solidFill>
              </a:rPr>
              <a:t>Yonathan’s</a:t>
            </a:r>
            <a:r>
              <a:rPr lang="en-CA" sz="2800" dirty="0">
                <a:solidFill>
                  <a:srgbClr val="006699"/>
                </a:solidFill>
              </a:rPr>
              <a:t> energy was quickly and innocently restored with the natural sugars in the honey.  Is it possible that Yahuah had arranged this vital need before hand?  Would Yahuah know the needs of the warriors?</a:t>
            </a:r>
          </a:p>
          <a:p>
            <a:pPr algn="ctr"/>
            <a:endParaRPr lang="en-CA" sz="2800" dirty="0">
              <a:solidFill>
                <a:srgbClr val="006699"/>
              </a:solidFill>
            </a:endParaRPr>
          </a:p>
          <a:p>
            <a:r>
              <a:rPr lang="en-US" sz="2800" dirty="0">
                <a:solidFill>
                  <a:srgbClr val="006699"/>
                </a:solidFill>
                <a:latin typeface="Georgia" panose="02040502050405020303" pitchFamily="18" charset="0"/>
              </a:rPr>
              <a:t>1 Sam 14:28  </a:t>
            </a:r>
            <a:r>
              <a:rPr lang="en-US" sz="2800" dirty="0">
                <a:solidFill>
                  <a:prstClr val="black"/>
                </a:solidFill>
                <a:latin typeface="Georgia" panose="02040502050405020303" pitchFamily="18" charset="0"/>
              </a:rPr>
              <a:t>Then one of the people said, “Your father strictly took an 	oath of the people, saying, </a:t>
            </a:r>
            <a:r>
              <a:rPr lang="en-US" sz="2800" b="1" dirty="0">
                <a:solidFill>
                  <a:srgbClr val="00FF00"/>
                </a:solidFill>
                <a:effectLst>
                  <a:glow rad="63500">
                    <a:srgbClr val="002060"/>
                  </a:glow>
                </a:effectLst>
                <a:latin typeface="Georgia" panose="02040502050405020303" pitchFamily="18" charset="0"/>
              </a:rPr>
              <a:t>‘Cursed be the man who eats 	food today.’ </a:t>
            </a:r>
            <a:r>
              <a:rPr lang="en-US" sz="2800" dirty="0">
                <a:solidFill>
                  <a:prstClr val="black"/>
                </a:solidFill>
                <a:latin typeface="Georgia" panose="02040502050405020303" pitchFamily="18" charset="0"/>
              </a:rPr>
              <a:t>” And the people were weary. </a:t>
            </a:r>
          </a:p>
          <a:p>
            <a:r>
              <a:rPr lang="en-US" sz="2800" dirty="0">
                <a:solidFill>
                  <a:srgbClr val="006699"/>
                </a:solidFill>
                <a:latin typeface="Georgia" panose="02040502050405020303" pitchFamily="18" charset="0"/>
              </a:rPr>
              <a:t>1 Sam 14:29  </a:t>
            </a:r>
            <a:r>
              <a:rPr lang="en-US" sz="2800" dirty="0">
                <a:solidFill>
                  <a:prstClr val="black"/>
                </a:solidFill>
                <a:latin typeface="Georgia" panose="02040502050405020303" pitchFamily="18" charset="0"/>
              </a:rPr>
              <a:t>And Yonath0n said, </a:t>
            </a:r>
            <a:r>
              <a:rPr lang="en-US" sz="2800" b="1" dirty="0">
                <a:ln>
                  <a:solidFill>
                    <a:srgbClr val="0000FF"/>
                  </a:solidFill>
                </a:ln>
                <a:solidFill>
                  <a:srgbClr val="FF0000"/>
                </a:solidFill>
                <a:latin typeface="Georgia" panose="02040502050405020303" pitchFamily="18" charset="0"/>
              </a:rPr>
              <a:t>“My father has troubled the 	land. </a:t>
            </a:r>
            <a:r>
              <a:rPr lang="en-US" sz="2800" dirty="0">
                <a:solidFill>
                  <a:prstClr val="black"/>
                </a:solidFill>
                <a:latin typeface="Georgia" panose="02040502050405020303" pitchFamily="18" charset="0"/>
              </a:rPr>
              <a:t>Now see how my eyes lit up when I tasted a little of this 	honey. </a:t>
            </a:r>
          </a:p>
          <a:p>
            <a:r>
              <a:rPr lang="en-US" sz="2800" dirty="0">
                <a:solidFill>
                  <a:srgbClr val="006699"/>
                </a:solidFill>
                <a:latin typeface="Georgia" panose="02040502050405020303" pitchFamily="18" charset="0"/>
              </a:rPr>
              <a:t>1 Sam 14:30  </a:t>
            </a:r>
            <a:r>
              <a:rPr lang="en-US" sz="2800" dirty="0">
                <a:solidFill>
                  <a:prstClr val="black"/>
                </a:solidFill>
                <a:effectLst>
                  <a:glow rad="76200">
                    <a:srgbClr val="92D050"/>
                  </a:glow>
                </a:effectLst>
                <a:latin typeface="Georgia" panose="02040502050405020303" pitchFamily="18" charset="0"/>
              </a:rPr>
              <a:t>“</a:t>
            </a:r>
            <a:r>
              <a:rPr lang="en-US" sz="2800" u="sng" dirty="0">
                <a:solidFill>
                  <a:prstClr val="black"/>
                </a:solidFill>
                <a:effectLst>
                  <a:glow rad="76200">
                    <a:srgbClr val="92D050"/>
                  </a:glow>
                </a:effectLst>
                <a:latin typeface="Georgia" panose="02040502050405020303" pitchFamily="18" charset="0"/>
              </a:rPr>
              <a:t>How much better if the</a:t>
            </a:r>
            <a:r>
              <a:rPr lang="en-US" sz="2800" dirty="0">
                <a:solidFill>
                  <a:prstClr val="black"/>
                </a:solidFill>
                <a:effectLst>
                  <a:glow rad="76200">
                    <a:srgbClr val="92D050"/>
                  </a:glow>
                </a:effectLst>
                <a:latin typeface="Georgia" panose="02040502050405020303" pitchFamily="18" charset="0"/>
              </a:rPr>
              <a:t> p</a:t>
            </a:r>
            <a:r>
              <a:rPr lang="en-US" sz="2800" u="sng" dirty="0">
                <a:solidFill>
                  <a:prstClr val="black"/>
                </a:solidFill>
                <a:effectLst>
                  <a:glow rad="76200">
                    <a:srgbClr val="92D050"/>
                  </a:glow>
                </a:effectLst>
                <a:latin typeface="Georgia" panose="02040502050405020303" pitchFamily="18" charset="0"/>
              </a:rPr>
              <a:t>eo</a:t>
            </a:r>
            <a:r>
              <a:rPr lang="en-US" sz="2800" dirty="0">
                <a:solidFill>
                  <a:prstClr val="black"/>
                </a:solidFill>
                <a:effectLst>
                  <a:glow rad="76200">
                    <a:srgbClr val="92D050"/>
                  </a:glow>
                </a:effectLst>
                <a:latin typeface="Georgia" panose="02040502050405020303" pitchFamily="18" charset="0"/>
              </a:rPr>
              <a:t>p</a:t>
            </a:r>
            <a:r>
              <a:rPr lang="en-US" sz="2800" u="sng" dirty="0">
                <a:solidFill>
                  <a:prstClr val="black"/>
                </a:solidFill>
                <a:effectLst>
                  <a:glow rad="76200">
                    <a:srgbClr val="92D050"/>
                  </a:glow>
                </a:effectLst>
                <a:latin typeface="Georgia" panose="02040502050405020303" pitchFamily="18" charset="0"/>
              </a:rPr>
              <a:t>le had well eaten toda</a:t>
            </a:r>
            <a:r>
              <a:rPr lang="en-US" sz="2800" dirty="0">
                <a:solidFill>
                  <a:prstClr val="black"/>
                </a:solidFill>
                <a:effectLst>
                  <a:glow rad="76200">
                    <a:srgbClr val="92D050"/>
                  </a:glow>
                </a:effectLst>
                <a:latin typeface="Georgia" panose="02040502050405020303" pitchFamily="18" charset="0"/>
              </a:rPr>
              <a:t>y </a:t>
            </a:r>
            <a:r>
              <a:rPr lang="en-US" sz="2800" u="sng" dirty="0">
                <a:solidFill>
                  <a:prstClr val="black"/>
                </a:solidFill>
                <a:latin typeface="Georgia" panose="02040502050405020303" pitchFamily="18" charset="0"/>
              </a:rPr>
              <a:t>of </a:t>
            </a:r>
            <a:r>
              <a:rPr lang="en-US" sz="2800" dirty="0">
                <a:solidFill>
                  <a:prstClr val="black"/>
                </a:solidFill>
                <a:latin typeface="Georgia" panose="02040502050405020303" pitchFamily="18" charset="0"/>
              </a:rPr>
              <a:t>	</a:t>
            </a:r>
            <a:r>
              <a:rPr lang="en-US" sz="2800" u="sng" dirty="0">
                <a:solidFill>
                  <a:prstClr val="black"/>
                </a:solidFill>
                <a:latin typeface="Georgia" panose="02040502050405020303" pitchFamily="18" charset="0"/>
              </a:rPr>
              <a:t>the s</a:t>
            </a:r>
            <a:r>
              <a:rPr lang="en-US" sz="2800" dirty="0">
                <a:solidFill>
                  <a:prstClr val="black"/>
                </a:solidFill>
                <a:latin typeface="Georgia" panose="02040502050405020303" pitchFamily="18" charset="0"/>
              </a:rPr>
              <a:t>p</a:t>
            </a:r>
            <a:r>
              <a:rPr lang="en-US" sz="2800" u="sng" dirty="0">
                <a:solidFill>
                  <a:prstClr val="black"/>
                </a:solidFill>
                <a:latin typeface="Georgia" panose="02040502050405020303" pitchFamily="18" charset="0"/>
              </a:rPr>
              <a:t>oil of their enemies which the</a:t>
            </a:r>
            <a:r>
              <a:rPr lang="en-US" sz="2800" dirty="0">
                <a:solidFill>
                  <a:prstClr val="black"/>
                </a:solidFill>
                <a:latin typeface="Georgia" panose="02040502050405020303" pitchFamily="18" charset="0"/>
              </a:rPr>
              <a:t>y </a:t>
            </a:r>
            <a:r>
              <a:rPr lang="en-US" sz="2800" u="sng" dirty="0">
                <a:solidFill>
                  <a:prstClr val="black"/>
                </a:solidFill>
                <a:latin typeface="Georgia" panose="02040502050405020303" pitchFamily="18" charset="0"/>
              </a:rPr>
              <a:t>found</a:t>
            </a:r>
            <a:r>
              <a:rPr lang="en-US" sz="2800" dirty="0">
                <a:solidFill>
                  <a:prstClr val="black"/>
                </a:solidFill>
                <a:latin typeface="Georgia" panose="02040502050405020303" pitchFamily="18" charset="0"/>
              </a:rPr>
              <a:t>!  For then, would 	not the slaughter among the Philistines have been greater?” </a:t>
            </a:r>
          </a:p>
          <a:p>
            <a:r>
              <a:rPr lang="en-US" sz="2800" dirty="0">
                <a:solidFill>
                  <a:srgbClr val="006699"/>
                </a:solidFill>
                <a:latin typeface="Georgia" panose="02040502050405020303" pitchFamily="18" charset="0"/>
              </a:rPr>
              <a:t>1 Sam 14:31  </a:t>
            </a:r>
            <a:r>
              <a:rPr lang="en-US" sz="2800" dirty="0">
                <a:solidFill>
                  <a:prstClr val="black"/>
                </a:solidFill>
                <a:latin typeface="Georgia" panose="02040502050405020303" pitchFamily="18" charset="0"/>
              </a:rPr>
              <a:t>And they smote the Philistines </a:t>
            </a:r>
            <a:r>
              <a:rPr lang="en-US" sz="2800" b="1" dirty="0">
                <a:solidFill>
                  <a:prstClr val="black"/>
                </a:solidFill>
                <a:effectLst>
                  <a:glow rad="127000">
                    <a:srgbClr val="2BE0F9"/>
                  </a:glow>
                </a:effectLst>
                <a:latin typeface="Georgia" panose="02040502050405020303" pitchFamily="18" charset="0"/>
              </a:rPr>
              <a:t>that day </a:t>
            </a:r>
            <a:r>
              <a:rPr lang="en-US" sz="2800" dirty="0">
                <a:solidFill>
                  <a:prstClr val="black"/>
                </a:solidFill>
                <a:latin typeface="Georgia" panose="02040502050405020303" pitchFamily="18" charset="0"/>
              </a:rPr>
              <a:t>from </a:t>
            </a:r>
            <a:r>
              <a:rPr lang="en-US" sz="2800" dirty="0" err="1">
                <a:solidFill>
                  <a:prstClr val="black"/>
                </a:solidFill>
                <a:latin typeface="Georgia" panose="02040502050405020303" pitchFamily="18" charset="0"/>
              </a:rPr>
              <a:t>Mi</a:t>
            </a:r>
            <a:r>
              <a:rPr lang="en-US" sz="2800" dirty="0" err="1">
                <a:solidFill>
                  <a:prstClr val="black"/>
                </a:solidFill>
                <a:latin typeface="TITUS Cyberbit Basic" panose="02020603050405020304" pitchFamily="18" charset="0"/>
              </a:rPr>
              <a:t>ḵ</a:t>
            </a:r>
            <a:r>
              <a:rPr lang="en-US" sz="2800" dirty="0" err="1">
                <a:solidFill>
                  <a:prstClr val="black"/>
                </a:solidFill>
                <a:latin typeface="Georgia" panose="02040502050405020303" pitchFamily="18" charset="0"/>
              </a:rPr>
              <a:t>mash</a:t>
            </a:r>
            <a:r>
              <a:rPr lang="en-US" sz="2800" dirty="0">
                <a:solidFill>
                  <a:prstClr val="black"/>
                </a:solidFill>
                <a:latin typeface="Georgia" panose="02040502050405020303" pitchFamily="18" charset="0"/>
              </a:rPr>
              <a:t> to 	</a:t>
            </a:r>
            <a:r>
              <a:rPr lang="en-US" sz="2800" dirty="0" err="1">
                <a:solidFill>
                  <a:prstClr val="black"/>
                </a:solidFill>
                <a:latin typeface="Georgia" panose="02040502050405020303" pitchFamily="18" charset="0"/>
              </a:rPr>
              <a:t>Ayalon</a:t>
            </a:r>
            <a:r>
              <a:rPr lang="en-US" sz="2800" dirty="0">
                <a:solidFill>
                  <a:prstClr val="black"/>
                </a:solidFill>
                <a:latin typeface="Georgia" panose="02040502050405020303" pitchFamily="18" charset="0"/>
              </a:rPr>
              <a:t>.  </a:t>
            </a:r>
            <a:r>
              <a:rPr lang="en-US" sz="2800" b="1" dirty="0">
                <a:ln>
                  <a:solidFill>
                    <a:srgbClr val="0000FF"/>
                  </a:solidFill>
                </a:ln>
                <a:solidFill>
                  <a:srgbClr val="FF0000"/>
                </a:solidFill>
                <a:latin typeface="Georgia" panose="02040502050405020303" pitchFamily="18" charset="0"/>
              </a:rPr>
              <a:t>So the people were very weary. </a:t>
            </a:r>
            <a:endParaRPr lang="en-CA" sz="2800" b="1" dirty="0">
              <a:ln>
                <a:solidFill>
                  <a:srgbClr val="0000FF"/>
                </a:solidFill>
              </a:ln>
              <a:solidFill>
                <a:srgbClr val="FF0000"/>
              </a:solidFill>
            </a:endParaRPr>
          </a:p>
        </p:txBody>
      </p:sp>
    </p:spTree>
    <p:extLst>
      <p:ext uri="{BB962C8B-B14F-4D97-AF65-F5344CB8AC3E}">
        <p14:creationId xmlns:p14="http://schemas.microsoft.com/office/powerpoint/2010/main" val="3982714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31</a:t>
            </a:fld>
            <a:endParaRPr lang="en-CA" dirty="0">
              <a:solidFill>
                <a:schemeClr val="tx1"/>
              </a:solidFill>
            </a:endParaRPr>
          </a:p>
        </p:txBody>
      </p:sp>
      <p:sp>
        <p:nvSpPr>
          <p:cNvPr id="2" name="Rectangle 1">
            <a:extLst>
              <a:ext uri="{FF2B5EF4-FFF2-40B4-BE49-F238E27FC236}">
                <a16:creationId xmlns="" xmlns:a16="http://schemas.microsoft.com/office/drawing/2014/main" id="{DD454919-2D40-4B9A-9FAA-9FFE4974EEAC}"/>
              </a:ext>
            </a:extLst>
          </p:cNvPr>
          <p:cNvSpPr/>
          <p:nvPr/>
        </p:nvSpPr>
        <p:spPr>
          <a:xfrm>
            <a:off x="359214" y="245009"/>
            <a:ext cx="11473571" cy="6437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2800" dirty="0">
                <a:solidFill>
                  <a:srgbClr val="006699"/>
                </a:solidFill>
                <a:latin typeface="Georgia" panose="02040502050405020303" pitchFamily="18" charset="0"/>
              </a:rPr>
              <a:t>1 Sam 14:32  </a:t>
            </a:r>
            <a:r>
              <a:rPr lang="en-US" sz="2800" dirty="0">
                <a:solidFill>
                  <a:prstClr val="black"/>
                </a:solidFill>
                <a:latin typeface="Georgia" panose="02040502050405020303" pitchFamily="18" charset="0"/>
              </a:rPr>
              <a:t>And the people pounced on the spoil, and took sheep, and 	cattle, and calves, and slaughtered them on the ground.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dirty="0">
                <a:ln>
                  <a:solidFill>
                    <a:srgbClr val="0000FF"/>
                  </a:solidFill>
                </a:ln>
                <a:solidFill>
                  <a:srgbClr val="CC3399"/>
                </a:solidFill>
                <a:latin typeface="Cooper Black" panose="0208090404030B020404" pitchFamily="18" charset="0"/>
              </a:rPr>
              <a:t>And the people ate with the blood. </a:t>
            </a:r>
          </a:p>
          <a:p>
            <a:r>
              <a:rPr lang="en-US" sz="2800" dirty="0">
                <a:solidFill>
                  <a:srgbClr val="006699"/>
                </a:solidFill>
                <a:latin typeface="Georgia" panose="02040502050405020303" pitchFamily="18" charset="0"/>
              </a:rPr>
              <a:t>1 Sam 14:33  </a:t>
            </a:r>
            <a:r>
              <a:rPr lang="en-US" sz="2800" dirty="0">
                <a:solidFill>
                  <a:prstClr val="black"/>
                </a:solidFill>
                <a:latin typeface="Georgia" panose="02040502050405020303" pitchFamily="18" charset="0"/>
              </a:rPr>
              <a:t>And they told </a:t>
            </a:r>
            <a:r>
              <a:rPr lang="en-US" sz="2800" dirty="0" err="1">
                <a:solidFill>
                  <a:prstClr val="black"/>
                </a:solidFill>
                <a:latin typeface="Georgia" panose="02040502050405020303" pitchFamily="18" charset="0"/>
              </a:rPr>
              <a:t>Sha’ul</a:t>
            </a:r>
            <a:r>
              <a:rPr lang="en-US" sz="2800" dirty="0">
                <a:solidFill>
                  <a:prstClr val="black"/>
                </a:solidFill>
                <a:latin typeface="Georgia" panose="02040502050405020303" pitchFamily="18" charset="0"/>
              </a:rPr>
              <a:t>, saying, “Look, the people are sinning 	against </a:t>
            </a:r>
            <a:r>
              <a:rPr lang="he-IL" sz="2800" dirty="0">
                <a:solidFill>
                  <a:srgbClr val="0000FF"/>
                </a:solidFill>
                <a:latin typeface="Arial" panose="020B0604020202020204" pitchFamily="34" charset="0"/>
              </a:rPr>
              <a:t>יהוה</a:t>
            </a:r>
            <a:r>
              <a:rPr lang="en-US" sz="2800" dirty="0">
                <a:solidFill>
                  <a:srgbClr val="0000FF"/>
                </a:solidFill>
                <a:latin typeface="Georgia" panose="02040502050405020303" pitchFamily="18" charset="0"/>
              </a:rPr>
              <a:t> </a:t>
            </a:r>
            <a:r>
              <a:rPr lang="en-US" sz="2800" dirty="0">
                <a:solidFill>
                  <a:prstClr val="black"/>
                </a:solidFill>
                <a:latin typeface="Georgia" panose="02040502050405020303" pitchFamily="18" charset="0"/>
              </a:rPr>
              <a:t>[</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by eating with the blood!”  And he said,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“You have acted treacherously.  Roll a large stone to me today.” </a:t>
            </a: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a:p>
            <a:endParaRPr lang="en-US" sz="1000" dirty="0">
              <a:solidFill>
                <a:prstClr val="black"/>
              </a:solidFill>
              <a:latin typeface="Georgia" panose="02040502050405020303"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291" y="3119728"/>
            <a:ext cx="4424855" cy="3387780"/>
          </a:xfrm>
          <a:prstGeom prst="rect">
            <a:avLst/>
          </a:prstGeom>
          <a:ln w="76200">
            <a:solidFill>
              <a:schemeClr val="accent5">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Rounded Corners 4">
            <a:extLst>
              <a:ext uri="{FF2B5EF4-FFF2-40B4-BE49-F238E27FC236}">
                <a16:creationId xmlns="" xmlns:a16="http://schemas.microsoft.com/office/drawing/2014/main" id="{65400933-F200-48DD-894A-A0D18C61584F}"/>
              </a:ext>
            </a:extLst>
          </p:cNvPr>
          <p:cNvSpPr/>
          <p:nvPr/>
        </p:nvSpPr>
        <p:spPr>
          <a:xfrm>
            <a:off x="5551056" y="3119728"/>
            <a:ext cx="6040580" cy="3387779"/>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762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a:t>We must give credit where it is due. At least Saul had the presence of mind to stop the reckless slaughter with the eating of blood.</a:t>
            </a:r>
          </a:p>
        </p:txBody>
      </p:sp>
    </p:spTree>
    <p:extLst>
      <p:ext uri="{BB962C8B-B14F-4D97-AF65-F5344CB8AC3E}">
        <p14:creationId xmlns:p14="http://schemas.microsoft.com/office/powerpoint/2010/main" val="1902074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32</a:t>
            </a:fld>
            <a:endParaRPr lang="en-CA" dirty="0">
              <a:solidFill>
                <a:schemeClr val="tx1"/>
              </a:solidFill>
            </a:endParaRPr>
          </a:p>
        </p:txBody>
      </p:sp>
      <p:sp>
        <p:nvSpPr>
          <p:cNvPr id="2" name="Rectangle 1">
            <a:extLst>
              <a:ext uri="{FF2B5EF4-FFF2-40B4-BE49-F238E27FC236}">
                <a16:creationId xmlns="" xmlns:a16="http://schemas.microsoft.com/office/drawing/2014/main" id="{DD454919-2D40-4B9A-9FAA-9FFE4974EEAC}"/>
              </a:ext>
            </a:extLst>
          </p:cNvPr>
          <p:cNvSpPr/>
          <p:nvPr/>
        </p:nvSpPr>
        <p:spPr>
          <a:xfrm>
            <a:off x="359214" y="245009"/>
            <a:ext cx="11473571" cy="6437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dirty="0">
                <a:solidFill>
                  <a:prstClr val="black"/>
                </a:solidFill>
                <a:latin typeface="Comic Sans MS" panose="030F0702030302020204" pitchFamily="66" charset="0"/>
              </a:rPr>
              <a:t>This “power” that held Saul under such strong influence, </a:t>
            </a:r>
            <a:br>
              <a:rPr lang="en-US" sz="2800" dirty="0">
                <a:solidFill>
                  <a:prstClr val="black"/>
                </a:solidFill>
                <a:latin typeface="Comic Sans MS" panose="030F0702030302020204" pitchFamily="66" charset="0"/>
              </a:rPr>
            </a:br>
            <a:r>
              <a:rPr lang="en-US" sz="2800" dirty="0">
                <a:solidFill>
                  <a:prstClr val="black"/>
                </a:solidFill>
                <a:latin typeface="Comic Sans MS" panose="030F0702030302020204" pitchFamily="66" charset="0"/>
              </a:rPr>
              <a:t>was the force that seriously reduced the energy and </a:t>
            </a:r>
            <a:br>
              <a:rPr lang="en-US" sz="2800" dirty="0">
                <a:solidFill>
                  <a:prstClr val="black"/>
                </a:solidFill>
                <a:latin typeface="Comic Sans MS" panose="030F0702030302020204" pitchFamily="66" charset="0"/>
              </a:rPr>
            </a:br>
            <a:r>
              <a:rPr lang="en-US" sz="2800" dirty="0">
                <a:solidFill>
                  <a:prstClr val="black"/>
                </a:solidFill>
                <a:latin typeface="Comic Sans MS" panose="030F0702030302020204" pitchFamily="66" charset="0"/>
              </a:rPr>
              <a:t>effectiveness of the Hebrew warriors.</a:t>
            </a:r>
          </a:p>
          <a:p>
            <a:pPr algn="ctr"/>
            <a:r>
              <a:rPr lang="en-US" sz="2800" dirty="0">
                <a:solidFill>
                  <a:prstClr val="black"/>
                </a:solidFill>
                <a:latin typeface="Comic Sans MS" panose="030F0702030302020204" pitchFamily="66" charset="0"/>
              </a:rPr>
              <a:t>Was this the </a:t>
            </a:r>
            <a:r>
              <a:rPr lang="en-US" sz="2800" u="sng" dirty="0">
                <a:solidFill>
                  <a:prstClr val="black"/>
                </a:solidFill>
                <a:latin typeface="Comic Sans MS" panose="030F0702030302020204" pitchFamily="66" charset="0"/>
              </a:rPr>
              <a:t>same</a:t>
            </a:r>
            <a:r>
              <a:rPr lang="en-US" sz="2800" dirty="0">
                <a:solidFill>
                  <a:prstClr val="black"/>
                </a:solidFill>
                <a:latin typeface="Comic Sans MS" panose="030F0702030302020204" pitchFamily="66" charset="0"/>
              </a:rPr>
              <a:t> p</a:t>
            </a:r>
            <a:r>
              <a:rPr lang="en-US" sz="2800" u="sng" dirty="0">
                <a:solidFill>
                  <a:prstClr val="black"/>
                </a:solidFill>
                <a:latin typeface="Comic Sans MS" panose="030F0702030302020204" pitchFamily="66" charset="0"/>
              </a:rPr>
              <a:t>ower</a:t>
            </a:r>
            <a:r>
              <a:rPr lang="en-US" sz="2800" dirty="0">
                <a:solidFill>
                  <a:prstClr val="black"/>
                </a:solidFill>
                <a:latin typeface="Comic Sans MS" panose="030F0702030302020204" pitchFamily="66" charset="0"/>
              </a:rPr>
              <a:t> that caused Saul to seek out the </a:t>
            </a:r>
            <a:br>
              <a:rPr lang="en-US" sz="2800" dirty="0">
                <a:solidFill>
                  <a:prstClr val="black"/>
                </a:solidFill>
                <a:latin typeface="Comic Sans MS" panose="030F0702030302020204" pitchFamily="66" charset="0"/>
              </a:rPr>
            </a:br>
            <a:r>
              <a:rPr lang="en-US" sz="2800" u="sng" dirty="0">
                <a:solidFill>
                  <a:srgbClr val="C00000"/>
                </a:solidFill>
                <a:latin typeface="Comic Sans MS" panose="030F0702030302020204" pitchFamily="66" charset="0"/>
              </a:rPr>
              <a:t>witch of Endor</a:t>
            </a:r>
            <a:r>
              <a:rPr lang="en-US" sz="2800" dirty="0">
                <a:solidFill>
                  <a:srgbClr val="C00000"/>
                </a:solidFill>
                <a:latin typeface="Comic Sans MS" panose="030F0702030302020204" pitchFamily="66" charset="0"/>
              </a:rPr>
              <a:t>?  </a:t>
            </a:r>
            <a:r>
              <a:rPr lang="en-US" sz="2800" dirty="0">
                <a:solidFill>
                  <a:srgbClr val="00B050"/>
                </a:solidFill>
                <a:latin typeface="Comic Sans MS" panose="030F0702030302020204" pitchFamily="66" charset="0"/>
              </a:rPr>
              <a:t>1 Sam 28:7.</a:t>
            </a:r>
            <a:br>
              <a:rPr lang="en-US" sz="2800" dirty="0">
                <a:solidFill>
                  <a:srgbClr val="00B050"/>
                </a:solidFill>
                <a:latin typeface="Comic Sans MS" panose="030F0702030302020204" pitchFamily="66" charset="0"/>
              </a:rPr>
            </a:br>
            <a:r>
              <a:rPr lang="en-US" sz="2800" dirty="0">
                <a:solidFill>
                  <a:srgbClr val="C00000"/>
                </a:solidFill>
                <a:latin typeface="Comic Sans MS" panose="030F0702030302020204" pitchFamily="66" charset="0"/>
              </a:rPr>
              <a:t>Was this a habitual pattern from Saul?</a:t>
            </a:r>
          </a:p>
          <a:p>
            <a:pPr algn="ctr"/>
            <a:endParaRPr lang="en-US" sz="2800" dirty="0">
              <a:solidFill>
                <a:prstClr val="black"/>
              </a:solidFill>
              <a:latin typeface="Comic Sans MS" panose="030F0702030302020204" pitchFamily="66" charset="0"/>
            </a:endParaRPr>
          </a:p>
          <a:p>
            <a:r>
              <a:rPr lang="en-US" sz="1000" dirty="0">
                <a:solidFill>
                  <a:prstClr val="black"/>
                </a:solidFill>
                <a:latin typeface="Comic Sans MS" panose="030F0702030302020204" pitchFamily="66" charset="0"/>
              </a:rPr>
              <a:t> </a:t>
            </a:r>
          </a:p>
          <a:p>
            <a:r>
              <a:rPr lang="en-US" sz="2800" dirty="0">
                <a:ln>
                  <a:solidFill>
                    <a:schemeClr val="tx1"/>
                  </a:solidFill>
                </a:ln>
                <a:solidFill>
                  <a:srgbClr val="CC3399"/>
                </a:solidFill>
                <a:latin typeface="Comic Sans MS" panose="030F0702030302020204" pitchFamily="66" charset="0"/>
              </a:rPr>
              <a:t>Ultimately – WHO was responsible for the sins of the Hebrew 	warriors eating the meat with the blood?  </a:t>
            </a:r>
            <a:br>
              <a:rPr lang="en-US" sz="2800" dirty="0">
                <a:ln>
                  <a:solidFill>
                    <a:schemeClr val="tx1"/>
                  </a:solidFill>
                </a:ln>
                <a:solidFill>
                  <a:srgbClr val="CC3399"/>
                </a:solidFill>
                <a:latin typeface="Comic Sans MS" panose="030F0702030302020204" pitchFamily="66" charset="0"/>
              </a:rPr>
            </a:br>
            <a:r>
              <a:rPr lang="en-US" sz="2800" dirty="0">
                <a:ln>
                  <a:solidFill>
                    <a:schemeClr val="tx1"/>
                  </a:solidFill>
                </a:ln>
                <a:solidFill>
                  <a:srgbClr val="CC3399"/>
                </a:solidFill>
                <a:latin typeface="Comic Sans MS" panose="030F0702030302020204" pitchFamily="66" charset="0"/>
              </a:rPr>
              <a:t>Was it Saul who readily accepted the influence of pride??</a:t>
            </a:r>
            <a:br>
              <a:rPr lang="en-US" sz="2800" dirty="0">
                <a:ln>
                  <a:solidFill>
                    <a:schemeClr val="tx1"/>
                  </a:solidFill>
                </a:ln>
                <a:solidFill>
                  <a:srgbClr val="CC3399"/>
                </a:solidFill>
                <a:latin typeface="Comic Sans MS" panose="030F0702030302020204" pitchFamily="66" charset="0"/>
              </a:rPr>
            </a:br>
            <a:r>
              <a:rPr lang="en-US" sz="2800" dirty="0">
                <a:ln>
                  <a:solidFill>
                    <a:schemeClr val="tx1"/>
                  </a:solidFill>
                </a:ln>
                <a:solidFill>
                  <a:srgbClr val="CC3399"/>
                </a:solidFill>
                <a:latin typeface="Comic Sans MS" panose="030F0702030302020204" pitchFamily="66" charset="0"/>
              </a:rPr>
              <a:t/>
            </a:r>
            <a:br>
              <a:rPr lang="en-US" sz="2800" dirty="0">
                <a:ln>
                  <a:solidFill>
                    <a:schemeClr val="tx1"/>
                  </a:solidFill>
                </a:ln>
                <a:solidFill>
                  <a:srgbClr val="CC3399"/>
                </a:solidFill>
                <a:latin typeface="Comic Sans MS" panose="030F0702030302020204" pitchFamily="66" charset="0"/>
              </a:rPr>
            </a:br>
            <a:r>
              <a:rPr lang="en-US" sz="1000" dirty="0">
                <a:ln>
                  <a:solidFill>
                    <a:schemeClr val="tx1"/>
                  </a:solidFill>
                </a:ln>
                <a:solidFill>
                  <a:srgbClr val="CC3399"/>
                </a:solidFill>
                <a:latin typeface="Comic Sans MS" panose="030F0702030302020204" pitchFamily="66" charset="0"/>
              </a:rPr>
              <a:t> </a:t>
            </a:r>
          </a:p>
          <a:p>
            <a:r>
              <a:rPr lang="en-US" sz="2800" dirty="0">
                <a:ln>
                  <a:solidFill>
                    <a:srgbClr val="0000FF"/>
                  </a:solidFill>
                </a:ln>
                <a:solidFill>
                  <a:srgbClr val="CC3399"/>
                </a:solidFill>
                <a:latin typeface="Comic Sans MS" panose="030F0702030302020204" pitchFamily="66" charset="0"/>
              </a:rPr>
              <a:t>	And … have we passed over an important </a:t>
            </a:r>
            <a:r>
              <a:rPr lang="en-US" sz="2800" u="sng" dirty="0">
                <a:ln>
                  <a:solidFill>
                    <a:srgbClr val="0000FF"/>
                  </a:solidFill>
                </a:ln>
                <a:solidFill>
                  <a:srgbClr val="CC3399"/>
                </a:solidFill>
                <a:latin typeface="Comic Sans MS" panose="030F0702030302020204" pitchFamily="66" charset="0"/>
              </a:rPr>
              <a:t>calendar</a:t>
            </a:r>
            <a:r>
              <a:rPr lang="en-US" sz="2800" dirty="0">
                <a:ln>
                  <a:solidFill>
                    <a:srgbClr val="0000FF"/>
                  </a:solidFill>
                </a:ln>
                <a:solidFill>
                  <a:srgbClr val="CC3399"/>
                </a:solidFill>
                <a:latin typeface="Comic Sans MS" panose="030F0702030302020204" pitchFamily="66" charset="0"/>
              </a:rPr>
              <a:t> detail?</a:t>
            </a:r>
          </a:p>
        </p:txBody>
      </p:sp>
    </p:spTree>
    <p:extLst>
      <p:ext uri="{BB962C8B-B14F-4D97-AF65-F5344CB8AC3E}">
        <p14:creationId xmlns:p14="http://schemas.microsoft.com/office/powerpoint/2010/main" val="359738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2BE0F9"/>
            </a:gs>
            <a:gs pos="27000">
              <a:srgbClr val="663300">
                <a:alpha val="55000"/>
              </a:srgbClr>
            </a:gs>
            <a:gs pos="57000">
              <a:schemeClr val="accent4">
                <a:lumMod val="40000"/>
                <a:lumOff val="60000"/>
              </a:scheme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4" name="Ribbon: Tilted Down 3">
            <a:extLst>
              <a:ext uri="{FF2B5EF4-FFF2-40B4-BE49-F238E27FC236}">
                <a16:creationId xmlns="" xmlns:a16="http://schemas.microsoft.com/office/drawing/2014/main" id="{583F7F71-4CE3-4232-A0ED-A9747CB8D92F}"/>
              </a:ext>
            </a:extLst>
          </p:cNvPr>
          <p:cNvSpPr/>
          <p:nvPr/>
        </p:nvSpPr>
        <p:spPr>
          <a:xfrm>
            <a:off x="669204" y="2109017"/>
            <a:ext cx="10926618" cy="1590715"/>
          </a:xfrm>
          <a:prstGeom prst="ribbon">
            <a:avLst>
              <a:gd name="adj1" fmla="val 22966"/>
              <a:gd name="adj2" fmla="val 75000"/>
            </a:avLst>
          </a:prstGeom>
          <a:solidFill>
            <a:schemeClr val="bg2">
              <a:lumMod val="10000"/>
            </a:schemeClr>
          </a:solidFill>
          <a:ln w="57150">
            <a:solidFill>
              <a:srgbClr val="FF99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solidFill>
                  <a:srgbClr val="00FF00"/>
                </a:solidFill>
                <a:latin typeface="Comic Sans MS" panose="030F0702030302020204" pitchFamily="66" charset="0"/>
              </a:rPr>
              <a:t>Confirmation #</a:t>
            </a:r>
            <a:r>
              <a:rPr lang="en-CA" sz="3200" b="1" i="1" dirty="0">
                <a:ln>
                  <a:solidFill>
                    <a:srgbClr val="0000FF"/>
                  </a:solidFill>
                </a:ln>
                <a:solidFill>
                  <a:srgbClr val="00FF00"/>
                </a:solidFill>
                <a:effectLst>
                  <a:glow rad="241300">
                    <a:srgbClr val="FF9900"/>
                  </a:glow>
                </a:effectLst>
                <a:latin typeface="Comic Sans MS" panose="030F0702030302020204" pitchFamily="66" charset="0"/>
              </a:rPr>
              <a:t>4</a:t>
            </a:r>
            <a:r>
              <a:rPr lang="en-CA" sz="3200" b="1" i="1" dirty="0">
                <a:solidFill>
                  <a:srgbClr val="00FF00"/>
                </a:solidFill>
                <a:latin typeface="Comic Sans MS" panose="030F0702030302020204" pitchFamily="66" charset="0"/>
              </a:rPr>
              <a:t> </a:t>
            </a:r>
            <a:br>
              <a:rPr lang="en-CA" sz="3200" b="1" i="1" dirty="0">
                <a:solidFill>
                  <a:srgbClr val="00FF00"/>
                </a:solidFill>
                <a:latin typeface="Comic Sans MS" panose="030F0702030302020204" pitchFamily="66" charset="0"/>
              </a:rPr>
            </a:br>
            <a:r>
              <a:rPr lang="en-CA" sz="3200" b="1" u="sng" dirty="0" err="1">
                <a:ln>
                  <a:solidFill>
                    <a:srgbClr val="0000FF"/>
                  </a:solidFill>
                </a:ln>
                <a:solidFill>
                  <a:srgbClr val="FFFF00"/>
                </a:solidFill>
              </a:rPr>
              <a:t>Yowm</a:t>
            </a:r>
            <a:r>
              <a:rPr lang="en-CA" sz="3200" b="1" dirty="0">
                <a:ln>
                  <a:solidFill>
                    <a:srgbClr val="0000FF"/>
                  </a:solidFill>
                </a:ln>
                <a:solidFill>
                  <a:srgbClr val="FFFF00"/>
                </a:solidFill>
              </a:rPr>
              <a:t>, </a:t>
            </a:r>
            <a:r>
              <a:rPr lang="en-CA" sz="3200" b="1" dirty="0">
                <a:ln>
                  <a:solidFill>
                    <a:srgbClr val="0000FF"/>
                  </a:solidFill>
                </a:ln>
                <a:solidFill>
                  <a:srgbClr val="F93DF0"/>
                </a:solidFill>
              </a:rPr>
              <a:t>a </a:t>
            </a:r>
            <a:r>
              <a:rPr lang="en-CA" sz="3200" b="1" dirty="0">
                <a:ln>
                  <a:solidFill>
                    <a:srgbClr val="0000FF"/>
                  </a:solidFill>
                </a:ln>
                <a:solidFill>
                  <a:srgbClr val="F93DF0"/>
                </a:solidFill>
                <a:effectLst>
                  <a:glow rad="63500">
                    <a:srgbClr val="FFFF00"/>
                  </a:glow>
                </a:effectLst>
              </a:rPr>
              <a:t>singular cycle </a:t>
            </a:r>
            <a:r>
              <a:rPr lang="en-CA" sz="3200" b="1" dirty="0">
                <a:ln>
                  <a:solidFill>
                    <a:srgbClr val="0000FF"/>
                  </a:solidFill>
                </a:ln>
                <a:solidFill>
                  <a:srgbClr val="F93DF0"/>
                </a:solidFill>
              </a:rPr>
              <a:t>in this battle!</a:t>
            </a:r>
            <a:endParaRPr lang="en-CA" sz="3200" b="1" i="1" dirty="0">
              <a:ln>
                <a:solidFill>
                  <a:srgbClr val="0000FF"/>
                </a:solidFill>
              </a:ln>
              <a:solidFill>
                <a:srgbClr val="00FF00"/>
              </a:solidFill>
              <a:latin typeface="Comic Sans MS" panose="030F0702030302020204" pitchFamily="66" charset="0"/>
            </a:endParaRPr>
          </a:p>
        </p:txBody>
      </p:sp>
      <p:sp>
        <p:nvSpPr>
          <p:cNvPr id="6" name="Rectangle: Rounded Corners 5">
            <a:extLst>
              <a:ext uri="{FF2B5EF4-FFF2-40B4-BE49-F238E27FC236}">
                <a16:creationId xmlns="" xmlns:a16="http://schemas.microsoft.com/office/drawing/2014/main" id="{B5504D62-A74F-4723-A49F-A18FEA816DF8}"/>
              </a:ext>
            </a:extLst>
          </p:cNvPr>
          <p:cNvSpPr/>
          <p:nvPr/>
        </p:nvSpPr>
        <p:spPr>
          <a:xfrm>
            <a:off x="329939" y="110836"/>
            <a:ext cx="11519554" cy="1774525"/>
          </a:xfrm>
          <a:prstGeom prst="roundRect">
            <a:avLst>
              <a:gd name="adj" fmla="val 28252"/>
            </a:avLst>
          </a:prstGeom>
          <a:solidFill>
            <a:srgbClr val="7030A0">
              <a:alpha val="45000"/>
            </a:srgbClr>
          </a:solidFill>
          <a:ln w="28575">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6699"/>
                </a:solidFill>
                <a:effectLst>
                  <a:glow rad="127000">
                    <a:schemeClr val="bg1"/>
                  </a:glow>
                </a:effectLst>
                <a:latin typeface="Georgia" panose="02040502050405020303" pitchFamily="18" charset="0"/>
              </a:rPr>
              <a:t>1 Sam 14:31  </a:t>
            </a:r>
            <a:r>
              <a:rPr lang="en-US" sz="3200" dirty="0">
                <a:solidFill>
                  <a:prstClr val="black"/>
                </a:solidFill>
                <a:latin typeface="Georgia" panose="02040502050405020303" pitchFamily="18" charset="0"/>
              </a:rPr>
              <a:t>And they smote the Philistines </a:t>
            </a:r>
            <a:br>
              <a:rPr lang="en-US" sz="3200" dirty="0">
                <a:solidFill>
                  <a:prstClr val="black"/>
                </a:solidFill>
                <a:latin typeface="Georgia" panose="02040502050405020303" pitchFamily="18" charset="0"/>
              </a:rPr>
            </a:br>
            <a:r>
              <a:rPr lang="en-US" sz="3200" b="1" dirty="0">
                <a:solidFill>
                  <a:prstClr val="black"/>
                </a:solidFill>
                <a:effectLst>
                  <a:glow rad="127000">
                    <a:srgbClr val="FFFF00"/>
                  </a:glow>
                </a:effectLst>
                <a:latin typeface="Georgia" panose="02040502050405020303" pitchFamily="18" charset="0"/>
              </a:rPr>
              <a:t>that day </a:t>
            </a:r>
            <a:r>
              <a:rPr lang="en-US" sz="3200" dirty="0">
                <a:solidFill>
                  <a:prstClr val="black"/>
                </a:solidFill>
                <a:latin typeface="Georgia" panose="02040502050405020303" pitchFamily="18" charset="0"/>
              </a:rPr>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from </a:t>
            </a:r>
            <a:r>
              <a:rPr lang="en-US" sz="3200" dirty="0" err="1">
                <a:solidFill>
                  <a:prstClr val="black"/>
                </a:solidFill>
                <a:latin typeface="Georgia" panose="02040502050405020303" pitchFamily="18" charset="0"/>
              </a:rPr>
              <a:t>Mi</a:t>
            </a:r>
            <a:r>
              <a:rPr lang="en-US" sz="3200" dirty="0" err="1">
                <a:solidFill>
                  <a:prstClr val="black"/>
                </a:solidFill>
                <a:latin typeface="TITUS Cyberbit Basic" panose="02020603050405020304" pitchFamily="18" charset="0"/>
              </a:rPr>
              <a:t>ḵ</a:t>
            </a:r>
            <a:r>
              <a:rPr lang="en-US" sz="3200" dirty="0" err="1">
                <a:solidFill>
                  <a:prstClr val="black"/>
                </a:solidFill>
                <a:latin typeface="Georgia" panose="02040502050405020303" pitchFamily="18" charset="0"/>
              </a:rPr>
              <a:t>mash</a:t>
            </a:r>
            <a:r>
              <a:rPr lang="en-US" sz="3200" dirty="0">
                <a:solidFill>
                  <a:prstClr val="black"/>
                </a:solidFill>
                <a:latin typeface="Georgia" panose="02040502050405020303" pitchFamily="18" charset="0"/>
              </a:rPr>
              <a:t> to Ayalon.  So the people were </a:t>
            </a:r>
            <a:r>
              <a:rPr lang="en-US" sz="3200" dirty="0">
                <a:solidFill>
                  <a:srgbClr val="FFFF00"/>
                </a:solidFill>
                <a:latin typeface="Georgia" panose="02040502050405020303" pitchFamily="18" charset="0"/>
              </a:rPr>
              <a:t>very weary. </a:t>
            </a:r>
            <a:endParaRPr lang="en-CA" sz="3200" dirty="0">
              <a:solidFill>
                <a:srgbClr val="FFFF00"/>
              </a:solidFill>
            </a:endParaRPr>
          </a:p>
        </p:txBody>
      </p:sp>
      <p:sp>
        <p:nvSpPr>
          <p:cNvPr id="9" name="Arrow: Striped Right 8">
            <a:extLst>
              <a:ext uri="{FF2B5EF4-FFF2-40B4-BE49-F238E27FC236}">
                <a16:creationId xmlns="" xmlns:a16="http://schemas.microsoft.com/office/drawing/2014/main" id="{02B35842-DF19-4B9A-A22A-7E8C4DF00BA7}"/>
              </a:ext>
            </a:extLst>
          </p:cNvPr>
          <p:cNvSpPr/>
          <p:nvPr/>
        </p:nvSpPr>
        <p:spPr>
          <a:xfrm>
            <a:off x="1030090" y="834586"/>
            <a:ext cx="3924808" cy="380804"/>
          </a:xfrm>
          <a:prstGeom prst="stripedRightArrow">
            <a:avLst>
              <a:gd name="adj1" fmla="val 45149"/>
              <a:gd name="adj2" fmla="val 93659"/>
            </a:avLst>
          </a:prstGeom>
          <a:gradFill flip="none" rotWithShape="1">
            <a:gsLst>
              <a:gs pos="0">
                <a:srgbClr val="2BE0F9"/>
              </a:gs>
              <a:gs pos="27000">
                <a:srgbClr val="663300">
                  <a:alpha val="55000"/>
                </a:srgbClr>
              </a:gs>
              <a:gs pos="57000">
                <a:schemeClr val="accent4">
                  <a:lumMod val="40000"/>
                  <a:lumOff val="60000"/>
                </a:schemeClr>
              </a:gs>
              <a:gs pos="100000">
                <a:srgbClr val="F93DF0"/>
              </a:gs>
            </a:gsLst>
            <a:lin ang="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Striped Right 10">
            <a:extLst>
              <a:ext uri="{FF2B5EF4-FFF2-40B4-BE49-F238E27FC236}">
                <a16:creationId xmlns="" xmlns:a16="http://schemas.microsoft.com/office/drawing/2014/main" id="{A2B5D86A-BCF3-4901-AB53-E97F209F1FA6}"/>
              </a:ext>
            </a:extLst>
          </p:cNvPr>
          <p:cNvSpPr/>
          <p:nvPr/>
        </p:nvSpPr>
        <p:spPr>
          <a:xfrm rot="10800000">
            <a:off x="7237103" y="834587"/>
            <a:ext cx="3924808" cy="380804"/>
          </a:xfrm>
          <a:prstGeom prst="stripedRightArrow">
            <a:avLst>
              <a:gd name="adj1" fmla="val 45149"/>
              <a:gd name="adj2" fmla="val 93659"/>
            </a:avLst>
          </a:prstGeom>
          <a:gradFill flip="none" rotWithShape="1">
            <a:gsLst>
              <a:gs pos="0">
                <a:srgbClr val="2BE0F9"/>
              </a:gs>
              <a:gs pos="27000">
                <a:srgbClr val="663300">
                  <a:alpha val="55000"/>
                </a:srgbClr>
              </a:gs>
              <a:gs pos="57000">
                <a:schemeClr val="accent4">
                  <a:lumMod val="40000"/>
                  <a:lumOff val="60000"/>
                </a:schemeClr>
              </a:gs>
              <a:gs pos="100000">
                <a:srgbClr val="F93DF0"/>
              </a:gs>
            </a:gsLst>
            <a:lin ang="0" scaled="1"/>
            <a:tileRect/>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a:extLst>
              <a:ext uri="{FF2B5EF4-FFF2-40B4-BE49-F238E27FC236}">
                <a16:creationId xmlns="" xmlns:a16="http://schemas.microsoft.com/office/drawing/2014/main" id="{E4B6A5BF-64A1-4545-9EF0-067EC02A64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555" y="3872138"/>
            <a:ext cx="11833451" cy="2850981"/>
          </a:xfrm>
          <a:prstGeom prst="rect">
            <a:avLst/>
          </a:prstGeom>
          <a:ln>
            <a:solidFill>
              <a:srgbClr val="002060"/>
            </a:solidFill>
          </a:ln>
        </p:spPr>
      </p:pic>
      <p:sp>
        <p:nvSpPr>
          <p:cNvPr id="10" name="Speech Bubble: Rectangle with Corners Rounded 9">
            <a:extLst>
              <a:ext uri="{FF2B5EF4-FFF2-40B4-BE49-F238E27FC236}">
                <a16:creationId xmlns="" xmlns:a16="http://schemas.microsoft.com/office/drawing/2014/main" id="{4E5E8DE2-B9C3-43E3-8748-C6EF64602A50}"/>
              </a:ext>
            </a:extLst>
          </p:cNvPr>
          <p:cNvSpPr/>
          <p:nvPr/>
        </p:nvSpPr>
        <p:spPr>
          <a:xfrm>
            <a:off x="4189233" y="4314571"/>
            <a:ext cx="4003138" cy="2472349"/>
          </a:xfrm>
          <a:prstGeom prst="wedgeRoundRectCallout">
            <a:avLst>
              <a:gd name="adj1" fmla="val 105681"/>
              <a:gd name="adj2" fmla="val -11437"/>
              <a:gd name="adj3" fmla="val 16667"/>
            </a:avLst>
          </a:prstGeom>
          <a:solidFill>
            <a:schemeClr val="accent2">
              <a:lumMod val="20000"/>
              <a:lumOff val="80000"/>
            </a:schemeClr>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663300"/>
                </a:solidFill>
              </a:rPr>
              <a:t>Please note the word – </a:t>
            </a:r>
            <a:r>
              <a:rPr lang="en-CA" sz="2400" dirty="0" err="1">
                <a:solidFill>
                  <a:srgbClr val="663300"/>
                </a:solidFill>
              </a:rPr>
              <a:t>Yowm</a:t>
            </a:r>
            <a:r>
              <a:rPr lang="en-CA" sz="2400" dirty="0">
                <a:solidFill>
                  <a:srgbClr val="663300"/>
                </a:solidFill>
              </a:rPr>
              <a:t>.  Once again we see a singular 24 hour period  written here. </a:t>
            </a:r>
            <a:br>
              <a:rPr lang="en-CA" sz="2400" dirty="0">
                <a:solidFill>
                  <a:srgbClr val="663300"/>
                </a:solidFill>
              </a:rPr>
            </a:br>
            <a:r>
              <a:rPr lang="en-CA" sz="2400" dirty="0">
                <a:solidFill>
                  <a:srgbClr val="663300"/>
                </a:solidFill>
              </a:rPr>
              <a:t>It does </a:t>
            </a:r>
            <a:r>
              <a:rPr lang="en-CA" sz="2400" b="1" u="sng" dirty="0">
                <a:solidFill>
                  <a:srgbClr val="663300"/>
                </a:solidFill>
              </a:rPr>
              <a:t>NOT</a:t>
            </a:r>
            <a:r>
              <a:rPr lang="en-CA" sz="2400" dirty="0">
                <a:solidFill>
                  <a:srgbClr val="663300"/>
                </a:solidFill>
              </a:rPr>
              <a:t> have the </a:t>
            </a:r>
            <a:br>
              <a:rPr lang="en-CA" sz="2400" dirty="0">
                <a:solidFill>
                  <a:srgbClr val="663300"/>
                </a:solidFill>
              </a:rPr>
            </a:br>
            <a:r>
              <a:rPr lang="en-CA" sz="2400" dirty="0">
                <a:solidFill>
                  <a:srgbClr val="FF0000"/>
                </a:solidFill>
              </a:rPr>
              <a:t>2</a:t>
            </a:r>
            <a:r>
              <a:rPr lang="en-CA" sz="2400" baseline="30000" dirty="0">
                <a:solidFill>
                  <a:srgbClr val="FF0000"/>
                </a:solidFill>
              </a:rPr>
              <a:t>nd</a:t>
            </a:r>
            <a:r>
              <a:rPr lang="en-CA" sz="2400" dirty="0">
                <a:solidFill>
                  <a:srgbClr val="FF0000"/>
                </a:solidFill>
              </a:rPr>
              <a:t> ‘</a:t>
            </a:r>
            <a:r>
              <a:rPr lang="en-CA" sz="2400" dirty="0" err="1">
                <a:solidFill>
                  <a:srgbClr val="FF0000"/>
                </a:solidFill>
              </a:rPr>
              <a:t>Mem</a:t>
            </a:r>
            <a:r>
              <a:rPr lang="en-CA" sz="2400" dirty="0">
                <a:solidFill>
                  <a:srgbClr val="FF0000"/>
                </a:solidFill>
              </a:rPr>
              <a:t>’ letter at the end!</a:t>
            </a:r>
          </a:p>
        </p:txBody>
      </p:sp>
      <p:sp>
        <p:nvSpPr>
          <p:cNvPr id="2" name="Slide Number Placeholder 1">
            <a:extLst>
              <a:ext uri="{FF2B5EF4-FFF2-40B4-BE49-F238E27FC236}">
                <a16:creationId xmlns="" xmlns:a16="http://schemas.microsoft.com/office/drawing/2014/main" id="{B533132B-DC90-49A0-AF1D-9D3AAF4FBF4B}"/>
              </a:ext>
            </a:extLst>
          </p:cNvPr>
          <p:cNvSpPr>
            <a:spLocks noGrp="1"/>
          </p:cNvSpPr>
          <p:nvPr>
            <p:ph type="sldNum" sz="quarter" idx="12"/>
          </p:nvPr>
        </p:nvSpPr>
        <p:spPr>
          <a:xfrm>
            <a:off x="11612115" y="6392354"/>
            <a:ext cx="454891" cy="394566"/>
          </a:xfrm>
        </p:spPr>
        <p:txBody>
          <a:bodyPr/>
          <a:lstStyle/>
          <a:p>
            <a:fld id="{013F0C8B-F959-4B64-89A8-DBC3EC2ED197}" type="slidenum">
              <a:rPr lang="en-CA" smtClean="0">
                <a:solidFill>
                  <a:schemeClr val="tx1"/>
                </a:solidFill>
              </a:rPr>
              <a:t>33</a:t>
            </a:fld>
            <a:endParaRPr lang="en-CA" dirty="0">
              <a:solidFill>
                <a:schemeClr val="tx1"/>
              </a:solidFill>
            </a:endParaRPr>
          </a:p>
        </p:txBody>
      </p:sp>
      <p:grpSp>
        <p:nvGrpSpPr>
          <p:cNvPr id="28" name="Group 27">
            <a:extLst>
              <a:ext uri="{FF2B5EF4-FFF2-40B4-BE49-F238E27FC236}">
                <a16:creationId xmlns="" xmlns:a16="http://schemas.microsoft.com/office/drawing/2014/main" id="{E3DA3E15-9142-4FE1-9EA0-C3884D743C9E}"/>
              </a:ext>
            </a:extLst>
          </p:cNvPr>
          <p:cNvGrpSpPr/>
          <p:nvPr/>
        </p:nvGrpSpPr>
        <p:grpSpPr>
          <a:xfrm>
            <a:off x="1884282" y="4345399"/>
            <a:ext cx="1069591" cy="2220982"/>
            <a:chOff x="1884282" y="4345399"/>
            <a:chExt cx="1069591" cy="2220982"/>
          </a:xfrm>
        </p:grpSpPr>
        <p:pic>
          <p:nvPicPr>
            <p:cNvPr id="13" name="Picture 12">
              <a:extLst>
                <a:ext uri="{FF2B5EF4-FFF2-40B4-BE49-F238E27FC236}">
                  <a16:creationId xmlns="" xmlns:a16="http://schemas.microsoft.com/office/drawing/2014/main" id="{159C3A61-6F69-4B3B-864E-C54C76110F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4282" y="4361566"/>
              <a:ext cx="1030287" cy="2204815"/>
            </a:xfrm>
            <a:prstGeom prst="rect">
              <a:avLst/>
            </a:prstGeom>
          </p:spPr>
        </p:pic>
        <p:sp>
          <p:nvSpPr>
            <p:cNvPr id="14" name="Rectangle 13">
              <a:extLst>
                <a:ext uri="{FF2B5EF4-FFF2-40B4-BE49-F238E27FC236}">
                  <a16:creationId xmlns="" xmlns:a16="http://schemas.microsoft.com/office/drawing/2014/main" id="{109ADB58-00F2-496E-9144-66397933CF2B}"/>
                </a:ext>
              </a:extLst>
            </p:cNvPr>
            <p:cNvSpPr/>
            <p:nvPr/>
          </p:nvSpPr>
          <p:spPr>
            <a:xfrm>
              <a:off x="1884282" y="4345399"/>
              <a:ext cx="1069591" cy="22209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16" name="Straight Arrow Connector 15">
            <a:extLst>
              <a:ext uri="{FF2B5EF4-FFF2-40B4-BE49-F238E27FC236}">
                <a16:creationId xmlns="" xmlns:a16="http://schemas.microsoft.com/office/drawing/2014/main" id="{707FF3D9-5F02-4784-89EB-3FCE78B267D4}"/>
              </a:ext>
            </a:extLst>
          </p:cNvPr>
          <p:cNvCxnSpPr>
            <a:cxnSpLocks/>
          </p:cNvCxnSpPr>
          <p:nvPr/>
        </p:nvCxnSpPr>
        <p:spPr>
          <a:xfrm flipH="1" flipV="1">
            <a:off x="2751845" y="6392354"/>
            <a:ext cx="1682689" cy="58369"/>
          </a:xfrm>
          <a:prstGeom prst="straightConnector1">
            <a:avLst/>
          </a:prstGeom>
          <a:ln w="76200">
            <a:solidFill>
              <a:srgbClr val="CC33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408E436B-AFCE-4129-AF04-FD785E9C7BB7}"/>
              </a:ext>
            </a:extLst>
          </p:cNvPr>
          <p:cNvCxnSpPr>
            <a:cxnSpLocks/>
          </p:cNvCxnSpPr>
          <p:nvPr/>
        </p:nvCxnSpPr>
        <p:spPr>
          <a:xfrm flipH="1" flipV="1">
            <a:off x="2751845" y="6023414"/>
            <a:ext cx="1702259" cy="427310"/>
          </a:xfrm>
          <a:prstGeom prst="straightConnector1">
            <a:avLst/>
          </a:prstGeom>
          <a:ln w="76200">
            <a:solidFill>
              <a:srgbClr val="CC33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AF10AE3E-FCA4-475D-8664-DE010BE96BA9}"/>
              </a:ext>
            </a:extLst>
          </p:cNvPr>
          <p:cNvCxnSpPr>
            <a:cxnSpLocks/>
          </p:cNvCxnSpPr>
          <p:nvPr/>
        </p:nvCxnSpPr>
        <p:spPr>
          <a:xfrm>
            <a:off x="969079" y="5057192"/>
            <a:ext cx="1235092" cy="601653"/>
          </a:xfrm>
          <a:prstGeom prst="straightConnector1">
            <a:avLst/>
          </a:prstGeom>
          <a:ln w="76200">
            <a:solidFill>
              <a:srgbClr val="CC33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7" name="Speech Bubble: Rectangle with Corners Rounded 26">
            <a:extLst>
              <a:ext uri="{FF2B5EF4-FFF2-40B4-BE49-F238E27FC236}">
                <a16:creationId xmlns="" xmlns:a16="http://schemas.microsoft.com/office/drawing/2014/main" id="{C983DA6E-1E78-461C-8E18-8D50C21DC4F0}"/>
              </a:ext>
            </a:extLst>
          </p:cNvPr>
          <p:cNvSpPr/>
          <p:nvPr/>
        </p:nvSpPr>
        <p:spPr>
          <a:xfrm>
            <a:off x="341781" y="5533053"/>
            <a:ext cx="1235092" cy="953602"/>
          </a:xfrm>
          <a:prstGeom prst="wedgeRoundRectCallout">
            <a:avLst>
              <a:gd name="adj1" fmla="val 97549"/>
              <a:gd name="adj2" fmla="val -29725"/>
              <a:gd name="adj3" fmla="val 16667"/>
            </a:avLst>
          </a:prstGeom>
          <a:solidFill>
            <a:srgbClr val="92D050"/>
          </a:solid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u="sng" dirty="0">
                <a:solidFill>
                  <a:schemeClr val="tx1"/>
                </a:solidFill>
              </a:rPr>
              <a:t>Plural</a:t>
            </a:r>
            <a:br>
              <a:rPr lang="en-CA" sz="2400" b="1" u="sng" dirty="0">
                <a:solidFill>
                  <a:schemeClr val="tx1"/>
                </a:solidFill>
              </a:rPr>
            </a:br>
            <a:r>
              <a:rPr lang="en-CA" sz="2400" b="1" u="sng" dirty="0" err="1">
                <a:solidFill>
                  <a:schemeClr val="tx1"/>
                </a:solidFill>
              </a:rPr>
              <a:t>Yowm</a:t>
            </a:r>
            <a:endParaRPr lang="en-CA" sz="2400" b="1" u="sng" dirty="0">
              <a:solidFill>
                <a:schemeClr val="tx1"/>
              </a:solidFill>
            </a:endParaRPr>
          </a:p>
        </p:txBody>
      </p:sp>
      <p:sp>
        <p:nvSpPr>
          <p:cNvPr id="5" name="Rectangle 4">
            <a:extLst>
              <a:ext uri="{FF2B5EF4-FFF2-40B4-BE49-F238E27FC236}">
                <a16:creationId xmlns="" xmlns:a16="http://schemas.microsoft.com/office/drawing/2014/main" id="{0F28DC28-1CFA-4AC4-B82F-0CA7E779D161}"/>
              </a:ext>
            </a:extLst>
          </p:cNvPr>
          <p:cNvSpPr/>
          <p:nvPr/>
        </p:nvSpPr>
        <p:spPr>
          <a:xfrm>
            <a:off x="2461400" y="3933015"/>
            <a:ext cx="756697" cy="279764"/>
          </a:xfrm>
          <a:prstGeom prst="rect">
            <a:avLst/>
          </a:prstGeom>
          <a:noFill/>
          <a:ln w="5715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795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250"/>
                                        <p:tgtEl>
                                          <p:spTgt spid="6"/>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1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500"/>
                                        <p:tgtEl>
                                          <p:spTgt spid="9"/>
                                        </p:tgtEl>
                                      </p:cBhvr>
                                    </p:animEffect>
                                  </p:childTnLst>
                                </p:cTn>
                              </p:par>
                            </p:childTnLst>
                          </p:cTn>
                        </p:par>
                        <p:par>
                          <p:cTn id="15" fill="hold">
                            <p:stCondLst>
                              <p:cond delay="3000"/>
                            </p:stCondLst>
                            <p:childTnLst>
                              <p:par>
                                <p:cTn id="16" presetID="14" presetClass="entr" presetSubtype="10" fill="hold" grpId="0" nodeType="afterEffect">
                                  <p:stCondLst>
                                    <p:cond delay="400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7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 calcmode="lin" valueType="num">
                                      <p:cBhvr>
                                        <p:cTn id="25" dur="1000" fill="hold"/>
                                        <p:tgtEl>
                                          <p:spTgt spid="20"/>
                                        </p:tgtEl>
                                        <p:attrNameLst>
                                          <p:attrName>style.rotation</p:attrName>
                                        </p:attrNameLst>
                                      </p:cBhvr>
                                      <p:tavLst>
                                        <p:tav tm="0">
                                          <p:val>
                                            <p:fltVal val="90"/>
                                          </p:val>
                                        </p:tav>
                                        <p:tav tm="100000">
                                          <p:val>
                                            <p:fltVal val="0"/>
                                          </p:val>
                                        </p:tav>
                                      </p:tavLst>
                                    </p:anim>
                                    <p:animEffect transition="in" filter="fade">
                                      <p:cBhvr>
                                        <p:cTn id="26" dur="1000"/>
                                        <p:tgtEl>
                                          <p:spTgt spid="20"/>
                                        </p:tgtEl>
                                      </p:cBhvr>
                                    </p:animEffect>
                                  </p:childTnLst>
                                </p:cTn>
                              </p:par>
                              <p:par>
                                <p:cTn id="27" presetID="14" presetClass="entr" presetSubtype="10" fill="hold" grpId="0" nodeType="with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1250"/>
                                        <p:tgtEl>
                                          <p:spTgt spid="10"/>
                                        </p:tgtEl>
                                      </p:cBhvr>
                                    </p:animEffect>
                                  </p:childTnLst>
                                </p:cTn>
                              </p:par>
                              <p:par>
                                <p:cTn id="30" presetID="42" presetClass="entr" presetSubtype="0" fill="hold" grpId="0" nodeType="with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2" presetClass="entr" presetSubtype="8" repeatCount="400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0" grpId="0" animBg="1"/>
      <p:bldP spid="27"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8000">
              <a:schemeClr val="accent1">
                <a:lumMod val="60000"/>
                <a:lumOff val="40000"/>
              </a:schemeClr>
            </a:gs>
            <a:gs pos="44000">
              <a:srgbClr val="663300">
                <a:alpha val="55000"/>
              </a:srgbClr>
            </a:gs>
            <a:gs pos="52000">
              <a:srgbClr val="00FF00"/>
            </a:gs>
            <a:gs pos="79000">
              <a:srgbClr val="23A378"/>
            </a:gs>
            <a:gs pos="93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182218" y="335119"/>
            <a:ext cx="11827564" cy="6187761"/>
          </a:xfrm>
          <a:prstGeom prst="doubleWave">
            <a:avLst>
              <a:gd name="adj1" fmla="val 6577"/>
              <a:gd name="adj2" fmla="val -7802"/>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At this point we still have not been informed of a </a:t>
            </a:r>
            <a:r>
              <a:rPr lang="en-US" sz="3200" u="sng" dirty="0">
                <a:solidFill>
                  <a:schemeClr val="tx1"/>
                </a:solidFill>
              </a:rPr>
              <a:t>s</a:t>
            </a:r>
            <a:r>
              <a:rPr lang="en-US" sz="3200" dirty="0">
                <a:solidFill>
                  <a:schemeClr val="tx1"/>
                </a:solidFill>
              </a:rPr>
              <a:t>p</a:t>
            </a:r>
            <a:r>
              <a:rPr lang="en-US" sz="3200" u="sng" dirty="0">
                <a:solidFill>
                  <a:schemeClr val="tx1"/>
                </a:solidFill>
              </a:rPr>
              <a:t>ecific chan</a:t>
            </a:r>
            <a:r>
              <a:rPr lang="en-US" sz="3200" dirty="0">
                <a:solidFill>
                  <a:schemeClr val="tx1"/>
                </a:solidFill>
              </a:rPr>
              <a:t>g</a:t>
            </a:r>
            <a:r>
              <a:rPr lang="en-US" sz="3200" u="sng" dirty="0">
                <a:solidFill>
                  <a:schemeClr val="tx1"/>
                </a:solidFill>
              </a:rPr>
              <a:t>e in time</a:t>
            </a:r>
            <a:r>
              <a:rPr lang="en-US" sz="3200" dirty="0">
                <a:solidFill>
                  <a:schemeClr val="tx1"/>
                </a:solidFill>
              </a:rPr>
              <a:t> pertaining to the events.  What corrective action did Saul undertake to stop the people from sinning by the </a:t>
            </a:r>
            <a:r>
              <a:rPr lang="en-US" sz="3200" b="1" dirty="0">
                <a:ln>
                  <a:solidFill>
                    <a:srgbClr val="0000FF"/>
                  </a:solidFill>
                </a:ln>
                <a:solidFill>
                  <a:srgbClr val="FF0000"/>
                </a:solidFill>
                <a:latin typeface="Georgia" panose="02040502050405020303" pitchFamily="18" charset="0"/>
              </a:rPr>
              <a:t>EATING OF BLOOD?</a:t>
            </a:r>
          </a:p>
          <a:p>
            <a:r>
              <a:rPr lang="en-US" sz="3200" b="1" dirty="0">
                <a:ln>
                  <a:solidFill>
                    <a:srgbClr val="0000FF"/>
                  </a:solidFill>
                </a:ln>
                <a:solidFill>
                  <a:srgbClr val="FF0000"/>
                </a:solidFill>
                <a:latin typeface="Georgia" panose="02040502050405020303" pitchFamily="18" charset="0"/>
              </a:rPr>
              <a:t>Will there be MORE WITNESSES to the sunset </a:t>
            </a:r>
            <a:r>
              <a:rPr lang="en-US" sz="3200" b="1" u="sng" dirty="0">
                <a:ln>
                  <a:solidFill>
                    <a:srgbClr val="0000FF"/>
                  </a:solidFill>
                </a:ln>
                <a:solidFill>
                  <a:schemeClr val="tx1"/>
                </a:solidFill>
                <a:latin typeface="Georgia" panose="02040502050405020303" pitchFamily="18" charset="0"/>
              </a:rPr>
              <a:t>NOT</a:t>
            </a:r>
            <a:r>
              <a:rPr lang="en-US" sz="3200" b="1" dirty="0">
                <a:ln>
                  <a:solidFill>
                    <a:srgbClr val="0000FF"/>
                  </a:solidFill>
                </a:ln>
                <a:solidFill>
                  <a:srgbClr val="FF0000"/>
                </a:solidFill>
                <a:latin typeface="Georgia" panose="02040502050405020303" pitchFamily="18" charset="0"/>
              </a:rPr>
              <a:t> </a:t>
            </a:r>
            <a:r>
              <a:rPr lang="en-US" sz="3200" b="1" u="sng" dirty="0">
                <a:ln>
                  <a:solidFill>
                    <a:srgbClr val="0000FF"/>
                  </a:solidFill>
                </a:ln>
                <a:solidFill>
                  <a:srgbClr val="FF0000"/>
                </a:solidFill>
                <a:latin typeface="Georgia" panose="02040502050405020303" pitchFamily="18" charset="0"/>
              </a:rPr>
              <a:t>CHANGING THE CYCLE OF THE WEEK</a:t>
            </a:r>
            <a:r>
              <a:rPr lang="en-US" sz="3200" b="1" dirty="0">
                <a:ln>
                  <a:solidFill>
                    <a:srgbClr val="0000FF"/>
                  </a:solidFill>
                </a:ln>
                <a:solidFill>
                  <a:srgbClr val="FF0000"/>
                </a:solidFill>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5C295402-2460-4CE2-A577-C5FA36E7DAA6}"/>
              </a:ext>
            </a:extLst>
          </p:cNvPr>
          <p:cNvSpPr>
            <a:spLocks noGrp="1"/>
          </p:cNvSpPr>
          <p:nvPr>
            <p:ph type="sldNum" sz="quarter" idx="12"/>
          </p:nvPr>
        </p:nvSpPr>
        <p:spPr>
          <a:xfrm>
            <a:off x="11672455" y="6492875"/>
            <a:ext cx="519545" cy="365125"/>
          </a:xfrm>
        </p:spPr>
        <p:txBody>
          <a:bodyPr/>
          <a:lstStyle/>
          <a:p>
            <a:fld id="{013F0C8B-F959-4B64-89A8-DBC3EC2ED197}" type="slidenum">
              <a:rPr lang="en-CA" smtClean="0">
                <a:solidFill>
                  <a:schemeClr val="tx1"/>
                </a:solidFill>
              </a:rPr>
              <a:t>34</a:t>
            </a:fld>
            <a:endParaRPr lang="en-CA" dirty="0">
              <a:solidFill>
                <a:schemeClr val="tx1"/>
              </a:solidFill>
            </a:endParaRPr>
          </a:p>
        </p:txBody>
      </p:sp>
    </p:spTree>
    <p:extLst>
      <p:ext uri="{BB962C8B-B14F-4D97-AF65-F5344CB8AC3E}">
        <p14:creationId xmlns:p14="http://schemas.microsoft.com/office/powerpoint/2010/main" val="3260265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84000">
              <a:srgbClr val="339900">
                <a:alpha val="57000"/>
              </a:srgbClr>
            </a:gs>
            <a:gs pos="70000">
              <a:srgbClr val="FFFF00">
                <a:alpha val="42000"/>
              </a:srgbClr>
            </a:gs>
            <a:gs pos="28000">
              <a:srgbClr val="663300">
                <a:alpha val="36000"/>
              </a:srgbClr>
            </a:gs>
            <a:gs pos="51000">
              <a:srgbClr val="00FF00">
                <a:alpha val="31000"/>
              </a:srgb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182218" y="335119"/>
            <a:ext cx="11827564" cy="6187761"/>
          </a:xfrm>
          <a:prstGeom prst="doubleWave">
            <a:avLst>
              <a:gd name="adj1" fmla="val 5768"/>
              <a:gd name="adj2" fmla="val -5615"/>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6699"/>
                </a:solidFill>
                <a:latin typeface="Georgia" panose="02040502050405020303" pitchFamily="18" charset="0"/>
              </a:rPr>
              <a:t>1 Sam 14:34  </a:t>
            </a:r>
            <a:r>
              <a:rPr lang="en-US" sz="2800" dirty="0">
                <a:solidFill>
                  <a:prstClr val="black"/>
                </a:solidFill>
                <a:latin typeface="Georgia" panose="02040502050405020303" pitchFamily="18" charset="0"/>
              </a:rPr>
              <a:t>And </a:t>
            </a:r>
            <a:r>
              <a:rPr lang="en-US" sz="2800" dirty="0" err="1">
                <a:solidFill>
                  <a:prstClr val="black"/>
                </a:solidFill>
                <a:latin typeface="Georgia" panose="02040502050405020303" pitchFamily="18" charset="0"/>
              </a:rPr>
              <a:t>Sha’ul</a:t>
            </a:r>
            <a:r>
              <a:rPr lang="en-US" sz="2800" dirty="0">
                <a:solidFill>
                  <a:prstClr val="black"/>
                </a:solidFill>
                <a:latin typeface="Georgia" panose="02040502050405020303" pitchFamily="18" charset="0"/>
              </a:rPr>
              <a:t> said, “Scatter among the people, and say to them, ‘Each one bring his ox near to me, and each one his sheep, and you shall slaughter them here, and eat.  </a:t>
            </a:r>
            <a:r>
              <a:rPr lang="en-US" sz="2800" dirty="0">
                <a:solidFill>
                  <a:srgbClr val="CC3399"/>
                </a:solidFill>
                <a:latin typeface="Georgia" panose="02040502050405020303" pitchFamily="18" charset="0"/>
              </a:rPr>
              <a:t>And do not sin against </a:t>
            </a:r>
            <a:r>
              <a:rPr lang="he-IL" sz="2800" dirty="0">
                <a:solidFill>
                  <a:srgbClr val="0000FF"/>
                </a:solidFill>
                <a:latin typeface="Arial" panose="020B0604020202020204" pitchFamily="34" charset="0"/>
              </a:rPr>
              <a:t>יהוה</a:t>
            </a:r>
            <a:r>
              <a:rPr lang="en-US" sz="2800" dirty="0">
                <a:solidFill>
                  <a:srgbClr val="0000FF"/>
                </a:solidFill>
                <a:latin typeface="Georgia" panose="02040502050405020303" pitchFamily="18" charset="0"/>
              </a:rPr>
              <a:t> [Yahuah] </a:t>
            </a:r>
            <a:r>
              <a:rPr lang="en-US" sz="2800" dirty="0">
                <a:solidFill>
                  <a:srgbClr val="CC3399"/>
                </a:solidFill>
                <a:latin typeface="Georgia" panose="02040502050405020303" pitchFamily="18" charset="0"/>
              </a:rPr>
              <a:t>by eating with the blood.’ </a:t>
            </a:r>
            <a:r>
              <a:rPr lang="en-US" sz="2800" dirty="0">
                <a:solidFill>
                  <a:prstClr val="black"/>
                </a:solidFill>
                <a:latin typeface="Georgia" panose="02040502050405020303" pitchFamily="18" charset="0"/>
              </a:rPr>
              <a:t>”  So every one of the people brought his ox with him </a:t>
            </a:r>
            <a:r>
              <a:rPr lang="en-US" sz="2800" dirty="0">
                <a:solidFill>
                  <a:prstClr val="black"/>
                </a:solidFill>
                <a:effectLst>
                  <a:glow rad="50800">
                    <a:srgbClr val="F93DF0"/>
                  </a:glow>
                </a:effectLst>
                <a:latin typeface="Cooper Black" panose="0208090404030B020404" pitchFamily="18" charset="0"/>
              </a:rPr>
              <a:t>that night, </a:t>
            </a:r>
            <a:r>
              <a:rPr lang="en-US" sz="2800" dirty="0">
                <a:solidFill>
                  <a:prstClr val="black"/>
                </a:solidFill>
                <a:latin typeface="Georgia" panose="02040502050405020303" pitchFamily="18" charset="0"/>
              </a:rPr>
              <a:t>and slaughtered it there.</a:t>
            </a:r>
          </a:p>
          <a:p>
            <a:endParaRPr lang="en-US" sz="2800" b="1" dirty="0">
              <a:solidFill>
                <a:prstClr val="black"/>
              </a:solidFill>
              <a:effectLst>
                <a:glow rad="127000">
                  <a:srgbClr val="2BE0F9"/>
                </a:glow>
              </a:effectLst>
              <a:latin typeface="Georgia" panose="02040502050405020303" pitchFamily="18" charset="0"/>
            </a:endParaRPr>
          </a:p>
          <a:p>
            <a:endParaRPr lang="en-US" sz="2800" b="1" dirty="0">
              <a:solidFill>
                <a:prstClr val="black"/>
              </a:solidFill>
              <a:effectLst>
                <a:glow rad="127000">
                  <a:srgbClr val="2BE0F9"/>
                </a:glow>
              </a:effectLst>
              <a:latin typeface="Georgia" panose="02040502050405020303" pitchFamily="18" charset="0"/>
            </a:endParaRPr>
          </a:p>
          <a:p>
            <a:endParaRPr lang="en-US" sz="2800" b="1" dirty="0">
              <a:solidFill>
                <a:prstClr val="black"/>
              </a:solidFill>
              <a:effectLst>
                <a:glow rad="127000">
                  <a:srgbClr val="2BE0F9"/>
                </a:glow>
              </a:effectLst>
              <a:latin typeface="Georgia" panose="02040502050405020303" pitchFamily="18" charset="0"/>
            </a:endParaRPr>
          </a:p>
          <a:p>
            <a:endParaRPr lang="en-US" sz="2800" b="1" dirty="0">
              <a:solidFill>
                <a:prstClr val="black"/>
              </a:solidFill>
              <a:effectLst>
                <a:glow rad="127000">
                  <a:srgbClr val="2BE0F9"/>
                </a:glow>
              </a:effectLst>
              <a:latin typeface="Georgia" panose="02040502050405020303" pitchFamily="18" charset="0"/>
            </a:endParaRPr>
          </a:p>
        </p:txBody>
      </p:sp>
      <p:sp>
        <p:nvSpPr>
          <p:cNvPr id="2" name="Slide Number Placeholder 1">
            <a:extLst>
              <a:ext uri="{FF2B5EF4-FFF2-40B4-BE49-F238E27FC236}">
                <a16:creationId xmlns="" xmlns:a16="http://schemas.microsoft.com/office/drawing/2014/main" id="{5924D1B9-6F2B-49D1-AE37-DD2E1CAB6D5D}"/>
              </a:ext>
            </a:extLst>
          </p:cNvPr>
          <p:cNvSpPr>
            <a:spLocks noGrp="1"/>
          </p:cNvSpPr>
          <p:nvPr>
            <p:ph type="sldNum" sz="quarter" idx="12"/>
          </p:nvPr>
        </p:nvSpPr>
        <p:spPr>
          <a:xfrm>
            <a:off x="11755582" y="6509616"/>
            <a:ext cx="436418" cy="348384"/>
          </a:xfrm>
        </p:spPr>
        <p:txBody>
          <a:bodyPr/>
          <a:lstStyle/>
          <a:p>
            <a:fld id="{013F0C8B-F959-4B64-89A8-DBC3EC2ED197}" type="slidenum">
              <a:rPr lang="en-CA" smtClean="0">
                <a:solidFill>
                  <a:schemeClr val="tx1"/>
                </a:solidFill>
              </a:rPr>
              <a:t>35</a:t>
            </a:fld>
            <a:endParaRPr lang="en-CA" dirty="0">
              <a:solidFill>
                <a:schemeClr val="tx1"/>
              </a:solidFill>
            </a:endParaRPr>
          </a:p>
        </p:txBody>
      </p:sp>
      <p:sp>
        <p:nvSpPr>
          <p:cNvPr id="5" name="Rectangle: Rounded Corners 4">
            <a:extLst>
              <a:ext uri="{FF2B5EF4-FFF2-40B4-BE49-F238E27FC236}">
                <a16:creationId xmlns="" xmlns:a16="http://schemas.microsoft.com/office/drawing/2014/main" id="{2FEC1478-6587-4289-AE92-FBC329D700DF}"/>
              </a:ext>
            </a:extLst>
          </p:cNvPr>
          <p:cNvSpPr/>
          <p:nvPr/>
        </p:nvSpPr>
        <p:spPr>
          <a:xfrm>
            <a:off x="930110" y="4219014"/>
            <a:ext cx="9737892" cy="1517715"/>
          </a:xfrm>
          <a:prstGeom prst="roundRect">
            <a:avLst/>
          </a:prstGeom>
          <a:solidFill>
            <a:schemeClr val="accent2">
              <a:lumMod val="20000"/>
              <a:lumOff val="80000"/>
            </a:schemeClr>
          </a:solidFill>
          <a:ln w="76200">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2060"/>
                </a:solidFill>
              </a:rPr>
              <a:t>Yes, Saul had corrected the actions of eating blood by the famished warriors.  Have you </a:t>
            </a:r>
            <a:r>
              <a:rPr lang="en-CA" sz="2400" b="1" u="sng" dirty="0">
                <a:solidFill>
                  <a:srgbClr val="002060"/>
                </a:solidFill>
              </a:rPr>
              <a:t>also noticed</a:t>
            </a:r>
            <a:r>
              <a:rPr lang="en-CA" sz="2400" dirty="0">
                <a:solidFill>
                  <a:srgbClr val="002060"/>
                </a:solidFill>
              </a:rPr>
              <a:t> the extremely accurate acclamation of specific time?  It was now the </a:t>
            </a:r>
            <a:r>
              <a:rPr lang="en-CA" sz="2400" b="1" u="sng" dirty="0">
                <a:ln>
                  <a:solidFill>
                    <a:schemeClr val="bg1"/>
                  </a:solidFill>
                </a:ln>
                <a:solidFill>
                  <a:srgbClr val="002060"/>
                </a:solidFill>
                <a:latin typeface="Cooper Black" panose="0208090404030B020404" pitchFamily="18" charset="0"/>
              </a:rPr>
              <a:t>Ni</a:t>
            </a:r>
            <a:r>
              <a:rPr lang="en-CA" sz="2400" b="1" dirty="0">
                <a:ln>
                  <a:solidFill>
                    <a:schemeClr val="bg1"/>
                  </a:solidFill>
                </a:ln>
                <a:solidFill>
                  <a:srgbClr val="002060"/>
                </a:solidFill>
                <a:latin typeface="Cooper Black" panose="0208090404030B020404" pitchFamily="18" charset="0"/>
              </a:rPr>
              <a:t>g</a:t>
            </a:r>
            <a:r>
              <a:rPr lang="en-CA" sz="2400" b="1" u="sng" dirty="0">
                <a:ln>
                  <a:solidFill>
                    <a:schemeClr val="bg1"/>
                  </a:solidFill>
                </a:ln>
                <a:solidFill>
                  <a:srgbClr val="002060"/>
                </a:solidFill>
                <a:latin typeface="Cooper Black" panose="0208090404030B020404" pitchFamily="18" charset="0"/>
              </a:rPr>
              <a:t>ht Season</a:t>
            </a:r>
            <a:r>
              <a:rPr lang="en-CA" sz="2400" dirty="0">
                <a:ln>
                  <a:solidFill>
                    <a:schemeClr val="bg1"/>
                  </a:solidFill>
                </a:ln>
                <a:solidFill>
                  <a:srgbClr val="002060"/>
                </a:solidFill>
                <a:latin typeface="Cooper Black" panose="0208090404030B020404" pitchFamily="18" charset="0"/>
              </a:rPr>
              <a:t>,</a:t>
            </a:r>
            <a:r>
              <a:rPr lang="en-CA" sz="2400" b="1" dirty="0">
                <a:ln>
                  <a:solidFill>
                    <a:schemeClr val="bg1"/>
                  </a:solidFill>
                </a:ln>
                <a:solidFill>
                  <a:srgbClr val="002060"/>
                </a:solidFill>
                <a:latin typeface="Cooper Black" panose="0208090404030B020404" pitchFamily="18" charset="0"/>
              </a:rPr>
              <a:t> </a:t>
            </a:r>
            <a:r>
              <a:rPr lang="en-CA" sz="2400" b="1" u="sng" dirty="0">
                <a:solidFill>
                  <a:srgbClr val="002060"/>
                </a:solidFill>
              </a:rPr>
              <a:t>and sunset had</a:t>
            </a:r>
            <a:r>
              <a:rPr lang="en-CA" sz="2400" b="1" dirty="0">
                <a:solidFill>
                  <a:srgbClr val="002060"/>
                </a:solidFill>
              </a:rPr>
              <a:t> p</a:t>
            </a:r>
            <a:r>
              <a:rPr lang="en-CA" sz="2400" b="1" u="sng" dirty="0">
                <a:solidFill>
                  <a:srgbClr val="002060"/>
                </a:solidFill>
              </a:rPr>
              <a:t>assed</a:t>
            </a:r>
            <a:r>
              <a:rPr lang="en-CA" sz="2400" b="1" dirty="0">
                <a:solidFill>
                  <a:srgbClr val="002060"/>
                </a:solidFill>
              </a:rPr>
              <a:t>!</a:t>
            </a:r>
            <a:r>
              <a:rPr lang="en-CA" sz="2400" b="1" u="sng" dirty="0">
                <a:solidFill>
                  <a:srgbClr val="002060"/>
                </a:solidFill>
              </a:rPr>
              <a:t> </a:t>
            </a:r>
          </a:p>
        </p:txBody>
      </p:sp>
      <p:sp>
        <p:nvSpPr>
          <p:cNvPr id="4" name="Arrow: Bent 3">
            <a:extLst>
              <a:ext uri="{FF2B5EF4-FFF2-40B4-BE49-F238E27FC236}">
                <a16:creationId xmlns="" xmlns:a16="http://schemas.microsoft.com/office/drawing/2014/main" id="{5DA041F8-E00E-4738-A5B4-ADE924740CAD}"/>
              </a:ext>
            </a:extLst>
          </p:cNvPr>
          <p:cNvSpPr/>
          <p:nvPr/>
        </p:nvSpPr>
        <p:spPr>
          <a:xfrm rot="16200000">
            <a:off x="5721045" y="2850022"/>
            <a:ext cx="608986" cy="2500673"/>
          </a:xfrm>
          <a:prstGeom prst="bentArrow">
            <a:avLst>
              <a:gd name="adj1" fmla="val 25000"/>
              <a:gd name="adj2" fmla="val 50000"/>
              <a:gd name="adj3" fmla="val 37671"/>
              <a:gd name="adj4" fmla="val 62329"/>
            </a:avLst>
          </a:prstGeom>
          <a:gradFill flip="none" rotWithShape="1">
            <a:gsLst>
              <a:gs pos="0">
                <a:schemeClr val="accent1">
                  <a:lumMod val="60000"/>
                  <a:lumOff val="40000"/>
                </a:schemeClr>
              </a:gs>
              <a:gs pos="64000">
                <a:srgbClr val="F93DF0"/>
              </a:gs>
              <a:gs pos="52000">
                <a:srgbClr val="FFFF00">
                  <a:alpha val="42000"/>
                </a:srgbClr>
              </a:gs>
              <a:gs pos="100000">
                <a:srgbClr val="4646F0">
                  <a:alpha val="47000"/>
                </a:srgbClr>
              </a:gs>
            </a:gsLst>
            <a:lin ang="13500000" scaled="1"/>
            <a:tileRect/>
          </a:gra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Arrow: Bent 5">
            <a:extLst>
              <a:ext uri="{FF2B5EF4-FFF2-40B4-BE49-F238E27FC236}">
                <a16:creationId xmlns="" xmlns:a16="http://schemas.microsoft.com/office/drawing/2014/main" id="{10D31890-61D5-4C75-AD95-53ADF5FADC07}"/>
              </a:ext>
            </a:extLst>
          </p:cNvPr>
          <p:cNvSpPr/>
          <p:nvPr/>
        </p:nvSpPr>
        <p:spPr>
          <a:xfrm rot="16200000" flipV="1">
            <a:off x="3470787" y="3696928"/>
            <a:ext cx="1258530" cy="4857135"/>
          </a:xfrm>
          <a:prstGeom prst="bentArrow">
            <a:avLst>
              <a:gd name="adj1" fmla="val 25000"/>
              <a:gd name="adj2" fmla="val 50000"/>
              <a:gd name="adj3" fmla="val 37671"/>
              <a:gd name="adj4" fmla="val 62329"/>
            </a:avLst>
          </a:prstGeom>
          <a:gradFill flip="none" rotWithShape="1">
            <a:gsLst>
              <a:gs pos="0">
                <a:schemeClr val="accent1">
                  <a:lumMod val="60000"/>
                  <a:lumOff val="40000"/>
                </a:schemeClr>
              </a:gs>
              <a:gs pos="64000">
                <a:srgbClr val="F93DF0"/>
              </a:gs>
              <a:gs pos="52000">
                <a:srgbClr val="FFFF00">
                  <a:alpha val="42000"/>
                </a:srgbClr>
              </a:gs>
              <a:gs pos="100000">
                <a:srgbClr val="4646F0">
                  <a:alpha val="47000"/>
                </a:srgbClr>
              </a:gs>
            </a:gsLst>
            <a:lin ang="13500000" scaled="1"/>
            <a:tileRect/>
          </a:gra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579860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36</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ext uri="{D42A27DB-BD31-4B8C-83A1-F6EECF244321}">
                <p14:modId xmlns:p14="http://schemas.microsoft.com/office/powerpoint/2010/main" val="22321205"/>
              </p:ext>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dirty="0">
                          <a:solidFill>
                            <a:srgbClr val="C00000"/>
                          </a:solidFill>
                        </a:rPr>
                        <a:t>Light Season of War. </a:t>
                      </a:r>
                      <a:r>
                        <a:rPr lang="en-CA" sz="3200" dirty="0"/>
                        <a:t/>
                      </a:r>
                      <a:br>
                        <a:rPr lang="en-CA" sz="3200" dirty="0"/>
                      </a:br>
                      <a:r>
                        <a:rPr lang="en-CA" sz="3200"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r>
                        <a:rPr lang="en-CA" sz="2800" dirty="0"/>
                        <a:t>       </a:t>
                      </a:r>
                      <a:endParaRPr lang="en-CA"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363829" y="2812774"/>
            <a:ext cx="47043" cy="2240353"/>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H="1" flipV="1">
            <a:off x="5984957" y="4245484"/>
            <a:ext cx="17993" cy="2044422"/>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1490257" y="1654639"/>
            <a:ext cx="10467887" cy="2240353"/>
          </a:xfrm>
          <a:prstGeom prst="wedgeRoundRectCallout">
            <a:avLst>
              <a:gd name="adj1" fmla="val 269"/>
              <a:gd name="adj2" fmla="val 109340"/>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006699"/>
                </a:solidFill>
                <a:latin typeface="Georgia" panose="02040502050405020303" pitchFamily="18" charset="0"/>
              </a:rPr>
              <a:t>1 Sam 14:34  … </a:t>
            </a:r>
            <a:r>
              <a:rPr lang="en-US" sz="2800" dirty="0">
                <a:solidFill>
                  <a:schemeClr val="tx1"/>
                </a:solidFill>
                <a:latin typeface="Georgia" panose="02040502050405020303" pitchFamily="18" charset="0"/>
              </a:rPr>
              <a:t>“Each </a:t>
            </a:r>
            <a:r>
              <a:rPr lang="en-US" sz="2800" dirty="0">
                <a:solidFill>
                  <a:prstClr val="black"/>
                </a:solidFill>
                <a:latin typeface="Georgia" panose="02040502050405020303" pitchFamily="18" charset="0"/>
              </a:rPr>
              <a:t>one bring his ox near to me, and each one his sheep, and you shall slaughter them here, and eat.  </a:t>
            </a:r>
            <a:r>
              <a:rPr lang="en-US" sz="2800" dirty="0">
                <a:solidFill>
                  <a:srgbClr val="CC3399"/>
                </a:solidFill>
                <a:latin typeface="Georgia" panose="02040502050405020303" pitchFamily="18" charset="0"/>
              </a:rPr>
              <a:t>And do not sin against </a:t>
            </a:r>
            <a:r>
              <a:rPr lang="he-IL" sz="2800" dirty="0">
                <a:solidFill>
                  <a:srgbClr val="0000FF"/>
                </a:solidFill>
                <a:latin typeface="Arial" panose="020B0604020202020204" pitchFamily="34" charset="0"/>
              </a:rPr>
              <a:t>יהוה</a:t>
            </a:r>
            <a:r>
              <a:rPr lang="en-US" sz="2800" dirty="0">
                <a:solidFill>
                  <a:srgbClr val="0000FF"/>
                </a:solidFill>
                <a:latin typeface="Georgia" panose="02040502050405020303" pitchFamily="18" charset="0"/>
              </a:rPr>
              <a:t> [Yahuah] </a:t>
            </a:r>
            <a:r>
              <a:rPr lang="en-US" sz="2800" dirty="0">
                <a:solidFill>
                  <a:srgbClr val="CC3399"/>
                </a:solidFill>
                <a:latin typeface="Georgia" panose="02040502050405020303" pitchFamily="18" charset="0"/>
              </a:rPr>
              <a:t>by eating with the blood.’</a:t>
            </a:r>
            <a:r>
              <a:rPr lang="en-US" sz="2800" dirty="0">
                <a:solidFill>
                  <a:prstClr val="black"/>
                </a:solidFill>
                <a:latin typeface="Georgia" panose="02040502050405020303" pitchFamily="18" charset="0"/>
              </a:rPr>
              <a:t> ”  So every one of the people brought his ox with him </a:t>
            </a:r>
            <a:r>
              <a:rPr lang="en-US" sz="2800" dirty="0">
                <a:solidFill>
                  <a:prstClr val="black"/>
                </a:solidFill>
                <a:effectLst>
                  <a:glow rad="50800">
                    <a:srgbClr val="F93DF0"/>
                  </a:glow>
                </a:effectLst>
                <a:latin typeface="Cooper Black" panose="0208090404030B020404" pitchFamily="18" charset="0"/>
              </a:rPr>
              <a:t>THAT NIGHT, </a:t>
            </a:r>
            <a:r>
              <a:rPr lang="en-US" sz="2800" dirty="0">
                <a:solidFill>
                  <a:prstClr val="black"/>
                </a:solidFill>
                <a:latin typeface="Georgia" panose="02040502050405020303" pitchFamily="18" charset="0"/>
              </a:rPr>
              <a:t>and slaughtered it there.</a:t>
            </a: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19097" y="2445028"/>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148345" y="3990011"/>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461391" y="182981"/>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#4</a:t>
            </a:r>
          </a:p>
        </p:txBody>
      </p:sp>
      <p:sp>
        <p:nvSpPr>
          <p:cNvPr id="2" name="Rectangle 1">
            <a:extLst>
              <a:ext uri="{FF2B5EF4-FFF2-40B4-BE49-F238E27FC236}">
                <a16:creationId xmlns="" xmlns:a16="http://schemas.microsoft.com/office/drawing/2014/main" id="{F971A0E2-C8CB-402E-B8ED-C4F4DE5A03CE}"/>
              </a:ext>
            </a:extLst>
          </p:cNvPr>
          <p:cNvSpPr/>
          <p:nvPr/>
        </p:nvSpPr>
        <p:spPr>
          <a:xfrm>
            <a:off x="684113" y="156294"/>
            <a:ext cx="9324425" cy="1360629"/>
          </a:xfrm>
          <a:prstGeom prst="rect">
            <a:avLst/>
          </a:prstGeom>
          <a:no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2800" b="1" dirty="0">
                <a:solidFill>
                  <a:srgbClr val="006699"/>
                </a:solidFill>
              </a:rPr>
              <a:t>The warriors were slaughtering animals and eating the flesh </a:t>
            </a:r>
            <a:br>
              <a:rPr lang="en-CA" sz="2800" b="1" dirty="0">
                <a:solidFill>
                  <a:srgbClr val="006699"/>
                </a:solidFill>
              </a:rPr>
            </a:br>
            <a:r>
              <a:rPr lang="en-CA" sz="2800" b="1" dirty="0">
                <a:solidFill>
                  <a:srgbClr val="006699"/>
                </a:solidFill>
              </a:rPr>
              <a:t>with the blood </a:t>
            </a:r>
            <a:r>
              <a:rPr lang="en-CA" sz="2800" b="1" u="sng" dirty="0">
                <a:solidFill>
                  <a:srgbClr val="CC3399"/>
                </a:solidFill>
              </a:rPr>
              <a:t>out of sheer ravishin</a:t>
            </a:r>
            <a:r>
              <a:rPr lang="en-CA" sz="2800" b="1" dirty="0">
                <a:solidFill>
                  <a:srgbClr val="CC3399"/>
                </a:solidFill>
              </a:rPr>
              <a:t>g </a:t>
            </a:r>
            <a:r>
              <a:rPr lang="en-CA" sz="2800" b="1" u="sng" dirty="0">
                <a:solidFill>
                  <a:srgbClr val="CC3399"/>
                </a:solidFill>
              </a:rPr>
              <a:t>hun</a:t>
            </a:r>
            <a:r>
              <a:rPr lang="en-CA" sz="2800" b="1" dirty="0">
                <a:solidFill>
                  <a:srgbClr val="CC3399"/>
                </a:solidFill>
              </a:rPr>
              <a:t>g</a:t>
            </a:r>
            <a:r>
              <a:rPr lang="en-CA" sz="2800" b="1" u="sng" dirty="0">
                <a:solidFill>
                  <a:srgbClr val="CC3399"/>
                </a:solidFill>
              </a:rPr>
              <a:t>er</a:t>
            </a:r>
            <a:r>
              <a:rPr lang="en-CA" sz="2800" b="1" dirty="0">
                <a:solidFill>
                  <a:srgbClr val="CC3399"/>
                </a:solidFill>
              </a:rPr>
              <a:t>! </a:t>
            </a:r>
            <a:br>
              <a:rPr lang="en-CA" sz="2800" b="1" dirty="0">
                <a:solidFill>
                  <a:srgbClr val="CC3399"/>
                </a:solidFill>
              </a:rPr>
            </a:br>
            <a:r>
              <a:rPr lang="en-CA" sz="2800" b="1" dirty="0">
                <a:solidFill>
                  <a:schemeClr val="tx1"/>
                </a:solidFill>
              </a:rPr>
              <a:t>And Saul’s corrective action?</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768335" y="4245484"/>
            <a:ext cx="1723073" cy="1805118"/>
          </a:xfrm>
          <a:prstGeom prst="circularArrow">
            <a:avLst>
              <a:gd name="adj1" fmla="val 9721"/>
              <a:gd name="adj2" fmla="val 1142319"/>
              <a:gd name="adj3" fmla="val 20644209"/>
              <a:gd name="adj4" fmla="val 10663272"/>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Right Bracket 5">
            <a:extLst>
              <a:ext uri="{FF2B5EF4-FFF2-40B4-BE49-F238E27FC236}">
                <a16:creationId xmlns="" xmlns:a16="http://schemas.microsoft.com/office/drawing/2014/main" id="{C8EF6C8C-6A7E-475B-B229-E6598A04F5D9}"/>
              </a:ext>
            </a:extLst>
          </p:cNvPr>
          <p:cNvSpPr/>
          <p:nvPr/>
        </p:nvSpPr>
        <p:spPr>
          <a:xfrm rot="5400000">
            <a:off x="10288184" y="2402803"/>
            <a:ext cx="272244" cy="2324637"/>
          </a:xfrm>
          <a:prstGeom prst="rightBracket">
            <a:avLst>
              <a:gd name="adj" fmla="val 153252"/>
            </a:avLst>
          </a:prstGeom>
          <a:solidFill>
            <a:srgbClr val="2BE0F9"/>
          </a:solidFill>
          <a:ln w="76200">
            <a:solidFill>
              <a:srgbClr val="008E4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Arrow: Bent 14">
            <a:extLst>
              <a:ext uri="{FF2B5EF4-FFF2-40B4-BE49-F238E27FC236}">
                <a16:creationId xmlns="" xmlns:a16="http://schemas.microsoft.com/office/drawing/2014/main" id="{BD2E1BC5-71D5-439C-A00E-010D89D304B0}"/>
              </a:ext>
            </a:extLst>
          </p:cNvPr>
          <p:cNvSpPr/>
          <p:nvPr/>
        </p:nvSpPr>
        <p:spPr>
          <a:xfrm rot="5400000">
            <a:off x="8279434" y="2526157"/>
            <a:ext cx="1442896" cy="4455997"/>
          </a:xfrm>
          <a:prstGeom prst="bentArrow">
            <a:avLst>
              <a:gd name="adj1" fmla="val 25000"/>
              <a:gd name="adj2" fmla="val 42145"/>
              <a:gd name="adj3" fmla="val 29676"/>
              <a:gd name="adj4" fmla="val 70324"/>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 xmlns:a16="http://schemas.microsoft.com/office/drawing/2014/main" id="{26248FE9-82DE-4828-A4CA-1072BDE81E61}"/>
              </a:ext>
            </a:extLst>
          </p:cNvPr>
          <p:cNvSpPr/>
          <p:nvPr/>
        </p:nvSpPr>
        <p:spPr>
          <a:xfrm>
            <a:off x="6491408" y="5348996"/>
            <a:ext cx="5077691" cy="641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prstClr val="white"/>
                </a:solidFill>
              </a:rPr>
              <a:t>Was this the next “</a:t>
            </a:r>
            <a:r>
              <a:rPr lang="en-CA" sz="3600" b="1" u="sng" dirty="0">
                <a:solidFill>
                  <a:srgbClr val="00FF00"/>
                </a:solidFill>
              </a:rPr>
              <a:t>da</a:t>
            </a:r>
            <a:r>
              <a:rPr lang="en-CA" sz="3600" b="1" dirty="0">
                <a:solidFill>
                  <a:srgbClr val="00FF00"/>
                </a:solidFill>
              </a:rPr>
              <a:t>y</a:t>
            </a:r>
            <a:r>
              <a:rPr lang="en-CA" sz="3600" b="1" dirty="0">
                <a:solidFill>
                  <a:prstClr val="white"/>
                </a:solidFill>
              </a:rPr>
              <a:t>”?</a:t>
            </a:r>
            <a:endParaRPr lang="en-CA" dirty="0"/>
          </a:p>
        </p:txBody>
      </p:sp>
    </p:spTree>
    <p:extLst>
      <p:ext uri="{BB962C8B-B14F-4D97-AF65-F5344CB8AC3E}">
        <p14:creationId xmlns:p14="http://schemas.microsoft.com/office/powerpoint/2010/main" val="6009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2"/>
                                        </p:tgtEl>
                                        <p:attrNameLst>
                                          <p:attrName>r</p:attrName>
                                        </p:attrNameLst>
                                      </p:cBhvr>
                                    </p:animRot>
                                  </p:childTnLst>
                                </p:cTn>
                              </p:par>
                              <p:par>
                                <p:cTn id="7" presetID="22" presetClass="entr" presetSubtype="1" fill="hold" grpId="0" nodeType="withEffect">
                                  <p:stCondLst>
                                    <p:cond delay="75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par>
                          <p:cTn id="15" fill="hold">
                            <p:stCondLst>
                              <p:cond delay="2000"/>
                            </p:stCondLst>
                            <p:childTnLst>
                              <p:par>
                                <p:cTn id="16" presetID="42" presetClass="entr" presetSubtype="0" fill="hold" grpId="0" nodeType="afterEffect">
                                  <p:stCondLst>
                                    <p:cond delay="8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 grpId="0" animBg="1"/>
      <p:bldP spid="6" grpId="0" animBg="1"/>
      <p:bldP spid="15"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84000">
              <a:srgbClr val="339900">
                <a:alpha val="57000"/>
              </a:srgbClr>
            </a:gs>
            <a:gs pos="70000">
              <a:srgbClr val="FFFF00">
                <a:alpha val="42000"/>
              </a:srgbClr>
            </a:gs>
            <a:gs pos="28000">
              <a:srgbClr val="663300">
                <a:alpha val="36000"/>
              </a:srgbClr>
            </a:gs>
            <a:gs pos="51000">
              <a:srgbClr val="00FF00">
                <a:alpha val="31000"/>
              </a:srgb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182218" y="335119"/>
            <a:ext cx="11827564" cy="6187761"/>
          </a:xfrm>
          <a:prstGeom prst="doubleWave">
            <a:avLst>
              <a:gd name="adj1" fmla="val 5768"/>
              <a:gd name="adj2" fmla="val -5615"/>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a:solidFill>
                  <a:srgbClr val="006699"/>
                </a:solidFill>
                <a:latin typeface="Georgia" panose="02040502050405020303" pitchFamily="18" charset="0"/>
              </a:rPr>
              <a:t>1 Sam 14:36  </a:t>
            </a:r>
            <a:r>
              <a:rPr lang="en-US" sz="2800" dirty="0">
                <a:solidFill>
                  <a:prstClr val="black"/>
                </a:solidFill>
                <a:latin typeface="Georgia" panose="02040502050405020303" pitchFamily="18" charset="0"/>
              </a:rPr>
              <a:t>And </a:t>
            </a:r>
            <a:r>
              <a:rPr lang="en-US" sz="2800" dirty="0" err="1">
                <a:solidFill>
                  <a:prstClr val="black"/>
                </a:solidFill>
                <a:latin typeface="Georgia" panose="02040502050405020303" pitchFamily="18" charset="0"/>
              </a:rPr>
              <a:t>Sha’ul</a:t>
            </a:r>
            <a:r>
              <a:rPr lang="en-US" sz="2800" dirty="0">
                <a:solidFill>
                  <a:prstClr val="black"/>
                </a:solidFill>
                <a:latin typeface="Georgia" panose="02040502050405020303" pitchFamily="18" charset="0"/>
              </a:rPr>
              <a:t> said, “Let us go down after the 	Philistines </a:t>
            </a:r>
            <a:r>
              <a:rPr lang="en-US" sz="2800" b="1" dirty="0">
                <a:solidFill>
                  <a:prstClr val="black"/>
                </a:solidFill>
                <a:latin typeface="Georgia" panose="02040502050405020303" pitchFamily="18" charset="0"/>
              </a:rPr>
              <a:t>by night</a:t>
            </a:r>
            <a:r>
              <a:rPr lang="en-US" sz="2800" dirty="0">
                <a:solidFill>
                  <a:prstClr val="black"/>
                </a:solidFill>
                <a:latin typeface="Georgia" panose="02040502050405020303" pitchFamily="18" charset="0"/>
              </a:rPr>
              <a:t>, and plunder them </a:t>
            </a:r>
            <a:r>
              <a:rPr lang="en-US" sz="2800" b="1" dirty="0">
                <a:solidFill>
                  <a:prstClr val="black"/>
                </a:solidFill>
                <a:effectLst>
                  <a:glow rad="76200">
                    <a:srgbClr val="2BE0F9"/>
                  </a:glow>
                </a:effectLst>
                <a:latin typeface="Georgia" panose="02040502050405020303" pitchFamily="18" charset="0"/>
              </a:rPr>
              <a:t>until the 	morning light,</a:t>
            </a:r>
            <a:r>
              <a:rPr lang="en-US" sz="2800" b="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and not leave a man of them.” 	And they said, “Do whatever seems good to you.” 	But the priest said, “Let us draw near to Elohim 	here.” </a:t>
            </a:r>
          </a:p>
          <a:p>
            <a:r>
              <a:rPr lang="en-US" sz="2800" dirty="0">
                <a:solidFill>
                  <a:srgbClr val="006699"/>
                </a:solidFill>
                <a:latin typeface="Georgia" panose="02040502050405020303" pitchFamily="18" charset="0"/>
              </a:rPr>
              <a:t>1 Sam 14:37  </a:t>
            </a:r>
            <a:r>
              <a:rPr lang="en-US" sz="2800" b="1" dirty="0">
                <a:solidFill>
                  <a:prstClr val="black"/>
                </a:solidFill>
                <a:latin typeface="Georgia" panose="02040502050405020303" pitchFamily="18" charset="0"/>
              </a:rPr>
              <a:t>And </a:t>
            </a:r>
            <a:r>
              <a:rPr lang="en-US" sz="2800" b="1" dirty="0" err="1">
                <a:solidFill>
                  <a:prstClr val="black"/>
                </a:solidFill>
                <a:latin typeface="Georgia" panose="02040502050405020303" pitchFamily="18" charset="0"/>
              </a:rPr>
              <a:t>Sha’ul</a:t>
            </a:r>
            <a:r>
              <a:rPr lang="en-US" sz="2800" b="1" dirty="0">
                <a:solidFill>
                  <a:prstClr val="black"/>
                </a:solidFill>
                <a:latin typeface="Georgia" panose="02040502050405020303" pitchFamily="18" charset="0"/>
              </a:rPr>
              <a:t> asked of Elohim, </a:t>
            </a:r>
            <a:r>
              <a:rPr lang="en-US" sz="2800" dirty="0">
                <a:solidFill>
                  <a:prstClr val="black"/>
                </a:solidFill>
                <a:latin typeface="Georgia" panose="02040502050405020303" pitchFamily="18" charset="0"/>
              </a:rPr>
              <a:t>“Should I 	go down after the Philistines?  Do You give them 	into hand of </a:t>
            </a:r>
            <a:r>
              <a:rPr lang="en-US" sz="2800" dirty="0" err="1">
                <a:solidFill>
                  <a:prstClr val="black"/>
                </a:solidFill>
                <a:latin typeface="Georgia" panose="02040502050405020303" pitchFamily="18" charset="0"/>
              </a:rPr>
              <a:t>Yisra’ĕl</a:t>
            </a:r>
            <a:r>
              <a:rPr lang="en-US" sz="2800" dirty="0">
                <a:solidFill>
                  <a:prstClr val="black"/>
                </a:solidFill>
                <a:latin typeface="Georgia" panose="02040502050405020303" pitchFamily="18" charset="0"/>
              </a:rPr>
              <a:t>?”  But </a:t>
            </a:r>
            <a:r>
              <a:rPr lang="en-US" sz="2800" b="1" dirty="0">
                <a:solidFill>
                  <a:srgbClr val="0000FF"/>
                </a:solidFill>
                <a:latin typeface="Georgia" panose="02040502050405020303" pitchFamily="18" charset="0"/>
              </a:rPr>
              <a:t>He</a:t>
            </a:r>
            <a:r>
              <a:rPr lang="en-US" sz="2800" dirty="0">
                <a:solidFill>
                  <a:prstClr val="black"/>
                </a:solidFill>
                <a:latin typeface="Georgia" panose="02040502050405020303" pitchFamily="18" charset="0"/>
              </a:rPr>
              <a:t> did not answer him 			         </a:t>
            </a:r>
            <a:r>
              <a:rPr lang="en-US" sz="2800" b="1" u="sng" dirty="0">
                <a:ln w="19050">
                  <a:solidFill>
                    <a:srgbClr val="F93DF0"/>
                  </a:solidFill>
                </a:ln>
                <a:solidFill>
                  <a:prstClr val="black"/>
                </a:solidFill>
                <a:effectLst>
                  <a:glow rad="127000">
                    <a:srgbClr val="2BE0F9"/>
                  </a:glow>
                </a:effectLst>
                <a:latin typeface="Cooper Black" panose="0208090404030B020404" pitchFamily="18" charset="0"/>
              </a:rPr>
              <a:t>THAT DAY</a:t>
            </a:r>
            <a:r>
              <a:rPr lang="en-US" sz="2800" b="1" dirty="0">
                <a:ln w="19050">
                  <a:solidFill>
                    <a:srgbClr val="F93DF0"/>
                  </a:solidFill>
                </a:ln>
                <a:solidFill>
                  <a:prstClr val="black"/>
                </a:solidFill>
                <a:effectLst>
                  <a:glow rad="127000">
                    <a:srgbClr val="2BE0F9"/>
                  </a:glow>
                </a:effectLst>
                <a:latin typeface="Cooper Black" panose="0208090404030B020404" pitchFamily="18" charset="0"/>
              </a:rPr>
              <a:t>. </a:t>
            </a:r>
          </a:p>
          <a:p>
            <a:endParaRPr lang="en-US" sz="2800" b="1" dirty="0">
              <a:solidFill>
                <a:prstClr val="black"/>
              </a:solidFill>
              <a:effectLst>
                <a:glow rad="127000">
                  <a:srgbClr val="2BE0F9"/>
                </a:glow>
              </a:effectLst>
              <a:latin typeface="Georgia" panose="02040502050405020303" pitchFamily="18" charset="0"/>
            </a:endParaRPr>
          </a:p>
        </p:txBody>
      </p:sp>
      <p:sp>
        <p:nvSpPr>
          <p:cNvPr id="2" name="Slide Number Placeholder 1">
            <a:extLst>
              <a:ext uri="{FF2B5EF4-FFF2-40B4-BE49-F238E27FC236}">
                <a16:creationId xmlns="" xmlns:a16="http://schemas.microsoft.com/office/drawing/2014/main" id="{5924D1B9-6F2B-49D1-AE37-DD2E1CAB6D5D}"/>
              </a:ext>
            </a:extLst>
          </p:cNvPr>
          <p:cNvSpPr>
            <a:spLocks noGrp="1"/>
          </p:cNvSpPr>
          <p:nvPr>
            <p:ph type="sldNum" sz="quarter" idx="12"/>
          </p:nvPr>
        </p:nvSpPr>
        <p:spPr>
          <a:xfrm>
            <a:off x="11755582" y="6509616"/>
            <a:ext cx="436418" cy="348384"/>
          </a:xfrm>
        </p:spPr>
        <p:txBody>
          <a:bodyPr/>
          <a:lstStyle/>
          <a:p>
            <a:fld id="{013F0C8B-F959-4B64-89A8-DBC3EC2ED197}" type="slidenum">
              <a:rPr lang="en-CA" smtClean="0">
                <a:solidFill>
                  <a:schemeClr val="tx1"/>
                </a:solidFill>
              </a:rPr>
              <a:t>37</a:t>
            </a:fld>
            <a:endParaRPr lang="en-CA" dirty="0">
              <a:solidFill>
                <a:schemeClr val="tx1"/>
              </a:solidFill>
            </a:endParaRPr>
          </a:p>
        </p:txBody>
      </p:sp>
      <p:sp>
        <p:nvSpPr>
          <p:cNvPr id="6" name="Ribbon: Tilted Down 5">
            <a:extLst>
              <a:ext uri="{FF2B5EF4-FFF2-40B4-BE49-F238E27FC236}">
                <a16:creationId xmlns="" xmlns:a16="http://schemas.microsoft.com/office/drawing/2014/main" id="{E971D6A4-67CA-46EB-A3D4-BFD7CFD462B0}"/>
              </a:ext>
            </a:extLst>
          </p:cNvPr>
          <p:cNvSpPr/>
          <p:nvPr/>
        </p:nvSpPr>
        <p:spPr>
          <a:xfrm>
            <a:off x="684493" y="5149420"/>
            <a:ext cx="10926618" cy="1590715"/>
          </a:xfrm>
          <a:prstGeom prst="ribbon">
            <a:avLst>
              <a:gd name="adj1" fmla="val 22966"/>
              <a:gd name="adj2" fmla="val 75000"/>
            </a:avLst>
          </a:prstGeom>
          <a:solidFill>
            <a:schemeClr val="bg2">
              <a:lumMod val="10000"/>
            </a:schemeClr>
          </a:solidFill>
          <a:ln w="57150">
            <a:solidFill>
              <a:srgbClr val="FF99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solidFill>
                  <a:srgbClr val="00FF00"/>
                </a:solidFill>
                <a:latin typeface="Comic Sans MS" panose="030F0702030302020204" pitchFamily="66" charset="0"/>
              </a:rPr>
              <a:t>Confirmation #</a:t>
            </a:r>
            <a:r>
              <a:rPr lang="en-CA" sz="3200" b="1" i="1" dirty="0">
                <a:ln>
                  <a:solidFill>
                    <a:srgbClr val="0000FF"/>
                  </a:solidFill>
                </a:ln>
                <a:solidFill>
                  <a:srgbClr val="00FF00"/>
                </a:solidFill>
                <a:effectLst>
                  <a:glow rad="241300">
                    <a:srgbClr val="FF9900"/>
                  </a:glow>
                </a:effectLst>
                <a:latin typeface="Comic Sans MS" panose="030F0702030302020204" pitchFamily="66" charset="0"/>
              </a:rPr>
              <a:t>5</a:t>
            </a:r>
            <a:r>
              <a:rPr lang="en-CA" sz="3200" b="1" i="1" dirty="0">
                <a:solidFill>
                  <a:srgbClr val="00FF00"/>
                </a:solidFill>
                <a:latin typeface="Comic Sans MS" panose="030F0702030302020204" pitchFamily="66" charset="0"/>
              </a:rPr>
              <a:t> </a:t>
            </a:r>
            <a:br>
              <a:rPr lang="en-CA" sz="3200" b="1" i="1" dirty="0">
                <a:solidFill>
                  <a:srgbClr val="00FF00"/>
                </a:solidFill>
                <a:latin typeface="Comic Sans MS" panose="030F0702030302020204" pitchFamily="66" charset="0"/>
              </a:rPr>
            </a:br>
            <a:r>
              <a:rPr lang="en-CA" sz="3200" b="1" u="sng" dirty="0" err="1">
                <a:ln>
                  <a:solidFill>
                    <a:srgbClr val="0000FF"/>
                  </a:solidFill>
                </a:ln>
                <a:solidFill>
                  <a:srgbClr val="FFFF00"/>
                </a:solidFill>
              </a:rPr>
              <a:t>Yowm</a:t>
            </a:r>
            <a:r>
              <a:rPr lang="en-CA" sz="3200" b="1" dirty="0">
                <a:ln>
                  <a:solidFill>
                    <a:srgbClr val="0000FF"/>
                  </a:solidFill>
                </a:ln>
                <a:solidFill>
                  <a:srgbClr val="FFFF00"/>
                </a:solidFill>
              </a:rPr>
              <a:t>, </a:t>
            </a:r>
            <a:r>
              <a:rPr lang="en-CA" sz="3200" b="1" dirty="0">
                <a:ln>
                  <a:solidFill>
                    <a:srgbClr val="0000FF"/>
                  </a:solidFill>
                </a:ln>
                <a:solidFill>
                  <a:srgbClr val="F93DF0"/>
                </a:solidFill>
              </a:rPr>
              <a:t>a </a:t>
            </a:r>
            <a:r>
              <a:rPr lang="en-CA" sz="3200" b="1" dirty="0">
                <a:ln>
                  <a:solidFill>
                    <a:srgbClr val="0000FF"/>
                  </a:solidFill>
                </a:ln>
                <a:solidFill>
                  <a:srgbClr val="F93DF0"/>
                </a:solidFill>
                <a:effectLst>
                  <a:glow rad="63500">
                    <a:srgbClr val="FFFF00"/>
                  </a:glow>
                </a:effectLst>
              </a:rPr>
              <a:t>singular cycle </a:t>
            </a:r>
            <a:r>
              <a:rPr lang="en-CA" sz="3200" b="1" dirty="0">
                <a:ln>
                  <a:solidFill>
                    <a:srgbClr val="0000FF"/>
                  </a:solidFill>
                </a:ln>
                <a:solidFill>
                  <a:srgbClr val="F93DF0"/>
                </a:solidFill>
              </a:rPr>
              <a:t>in this battle!</a:t>
            </a:r>
            <a:endParaRPr lang="en-CA" sz="3200" b="1" i="1" dirty="0">
              <a:ln>
                <a:solidFill>
                  <a:srgbClr val="0000FF"/>
                </a:solidFill>
              </a:ln>
              <a:solidFill>
                <a:srgbClr val="00FF00"/>
              </a:solidFill>
              <a:latin typeface="Comic Sans MS" panose="030F0702030302020204" pitchFamily="66" charset="0"/>
            </a:endParaRPr>
          </a:p>
        </p:txBody>
      </p:sp>
      <p:sp>
        <p:nvSpPr>
          <p:cNvPr id="4" name="Arrow: U-Turn 3">
            <a:extLst>
              <a:ext uri="{FF2B5EF4-FFF2-40B4-BE49-F238E27FC236}">
                <a16:creationId xmlns="" xmlns:a16="http://schemas.microsoft.com/office/drawing/2014/main" id="{1D24CFBF-7B81-4960-B427-B87B43F8ABCE}"/>
              </a:ext>
            </a:extLst>
          </p:cNvPr>
          <p:cNvSpPr/>
          <p:nvPr/>
        </p:nvSpPr>
        <p:spPr>
          <a:xfrm rot="5400000">
            <a:off x="7766922" y="4614652"/>
            <a:ext cx="1129890" cy="1985212"/>
          </a:xfrm>
          <a:prstGeom prst="uturnArrow">
            <a:avLst>
              <a:gd name="adj1" fmla="val 25000"/>
              <a:gd name="adj2" fmla="val 25000"/>
              <a:gd name="adj3" fmla="val 40385"/>
              <a:gd name="adj4" fmla="val 43750"/>
              <a:gd name="adj5" fmla="val 68493"/>
            </a:avLst>
          </a:prstGeom>
          <a:gradFill flip="none" rotWithShape="1">
            <a:gsLst>
              <a:gs pos="0">
                <a:schemeClr val="accent1">
                  <a:lumMod val="0"/>
                  <a:lumOff val="100000"/>
                </a:schemeClr>
              </a:gs>
              <a:gs pos="84000">
                <a:srgbClr val="339900">
                  <a:alpha val="57000"/>
                </a:srgbClr>
              </a:gs>
              <a:gs pos="28000">
                <a:srgbClr val="FF9900"/>
              </a:gs>
              <a:gs pos="59000">
                <a:srgbClr val="4646F0">
                  <a:lumMod val="15000"/>
                  <a:lumOff val="85000"/>
                </a:srgbClr>
              </a:gs>
            </a:gsLst>
            <a:lin ang="2700000" scaled="1"/>
            <a:tileRect/>
          </a:gra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833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38</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dirty="0">
                          <a:solidFill>
                            <a:srgbClr val="C00000"/>
                          </a:solidFill>
                        </a:rPr>
                        <a:t>Light Season of War. </a:t>
                      </a:r>
                      <a:r>
                        <a:rPr lang="en-CA" sz="3200" dirty="0"/>
                        <a:t/>
                      </a:r>
                      <a:br>
                        <a:rPr lang="en-CA" sz="3200" dirty="0"/>
                      </a:br>
                      <a:r>
                        <a:rPr lang="en-CA" sz="3200"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r>
                        <a:rPr lang="en-CA" sz="2800" dirty="0"/>
                        <a:t>       </a:t>
                      </a:r>
                      <a:endParaRPr lang="en-CA"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363829" y="2812774"/>
            <a:ext cx="47043" cy="2240353"/>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H="1" flipV="1">
            <a:off x="5984957" y="4245484"/>
            <a:ext cx="17993" cy="2044422"/>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1462086" y="1335385"/>
            <a:ext cx="10541349" cy="1570341"/>
          </a:xfrm>
          <a:prstGeom prst="wedgeRoundRectCallout">
            <a:avLst>
              <a:gd name="adj1" fmla="val 1114"/>
              <a:gd name="adj2" fmla="val 188858"/>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006699"/>
                </a:solidFill>
                <a:latin typeface="Georgia" panose="02040502050405020303" pitchFamily="18" charset="0"/>
              </a:rPr>
              <a:t>1 Sam 14:37  </a:t>
            </a:r>
            <a:r>
              <a:rPr lang="en-US" sz="2800" b="1" dirty="0">
                <a:solidFill>
                  <a:prstClr val="black"/>
                </a:solidFill>
                <a:latin typeface="Georgia" panose="02040502050405020303" pitchFamily="18" charset="0"/>
              </a:rPr>
              <a:t>And </a:t>
            </a:r>
            <a:r>
              <a:rPr lang="en-US" sz="2800" b="1" dirty="0" err="1">
                <a:solidFill>
                  <a:prstClr val="black"/>
                </a:solidFill>
                <a:latin typeface="Georgia" panose="02040502050405020303" pitchFamily="18" charset="0"/>
              </a:rPr>
              <a:t>Sha’ul</a:t>
            </a:r>
            <a:r>
              <a:rPr lang="en-US" sz="2800" b="1" dirty="0">
                <a:solidFill>
                  <a:prstClr val="black"/>
                </a:solidFill>
                <a:latin typeface="Georgia" panose="02040502050405020303" pitchFamily="18" charset="0"/>
              </a:rPr>
              <a:t> asked of Elohim, </a:t>
            </a:r>
            <a:r>
              <a:rPr lang="en-US" sz="2800" dirty="0">
                <a:solidFill>
                  <a:prstClr val="black"/>
                </a:solidFill>
                <a:latin typeface="Georgia" panose="02040502050405020303" pitchFamily="18" charset="0"/>
              </a:rPr>
              <a:t>“Should I go down 	after the Philistines?  Do </a:t>
            </a:r>
            <a:r>
              <a:rPr lang="en-US" sz="2800" b="1" dirty="0">
                <a:solidFill>
                  <a:srgbClr val="0000FF"/>
                </a:solidFill>
                <a:latin typeface="Georgia" panose="02040502050405020303" pitchFamily="18" charset="0"/>
              </a:rPr>
              <a:t>You</a:t>
            </a:r>
            <a:r>
              <a:rPr lang="en-US" sz="2800" dirty="0">
                <a:solidFill>
                  <a:prstClr val="black"/>
                </a:solidFill>
                <a:latin typeface="Georgia" panose="02040502050405020303" pitchFamily="18" charset="0"/>
              </a:rPr>
              <a:t> give them into the hand of 	</a:t>
            </a:r>
            <a:r>
              <a:rPr lang="en-US" sz="2800" dirty="0" err="1">
                <a:solidFill>
                  <a:prstClr val="black"/>
                </a:solidFill>
                <a:latin typeface="Georgia" panose="02040502050405020303" pitchFamily="18" charset="0"/>
              </a:rPr>
              <a:t>Yisra’ĕl</a:t>
            </a:r>
            <a:r>
              <a:rPr lang="en-US" sz="2800" dirty="0">
                <a:solidFill>
                  <a:prstClr val="black"/>
                </a:solidFill>
                <a:latin typeface="Georgia" panose="02040502050405020303" pitchFamily="18" charset="0"/>
              </a:rPr>
              <a:t>?”  But </a:t>
            </a:r>
            <a:r>
              <a:rPr lang="en-US" sz="2800" b="1" dirty="0">
                <a:solidFill>
                  <a:srgbClr val="0000FF"/>
                </a:solidFill>
                <a:latin typeface="Georgia" panose="02040502050405020303" pitchFamily="18" charset="0"/>
              </a:rPr>
              <a:t>He</a:t>
            </a:r>
            <a:r>
              <a:rPr lang="en-US" sz="2800" dirty="0">
                <a:solidFill>
                  <a:prstClr val="black"/>
                </a:solidFill>
                <a:latin typeface="Georgia" panose="02040502050405020303" pitchFamily="18" charset="0"/>
              </a:rPr>
              <a:t> did not answer him  </a:t>
            </a:r>
            <a:r>
              <a:rPr lang="en-US" sz="2800" b="1" u="sng" dirty="0">
                <a:ln w="19050">
                  <a:solidFill>
                    <a:srgbClr val="F93DF0"/>
                  </a:solidFill>
                </a:ln>
                <a:solidFill>
                  <a:prstClr val="black"/>
                </a:solidFill>
                <a:effectLst>
                  <a:glow rad="127000">
                    <a:srgbClr val="2BE0F9"/>
                  </a:glow>
                </a:effectLst>
                <a:latin typeface="Cooper Black" panose="0208090404030B020404" pitchFamily="18" charset="0"/>
              </a:rPr>
              <a:t>THAT DAY</a:t>
            </a:r>
            <a:r>
              <a:rPr lang="en-US" sz="2800" b="1" dirty="0">
                <a:ln w="19050">
                  <a:solidFill>
                    <a:srgbClr val="F93DF0"/>
                  </a:solidFill>
                </a:ln>
                <a:solidFill>
                  <a:prstClr val="black"/>
                </a:solidFill>
                <a:effectLst>
                  <a:glow rad="127000">
                    <a:srgbClr val="2BE0F9"/>
                  </a:glow>
                </a:effectLst>
                <a:latin typeface="Cooper Black" panose="0208090404030B020404" pitchFamily="18" charset="0"/>
              </a:rPr>
              <a:t>. </a:t>
            </a:r>
            <a:r>
              <a:rPr lang="en-US" sz="2800" dirty="0">
                <a:solidFill>
                  <a:prstClr val="black"/>
                </a:solidFill>
                <a:latin typeface="Georgia" panose="02040502050405020303" pitchFamily="18" charset="0"/>
              </a:rPr>
              <a:t>	</a:t>
            </a:r>
            <a:endParaRPr lang="en-US" sz="2800" b="1" dirty="0">
              <a:ln w="19050">
                <a:solidFill>
                  <a:srgbClr val="F93DF0"/>
                </a:solidFill>
              </a:ln>
              <a:solidFill>
                <a:prstClr val="black"/>
              </a:solidFill>
              <a:effectLst>
                <a:glow rad="127000">
                  <a:srgbClr val="2BE0F9"/>
                </a:glow>
              </a:effectLst>
              <a:latin typeface="Cooper Black" panose="0208090404030B020404" pitchFamily="18" charset="0"/>
            </a:endParaRP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19097" y="2445028"/>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148345" y="3990011"/>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461391" y="182981"/>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#5</a:t>
            </a:r>
          </a:p>
        </p:txBody>
      </p:sp>
      <p:sp>
        <p:nvSpPr>
          <p:cNvPr id="2" name="Rectangle 1">
            <a:extLst>
              <a:ext uri="{FF2B5EF4-FFF2-40B4-BE49-F238E27FC236}">
                <a16:creationId xmlns="" xmlns:a16="http://schemas.microsoft.com/office/drawing/2014/main" id="{F971A0E2-C8CB-402E-B8ED-C4F4DE5A03CE}"/>
              </a:ext>
            </a:extLst>
          </p:cNvPr>
          <p:cNvSpPr/>
          <p:nvPr/>
        </p:nvSpPr>
        <p:spPr>
          <a:xfrm>
            <a:off x="684113" y="288874"/>
            <a:ext cx="9472610" cy="600736"/>
          </a:xfrm>
          <a:prstGeom prst="rect">
            <a:avLst/>
          </a:prstGeom>
          <a:no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b="1" dirty="0">
                <a:solidFill>
                  <a:schemeClr val="tx1"/>
                </a:solidFill>
              </a:rPr>
              <a:t>Saul wanted to continue pursuing the Philistines </a:t>
            </a:r>
            <a:r>
              <a:rPr lang="en-CA" sz="2800" b="1" dirty="0">
                <a:solidFill>
                  <a:schemeClr val="tx1"/>
                </a:solidFill>
                <a:effectLst>
                  <a:innerShdw blurRad="38100" dist="114300" dir="18420000">
                    <a:srgbClr val="00FF00"/>
                  </a:innerShdw>
                </a:effectLst>
                <a:latin typeface="Cooper Black" panose="0208090404030B020404" pitchFamily="18" charset="0"/>
              </a:rPr>
              <a:t>that night!</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768335" y="4245484"/>
            <a:ext cx="1723073" cy="1805118"/>
          </a:xfrm>
          <a:prstGeom prst="circularArrow">
            <a:avLst>
              <a:gd name="adj1" fmla="val 9721"/>
              <a:gd name="adj2" fmla="val 1142319"/>
              <a:gd name="adj3" fmla="val 20644209"/>
              <a:gd name="adj4" fmla="val 10663272"/>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 xmlns:a16="http://schemas.microsoft.com/office/drawing/2014/main" id="{26248FE9-82DE-4828-A4CA-1072BDE81E61}"/>
              </a:ext>
            </a:extLst>
          </p:cNvPr>
          <p:cNvSpPr/>
          <p:nvPr/>
        </p:nvSpPr>
        <p:spPr>
          <a:xfrm>
            <a:off x="6416446" y="5074295"/>
            <a:ext cx="5309653" cy="12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prstClr val="white"/>
                </a:solidFill>
              </a:rPr>
              <a:t>Had Sunset changed </a:t>
            </a:r>
            <a:br>
              <a:rPr lang="en-CA" sz="3600" b="1" dirty="0">
                <a:solidFill>
                  <a:prstClr val="white"/>
                </a:solidFill>
              </a:rPr>
            </a:br>
            <a:r>
              <a:rPr lang="en-CA" sz="3600" b="1" dirty="0">
                <a:solidFill>
                  <a:prstClr val="white"/>
                </a:solidFill>
              </a:rPr>
              <a:t>the “</a:t>
            </a:r>
            <a:r>
              <a:rPr lang="en-CA" sz="3600" b="1" dirty="0">
                <a:solidFill>
                  <a:srgbClr val="00FF00"/>
                </a:solidFill>
              </a:rPr>
              <a:t>day</a:t>
            </a:r>
            <a:r>
              <a:rPr lang="en-CA" sz="3600" b="1" dirty="0">
                <a:solidFill>
                  <a:prstClr val="white"/>
                </a:solidFill>
              </a:rPr>
              <a:t>”?</a:t>
            </a:r>
            <a:endParaRPr lang="en-CA" dirty="0"/>
          </a:p>
        </p:txBody>
      </p:sp>
      <p:sp>
        <p:nvSpPr>
          <p:cNvPr id="14" name="Rectangle: Rounded Corners 13">
            <a:extLst>
              <a:ext uri="{FF2B5EF4-FFF2-40B4-BE49-F238E27FC236}">
                <a16:creationId xmlns="" xmlns:a16="http://schemas.microsoft.com/office/drawing/2014/main" id="{A4FCD1DE-9B8C-4788-BC93-BCDFD51F2B83}"/>
              </a:ext>
            </a:extLst>
          </p:cNvPr>
          <p:cNvSpPr/>
          <p:nvPr/>
        </p:nvSpPr>
        <p:spPr>
          <a:xfrm>
            <a:off x="8433959" y="3890586"/>
            <a:ext cx="3569476"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Was this then the </a:t>
            </a:r>
            <a:br>
              <a:rPr lang="en-CA" sz="2800" b="1" dirty="0">
                <a:solidFill>
                  <a:schemeClr val="tx1"/>
                </a:solidFill>
              </a:rPr>
            </a:br>
            <a:r>
              <a:rPr lang="en-CA" sz="2800" b="1" u="sng" dirty="0">
                <a:ln>
                  <a:solidFill>
                    <a:srgbClr val="0000FF"/>
                  </a:solidFill>
                </a:ln>
                <a:solidFill>
                  <a:srgbClr val="CC3399"/>
                </a:solidFill>
              </a:rPr>
              <a:t>2</a:t>
            </a:r>
            <a:r>
              <a:rPr lang="en-CA" sz="2800" b="1" u="sng" baseline="30000" dirty="0">
                <a:ln>
                  <a:solidFill>
                    <a:srgbClr val="0000FF"/>
                  </a:solidFill>
                </a:ln>
                <a:solidFill>
                  <a:srgbClr val="CC3399"/>
                </a:solidFill>
              </a:rPr>
              <a:t>nd</a:t>
            </a:r>
            <a:r>
              <a:rPr lang="en-CA" sz="2800" b="1" dirty="0">
                <a:ln>
                  <a:solidFill>
                    <a:srgbClr val="0000FF"/>
                  </a:solidFill>
                </a:ln>
                <a:solidFill>
                  <a:srgbClr val="CC3399"/>
                </a:solidFill>
              </a:rPr>
              <a:t> cycle</a:t>
            </a:r>
            <a:r>
              <a:rPr lang="en-CA" sz="2800" b="1" dirty="0">
                <a:solidFill>
                  <a:schemeClr val="tx1"/>
                </a:solidFill>
              </a:rPr>
              <a:t> of the war?</a:t>
            </a:r>
          </a:p>
        </p:txBody>
      </p:sp>
      <p:sp>
        <p:nvSpPr>
          <p:cNvPr id="19" name="Arrow: Bent 18">
            <a:extLst>
              <a:ext uri="{FF2B5EF4-FFF2-40B4-BE49-F238E27FC236}">
                <a16:creationId xmlns="" xmlns:a16="http://schemas.microsoft.com/office/drawing/2014/main" id="{EE336AA4-B00B-448E-AFAD-F7A2E68683AB}"/>
              </a:ext>
            </a:extLst>
          </p:cNvPr>
          <p:cNvSpPr/>
          <p:nvPr/>
        </p:nvSpPr>
        <p:spPr>
          <a:xfrm rot="10800000" flipV="1">
            <a:off x="6829169" y="3882211"/>
            <a:ext cx="1723075" cy="1287170"/>
          </a:xfrm>
          <a:prstGeom prst="bentArrow">
            <a:avLst>
              <a:gd name="adj1" fmla="val 15546"/>
              <a:gd name="adj2" fmla="val 28683"/>
              <a:gd name="adj3" fmla="val 29676"/>
              <a:gd name="adj4" fmla="val 70324"/>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253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2"/>
                                        </p:tgtEl>
                                        <p:attrNameLst>
                                          <p:attrName>r</p:attrName>
                                        </p:attrNameLst>
                                      </p:cBhvr>
                                    </p:animRot>
                                  </p:childTnLst>
                                </p:cTn>
                              </p:par>
                              <p:par>
                                <p:cTn id="7" presetID="22" presetClass="entr" presetSubtype="1" fill="hold" grpId="0" nodeType="withEffect">
                                  <p:stCondLst>
                                    <p:cond delay="75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750"/>
                                        <p:tgtEl>
                                          <p:spTgt spid="14"/>
                                        </p:tgtEl>
                                      </p:cBhvr>
                                    </p:animEffect>
                                  </p:childTnLst>
                                </p:cTn>
                              </p:par>
                            </p:childTnLst>
                          </p:cTn>
                        </p:par>
                        <p:par>
                          <p:cTn id="20" fill="hold">
                            <p:stCondLst>
                              <p:cond delay="75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22" presetClass="entr" presetSubtype="2" fill="hold" grpId="0" nodeType="withEffect">
                                  <p:stCondLst>
                                    <p:cond delay="50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 grpId="0" animBg="1"/>
      <p:bldP spid="13" grpId="0"/>
      <p:bldP spid="14" grpId="0"/>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F0C8B-F959-4B64-89A8-DBC3EC2ED197}" type="slidenum">
              <a:rPr kumimoji="0" lang="en-CA"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 xmlns:a16="http://schemas.microsoft.com/office/drawing/2014/main" id="{DD454919-2D40-4B9A-9FAA-9FFE4974EEAC}"/>
              </a:ext>
            </a:extLst>
          </p:cNvPr>
          <p:cNvSpPr/>
          <p:nvPr/>
        </p:nvSpPr>
        <p:spPr>
          <a:xfrm>
            <a:off x="359214" y="245009"/>
            <a:ext cx="11473571" cy="6437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srgbClr val="0000FF"/>
                  </a:solidFill>
                </a:ln>
                <a:solidFill>
                  <a:srgbClr val="CC3399"/>
                </a:solidFill>
                <a:effectLst/>
                <a:uLnTx/>
                <a:uFillTx/>
                <a:latin typeface="Comic Sans MS" panose="030F0702030302020204" pitchFamily="66" charset="0"/>
                <a:ea typeface="+mn-ea"/>
                <a:cs typeface="+mn-cs"/>
              </a:rPr>
              <a:t>Yahuah did not answer Saul!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n>
                  <a:solidFill>
                    <a:srgbClr val="0000FF"/>
                  </a:solidFill>
                </a:ln>
                <a:solidFill>
                  <a:srgbClr val="CC3399"/>
                </a:solidFill>
                <a:latin typeface="Comic Sans MS" panose="030F0702030302020204" pitchFamily="66" charset="0"/>
              </a:rPr>
              <a:t>Saul knew very well that something </a:t>
            </a:r>
            <a:r>
              <a:rPr lang="en-US" sz="2800" b="1" dirty="0">
                <a:ln>
                  <a:solidFill>
                    <a:srgbClr val="0000FF"/>
                  </a:solidFill>
                </a:ln>
                <a:solidFill>
                  <a:srgbClr val="CC3399"/>
                </a:solidFill>
                <a:effectLst>
                  <a:outerShdw blurRad="12700" dist="88900" dir="19560000" algn="br" rotWithShape="0">
                    <a:srgbClr val="00FF00">
                      <a:alpha val="99000"/>
                    </a:srgbClr>
                  </a:outerShdw>
                </a:effectLst>
                <a:latin typeface="Comic Sans MS" panose="030F0702030302020204" pitchFamily="66" charset="0"/>
              </a:rPr>
              <a:t>MORE</a:t>
            </a:r>
            <a:r>
              <a:rPr lang="en-US" sz="2800" dirty="0">
                <a:ln>
                  <a:solidFill>
                    <a:srgbClr val="0000FF"/>
                  </a:solidFill>
                </a:ln>
                <a:solidFill>
                  <a:srgbClr val="CC3399"/>
                </a:solidFill>
                <a:latin typeface="Comic Sans MS" panose="030F0702030302020204" pitchFamily="66" charset="0"/>
              </a:rPr>
              <a:t> was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n>
                <a:solidFill>
                  <a:srgbClr val="0000FF"/>
                </a:solidFill>
              </a:ln>
              <a:solidFill>
                <a:srgbClr val="CC3399"/>
              </a:solidFill>
              <a:latin typeface="Comic Sans MS" panose="030F0702030302020204" pitchFamily="66" charset="0"/>
            </a:endParaRPr>
          </a:p>
          <a:p>
            <a:r>
              <a:rPr lang="en-US" sz="2800" dirty="0">
                <a:solidFill>
                  <a:srgbClr val="006699"/>
                </a:solidFill>
                <a:latin typeface="Georgia" panose="02040502050405020303" pitchFamily="18" charset="0"/>
              </a:rPr>
              <a:t>1 Sam 14:38  </a:t>
            </a:r>
            <a:r>
              <a:rPr lang="en-US" sz="2800" dirty="0">
                <a:solidFill>
                  <a:prstClr val="black"/>
                </a:solidFill>
                <a:latin typeface="Georgia" panose="02040502050405020303" pitchFamily="18" charset="0"/>
              </a:rPr>
              <a:t>And </a:t>
            </a:r>
            <a:r>
              <a:rPr lang="en-US" sz="2800" dirty="0" err="1">
                <a:solidFill>
                  <a:prstClr val="black"/>
                </a:solidFill>
                <a:latin typeface="Georgia" panose="02040502050405020303" pitchFamily="18" charset="0"/>
              </a:rPr>
              <a:t>Sha’ul</a:t>
            </a:r>
            <a:r>
              <a:rPr lang="en-US" sz="2800" dirty="0">
                <a:solidFill>
                  <a:prstClr val="black"/>
                </a:solidFill>
                <a:latin typeface="Georgia" panose="02040502050405020303" pitchFamily="18" charset="0"/>
              </a:rPr>
              <a:t> said, “Come over here, all you chiefs of the 	people, and know </a:t>
            </a:r>
            <a:r>
              <a:rPr lang="en-US" sz="2800" b="1" u="sng" dirty="0">
                <a:solidFill>
                  <a:prstClr val="black"/>
                </a:solidFill>
                <a:latin typeface="Georgia" panose="02040502050405020303" pitchFamily="18" charset="0"/>
              </a:rPr>
              <a:t>and see what this sin was</a:t>
            </a:r>
            <a:r>
              <a:rPr lang="en-US" sz="2800" b="1" dirty="0">
                <a:solidFill>
                  <a:prstClr val="black"/>
                </a:solidFill>
                <a:latin typeface="Georgia" panose="02040502050405020303" pitchFamily="18" charset="0"/>
              </a:rPr>
              <a:t> </a:t>
            </a:r>
            <a:r>
              <a:rPr lang="en-US" sz="2800" dirty="0">
                <a:ln w="28575">
                  <a:solidFill>
                    <a:schemeClr val="tx1"/>
                  </a:solidFill>
                </a:ln>
                <a:solidFill>
                  <a:srgbClr val="F93DF0"/>
                </a:solidFill>
                <a:effectLst>
                  <a:outerShdw blurRad="12700" dist="88900" dir="4800000" sx="101000" sy="101000" algn="ctr" rotWithShape="0">
                    <a:srgbClr val="0000FF"/>
                  </a:outerShdw>
                </a:effectLst>
                <a:latin typeface="Cooper Black" panose="0208090404030B020404" pitchFamily="18" charset="0"/>
              </a:rPr>
              <a:t>TODAY.</a:t>
            </a:r>
            <a:r>
              <a:rPr lang="en-US" sz="2800" dirty="0">
                <a:solidFill>
                  <a:prstClr val="black"/>
                </a:solidFill>
                <a:effectLst>
                  <a:outerShdw blurRad="12700" dist="88900" dir="4800000" sx="101000" sy="101000" algn="ctr" rotWithShape="0">
                    <a:srgbClr val="0000FF"/>
                  </a:outerShdw>
                </a:effectLst>
                <a:latin typeface="Georgia" panose="02040502050405020303" pitchFamily="18" charset="0"/>
              </a:rPr>
              <a:t> </a:t>
            </a:r>
          </a:p>
          <a:p>
            <a:endParaRPr lang="en-US" sz="1600" dirty="0">
              <a:solidFill>
                <a:prstClr val="black"/>
              </a:solidFill>
              <a:latin typeface="Georgia" panose="02040502050405020303" pitchFamily="18" charset="0"/>
            </a:endParaRPr>
          </a:p>
          <a:p>
            <a:endParaRPr lang="en-US" sz="2800" dirty="0">
              <a:solidFill>
                <a:prstClr val="black"/>
              </a:solidFill>
              <a:latin typeface="Georgia" panose="02040502050405020303" pitchFamily="18" charset="0"/>
            </a:endParaRPr>
          </a:p>
          <a:p>
            <a:endParaRPr lang="en-CA" sz="2800" dirty="0">
              <a:solidFill>
                <a:srgbClr val="006699"/>
              </a:solidFill>
              <a:latin typeface="Georgia" panose="02040502050405020303" pitchFamily="18" charset="0"/>
            </a:endParaRPr>
          </a:p>
          <a:p>
            <a:endParaRPr lang="en-CA" sz="2800" dirty="0">
              <a:solidFill>
                <a:srgbClr val="006699"/>
              </a:solidFill>
              <a:latin typeface="Georgia" panose="02040502050405020303" pitchFamily="18" charset="0"/>
            </a:endParaRPr>
          </a:p>
          <a:p>
            <a:endParaRPr lang="en-CA" sz="2800" dirty="0">
              <a:solidFill>
                <a:srgbClr val="006699"/>
              </a:solidFill>
              <a:latin typeface="Georgia" panose="02040502050405020303" pitchFamily="18" charset="0"/>
            </a:endParaRPr>
          </a:p>
          <a:p>
            <a:endParaRPr lang="en-CA" sz="2800" dirty="0">
              <a:solidFill>
                <a:srgbClr val="006699"/>
              </a:solidFill>
              <a:latin typeface="Georgia" panose="02040502050405020303" pitchFamily="18" charset="0"/>
            </a:endParaRPr>
          </a:p>
          <a:p>
            <a:endParaRPr lang="en-CA" sz="2800" dirty="0">
              <a:solidFill>
                <a:srgbClr val="006699"/>
              </a:solidFill>
              <a:latin typeface="Georgia" panose="02040502050405020303" pitchFamily="18" charset="0"/>
            </a:endParaRPr>
          </a:p>
          <a:p>
            <a:r>
              <a:rPr lang="en-CA" sz="2800" dirty="0">
                <a:solidFill>
                  <a:srgbClr val="006699"/>
                </a:solidFill>
                <a:latin typeface="Georgia" panose="02040502050405020303" pitchFamily="18" charset="0"/>
              </a:rPr>
              <a:t>1 Sam 14:39  </a:t>
            </a:r>
            <a:r>
              <a:rPr lang="en-CA" sz="2800" dirty="0">
                <a:solidFill>
                  <a:prstClr val="black"/>
                </a:solidFill>
                <a:latin typeface="Georgia" panose="02040502050405020303" pitchFamily="18" charset="0"/>
              </a:rPr>
              <a:t>“For as </a:t>
            </a:r>
            <a:r>
              <a:rPr lang="he-IL" sz="2800" dirty="0">
                <a:solidFill>
                  <a:srgbClr val="0000FF"/>
                </a:solidFill>
                <a:latin typeface="Arial" panose="020B0604020202020204" pitchFamily="34" charset="0"/>
              </a:rPr>
              <a:t>יהוה</a:t>
            </a:r>
            <a:r>
              <a:rPr lang="en-US" sz="2800" dirty="0">
                <a:solidFill>
                  <a:srgbClr val="0000FF"/>
                </a:solidFill>
                <a:latin typeface="Georgia" panose="02040502050405020303" pitchFamily="18" charset="0"/>
              </a:rPr>
              <a:t> [Yahuah] </a:t>
            </a:r>
            <a:r>
              <a:rPr lang="en-US" sz="2800" dirty="0">
                <a:solidFill>
                  <a:prstClr val="black"/>
                </a:solidFill>
                <a:latin typeface="Georgia" panose="02040502050405020303" pitchFamily="18" charset="0"/>
              </a:rPr>
              <a:t>lives, who saves </a:t>
            </a:r>
            <a:r>
              <a:rPr lang="en-US" sz="2800" dirty="0" err="1">
                <a:solidFill>
                  <a:prstClr val="black"/>
                </a:solidFill>
                <a:latin typeface="Georgia" panose="02040502050405020303" pitchFamily="18" charset="0"/>
              </a:rPr>
              <a:t>Yisra’ĕl</a:t>
            </a:r>
            <a:r>
              <a:rPr lang="en-US" sz="2800" dirty="0">
                <a:solidFill>
                  <a:prstClr val="black"/>
                </a:solidFill>
                <a:latin typeface="Georgia" panose="02040502050405020303" pitchFamily="18" charset="0"/>
              </a:rPr>
              <a:t>, </a:t>
            </a:r>
            <a:r>
              <a:rPr lang="en-US" sz="2800" dirty="0">
                <a:solidFill>
                  <a:prstClr val="black"/>
                </a:solidFill>
                <a:effectLst>
                  <a:glow rad="127000">
                    <a:srgbClr val="2BE0F9"/>
                  </a:glow>
                </a:effectLst>
                <a:latin typeface="Georgia" panose="02040502050405020303" pitchFamily="18" charset="0"/>
              </a:rPr>
              <a:t>though it be 	in </a:t>
            </a:r>
            <a:r>
              <a:rPr lang="en-US" sz="2800" dirty="0" err="1">
                <a:solidFill>
                  <a:prstClr val="black"/>
                </a:solidFill>
                <a:effectLst>
                  <a:glow rad="127000">
                    <a:srgbClr val="2BE0F9"/>
                  </a:glow>
                </a:effectLst>
                <a:latin typeface="Georgia" panose="02040502050405020303" pitchFamily="18" charset="0"/>
              </a:rPr>
              <a:t>Yonathan</a:t>
            </a:r>
            <a:r>
              <a:rPr lang="en-US" sz="2800" dirty="0">
                <a:solidFill>
                  <a:prstClr val="black"/>
                </a:solidFill>
                <a:effectLst>
                  <a:glow rad="127000">
                    <a:srgbClr val="2BE0F9"/>
                  </a:glow>
                </a:effectLst>
                <a:latin typeface="Georgia" panose="02040502050405020303" pitchFamily="18" charset="0"/>
              </a:rPr>
              <a:t> my son, he shall certainly die.</a:t>
            </a:r>
            <a:r>
              <a:rPr lang="en-US" sz="2800" dirty="0">
                <a:solidFill>
                  <a:prstClr val="black"/>
                </a:solidFill>
                <a:latin typeface="Georgia" panose="02040502050405020303" pitchFamily="18" charset="0"/>
              </a:rPr>
              <a:t>”</a:t>
            </a:r>
            <a:r>
              <a:rPr lang="en-US" sz="2800" dirty="0">
                <a:solidFill>
                  <a:prstClr val="black"/>
                </a:solidFill>
                <a:effectLst>
                  <a:glow rad="127000">
                    <a:srgbClr val="2BE0F9"/>
                  </a:glow>
                </a:effectLst>
                <a:latin typeface="Georgia" panose="02040502050405020303" pitchFamily="18" charset="0"/>
              </a:rPr>
              <a:t>  </a:t>
            </a:r>
            <a:r>
              <a:rPr lang="en-US" sz="2800" dirty="0">
                <a:solidFill>
                  <a:prstClr val="black"/>
                </a:solidFill>
                <a:latin typeface="Georgia" panose="02040502050405020303" pitchFamily="18" charset="0"/>
              </a:rPr>
              <a:t>But not one among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all the people answered him. </a:t>
            </a:r>
          </a:p>
        </p:txBody>
      </p:sp>
      <p:pic>
        <p:nvPicPr>
          <p:cNvPr id="3" name="Picture 2">
            <a:extLst>
              <a:ext uri="{FF2B5EF4-FFF2-40B4-BE49-F238E27FC236}">
                <a16:creationId xmlns="" xmlns:a16="http://schemas.microsoft.com/office/drawing/2014/main" id="{D236EDEE-36DA-400C-90E2-281B71237E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6310" y="2729862"/>
            <a:ext cx="5834751" cy="1083396"/>
          </a:xfrm>
          <a:prstGeom prst="rect">
            <a:avLst/>
          </a:prstGeom>
          <a:ln>
            <a:solidFill>
              <a:srgbClr val="002060"/>
            </a:solidFill>
          </a:ln>
        </p:spPr>
      </p:pic>
      <p:sp>
        <p:nvSpPr>
          <p:cNvPr id="5" name="Ribbon: Tilted Down 4">
            <a:extLst>
              <a:ext uri="{FF2B5EF4-FFF2-40B4-BE49-F238E27FC236}">
                <a16:creationId xmlns="" xmlns:a16="http://schemas.microsoft.com/office/drawing/2014/main" id="{FF395B39-ADA0-48B2-8619-C90181F34F91}"/>
              </a:ext>
            </a:extLst>
          </p:cNvPr>
          <p:cNvSpPr/>
          <p:nvPr/>
        </p:nvSpPr>
        <p:spPr>
          <a:xfrm>
            <a:off x="521854" y="2862923"/>
            <a:ext cx="5281817" cy="891162"/>
          </a:xfrm>
          <a:prstGeom prst="ribbon">
            <a:avLst>
              <a:gd name="adj1" fmla="val 22966"/>
              <a:gd name="adj2" fmla="val 75000"/>
            </a:avLst>
          </a:prstGeom>
          <a:solidFill>
            <a:schemeClr val="bg2">
              <a:lumMod val="10000"/>
            </a:schemeClr>
          </a:solidFill>
          <a:ln w="57150">
            <a:solidFill>
              <a:srgbClr val="FF99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solidFill>
                  <a:srgbClr val="00FF00"/>
                </a:solidFill>
                <a:latin typeface="Comic Sans MS" panose="030F0702030302020204" pitchFamily="66" charset="0"/>
              </a:rPr>
              <a:t>Confirmation #</a:t>
            </a:r>
            <a:r>
              <a:rPr lang="en-CA" sz="3200" b="1" i="1" dirty="0">
                <a:ln>
                  <a:solidFill>
                    <a:srgbClr val="0000FF"/>
                  </a:solidFill>
                </a:ln>
                <a:solidFill>
                  <a:srgbClr val="00FF00"/>
                </a:solidFill>
                <a:effectLst>
                  <a:glow rad="241300">
                    <a:srgbClr val="FF9900"/>
                  </a:glow>
                </a:effectLst>
                <a:latin typeface="Comic Sans MS" panose="030F0702030302020204" pitchFamily="66" charset="0"/>
              </a:rPr>
              <a:t>6</a:t>
            </a:r>
            <a:r>
              <a:rPr lang="en-CA" sz="3200" b="1" i="1" dirty="0">
                <a:solidFill>
                  <a:srgbClr val="00FF00"/>
                </a:solidFill>
                <a:latin typeface="Comic Sans MS" panose="030F0702030302020204" pitchFamily="66" charset="0"/>
              </a:rPr>
              <a:t> </a:t>
            </a:r>
            <a:endParaRPr lang="en-CA" sz="3200" b="1" i="1" dirty="0">
              <a:ln>
                <a:solidFill>
                  <a:srgbClr val="0000FF"/>
                </a:solidFill>
              </a:ln>
              <a:solidFill>
                <a:srgbClr val="00FF00"/>
              </a:solidFill>
              <a:latin typeface="Comic Sans MS" panose="030F0702030302020204" pitchFamily="66" charset="0"/>
            </a:endParaRPr>
          </a:p>
        </p:txBody>
      </p:sp>
      <p:sp>
        <p:nvSpPr>
          <p:cNvPr id="6" name="Rectangle 5">
            <a:extLst>
              <a:ext uri="{FF2B5EF4-FFF2-40B4-BE49-F238E27FC236}">
                <a16:creationId xmlns="" xmlns:a16="http://schemas.microsoft.com/office/drawing/2014/main" id="{1E4B8B4D-C02E-4945-B7C6-C15A7ED26DF6}"/>
              </a:ext>
            </a:extLst>
          </p:cNvPr>
          <p:cNvSpPr/>
          <p:nvPr/>
        </p:nvSpPr>
        <p:spPr>
          <a:xfrm>
            <a:off x="386922" y="3962406"/>
            <a:ext cx="11441847" cy="1173018"/>
          </a:xfrm>
          <a:prstGeom prst="rect">
            <a:avLst/>
          </a:prstGeom>
          <a:solidFill>
            <a:srgbClr val="00FF00"/>
          </a:solidFill>
          <a:ln w="762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Then, Saul, not knowing the depth of what he was about to say -, voiced out the </a:t>
            </a:r>
            <a:r>
              <a:rPr lang="en-CA" sz="3200" b="1" u="sng" dirty="0">
                <a:solidFill>
                  <a:schemeClr val="tx1"/>
                </a:solidFill>
              </a:rPr>
              <a:t>DEATH</a:t>
            </a:r>
            <a:r>
              <a:rPr lang="en-CA" sz="3200" dirty="0">
                <a:solidFill>
                  <a:schemeClr val="tx1"/>
                </a:solidFill>
              </a:rPr>
              <a:t> sentence that landed on </a:t>
            </a:r>
            <a:r>
              <a:rPr lang="en-CA" sz="3200" dirty="0" err="1">
                <a:solidFill>
                  <a:schemeClr val="tx1"/>
                </a:solidFill>
              </a:rPr>
              <a:t>Yonathan’s</a:t>
            </a:r>
            <a:r>
              <a:rPr lang="en-CA" sz="3200" dirty="0">
                <a:solidFill>
                  <a:schemeClr val="tx1"/>
                </a:solidFill>
              </a:rPr>
              <a:t> neck!  </a:t>
            </a:r>
          </a:p>
        </p:txBody>
      </p:sp>
      <p:sp>
        <p:nvSpPr>
          <p:cNvPr id="7" name="Arrow: Bent 6">
            <a:extLst>
              <a:ext uri="{FF2B5EF4-FFF2-40B4-BE49-F238E27FC236}">
                <a16:creationId xmlns="" xmlns:a16="http://schemas.microsoft.com/office/drawing/2014/main" id="{C7A6B3CE-8C6C-4070-B808-6C0ED36FFF85}"/>
              </a:ext>
            </a:extLst>
          </p:cNvPr>
          <p:cNvSpPr/>
          <p:nvPr/>
        </p:nvSpPr>
        <p:spPr>
          <a:xfrm rot="5400000" flipV="1">
            <a:off x="7047622" y="-110262"/>
            <a:ext cx="619431" cy="5834751"/>
          </a:xfrm>
          <a:prstGeom prst="bentArrow">
            <a:avLst>
              <a:gd name="adj1" fmla="val 23483"/>
              <a:gd name="adj2" fmla="val 50000"/>
              <a:gd name="adj3" fmla="val 29676"/>
              <a:gd name="adj4" fmla="val 70324"/>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Arrow: Bent 7">
            <a:extLst>
              <a:ext uri="{FF2B5EF4-FFF2-40B4-BE49-F238E27FC236}">
                <a16:creationId xmlns="" xmlns:a16="http://schemas.microsoft.com/office/drawing/2014/main" id="{DFB677BB-B9FC-4A64-8F41-A43E8168B12B}"/>
              </a:ext>
            </a:extLst>
          </p:cNvPr>
          <p:cNvSpPr/>
          <p:nvPr/>
        </p:nvSpPr>
        <p:spPr>
          <a:xfrm rot="5400000" flipV="1">
            <a:off x="8049460" y="637670"/>
            <a:ext cx="308307" cy="4142202"/>
          </a:xfrm>
          <a:prstGeom prst="bentArrow">
            <a:avLst>
              <a:gd name="adj1" fmla="val 23483"/>
              <a:gd name="adj2" fmla="val 50000"/>
              <a:gd name="adj3" fmla="val 29676"/>
              <a:gd name="adj4" fmla="val 70324"/>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84525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1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wipe(up)">
                                      <p:cBhvr>
                                        <p:cTn id="3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B09006-0E91-4628-8338-C2DE379F8B43}"/>
              </a:ext>
            </a:extLst>
          </p:cNvPr>
          <p:cNvSpPr>
            <a:spLocks noGrp="1"/>
          </p:cNvSpPr>
          <p:nvPr>
            <p:ph type="title"/>
          </p:nvPr>
        </p:nvSpPr>
        <p:spPr>
          <a:xfrm>
            <a:off x="838200" y="2083087"/>
            <a:ext cx="10515600" cy="1325563"/>
          </a:xfrm>
          <a:gradFill flip="none" rotWithShape="1">
            <a:gsLst>
              <a:gs pos="0">
                <a:srgbClr val="FFFF00"/>
              </a:gs>
              <a:gs pos="34000">
                <a:schemeClr val="accent2">
                  <a:lumMod val="75000"/>
                </a:schemeClr>
              </a:gs>
              <a:gs pos="67000">
                <a:schemeClr val="accent3">
                  <a:lumMod val="60000"/>
                  <a:lumOff val="40000"/>
                </a:schemeClr>
              </a:gs>
              <a:gs pos="90000">
                <a:srgbClr val="2BE0F9"/>
              </a:gs>
            </a:gsLst>
            <a:lin ang="0" scaled="1"/>
            <a:tileRect/>
          </a:gradFill>
          <a:scene3d>
            <a:camera prst="orthographicFront"/>
            <a:lightRig rig="threePt" dir="t"/>
          </a:scene3d>
          <a:sp3d>
            <a:bevelT w="152400" h="50800" prst="softRound"/>
          </a:sp3d>
        </p:spPr>
        <p:txBody>
          <a:bodyPr>
            <a:prstTxWarp prst="textFadeLeft">
              <a:avLst>
                <a:gd name="adj" fmla="val 35583"/>
              </a:avLst>
            </a:prstTxWarp>
            <a:sp3d extrusionH="57150">
              <a:bevelT h="25400" prst="softRound"/>
            </a:sp3d>
          </a:bodyPr>
          <a:lstStyle/>
          <a:p>
            <a:r>
              <a:rPr lang="en-CA"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Beehive of</a:t>
            </a:r>
            <a:r>
              <a:rPr lang="en-CA"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CA" b="1" dirty="0">
                <a:ln w="57150">
                  <a:solidFill>
                    <a:srgbClr val="FFC000"/>
                  </a:solidFill>
                  <a:prstDash val="solid"/>
                </a:ln>
                <a:solidFill>
                  <a:srgbClr val="7030A0"/>
                </a:solidFill>
                <a:effectLst>
                  <a:outerShdw dist="38100" dir="2640000" algn="bl" rotWithShape="0">
                    <a:schemeClr val="tx2">
                      <a:lumMod val="75000"/>
                    </a:schemeClr>
                  </a:outerShdw>
                </a:effectLst>
                <a:latin typeface="Cooper Black" panose="0208090404030B020404" pitchFamily="18" charset="0"/>
              </a:rPr>
              <a:t>Chai</a:t>
            </a:r>
          </a:p>
        </p:txBody>
      </p:sp>
      <p:sp>
        <p:nvSpPr>
          <p:cNvPr id="3" name="Content Placeholder 2">
            <a:extLst>
              <a:ext uri="{FF2B5EF4-FFF2-40B4-BE49-F238E27FC236}">
                <a16:creationId xmlns="" xmlns:a16="http://schemas.microsoft.com/office/drawing/2014/main" id="{F0572678-BBB9-4D28-9D48-C98177A63DF6}"/>
              </a:ext>
            </a:extLst>
          </p:cNvPr>
          <p:cNvSpPr>
            <a:spLocks noGrp="1"/>
          </p:cNvSpPr>
          <p:nvPr>
            <p:ph idx="1"/>
          </p:nvPr>
        </p:nvSpPr>
        <p:spPr>
          <a:xfrm>
            <a:off x="627565" y="3790949"/>
            <a:ext cx="10515600" cy="2747963"/>
          </a:xfrm>
        </p:spPr>
        <p:txBody>
          <a:bodyPr>
            <a:scene3d>
              <a:camera prst="orthographicFront"/>
              <a:lightRig rig="threePt" dir="t"/>
            </a:scene3d>
            <a:sp3d extrusionH="57150">
              <a:bevelT h="25400" prst="softRound"/>
            </a:sp3d>
          </a:bodyPr>
          <a:lstStyle/>
          <a:p>
            <a:r>
              <a:rPr lang="en-CA" sz="5400" dirty="0">
                <a:ln w="28575">
                  <a:solidFill>
                    <a:srgbClr val="2BE0F9"/>
                  </a:solidFill>
                </a:ln>
                <a:solidFill>
                  <a:srgbClr val="002060"/>
                </a:solidFill>
                <a:effectLst>
                  <a:outerShdw blurRad="50800" dist="38100" sx="104000" sy="104000" algn="l" rotWithShape="0">
                    <a:srgbClr val="0000FF"/>
                  </a:outerShdw>
                </a:effectLst>
                <a:latin typeface="Cooper Black" panose="0208090404030B020404" pitchFamily="18" charset="0"/>
              </a:rPr>
              <a:t>And his eyes lit up!  </a:t>
            </a:r>
            <a:r>
              <a:rPr lang="en-CA" dirty="0">
                <a:solidFill>
                  <a:srgbClr val="006699"/>
                </a:solidFill>
              </a:rPr>
              <a:t>1 Sam 14:27 (</a:t>
            </a:r>
            <a:r>
              <a:rPr lang="en-CA" i="1" dirty="0">
                <a:solidFill>
                  <a:srgbClr val="FF0000"/>
                </a:solidFill>
                <a:latin typeface="Comic Sans MS" panose="030F0702030302020204" pitchFamily="66" charset="0"/>
              </a:rPr>
              <a:t>e</a:t>
            </a:r>
            <a:r>
              <a:rPr lang="en-CA" dirty="0">
                <a:solidFill>
                  <a:srgbClr val="006699"/>
                </a:solidFill>
              </a:rPr>
              <a:t>)</a:t>
            </a:r>
          </a:p>
          <a:p>
            <a:pPr lvl="0"/>
            <a:r>
              <a:rPr lang="en-CA" dirty="0">
                <a:solidFill>
                  <a:srgbClr val="006699"/>
                </a:solidFill>
              </a:rPr>
              <a:t>Would </a:t>
            </a:r>
            <a:r>
              <a:rPr lang="en-CA" dirty="0" err="1">
                <a:solidFill>
                  <a:srgbClr val="006699"/>
                </a:solidFill>
              </a:rPr>
              <a:t>Yonathan</a:t>
            </a:r>
            <a:r>
              <a:rPr lang="en-CA" dirty="0">
                <a:solidFill>
                  <a:srgbClr val="006699"/>
                </a:solidFill>
              </a:rPr>
              <a:t> loose his life </a:t>
            </a:r>
            <a:r>
              <a:rPr lang="en-CA" dirty="0">
                <a:ln>
                  <a:solidFill>
                    <a:sysClr val="windowText" lastClr="000000"/>
                  </a:solidFill>
                </a:ln>
                <a:solidFill>
                  <a:srgbClr val="FF0000"/>
                </a:solidFill>
                <a:latin typeface="Cooper Black" panose="0208090404030B020404" pitchFamily="18" charset="0"/>
              </a:rPr>
              <a:t>VIOLENTLY,</a:t>
            </a:r>
            <a:r>
              <a:rPr lang="en-CA" dirty="0">
                <a:solidFill>
                  <a:srgbClr val="006699"/>
                </a:solidFill>
              </a:rPr>
              <a:t> a result of </a:t>
            </a:r>
            <a:br>
              <a:rPr lang="en-CA" dirty="0">
                <a:solidFill>
                  <a:srgbClr val="006699"/>
                </a:solidFill>
              </a:rPr>
            </a:br>
            <a:r>
              <a:rPr lang="en-CA" dirty="0">
                <a:solidFill>
                  <a:srgbClr val="006699"/>
                </a:solidFill>
              </a:rPr>
              <a:t>	</a:t>
            </a:r>
            <a:r>
              <a:rPr lang="en-CA" b="1" dirty="0">
                <a:solidFill>
                  <a:srgbClr val="FF0000"/>
                </a:solidFill>
              </a:rPr>
              <a:t>hunger,</a:t>
            </a:r>
            <a:r>
              <a:rPr lang="en-CA" dirty="0">
                <a:solidFill>
                  <a:srgbClr val="006699"/>
                </a:solidFill>
              </a:rPr>
              <a:t> and </a:t>
            </a:r>
            <a:r>
              <a:rPr lang="en-CA" b="1" dirty="0">
                <a:solidFill>
                  <a:srgbClr val="4646F0"/>
                </a:solidFill>
                <a:effectLst>
                  <a:glow rad="127000">
                    <a:srgbClr val="FFFF00"/>
                  </a:glow>
                </a:effectLst>
              </a:rPr>
              <a:t>innocently eating honey?</a:t>
            </a:r>
            <a:endParaRPr lang="en-CA" b="1" dirty="0">
              <a:solidFill>
                <a:srgbClr val="4646F0"/>
              </a:solidFill>
            </a:endParaRPr>
          </a:p>
          <a:p>
            <a:pPr lvl="0"/>
            <a:r>
              <a:rPr lang="en-CA" dirty="0">
                <a:solidFill>
                  <a:srgbClr val="006699"/>
                </a:solidFill>
              </a:rPr>
              <a:t>Could this </a:t>
            </a:r>
            <a:r>
              <a:rPr lang="en-CA" b="1" u="sng" dirty="0">
                <a:solidFill>
                  <a:srgbClr val="FF0000"/>
                </a:solidFill>
              </a:rPr>
              <a:t>hun</a:t>
            </a:r>
            <a:r>
              <a:rPr lang="en-CA" b="1" dirty="0">
                <a:solidFill>
                  <a:srgbClr val="FF0000"/>
                </a:solidFill>
              </a:rPr>
              <a:t>g</a:t>
            </a:r>
            <a:r>
              <a:rPr lang="en-CA" b="1" u="sng" dirty="0">
                <a:solidFill>
                  <a:srgbClr val="FF0000"/>
                </a:solidFill>
              </a:rPr>
              <a:t>er and hone</a:t>
            </a:r>
            <a:r>
              <a:rPr lang="en-CA" b="1" dirty="0">
                <a:solidFill>
                  <a:srgbClr val="FF0000"/>
                </a:solidFill>
              </a:rPr>
              <a:t>y </a:t>
            </a:r>
            <a:r>
              <a:rPr lang="en-CA" b="1" u="sng" dirty="0">
                <a:solidFill>
                  <a:srgbClr val="FF0000"/>
                </a:solidFill>
              </a:rPr>
              <a:t>factor</a:t>
            </a:r>
            <a:r>
              <a:rPr lang="en-CA" b="1" dirty="0">
                <a:solidFill>
                  <a:srgbClr val="006699"/>
                </a:solidFill>
              </a:rPr>
              <a:t> </a:t>
            </a:r>
            <a:r>
              <a:rPr lang="en-CA" dirty="0">
                <a:solidFill>
                  <a:srgbClr val="006699"/>
                </a:solidFill>
              </a:rPr>
              <a:t>be a catalyst for exposing </a:t>
            </a:r>
            <a:br>
              <a:rPr lang="en-CA" dirty="0">
                <a:solidFill>
                  <a:srgbClr val="006699"/>
                </a:solidFill>
              </a:rPr>
            </a:br>
            <a:r>
              <a:rPr lang="en-CA" dirty="0">
                <a:solidFill>
                  <a:srgbClr val="006699"/>
                </a:solidFill>
              </a:rPr>
              <a:t>	the </a:t>
            </a:r>
            <a:r>
              <a:rPr lang="en-CA" b="1" dirty="0">
                <a:solidFill>
                  <a:srgbClr val="0000FF"/>
                </a:solidFill>
                <a:effectLst>
                  <a:glow rad="127000">
                    <a:srgbClr val="FFFF00"/>
                  </a:glow>
                </a:effectLst>
                <a:latin typeface="Cooper Black" panose="0208090404030B020404" pitchFamily="18" charset="0"/>
              </a:rPr>
              <a:t>Dawn</a:t>
            </a:r>
            <a:r>
              <a:rPr lang="en-CA" dirty="0">
                <a:solidFill>
                  <a:srgbClr val="006699"/>
                </a:solidFill>
              </a:rPr>
              <a:t> start to the cycles of 7, in </a:t>
            </a:r>
            <a:r>
              <a:rPr lang="en-CA" b="1" dirty="0">
                <a:solidFill>
                  <a:srgbClr val="0000FF"/>
                </a:solidFill>
              </a:rPr>
              <a:t>Yahuah’s Kingdom?</a:t>
            </a:r>
          </a:p>
          <a:p>
            <a:endParaRPr lang="en-CA" dirty="0">
              <a:solidFill>
                <a:srgbClr val="006699"/>
              </a:solidFill>
            </a:endParaRPr>
          </a:p>
        </p:txBody>
      </p:sp>
      <p:sp>
        <p:nvSpPr>
          <p:cNvPr id="4" name="Rectangle: Rounded Corners 3">
            <a:extLst>
              <a:ext uri="{FF2B5EF4-FFF2-40B4-BE49-F238E27FC236}">
                <a16:creationId xmlns="" xmlns:a16="http://schemas.microsoft.com/office/drawing/2014/main" id="{613984D2-49EB-4172-9069-B7DB4FE00276}"/>
              </a:ext>
            </a:extLst>
          </p:cNvPr>
          <p:cNvSpPr/>
          <p:nvPr/>
        </p:nvSpPr>
        <p:spPr>
          <a:xfrm>
            <a:off x="3269672" y="397164"/>
            <a:ext cx="5652655" cy="914400"/>
          </a:xfrm>
          <a:prstGeom prst="roundRect">
            <a:avLst>
              <a:gd name="adj" fmla="val 50000"/>
            </a:avLst>
          </a:prstGeom>
          <a:solidFill>
            <a:srgbClr val="92D050"/>
          </a:solidFill>
          <a:ln w="76200">
            <a:solidFill>
              <a:srgbClr val="2BE0F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dirty="0">
                <a:solidFill>
                  <a:srgbClr val="4646F0"/>
                </a:solidFill>
                <a:latin typeface="Cooper Black" panose="0208090404030B020404" pitchFamily="18" charset="0"/>
              </a:rPr>
              <a:t>Yahuah provided a  </a:t>
            </a:r>
          </a:p>
        </p:txBody>
      </p:sp>
      <p:pic>
        <p:nvPicPr>
          <p:cNvPr id="5" name="13617078" descr="Honeycomb : Honeycomb on the tree.">
            <a:hlinkClick r:id="rId3"/>
            <a:extLst>
              <a:ext uri="{FF2B5EF4-FFF2-40B4-BE49-F238E27FC236}">
                <a16:creationId xmlns="" xmlns:a16="http://schemas.microsoft.com/office/drawing/2014/main" id="{CE596CBE-636F-456E-B0FB-C57BFF076909}"/>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10280070" y="3860294"/>
            <a:ext cx="1726189" cy="2609271"/>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descr="honey bee.jpg">
            <a:extLst>
              <a:ext uri="{FF2B5EF4-FFF2-40B4-BE49-F238E27FC236}">
                <a16:creationId xmlns="" xmlns:a16="http://schemas.microsoft.com/office/drawing/2014/main" id="{FF60F770-F4EF-4C18-A9D2-C79BD07C82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274" y="138541"/>
            <a:ext cx="1546860" cy="2133600"/>
          </a:xfrm>
          <a:prstGeom prst="roundRect">
            <a:avLst>
              <a:gd name="adj" fmla="val 16667"/>
            </a:avLst>
          </a:prstGeom>
          <a:ln w="38100">
            <a:solidFill>
              <a:srgbClr val="FFC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ectangle: Rounded Corners 6">
            <a:extLst>
              <a:ext uri="{FF2B5EF4-FFF2-40B4-BE49-F238E27FC236}">
                <a16:creationId xmlns="" xmlns:a16="http://schemas.microsoft.com/office/drawing/2014/main" id="{6FC816DA-7129-47BA-8D88-4BB3A536EA5E}"/>
              </a:ext>
            </a:extLst>
          </p:cNvPr>
          <p:cNvSpPr/>
          <p:nvPr/>
        </p:nvSpPr>
        <p:spPr>
          <a:xfrm rot="19790782">
            <a:off x="9284971" y="959100"/>
            <a:ext cx="2345753" cy="10296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7200" b="1" dirty="0">
                <a:ln>
                  <a:solidFill>
                    <a:srgbClr val="FFFF00"/>
                  </a:solidFill>
                </a:ln>
                <a:solidFill>
                  <a:srgbClr val="0000FF"/>
                </a:solidFill>
                <a:effectLst>
                  <a:glow rad="228600">
                    <a:srgbClr val="F93DF0">
                      <a:alpha val="78000"/>
                    </a:srgbClr>
                  </a:glow>
                  <a:outerShdw blurRad="50800" dist="38100" dir="13500000" algn="br" rotWithShape="0">
                    <a:prstClr val="black">
                      <a:alpha val="40000"/>
                    </a:prstClr>
                  </a:outerShdw>
                </a:effectLst>
                <a:latin typeface="Comic Sans MS" panose="030F0702030302020204" pitchFamily="66" charset="0"/>
              </a:rPr>
              <a:t>Life</a:t>
            </a:r>
          </a:p>
        </p:txBody>
      </p:sp>
      <p:sp>
        <p:nvSpPr>
          <p:cNvPr id="8" name="Slide Number Placeholder 7">
            <a:extLst>
              <a:ext uri="{FF2B5EF4-FFF2-40B4-BE49-F238E27FC236}">
                <a16:creationId xmlns="" xmlns:a16="http://schemas.microsoft.com/office/drawing/2014/main" id="{A4FF301D-F929-4AD1-A314-BB1C2A41D70A}"/>
              </a:ext>
            </a:extLst>
          </p:cNvPr>
          <p:cNvSpPr>
            <a:spLocks noGrp="1"/>
          </p:cNvSpPr>
          <p:nvPr>
            <p:ph type="sldNum" sz="quarter" idx="12"/>
          </p:nvPr>
        </p:nvSpPr>
        <p:spPr>
          <a:xfrm>
            <a:off x="9394372" y="6457948"/>
            <a:ext cx="2743200" cy="365125"/>
          </a:xfrm>
        </p:spPr>
        <p:txBody>
          <a:bodyPr/>
          <a:lstStyle/>
          <a:p>
            <a:fld id="{013F0C8B-F959-4B64-89A8-DBC3EC2ED197}" type="slidenum">
              <a:rPr lang="en-CA" smtClean="0"/>
              <a:t>4</a:t>
            </a:fld>
            <a:endParaRPr lang="en-CA" dirty="0"/>
          </a:p>
        </p:txBody>
      </p:sp>
    </p:spTree>
    <p:extLst>
      <p:ext uri="{BB962C8B-B14F-4D97-AF65-F5344CB8AC3E}">
        <p14:creationId xmlns:p14="http://schemas.microsoft.com/office/powerpoint/2010/main" val="2806550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40</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ext uri="{D42A27DB-BD31-4B8C-83A1-F6EECF244321}">
                <p14:modId xmlns:p14="http://schemas.microsoft.com/office/powerpoint/2010/main" val="989075390"/>
              </p:ext>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r>
                        <a:rPr lang="en-CA" sz="2800" dirty="0"/>
                        <a:t> </a:t>
                      </a:r>
                      <a:endParaRPr lang="en-CA"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363829" y="2812774"/>
            <a:ext cx="47043" cy="2240353"/>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a:endCxn id="10" idx="2"/>
          </p:cNvCxnSpPr>
          <p:nvPr/>
        </p:nvCxnSpPr>
        <p:spPr>
          <a:xfrm flipH="1" flipV="1">
            <a:off x="5993953" y="3688338"/>
            <a:ext cx="8998" cy="2601568"/>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1376172" y="1178064"/>
            <a:ext cx="10467887" cy="2240353"/>
          </a:xfrm>
          <a:prstGeom prst="wedgeRoundRectCallout">
            <a:avLst>
              <a:gd name="adj1" fmla="val 174"/>
              <a:gd name="adj2" fmla="val 124783"/>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2800" dirty="0">
                <a:solidFill>
                  <a:srgbClr val="006699"/>
                </a:solidFill>
                <a:latin typeface="Georgia" panose="02040502050405020303" pitchFamily="18" charset="0"/>
              </a:rPr>
              <a:t>1 Sam 14:39 (</a:t>
            </a:r>
            <a:r>
              <a:rPr lang="en-CA" sz="2800" dirty="0">
                <a:solidFill>
                  <a:srgbClr val="CC3399"/>
                </a:solidFill>
                <a:latin typeface="Georgia" panose="02040502050405020303" pitchFamily="18" charset="0"/>
              </a:rPr>
              <a:t>a</a:t>
            </a:r>
            <a:r>
              <a:rPr lang="en-CA" sz="2800" dirty="0">
                <a:solidFill>
                  <a:srgbClr val="006699"/>
                </a:solidFill>
                <a:latin typeface="Georgia" panose="02040502050405020303" pitchFamily="18" charset="0"/>
              </a:rPr>
              <a:t>) </a:t>
            </a:r>
            <a:r>
              <a:rPr lang="en-CA" sz="4000" dirty="0">
                <a:solidFill>
                  <a:prstClr val="black"/>
                </a:solidFill>
                <a:latin typeface="Georgia" panose="02040502050405020303" pitchFamily="18" charset="0"/>
              </a:rPr>
              <a:t>“For as </a:t>
            </a:r>
            <a:r>
              <a:rPr lang="he-IL" sz="4000" dirty="0">
                <a:solidFill>
                  <a:srgbClr val="0000FF"/>
                </a:solidFill>
                <a:latin typeface="Arial" panose="020B0604020202020204" pitchFamily="34" charset="0"/>
              </a:rPr>
              <a:t>יהוה</a:t>
            </a:r>
            <a:r>
              <a:rPr lang="en-US" sz="4000" dirty="0">
                <a:solidFill>
                  <a:srgbClr val="0000FF"/>
                </a:solidFill>
                <a:latin typeface="Georgia" panose="02040502050405020303" pitchFamily="18" charset="0"/>
              </a:rPr>
              <a:t> [Yahuah] </a:t>
            </a:r>
            <a:r>
              <a:rPr lang="en-US" sz="4000" dirty="0">
                <a:solidFill>
                  <a:prstClr val="black"/>
                </a:solidFill>
                <a:latin typeface="Georgia" panose="02040502050405020303" pitchFamily="18" charset="0"/>
              </a:rPr>
              <a:t>lives, who 	saves </a:t>
            </a:r>
            <a:r>
              <a:rPr lang="en-US" sz="4000" dirty="0" err="1">
                <a:solidFill>
                  <a:prstClr val="black"/>
                </a:solidFill>
                <a:latin typeface="Georgia" panose="02040502050405020303" pitchFamily="18" charset="0"/>
              </a:rPr>
              <a:t>Yisra’ĕl</a:t>
            </a:r>
            <a:r>
              <a:rPr lang="en-US" sz="4000" dirty="0">
                <a:solidFill>
                  <a:prstClr val="black"/>
                </a:solidFill>
                <a:latin typeface="Georgia" panose="02040502050405020303" pitchFamily="18" charset="0"/>
              </a:rPr>
              <a:t>, </a:t>
            </a:r>
            <a:r>
              <a:rPr lang="en-US" sz="4000" dirty="0">
                <a:solidFill>
                  <a:prstClr val="black"/>
                </a:solidFill>
                <a:effectLst>
                  <a:glow rad="127000">
                    <a:srgbClr val="2BE0F9"/>
                  </a:glow>
                </a:effectLst>
                <a:latin typeface="Georgia" panose="02040502050405020303" pitchFamily="18" charset="0"/>
              </a:rPr>
              <a:t>though it be in </a:t>
            </a:r>
            <a:r>
              <a:rPr lang="en-US" sz="4000" dirty="0" err="1">
                <a:solidFill>
                  <a:prstClr val="black"/>
                </a:solidFill>
                <a:effectLst>
                  <a:glow rad="127000">
                    <a:srgbClr val="2BE0F9"/>
                  </a:glow>
                </a:effectLst>
                <a:latin typeface="Georgia" panose="02040502050405020303" pitchFamily="18" charset="0"/>
              </a:rPr>
              <a:t>Yonathan</a:t>
            </a:r>
            <a:r>
              <a:rPr lang="en-US" sz="4000" dirty="0">
                <a:solidFill>
                  <a:prstClr val="black"/>
                </a:solidFill>
                <a:effectLst>
                  <a:glow rad="127000">
                    <a:srgbClr val="2BE0F9"/>
                  </a:glow>
                </a:effectLst>
                <a:latin typeface="Georgia" panose="02040502050405020303" pitchFamily="18" charset="0"/>
              </a:rPr>
              <a:t> 	my son, </a:t>
            </a:r>
            <a:r>
              <a:rPr lang="en-US" sz="4000" dirty="0">
                <a:solidFill>
                  <a:prstClr val="black"/>
                </a:solidFill>
                <a:effectLst>
                  <a:outerShdw blurRad="12700" dist="114300" dir="20400000" sx="102000" sy="102000" algn="br" rotWithShape="0">
                    <a:srgbClr val="00FF00"/>
                  </a:outerShdw>
                </a:effectLst>
                <a:latin typeface="Cooper Black" panose="0208090404030B020404" pitchFamily="18" charset="0"/>
              </a:rPr>
              <a:t>he shall certainly die.” </a:t>
            </a:r>
            <a:endPar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endParaRP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19097" y="2445028"/>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169005" y="3248808"/>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058268" y="66396"/>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#6</a:t>
            </a:r>
          </a:p>
        </p:txBody>
      </p:sp>
      <p:sp>
        <p:nvSpPr>
          <p:cNvPr id="2" name="Rectangle 1">
            <a:extLst>
              <a:ext uri="{FF2B5EF4-FFF2-40B4-BE49-F238E27FC236}">
                <a16:creationId xmlns="" xmlns:a16="http://schemas.microsoft.com/office/drawing/2014/main" id="{F971A0E2-C8CB-402E-B8ED-C4F4DE5A03CE}"/>
              </a:ext>
            </a:extLst>
          </p:cNvPr>
          <p:cNvSpPr/>
          <p:nvPr/>
        </p:nvSpPr>
        <p:spPr>
          <a:xfrm>
            <a:off x="2947605" y="126684"/>
            <a:ext cx="6296790" cy="805677"/>
          </a:xfrm>
          <a:prstGeom prst="rect">
            <a:avLst/>
          </a:prstGeom>
          <a:no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dirty="0">
                <a:solidFill>
                  <a:schemeClr val="tx1"/>
                </a:solidFill>
                <a:effectLst>
                  <a:innerShdw blurRad="38100" dist="114300" dir="18420000">
                    <a:srgbClr val="00FF00"/>
                  </a:innerShdw>
                </a:effectLst>
                <a:latin typeface="Cooper Black" panose="0208090404030B020404" pitchFamily="18" charset="0"/>
              </a:rPr>
              <a:t>That Night Season!</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841482" y="4593474"/>
            <a:ext cx="1723073" cy="1805118"/>
          </a:xfrm>
          <a:prstGeom prst="circularArrow">
            <a:avLst>
              <a:gd name="adj1" fmla="val 9721"/>
              <a:gd name="adj2" fmla="val 1142319"/>
              <a:gd name="adj3" fmla="val 20644209"/>
              <a:gd name="adj4" fmla="val 10869003"/>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 xmlns:a16="http://schemas.microsoft.com/office/drawing/2014/main" id="{26248FE9-82DE-4828-A4CA-1072BDE81E61}"/>
              </a:ext>
            </a:extLst>
          </p:cNvPr>
          <p:cNvSpPr/>
          <p:nvPr/>
        </p:nvSpPr>
        <p:spPr>
          <a:xfrm>
            <a:off x="6416446" y="5074295"/>
            <a:ext cx="5309653" cy="12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prstClr val="white"/>
                </a:solidFill>
              </a:rPr>
              <a:t>Is today, actually - </a:t>
            </a:r>
            <a:br>
              <a:rPr lang="en-CA" sz="3600" b="1" dirty="0">
                <a:solidFill>
                  <a:prstClr val="white"/>
                </a:solidFill>
              </a:rPr>
            </a:br>
            <a:r>
              <a:rPr lang="en-CA" sz="3600" b="1" dirty="0">
                <a:solidFill>
                  <a:prstClr val="white"/>
                </a:solidFill>
                <a:effectLst>
                  <a:innerShdw blurRad="38100" dist="101600">
                    <a:srgbClr val="F93DF0"/>
                  </a:innerShdw>
                </a:effectLst>
                <a:latin typeface="Cooper Black" panose="0208090404030B020404" pitchFamily="18" charset="0"/>
              </a:rPr>
              <a:t>THE TOMORROW?</a:t>
            </a:r>
            <a:endParaRPr lang="en-CA" dirty="0">
              <a:effectLst>
                <a:innerShdw blurRad="38100" dist="101600">
                  <a:srgbClr val="F93DF0"/>
                </a:innerShdw>
              </a:effectLst>
              <a:latin typeface="Cooper Black" panose="0208090404030B020404" pitchFamily="18" charset="0"/>
            </a:endParaRPr>
          </a:p>
        </p:txBody>
      </p:sp>
      <p:sp>
        <p:nvSpPr>
          <p:cNvPr id="14" name="Rectangle: Rounded Corners 13">
            <a:extLst>
              <a:ext uri="{FF2B5EF4-FFF2-40B4-BE49-F238E27FC236}">
                <a16:creationId xmlns="" xmlns:a16="http://schemas.microsoft.com/office/drawing/2014/main" id="{A4FCD1DE-9B8C-4788-BC93-BCDFD51F2B83}"/>
              </a:ext>
            </a:extLst>
          </p:cNvPr>
          <p:cNvSpPr/>
          <p:nvPr/>
        </p:nvSpPr>
        <p:spPr>
          <a:xfrm>
            <a:off x="515570" y="6292559"/>
            <a:ext cx="11323378" cy="489093"/>
          </a:xfrm>
          <a:prstGeom prst="roundRect">
            <a:avLst/>
          </a:prstGeom>
          <a:noFill/>
          <a:ln>
            <a:noFill/>
          </a:ln>
          <a:effectLst>
            <a:glow rad="2921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Did Saul make a mistake?      Did Saul actually want to say – </a:t>
            </a:r>
            <a:r>
              <a:rPr lang="en-CA" sz="2800" b="1" dirty="0">
                <a:solidFill>
                  <a:schemeClr val="tx1"/>
                </a:solidFill>
                <a:effectLst>
                  <a:glow rad="88900">
                    <a:srgbClr val="00FF00"/>
                  </a:glow>
                </a:effectLst>
                <a:latin typeface="Cooper Black" panose="0208090404030B020404" pitchFamily="18" charset="0"/>
              </a:rPr>
              <a:t>tomorrow?</a:t>
            </a:r>
          </a:p>
        </p:txBody>
      </p:sp>
      <p:sp>
        <p:nvSpPr>
          <p:cNvPr id="19" name="Arrow: Bent 18">
            <a:extLst>
              <a:ext uri="{FF2B5EF4-FFF2-40B4-BE49-F238E27FC236}">
                <a16:creationId xmlns="" xmlns:a16="http://schemas.microsoft.com/office/drawing/2014/main" id="{EE336AA4-B00B-448E-AFAD-F7A2E68683AB}"/>
              </a:ext>
            </a:extLst>
          </p:cNvPr>
          <p:cNvSpPr/>
          <p:nvPr/>
        </p:nvSpPr>
        <p:spPr>
          <a:xfrm rot="10800000" flipV="1">
            <a:off x="6827899" y="3100930"/>
            <a:ext cx="1398090" cy="2080669"/>
          </a:xfrm>
          <a:prstGeom prst="bentArrow">
            <a:avLst>
              <a:gd name="adj1" fmla="val 15546"/>
              <a:gd name="adj2" fmla="val 28683"/>
              <a:gd name="adj3" fmla="val 29676"/>
              <a:gd name="adj4" fmla="val 70324"/>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6" name="Straight Arrow Connector 15">
            <a:extLst>
              <a:ext uri="{FF2B5EF4-FFF2-40B4-BE49-F238E27FC236}">
                <a16:creationId xmlns="" xmlns:a16="http://schemas.microsoft.com/office/drawing/2014/main" id="{0D406AD1-3256-4377-B961-38C26740CAEE}"/>
              </a:ext>
            </a:extLst>
          </p:cNvPr>
          <p:cNvCxnSpPr>
            <a:cxnSpLocks/>
          </p:cNvCxnSpPr>
          <p:nvPr/>
        </p:nvCxnSpPr>
        <p:spPr>
          <a:xfrm flipV="1">
            <a:off x="4208016" y="5919452"/>
            <a:ext cx="668784" cy="499236"/>
          </a:xfrm>
          <a:prstGeom prst="straightConnector1">
            <a:avLst/>
          </a:prstGeom>
          <a:ln w="107950">
            <a:solidFill>
              <a:srgbClr val="FF99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 xmlns:a16="http://schemas.microsoft.com/office/drawing/2014/main" id="{B04A8894-241B-4D77-9F8F-EEC419378715}"/>
              </a:ext>
            </a:extLst>
          </p:cNvPr>
          <p:cNvSpPr/>
          <p:nvPr/>
        </p:nvSpPr>
        <p:spPr>
          <a:xfrm>
            <a:off x="8484853" y="3429001"/>
            <a:ext cx="3555467" cy="1515440"/>
          </a:xfrm>
          <a:prstGeom prst="roundRect">
            <a:avLst/>
          </a:prstGeom>
          <a:solidFill>
            <a:srgbClr val="92D050"/>
          </a:solidFill>
          <a:ln w="38100">
            <a:solidFill>
              <a:schemeClr val="tx1"/>
            </a:solidFill>
          </a:ln>
          <a:effectLst>
            <a:outerShdw blurRad="50800" dist="50800" dir="5400000" sx="104000" sy="104000" algn="ctr" rotWithShape="0">
              <a:srgbClr val="F93DF0"/>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Suddenly </a:t>
            </a:r>
            <a:r>
              <a:rPr lang="en-CA" sz="3200" dirty="0">
                <a:ln>
                  <a:solidFill>
                    <a:srgbClr val="FF0000"/>
                  </a:solidFill>
                </a:ln>
                <a:solidFill>
                  <a:schemeClr val="tx1"/>
                </a:solidFill>
                <a:effectLst>
                  <a:outerShdw blurRad="12700" dist="63500" dir="4560000" sx="103000" sy="103000" algn="br" rotWithShape="0">
                    <a:srgbClr val="4646F0">
                      <a:alpha val="99000"/>
                    </a:srgbClr>
                  </a:outerShdw>
                </a:effectLst>
                <a:latin typeface="Cooper Black" panose="0208090404030B020404" pitchFamily="18" charset="0"/>
              </a:rPr>
              <a:t>TIME</a:t>
            </a:r>
            <a:r>
              <a:rPr lang="en-CA" sz="3200" dirty="0">
                <a:solidFill>
                  <a:schemeClr val="tx1"/>
                </a:solidFill>
              </a:rPr>
              <a:t> becomes a </a:t>
            </a:r>
            <a:r>
              <a:rPr lang="en-CA" sz="3200" b="1" dirty="0">
                <a:ln>
                  <a:solidFill>
                    <a:srgbClr val="0000FF"/>
                  </a:solidFill>
                </a:ln>
                <a:solidFill>
                  <a:srgbClr val="00B0F0"/>
                </a:solidFill>
              </a:rPr>
              <a:t>Life</a:t>
            </a:r>
            <a:r>
              <a:rPr lang="en-CA" sz="3200" dirty="0">
                <a:solidFill>
                  <a:schemeClr val="tx1"/>
                </a:solidFill>
              </a:rPr>
              <a:t> and </a:t>
            </a:r>
            <a:r>
              <a:rPr lang="en-CA" sz="3200" b="1" dirty="0">
                <a:solidFill>
                  <a:schemeClr val="tx1"/>
                </a:solidFill>
              </a:rPr>
              <a:t>Death</a:t>
            </a:r>
            <a:r>
              <a:rPr lang="en-CA" sz="3200" dirty="0">
                <a:solidFill>
                  <a:schemeClr val="tx1"/>
                </a:solidFill>
              </a:rPr>
              <a:t> situation!</a:t>
            </a:r>
          </a:p>
        </p:txBody>
      </p:sp>
      <p:sp>
        <p:nvSpPr>
          <p:cNvPr id="25" name="Rectangle: Rounded Corners 24">
            <a:extLst>
              <a:ext uri="{FF2B5EF4-FFF2-40B4-BE49-F238E27FC236}">
                <a16:creationId xmlns="" xmlns:a16="http://schemas.microsoft.com/office/drawing/2014/main" id="{D8C22622-CF95-4535-A54D-B0EDD0E9198F}"/>
              </a:ext>
            </a:extLst>
          </p:cNvPr>
          <p:cNvSpPr/>
          <p:nvPr/>
        </p:nvSpPr>
        <p:spPr>
          <a:xfrm>
            <a:off x="614474" y="3619254"/>
            <a:ext cx="3304916" cy="1515440"/>
          </a:xfrm>
          <a:prstGeom prst="roundRect">
            <a:avLst>
              <a:gd name="adj" fmla="val 43268"/>
            </a:avLst>
          </a:prstGeom>
          <a:solidFill>
            <a:srgbClr val="92D050"/>
          </a:solidFill>
          <a:ln w="38100">
            <a:solidFill>
              <a:schemeClr val="tx1"/>
            </a:solidFill>
          </a:ln>
          <a:effectLst>
            <a:outerShdw blurRad="50800" dist="50800" dir="5400000" sx="104000" sy="104000" algn="ctr" rotWithShape="0">
              <a:srgbClr val="F93DF0"/>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u="sng" dirty="0">
                <a:ln>
                  <a:solidFill>
                    <a:srgbClr val="FF0000"/>
                  </a:solidFill>
                </a:ln>
                <a:solidFill>
                  <a:schemeClr val="tx1"/>
                </a:solidFill>
                <a:effectLst>
                  <a:outerShdw blurRad="12700" dist="63500" dir="4560000" sx="103000" sy="103000" algn="br" rotWithShape="0">
                    <a:srgbClr val="4646F0">
                      <a:alpha val="99000"/>
                    </a:srgbClr>
                  </a:outerShdw>
                </a:effectLst>
                <a:latin typeface="Cooper Black" panose="0208090404030B020404" pitchFamily="18" charset="0"/>
              </a:rPr>
              <a:t>TIME</a:t>
            </a:r>
            <a:r>
              <a:rPr lang="en-CA" sz="3200" dirty="0">
                <a:solidFill>
                  <a:schemeClr val="tx1"/>
                </a:solidFill>
              </a:rPr>
              <a:t>  – </a:t>
            </a:r>
            <a:br>
              <a:rPr lang="en-CA" sz="3200" dirty="0">
                <a:solidFill>
                  <a:schemeClr val="tx1"/>
                </a:solidFill>
              </a:rPr>
            </a:br>
            <a:r>
              <a:rPr lang="en-CA" sz="3200" b="1" dirty="0">
                <a:ln>
                  <a:solidFill>
                    <a:srgbClr val="0000FF"/>
                  </a:solidFill>
                </a:ln>
                <a:solidFill>
                  <a:srgbClr val="00B0F0"/>
                </a:solidFill>
              </a:rPr>
              <a:t>Life</a:t>
            </a:r>
            <a:r>
              <a:rPr lang="en-CA" sz="3200" dirty="0">
                <a:solidFill>
                  <a:schemeClr val="tx1"/>
                </a:solidFill>
              </a:rPr>
              <a:t> and </a:t>
            </a:r>
            <a:r>
              <a:rPr lang="en-CA" sz="3200" b="1" dirty="0">
                <a:solidFill>
                  <a:schemeClr val="tx1"/>
                </a:solidFill>
              </a:rPr>
              <a:t>Death?</a:t>
            </a:r>
            <a:endParaRPr lang="en-CA" sz="3200" dirty="0">
              <a:solidFill>
                <a:schemeClr val="tx1"/>
              </a:solidFill>
            </a:endParaRPr>
          </a:p>
        </p:txBody>
      </p:sp>
      <p:pic>
        <p:nvPicPr>
          <p:cNvPr id="26" name="Picture 2" descr="C:\Users\Rae\Desktop\yellow face big eyes clear.png">
            <a:extLst>
              <a:ext uri="{FF2B5EF4-FFF2-40B4-BE49-F238E27FC236}">
                <a16:creationId xmlns="" xmlns:a16="http://schemas.microsoft.com/office/drawing/2014/main" id="{F3CBD0EC-EBE7-4966-821C-BDC57ED596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2532" y="3427100"/>
            <a:ext cx="1812191" cy="189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2"/>
                                        </p:tgtEl>
                                        <p:attrNameLst>
                                          <p:attrName>r</p:attrName>
                                        </p:attrNameLst>
                                      </p:cBhvr>
                                    </p:animRot>
                                  </p:childTnLst>
                                </p:cTn>
                              </p:par>
                              <p:par>
                                <p:cTn id="7" presetID="22" presetClass="entr" presetSubtype="1" fill="hold" grpId="0" nodeType="withEffect">
                                  <p:stCondLst>
                                    <p:cond delay="75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1250"/>
                                        <p:tgtEl>
                                          <p:spTgt spid="24"/>
                                        </p:tgtEl>
                                      </p:cBhvr>
                                    </p:animEffect>
                                  </p:childTnLst>
                                </p:cTn>
                              </p:par>
                            </p:childTnLst>
                          </p:cTn>
                        </p:par>
                        <p:par>
                          <p:cTn id="20" fill="hold">
                            <p:stCondLst>
                              <p:cond delay="1250"/>
                            </p:stCondLst>
                            <p:childTnLst>
                              <p:par>
                                <p:cTn id="21" presetID="5" presetClass="entr" presetSubtype="10" fill="hold" grpId="0" nodeType="afterEffect">
                                  <p:stCondLst>
                                    <p:cond delay="1250"/>
                                  </p:stCondLst>
                                  <p:childTnLst>
                                    <p:set>
                                      <p:cBhvr>
                                        <p:cTn id="22" dur="1" fill="hold">
                                          <p:stCondLst>
                                            <p:cond delay="0"/>
                                          </p:stCondLst>
                                        </p:cTn>
                                        <p:tgtEl>
                                          <p:spTgt spid="25"/>
                                        </p:tgtEl>
                                        <p:attrNameLst>
                                          <p:attrName>style.visibility</p:attrName>
                                        </p:attrNameLst>
                                      </p:cBhvr>
                                      <p:to>
                                        <p:strVal val="visible"/>
                                      </p:to>
                                    </p:set>
                                    <p:animEffect transition="in" filter="checkerboard(across)">
                                      <p:cBhvr>
                                        <p:cTn id="23" dur="1250"/>
                                        <p:tgtEl>
                                          <p:spTgt spid="25"/>
                                        </p:tgtEl>
                                      </p:cBhvr>
                                    </p:animEffect>
                                  </p:childTnLst>
                                </p:cTn>
                              </p:par>
                            </p:childTnLst>
                          </p:cTn>
                        </p:par>
                        <p:par>
                          <p:cTn id="24" fill="hold">
                            <p:stCondLst>
                              <p:cond delay="3750"/>
                            </p:stCondLst>
                            <p:childTnLst>
                              <p:par>
                                <p:cTn id="25" presetID="31"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 calcmode="lin" valueType="num">
                                      <p:cBhvr>
                                        <p:cTn id="29" dur="500" fill="hold"/>
                                        <p:tgtEl>
                                          <p:spTgt spid="26"/>
                                        </p:tgtEl>
                                        <p:attrNameLst>
                                          <p:attrName>style.rotation</p:attrName>
                                        </p:attrNameLst>
                                      </p:cBhvr>
                                      <p:tavLst>
                                        <p:tav tm="0">
                                          <p:val>
                                            <p:fltVal val="90"/>
                                          </p:val>
                                        </p:tav>
                                        <p:tav tm="100000">
                                          <p:val>
                                            <p:fltVal val="0"/>
                                          </p:val>
                                        </p:tav>
                                      </p:tavLst>
                                    </p:anim>
                                    <p:animEffect transition="in" filter="fade">
                                      <p:cBhvr>
                                        <p:cTn id="30" dur="500"/>
                                        <p:tgtEl>
                                          <p:spTgt spid="26"/>
                                        </p:tgtEl>
                                      </p:cBhvr>
                                    </p:animEffect>
                                  </p:childTnLst>
                                </p:cTn>
                              </p:par>
                            </p:childTnLst>
                          </p:cTn>
                        </p:par>
                        <p:par>
                          <p:cTn id="31" fill="hold">
                            <p:stCondLst>
                              <p:cond delay="4250"/>
                            </p:stCondLst>
                            <p:childTnLst>
                              <p:par>
                                <p:cTn id="32" presetID="35" presetClass="emph" presetSubtype="0" repeatCount="4000" fill="hold" nodeType="afterEffect">
                                  <p:stCondLst>
                                    <p:cond delay="500"/>
                                  </p:stCondLst>
                                  <p:childTnLst>
                                    <p:anim calcmode="discrete" valueType="str">
                                      <p:cBhvr>
                                        <p:cTn id="33"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2" fill="hold" grpId="0" nodeType="afterEffect">
                                  <p:stCondLst>
                                    <p:cond delay="1000"/>
                                  </p:stCondLst>
                                  <p:childTnLst>
                                    <p:set>
                                      <p:cBhvr>
                                        <p:cTn id="43" dur="1" fill="hold">
                                          <p:stCondLst>
                                            <p:cond delay="0"/>
                                          </p:stCondLst>
                                        </p:cTn>
                                        <p:tgtEl>
                                          <p:spTgt spid="19"/>
                                        </p:tgtEl>
                                        <p:attrNameLst>
                                          <p:attrName>style.visibility</p:attrName>
                                        </p:attrNameLst>
                                      </p:cBhvr>
                                      <p:to>
                                        <p:strVal val="visible"/>
                                      </p:to>
                                    </p:set>
                                    <p:animEffect transition="in" filter="wipe(right)">
                                      <p:cBhvr>
                                        <p:cTn id="44" dur="125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1500"/>
                                        <p:tgtEl>
                                          <p:spTgt spid="14"/>
                                        </p:tgtEl>
                                      </p:cBhvr>
                                    </p:animEffect>
                                  </p:childTnLst>
                                </p:cTn>
                              </p:par>
                              <p:par>
                                <p:cTn id="50" presetID="22" presetClass="entr" presetSubtype="4"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 grpId="0" animBg="1"/>
      <p:bldP spid="13" grpId="0"/>
      <p:bldP spid="14" grpId="0"/>
      <p:bldP spid="19" grpId="0" animBg="1"/>
      <p:bldP spid="2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F0C8B-F959-4B64-89A8-DBC3EC2ED197}" type="slidenum">
              <a:rPr kumimoji="0" lang="en-CA"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 xmlns:a16="http://schemas.microsoft.com/office/drawing/2014/main" id="{DD454919-2D40-4B9A-9FAA-9FFE4974EEAC}"/>
              </a:ext>
            </a:extLst>
          </p:cNvPr>
          <p:cNvSpPr/>
          <p:nvPr/>
        </p:nvSpPr>
        <p:spPr>
          <a:xfrm>
            <a:off x="327490" y="3357329"/>
            <a:ext cx="11473571" cy="3359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		       This event is about to get extremely serious!</a:t>
            </a:r>
          </a:p>
          <a:p>
            <a:endParaRPr lang="en-US" sz="2800" dirty="0">
              <a:solidFill>
                <a:schemeClr val="tx1"/>
              </a:solidFill>
            </a:endParaRPr>
          </a:p>
          <a:p>
            <a:r>
              <a:rPr lang="en-US" sz="2800" dirty="0">
                <a:solidFill>
                  <a:srgbClr val="006699"/>
                </a:solidFill>
                <a:latin typeface="Georgia" panose="02040502050405020303" pitchFamily="18" charset="0"/>
              </a:rPr>
              <a:t>1 Sam 14:41  </a:t>
            </a:r>
            <a:r>
              <a:rPr lang="en-US" sz="2800" dirty="0">
                <a:solidFill>
                  <a:prstClr val="black"/>
                </a:solidFill>
                <a:latin typeface="Georgia" panose="02040502050405020303" pitchFamily="18" charset="0"/>
              </a:rPr>
              <a:t>Then </a:t>
            </a:r>
            <a:r>
              <a:rPr lang="en-US" sz="2800" dirty="0" err="1">
                <a:solidFill>
                  <a:prstClr val="black"/>
                </a:solidFill>
                <a:latin typeface="Georgia" panose="02040502050405020303" pitchFamily="18" charset="0"/>
              </a:rPr>
              <a:t>Sha’ul</a:t>
            </a:r>
            <a:r>
              <a:rPr lang="en-US" sz="2800" dirty="0">
                <a:solidFill>
                  <a:prstClr val="black"/>
                </a:solidFill>
                <a:latin typeface="Georgia" panose="02040502050405020303" pitchFamily="18" charset="0"/>
              </a:rPr>
              <a:t> said to </a:t>
            </a:r>
            <a:r>
              <a:rPr lang="he-IL" sz="2800" dirty="0">
                <a:solidFill>
                  <a:srgbClr val="0000FF"/>
                </a:solidFill>
                <a:latin typeface="Arial" panose="020B0604020202020204" pitchFamily="34" charset="0"/>
              </a:rPr>
              <a:t>יהוה</a:t>
            </a:r>
            <a:r>
              <a:rPr lang="en-US" sz="2800" dirty="0">
                <a:solidFill>
                  <a:srgbClr val="0000FF"/>
                </a:solidFill>
                <a:latin typeface="Georgia" panose="02040502050405020303" pitchFamily="18" charset="0"/>
              </a:rPr>
              <a:t> [Yahuah] Elohim </a:t>
            </a:r>
            <a:r>
              <a:rPr lang="en-US" sz="2800" dirty="0">
                <a:solidFill>
                  <a:prstClr val="black"/>
                </a:solidFill>
                <a:latin typeface="Georgia" panose="02040502050405020303" pitchFamily="18" charset="0"/>
              </a:rPr>
              <a:t>of </a:t>
            </a:r>
            <a:r>
              <a:rPr lang="en-US" sz="2800" dirty="0" err="1">
                <a:solidFill>
                  <a:prstClr val="black"/>
                </a:solidFill>
                <a:latin typeface="Georgia" panose="02040502050405020303" pitchFamily="18" charset="0"/>
              </a:rPr>
              <a:t>Yisra’ĕl</a:t>
            </a:r>
            <a:r>
              <a:rPr lang="en-US" sz="2800" dirty="0">
                <a:solidFill>
                  <a:prstClr val="black"/>
                </a:solidFill>
                <a:latin typeface="Georgia" panose="02040502050405020303" pitchFamily="18" charset="0"/>
              </a:rPr>
              <a: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“Give 	a perfect </a:t>
            </a:r>
            <a:r>
              <a:rPr lang="en-US" sz="2800" i="1" dirty="0">
                <a:solidFill>
                  <a:prstClr val="black"/>
                </a:solidFill>
                <a:latin typeface="Georgia" panose="02040502050405020303" pitchFamily="18" charset="0"/>
              </a:rPr>
              <a:t>lot</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Sha’ul</a:t>
            </a:r>
            <a:r>
              <a:rPr lang="en-US" sz="2800" dirty="0">
                <a:solidFill>
                  <a:prstClr val="black"/>
                </a:solidFill>
                <a:latin typeface="Georgia" panose="02040502050405020303" pitchFamily="18" charset="0"/>
              </a:rPr>
              <a:t> and </a:t>
            </a:r>
            <a:r>
              <a:rPr lang="en-US" sz="2800" dirty="0" err="1">
                <a:solidFill>
                  <a:prstClr val="black"/>
                </a:solidFill>
                <a:latin typeface="Georgia" panose="02040502050405020303" pitchFamily="18" charset="0"/>
              </a:rPr>
              <a:t>Yonathan</a:t>
            </a:r>
            <a:r>
              <a:rPr lang="en-US" sz="2800" dirty="0">
                <a:solidFill>
                  <a:prstClr val="black"/>
                </a:solidFill>
                <a:latin typeface="Georgia" panose="02040502050405020303" pitchFamily="18" charset="0"/>
              </a:rPr>
              <a:t> were taken,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but the people escaped. </a:t>
            </a:r>
          </a:p>
          <a:p>
            <a:r>
              <a:rPr lang="en-US" sz="2800" dirty="0">
                <a:solidFill>
                  <a:srgbClr val="006699"/>
                </a:solidFill>
                <a:latin typeface="Georgia" panose="02040502050405020303" pitchFamily="18" charset="0"/>
              </a:rPr>
              <a:t>1 Sam 14:42  </a:t>
            </a:r>
            <a:r>
              <a:rPr lang="en-US" sz="2800" dirty="0">
                <a:solidFill>
                  <a:prstClr val="black"/>
                </a:solidFill>
                <a:latin typeface="Georgia" panose="02040502050405020303" pitchFamily="18" charset="0"/>
              </a:rPr>
              <a:t>And </a:t>
            </a:r>
            <a:r>
              <a:rPr lang="en-US" sz="2800" dirty="0" err="1">
                <a:solidFill>
                  <a:prstClr val="black"/>
                </a:solidFill>
                <a:latin typeface="Georgia" panose="02040502050405020303" pitchFamily="18" charset="0"/>
              </a:rPr>
              <a:t>Sha’ul</a:t>
            </a:r>
            <a:r>
              <a:rPr lang="en-US" sz="2800" dirty="0">
                <a:solidFill>
                  <a:prstClr val="black"/>
                </a:solidFill>
                <a:latin typeface="Georgia" panose="02040502050405020303" pitchFamily="18" charset="0"/>
              </a:rPr>
              <a:t> said, “Cast </a:t>
            </a:r>
            <a:r>
              <a:rPr lang="en-US" sz="2800" i="1" dirty="0">
                <a:solidFill>
                  <a:prstClr val="black"/>
                </a:solidFill>
                <a:latin typeface="Georgia" panose="02040502050405020303" pitchFamily="18" charset="0"/>
              </a:rPr>
              <a:t>lots</a:t>
            </a:r>
            <a:r>
              <a:rPr lang="en-US" sz="2800" dirty="0">
                <a:solidFill>
                  <a:prstClr val="black"/>
                </a:solidFill>
                <a:latin typeface="Georgia" panose="02040502050405020303" pitchFamily="18" charset="0"/>
              </a:rPr>
              <a:t> between my son </a:t>
            </a:r>
            <a:r>
              <a:rPr lang="en-US" sz="2800" dirty="0" err="1">
                <a:solidFill>
                  <a:prstClr val="black"/>
                </a:solidFill>
                <a:latin typeface="Georgia" panose="02040502050405020303" pitchFamily="18" charset="0"/>
              </a:rPr>
              <a:t>Yonathan</a:t>
            </a:r>
            <a:r>
              <a:rPr lang="en-US" sz="2800" dirty="0">
                <a:solidFill>
                  <a:prstClr val="black"/>
                </a:solidFill>
                <a:latin typeface="Georgia" panose="02040502050405020303" pitchFamily="18" charset="0"/>
              </a:rPr>
              <a:t> and 	me.”  </a:t>
            </a:r>
            <a:r>
              <a:rPr lang="en-US" sz="2800" dirty="0">
                <a:solidFill>
                  <a:prstClr val="black"/>
                </a:solidFill>
                <a:effectLst>
                  <a:glow rad="127000">
                    <a:srgbClr val="2BE0F9"/>
                  </a:glow>
                </a:effectLst>
                <a:latin typeface="Georgia" panose="02040502050405020303" pitchFamily="18" charset="0"/>
              </a:rPr>
              <a:t>And </a:t>
            </a:r>
            <a:r>
              <a:rPr lang="en-US" sz="2800" dirty="0" err="1">
                <a:solidFill>
                  <a:prstClr val="black"/>
                </a:solidFill>
                <a:effectLst>
                  <a:glow rad="127000">
                    <a:srgbClr val="2BE0F9"/>
                  </a:glow>
                </a:effectLst>
                <a:latin typeface="Georgia" panose="02040502050405020303" pitchFamily="18" charset="0"/>
              </a:rPr>
              <a:t>Yonathan</a:t>
            </a:r>
            <a:r>
              <a:rPr lang="en-US" sz="2800" dirty="0">
                <a:solidFill>
                  <a:prstClr val="black"/>
                </a:solidFill>
                <a:effectLst>
                  <a:glow rad="127000">
                    <a:srgbClr val="2BE0F9"/>
                  </a:glow>
                </a:effectLst>
                <a:latin typeface="Georgia" panose="02040502050405020303" pitchFamily="18" charset="0"/>
              </a:rPr>
              <a:t> was taken. </a:t>
            </a:r>
          </a:p>
        </p:txBody>
      </p:sp>
      <p:sp>
        <p:nvSpPr>
          <p:cNvPr id="7" name="Rectangle 6">
            <a:extLst>
              <a:ext uri="{FF2B5EF4-FFF2-40B4-BE49-F238E27FC236}">
                <a16:creationId xmlns="" xmlns:a16="http://schemas.microsoft.com/office/drawing/2014/main" id="{1EC78B4B-13AB-45C8-8BB4-A18031AFEFB5}"/>
              </a:ext>
            </a:extLst>
          </p:cNvPr>
          <p:cNvSpPr/>
          <p:nvPr/>
        </p:nvSpPr>
        <p:spPr>
          <a:xfrm>
            <a:off x="864897" y="2052735"/>
            <a:ext cx="10535230" cy="597159"/>
          </a:xfrm>
          <a:prstGeom prst="rect">
            <a:avLst/>
          </a:prstGeom>
          <a:solidFill>
            <a:schemeClr val="accent2">
              <a:lumMod val="60000"/>
              <a:lumOff val="40000"/>
            </a:schemeClr>
          </a:solid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6699"/>
                </a:solidFill>
                <a:latin typeface="Georgia" panose="02040502050405020303" pitchFamily="18" charset="0"/>
              </a:rPr>
              <a:t>1 Sam 14:39  </a:t>
            </a:r>
            <a:r>
              <a:rPr lang="en-CA" sz="2800" dirty="0">
                <a:solidFill>
                  <a:prstClr val="black"/>
                </a:solidFill>
                <a:latin typeface="Georgia" panose="02040502050405020303" pitchFamily="18" charset="0"/>
              </a:rPr>
              <a:t>“For as </a:t>
            </a:r>
            <a:r>
              <a:rPr lang="he-IL" sz="2800" dirty="0">
                <a:solidFill>
                  <a:srgbClr val="0000FF"/>
                </a:solidFill>
                <a:latin typeface="Arial" panose="020B0604020202020204" pitchFamily="34" charset="0"/>
              </a:rPr>
              <a:t>יהוה</a:t>
            </a:r>
            <a:r>
              <a:rPr lang="en-US" sz="2800" dirty="0">
                <a:solidFill>
                  <a:srgbClr val="0000FF"/>
                </a:solidFill>
                <a:latin typeface="Georgia" panose="02040502050405020303" pitchFamily="18" charset="0"/>
              </a:rPr>
              <a:t> [Yahuah] </a:t>
            </a:r>
            <a:r>
              <a:rPr lang="en-US" sz="2800" dirty="0">
                <a:solidFill>
                  <a:prstClr val="black"/>
                </a:solidFill>
                <a:latin typeface="Georgia" panose="02040502050405020303" pitchFamily="18" charset="0"/>
              </a:rPr>
              <a:t>lives, </a:t>
            </a:r>
            <a:r>
              <a:rPr lang="en-US" sz="2800" b="1" dirty="0">
                <a:solidFill>
                  <a:prstClr val="black"/>
                </a:solidFill>
                <a:effectLst>
                  <a:glow rad="127000">
                    <a:srgbClr val="00FF00"/>
                  </a:glow>
                </a:effectLst>
                <a:latin typeface="Georgia" panose="02040502050405020303" pitchFamily="18" charset="0"/>
              </a:rPr>
              <a:t>who saves </a:t>
            </a:r>
            <a:r>
              <a:rPr lang="en-US" sz="2800" b="1" dirty="0" err="1">
                <a:solidFill>
                  <a:prstClr val="black"/>
                </a:solidFill>
                <a:effectLst>
                  <a:glow rad="127000">
                    <a:srgbClr val="00FF00"/>
                  </a:glow>
                </a:effectLst>
                <a:latin typeface="Georgia" panose="02040502050405020303" pitchFamily="18" charset="0"/>
              </a:rPr>
              <a:t>Yisra’ĕl</a:t>
            </a:r>
            <a:r>
              <a:rPr lang="en-US" sz="2800" b="1" dirty="0">
                <a:solidFill>
                  <a:prstClr val="black"/>
                </a:solidFill>
                <a:effectLst>
                  <a:glow rad="127000">
                    <a:srgbClr val="00FF00"/>
                  </a:glow>
                </a:effectLst>
                <a:latin typeface="Georgia" panose="02040502050405020303" pitchFamily="18" charset="0"/>
              </a:rPr>
              <a:t> </a:t>
            </a:r>
            <a:r>
              <a:rPr lang="en-US" sz="2800" dirty="0">
                <a:solidFill>
                  <a:prstClr val="black"/>
                </a:solidFill>
                <a:latin typeface="Georgia" panose="02040502050405020303" pitchFamily="18" charset="0"/>
              </a:rPr>
              <a:t>…”</a:t>
            </a:r>
            <a:endParaRPr lang="en-CA" dirty="0"/>
          </a:p>
        </p:txBody>
      </p:sp>
      <p:sp>
        <p:nvSpPr>
          <p:cNvPr id="8" name="Rectangle 7">
            <a:extLst>
              <a:ext uri="{FF2B5EF4-FFF2-40B4-BE49-F238E27FC236}">
                <a16:creationId xmlns="" xmlns:a16="http://schemas.microsoft.com/office/drawing/2014/main" id="{AC2B2065-986E-4477-ACC0-7C092204B334}"/>
              </a:ext>
            </a:extLst>
          </p:cNvPr>
          <p:cNvSpPr/>
          <p:nvPr/>
        </p:nvSpPr>
        <p:spPr>
          <a:xfrm>
            <a:off x="395727" y="141149"/>
            <a:ext cx="11473571" cy="1911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rPr>
              <a:t>Yahuah</a:t>
            </a:r>
            <a:r>
              <a:rPr lang="en-CA" sz="2800" dirty="0">
                <a:solidFill>
                  <a:schemeClr val="tx1"/>
                </a:solidFill>
              </a:rPr>
              <a:t> previously did not answer Saul’s inquiries! </a:t>
            </a:r>
            <a:br>
              <a:rPr lang="en-CA" sz="2800" dirty="0">
                <a:solidFill>
                  <a:schemeClr val="tx1"/>
                </a:solidFill>
              </a:rPr>
            </a:br>
            <a:r>
              <a:rPr lang="en-CA" sz="2800" dirty="0">
                <a:solidFill>
                  <a:schemeClr val="tx1"/>
                </a:solidFill>
              </a:rPr>
              <a:t>Why would </a:t>
            </a:r>
            <a:r>
              <a:rPr lang="en-CA" sz="2800" dirty="0">
                <a:solidFill>
                  <a:srgbClr val="0000FF"/>
                </a:solidFill>
              </a:rPr>
              <a:t>Yahuah</a:t>
            </a:r>
            <a:r>
              <a:rPr lang="en-CA" sz="2800" dirty="0">
                <a:solidFill>
                  <a:schemeClr val="tx1"/>
                </a:solidFill>
              </a:rPr>
              <a:t> answer Saul </a:t>
            </a:r>
            <a:r>
              <a:rPr lang="en-CA" sz="2800" u="sng" dirty="0">
                <a:solidFill>
                  <a:schemeClr val="tx1"/>
                </a:solidFill>
              </a:rPr>
              <a:t>now</a:t>
            </a:r>
            <a:r>
              <a:rPr lang="en-CA" sz="2800" dirty="0">
                <a:solidFill>
                  <a:schemeClr val="tx1"/>
                </a:solidFill>
              </a:rPr>
              <a:t>?</a:t>
            </a:r>
          </a:p>
          <a:p>
            <a:pPr algn="ctr"/>
            <a:r>
              <a:rPr lang="en-CA" sz="2800" b="1" dirty="0">
                <a:solidFill>
                  <a:schemeClr val="tx1"/>
                </a:solidFill>
              </a:rPr>
              <a:t>Did you notice in the last verse that Saul gave full credit to Yahuah </a:t>
            </a:r>
            <a:br>
              <a:rPr lang="en-CA" sz="2800" b="1" dirty="0">
                <a:solidFill>
                  <a:schemeClr val="tx1"/>
                </a:solidFill>
              </a:rPr>
            </a:br>
            <a:r>
              <a:rPr lang="en-CA" sz="2800" b="1" dirty="0">
                <a:solidFill>
                  <a:schemeClr val="tx1"/>
                </a:solidFill>
              </a:rPr>
              <a:t>for saving the </a:t>
            </a:r>
            <a:r>
              <a:rPr lang="en-CA" sz="2800" b="1" dirty="0" err="1">
                <a:solidFill>
                  <a:schemeClr val="tx1"/>
                </a:solidFill>
              </a:rPr>
              <a:t>Yisra’elite</a:t>
            </a:r>
            <a:r>
              <a:rPr lang="en-CA" sz="2800" b="1" dirty="0">
                <a:solidFill>
                  <a:schemeClr val="tx1"/>
                </a:solidFill>
              </a:rPr>
              <a:t> nation?</a:t>
            </a:r>
            <a:r>
              <a:rPr lang="en-CA" sz="2800" dirty="0">
                <a:solidFill>
                  <a:schemeClr val="tx1"/>
                </a:solidFill>
              </a:rPr>
              <a:t> </a:t>
            </a:r>
          </a:p>
        </p:txBody>
      </p:sp>
      <p:sp>
        <p:nvSpPr>
          <p:cNvPr id="9" name="Rectangle 8">
            <a:extLst>
              <a:ext uri="{FF2B5EF4-FFF2-40B4-BE49-F238E27FC236}">
                <a16:creationId xmlns="" xmlns:a16="http://schemas.microsoft.com/office/drawing/2014/main" id="{F4EFE452-27BC-45E0-A015-5AC1ADE313EA}"/>
              </a:ext>
            </a:extLst>
          </p:cNvPr>
          <p:cNvSpPr/>
          <p:nvPr/>
        </p:nvSpPr>
        <p:spPr>
          <a:xfrm>
            <a:off x="327489" y="2760170"/>
            <a:ext cx="11473571" cy="597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u="sng" dirty="0">
                <a:solidFill>
                  <a:srgbClr val="0000FF"/>
                </a:solidFill>
              </a:rPr>
              <a:t>Can we find a lesson here somewhere</a:t>
            </a:r>
            <a:r>
              <a:rPr lang="en-CA" sz="2800" dirty="0">
                <a:solidFill>
                  <a:srgbClr val="0000FF"/>
                </a:solidFill>
              </a:rPr>
              <a:t>?</a:t>
            </a:r>
            <a:endParaRPr lang="en-CA" sz="2800" dirty="0">
              <a:solidFill>
                <a:schemeClr val="tx1"/>
              </a:solidFill>
            </a:endParaRPr>
          </a:p>
        </p:txBody>
      </p:sp>
      <p:sp>
        <p:nvSpPr>
          <p:cNvPr id="10" name="Speech Bubble: Rectangle with Corners Rounded 9">
            <a:extLst>
              <a:ext uri="{FF2B5EF4-FFF2-40B4-BE49-F238E27FC236}">
                <a16:creationId xmlns="" xmlns:a16="http://schemas.microsoft.com/office/drawing/2014/main" id="{79AAC582-07B8-4A15-826F-281BE772285D}"/>
              </a:ext>
            </a:extLst>
          </p:cNvPr>
          <p:cNvSpPr/>
          <p:nvPr/>
        </p:nvSpPr>
        <p:spPr>
          <a:xfrm>
            <a:off x="6664512" y="6153758"/>
            <a:ext cx="4996873" cy="612648"/>
          </a:xfrm>
          <a:prstGeom prst="wedgeRoundRectCallout">
            <a:avLst>
              <a:gd name="adj1" fmla="val -57617"/>
              <a:gd name="adj2" fmla="val -15896"/>
              <a:gd name="adj3" fmla="val 16667"/>
            </a:avLst>
          </a:prstGeom>
          <a:solidFill>
            <a:schemeClr val="tx1"/>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FF00"/>
                </a:solidFill>
              </a:rPr>
              <a:t>Recall the </a:t>
            </a:r>
            <a:r>
              <a:rPr lang="en-CA" sz="3200" b="1" u="sng" dirty="0">
                <a:solidFill>
                  <a:srgbClr val="FFFF00"/>
                </a:solidFill>
              </a:rPr>
              <a:t>DEATH</a:t>
            </a:r>
            <a:r>
              <a:rPr lang="en-CA" sz="3200" dirty="0">
                <a:solidFill>
                  <a:srgbClr val="FFFF00"/>
                </a:solidFill>
              </a:rPr>
              <a:t> sentence?</a:t>
            </a:r>
          </a:p>
        </p:txBody>
      </p:sp>
    </p:spTree>
    <p:extLst>
      <p:ext uri="{BB962C8B-B14F-4D97-AF65-F5344CB8AC3E}">
        <p14:creationId xmlns:p14="http://schemas.microsoft.com/office/powerpoint/2010/main" val="2975651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F0C8B-F959-4B64-89A8-DBC3EC2ED197}" type="slidenum">
              <a:rPr kumimoji="0" lang="en-CA" sz="120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 xmlns:a16="http://schemas.microsoft.com/office/drawing/2014/main" id="{AC2B2065-986E-4477-ACC0-7C092204B334}"/>
              </a:ext>
            </a:extLst>
          </p:cNvPr>
          <p:cNvSpPr/>
          <p:nvPr/>
        </p:nvSpPr>
        <p:spPr>
          <a:xfrm>
            <a:off x="600463" y="154858"/>
            <a:ext cx="11075404" cy="6624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dirty="0">
                <a:solidFill>
                  <a:srgbClr val="7030A0"/>
                </a:solidFill>
              </a:rPr>
              <a:t>OK, we now know the impending result of Saul’s foolishness. </a:t>
            </a:r>
            <a:br>
              <a:rPr lang="en-CA" sz="2800" dirty="0">
                <a:solidFill>
                  <a:srgbClr val="7030A0"/>
                </a:solidFill>
              </a:rPr>
            </a:br>
            <a:r>
              <a:rPr lang="en-CA" sz="2800" dirty="0">
                <a:solidFill>
                  <a:srgbClr val="7030A0"/>
                </a:solidFill>
              </a:rPr>
              <a:t>According to his declaration, </a:t>
            </a:r>
            <a:r>
              <a:rPr lang="en-CA" sz="2800" dirty="0" err="1">
                <a:solidFill>
                  <a:srgbClr val="7030A0"/>
                </a:solidFill>
              </a:rPr>
              <a:t>Yonathan</a:t>
            </a:r>
            <a:r>
              <a:rPr lang="en-CA" sz="2800" dirty="0">
                <a:solidFill>
                  <a:srgbClr val="7030A0"/>
                </a:solidFill>
              </a:rPr>
              <a:t> must die.</a:t>
            </a:r>
          </a:p>
          <a:p>
            <a:pPr algn="ctr"/>
            <a:r>
              <a:rPr lang="en-CA" sz="2800" dirty="0">
                <a:solidFill>
                  <a:srgbClr val="7030A0"/>
                </a:solidFill>
              </a:rPr>
              <a:t>Because of the reason for this study, we must continue with the charts </a:t>
            </a:r>
            <a:br>
              <a:rPr lang="en-CA" sz="2800" dirty="0">
                <a:solidFill>
                  <a:srgbClr val="7030A0"/>
                </a:solidFill>
              </a:rPr>
            </a:br>
            <a:r>
              <a:rPr lang="en-CA" sz="2800" dirty="0">
                <a:solidFill>
                  <a:srgbClr val="7030A0"/>
                </a:solidFill>
              </a:rPr>
              <a:t>to make certain we know the time span covered thus far. </a:t>
            </a:r>
          </a:p>
          <a:p>
            <a:pPr algn="ctr"/>
            <a:r>
              <a:rPr lang="en-CA" sz="2800" u="sng" dirty="0">
                <a:solidFill>
                  <a:schemeClr val="tx1"/>
                </a:solidFill>
              </a:rPr>
              <a:t>The</a:t>
            </a:r>
            <a:r>
              <a:rPr lang="en-CA" sz="2800" dirty="0">
                <a:solidFill>
                  <a:schemeClr val="tx1"/>
                </a:solidFill>
              </a:rPr>
              <a:t> q</a:t>
            </a:r>
            <a:r>
              <a:rPr lang="en-CA" sz="2800" u="sng" dirty="0">
                <a:solidFill>
                  <a:schemeClr val="tx1"/>
                </a:solidFill>
              </a:rPr>
              <a:t>uestions are</a:t>
            </a:r>
            <a:r>
              <a:rPr lang="en-CA" sz="2800" dirty="0">
                <a:solidFill>
                  <a:schemeClr val="tx1"/>
                </a:solidFill>
              </a:rPr>
              <a:t>:</a:t>
            </a:r>
            <a:r>
              <a:rPr lang="en-CA" sz="2800" u="sng" dirty="0">
                <a:solidFill>
                  <a:schemeClr val="tx1"/>
                </a:solidFill>
              </a:rPr>
              <a:t> </a:t>
            </a:r>
          </a:p>
          <a:p>
            <a:pPr marL="514350" indent="-514350" algn="ctr">
              <a:buClr>
                <a:srgbClr val="F93DF0"/>
              </a:buClr>
              <a:buFont typeface="+mj-lt"/>
              <a:buAutoNum type="arabicPeriod"/>
            </a:pPr>
            <a:r>
              <a:rPr lang="en-CA" sz="2800" dirty="0">
                <a:solidFill>
                  <a:srgbClr val="7030A0"/>
                </a:solidFill>
              </a:rPr>
              <a:t>Did the sunset change the cycle of the week?</a:t>
            </a:r>
          </a:p>
          <a:p>
            <a:pPr marL="514350" indent="-514350" algn="ctr">
              <a:buClr>
                <a:srgbClr val="F93DF0"/>
              </a:buClr>
              <a:buFont typeface="+mj-lt"/>
              <a:buAutoNum type="arabicPeriod"/>
            </a:pPr>
            <a:r>
              <a:rPr lang="en-CA" sz="2800" dirty="0">
                <a:solidFill>
                  <a:srgbClr val="7030A0"/>
                </a:solidFill>
              </a:rPr>
              <a:t>What will the belief structure of the Hebrew warriors – </a:t>
            </a:r>
            <a:br>
              <a:rPr lang="en-CA" sz="2800" dirty="0">
                <a:solidFill>
                  <a:srgbClr val="7030A0"/>
                </a:solidFill>
              </a:rPr>
            </a:br>
            <a:r>
              <a:rPr lang="en-CA" sz="2800" b="1" dirty="0">
                <a:solidFill>
                  <a:schemeClr val="tx1"/>
                </a:solidFill>
              </a:rPr>
              <a:t>in the heat of battle </a:t>
            </a:r>
            <a:r>
              <a:rPr lang="en-CA" sz="2800" dirty="0">
                <a:solidFill>
                  <a:srgbClr val="7030A0"/>
                </a:solidFill>
              </a:rPr>
              <a:t>– indicate in terms of </a:t>
            </a:r>
            <a:r>
              <a:rPr lang="en-CA" sz="2800" b="1" dirty="0">
                <a:solidFill>
                  <a:srgbClr val="0000FF"/>
                </a:solidFill>
              </a:rPr>
              <a:t>Torah?</a:t>
            </a:r>
          </a:p>
          <a:p>
            <a:pPr marL="514350" indent="-514350" algn="ctr">
              <a:buClr>
                <a:srgbClr val="F93DF0"/>
              </a:buClr>
              <a:buFont typeface="+mj-lt"/>
              <a:buAutoNum type="arabicPeriod"/>
            </a:pPr>
            <a:r>
              <a:rPr lang="en-CA" sz="2800" dirty="0">
                <a:solidFill>
                  <a:srgbClr val="7030A0"/>
                </a:solidFill>
              </a:rPr>
              <a:t>Will the words of the Hebrew warriors elevate and glorify the </a:t>
            </a:r>
            <a:br>
              <a:rPr lang="en-CA" sz="2800" dirty="0">
                <a:solidFill>
                  <a:srgbClr val="7030A0"/>
                </a:solidFill>
              </a:rPr>
            </a:br>
            <a:r>
              <a:rPr lang="en-CA" sz="2800" dirty="0">
                <a:solidFill>
                  <a:srgbClr val="7030A0"/>
                </a:solidFill>
              </a:rPr>
              <a:t>Dawn start to the day?</a:t>
            </a:r>
          </a:p>
          <a:p>
            <a:pPr marL="514350" indent="-514350" algn="ctr">
              <a:buClr>
                <a:srgbClr val="F93DF0"/>
              </a:buClr>
              <a:buFont typeface="+mj-lt"/>
              <a:buAutoNum type="arabicPeriod"/>
            </a:pPr>
            <a:r>
              <a:rPr lang="en-CA" sz="2800" dirty="0">
                <a:solidFill>
                  <a:srgbClr val="7030A0"/>
                </a:solidFill>
              </a:rPr>
              <a:t>Or will they confirm </a:t>
            </a:r>
            <a:r>
              <a:rPr lang="en-CA" sz="2800" b="1" u="sng" dirty="0">
                <a:solidFill>
                  <a:srgbClr val="7030A0"/>
                </a:solidFill>
              </a:rPr>
              <a:t>sunset</a:t>
            </a:r>
            <a:r>
              <a:rPr lang="en-CA" sz="2800" dirty="0">
                <a:solidFill>
                  <a:srgbClr val="7030A0"/>
                </a:solidFill>
              </a:rPr>
              <a:t> as the time to change the cycle of the week</a:t>
            </a:r>
            <a:br>
              <a:rPr lang="en-CA" sz="2800" dirty="0">
                <a:solidFill>
                  <a:srgbClr val="7030A0"/>
                </a:solidFill>
              </a:rPr>
            </a:br>
            <a:r>
              <a:rPr lang="en-CA" sz="2800" dirty="0">
                <a:solidFill>
                  <a:srgbClr val="7030A0"/>
                </a:solidFill>
              </a:rPr>
              <a:t> and allow </a:t>
            </a:r>
            <a:r>
              <a:rPr lang="en-CA" sz="2800" dirty="0" err="1">
                <a:solidFill>
                  <a:srgbClr val="7030A0"/>
                </a:solidFill>
              </a:rPr>
              <a:t>Yonathan</a:t>
            </a:r>
            <a:r>
              <a:rPr lang="en-CA" sz="2800" dirty="0">
                <a:solidFill>
                  <a:srgbClr val="7030A0"/>
                </a:solidFill>
              </a:rPr>
              <a:t> to </a:t>
            </a:r>
            <a:r>
              <a:rPr lang="en-CA" sz="2800" b="1" dirty="0">
                <a:solidFill>
                  <a:schemeClr val="tx1"/>
                </a:solidFill>
              </a:rPr>
              <a:t>DIE?</a:t>
            </a:r>
          </a:p>
          <a:p>
            <a:r>
              <a:rPr lang="en-CA" sz="2800" b="1" dirty="0">
                <a:solidFill>
                  <a:schemeClr val="tx1"/>
                </a:solidFill>
              </a:rPr>
              <a:t>     What does </a:t>
            </a:r>
            <a:r>
              <a:rPr lang="en-CA" sz="4000" b="1" dirty="0">
                <a:solidFill>
                  <a:schemeClr val="tx1"/>
                </a:solidFill>
              </a:rPr>
              <a:t>“		      ” </a:t>
            </a:r>
            <a:r>
              <a:rPr lang="en-CA" sz="2800" b="1" dirty="0">
                <a:solidFill>
                  <a:schemeClr val="tx1"/>
                </a:solidFill>
              </a:rPr>
              <a:t>(</a:t>
            </a:r>
            <a:r>
              <a:rPr lang="en-CA" sz="2800" b="1" dirty="0" err="1">
                <a:solidFill>
                  <a:schemeClr val="tx1"/>
                </a:solidFill>
              </a:rPr>
              <a:t>Yowm</a:t>
            </a:r>
            <a:r>
              <a:rPr lang="en-CA" sz="2800" b="1" dirty="0">
                <a:solidFill>
                  <a:schemeClr val="tx1"/>
                </a:solidFill>
              </a:rPr>
              <a:t>) in –  </a:t>
            </a:r>
            <a:br>
              <a:rPr lang="en-CA" sz="2800" b="1" dirty="0">
                <a:solidFill>
                  <a:schemeClr val="tx1"/>
                </a:solidFill>
              </a:rPr>
            </a:br>
            <a:r>
              <a:rPr lang="en-CA" sz="2800" b="1" dirty="0">
                <a:solidFill>
                  <a:schemeClr val="tx1"/>
                </a:solidFill>
              </a:rPr>
              <a:t>	have to do with </a:t>
            </a:r>
            <a:r>
              <a:rPr lang="en-CA" sz="4800" b="1" u="sng" dirty="0">
                <a:ln w="38100">
                  <a:solidFill>
                    <a:srgbClr val="4646F0"/>
                  </a:solidFill>
                </a:ln>
                <a:solidFill>
                  <a:srgbClr val="CC3399"/>
                </a:solidFill>
                <a:latin typeface="Cooper Black" panose="0208090404030B020404" pitchFamily="18" charset="0"/>
              </a:rPr>
              <a:t>SAVING</a:t>
            </a:r>
            <a:r>
              <a:rPr lang="en-CA" sz="2800" b="1" dirty="0">
                <a:solidFill>
                  <a:schemeClr val="tx1"/>
                </a:solidFill>
              </a:rPr>
              <a:t>  </a:t>
            </a:r>
            <a:r>
              <a:rPr lang="en-CA" sz="2800" b="1" dirty="0" err="1">
                <a:solidFill>
                  <a:schemeClr val="tx1"/>
                </a:solidFill>
              </a:rPr>
              <a:t>Yonathan’s</a:t>
            </a:r>
            <a:r>
              <a:rPr lang="en-CA" sz="2800" b="1" dirty="0">
                <a:solidFill>
                  <a:schemeClr val="tx1"/>
                </a:solidFill>
              </a:rPr>
              <a:t>  </a:t>
            </a:r>
            <a:r>
              <a:rPr lang="en-CA" sz="4800" b="1" u="sng" dirty="0">
                <a:solidFill>
                  <a:srgbClr val="0000FF"/>
                </a:solidFill>
                <a:effectLst>
                  <a:outerShdw dist="38100" dir="17040000" algn="r" rotWithShape="0">
                    <a:srgbClr val="2BE0F9"/>
                  </a:outerShdw>
                </a:effectLst>
                <a:latin typeface="Cooper Black" panose="0208090404030B020404" pitchFamily="18" charset="0"/>
              </a:rPr>
              <a:t>LIFE</a:t>
            </a:r>
            <a:r>
              <a:rPr lang="en-CA" sz="4800" b="1" dirty="0">
                <a:solidFill>
                  <a:srgbClr val="0000FF"/>
                </a:solidFill>
                <a:effectLst>
                  <a:outerShdw dist="38100" dir="17040000" algn="r" rotWithShape="0">
                    <a:srgbClr val="2BE0F9"/>
                  </a:outerShdw>
                </a:effectLst>
                <a:latin typeface="Cooper Black" panose="0208090404030B020404" pitchFamily="18" charset="0"/>
              </a:rPr>
              <a:t>?</a:t>
            </a:r>
          </a:p>
        </p:txBody>
      </p:sp>
      <p:pic>
        <p:nvPicPr>
          <p:cNvPr id="2" name="Picture 1">
            <a:extLst>
              <a:ext uri="{FF2B5EF4-FFF2-40B4-BE49-F238E27FC236}">
                <a16:creationId xmlns="" xmlns:a16="http://schemas.microsoft.com/office/drawing/2014/main" id="{BD2CDC42-23C1-4164-A05D-7DFBC97EF6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6097" y="5068151"/>
            <a:ext cx="4279763" cy="1280271"/>
          </a:xfrm>
          <a:prstGeom prst="rect">
            <a:avLst/>
          </a:prstGeom>
        </p:spPr>
      </p:pic>
      <p:pic>
        <p:nvPicPr>
          <p:cNvPr id="3" name="Picture 2">
            <a:extLst>
              <a:ext uri="{FF2B5EF4-FFF2-40B4-BE49-F238E27FC236}">
                <a16:creationId xmlns="" xmlns:a16="http://schemas.microsoft.com/office/drawing/2014/main" id="{7E0D5D89-A07F-4F3D-A7F5-B0B357BEAD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27556" y="5168176"/>
            <a:ext cx="2548349" cy="1080222"/>
          </a:xfrm>
          <a:prstGeom prst="rect">
            <a:avLst/>
          </a:prstGeom>
        </p:spPr>
      </p:pic>
      <p:pic>
        <p:nvPicPr>
          <p:cNvPr id="6" name="Picture 3" descr="C:\Users\Rae\Desktop\yellow face oooh clear.png">
            <a:extLst>
              <a:ext uri="{FF2B5EF4-FFF2-40B4-BE49-F238E27FC236}">
                <a16:creationId xmlns="" xmlns:a16="http://schemas.microsoft.com/office/drawing/2014/main" id="{395E725F-A72B-420D-87F3-4D279BA4FAC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06520" y="5442542"/>
            <a:ext cx="1429068" cy="14154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4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10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60000"/>
                <a:lumOff val="40000"/>
              </a:schemeClr>
            </a:gs>
            <a:gs pos="34000">
              <a:srgbClr val="FFFF00">
                <a:alpha val="54000"/>
              </a:srgbClr>
            </a:gs>
            <a:gs pos="57000">
              <a:srgbClr val="F93DF0">
                <a:alpha val="26000"/>
              </a:srgbClr>
            </a:gs>
            <a:gs pos="84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471055" y="230909"/>
            <a:ext cx="11333018" cy="6474691"/>
          </a:xfrm>
          <a:prstGeom prst="doubleWave">
            <a:avLst>
              <a:gd name="adj1" fmla="val 7139"/>
              <a:gd name="adj2" fmla="val -2339"/>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6699"/>
                </a:solidFill>
                <a:latin typeface="Georgia" panose="02040502050405020303" pitchFamily="18" charset="0"/>
              </a:rPr>
              <a:t>1 Sam 14:43  </a:t>
            </a:r>
            <a:r>
              <a:rPr lang="en-US" sz="3200" dirty="0" err="1">
                <a:solidFill>
                  <a:schemeClr val="tx1"/>
                </a:solidFill>
                <a:latin typeface="Georgia" panose="02040502050405020303" pitchFamily="18" charset="0"/>
              </a:rPr>
              <a:t>Sha’ul</a:t>
            </a:r>
            <a:r>
              <a:rPr lang="en-US" sz="3200" dirty="0">
                <a:solidFill>
                  <a:schemeClr val="tx1"/>
                </a:solidFill>
                <a:latin typeface="Georgia" panose="02040502050405020303" pitchFamily="18" charset="0"/>
              </a:rPr>
              <a:t> then said to </a:t>
            </a:r>
            <a:r>
              <a:rPr lang="en-US" sz="3200" dirty="0" err="1">
                <a:solidFill>
                  <a:schemeClr val="tx1"/>
                </a:solidFill>
                <a:latin typeface="Georgia" panose="02040502050405020303" pitchFamily="18" charset="0"/>
              </a:rPr>
              <a:t>Yonathan</a:t>
            </a:r>
            <a:r>
              <a:rPr lang="en-US" sz="3200" dirty="0">
                <a:solidFill>
                  <a:schemeClr val="tx1"/>
                </a:solidFill>
                <a:latin typeface="Georgia" panose="02040502050405020303" pitchFamily="18" charset="0"/>
              </a:rPr>
              <a:t>, “Explain to 	me what you have done.”  And </a:t>
            </a:r>
            <a:r>
              <a:rPr lang="en-US" sz="3200" dirty="0" err="1">
                <a:solidFill>
                  <a:schemeClr val="tx1"/>
                </a:solidFill>
                <a:latin typeface="Georgia" panose="02040502050405020303" pitchFamily="18" charset="0"/>
              </a:rPr>
              <a:t>Yonathan</a:t>
            </a:r>
            <a:r>
              <a:rPr lang="en-US" sz="3200" dirty="0">
                <a:solidFill>
                  <a:schemeClr val="tx1"/>
                </a:solidFill>
                <a:latin typeface="Georgia" panose="02040502050405020303" pitchFamily="18" charset="0"/>
              </a:rPr>
              <a:t> explained 	to him, and said, </a:t>
            </a:r>
            <a:r>
              <a:rPr lang="en-US" sz="3200" b="1" dirty="0">
                <a:solidFill>
                  <a:schemeClr val="tx1"/>
                </a:solidFill>
                <a:effectLst>
                  <a:glow rad="127000">
                    <a:srgbClr val="00FF00"/>
                  </a:glow>
                </a:effectLst>
                <a:latin typeface="Georgia" panose="02040502050405020303" pitchFamily="18" charset="0"/>
              </a:rPr>
              <a:t>“I only tasted a little honey 	</a:t>
            </a:r>
            <a:r>
              <a:rPr lang="en-US" sz="3200" dirty="0">
                <a:solidFill>
                  <a:schemeClr val="tx1"/>
                </a:solidFill>
                <a:latin typeface="Georgia" panose="02040502050405020303" pitchFamily="18" charset="0"/>
              </a:rPr>
              <a:t>with the end of the rod that was in my hand. </a:t>
            </a:r>
            <a:br>
              <a:rPr lang="en-US" sz="3200" dirty="0">
                <a:solidFill>
                  <a:schemeClr val="tx1"/>
                </a:solidFill>
                <a:latin typeface="Georgia" panose="02040502050405020303" pitchFamily="18" charset="0"/>
              </a:rPr>
            </a:br>
            <a:r>
              <a:rPr lang="en-US" sz="3200" dirty="0">
                <a:solidFill>
                  <a:schemeClr val="tx1"/>
                </a:solidFill>
                <a:latin typeface="Georgia" panose="02040502050405020303" pitchFamily="18" charset="0"/>
              </a:rPr>
              <a:t>	See, let me die!” </a:t>
            </a:r>
          </a:p>
          <a:p>
            <a:endParaRPr lang="en-US" sz="1400" dirty="0">
              <a:solidFill>
                <a:srgbClr val="006699"/>
              </a:solidFill>
              <a:latin typeface="Georgia" panose="02040502050405020303" pitchFamily="18" charset="0"/>
            </a:endParaRPr>
          </a:p>
          <a:p>
            <a:r>
              <a:rPr lang="en-US" sz="3200" dirty="0">
                <a:solidFill>
                  <a:srgbClr val="006699"/>
                </a:solidFill>
                <a:latin typeface="Georgia" panose="02040502050405020303" pitchFamily="18" charset="0"/>
              </a:rPr>
              <a:t>1 Sam 14:44  </a:t>
            </a:r>
            <a:r>
              <a:rPr lang="en-US" sz="3200" dirty="0">
                <a:solidFill>
                  <a:prstClr val="black"/>
                </a:solidFill>
                <a:latin typeface="Georgia" panose="02040502050405020303" pitchFamily="18" charset="0"/>
              </a:rPr>
              <a:t>And </a:t>
            </a:r>
            <a:r>
              <a:rPr lang="en-US" sz="3200" dirty="0" err="1">
                <a:solidFill>
                  <a:prstClr val="black"/>
                </a:solidFill>
                <a:latin typeface="Georgia" panose="02040502050405020303" pitchFamily="18" charset="0"/>
              </a:rPr>
              <a:t>Sha’ul</a:t>
            </a:r>
            <a:r>
              <a:rPr lang="en-US" sz="3200" dirty="0">
                <a:solidFill>
                  <a:prstClr val="black"/>
                </a:solidFill>
                <a:latin typeface="Georgia" panose="02040502050405020303" pitchFamily="18" charset="0"/>
              </a:rPr>
              <a:t> answered,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3200" b="1" dirty="0">
                <a:solidFill>
                  <a:prstClr val="black"/>
                </a:solidFill>
                <a:effectLst>
                  <a:glow rad="127000">
                    <a:srgbClr val="FFFF00"/>
                  </a:glow>
                </a:effectLst>
                <a:latin typeface="Georgia" panose="02040502050405020303" pitchFamily="18" charset="0"/>
              </a:rPr>
              <a:t>“Elohim do so and more also, </a:t>
            </a:r>
            <a:br>
              <a:rPr lang="en-US" sz="3200" b="1" dirty="0">
                <a:solidFill>
                  <a:prstClr val="black"/>
                </a:solidFill>
                <a:effectLst>
                  <a:glow rad="127000">
                    <a:srgbClr val="FFFF00"/>
                  </a:glow>
                </a:effectLst>
                <a:latin typeface="Georgia" panose="02040502050405020303" pitchFamily="18" charset="0"/>
              </a:rPr>
            </a:br>
            <a:r>
              <a:rPr lang="en-US" sz="3200" b="1" dirty="0">
                <a:solidFill>
                  <a:prstClr val="black"/>
                </a:solidFill>
                <a:effectLst>
                  <a:glow rad="127000">
                    <a:srgbClr val="FFFF00"/>
                  </a:glow>
                </a:effectLst>
                <a:latin typeface="Georgia" panose="02040502050405020303" pitchFamily="18" charset="0"/>
              </a:rPr>
              <a:t>	for you shall certainly die, </a:t>
            </a:r>
            <a:r>
              <a:rPr lang="en-US" sz="3200" b="1" dirty="0" err="1">
                <a:solidFill>
                  <a:prstClr val="black"/>
                </a:solidFill>
                <a:effectLst>
                  <a:glow rad="127000">
                    <a:srgbClr val="FFFF00"/>
                  </a:glow>
                </a:effectLst>
                <a:latin typeface="Georgia" panose="02040502050405020303" pitchFamily="18" charset="0"/>
              </a:rPr>
              <a:t>Yonathan</a:t>
            </a:r>
            <a:r>
              <a:rPr lang="en-US" sz="3200" b="1" dirty="0">
                <a:solidFill>
                  <a:prstClr val="black"/>
                </a:solidFill>
                <a:effectLst>
                  <a:glow rad="127000">
                    <a:srgbClr val="FFFF00"/>
                  </a:glow>
                </a:effectLst>
                <a:latin typeface="Georgia" panose="02040502050405020303" pitchFamily="18" charset="0"/>
              </a:rPr>
              <a:t>.” </a:t>
            </a:r>
          </a:p>
        </p:txBody>
      </p:sp>
      <p:sp>
        <p:nvSpPr>
          <p:cNvPr id="2"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43</a:t>
            </a:fld>
            <a:endParaRPr lang="en-CA" dirty="0">
              <a:solidFill>
                <a:schemeClr val="tx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9248" y="3362036"/>
            <a:ext cx="3370604" cy="16703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81876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44</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r>
                        <a:rPr lang="en-CA" sz="2800" dirty="0"/>
                        <a:t> </a:t>
                      </a:r>
                      <a:endParaRPr lang="en-CA"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363829" y="2812774"/>
            <a:ext cx="47043" cy="2240353"/>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V="1">
            <a:off x="5984025" y="4593474"/>
            <a:ext cx="0" cy="1688057"/>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2049912" y="1697936"/>
            <a:ext cx="7868223" cy="1552483"/>
          </a:xfrm>
          <a:prstGeom prst="wedgeRoundRectCallout">
            <a:avLst>
              <a:gd name="adj1" fmla="val -3659"/>
              <a:gd name="adj2" fmla="val 176327"/>
              <a:gd name="adj3" fmla="val 16667"/>
            </a:avLst>
          </a:prstGeom>
          <a:noFill/>
          <a:ln w="381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prstClr val="black"/>
                </a:solidFill>
                <a:latin typeface="Georgia" panose="02040502050405020303" pitchFamily="18" charset="0"/>
              </a:rPr>
              <a:t>And </a:t>
            </a:r>
            <a:r>
              <a:rPr lang="en-US" sz="3200" dirty="0" err="1">
                <a:solidFill>
                  <a:prstClr val="black"/>
                </a:solidFill>
                <a:latin typeface="Georgia" panose="02040502050405020303" pitchFamily="18" charset="0"/>
              </a:rPr>
              <a:t>Yonathan</a:t>
            </a:r>
            <a:r>
              <a:rPr lang="en-US" sz="3200" dirty="0">
                <a:solidFill>
                  <a:prstClr val="black"/>
                </a:solidFill>
                <a:latin typeface="Georgia" panose="02040502050405020303" pitchFamily="18" charset="0"/>
              </a:rPr>
              <a:t> explained to him, and said,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3200" b="1" dirty="0">
                <a:solidFill>
                  <a:prstClr val="black"/>
                </a:solidFill>
                <a:effectLst>
                  <a:glow rad="127000">
                    <a:srgbClr val="00FF00"/>
                  </a:glow>
                </a:effectLst>
                <a:latin typeface="Georgia" panose="02040502050405020303" pitchFamily="18" charset="0"/>
              </a:rPr>
              <a:t>“I only </a:t>
            </a:r>
            <a:r>
              <a:rPr lang="en-US" sz="3200" b="1" u="sng" dirty="0">
                <a:solidFill>
                  <a:prstClr val="black"/>
                </a:solidFill>
                <a:effectLst>
                  <a:glow rad="127000">
                    <a:srgbClr val="00FF00"/>
                  </a:glow>
                </a:effectLst>
                <a:latin typeface="Georgia" panose="02040502050405020303" pitchFamily="18" charset="0"/>
              </a:rPr>
              <a:t>tasted</a:t>
            </a:r>
            <a:r>
              <a:rPr lang="en-US" sz="3200" b="1" dirty="0">
                <a:solidFill>
                  <a:prstClr val="black"/>
                </a:solidFill>
                <a:effectLst>
                  <a:glow rad="127000">
                    <a:srgbClr val="00FF00"/>
                  </a:glow>
                </a:effectLst>
                <a:latin typeface="Georgia" panose="02040502050405020303" pitchFamily="18" charset="0"/>
              </a:rPr>
              <a:t> a little honey…”</a:t>
            </a:r>
            <a:endPar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endParaRP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19097" y="2445028"/>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159077" y="4153944"/>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363064" y="126684"/>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#7</a:t>
            </a:r>
          </a:p>
        </p:txBody>
      </p:sp>
      <p:sp>
        <p:nvSpPr>
          <p:cNvPr id="2" name="Rectangle 1">
            <a:extLst>
              <a:ext uri="{FF2B5EF4-FFF2-40B4-BE49-F238E27FC236}">
                <a16:creationId xmlns="" xmlns:a16="http://schemas.microsoft.com/office/drawing/2014/main" id="{F971A0E2-C8CB-402E-B8ED-C4F4DE5A03CE}"/>
              </a:ext>
            </a:extLst>
          </p:cNvPr>
          <p:cNvSpPr/>
          <p:nvPr/>
        </p:nvSpPr>
        <p:spPr>
          <a:xfrm>
            <a:off x="410872" y="399314"/>
            <a:ext cx="9647396" cy="805677"/>
          </a:xfrm>
          <a:prstGeom prst="rect">
            <a:avLst/>
          </a:prstGeom>
          <a:no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dirty="0">
                <a:solidFill>
                  <a:srgbClr val="0000FF"/>
                </a:solidFill>
                <a:effectLst>
                  <a:innerShdw blurRad="38100" dist="114300" dir="18420000">
                    <a:srgbClr val="00FF00"/>
                  </a:innerShdw>
                </a:effectLst>
                <a:latin typeface="Cooper Black" panose="0208090404030B020404" pitchFamily="18" charset="0"/>
              </a:rPr>
              <a:t>In the Previous Light Season!</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841482" y="4593474"/>
            <a:ext cx="1723073" cy="1805118"/>
          </a:xfrm>
          <a:prstGeom prst="circularArrow">
            <a:avLst>
              <a:gd name="adj1" fmla="val 9721"/>
              <a:gd name="adj2" fmla="val 1142319"/>
              <a:gd name="adj3" fmla="val 20644209"/>
              <a:gd name="adj4" fmla="val 10869003"/>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 xmlns:a16="http://schemas.microsoft.com/office/drawing/2014/main" id="{26248FE9-82DE-4828-A4CA-1072BDE81E61}"/>
              </a:ext>
            </a:extLst>
          </p:cNvPr>
          <p:cNvSpPr/>
          <p:nvPr/>
        </p:nvSpPr>
        <p:spPr>
          <a:xfrm>
            <a:off x="6416446" y="5074295"/>
            <a:ext cx="5309653" cy="12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b="1" dirty="0">
                <a:solidFill>
                  <a:prstClr val="white"/>
                </a:solidFill>
              </a:rPr>
              <a:t>What about – “</a:t>
            </a:r>
            <a:r>
              <a:rPr lang="en-CA" sz="3600" b="1" dirty="0">
                <a:solidFill>
                  <a:srgbClr val="FF9900"/>
                </a:solidFill>
              </a:rPr>
              <a:t>Today</a:t>
            </a:r>
            <a:r>
              <a:rPr lang="en-CA" sz="3600" b="1" dirty="0">
                <a:solidFill>
                  <a:prstClr val="white"/>
                </a:solidFill>
              </a:rPr>
              <a:t>”?</a:t>
            </a:r>
            <a:endParaRPr lang="en-CA" dirty="0">
              <a:effectLst>
                <a:innerShdw blurRad="38100" dist="101600">
                  <a:srgbClr val="F93DF0"/>
                </a:innerShdw>
              </a:effectLst>
              <a:latin typeface="Cooper Black" panose="0208090404030B020404" pitchFamily="18" charset="0"/>
            </a:endParaRPr>
          </a:p>
        </p:txBody>
      </p:sp>
      <p:sp>
        <p:nvSpPr>
          <p:cNvPr id="14" name="Rectangle: Rounded Corners 13">
            <a:extLst>
              <a:ext uri="{FF2B5EF4-FFF2-40B4-BE49-F238E27FC236}">
                <a16:creationId xmlns="" xmlns:a16="http://schemas.microsoft.com/office/drawing/2014/main" id="{A4FCD1DE-9B8C-4788-BC93-BCDFD51F2B83}"/>
              </a:ext>
            </a:extLst>
          </p:cNvPr>
          <p:cNvSpPr/>
          <p:nvPr/>
        </p:nvSpPr>
        <p:spPr>
          <a:xfrm>
            <a:off x="420705" y="3410284"/>
            <a:ext cx="11466498" cy="489093"/>
          </a:xfrm>
          <a:prstGeom prst="roundRect">
            <a:avLst/>
          </a:prstGeom>
          <a:noFill/>
          <a:ln>
            <a:noFill/>
          </a:ln>
          <a:effectLst>
            <a:glow rad="2921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b="1" dirty="0">
                <a:solidFill>
                  <a:schemeClr val="tx1"/>
                </a:solidFill>
              </a:rPr>
              <a:t>Tasting honey before the sunset!  What if he ate honey </a:t>
            </a:r>
            <a:r>
              <a:rPr lang="en-CA" sz="2800" b="1" u="sng" dirty="0">
                <a:solidFill>
                  <a:schemeClr val="tx1"/>
                </a:solidFill>
                <a:latin typeface="Cooper Black" panose="0208090404030B020404" pitchFamily="18" charset="0"/>
              </a:rPr>
              <a:t>AFTER</a:t>
            </a:r>
            <a:r>
              <a:rPr lang="en-CA" sz="2800" b="1" dirty="0">
                <a:solidFill>
                  <a:schemeClr val="tx1"/>
                </a:solidFill>
              </a:rPr>
              <a:t> the sunset?</a:t>
            </a:r>
            <a:endParaRPr lang="en-CA" sz="2800" b="1" dirty="0">
              <a:solidFill>
                <a:schemeClr val="tx1"/>
              </a:solidFill>
              <a:effectLst>
                <a:glow rad="88900">
                  <a:srgbClr val="00FF00"/>
                </a:glow>
              </a:effectLst>
              <a:latin typeface="Cooper Black" panose="0208090404030B020404" pitchFamily="18" charset="0"/>
            </a:endParaRPr>
          </a:p>
        </p:txBody>
      </p:sp>
      <p:sp>
        <p:nvSpPr>
          <p:cNvPr id="19" name="Arrow: Bent 18">
            <a:extLst>
              <a:ext uri="{FF2B5EF4-FFF2-40B4-BE49-F238E27FC236}">
                <a16:creationId xmlns="" xmlns:a16="http://schemas.microsoft.com/office/drawing/2014/main" id="{EE336AA4-B00B-448E-AFAD-F7A2E68683AB}"/>
              </a:ext>
            </a:extLst>
          </p:cNvPr>
          <p:cNvSpPr/>
          <p:nvPr/>
        </p:nvSpPr>
        <p:spPr>
          <a:xfrm rot="10800000" flipV="1">
            <a:off x="6820226" y="3942735"/>
            <a:ext cx="3641289" cy="1461409"/>
          </a:xfrm>
          <a:prstGeom prst="bentArrow">
            <a:avLst>
              <a:gd name="adj1" fmla="val 15546"/>
              <a:gd name="adj2" fmla="val 28683"/>
              <a:gd name="adj3" fmla="val 29676"/>
              <a:gd name="adj4" fmla="val 70324"/>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252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2"/>
                                        </p:tgtEl>
                                        <p:attrNameLst>
                                          <p:attrName>r</p:attrName>
                                        </p:attrNameLst>
                                      </p:cBhvr>
                                    </p:animRot>
                                  </p:childTnLst>
                                </p:cTn>
                              </p:par>
                              <p:par>
                                <p:cTn id="7" presetID="22" presetClass="entr" presetSubtype="1" fill="hold" grpId="0" nodeType="withEffect">
                                  <p:stCondLst>
                                    <p:cond delay="750"/>
                                  </p:stCondLst>
                                  <p:childTnLst>
                                    <p:set>
                                      <p:cBhvr>
                                        <p:cTn id="8" dur="1" fill="hold">
                                          <p:stCondLst>
                                            <p:cond delay="0"/>
                                          </p:stCondLst>
                                        </p:cTn>
                                        <p:tgtEl>
                                          <p:spTgt spid="2"/>
                                        </p:tgtEl>
                                        <p:attrNameLst>
                                          <p:attrName>style.visibility</p:attrName>
                                        </p:attrNameLst>
                                      </p:cBhvr>
                                      <p:to>
                                        <p:strVal val="visible"/>
                                      </p:to>
                                    </p:set>
                                    <p:animEffect transition="in" filter="wipe(up)">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2" fill="hold" grpId="0" nodeType="after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12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 grpId="0" animBg="1"/>
      <p:bldP spid="13" grpId="0"/>
      <p:bldP spid="14" grpId="0"/>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45</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ext uri="{D42A27DB-BD31-4B8C-83A1-F6EECF244321}">
                <p14:modId xmlns:p14="http://schemas.microsoft.com/office/powerpoint/2010/main" val="1476816472"/>
              </p:ext>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endParaRPr lang="en-CA"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363829" y="2812774"/>
            <a:ext cx="47043" cy="2240353"/>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V="1">
            <a:off x="5984025" y="4593474"/>
            <a:ext cx="0" cy="1688057"/>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849526" y="1204594"/>
            <a:ext cx="11323378" cy="2104545"/>
          </a:xfrm>
          <a:prstGeom prst="wedgeRoundRectCallout">
            <a:avLst>
              <a:gd name="adj1" fmla="val 2055"/>
              <a:gd name="adj2" fmla="val 137498"/>
              <a:gd name="adj3" fmla="val 16667"/>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dirty="0">
                <a:solidFill>
                  <a:srgbClr val="008080"/>
                </a:solidFill>
                <a:latin typeface="Georgia" panose="02040502050405020303" pitchFamily="18" charset="0"/>
              </a:rPr>
              <a:t>1 Sam 14:44</a:t>
            </a:r>
            <a:r>
              <a:rPr lang="en-US" sz="4000" dirty="0">
                <a:solidFill>
                  <a:prstClr val="black"/>
                </a:solidFill>
                <a:latin typeface="Georgia" panose="02040502050405020303" pitchFamily="18" charset="0"/>
              </a:rPr>
              <a:t>  And </a:t>
            </a:r>
            <a:r>
              <a:rPr lang="en-US" sz="4000" dirty="0" err="1">
                <a:solidFill>
                  <a:prstClr val="black"/>
                </a:solidFill>
                <a:latin typeface="Georgia" panose="02040502050405020303" pitchFamily="18" charset="0"/>
              </a:rPr>
              <a:t>Sha’ul</a:t>
            </a:r>
            <a:r>
              <a:rPr lang="en-US" sz="4000" dirty="0">
                <a:solidFill>
                  <a:prstClr val="black"/>
                </a:solidFill>
                <a:latin typeface="Georgia" panose="02040502050405020303" pitchFamily="18" charset="0"/>
              </a:rPr>
              <a:t> answered, </a:t>
            </a:r>
            <a:br>
              <a:rPr lang="en-US" sz="4000" dirty="0">
                <a:solidFill>
                  <a:prstClr val="black"/>
                </a:solidFill>
                <a:latin typeface="Georgia" panose="02040502050405020303" pitchFamily="18" charset="0"/>
              </a:rPr>
            </a:br>
            <a:r>
              <a:rPr lang="en-US" sz="4000" dirty="0">
                <a:solidFill>
                  <a:prstClr val="black"/>
                </a:solidFill>
                <a:latin typeface="Georgia" panose="02040502050405020303" pitchFamily="18" charset="0"/>
              </a:rPr>
              <a:t>	“Elohim do so and more also, </a:t>
            </a:r>
            <a:br>
              <a:rPr lang="en-US" sz="4000" dirty="0">
                <a:solidFill>
                  <a:prstClr val="black"/>
                </a:solidFill>
                <a:latin typeface="Georgia" panose="02040502050405020303" pitchFamily="18" charset="0"/>
              </a:rPr>
            </a:br>
            <a:r>
              <a:rPr lang="en-US" sz="4000" dirty="0">
                <a:solidFill>
                  <a:prstClr val="black"/>
                </a:solidFill>
                <a:latin typeface="Georgia" panose="02040502050405020303" pitchFamily="18" charset="0"/>
              </a:rPr>
              <a:t>	</a:t>
            </a:r>
            <a:r>
              <a:rPr lang="en-US" sz="4000" b="1" dirty="0">
                <a:solidFill>
                  <a:prstClr val="black"/>
                </a:solidFill>
                <a:effectLst>
                  <a:outerShdw dist="76200" dir="18960000" algn="br" rotWithShape="0">
                    <a:srgbClr val="FF9900"/>
                  </a:outerShdw>
                </a:effectLst>
                <a:latin typeface="Georgia" panose="02040502050405020303" pitchFamily="18" charset="0"/>
              </a:rPr>
              <a:t>for you shall certainly die, </a:t>
            </a:r>
            <a:r>
              <a:rPr lang="en-US" sz="4000" b="1" dirty="0" err="1">
                <a:solidFill>
                  <a:prstClr val="black"/>
                </a:solidFill>
                <a:latin typeface="Georgia" panose="02040502050405020303" pitchFamily="18" charset="0"/>
              </a:rPr>
              <a:t>Yonathan</a:t>
            </a:r>
            <a:r>
              <a:rPr lang="en-US" sz="4000" dirty="0">
                <a:solidFill>
                  <a:prstClr val="black"/>
                </a:solidFill>
                <a:latin typeface="Georgia" panose="02040502050405020303" pitchFamily="18" charset="0"/>
              </a:rPr>
              <a:t>.”</a:t>
            </a:r>
            <a:r>
              <a:rPr lang="en-US" sz="4000" b="1" dirty="0">
                <a:solidFill>
                  <a:prstClr val="black"/>
                </a:solidFill>
                <a:latin typeface="Georgia" panose="02040502050405020303" pitchFamily="18" charset="0"/>
              </a:rPr>
              <a:t> </a:t>
            </a:r>
            <a:endPar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endParaRP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19097" y="2445028"/>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159077" y="4153944"/>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058268" y="38196"/>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#8</a:t>
            </a:r>
          </a:p>
        </p:txBody>
      </p:sp>
      <p:sp>
        <p:nvSpPr>
          <p:cNvPr id="2" name="Rectangle 1">
            <a:extLst>
              <a:ext uri="{FF2B5EF4-FFF2-40B4-BE49-F238E27FC236}">
                <a16:creationId xmlns="" xmlns:a16="http://schemas.microsoft.com/office/drawing/2014/main" id="{F971A0E2-C8CB-402E-B8ED-C4F4DE5A03CE}"/>
              </a:ext>
            </a:extLst>
          </p:cNvPr>
          <p:cNvSpPr/>
          <p:nvPr/>
        </p:nvSpPr>
        <p:spPr>
          <a:xfrm>
            <a:off x="2947605" y="126684"/>
            <a:ext cx="6296790" cy="805677"/>
          </a:xfrm>
          <a:prstGeom prst="rect">
            <a:avLst/>
          </a:prstGeom>
          <a:no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dirty="0">
                <a:solidFill>
                  <a:schemeClr val="tx1"/>
                </a:solidFill>
                <a:effectLst>
                  <a:innerShdw blurRad="38100" dist="114300" dir="18420000">
                    <a:srgbClr val="00FF00"/>
                  </a:innerShdw>
                </a:effectLst>
                <a:latin typeface="Cooper Black" panose="0208090404030B020404" pitchFamily="18" charset="0"/>
              </a:rPr>
              <a:t>That Night Season!</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841482" y="4593474"/>
            <a:ext cx="1723073" cy="1805118"/>
          </a:xfrm>
          <a:prstGeom prst="circularArrow">
            <a:avLst>
              <a:gd name="adj1" fmla="val 9721"/>
              <a:gd name="adj2" fmla="val 1142319"/>
              <a:gd name="adj3" fmla="val 20644209"/>
              <a:gd name="adj4" fmla="val 10869003"/>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 xmlns:a16="http://schemas.microsoft.com/office/drawing/2014/main" id="{26248FE9-82DE-4828-A4CA-1072BDE81E61}"/>
              </a:ext>
            </a:extLst>
          </p:cNvPr>
          <p:cNvSpPr/>
          <p:nvPr/>
        </p:nvSpPr>
        <p:spPr>
          <a:xfrm>
            <a:off x="6416446" y="5074295"/>
            <a:ext cx="5309653" cy="12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600" b="1" dirty="0">
                <a:solidFill>
                  <a:srgbClr val="FF9900"/>
                </a:solidFill>
              </a:rPr>
              <a:t>Die </a:t>
            </a:r>
            <a:r>
              <a:rPr lang="en-CA" sz="3600" b="1" u="sng" dirty="0">
                <a:solidFill>
                  <a:srgbClr val="FF9900"/>
                </a:solidFill>
              </a:rPr>
              <a:t>Toda</a:t>
            </a:r>
            <a:r>
              <a:rPr lang="en-CA" sz="3600" b="1" dirty="0">
                <a:solidFill>
                  <a:srgbClr val="FF9900"/>
                </a:solidFill>
              </a:rPr>
              <a:t>y?  </a:t>
            </a:r>
            <a:r>
              <a:rPr lang="en-CA" sz="3600" b="1" dirty="0">
                <a:ln>
                  <a:solidFill>
                    <a:srgbClr val="4646F0"/>
                  </a:solidFill>
                </a:ln>
                <a:solidFill>
                  <a:srgbClr val="FF9900"/>
                </a:solidFill>
                <a:effectLst>
                  <a:glow rad="63500">
                    <a:srgbClr val="F93DF0"/>
                  </a:glow>
                </a:effectLst>
              </a:rPr>
              <a:t>?????????</a:t>
            </a:r>
            <a:endParaRPr lang="en-CA" dirty="0">
              <a:ln>
                <a:solidFill>
                  <a:srgbClr val="4646F0"/>
                </a:solidFill>
              </a:ln>
              <a:effectLst>
                <a:glow rad="63500">
                  <a:srgbClr val="F93DF0"/>
                </a:glow>
              </a:effectLst>
              <a:latin typeface="Cooper Black" panose="0208090404030B020404" pitchFamily="18" charset="0"/>
            </a:endParaRPr>
          </a:p>
        </p:txBody>
      </p:sp>
      <p:sp>
        <p:nvSpPr>
          <p:cNvPr id="19" name="Arrow: Bent 18">
            <a:extLst>
              <a:ext uri="{FF2B5EF4-FFF2-40B4-BE49-F238E27FC236}">
                <a16:creationId xmlns="" xmlns:a16="http://schemas.microsoft.com/office/drawing/2014/main" id="{EE336AA4-B00B-448E-AFAD-F7A2E68683AB}"/>
              </a:ext>
            </a:extLst>
          </p:cNvPr>
          <p:cNvSpPr/>
          <p:nvPr/>
        </p:nvSpPr>
        <p:spPr>
          <a:xfrm rot="10800000" flipV="1">
            <a:off x="6820226" y="3972874"/>
            <a:ext cx="3464314" cy="1307050"/>
          </a:xfrm>
          <a:prstGeom prst="bentArrow">
            <a:avLst>
              <a:gd name="adj1" fmla="val 15546"/>
              <a:gd name="adj2" fmla="val 28683"/>
              <a:gd name="adj3" fmla="val 29676"/>
              <a:gd name="adj4" fmla="val 70324"/>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ectangle: Rounded Corners 14">
            <a:extLst>
              <a:ext uri="{FF2B5EF4-FFF2-40B4-BE49-F238E27FC236}">
                <a16:creationId xmlns="" xmlns:a16="http://schemas.microsoft.com/office/drawing/2014/main" id="{92C3E3CE-9C49-4485-AACB-17E1DFB17CF1}"/>
              </a:ext>
            </a:extLst>
          </p:cNvPr>
          <p:cNvSpPr/>
          <p:nvPr/>
        </p:nvSpPr>
        <p:spPr>
          <a:xfrm>
            <a:off x="4931162" y="6349652"/>
            <a:ext cx="7241742"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600" dirty="0">
                <a:ln w="28575">
                  <a:solidFill>
                    <a:srgbClr val="006699"/>
                  </a:solidFill>
                </a:ln>
                <a:solidFill>
                  <a:srgbClr val="CC3399"/>
                </a:solidFill>
                <a:latin typeface="Arial Black" panose="020B0A04020102020204" pitchFamily="34" charset="0"/>
              </a:rPr>
              <a:t>Is it not a NEW “Day”??? </a:t>
            </a:r>
          </a:p>
        </p:txBody>
      </p:sp>
    </p:spTree>
    <p:extLst>
      <p:ext uri="{BB962C8B-B14F-4D97-AF65-F5344CB8AC3E}">
        <p14:creationId xmlns:p14="http://schemas.microsoft.com/office/powerpoint/2010/main" val="152179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250"/>
                                        <p:tgtEl>
                                          <p:spTgt spid="13"/>
                                        </p:tgtEl>
                                      </p:cBhvr>
                                    </p:animEffect>
                                  </p:childTnLst>
                                </p:cTn>
                              </p:par>
                            </p:childTnLst>
                          </p:cTn>
                        </p:par>
                        <p:par>
                          <p:cTn id="13" fill="hold">
                            <p:stCondLst>
                              <p:cond delay="1250"/>
                            </p:stCondLst>
                            <p:childTnLst>
                              <p:par>
                                <p:cTn id="14" presetID="22" presetClass="entr" presetSubtype="2" fill="hold" grpId="0" nodeType="afterEffect">
                                  <p:stCondLst>
                                    <p:cond delay="100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1250"/>
                                        <p:tgtEl>
                                          <p:spTgt spid="19"/>
                                        </p:tgtEl>
                                      </p:cBhvr>
                                    </p:animEffect>
                                  </p:childTnLst>
                                </p:cTn>
                              </p:par>
                            </p:childTnLst>
                          </p:cTn>
                        </p:par>
                        <p:par>
                          <p:cTn id="17" fill="hold">
                            <p:stCondLst>
                              <p:cond delay="3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19" grpId="0" animBg="1"/>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60000"/>
                <a:lumOff val="40000"/>
              </a:schemeClr>
            </a:gs>
            <a:gs pos="34000">
              <a:srgbClr val="FFFF00">
                <a:alpha val="54000"/>
              </a:srgbClr>
            </a:gs>
            <a:gs pos="57000">
              <a:srgbClr val="F93DF0">
                <a:alpha val="26000"/>
              </a:srgbClr>
            </a:gs>
            <a:gs pos="84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471055" y="230908"/>
            <a:ext cx="11333018" cy="3692163"/>
          </a:xfrm>
          <a:prstGeom prst="doubleWave">
            <a:avLst>
              <a:gd name="adj1" fmla="val 7139"/>
              <a:gd name="adj2" fmla="val -2339"/>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US" sz="3200" dirty="0">
                <a:solidFill>
                  <a:srgbClr val="008080"/>
                </a:solidFill>
                <a:latin typeface="Georgia" panose="02040502050405020303" pitchFamily="18" charset="0"/>
              </a:rPr>
              <a:t>1 Sam 14:45</a:t>
            </a:r>
            <a:r>
              <a:rPr lang="en-US" sz="3200" dirty="0">
                <a:solidFill>
                  <a:prstClr val="black"/>
                </a:solidFill>
                <a:latin typeface="Georgia" panose="02040502050405020303" pitchFamily="18" charset="0"/>
              </a:rPr>
              <a:t>  (a) </a:t>
            </a:r>
            <a:r>
              <a:rPr lang="en-US" sz="3200" dirty="0">
                <a:solidFill>
                  <a:srgbClr val="002060"/>
                </a:solidFill>
                <a:latin typeface="Georgia" panose="02040502050405020303" pitchFamily="18" charset="0"/>
              </a:rPr>
              <a:t>But the people said to </a:t>
            </a:r>
            <a:r>
              <a:rPr lang="en-US" sz="3200" dirty="0" err="1">
                <a:solidFill>
                  <a:srgbClr val="002060"/>
                </a:solidFill>
                <a:latin typeface="Georgia" panose="02040502050405020303" pitchFamily="18" charset="0"/>
              </a:rPr>
              <a:t>Sha’ul</a:t>
            </a:r>
            <a:r>
              <a:rPr lang="en-US" sz="3200" dirty="0">
                <a:solidFill>
                  <a:srgbClr val="002060"/>
                </a:solidFill>
                <a:latin typeface="Georgia" panose="02040502050405020303" pitchFamily="18" charset="0"/>
              </a:rPr>
              <a:t>, “Should 	</a:t>
            </a:r>
            <a:r>
              <a:rPr lang="en-US" sz="3200" dirty="0" err="1">
                <a:solidFill>
                  <a:srgbClr val="002060"/>
                </a:solidFill>
                <a:latin typeface="Georgia" panose="02040502050405020303" pitchFamily="18" charset="0"/>
              </a:rPr>
              <a:t>Yonathan</a:t>
            </a:r>
            <a:r>
              <a:rPr lang="en-US" sz="3200" dirty="0">
                <a:solidFill>
                  <a:srgbClr val="002060"/>
                </a:solidFill>
                <a:latin typeface="Georgia" panose="02040502050405020303" pitchFamily="18" charset="0"/>
              </a:rPr>
              <a:t> die, </a:t>
            </a:r>
            <a:r>
              <a:rPr lang="en-US" sz="3200" u="sng" dirty="0">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who has wrou</a:t>
            </a:r>
            <a:r>
              <a:rPr lang="en-US" sz="3200" dirty="0">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g</a:t>
            </a:r>
            <a:r>
              <a:rPr lang="en-US" sz="3200" u="sng" dirty="0">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ht this</a:t>
            </a:r>
            <a:r>
              <a:rPr lang="en-US" sz="3200" dirty="0">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 g</a:t>
            </a:r>
            <a:r>
              <a:rPr lang="en-US" sz="3200" u="sng" dirty="0">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reat </a:t>
            </a:r>
            <a:r>
              <a:rPr lang="en-US" sz="3200" dirty="0">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	</a:t>
            </a:r>
            <a:r>
              <a:rPr lang="en-US" sz="3200" u="sng" dirty="0">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deliverance in </a:t>
            </a:r>
            <a:r>
              <a:rPr lang="en-US" sz="3200" u="sng" dirty="0" err="1">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Yisra’ĕl</a:t>
            </a:r>
            <a:r>
              <a:rPr lang="en-US" sz="3200" dirty="0">
                <a:ln>
                  <a:solidFill>
                    <a:srgbClr val="002060"/>
                  </a:solidFill>
                </a:ln>
                <a:solidFill>
                  <a:srgbClr val="FF9900"/>
                </a:solidFill>
                <a:effectLst>
                  <a:outerShdw blurRad="12700" dist="50800" dir="16560000" sx="101000" sy="101000" algn="r" rotWithShape="0">
                    <a:srgbClr val="008E40"/>
                  </a:outerShdw>
                </a:effectLst>
                <a:latin typeface="Cooper Black" panose="0208090404030B020404" pitchFamily="18" charset="0"/>
              </a:rPr>
              <a:t>?  </a:t>
            </a:r>
            <a:r>
              <a:rPr lang="en-US" sz="3200" dirty="0">
                <a:solidFill>
                  <a:srgbClr val="002060"/>
                </a:solidFill>
                <a:latin typeface="Georgia" panose="02040502050405020303" pitchFamily="18" charset="0"/>
              </a:rPr>
              <a:t>Far be it!  As </a:t>
            </a:r>
            <a:r>
              <a:rPr lang="he-IL" sz="3200" dirty="0">
                <a:solidFill>
                  <a:srgbClr val="0000FF"/>
                </a:solidFill>
                <a:latin typeface="Arial" panose="020B0604020202020204" pitchFamily="34" charset="0"/>
              </a:rPr>
              <a:t>יהוה</a:t>
            </a:r>
            <a:r>
              <a:rPr lang="en-US" sz="3200" dirty="0">
                <a:solidFill>
                  <a:srgbClr val="0000FF"/>
                </a:solidFill>
                <a:latin typeface="Georgia" panose="02040502050405020303" pitchFamily="18" charset="0"/>
              </a:rPr>
              <a:t> 	[Yahuah}</a:t>
            </a:r>
            <a:r>
              <a:rPr lang="en-US" sz="3200" dirty="0">
                <a:solidFill>
                  <a:srgbClr val="002060"/>
                </a:solidFill>
                <a:latin typeface="Georgia" panose="02040502050405020303" pitchFamily="18" charset="0"/>
              </a:rPr>
              <a:t> 	lives, let not one hair of his head fall to 	the ground …” </a:t>
            </a:r>
            <a:endParaRPr lang="en-US" sz="3200" b="1" dirty="0">
              <a:solidFill>
                <a:prstClr val="black"/>
              </a:solidFill>
              <a:effectLst>
                <a:glow rad="127000">
                  <a:srgbClr val="FFFF00"/>
                </a:glow>
              </a:effectLst>
              <a:latin typeface="Georgia" panose="02040502050405020303" pitchFamily="18" charset="0"/>
            </a:endParaRPr>
          </a:p>
        </p:txBody>
      </p:sp>
      <p:sp>
        <p:nvSpPr>
          <p:cNvPr id="2"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46</a:t>
            </a:fld>
            <a:endParaRPr lang="en-CA" dirty="0">
              <a:solidFill>
                <a:schemeClr val="tx1"/>
              </a:solidFill>
            </a:endParaRPr>
          </a:p>
        </p:txBody>
      </p:sp>
      <p:sp>
        <p:nvSpPr>
          <p:cNvPr id="5" name="Rectangle: Rounded Corners 4">
            <a:extLst>
              <a:ext uri="{FF2B5EF4-FFF2-40B4-BE49-F238E27FC236}">
                <a16:creationId xmlns="" xmlns:a16="http://schemas.microsoft.com/office/drawing/2014/main" id="{7EDAD045-AE85-4573-8B4B-10CA09018120}"/>
              </a:ext>
            </a:extLst>
          </p:cNvPr>
          <p:cNvSpPr/>
          <p:nvPr/>
        </p:nvSpPr>
        <p:spPr>
          <a:xfrm>
            <a:off x="632258" y="4074833"/>
            <a:ext cx="11000509" cy="2585884"/>
          </a:xfrm>
          <a:prstGeom prst="roundRect">
            <a:avLst/>
          </a:prstGeom>
          <a:solidFill>
            <a:schemeClr val="accent6">
              <a:lumMod val="40000"/>
              <a:lumOff val="60000"/>
            </a:schemeClr>
          </a:solidFill>
          <a:ln w="57150">
            <a:solidFill>
              <a:srgbClr val="4646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u="sng" dirty="0">
                <a:solidFill>
                  <a:schemeClr val="tx1"/>
                </a:solidFill>
              </a:rPr>
              <a:t>What</a:t>
            </a:r>
            <a:r>
              <a:rPr lang="en-CA" sz="3200" dirty="0">
                <a:solidFill>
                  <a:srgbClr val="C00000"/>
                </a:solidFill>
              </a:rPr>
              <a:t> </a:t>
            </a:r>
            <a:r>
              <a:rPr lang="en-CA" sz="3200" u="sng" dirty="0">
                <a:ln>
                  <a:solidFill>
                    <a:srgbClr val="008E40"/>
                  </a:solidFill>
                </a:ln>
                <a:solidFill>
                  <a:srgbClr val="C00000"/>
                </a:solidFill>
                <a:latin typeface="Cooper Black" panose="0208090404030B020404" pitchFamily="18" charset="0"/>
              </a:rPr>
              <a:t>GREAT DELIVERANCE</a:t>
            </a:r>
            <a:r>
              <a:rPr lang="en-CA" sz="3200" dirty="0">
                <a:ln>
                  <a:solidFill>
                    <a:srgbClr val="008E40"/>
                  </a:solidFill>
                </a:ln>
                <a:solidFill>
                  <a:srgbClr val="C00000"/>
                </a:solidFill>
                <a:latin typeface="Cooper Black" panose="0208090404030B020404" pitchFamily="18" charset="0"/>
              </a:rPr>
              <a:t> </a:t>
            </a:r>
            <a:r>
              <a:rPr lang="en-CA" sz="3200" dirty="0">
                <a:solidFill>
                  <a:srgbClr val="C00000"/>
                </a:solidFill>
              </a:rPr>
              <a:t>had </a:t>
            </a:r>
            <a:r>
              <a:rPr lang="en-CA" sz="3200" dirty="0" err="1">
                <a:solidFill>
                  <a:srgbClr val="C00000"/>
                </a:solidFill>
              </a:rPr>
              <a:t>Yonathan</a:t>
            </a:r>
            <a:r>
              <a:rPr lang="en-CA" sz="3200" dirty="0">
                <a:solidFill>
                  <a:srgbClr val="C00000"/>
                </a:solidFill>
              </a:rPr>
              <a:t> performed?</a:t>
            </a:r>
          </a:p>
          <a:p>
            <a:pPr algn="ctr"/>
            <a:r>
              <a:rPr lang="en-CA" sz="3200" dirty="0">
                <a:solidFill>
                  <a:srgbClr val="C00000"/>
                </a:solidFill>
              </a:rPr>
              <a:t>Was that </a:t>
            </a:r>
            <a:r>
              <a:rPr lang="en-CA" sz="3200" b="1" u="sng" dirty="0">
                <a:solidFill>
                  <a:schemeClr val="tx1"/>
                </a:solidFill>
              </a:rPr>
              <a:t>GREAT DELIVERANCE</a:t>
            </a:r>
            <a:r>
              <a:rPr lang="en-CA" sz="3200" b="1" dirty="0">
                <a:solidFill>
                  <a:schemeClr val="tx1"/>
                </a:solidFill>
              </a:rPr>
              <a:t> </a:t>
            </a:r>
            <a:r>
              <a:rPr lang="en-CA" sz="3200" dirty="0">
                <a:solidFill>
                  <a:srgbClr val="C00000"/>
                </a:solidFill>
              </a:rPr>
              <a:t>executed on the </a:t>
            </a:r>
            <a:r>
              <a:rPr lang="en-CA" sz="3200" b="1" dirty="0">
                <a:solidFill>
                  <a:schemeClr val="tx1"/>
                </a:solidFill>
              </a:rPr>
              <a:t>morning</a:t>
            </a:r>
            <a:r>
              <a:rPr lang="en-CA" sz="3200" dirty="0">
                <a:solidFill>
                  <a:srgbClr val="C00000"/>
                </a:solidFill>
              </a:rPr>
              <a:t> of </a:t>
            </a:r>
            <a:br>
              <a:rPr lang="en-CA" sz="3200" dirty="0">
                <a:solidFill>
                  <a:srgbClr val="C00000"/>
                </a:solidFill>
              </a:rPr>
            </a:br>
            <a:r>
              <a:rPr lang="en-CA" sz="3200" dirty="0">
                <a:solidFill>
                  <a:srgbClr val="C00000"/>
                </a:solidFill>
              </a:rPr>
              <a:t>the </a:t>
            </a:r>
            <a:r>
              <a:rPr lang="en-CA" sz="3200" b="1" dirty="0">
                <a:solidFill>
                  <a:srgbClr val="7030A0"/>
                </a:solidFill>
                <a:effectLst>
                  <a:glow rad="127000">
                    <a:srgbClr val="FFFF00"/>
                  </a:glow>
                </a:effectLst>
              </a:rPr>
              <a:t>y</a:t>
            </a:r>
            <a:r>
              <a:rPr lang="en-CA" sz="3200" b="1" u="sng" dirty="0">
                <a:solidFill>
                  <a:srgbClr val="7030A0"/>
                </a:solidFill>
                <a:effectLst>
                  <a:glow rad="127000">
                    <a:srgbClr val="FFFF00"/>
                  </a:glow>
                </a:effectLst>
              </a:rPr>
              <a:t>esterda</a:t>
            </a:r>
            <a:r>
              <a:rPr lang="en-CA" sz="3200" b="1" dirty="0">
                <a:solidFill>
                  <a:srgbClr val="7030A0"/>
                </a:solidFill>
                <a:effectLst>
                  <a:glow rad="127000">
                    <a:srgbClr val="FFFF00"/>
                  </a:glow>
                </a:effectLst>
              </a:rPr>
              <a:t>y</a:t>
            </a:r>
            <a:r>
              <a:rPr lang="en-CA" sz="3200" dirty="0">
                <a:solidFill>
                  <a:srgbClr val="C00000"/>
                </a:solidFill>
              </a:rPr>
              <a:t> H8543 - </a:t>
            </a:r>
            <a:r>
              <a:rPr lang="en-CA" sz="3200" dirty="0" err="1">
                <a:solidFill>
                  <a:srgbClr val="C00000"/>
                </a:solidFill>
              </a:rPr>
              <a:t>temole</a:t>
            </a:r>
            <a:r>
              <a:rPr lang="en-CA" sz="3200" dirty="0">
                <a:solidFill>
                  <a:srgbClr val="C00000"/>
                </a:solidFill>
              </a:rPr>
              <a:t>?  Or </a:t>
            </a:r>
            <a:r>
              <a:rPr lang="en-CA" sz="3200" b="1" dirty="0">
                <a:solidFill>
                  <a:srgbClr val="7030A0"/>
                </a:solidFill>
                <a:effectLst>
                  <a:glow rad="127000">
                    <a:srgbClr val="FFFF00"/>
                  </a:glow>
                </a:effectLst>
              </a:rPr>
              <a:t>y</a:t>
            </a:r>
            <a:r>
              <a:rPr lang="en-CA" sz="3200" b="1" u="sng" dirty="0">
                <a:solidFill>
                  <a:srgbClr val="7030A0"/>
                </a:solidFill>
                <a:effectLst>
                  <a:glow rad="127000">
                    <a:srgbClr val="FFFF00"/>
                  </a:glow>
                </a:effectLst>
              </a:rPr>
              <a:t>esterda</a:t>
            </a:r>
            <a:r>
              <a:rPr lang="en-CA" sz="3200" b="1" dirty="0">
                <a:solidFill>
                  <a:srgbClr val="7030A0"/>
                </a:solidFill>
                <a:effectLst>
                  <a:glow rad="127000">
                    <a:srgbClr val="FFFF00"/>
                  </a:glow>
                </a:effectLst>
              </a:rPr>
              <a:t>y</a:t>
            </a:r>
            <a:r>
              <a:rPr lang="en-CA" sz="3200" dirty="0">
                <a:solidFill>
                  <a:srgbClr val="C00000"/>
                </a:solidFill>
              </a:rPr>
              <a:t> H570 </a:t>
            </a:r>
            <a:r>
              <a:rPr lang="en-CA" sz="3200" dirty="0" err="1">
                <a:solidFill>
                  <a:srgbClr val="C00000"/>
                </a:solidFill>
              </a:rPr>
              <a:t>emesh</a:t>
            </a:r>
            <a:r>
              <a:rPr lang="en-CA" sz="3200" dirty="0">
                <a:solidFill>
                  <a:srgbClr val="C00000"/>
                </a:solidFill>
              </a:rPr>
              <a:t>? </a:t>
            </a:r>
            <a:br>
              <a:rPr lang="en-CA" sz="3200" dirty="0">
                <a:solidFill>
                  <a:srgbClr val="C00000"/>
                </a:solidFill>
              </a:rPr>
            </a:br>
            <a:r>
              <a:rPr lang="en-CA" sz="3200" dirty="0">
                <a:solidFill>
                  <a:srgbClr val="C00000"/>
                </a:solidFill>
              </a:rPr>
              <a:t>Or </a:t>
            </a:r>
            <a:r>
              <a:rPr lang="en-CA" sz="3200" b="1" dirty="0">
                <a:solidFill>
                  <a:srgbClr val="7030A0"/>
                </a:solidFill>
                <a:effectLst>
                  <a:glow rad="127000">
                    <a:srgbClr val="FFFF00"/>
                  </a:glow>
                </a:effectLst>
              </a:rPr>
              <a:t>y</a:t>
            </a:r>
            <a:r>
              <a:rPr lang="en-CA" sz="3200" b="1" u="sng" dirty="0">
                <a:solidFill>
                  <a:srgbClr val="7030A0"/>
                </a:solidFill>
                <a:effectLst>
                  <a:glow rad="127000">
                    <a:srgbClr val="FFFF00"/>
                  </a:glow>
                </a:effectLst>
              </a:rPr>
              <a:t>esterda</a:t>
            </a:r>
            <a:r>
              <a:rPr lang="en-CA" sz="3200" b="1" dirty="0">
                <a:solidFill>
                  <a:srgbClr val="7030A0"/>
                </a:solidFill>
                <a:effectLst>
                  <a:glow rad="127000">
                    <a:srgbClr val="FFFF00"/>
                  </a:glow>
                </a:effectLst>
              </a:rPr>
              <a:t>y</a:t>
            </a:r>
            <a:r>
              <a:rPr lang="en-CA" sz="3200" dirty="0">
                <a:solidFill>
                  <a:srgbClr val="C00000"/>
                </a:solidFill>
              </a:rPr>
              <a:t> - H865 </a:t>
            </a:r>
            <a:r>
              <a:rPr lang="en-CA" sz="3200" dirty="0" err="1">
                <a:solidFill>
                  <a:srgbClr val="C00000"/>
                </a:solidFill>
              </a:rPr>
              <a:t>ethmole</a:t>
            </a:r>
            <a:r>
              <a:rPr lang="en-CA" sz="3200" dirty="0">
                <a:solidFill>
                  <a:srgbClr val="C00000"/>
                </a:solidFill>
              </a:rPr>
              <a:t>? </a:t>
            </a:r>
          </a:p>
        </p:txBody>
      </p:sp>
    </p:spTree>
    <p:extLst>
      <p:ext uri="{BB962C8B-B14F-4D97-AF65-F5344CB8AC3E}">
        <p14:creationId xmlns:p14="http://schemas.microsoft.com/office/powerpoint/2010/main" val="1101249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60000"/>
                <a:lumOff val="40000"/>
              </a:schemeClr>
            </a:gs>
            <a:gs pos="34000">
              <a:srgbClr val="FFFF00">
                <a:alpha val="54000"/>
              </a:srgbClr>
            </a:gs>
            <a:gs pos="57000">
              <a:srgbClr val="F93DF0">
                <a:alpha val="26000"/>
              </a:srgbClr>
            </a:gs>
            <a:gs pos="84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47</a:t>
            </a:fld>
            <a:endParaRPr lang="en-CA" dirty="0">
              <a:solidFill>
                <a:schemeClr val="tx1"/>
              </a:solidFill>
            </a:endParaRPr>
          </a:p>
        </p:txBody>
      </p:sp>
      <p:pic>
        <p:nvPicPr>
          <p:cNvPr id="6" name="Picture 5">
            <a:extLst>
              <a:ext uri="{FF2B5EF4-FFF2-40B4-BE49-F238E27FC236}">
                <a16:creationId xmlns="" xmlns:a16="http://schemas.microsoft.com/office/drawing/2014/main" id="{DBB3F557-6CCB-40C8-B505-850C172CE7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6179" y="2159203"/>
            <a:ext cx="7444748" cy="4466848"/>
          </a:xfrm>
          <a:prstGeom prst="rect">
            <a:avLst/>
          </a:prstGeom>
          <a:ln w="57150">
            <a:solidFill>
              <a:schemeClr val="accent2">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Double Wave 6">
            <a:extLst>
              <a:ext uri="{FF2B5EF4-FFF2-40B4-BE49-F238E27FC236}">
                <a16:creationId xmlns="" xmlns:a16="http://schemas.microsoft.com/office/drawing/2014/main" id="{081D9F24-EAB2-4B55-AE1E-0A21BBA8B6F1}"/>
              </a:ext>
            </a:extLst>
          </p:cNvPr>
          <p:cNvSpPr/>
          <p:nvPr/>
        </p:nvSpPr>
        <p:spPr>
          <a:xfrm>
            <a:off x="64654" y="127212"/>
            <a:ext cx="12039361" cy="1782618"/>
          </a:xfrm>
          <a:prstGeom prst="doubleWave">
            <a:avLst>
              <a:gd name="adj1" fmla="val 7139"/>
              <a:gd name="adj2" fmla="val -2339"/>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US" sz="2400" u="sng" dirty="0">
                <a:solidFill>
                  <a:srgbClr val="C00000"/>
                </a:solidFill>
                <a:effectLst/>
                <a:latin typeface="Elephant" panose="02020904090505020303" pitchFamily="18" charset="0"/>
              </a:rPr>
              <a:t>Time Frame</a:t>
            </a:r>
            <a:r>
              <a:rPr lang="en-US" sz="2400" dirty="0">
                <a:solidFill>
                  <a:srgbClr val="C00000"/>
                </a:solidFill>
                <a:effectLst/>
                <a:latin typeface="Elephant" panose="02020904090505020303" pitchFamily="18" charset="0"/>
              </a:rPr>
              <a:t>: </a:t>
            </a:r>
            <a:r>
              <a:rPr lang="en-US" sz="2400" dirty="0">
                <a:solidFill>
                  <a:srgbClr val="C00000"/>
                </a:solidFill>
                <a:effectLst/>
                <a:latin typeface="Georgia" panose="02040502050405020303" pitchFamily="18" charset="0"/>
              </a:rPr>
              <a:t> </a:t>
            </a:r>
            <a:r>
              <a:rPr lang="en-US" sz="2400" b="1" dirty="0">
                <a:ln>
                  <a:solidFill>
                    <a:schemeClr val="tx1"/>
                  </a:solidFill>
                </a:ln>
                <a:solidFill>
                  <a:srgbClr val="C00000"/>
                </a:solidFill>
                <a:effectLst>
                  <a:glow rad="127000">
                    <a:srgbClr val="FF9900"/>
                  </a:glow>
                </a:effectLst>
                <a:latin typeface="Georgia" panose="02040502050405020303" pitchFamily="18" charset="0"/>
              </a:rPr>
              <a:t>AFTER THE SUN HAD SET!</a:t>
            </a:r>
            <a:r>
              <a:rPr lang="en-US" sz="2400" b="1" dirty="0">
                <a:ln>
                  <a:solidFill>
                    <a:schemeClr val="tx1"/>
                  </a:solidFill>
                </a:ln>
                <a:solidFill>
                  <a:prstClr val="black"/>
                </a:solidFill>
                <a:effectLst>
                  <a:glow rad="127000">
                    <a:srgbClr val="FF9900"/>
                  </a:glow>
                </a:effectLst>
                <a:latin typeface="Georgia" panose="02040502050405020303" pitchFamily="18" charset="0"/>
              </a:rPr>
              <a:t>     </a:t>
            </a:r>
            <a:r>
              <a:rPr lang="en-US" sz="2400" u="sng" dirty="0">
                <a:solidFill>
                  <a:prstClr val="black"/>
                </a:solidFill>
                <a:effectLst>
                  <a:glow rad="127000">
                    <a:srgbClr val="FFCCFF"/>
                  </a:glow>
                </a:effectLst>
                <a:latin typeface="Arial Black" panose="020B0A04020102020204" pitchFamily="34" charset="0"/>
              </a:rPr>
              <a:t>That FIRST battle</a:t>
            </a:r>
            <a:r>
              <a:rPr lang="en-US" sz="2400" dirty="0">
                <a:solidFill>
                  <a:prstClr val="black"/>
                </a:solidFill>
                <a:effectLst>
                  <a:glow rad="127000">
                    <a:srgbClr val="FFCCFF"/>
                  </a:glow>
                </a:effectLst>
                <a:latin typeface="Arial Black" panose="020B0A04020102020204" pitchFamily="34" charset="0"/>
              </a:rPr>
              <a:t>;</a:t>
            </a:r>
            <a:r>
              <a:rPr lang="en-US" sz="2400" u="sng" dirty="0">
                <a:solidFill>
                  <a:prstClr val="black"/>
                </a:solidFill>
                <a:effectLst>
                  <a:glow rad="127000">
                    <a:srgbClr val="FFCCFF"/>
                  </a:glow>
                </a:effectLst>
                <a:latin typeface="Arial Black" panose="020B0A04020102020204" pitchFamily="34" charset="0"/>
              </a:rPr>
              <a:t> </a:t>
            </a:r>
            <a:r>
              <a:rPr lang="en-US" sz="2400" u="sng" dirty="0">
                <a:solidFill>
                  <a:prstClr val="black"/>
                </a:solidFill>
                <a:effectLst/>
                <a:latin typeface="Georgia" panose="02040502050405020303" pitchFamily="18" charset="0"/>
              </a:rPr>
              <a:t>REFERENCED BY THE Hebrew warriors</a:t>
            </a:r>
            <a:r>
              <a:rPr lang="en-US" sz="2400" dirty="0">
                <a:solidFill>
                  <a:prstClr val="black"/>
                </a:solidFill>
                <a:effectLst/>
                <a:latin typeface="Georgia" panose="02040502050405020303" pitchFamily="18" charset="0"/>
              </a:rPr>
              <a:t>: </a:t>
            </a:r>
            <a:r>
              <a:rPr lang="en-US" sz="2400" b="1" dirty="0">
                <a:solidFill>
                  <a:srgbClr val="0000FF"/>
                </a:solidFill>
                <a:effectLst/>
                <a:latin typeface="Georgia" panose="02040502050405020303" pitchFamily="18" charset="0"/>
              </a:rPr>
              <a:t>fought </a:t>
            </a:r>
            <a:r>
              <a:rPr lang="en-US" sz="2400" b="1" u="sng" dirty="0">
                <a:solidFill>
                  <a:srgbClr val="0000FF"/>
                </a:solidFill>
                <a:latin typeface="Georgia" panose="02040502050405020303" pitchFamily="18" charset="0"/>
              </a:rPr>
              <a:t>FIRST</a:t>
            </a:r>
            <a:r>
              <a:rPr lang="en-US" sz="2400" b="1" dirty="0">
                <a:solidFill>
                  <a:srgbClr val="0000FF"/>
                </a:solidFill>
                <a:latin typeface="Georgia" panose="02040502050405020303" pitchFamily="18" charset="0"/>
              </a:rPr>
              <a:t> </a:t>
            </a:r>
            <a:r>
              <a:rPr lang="en-US" sz="2400" b="1" dirty="0">
                <a:solidFill>
                  <a:srgbClr val="0000FF"/>
                </a:solidFill>
                <a:effectLst/>
                <a:latin typeface="Georgia" panose="02040502050405020303" pitchFamily="18" charset="0"/>
              </a:rPr>
              <a:t>by Yahuah, </a:t>
            </a:r>
            <a:r>
              <a:rPr lang="en-US" sz="2400" dirty="0">
                <a:solidFill>
                  <a:schemeClr val="tx1"/>
                </a:solidFill>
                <a:effectLst/>
                <a:latin typeface="Georgia" panose="02040502050405020303" pitchFamily="18" charset="0"/>
              </a:rPr>
              <a:t>then</a:t>
            </a:r>
            <a:r>
              <a:rPr lang="en-US" sz="2400" dirty="0">
                <a:solidFill>
                  <a:prstClr val="black"/>
                </a:solidFill>
                <a:effectLst/>
                <a:latin typeface="Georgia" panose="02040502050405020303" pitchFamily="18" charset="0"/>
              </a:rPr>
              <a:t> </a:t>
            </a:r>
            <a:r>
              <a:rPr lang="en-US" sz="2400" dirty="0" err="1">
                <a:solidFill>
                  <a:prstClr val="black"/>
                </a:solidFill>
                <a:effectLst/>
                <a:latin typeface="Georgia" panose="02040502050405020303" pitchFamily="18" charset="0"/>
              </a:rPr>
              <a:t>Yonathan</a:t>
            </a:r>
            <a:r>
              <a:rPr lang="en-US" sz="2400" dirty="0">
                <a:solidFill>
                  <a:prstClr val="black"/>
                </a:solidFill>
                <a:effectLst/>
                <a:latin typeface="Georgia" panose="02040502050405020303" pitchFamily="18" charset="0"/>
              </a:rPr>
              <a:t> &amp; the armor bearer, in the early portion of the Light Season, </a:t>
            </a:r>
            <a:r>
              <a:rPr lang="en-US" sz="2400" b="1" dirty="0">
                <a:solidFill>
                  <a:prstClr val="black"/>
                </a:solidFill>
                <a:effectLst>
                  <a:glow rad="127000">
                    <a:srgbClr val="FFCCFF"/>
                  </a:glow>
                  <a:outerShdw blurRad="50800" dist="50800" dir="5400000" algn="ctr" rotWithShape="0">
                    <a:srgbClr val="FFCCFF"/>
                  </a:outerShdw>
                </a:effectLst>
                <a:latin typeface="Georgia" panose="02040502050405020303" pitchFamily="18" charset="0"/>
              </a:rPr>
              <a:t>was it -   </a:t>
            </a:r>
          </a:p>
        </p:txBody>
      </p:sp>
      <p:sp>
        <p:nvSpPr>
          <p:cNvPr id="4" name="Rectangle: Rounded Corners 3">
            <a:extLst>
              <a:ext uri="{FF2B5EF4-FFF2-40B4-BE49-F238E27FC236}">
                <a16:creationId xmlns="" xmlns:a16="http://schemas.microsoft.com/office/drawing/2014/main" id="{382AA5A1-8531-4992-A61C-1FF0B3643239}"/>
              </a:ext>
            </a:extLst>
          </p:cNvPr>
          <p:cNvSpPr/>
          <p:nvPr/>
        </p:nvSpPr>
        <p:spPr>
          <a:xfrm>
            <a:off x="263478" y="1928302"/>
            <a:ext cx="3483717" cy="4820958"/>
          </a:xfrm>
          <a:prstGeom prst="roundRect">
            <a:avLst/>
          </a:prstGeom>
          <a:solidFill>
            <a:srgbClr val="FFCCFF"/>
          </a:solidFill>
          <a:ln w="3810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u="sng" dirty="0">
                <a:solidFill>
                  <a:srgbClr val="7030A0"/>
                </a:solidFill>
                <a:effectLst>
                  <a:glow rad="127000">
                    <a:srgbClr val="FFFF00"/>
                  </a:glow>
                </a:effectLst>
                <a:latin typeface="Arial Black" panose="020B0A04020102020204" pitchFamily="34" charset="0"/>
              </a:rPr>
              <a:t>Yesterda</a:t>
            </a:r>
            <a:r>
              <a:rPr lang="en-CA" sz="3200" b="1" dirty="0">
                <a:solidFill>
                  <a:srgbClr val="7030A0"/>
                </a:solidFill>
                <a:effectLst>
                  <a:glow rad="127000">
                    <a:srgbClr val="FFFF00"/>
                  </a:glow>
                </a:effectLst>
                <a:latin typeface="Arial Black" panose="020B0A04020102020204" pitchFamily="34" charset="0"/>
              </a:rPr>
              <a:t>y</a:t>
            </a:r>
            <a:r>
              <a:rPr lang="en-CA" sz="3200" dirty="0">
                <a:solidFill>
                  <a:srgbClr val="C00000"/>
                </a:solidFill>
              </a:rPr>
              <a:t> </a:t>
            </a:r>
            <a:br>
              <a:rPr lang="en-CA" sz="3200" dirty="0">
                <a:solidFill>
                  <a:srgbClr val="C00000"/>
                </a:solidFill>
              </a:rPr>
            </a:br>
            <a:r>
              <a:rPr lang="en-CA" dirty="0">
                <a:solidFill>
                  <a:schemeClr val="tx1"/>
                </a:solidFill>
              </a:rPr>
              <a:t>H8543 - </a:t>
            </a:r>
            <a:r>
              <a:rPr lang="en-CA" sz="3200" b="1" dirty="0" err="1">
                <a:solidFill>
                  <a:schemeClr val="tx1"/>
                </a:solidFill>
              </a:rPr>
              <a:t>temole</a:t>
            </a:r>
            <a:r>
              <a:rPr lang="en-CA" sz="3200" b="1" dirty="0">
                <a:solidFill>
                  <a:schemeClr val="tx1"/>
                </a:solidFill>
              </a:rPr>
              <a:t>?</a:t>
            </a:r>
            <a:r>
              <a:rPr lang="en-CA" sz="3200" dirty="0">
                <a:solidFill>
                  <a:srgbClr val="C00000"/>
                </a:solidFill>
              </a:rPr>
              <a:t>  </a:t>
            </a:r>
            <a:br>
              <a:rPr lang="en-CA" sz="3200" dirty="0">
                <a:solidFill>
                  <a:srgbClr val="C00000"/>
                </a:solidFill>
              </a:rPr>
            </a:br>
            <a:r>
              <a:rPr lang="en-CA" sz="3200" dirty="0">
                <a:solidFill>
                  <a:srgbClr val="C00000"/>
                </a:solidFill>
              </a:rPr>
              <a:t>Or </a:t>
            </a:r>
            <a:r>
              <a:rPr lang="en-CA" sz="3200" b="1" u="sng" dirty="0">
                <a:solidFill>
                  <a:srgbClr val="7030A0"/>
                </a:solidFill>
                <a:effectLst>
                  <a:glow rad="127000">
                    <a:srgbClr val="FFFF00"/>
                  </a:glow>
                </a:effectLst>
                <a:latin typeface="Arial Black" panose="020B0A04020102020204" pitchFamily="34" charset="0"/>
              </a:rPr>
              <a:t>Yesterda</a:t>
            </a:r>
            <a:r>
              <a:rPr lang="en-CA" sz="3200" b="1" dirty="0">
                <a:solidFill>
                  <a:srgbClr val="7030A0"/>
                </a:solidFill>
                <a:effectLst>
                  <a:glow rad="127000">
                    <a:srgbClr val="FFFF00"/>
                  </a:glow>
                </a:effectLst>
                <a:latin typeface="Arial Black" panose="020B0A04020102020204" pitchFamily="34" charset="0"/>
              </a:rPr>
              <a:t>y</a:t>
            </a:r>
            <a:r>
              <a:rPr lang="en-CA" sz="3200" dirty="0">
                <a:solidFill>
                  <a:srgbClr val="C00000"/>
                </a:solidFill>
              </a:rPr>
              <a:t> </a:t>
            </a:r>
            <a:r>
              <a:rPr lang="en-CA" dirty="0">
                <a:solidFill>
                  <a:schemeClr val="tx1"/>
                </a:solidFill>
              </a:rPr>
              <a:t>H570 -</a:t>
            </a:r>
            <a:r>
              <a:rPr lang="en-CA" sz="3200" dirty="0">
                <a:solidFill>
                  <a:schemeClr val="tx1"/>
                </a:solidFill>
              </a:rPr>
              <a:t> </a:t>
            </a:r>
            <a:r>
              <a:rPr lang="en-CA" sz="3200" b="1" dirty="0" err="1">
                <a:solidFill>
                  <a:schemeClr val="tx1"/>
                </a:solidFill>
              </a:rPr>
              <a:t>emesh</a:t>
            </a:r>
            <a:r>
              <a:rPr lang="en-CA" sz="3200" b="1" dirty="0">
                <a:solidFill>
                  <a:schemeClr val="tx1"/>
                </a:solidFill>
              </a:rPr>
              <a:t>? </a:t>
            </a:r>
            <a:r>
              <a:rPr lang="en-CA" sz="3200" dirty="0">
                <a:solidFill>
                  <a:srgbClr val="C00000"/>
                </a:solidFill>
              </a:rPr>
              <a:t/>
            </a:r>
            <a:br>
              <a:rPr lang="en-CA" sz="3200" dirty="0">
                <a:solidFill>
                  <a:srgbClr val="C00000"/>
                </a:solidFill>
              </a:rPr>
            </a:br>
            <a:r>
              <a:rPr lang="en-CA" sz="3200" dirty="0">
                <a:solidFill>
                  <a:srgbClr val="C00000"/>
                </a:solidFill>
              </a:rPr>
              <a:t>Or </a:t>
            </a:r>
            <a:r>
              <a:rPr lang="en-CA" sz="3200" b="1" u="sng" dirty="0">
                <a:solidFill>
                  <a:srgbClr val="7030A0"/>
                </a:solidFill>
                <a:effectLst>
                  <a:glow rad="127000">
                    <a:srgbClr val="FFFF00"/>
                  </a:glow>
                </a:effectLst>
                <a:latin typeface="Arial Black" panose="020B0A04020102020204" pitchFamily="34" charset="0"/>
              </a:rPr>
              <a:t>Yesterda</a:t>
            </a:r>
            <a:r>
              <a:rPr lang="en-CA" sz="3200" b="1" dirty="0">
                <a:solidFill>
                  <a:srgbClr val="7030A0"/>
                </a:solidFill>
                <a:effectLst>
                  <a:glow rad="127000">
                    <a:srgbClr val="FFFF00"/>
                  </a:glow>
                </a:effectLst>
                <a:latin typeface="Arial Black" panose="020B0A04020102020204" pitchFamily="34" charset="0"/>
              </a:rPr>
              <a:t>y</a:t>
            </a:r>
            <a:r>
              <a:rPr lang="en-CA" sz="3200" dirty="0">
                <a:solidFill>
                  <a:srgbClr val="C00000"/>
                </a:solidFill>
              </a:rPr>
              <a:t>  </a:t>
            </a:r>
            <a:r>
              <a:rPr lang="en-CA" dirty="0">
                <a:solidFill>
                  <a:schemeClr val="tx1"/>
                </a:solidFill>
              </a:rPr>
              <a:t>H865 -</a:t>
            </a:r>
            <a:r>
              <a:rPr lang="en-CA" sz="3200" dirty="0">
                <a:solidFill>
                  <a:schemeClr val="tx1"/>
                </a:solidFill>
              </a:rPr>
              <a:t> </a:t>
            </a:r>
            <a:r>
              <a:rPr lang="en-CA" sz="3200" b="1" dirty="0" err="1">
                <a:solidFill>
                  <a:schemeClr val="tx1"/>
                </a:solidFill>
              </a:rPr>
              <a:t>ethmole</a:t>
            </a:r>
            <a:r>
              <a:rPr lang="en-CA" sz="3200" b="1" dirty="0">
                <a:solidFill>
                  <a:schemeClr val="tx1"/>
                </a:solidFill>
              </a:rPr>
              <a:t>?</a:t>
            </a:r>
            <a:r>
              <a:rPr lang="en-CA" sz="3200" dirty="0">
                <a:solidFill>
                  <a:schemeClr val="tx1"/>
                </a:solidFill>
              </a:rPr>
              <a:t/>
            </a:r>
            <a:br>
              <a:rPr lang="en-CA" sz="3200" dirty="0">
                <a:solidFill>
                  <a:schemeClr val="tx1"/>
                </a:solidFill>
              </a:rPr>
            </a:br>
            <a:r>
              <a:rPr lang="en-CA" sz="3200" b="1" dirty="0">
                <a:solidFill>
                  <a:schemeClr val="tx1"/>
                </a:solidFill>
                <a:effectLst>
                  <a:outerShdw blurRad="60007" dist="310007" dir="7680000" sy="30000" kx="1300200" algn="ctr" rotWithShape="0">
                    <a:srgbClr val="00FF00"/>
                  </a:outerShdw>
                </a:effectLst>
              </a:rPr>
              <a:t>How did the Hebrew warriors reference it? </a:t>
            </a:r>
            <a:r>
              <a:rPr lang="en-CA" sz="3200" b="1" dirty="0">
                <a:solidFill>
                  <a:srgbClr val="0000FF"/>
                </a:solidFill>
                <a:effectLst>
                  <a:outerShdw blurRad="60007" dist="310007" dir="7680000" sy="30000" kx="1300200" algn="ctr" rotWithShape="0">
                    <a:srgbClr val="00FF00"/>
                  </a:outerShdw>
                </a:effectLst>
              </a:rPr>
              <a:t>???</a:t>
            </a:r>
            <a:endParaRPr lang="en-CA" b="1" dirty="0">
              <a:solidFill>
                <a:srgbClr val="0000FF"/>
              </a:solidFill>
              <a:effectLst>
                <a:outerShdw blurRad="60007" dist="310007" dir="7680000" sy="30000" kx="1300200" algn="ctr" rotWithShape="0">
                  <a:srgbClr val="00FF00"/>
                </a:outerShdw>
              </a:effectLst>
            </a:endParaRPr>
          </a:p>
        </p:txBody>
      </p:sp>
    </p:spTree>
    <p:extLst>
      <p:ext uri="{BB962C8B-B14F-4D97-AF65-F5344CB8AC3E}">
        <p14:creationId xmlns:p14="http://schemas.microsoft.com/office/powerpoint/2010/main" val="24786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60000"/>
                <a:lumOff val="40000"/>
              </a:schemeClr>
            </a:gs>
            <a:gs pos="34000">
              <a:srgbClr val="FFFF00">
                <a:alpha val="54000"/>
              </a:srgbClr>
            </a:gs>
            <a:gs pos="57000">
              <a:srgbClr val="F93DF0">
                <a:alpha val="26000"/>
              </a:srgbClr>
            </a:gs>
            <a:gs pos="84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48</a:t>
            </a:fld>
            <a:endParaRPr lang="en-CA" dirty="0">
              <a:solidFill>
                <a:schemeClr val="tx1"/>
              </a:solidFill>
            </a:endParaRPr>
          </a:p>
        </p:txBody>
      </p:sp>
      <p:sp>
        <p:nvSpPr>
          <p:cNvPr id="5" name="Rectangle: Rounded Corners 4">
            <a:extLst>
              <a:ext uri="{FF2B5EF4-FFF2-40B4-BE49-F238E27FC236}">
                <a16:creationId xmlns="" xmlns:a16="http://schemas.microsoft.com/office/drawing/2014/main" id="{7EDAD045-AE85-4573-8B4B-10CA09018120}"/>
              </a:ext>
            </a:extLst>
          </p:cNvPr>
          <p:cNvSpPr/>
          <p:nvPr/>
        </p:nvSpPr>
        <p:spPr>
          <a:xfrm>
            <a:off x="387927" y="1076475"/>
            <a:ext cx="11416146" cy="3431458"/>
          </a:xfrm>
          <a:prstGeom prst="roundRect">
            <a:avLst/>
          </a:prstGeom>
          <a:solidFill>
            <a:schemeClr val="accent6">
              <a:lumMod val="40000"/>
              <a:lumOff val="60000"/>
            </a:schemeClr>
          </a:solidFill>
          <a:ln w="57150">
            <a:solidFill>
              <a:srgbClr val="4646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a:solidFill>
                  <a:srgbClr val="C00000"/>
                </a:solidFill>
              </a:rPr>
              <a:t>Which yesterday was it according to the Hebrew words? </a:t>
            </a:r>
          </a:p>
          <a:p>
            <a:pPr algn="ctr"/>
            <a:r>
              <a:rPr lang="en-CA" sz="3200" dirty="0">
                <a:solidFill>
                  <a:schemeClr val="tx1"/>
                </a:solidFill>
              </a:rPr>
              <a:t>Or, better yet, </a:t>
            </a:r>
            <a:r>
              <a:rPr lang="en-CA" sz="3200" b="1" u="sng" dirty="0">
                <a:solidFill>
                  <a:schemeClr val="tx1"/>
                </a:solidFill>
              </a:rPr>
              <a:t>WAS IT ON A</a:t>
            </a:r>
            <a:r>
              <a:rPr lang="en-CA" sz="3200" b="1" dirty="0">
                <a:solidFill>
                  <a:schemeClr val="tx1"/>
                </a:solidFill>
              </a:rPr>
              <a:t> </a:t>
            </a:r>
            <a:r>
              <a:rPr lang="en-CA" sz="3200" dirty="0">
                <a:ln>
                  <a:solidFill>
                    <a:srgbClr val="0000FF"/>
                  </a:solidFill>
                </a:ln>
                <a:solidFill>
                  <a:srgbClr val="FF0000"/>
                </a:solidFill>
                <a:latin typeface="Cooper Black" panose="0208090404030B020404" pitchFamily="18" charset="0"/>
              </a:rPr>
              <a:t>“YESTERDAY”</a:t>
            </a:r>
            <a:r>
              <a:rPr lang="en-CA" sz="3200" dirty="0">
                <a:solidFill>
                  <a:srgbClr val="C00000"/>
                </a:solidFill>
              </a:rPr>
              <a:t> - </a:t>
            </a:r>
            <a:r>
              <a:rPr lang="en-CA" sz="3200" b="1" u="sng" dirty="0">
                <a:solidFill>
                  <a:schemeClr val="tx1"/>
                </a:solidFill>
                <a:effectLst>
                  <a:glow rad="127000">
                    <a:srgbClr val="FFCCFF"/>
                  </a:glow>
                </a:effectLst>
                <a:latin typeface="Arial Black" panose="020B0A04020102020204" pitchFamily="34" charset="0"/>
              </a:rPr>
              <a:t>AT ALL</a:t>
            </a:r>
            <a:r>
              <a:rPr lang="en-CA" sz="3200" b="1" dirty="0">
                <a:solidFill>
                  <a:schemeClr val="tx1"/>
                </a:solidFill>
                <a:effectLst>
                  <a:glow rad="127000">
                    <a:srgbClr val="FFCCFF"/>
                  </a:glow>
                </a:effectLst>
                <a:latin typeface="Arial Black" panose="020B0A04020102020204" pitchFamily="34" charset="0"/>
              </a:rPr>
              <a:t>?</a:t>
            </a:r>
          </a:p>
          <a:p>
            <a:pPr algn="ctr"/>
            <a:endParaRPr lang="en-CA" sz="3200" b="1" dirty="0">
              <a:solidFill>
                <a:schemeClr val="tx1"/>
              </a:solidFill>
            </a:endParaRPr>
          </a:p>
          <a:p>
            <a:pPr algn="ctr"/>
            <a:r>
              <a:rPr lang="en-CA" sz="3200" b="1" u="sng" dirty="0">
                <a:solidFill>
                  <a:schemeClr val="tx1"/>
                </a:solidFill>
                <a:latin typeface="Arial Black" panose="020B0A04020102020204" pitchFamily="34" charset="0"/>
              </a:rPr>
              <a:t>When</a:t>
            </a:r>
            <a:r>
              <a:rPr lang="en-CA" sz="3200" b="1" u="sng" dirty="0">
                <a:solidFill>
                  <a:schemeClr val="tx1"/>
                </a:solidFill>
              </a:rPr>
              <a:t> was</a:t>
            </a:r>
            <a:r>
              <a:rPr lang="en-CA" sz="3200" b="1" dirty="0">
                <a:solidFill>
                  <a:schemeClr val="tx1"/>
                </a:solidFill>
              </a:rPr>
              <a:t> this </a:t>
            </a:r>
            <a:r>
              <a:rPr lang="en-CA" sz="3200" b="1" u="sng" dirty="0">
                <a:solidFill>
                  <a:schemeClr val="tx1"/>
                </a:solidFill>
              </a:rPr>
              <a:t>GREAT DELIVERANCE</a:t>
            </a:r>
            <a:r>
              <a:rPr lang="en-CA" sz="3200" b="1" dirty="0">
                <a:solidFill>
                  <a:schemeClr val="tx1"/>
                </a:solidFill>
              </a:rPr>
              <a:t> AS SPOKEN INTO BY THE Hebrew warriors, who now had filled their tummies </a:t>
            </a:r>
            <a:br>
              <a:rPr lang="en-CA" sz="3200" b="1" dirty="0">
                <a:solidFill>
                  <a:schemeClr val="tx1"/>
                </a:solidFill>
              </a:rPr>
            </a:br>
            <a:r>
              <a:rPr lang="en-CA" sz="3200" b="1" dirty="0">
                <a:solidFill>
                  <a:schemeClr val="tx1"/>
                </a:solidFill>
              </a:rPr>
              <a:t>in the present </a:t>
            </a:r>
            <a:r>
              <a:rPr lang="en-CA" sz="3200" b="1" u="sng" dirty="0">
                <a:solidFill>
                  <a:schemeClr val="tx1"/>
                </a:solidFill>
                <a:effectLst>
                  <a:glow rad="76200">
                    <a:srgbClr val="CC3399"/>
                  </a:glow>
                </a:effectLst>
                <a:latin typeface="Cooper Black" panose="0208090404030B020404" pitchFamily="18" charset="0"/>
              </a:rPr>
              <a:t>NIGHT SEASON</a:t>
            </a:r>
            <a:r>
              <a:rPr lang="en-CA" sz="3200" b="1" dirty="0">
                <a:solidFill>
                  <a:schemeClr val="tx1"/>
                </a:solidFill>
                <a:effectLst>
                  <a:glow rad="76200">
                    <a:srgbClr val="CC3399"/>
                  </a:glow>
                </a:effectLst>
                <a:latin typeface="Cooper Black" panose="0208090404030B020404" pitchFamily="18" charset="0"/>
              </a:rPr>
              <a:t>?</a:t>
            </a:r>
            <a:endParaRPr lang="en-CA" sz="3200" b="1" dirty="0">
              <a:solidFill>
                <a:schemeClr val="tx1"/>
              </a:solidFill>
              <a:latin typeface="Cooper Black" panose="0208090404030B020404" pitchFamily="18" charset="0"/>
            </a:endParaRPr>
          </a:p>
        </p:txBody>
      </p:sp>
      <p:pic>
        <p:nvPicPr>
          <p:cNvPr id="6" name="Picture 2" descr="C:\Users\Rae\Desktop\smiley face writing clear.png">
            <a:extLst>
              <a:ext uri="{FF2B5EF4-FFF2-40B4-BE49-F238E27FC236}">
                <a16:creationId xmlns="" xmlns:a16="http://schemas.microsoft.com/office/drawing/2014/main" id="{2A3B9DE0-35DB-4B15-9FCD-CC2AE988676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006028" y="3755443"/>
            <a:ext cx="2798045" cy="290527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60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49</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ext uri="{D42A27DB-BD31-4B8C-83A1-F6EECF244321}">
                <p14:modId xmlns:p14="http://schemas.microsoft.com/office/powerpoint/2010/main" val="481866106"/>
              </p:ext>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u="sng" dirty="0">
                          <a:solidFill>
                            <a:srgbClr val="C00000"/>
                          </a:solidFill>
                        </a:rPr>
                        <a:t>Do not eat food until evenin</a:t>
                      </a:r>
                      <a:r>
                        <a:rPr lang="en-CA" sz="3200" u="none" dirty="0">
                          <a:solidFill>
                            <a:srgbClr val="C00000"/>
                          </a:solidFill>
                        </a:rPr>
                        <a:t>g!</a:t>
                      </a:r>
                      <a:br>
                        <a:rPr lang="en-CA" sz="3200" u="none" dirty="0">
                          <a:solidFill>
                            <a:srgbClr val="C00000"/>
                          </a:solidFill>
                        </a:rPr>
                      </a:br>
                      <a:r>
                        <a:rPr lang="en-CA" sz="3200" u="none" dirty="0">
                          <a:solidFill>
                            <a:srgbClr val="C00000"/>
                          </a:solidFill>
                        </a:rPr>
                        <a:t>                </a:t>
                      </a:r>
                      <a:r>
                        <a:rPr lang="en-CA" sz="3200" u="none" dirty="0">
                          <a:solidFill>
                            <a:schemeClr val="tx1"/>
                          </a:solidFill>
                          <a:latin typeface="Arial Black" panose="020B0A04020102020204" pitchFamily="34" charset="0"/>
                        </a:rPr>
                        <a:t>Yesterday? </a:t>
                      </a:r>
                      <a:endParaRPr lang="en-CA" sz="3200" u="sng" dirty="0">
                        <a:solidFill>
                          <a:schemeClr val="tx1"/>
                        </a:solidFill>
                        <a:latin typeface="Arial Black" panose="020B0A04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r>
                        <a:rPr lang="en-CA" sz="36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V="1">
            <a:off x="410873" y="1485923"/>
            <a:ext cx="1870" cy="3567206"/>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a:stCxn id="5" idx="2"/>
          </p:cNvCxnSpPr>
          <p:nvPr/>
        </p:nvCxnSpPr>
        <p:spPr>
          <a:xfrm flipH="1" flipV="1">
            <a:off x="5984025" y="4593477"/>
            <a:ext cx="52748" cy="1688054"/>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886637" y="1670940"/>
            <a:ext cx="7331395" cy="2253178"/>
          </a:xfrm>
          <a:prstGeom prst="wedgeRoundRectCallout">
            <a:avLst>
              <a:gd name="adj1" fmla="val -48655"/>
              <a:gd name="adj2" fmla="val 102311"/>
              <a:gd name="adj3" fmla="val 16667"/>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err="1">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Yonathan</a:t>
            </a:r>
            <a:r>
              <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 </a:t>
            </a:r>
            <a:r>
              <a:rPr lang="en-US" sz="2800" dirty="0">
                <a:solidFill>
                  <a:schemeClr val="tx1"/>
                </a:solidFill>
              </a:rPr>
              <a:t>and his </a:t>
            </a:r>
            <a:r>
              <a:rPr lang="en-US" sz="2800" dirty="0" err="1">
                <a:solidFill>
                  <a:schemeClr val="tx1"/>
                </a:solidFill>
              </a:rPr>
              <a:t>armour</a:t>
            </a:r>
            <a:r>
              <a:rPr lang="en-US" sz="2800" dirty="0">
                <a:solidFill>
                  <a:schemeClr val="tx1"/>
                </a:solidFill>
              </a:rPr>
              <a:t> bearer exterminated 20 men on this early morning! </a:t>
            </a:r>
            <a:br>
              <a:rPr lang="en-US" sz="2800" dirty="0">
                <a:solidFill>
                  <a:schemeClr val="tx1"/>
                </a:solidFill>
              </a:rPr>
            </a:br>
            <a:r>
              <a:rPr lang="en-US" sz="2800" dirty="0">
                <a:solidFill>
                  <a:schemeClr val="tx1"/>
                </a:solidFill>
              </a:rPr>
              <a:t>The battle continued through the Light Season. </a:t>
            </a:r>
            <a:r>
              <a:rPr lang="en-US" sz="2800" dirty="0" err="1">
                <a:solidFill>
                  <a:schemeClr val="tx1"/>
                </a:solidFill>
              </a:rPr>
              <a:t>Yonathan</a:t>
            </a:r>
            <a:r>
              <a:rPr lang="en-US" sz="2800" dirty="0">
                <a:solidFill>
                  <a:schemeClr val="tx1"/>
                </a:solidFill>
              </a:rPr>
              <a:t> </a:t>
            </a:r>
            <a:r>
              <a:rPr lang="en-US" sz="2800" b="1" u="sng" dirty="0">
                <a:solidFill>
                  <a:schemeClr val="tx1"/>
                </a:solidFill>
              </a:rPr>
              <a:t>ate hone</a:t>
            </a:r>
            <a:r>
              <a:rPr lang="en-US" sz="2800" b="1" dirty="0">
                <a:solidFill>
                  <a:schemeClr val="tx1"/>
                </a:solidFill>
              </a:rPr>
              <a:t>y </a:t>
            </a:r>
            <a:r>
              <a:rPr lang="en-US" sz="2800" b="1" u="sng" dirty="0">
                <a:solidFill>
                  <a:schemeClr val="tx1"/>
                </a:solidFill>
              </a:rPr>
              <a:t>late</a:t>
            </a:r>
            <a:r>
              <a:rPr lang="en-US" sz="2800" b="1" dirty="0">
                <a:solidFill>
                  <a:schemeClr val="tx1"/>
                </a:solidFill>
              </a:rPr>
              <a:t> </a:t>
            </a:r>
            <a:r>
              <a:rPr lang="en-US" sz="2800" dirty="0">
                <a:solidFill>
                  <a:schemeClr val="tx1"/>
                </a:solidFill>
              </a:rPr>
              <a:t>in the Light Season.</a:t>
            </a:r>
            <a:endParaRPr lang="en-US" sz="2800" b="1" dirty="0">
              <a:ln w="19050">
                <a:solidFill>
                  <a:srgbClr val="F93DF0"/>
                </a:solidFill>
              </a:ln>
              <a:solidFill>
                <a:schemeClr val="tx1"/>
              </a:solidFill>
              <a:effectLst>
                <a:outerShdw blurRad="12700" dist="114300" dir="20400000" sx="102000" sy="102000" algn="br" rotWithShape="0">
                  <a:srgbClr val="00FF00"/>
                </a:outerShdw>
              </a:effectLst>
            </a:endParaRP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23048" y="1046393"/>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159077" y="4153944"/>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649848" y="264349"/>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#9</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841482" y="4372418"/>
            <a:ext cx="1723073" cy="1805118"/>
          </a:xfrm>
          <a:prstGeom prst="circularArrow">
            <a:avLst>
              <a:gd name="adj1" fmla="val 9721"/>
              <a:gd name="adj2" fmla="val 1142319"/>
              <a:gd name="adj3" fmla="val 20644209"/>
              <a:gd name="adj4" fmla="val 10869003"/>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6" name="Straight Arrow Connector 15">
            <a:extLst>
              <a:ext uri="{FF2B5EF4-FFF2-40B4-BE49-F238E27FC236}">
                <a16:creationId xmlns="" xmlns:a16="http://schemas.microsoft.com/office/drawing/2014/main" id="{CFC06E91-3562-42E2-9FA6-D7B6B66BBE11}"/>
              </a:ext>
            </a:extLst>
          </p:cNvPr>
          <p:cNvCxnSpPr>
            <a:cxnSpLocks/>
          </p:cNvCxnSpPr>
          <p:nvPr/>
        </p:nvCxnSpPr>
        <p:spPr>
          <a:xfrm>
            <a:off x="3473826" y="3761036"/>
            <a:ext cx="2209219" cy="1577880"/>
          </a:xfrm>
          <a:prstGeom prst="straightConnector1">
            <a:avLst/>
          </a:prstGeom>
          <a:ln w="76200">
            <a:solidFill>
              <a:srgbClr val="0066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693D6182-5A59-42A8-919A-5154445B8AF3}"/>
              </a:ext>
            </a:extLst>
          </p:cNvPr>
          <p:cNvSpPr/>
          <p:nvPr/>
        </p:nvSpPr>
        <p:spPr>
          <a:xfrm>
            <a:off x="1715751" y="296894"/>
            <a:ext cx="8833523" cy="805677"/>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The Covenanted - </a:t>
            </a:r>
            <a:r>
              <a:rPr lang="en-CA" sz="4800" b="1" dirty="0" err="1">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Yowm</a:t>
            </a: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a:t>
            </a:r>
          </a:p>
        </p:txBody>
      </p:sp>
      <p:sp>
        <p:nvSpPr>
          <p:cNvPr id="23" name="Arrow: Bent 22">
            <a:extLst>
              <a:ext uri="{FF2B5EF4-FFF2-40B4-BE49-F238E27FC236}">
                <a16:creationId xmlns="" xmlns:a16="http://schemas.microsoft.com/office/drawing/2014/main" id="{8D121658-292B-4254-AEEE-2236694EB84C}"/>
              </a:ext>
            </a:extLst>
          </p:cNvPr>
          <p:cNvSpPr/>
          <p:nvPr/>
        </p:nvSpPr>
        <p:spPr>
          <a:xfrm rot="11460033">
            <a:off x="4519635" y="5426054"/>
            <a:ext cx="4268354" cy="1404143"/>
          </a:xfrm>
          <a:prstGeom prst="bentArrow">
            <a:avLst>
              <a:gd name="adj1" fmla="val 25000"/>
              <a:gd name="adj2" fmla="val 31542"/>
              <a:gd name="adj3" fmla="val 44092"/>
              <a:gd name="adj4" fmla="val 43750"/>
            </a:avLst>
          </a:prstGeom>
          <a:gradFill>
            <a:gsLst>
              <a:gs pos="11000">
                <a:srgbClr val="FFFF00">
                  <a:lumMod val="91000"/>
                  <a:lumOff val="9000"/>
                </a:srgbClr>
              </a:gs>
              <a:gs pos="43000">
                <a:srgbClr val="FFCCFF"/>
              </a:gs>
              <a:gs pos="83000">
                <a:schemeClr val="bg1">
                  <a:lumMod val="50000"/>
                </a:schemeClr>
              </a:gs>
            </a:gsLst>
            <a:lin ang="5400000" scaled="1"/>
          </a:gradFill>
          <a:ln w="3810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Rectangle: Rounded Corners 24">
            <a:extLst>
              <a:ext uri="{FF2B5EF4-FFF2-40B4-BE49-F238E27FC236}">
                <a16:creationId xmlns="" xmlns:a16="http://schemas.microsoft.com/office/drawing/2014/main" id="{05772560-9145-44C1-9AB9-2E683E158C71}"/>
              </a:ext>
            </a:extLst>
          </p:cNvPr>
          <p:cNvSpPr/>
          <p:nvPr/>
        </p:nvSpPr>
        <p:spPr>
          <a:xfrm rot="10800000" flipH="1" flipV="1">
            <a:off x="6937172" y="5187060"/>
            <a:ext cx="4284408" cy="638070"/>
          </a:xfrm>
          <a:prstGeom prst="roundRect">
            <a:avLst/>
          </a:prstGeom>
          <a:noFill/>
          <a:ln>
            <a:solidFill>
              <a:srgbClr val="F93D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a:solidFill>
                  <a:prstClr val="white"/>
                </a:solidFill>
              </a:rPr>
              <a:t>Was before sunset -</a:t>
            </a:r>
            <a:endParaRPr lang="en-CA"/>
          </a:p>
        </p:txBody>
      </p:sp>
    </p:spTree>
    <p:extLst>
      <p:ext uri="{BB962C8B-B14F-4D97-AF65-F5344CB8AC3E}">
        <p14:creationId xmlns:p14="http://schemas.microsoft.com/office/powerpoint/2010/main" val="199628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par>
                          <p:cTn id="8" fill="hold">
                            <p:stCondLst>
                              <p:cond delay="2000"/>
                            </p:stCondLst>
                            <p:childTnLst>
                              <p:par>
                                <p:cTn id="9" presetID="22" presetClass="entr" presetSubtype="8" fill="hold" nodeType="afterEffect">
                                  <p:stCondLst>
                                    <p:cond delay="32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500" fill="hold"/>
                                        <p:tgtEl>
                                          <p:spTgt spid="23"/>
                                        </p:tgtEl>
                                        <p:attrNameLst>
                                          <p:attrName>ppt_w</p:attrName>
                                        </p:attrNameLst>
                                      </p:cBhvr>
                                      <p:tavLst>
                                        <p:tav tm="0">
                                          <p:val>
                                            <p:fltVal val="0"/>
                                          </p:val>
                                        </p:tav>
                                        <p:tav tm="100000">
                                          <p:val>
                                            <p:strVal val="#ppt_w"/>
                                          </p:val>
                                        </p:tav>
                                      </p:tavLst>
                                    </p:anim>
                                    <p:anim calcmode="lin" valueType="num">
                                      <p:cBhvr>
                                        <p:cTn id="17" dur="1500" fill="hold"/>
                                        <p:tgtEl>
                                          <p:spTgt spid="23"/>
                                        </p:tgtEl>
                                        <p:attrNameLst>
                                          <p:attrName>ppt_h</p:attrName>
                                        </p:attrNameLst>
                                      </p:cBhvr>
                                      <p:tavLst>
                                        <p:tav tm="0">
                                          <p:val>
                                            <p:fltVal val="0"/>
                                          </p:val>
                                        </p:tav>
                                        <p:tav tm="100000">
                                          <p:val>
                                            <p:strVal val="#ppt_h"/>
                                          </p:val>
                                        </p:tav>
                                      </p:tavLst>
                                    </p:anim>
                                    <p:anim calcmode="lin" valueType="num">
                                      <p:cBhvr>
                                        <p:cTn id="18" dur="1500" fill="hold"/>
                                        <p:tgtEl>
                                          <p:spTgt spid="23"/>
                                        </p:tgtEl>
                                        <p:attrNameLst>
                                          <p:attrName>style.rotation</p:attrName>
                                        </p:attrNameLst>
                                      </p:cBhvr>
                                      <p:tavLst>
                                        <p:tav tm="0">
                                          <p:val>
                                            <p:fltVal val="90"/>
                                          </p:val>
                                        </p:tav>
                                        <p:tav tm="100000">
                                          <p:val>
                                            <p:fltVal val="0"/>
                                          </p:val>
                                        </p:tav>
                                      </p:tavLst>
                                    </p:anim>
                                    <p:animEffect transition="in" filter="fade">
                                      <p:cBhvr>
                                        <p:cTn id="19" dur="1500"/>
                                        <p:tgtEl>
                                          <p:spTgt spid="2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500" fill="hold"/>
                                        <p:tgtEl>
                                          <p:spTgt spid="25"/>
                                        </p:tgtEl>
                                        <p:attrNameLst>
                                          <p:attrName>ppt_w</p:attrName>
                                        </p:attrNameLst>
                                      </p:cBhvr>
                                      <p:tavLst>
                                        <p:tav tm="0">
                                          <p:val>
                                            <p:fltVal val="0"/>
                                          </p:val>
                                        </p:tav>
                                        <p:tav tm="100000">
                                          <p:val>
                                            <p:strVal val="#ppt_w"/>
                                          </p:val>
                                        </p:tav>
                                      </p:tavLst>
                                    </p:anim>
                                    <p:anim calcmode="lin" valueType="num">
                                      <p:cBhvr>
                                        <p:cTn id="23" dur="1500" fill="hold"/>
                                        <p:tgtEl>
                                          <p:spTgt spid="25"/>
                                        </p:tgtEl>
                                        <p:attrNameLst>
                                          <p:attrName>ppt_h</p:attrName>
                                        </p:attrNameLst>
                                      </p:cBhvr>
                                      <p:tavLst>
                                        <p:tav tm="0">
                                          <p:val>
                                            <p:fltVal val="0"/>
                                          </p:val>
                                        </p:tav>
                                        <p:tav tm="100000">
                                          <p:val>
                                            <p:strVal val="#ppt_h"/>
                                          </p:val>
                                        </p:tav>
                                      </p:tavLst>
                                    </p:anim>
                                    <p:anim calcmode="lin" valueType="num">
                                      <p:cBhvr>
                                        <p:cTn id="24" dur="1500" fill="hold"/>
                                        <p:tgtEl>
                                          <p:spTgt spid="25"/>
                                        </p:tgtEl>
                                        <p:attrNameLst>
                                          <p:attrName>style.rotation</p:attrName>
                                        </p:attrNameLst>
                                      </p:cBhvr>
                                      <p:tavLst>
                                        <p:tav tm="0">
                                          <p:val>
                                            <p:fltVal val="90"/>
                                          </p:val>
                                        </p:tav>
                                        <p:tav tm="100000">
                                          <p:val>
                                            <p:fltVal val="0"/>
                                          </p:val>
                                        </p:tav>
                                      </p:tavLst>
                                    </p:anim>
                                    <p:animEffect transition="in" filter="fade">
                                      <p:cBhvr>
                                        <p:cTn id="25"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162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0572678-BBB9-4D28-9D48-C98177A63DF6}"/>
              </a:ext>
            </a:extLst>
          </p:cNvPr>
          <p:cNvSpPr>
            <a:spLocks noGrp="1"/>
          </p:cNvSpPr>
          <p:nvPr>
            <p:ph idx="1"/>
          </p:nvPr>
        </p:nvSpPr>
        <p:spPr>
          <a:xfrm>
            <a:off x="468927" y="450190"/>
            <a:ext cx="11369782" cy="6209145"/>
          </a:xfrm>
        </p:spPr>
        <p:txBody>
          <a:bodyPr>
            <a:normAutofit lnSpcReduction="10000"/>
          </a:bodyPr>
          <a:lstStyle/>
          <a:p>
            <a:pPr marL="0" indent="0" defTabSz="457200">
              <a:lnSpc>
                <a:spcPct val="100000"/>
              </a:lnSpc>
              <a:spcBef>
                <a:spcPts val="0"/>
              </a:spcBef>
              <a:buNone/>
              <a:defRPr/>
            </a:pPr>
            <a:r>
              <a:rPr lang="en-US" b="1" dirty="0">
                <a:solidFill>
                  <a:srgbClr val="000000"/>
                </a:solidFill>
                <a:latin typeface="Calibri" panose="020F0502020204030204" pitchFamily="34" charset="0"/>
              </a:rPr>
              <a:t>Note: </a:t>
            </a:r>
          </a:p>
          <a:p>
            <a:pPr defTabSz="457200">
              <a:lnSpc>
                <a:spcPct val="100000"/>
              </a:lnSpc>
              <a:spcBef>
                <a:spcPts val="0"/>
              </a:spcBef>
              <a:defRPr/>
            </a:pPr>
            <a:r>
              <a:rPr lang="en-US" sz="2400" dirty="0">
                <a:solidFill>
                  <a:srgbClr val="000000"/>
                </a:solidFill>
                <a:latin typeface="Calibri" panose="020F0502020204030204" pitchFamily="34" charset="0"/>
              </a:rPr>
              <a:t>These studies try to refrain from using the word “day” that has been translated from the original Hebrew word </a:t>
            </a:r>
            <a:r>
              <a:rPr lang="en-US" sz="2400" dirty="0">
                <a:solidFill>
                  <a:srgbClr val="0D0D0D"/>
                </a:solidFill>
                <a:latin typeface="Calibri,Bold"/>
              </a:rPr>
              <a:t>&lt;</a:t>
            </a:r>
            <a:r>
              <a:rPr lang="en-US" sz="2400" b="1" dirty="0" err="1">
                <a:ln>
                  <a:solidFill>
                    <a:sysClr val="windowText" lastClr="000000"/>
                  </a:solidFill>
                </a:ln>
                <a:solidFill>
                  <a:srgbClr val="00B150"/>
                </a:solidFill>
                <a:latin typeface="Calibri,Bold"/>
              </a:rPr>
              <a:t>yowm</a:t>
            </a:r>
            <a:r>
              <a:rPr lang="en-US" sz="2400" dirty="0">
                <a:solidFill>
                  <a:srgbClr val="0D0D0D"/>
                </a:solidFill>
                <a:latin typeface="Calibri,Bold"/>
              </a:rPr>
              <a:t>&gt;.</a:t>
            </a:r>
          </a:p>
          <a:p>
            <a:pPr defTabSz="457200">
              <a:lnSpc>
                <a:spcPct val="100000"/>
              </a:lnSpc>
              <a:spcBef>
                <a:spcPts val="0"/>
              </a:spcBef>
              <a:defRPr/>
            </a:pPr>
            <a:r>
              <a:rPr lang="en-US" sz="2400" dirty="0">
                <a:solidFill>
                  <a:srgbClr val="0D0D0D"/>
                </a:solidFill>
                <a:latin typeface="Calibri" panose="020F0502020204030204" pitchFamily="34" charset="0"/>
              </a:rPr>
              <a:t>The word “day” loses a massive amount of definitive correctness in its ambiguous definitions. </a:t>
            </a:r>
          </a:p>
          <a:p>
            <a:pPr defTabSz="457200">
              <a:lnSpc>
                <a:spcPct val="100000"/>
              </a:lnSpc>
              <a:spcBef>
                <a:spcPts val="0"/>
              </a:spcBef>
              <a:defRPr/>
            </a:pPr>
            <a:r>
              <a:rPr lang="en-US" sz="2400" dirty="0">
                <a:solidFill>
                  <a:srgbClr val="0D0D0D"/>
                </a:solidFill>
                <a:latin typeface="Calibri" panose="020F0502020204030204" pitchFamily="34" charset="0"/>
              </a:rPr>
              <a:t>Day can indicate 12 or 24 hours, day or night, or both! </a:t>
            </a:r>
            <a:br>
              <a:rPr lang="en-US" sz="2400" dirty="0">
                <a:solidFill>
                  <a:srgbClr val="0D0D0D"/>
                </a:solidFill>
                <a:latin typeface="Calibri" panose="020F0502020204030204" pitchFamily="34" charset="0"/>
              </a:rPr>
            </a:br>
            <a:endParaRPr lang="en-US" sz="2400" dirty="0">
              <a:solidFill>
                <a:srgbClr val="0D0D0D"/>
              </a:solidFill>
              <a:latin typeface="Calibri" panose="020F0502020204030204" pitchFamily="34" charset="0"/>
            </a:endParaRP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To understand Scripture correctly we need to be </a:t>
            </a:r>
            <a:r>
              <a:rPr lang="en-US" sz="2400" u="sng" dirty="0">
                <a:solidFill>
                  <a:srgbClr val="0D0D0D"/>
                </a:solidFill>
                <a:latin typeface="Calibri" panose="020F0502020204030204" pitchFamily="34" charset="0"/>
              </a:rPr>
              <a:t>much more accurate</a:t>
            </a:r>
            <a:r>
              <a:rPr lang="en-US" sz="2400" dirty="0">
                <a:solidFill>
                  <a:srgbClr val="0D0D0D"/>
                </a:solidFill>
                <a:latin typeface="Calibri" panose="020F0502020204030204" pitchFamily="34" charset="0"/>
              </a:rPr>
              <a:t>. </a:t>
            </a: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Preference is given to the </a:t>
            </a:r>
            <a:r>
              <a:rPr lang="en-US" sz="2400" dirty="0">
                <a:latin typeface="Calibri" panose="020F0502020204030204" pitchFamily="34" charset="0"/>
              </a:rPr>
              <a:t>word</a:t>
            </a:r>
            <a:r>
              <a:rPr lang="en-US" sz="2400" dirty="0">
                <a:solidFill>
                  <a:srgbClr val="0D0D0D"/>
                </a:solidFill>
                <a:latin typeface="Calibri" panose="020F0502020204030204" pitchFamily="34" charset="0"/>
              </a:rPr>
              <a:t> “</a:t>
            </a:r>
            <a:r>
              <a:rPr lang="en-US" sz="2400" b="1" dirty="0">
                <a:ln>
                  <a:solidFill>
                    <a:sysClr val="windowText" lastClr="000000"/>
                  </a:solidFill>
                </a:ln>
                <a:solidFill>
                  <a:srgbClr val="9F0CFF"/>
                </a:solidFill>
                <a:latin typeface="Calibri,Bold"/>
              </a:rPr>
              <a:t>cycle</a:t>
            </a:r>
            <a:r>
              <a:rPr lang="en-US" sz="2400" dirty="0">
                <a:latin typeface="Calibri" panose="020F0502020204030204" pitchFamily="34" charset="0"/>
                <a:cs typeface="Calibri" panose="020F0502020204030204" pitchFamily="34" charset="0"/>
              </a:rPr>
              <a:t>”</a:t>
            </a:r>
            <a:r>
              <a:rPr lang="en-US" sz="2400" b="1" dirty="0">
                <a:solidFill>
                  <a:srgbClr val="9F0CFF"/>
                </a:solidFill>
                <a:latin typeface="Calibri,Bold"/>
              </a:rPr>
              <a:t> </a:t>
            </a:r>
            <a:r>
              <a:rPr lang="en-US" sz="2400" dirty="0">
                <a:solidFill>
                  <a:srgbClr val="0D0D0D"/>
                </a:solidFill>
                <a:latin typeface="Calibri" panose="020F0502020204030204" pitchFamily="34" charset="0"/>
              </a:rPr>
              <a:t>in place of </a:t>
            </a:r>
            <a:r>
              <a:rPr lang="en-US" sz="2400" b="1" i="1" dirty="0">
                <a:solidFill>
                  <a:srgbClr val="0D0D0D"/>
                </a:solidFill>
                <a:latin typeface="Georgia,Italic"/>
              </a:rPr>
              <a:t>day</a:t>
            </a:r>
            <a:r>
              <a:rPr lang="en-US" sz="2400" dirty="0">
                <a:solidFill>
                  <a:srgbClr val="0D0D0D"/>
                </a:solidFill>
                <a:latin typeface="Calibri" panose="020F0502020204030204" pitchFamily="34" charset="0"/>
              </a:rPr>
              <a:t>.</a:t>
            </a: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When quoting the</a:t>
            </a:r>
            <a:r>
              <a:rPr lang="en-US" sz="2400" b="1" dirty="0">
                <a:solidFill>
                  <a:srgbClr val="9F0CFF"/>
                </a:solidFill>
                <a:latin typeface="Calibri,Bold"/>
              </a:rPr>
              <a:t> </a:t>
            </a:r>
            <a:r>
              <a:rPr lang="en-US" sz="2400" dirty="0">
                <a:solidFill>
                  <a:srgbClr val="0D0D0D"/>
                </a:solidFill>
                <a:latin typeface="Calibri" panose="020F0502020204030204" pitchFamily="34" charset="0"/>
              </a:rPr>
              <a:t>Scriptures or citing the Shabbat </a:t>
            </a:r>
            <a:r>
              <a:rPr lang="en-US" sz="2400" b="1" dirty="0">
                <a:ln>
                  <a:solidFill>
                    <a:sysClr val="windowText" lastClr="000000"/>
                  </a:solidFill>
                </a:ln>
                <a:solidFill>
                  <a:srgbClr val="FF0066"/>
                </a:solidFill>
                <a:latin typeface="Calibri,Bold"/>
              </a:rPr>
              <a:t>Day</a:t>
            </a:r>
            <a:r>
              <a:rPr lang="en-US" sz="2400" b="1" dirty="0">
                <a:solidFill>
                  <a:srgbClr val="FF0066"/>
                </a:solidFill>
                <a:latin typeface="Calibri,Bold"/>
              </a:rPr>
              <a:t> </a:t>
            </a:r>
            <a:r>
              <a:rPr lang="en-US" sz="2400" dirty="0">
                <a:solidFill>
                  <a:srgbClr val="0D0D0D"/>
                </a:solidFill>
                <a:latin typeface="Calibri" panose="020F0502020204030204" pitchFamily="34" charset="0"/>
              </a:rPr>
              <a:t>you will see it. </a:t>
            </a: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Otherwise </a:t>
            </a:r>
            <a:r>
              <a:rPr lang="en-US" sz="2400" b="1" dirty="0">
                <a:ln>
                  <a:solidFill>
                    <a:sysClr val="windowText" lastClr="000000"/>
                  </a:solidFill>
                </a:ln>
                <a:solidFill>
                  <a:srgbClr val="9A00FF"/>
                </a:solidFill>
                <a:latin typeface="Calibri,Bold"/>
              </a:rPr>
              <a:t>cycle</a:t>
            </a:r>
            <a:r>
              <a:rPr lang="en-US" sz="2400" b="1" dirty="0">
                <a:solidFill>
                  <a:srgbClr val="9A00FF"/>
                </a:solidFill>
                <a:latin typeface="Calibri,Bold"/>
              </a:rPr>
              <a:t> </a:t>
            </a:r>
            <a:r>
              <a:rPr lang="en-US" sz="2400" dirty="0">
                <a:solidFill>
                  <a:srgbClr val="0D0D0D"/>
                </a:solidFill>
                <a:latin typeface="Calibri" panose="020F0502020204030204" pitchFamily="34" charset="0"/>
              </a:rPr>
              <a:t>is the word of choice. </a:t>
            </a:r>
            <a:br>
              <a:rPr lang="en-US" sz="2400" dirty="0">
                <a:solidFill>
                  <a:srgbClr val="0D0D0D"/>
                </a:solidFill>
                <a:latin typeface="Calibri" panose="020F0502020204030204" pitchFamily="34" charset="0"/>
              </a:rPr>
            </a:br>
            <a:endParaRPr lang="en-US" sz="2400" dirty="0">
              <a:solidFill>
                <a:srgbClr val="0D0D0D"/>
              </a:solidFill>
              <a:latin typeface="Calibri" panose="020F0502020204030204" pitchFamily="34" charset="0"/>
            </a:endParaRPr>
          </a:p>
          <a:p>
            <a:pPr marL="0" lvl="0" indent="0" defTabSz="457200">
              <a:lnSpc>
                <a:spcPct val="100000"/>
              </a:lnSpc>
              <a:spcBef>
                <a:spcPts val="0"/>
              </a:spcBef>
              <a:buNone/>
              <a:defRPr/>
            </a:pPr>
            <a:r>
              <a:rPr lang="en-US" sz="2400" dirty="0">
                <a:solidFill>
                  <a:srgbClr val="0D0D0D"/>
                </a:solidFill>
                <a:latin typeface="Calibri" panose="020F0502020204030204" pitchFamily="34" charset="0"/>
              </a:rPr>
              <a:t>The 24 hour </a:t>
            </a:r>
            <a:r>
              <a:rPr lang="en-US" sz="2400" b="1" dirty="0">
                <a:ln>
                  <a:solidFill>
                    <a:sysClr val="windowText" lastClr="000000"/>
                  </a:solidFill>
                </a:ln>
                <a:solidFill>
                  <a:srgbClr val="9A00FF"/>
                </a:solidFill>
                <a:latin typeface="Calibri,Bold"/>
              </a:rPr>
              <a:t>cycle</a:t>
            </a:r>
            <a:r>
              <a:rPr lang="en-US" sz="2400" b="1" dirty="0">
                <a:solidFill>
                  <a:srgbClr val="9A00FF"/>
                </a:solidFill>
                <a:latin typeface="Calibri,Bold"/>
              </a:rPr>
              <a:t> </a:t>
            </a:r>
            <a:r>
              <a:rPr lang="en-US" sz="2400" dirty="0">
                <a:solidFill>
                  <a:srgbClr val="0D0D0D"/>
                </a:solidFill>
                <a:latin typeface="Calibri" panose="020F0502020204030204" pitchFamily="34" charset="0"/>
              </a:rPr>
              <a:t>will be </a:t>
            </a:r>
            <a:r>
              <a:rPr lang="en-US" sz="2400" i="1" dirty="0">
                <a:solidFill>
                  <a:srgbClr val="FF0000"/>
                </a:solidFill>
                <a:latin typeface="Calibri,Italic"/>
              </a:rPr>
              <a:t>defined </a:t>
            </a:r>
            <a:r>
              <a:rPr lang="en-US" sz="2400" dirty="0">
                <a:solidFill>
                  <a:srgbClr val="0D0D0D"/>
                </a:solidFill>
                <a:latin typeface="Calibri" panose="020F0502020204030204" pitchFamily="34" charset="0"/>
              </a:rPr>
              <a:t>below to pinpoint the </a:t>
            </a:r>
            <a:r>
              <a:rPr lang="en-US" sz="2400" b="1" dirty="0">
                <a:solidFill>
                  <a:srgbClr val="0D0D0D"/>
                </a:solidFill>
                <a:latin typeface="Calibri,Bold"/>
              </a:rPr>
              <a:t>two seasons</a:t>
            </a:r>
            <a:r>
              <a:rPr lang="en-US" sz="2400" dirty="0">
                <a:solidFill>
                  <a:srgbClr val="0D0D0D"/>
                </a:solidFill>
                <a:latin typeface="Calibri" panose="020F0502020204030204" pitchFamily="34" charset="0"/>
              </a:rPr>
              <a:t>. </a:t>
            </a:r>
          </a:p>
          <a:p>
            <a:pPr marL="342900" lvl="0" indent="-342900" defTabSz="457200">
              <a:lnSpc>
                <a:spcPct val="100000"/>
              </a:lnSpc>
              <a:spcBef>
                <a:spcPts val="0"/>
              </a:spcBef>
              <a:buFontTx/>
              <a:buAutoNum type="arabicPeriod"/>
              <a:defRPr/>
            </a:pPr>
            <a:r>
              <a:rPr lang="en-US" sz="2400" b="1" dirty="0">
                <a:ln>
                  <a:solidFill>
                    <a:sysClr val="windowText" lastClr="000000"/>
                  </a:solidFill>
                </a:ln>
                <a:solidFill>
                  <a:srgbClr val="9A00FF"/>
                </a:solidFill>
                <a:latin typeface="Calibri,Bold"/>
              </a:rPr>
              <a:t>Cycle</a:t>
            </a:r>
            <a:r>
              <a:rPr lang="en-US" sz="2400" b="1" dirty="0">
                <a:solidFill>
                  <a:srgbClr val="9A00FF"/>
                </a:solidFill>
                <a:latin typeface="Calibri,Bold"/>
              </a:rPr>
              <a:t> </a:t>
            </a:r>
            <a:r>
              <a:rPr lang="en-US" sz="2400" b="1" dirty="0">
                <a:solidFill>
                  <a:srgbClr val="0D0D0D"/>
                </a:solidFill>
                <a:latin typeface="Calibri,Bold"/>
              </a:rPr>
              <a:t>= </a:t>
            </a:r>
            <a:r>
              <a:rPr lang="en-US" sz="2400" dirty="0">
                <a:solidFill>
                  <a:srgbClr val="0D0D0D"/>
                </a:solidFill>
                <a:latin typeface="Calibri" panose="020F0502020204030204" pitchFamily="34" charset="0"/>
              </a:rPr>
              <a:t>24 hours containing the 2 seasons, one of </a:t>
            </a:r>
            <a:r>
              <a:rPr lang="en-US" sz="2400" b="1" dirty="0">
                <a:ln>
                  <a:solidFill>
                    <a:sysClr val="windowText" lastClr="000000"/>
                  </a:solidFill>
                </a:ln>
                <a:solidFill>
                  <a:srgbClr val="9A33FF"/>
                </a:solidFill>
                <a:latin typeface="Calibri,Bold"/>
              </a:rPr>
              <a:t>light</a:t>
            </a:r>
            <a:r>
              <a:rPr lang="en-US" sz="2400" b="1" dirty="0">
                <a:solidFill>
                  <a:srgbClr val="9A33FF"/>
                </a:solidFill>
                <a:latin typeface="Calibri,Bold"/>
              </a:rPr>
              <a:t> </a:t>
            </a:r>
            <a:r>
              <a:rPr lang="en-US" sz="2400" dirty="0">
                <a:solidFill>
                  <a:srgbClr val="0D0D0D"/>
                </a:solidFill>
                <a:latin typeface="Calibri" panose="020F0502020204030204" pitchFamily="34" charset="0"/>
              </a:rPr>
              <a:t>– H216 </a:t>
            </a:r>
            <a:r>
              <a:rPr lang="en-US" sz="2400" dirty="0">
                <a:solidFill>
                  <a:srgbClr val="0D0D0D"/>
                </a:solidFill>
                <a:latin typeface="Calibri,Bold"/>
              </a:rPr>
              <a:t>&lt;</a:t>
            </a:r>
            <a:r>
              <a:rPr lang="en-US" sz="2400" b="1" dirty="0">
                <a:ln>
                  <a:solidFill>
                    <a:sysClr val="windowText" lastClr="000000"/>
                  </a:solidFill>
                </a:ln>
                <a:solidFill>
                  <a:srgbClr val="00B150"/>
                </a:solidFill>
                <a:latin typeface="Calibri,Bold"/>
              </a:rPr>
              <a:t>’</a:t>
            </a:r>
            <a:r>
              <a:rPr lang="en-US" sz="2400" b="1" dirty="0" err="1">
                <a:ln>
                  <a:solidFill>
                    <a:sysClr val="windowText" lastClr="000000"/>
                  </a:solidFill>
                </a:ln>
                <a:solidFill>
                  <a:srgbClr val="00B150"/>
                </a:solidFill>
                <a:latin typeface="Calibri,Bold"/>
              </a:rPr>
              <a:t>owr</a:t>
            </a:r>
            <a:r>
              <a:rPr lang="en-US" sz="2400" dirty="0">
                <a:solidFill>
                  <a:srgbClr val="0D0D0D"/>
                </a:solidFill>
                <a:latin typeface="Calibri,Bold"/>
              </a:rPr>
              <a:t>&gt;</a:t>
            </a:r>
            <a:r>
              <a:rPr lang="en-US" sz="2400" b="1" dirty="0">
                <a:solidFill>
                  <a:srgbClr val="0D0D0D"/>
                </a:solidFill>
                <a:latin typeface="Calibri,Bold"/>
              </a:rPr>
              <a:t> </a:t>
            </a:r>
            <a:r>
              <a:rPr lang="en-US" sz="2400" dirty="0">
                <a:solidFill>
                  <a:srgbClr val="1F497D"/>
                </a:solidFill>
                <a:latin typeface="Calibri,Bold"/>
              </a:rPr>
              <a:t>and </a:t>
            </a:r>
            <a:br>
              <a:rPr lang="en-US" sz="2400" dirty="0">
                <a:solidFill>
                  <a:srgbClr val="1F497D"/>
                </a:solidFill>
                <a:latin typeface="Calibri,Bold"/>
              </a:rPr>
            </a:br>
            <a:r>
              <a:rPr lang="en-US" sz="2400" dirty="0">
                <a:solidFill>
                  <a:srgbClr val="1F497D"/>
                </a:solidFill>
                <a:latin typeface="Calibri,Bold"/>
              </a:rPr>
              <a:t>	one of</a:t>
            </a:r>
            <a:r>
              <a:rPr lang="en-US" sz="2400" b="1" dirty="0">
                <a:solidFill>
                  <a:srgbClr val="1F497D"/>
                </a:solidFill>
                <a:latin typeface="Calibri,Bold"/>
              </a:rPr>
              <a:t> </a:t>
            </a:r>
            <a:r>
              <a:rPr lang="en-US" sz="2400" b="1" dirty="0">
                <a:ln>
                  <a:solidFill>
                    <a:sysClr val="windowText" lastClr="000000"/>
                  </a:solidFill>
                </a:ln>
                <a:solidFill>
                  <a:srgbClr val="9A33FF"/>
                </a:solidFill>
                <a:latin typeface="Calibri,Bold"/>
              </a:rPr>
              <a:t>night</a:t>
            </a:r>
            <a:r>
              <a:rPr lang="en-US" sz="2400" b="1" dirty="0">
                <a:solidFill>
                  <a:srgbClr val="9A33FF"/>
                </a:solidFill>
                <a:latin typeface="Calibri,Bold"/>
              </a:rPr>
              <a:t> </a:t>
            </a:r>
            <a:r>
              <a:rPr lang="en-US" sz="2400" dirty="0">
                <a:solidFill>
                  <a:srgbClr val="0D0D0D"/>
                </a:solidFill>
                <a:latin typeface="Calibri" panose="020F0502020204030204" pitchFamily="34" charset="0"/>
              </a:rPr>
              <a:t>– H3915 </a:t>
            </a:r>
            <a:r>
              <a:rPr lang="en-US" sz="2400" dirty="0">
                <a:solidFill>
                  <a:srgbClr val="0D0D0D"/>
                </a:solidFill>
                <a:latin typeface="Calibri,Bold"/>
              </a:rPr>
              <a:t>&lt;</a:t>
            </a:r>
            <a:r>
              <a:rPr lang="en-US" sz="2400" b="1" dirty="0" err="1">
                <a:ln>
                  <a:solidFill>
                    <a:sysClr val="windowText" lastClr="000000"/>
                  </a:solidFill>
                </a:ln>
                <a:solidFill>
                  <a:srgbClr val="00B150"/>
                </a:solidFill>
                <a:latin typeface="Calibri,Bold"/>
              </a:rPr>
              <a:t>layil</a:t>
            </a:r>
            <a:r>
              <a:rPr lang="en-US" sz="2400" dirty="0">
                <a:solidFill>
                  <a:srgbClr val="0D0D0D"/>
                </a:solidFill>
                <a:latin typeface="Calibri,Bold"/>
              </a:rPr>
              <a:t>&gt;.</a:t>
            </a:r>
            <a:r>
              <a:rPr lang="en-US" sz="2400" b="1" dirty="0">
                <a:solidFill>
                  <a:srgbClr val="0D0D0D"/>
                </a:solidFill>
                <a:latin typeface="Calibri,Bold"/>
              </a:rPr>
              <a:t> </a:t>
            </a:r>
          </a:p>
          <a:p>
            <a:pPr marL="342900" lvl="0" indent="-342900" defTabSz="457200">
              <a:lnSpc>
                <a:spcPct val="100000"/>
              </a:lnSpc>
              <a:spcBef>
                <a:spcPts val="0"/>
              </a:spcBef>
              <a:buFontTx/>
              <a:buAutoNum type="arabicPeriod"/>
              <a:defRPr/>
            </a:pPr>
            <a:r>
              <a:rPr lang="en-US" sz="2400" b="1" dirty="0">
                <a:ln>
                  <a:solidFill>
                    <a:sysClr val="windowText" lastClr="000000"/>
                  </a:solidFill>
                </a:ln>
                <a:solidFill>
                  <a:srgbClr val="9A00FF"/>
                </a:solidFill>
                <a:latin typeface="Calibri,Bold"/>
              </a:rPr>
              <a:t>Season</a:t>
            </a:r>
            <a:r>
              <a:rPr lang="en-US" sz="2400" b="1" dirty="0">
                <a:solidFill>
                  <a:srgbClr val="9A00FF"/>
                </a:solidFill>
                <a:latin typeface="Calibri,Bold"/>
              </a:rPr>
              <a:t> </a:t>
            </a:r>
            <a:r>
              <a:rPr lang="en-US" sz="2400" dirty="0">
                <a:solidFill>
                  <a:srgbClr val="000000"/>
                </a:solidFill>
                <a:latin typeface="Calibri" panose="020F0502020204030204" pitchFamily="34" charset="0"/>
              </a:rPr>
              <a:t>H6256 - &lt;</a:t>
            </a:r>
            <a:r>
              <a:rPr lang="en-US" sz="2400" b="1" dirty="0">
                <a:ln>
                  <a:solidFill>
                    <a:sysClr val="windowText" lastClr="000000"/>
                  </a:solidFill>
                </a:ln>
                <a:solidFill>
                  <a:srgbClr val="00B150"/>
                </a:solidFill>
                <a:latin typeface="Calibri,Bold"/>
              </a:rPr>
              <a:t>`eth</a:t>
            </a:r>
            <a:r>
              <a:rPr lang="en-US" sz="2400" dirty="0">
                <a:solidFill>
                  <a:srgbClr val="000000"/>
                </a:solidFill>
                <a:latin typeface="Calibri" panose="020F0502020204030204" pitchFamily="34" charset="0"/>
              </a:rPr>
              <a:t>&gt;, </a:t>
            </a:r>
            <a:r>
              <a:rPr lang="en-US" sz="2400" b="1" dirty="0">
                <a:solidFill>
                  <a:srgbClr val="000000"/>
                </a:solidFill>
                <a:latin typeface="Calibri,Bold"/>
              </a:rPr>
              <a:t>= </a:t>
            </a:r>
            <a:r>
              <a:rPr lang="en-US" sz="2400" dirty="0">
                <a:solidFill>
                  <a:srgbClr val="000000"/>
                </a:solidFill>
                <a:latin typeface="Calibri,Bold"/>
              </a:rPr>
              <a:t>(approx.) </a:t>
            </a:r>
            <a:r>
              <a:rPr lang="en-US" sz="2400" dirty="0">
                <a:solidFill>
                  <a:srgbClr val="000000"/>
                </a:solidFill>
                <a:latin typeface="Calibri" panose="020F0502020204030204" pitchFamily="34" charset="0"/>
              </a:rPr>
              <a:t>12 Hour blocks of time whether it is </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       </a:t>
            </a:r>
            <a:r>
              <a:rPr lang="en-US" sz="2400" b="1" dirty="0">
                <a:ln>
                  <a:solidFill>
                    <a:sysClr val="windowText" lastClr="000000"/>
                  </a:solidFill>
                </a:ln>
                <a:solidFill>
                  <a:srgbClr val="9A33FF"/>
                </a:solidFill>
                <a:latin typeface="Calibri,Bold"/>
              </a:rPr>
              <a:t>Light Season </a:t>
            </a:r>
            <a:r>
              <a:rPr lang="en-US" sz="2400" b="1" dirty="0">
                <a:ln>
                  <a:solidFill>
                    <a:sysClr val="windowText" lastClr="000000"/>
                  </a:solidFill>
                </a:ln>
                <a:solidFill>
                  <a:srgbClr val="FF0000"/>
                </a:solidFill>
                <a:latin typeface="Calibri,Bold"/>
              </a:rPr>
              <a:t>or </a:t>
            </a:r>
            <a:r>
              <a:rPr lang="en-US" sz="2400" b="1" dirty="0">
                <a:ln>
                  <a:solidFill>
                    <a:sysClr val="windowText" lastClr="000000"/>
                  </a:solidFill>
                </a:ln>
                <a:solidFill>
                  <a:srgbClr val="9A33FF"/>
                </a:solidFill>
                <a:latin typeface="Calibri,Bold"/>
              </a:rPr>
              <a:t>Night Season</a:t>
            </a:r>
            <a:r>
              <a:rPr lang="en-US" sz="2400" dirty="0">
                <a:ln>
                  <a:solidFill>
                    <a:sysClr val="windowText" lastClr="000000"/>
                  </a:solidFill>
                </a:ln>
                <a:solidFill>
                  <a:srgbClr val="9A33FF"/>
                </a:solidFill>
                <a:latin typeface="Calibri,Bold"/>
              </a:rPr>
              <a:t>.</a:t>
            </a:r>
            <a:r>
              <a:rPr lang="en-US" sz="2400" dirty="0">
                <a:solidFill>
                  <a:srgbClr val="000000"/>
                </a:solidFill>
                <a:latin typeface="Calibri" panose="020F0502020204030204" pitchFamily="34" charset="0"/>
              </a:rPr>
              <a:t> </a:t>
            </a:r>
          </a:p>
          <a:p>
            <a:pPr marL="0" lvl="0" indent="0" defTabSz="457200">
              <a:lnSpc>
                <a:spcPct val="100000"/>
              </a:lnSpc>
              <a:spcBef>
                <a:spcPts val="0"/>
              </a:spcBef>
              <a:buNone/>
              <a:defRPr/>
            </a:pPr>
            <a:r>
              <a:rPr lang="en-US" sz="2400" dirty="0">
                <a:solidFill>
                  <a:srgbClr val="000000"/>
                </a:solidFill>
                <a:latin typeface="Calibri" panose="020F0502020204030204" pitchFamily="34" charset="0"/>
              </a:rPr>
              <a:t>A very important application example of “</a:t>
            </a:r>
            <a:r>
              <a:rPr lang="en-US" sz="2400" b="1" dirty="0">
                <a:ln>
                  <a:solidFill>
                    <a:sysClr val="windowText" lastClr="000000"/>
                  </a:solidFill>
                </a:ln>
                <a:solidFill>
                  <a:srgbClr val="9A33FF"/>
                </a:solidFill>
                <a:latin typeface="Calibri,Bold"/>
              </a:rPr>
              <a:t>season</a:t>
            </a:r>
            <a:r>
              <a:rPr lang="en-US" sz="2400" dirty="0">
                <a:solidFill>
                  <a:srgbClr val="000000"/>
                </a:solidFill>
                <a:latin typeface="Calibri" panose="020F0502020204030204" pitchFamily="34" charset="0"/>
              </a:rPr>
              <a:t>” </a:t>
            </a:r>
            <a:r>
              <a:rPr lang="en-US" sz="2400" b="1" dirty="0">
                <a:ln>
                  <a:solidFill>
                    <a:sysClr val="windowText" lastClr="000000"/>
                  </a:solidFill>
                </a:ln>
                <a:solidFill>
                  <a:srgbClr val="9A33FF"/>
                </a:solidFill>
                <a:latin typeface="Calibri,Bold"/>
              </a:rPr>
              <a:t>is</a:t>
            </a:r>
            <a:r>
              <a:rPr lang="en-US" sz="2400" b="1" dirty="0">
                <a:solidFill>
                  <a:srgbClr val="9A33FF"/>
                </a:solidFill>
                <a:latin typeface="Calibri,Bold"/>
              </a:rPr>
              <a:t> </a:t>
            </a:r>
            <a:r>
              <a:rPr lang="en-US" sz="2400" dirty="0">
                <a:solidFill>
                  <a:srgbClr val="000000"/>
                </a:solidFill>
                <a:latin typeface="Calibri" panose="020F0502020204030204" pitchFamily="34" charset="0"/>
              </a:rPr>
              <a:t>found in </a:t>
            </a:r>
            <a:r>
              <a:rPr lang="en-US" sz="2200" b="1" dirty="0" err="1">
                <a:ln>
                  <a:solidFill>
                    <a:sysClr val="windowText" lastClr="000000"/>
                  </a:solidFill>
                </a:ln>
                <a:solidFill>
                  <a:srgbClr val="006699"/>
                </a:solidFill>
                <a:latin typeface="Calibri,Bold"/>
              </a:rPr>
              <a:t>Yerimyahu</a:t>
            </a:r>
            <a:r>
              <a:rPr lang="en-US" sz="2000" b="1" dirty="0">
                <a:solidFill>
                  <a:srgbClr val="006699"/>
                </a:solidFill>
                <a:latin typeface="Calibri,Bold"/>
              </a:rPr>
              <a:t> </a:t>
            </a:r>
            <a:r>
              <a:rPr lang="en-US" sz="2000" dirty="0">
                <a:solidFill>
                  <a:srgbClr val="000000"/>
                </a:solidFill>
                <a:latin typeface="Calibri" panose="020F0502020204030204" pitchFamily="34" charset="0"/>
              </a:rPr>
              <a:t>(</a:t>
            </a:r>
            <a:r>
              <a:rPr lang="en-US" sz="2000" dirty="0" err="1">
                <a:solidFill>
                  <a:srgbClr val="000000"/>
                </a:solidFill>
                <a:latin typeface="Calibri" panose="020F0502020204030204" pitchFamily="34" charset="0"/>
              </a:rPr>
              <a:t>Jer</a:t>
            </a:r>
            <a:r>
              <a:rPr lang="en-US" sz="2000" dirty="0">
                <a:solidFill>
                  <a:srgbClr val="000000"/>
                </a:solidFill>
                <a:latin typeface="Calibri" panose="020F0502020204030204" pitchFamily="34" charset="0"/>
              </a:rPr>
              <a:t>)</a:t>
            </a:r>
            <a:r>
              <a:rPr lang="en-US" sz="2000" dirty="0">
                <a:ln>
                  <a:solidFill>
                    <a:sysClr val="windowText" lastClr="000000"/>
                  </a:solidFill>
                </a:ln>
                <a:solidFill>
                  <a:srgbClr val="000000"/>
                </a:solidFill>
                <a:latin typeface="Calibri" panose="020F0502020204030204" pitchFamily="34" charset="0"/>
              </a:rPr>
              <a:t> </a:t>
            </a:r>
            <a:r>
              <a:rPr lang="en-US" sz="2200" b="1" dirty="0">
                <a:ln>
                  <a:solidFill>
                    <a:sysClr val="windowText" lastClr="000000"/>
                  </a:solidFill>
                </a:ln>
                <a:solidFill>
                  <a:srgbClr val="006699"/>
                </a:solidFill>
                <a:latin typeface="Calibri,Bold"/>
              </a:rPr>
              <a:t>33:20-25.</a:t>
            </a:r>
          </a:p>
        </p:txBody>
      </p:sp>
      <p:sp>
        <p:nvSpPr>
          <p:cNvPr id="2" name="Slide Number Placeholder 1">
            <a:extLst>
              <a:ext uri="{FF2B5EF4-FFF2-40B4-BE49-F238E27FC236}">
                <a16:creationId xmlns="" xmlns:a16="http://schemas.microsoft.com/office/drawing/2014/main" id="{CC8354C7-C912-4B30-B138-507884804EDF}"/>
              </a:ext>
            </a:extLst>
          </p:cNvPr>
          <p:cNvSpPr>
            <a:spLocks noGrp="1"/>
          </p:cNvSpPr>
          <p:nvPr>
            <p:ph type="sldNum" sz="quarter" idx="12"/>
          </p:nvPr>
        </p:nvSpPr>
        <p:spPr>
          <a:xfrm>
            <a:off x="11838709" y="6517986"/>
            <a:ext cx="353291" cy="340014"/>
          </a:xfrm>
        </p:spPr>
        <p:txBody>
          <a:bodyPr/>
          <a:lstStyle/>
          <a:p>
            <a:fld id="{013F0C8B-F959-4B64-89A8-DBC3EC2ED197}" type="slidenum">
              <a:rPr lang="en-CA" smtClean="0">
                <a:solidFill>
                  <a:schemeClr val="tx1"/>
                </a:solidFill>
              </a:rPr>
              <a:t>5</a:t>
            </a:fld>
            <a:endParaRPr lang="en-CA" dirty="0">
              <a:solidFill>
                <a:schemeClr val="tx1"/>
              </a:solidFill>
            </a:endParaRPr>
          </a:p>
        </p:txBody>
      </p:sp>
      <p:sp>
        <p:nvSpPr>
          <p:cNvPr id="4" name="Rectangle: Rounded Corners 5">
            <a:extLst>
              <a:ext uri="{FF2B5EF4-FFF2-40B4-BE49-F238E27FC236}">
                <a16:creationId xmlns="" xmlns:a16="http://schemas.microsoft.com/office/drawing/2014/main" id="{C5663818-A278-48A6-B055-313ADD169063}"/>
              </a:ext>
            </a:extLst>
          </p:cNvPr>
          <p:cNvSpPr/>
          <p:nvPr/>
        </p:nvSpPr>
        <p:spPr>
          <a:xfrm>
            <a:off x="4133850" y="186118"/>
            <a:ext cx="3603172" cy="530319"/>
          </a:xfrm>
          <a:prstGeom prst="roundRect">
            <a:avLst>
              <a:gd name="adj" fmla="val 42930"/>
            </a:avLst>
          </a:prstGeom>
          <a:solidFill>
            <a:schemeClr val="accent6">
              <a:lumMod val="20000"/>
              <a:lumOff val="80000"/>
            </a:schemeClr>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b="1" dirty="0">
                <a:solidFill>
                  <a:srgbClr val="0000FF"/>
                </a:solidFill>
              </a:rPr>
              <a:t>Getting Started</a:t>
            </a:r>
            <a:endParaRPr lang="en-CA" sz="3200" b="1" dirty="0">
              <a:solidFill>
                <a:srgbClr val="002060"/>
              </a:solidFill>
            </a:endParaRPr>
          </a:p>
        </p:txBody>
      </p:sp>
    </p:spTree>
    <p:extLst>
      <p:ext uri="{BB962C8B-B14F-4D97-AF65-F5344CB8AC3E}">
        <p14:creationId xmlns:p14="http://schemas.microsoft.com/office/powerpoint/2010/main" val="1156353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50</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endParaRPr lang="en-CA"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V="1">
            <a:off x="410873" y="1485923"/>
            <a:ext cx="1870" cy="3567206"/>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V="1">
            <a:off x="5984025" y="4593474"/>
            <a:ext cx="0" cy="1688057"/>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2831690" y="1630564"/>
            <a:ext cx="9337262" cy="2194184"/>
          </a:xfrm>
          <a:prstGeom prst="wedgeRoundRectCallout">
            <a:avLst>
              <a:gd name="adj1" fmla="val -6005"/>
              <a:gd name="adj2" fmla="val 102367"/>
              <a:gd name="adj3" fmla="val 16667"/>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That night </a:t>
            </a:r>
            <a:r>
              <a:rPr lang="en-US" sz="4000" b="1" u="sng"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after the        sun had set</a:t>
            </a:r>
            <a:r>
              <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  lots were drawn.     </a:t>
            </a:r>
            <a:r>
              <a:rPr lang="en-US" sz="4000" b="1" dirty="0" err="1">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Yonathan</a:t>
            </a:r>
            <a:r>
              <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
            </a:r>
            <a:br>
              <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br>
            <a:r>
              <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      was sentenced to        DEATH. </a:t>
            </a:r>
            <a:endParaRPr lang="en-US" sz="2800" b="1" dirty="0">
              <a:ln w="19050">
                <a:solidFill>
                  <a:srgbClr val="F93DF0"/>
                </a:solidFill>
              </a:ln>
              <a:solidFill>
                <a:schemeClr val="tx1"/>
              </a:solidFill>
              <a:effectLst>
                <a:outerShdw blurRad="12700" dist="114300" dir="20400000" sx="102000" sy="102000" algn="br" rotWithShape="0">
                  <a:srgbClr val="00FF00"/>
                </a:outerShdw>
              </a:effectLst>
            </a:endParaRP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23048" y="1046393"/>
            <a:ext cx="1330033" cy="439530"/>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4370573" y="4373709"/>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700370" y="47584"/>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#10</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841482" y="4593474"/>
            <a:ext cx="1723073" cy="1805118"/>
          </a:xfrm>
          <a:prstGeom prst="circularArrow">
            <a:avLst>
              <a:gd name="adj1" fmla="val 9721"/>
              <a:gd name="adj2" fmla="val 1142319"/>
              <a:gd name="adj3" fmla="val 20644209"/>
              <a:gd name="adj4" fmla="val 10869003"/>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 xmlns:a16="http://schemas.microsoft.com/office/drawing/2014/main" id="{26248FE9-82DE-4828-A4CA-1072BDE81E61}"/>
              </a:ext>
            </a:extLst>
          </p:cNvPr>
          <p:cNvSpPr/>
          <p:nvPr/>
        </p:nvSpPr>
        <p:spPr>
          <a:xfrm>
            <a:off x="6416446" y="5074295"/>
            <a:ext cx="5309653" cy="12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600" b="1" dirty="0">
                <a:ln>
                  <a:solidFill>
                    <a:srgbClr val="0000FF"/>
                  </a:solidFill>
                </a:ln>
                <a:solidFill>
                  <a:srgbClr val="FF9900"/>
                </a:solidFill>
                <a:effectLst>
                  <a:glow rad="76200">
                    <a:srgbClr val="00FF00"/>
                  </a:glow>
                </a:effectLst>
                <a:latin typeface="Cooper Black" panose="0208090404030B020404" pitchFamily="18" charset="0"/>
              </a:rPr>
              <a:t>		</a:t>
            </a:r>
            <a:r>
              <a:rPr lang="en-CA" sz="3600" b="1" u="sng" dirty="0">
                <a:ln>
                  <a:solidFill>
                    <a:srgbClr val="0000FF"/>
                  </a:solidFill>
                </a:ln>
                <a:solidFill>
                  <a:srgbClr val="FF9900"/>
                </a:solidFill>
                <a:effectLst>
                  <a:glow rad="76200">
                    <a:srgbClr val="00FF00"/>
                  </a:glow>
                </a:effectLst>
                <a:latin typeface="Cooper Black" panose="0208090404030B020404" pitchFamily="18" charset="0"/>
              </a:rPr>
              <a:t>Toda</a:t>
            </a:r>
            <a:r>
              <a:rPr lang="en-CA" sz="3600" b="1" dirty="0">
                <a:ln>
                  <a:solidFill>
                    <a:srgbClr val="0000FF"/>
                  </a:solidFill>
                </a:ln>
                <a:solidFill>
                  <a:srgbClr val="FF9900"/>
                </a:solidFill>
                <a:effectLst>
                  <a:glow rad="76200">
                    <a:srgbClr val="00FF00"/>
                  </a:glow>
                </a:effectLst>
                <a:latin typeface="Cooper Black" panose="0208090404030B020404" pitchFamily="18" charset="0"/>
              </a:rPr>
              <a:t>y?</a:t>
            </a:r>
            <a:br>
              <a:rPr lang="en-CA" sz="3600" b="1" dirty="0">
                <a:ln>
                  <a:solidFill>
                    <a:srgbClr val="0000FF"/>
                  </a:solidFill>
                </a:ln>
                <a:solidFill>
                  <a:srgbClr val="FF9900"/>
                </a:solidFill>
                <a:effectLst>
                  <a:glow rad="76200">
                    <a:srgbClr val="00FF00"/>
                  </a:glow>
                </a:effectLst>
                <a:latin typeface="Cooper Black" panose="0208090404030B020404" pitchFamily="18" charset="0"/>
              </a:rPr>
            </a:br>
            <a:r>
              <a:rPr lang="en-CA" sz="3600" b="1" dirty="0">
                <a:ln>
                  <a:solidFill>
                    <a:srgbClr val="0000FF"/>
                  </a:solidFill>
                </a:ln>
                <a:solidFill>
                  <a:srgbClr val="FF9900"/>
                </a:solidFill>
                <a:effectLst>
                  <a:glow rad="76200">
                    <a:srgbClr val="00FF00"/>
                  </a:glow>
                </a:effectLst>
                <a:latin typeface="Cooper Black" panose="0208090404030B020404" pitchFamily="18" charset="0"/>
              </a:rPr>
              <a:t>	            Yesterday?</a:t>
            </a:r>
            <a:r>
              <a:rPr lang="en-CA" sz="3600" b="1" dirty="0">
                <a:solidFill>
                  <a:srgbClr val="FF9900"/>
                </a:solidFill>
              </a:rPr>
              <a:t>  </a:t>
            </a:r>
            <a:endParaRPr lang="en-CA" dirty="0">
              <a:ln>
                <a:solidFill>
                  <a:srgbClr val="4646F0"/>
                </a:solidFill>
              </a:ln>
              <a:effectLst>
                <a:glow rad="63500">
                  <a:srgbClr val="F93DF0"/>
                </a:glow>
              </a:effectLst>
              <a:latin typeface="Cooper Black" panose="0208090404030B020404" pitchFamily="18" charset="0"/>
            </a:endParaRPr>
          </a:p>
        </p:txBody>
      </p:sp>
      <p:sp>
        <p:nvSpPr>
          <p:cNvPr id="19" name="Arrow: Bent 18">
            <a:extLst>
              <a:ext uri="{FF2B5EF4-FFF2-40B4-BE49-F238E27FC236}">
                <a16:creationId xmlns="" xmlns:a16="http://schemas.microsoft.com/office/drawing/2014/main" id="{EE336AA4-B00B-448E-AFAD-F7A2E68683AB}"/>
              </a:ext>
            </a:extLst>
          </p:cNvPr>
          <p:cNvSpPr/>
          <p:nvPr/>
        </p:nvSpPr>
        <p:spPr>
          <a:xfrm rot="10800000" flipV="1">
            <a:off x="1353081" y="966232"/>
            <a:ext cx="7684880" cy="4372683"/>
          </a:xfrm>
          <a:prstGeom prst="bentArrow">
            <a:avLst>
              <a:gd name="adj1" fmla="val 5600"/>
              <a:gd name="adj2" fmla="val 7740"/>
              <a:gd name="adj3" fmla="val 14619"/>
              <a:gd name="adj4" fmla="val 32548"/>
            </a:avLst>
          </a:prstGeom>
          <a:gradFill>
            <a:gsLst>
              <a:gs pos="8000">
                <a:srgbClr val="F93DF0"/>
              </a:gs>
              <a:gs pos="28000">
                <a:srgbClr val="FF0000"/>
              </a:gs>
              <a:gs pos="49000">
                <a:schemeClr val="accent4">
                  <a:lumMod val="40000"/>
                  <a:lumOff val="60000"/>
                </a:schemeClr>
              </a:gs>
              <a:gs pos="76000">
                <a:srgbClr val="4646F0">
                  <a:alpha val="47000"/>
                </a:srgbClr>
              </a:gs>
            </a:gsLst>
            <a:lin ang="54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0" name="Rectangle 19">
            <a:extLst>
              <a:ext uri="{FF2B5EF4-FFF2-40B4-BE49-F238E27FC236}">
                <a16:creationId xmlns="" xmlns:a16="http://schemas.microsoft.com/office/drawing/2014/main" id="{1979977D-63B9-4A12-85B5-83C6926CD7C7}"/>
              </a:ext>
            </a:extLst>
          </p:cNvPr>
          <p:cNvSpPr/>
          <p:nvPr/>
        </p:nvSpPr>
        <p:spPr>
          <a:xfrm>
            <a:off x="410873" y="160556"/>
            <a:ext cx="9889941" cy="805677"/>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The Two Covenants of - </a:t>
            </a:r>
            <a:r>
              <a:rPr lang="en-CA" sz="4800" b="1" dirty="0" err="1">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Yowm</a:t>
            </a: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a:t>
            </a:r>
          </a:p>
        </p:txBody>
      </p:sp>
      <p:sp>
        <p:nvSpPr>
          <p:cNvPr id="2" name="Rectangle 1">
            <a:extLst>
              <a:ext uri="{FF2B5EF4-FFF2-40B4-BE49-F238E27FC236}">
                <a16:creationId xmlns="" xmlns:a16="http://schemas.microsoft.com/office/drawing/2014/main" id="{65146BD3-65BE-4FEF-9606-182EE63B7CB0}"/>
              </a:ext>
            </a:extLst>
          </p:cNvPr>
          <p:cNvSpPr/>
          <p:nvPr/>
        </p:nvSpPr>
        <p:spPr>
          <a:xfrm>
            <a:off x="6570034" y="5183638"/>
            <a:ext cx="2274127" cy="988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7150" h="38100" prst="artDeco"/>
            </a:sp3d>
          </a:bodyPr>
          <a:lstStyle/>
          <a:p>
            <a:pPr algn="ctr"/>
            <a:r>
              <a:rPr lang="en-CA" sz="3600" b="1" dirty="0">
                <a:ln w="19050">
                  <a:solidFill>
                    <a:srgbClr val="00FF00"/>
                  </a:solidFill>
                </a:ln>
                <a:solidFill>
                  <a:srgbClr val="FF0000"/>
                </a:solidFill>
                <a:latin typeface="Cooper Black" panose="0208090404030B020404" pitchFamily="18" charset="0"/>
              </a:rPr>
              <a:t>Death</a:t>
            </a:r>
            <a:r>
              <a:rPr lang="en-CA" sz="3600" b="1" dirty="0">
                <a:ln w="19050">
                  <a:solidFill>
                    <a:srgbClr val="F93DF0"/>
                  </a:solidFill>
                </a:ln>
                <a:solidFill>
                  <a:srgbClr val="2BE0F9"/>
                </a:solidFill>
                <a:latin typeface="Cooper Black" panose="0208090404030B020404" pitchFamily="18" charset="0"/>
              </a:rPr>
              <a:t> </a:t>
            </a:r>
            <a:br>
              <a:rPr lang="en-CA" sz="3600" b="1" dirty="0">
                <a:ln w="19050">
                  <a:solidFill>
                    <a:srgbClr val="F93DF0"/>
                  </a:solidFill>
                </a:ln>
                <a:solidFill>
                  <a:srgbClr val="2BE0F9"/>
                </a:solidFill>
                <a:latin typeface="Cooper Black" panose="0208090404030B020404" pitchFamily="18" charset="0"/>
              </a:rPr>
            </a:br>
            <a:r>
              <a:rPr lang="en-CA" sz="3600" b="1" dirty="0">
                <a:ln w="19050">
                  <a:solidFill>
                    <a:srgbClr val="0000FF"/>
                  </a:solidFill>
                </a:ln>
                <a:solidFill>
                  <a:srgbClr val="2BE0F9"/>
                </a:solidFill>
                <a:latin typeface="Cooper Black" panose="0208090404030B020404" pitchFamily="18" charset="0"/>
              </a:rPr>
              <a:t>or LIFE</a:t>
            </a:r>
            <a:endParaRPr lang="en-CA" dirty="0">
              <a:ln w="19050">
                <a:solidFill>
                  <a:srgbClr val="0000FF"/>
                </a:solidFill>
              </a:ln>
            </a:endParaRPr>
          </a:p>
        </p:txBody>
      </p:sp>
    </p:spTree>
    <p:extLst>
      <p:ext uri="{BB962C8B-B14F-4D97-AF65-F5344CB8AC3E}">
        <p14:creationId xmlns:p14="http://schemas.microsoft.com/office/powerpoint/2010/main" val="26246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250"/>
                                        <p:tgtEl>
                                          <p:spTgt spid="13"/>
                                        </p:tgtEl>
                                      </p:cBhvr>
                                    </p:animEffect>
                                  </p:childTnLst>
                                </p:cTn>
                              </p:par>
                            </p:childTnLst>
                          </p:cTn>
                        </p:par>
                        <p:par>
                          <p:cTn id="18" fill="hold">
                            <p:stCondLst>
                              <p:cond delay="1250"/>
                            </p:stCondLst>
                            <p:childTnLst>
                              <p:par>
                                <p:cTn id="19" presetID="22" presetClass="entr" presetSubtype="2" fill="hold" grpId="0" nodeType="after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19" grpId="0" animBg="1"/>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84000">
              <a:srgbClr val="339900">
                <a:alpha val="57000"/>
              </a:srgbClr>
            </a:gs>
            <a:gs pos="70000">
              <a:srgbClr val="FFFF00">
                <a:alpha val="42000"/>
              </a:srgbClr>
            </a:gs>
            <a:gs pos="28000">
              <a:srgbClr val="663300">
                <a:alpha val="36000"/>
              </a:srgbClr>
            </a:gs>
            <a:gs pos="51000">
              <a:srgbClr val="00FF00">
                <a:alpha val="31000"/>
              </a:srgb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924D1B9-6F2B-49D1-AE37-DD2E1CAB6D5D}"/>
              </a:ext>
            </a:extLst>
          </p:cNvPr>
          <p:cNvSpPr>
            <a:spLocks noGrp="1"/>
          </p:cNvSpPr>
          <p:nvPr>
            <p:ph type="sldNum" sz="quarter" idx="12"/>
          </p:nvPr>
        </p:nvSpPr>
        <p:spPr>
          <a:xfrm>
            <a:off x="11755582" y="6509616"/>
            <a:ext cx="436418" cy="348384"/>
          </a:xfrm>
        </p:spPr>
        <p:txBody>
          <a:bodyPr/>
          <a:lstStyle/>
          <a:p>
            <a:fld id="{013F0C8B-F959-4B64-89A8-DBC3EC2ED197}" type="slidenum">
              <a:rPr lang="en-CA" smtClean="0">
                <a:solidFill>
                  <a:schemeClr val="tx1"/>
                </a:solidFill>
              </a:rPr>
              <a:t>51</a:t>
            </a:fld>
            <a:endParaRPr lang="en-CA" dirty="0">
              <a:solidFill>
                <a:schemeClr val="tx1"/>
              </a:solidFill>
            </a:endParaRPr>
          </a:p>
        </p:txBody>
      </p:sp>
      <p:sp>
        <p:nvSpPr>
          <p:cNvPr id="6" name="Ribbon: Tilted Down 5">
            <a:extLst>
              <a:ext uri="{FF2B5EF4-FFF2-40B4-BE49-F238E27FC236}">
                <a16:creationId xmlns="" xmlns:a16="http://schemas.microsoft.com/office/drawing/2014/main" id="{E971D6A4-67CA-46EB-A3D4-BFD7CFD462B0}"/>
              </a:ext>
            </a:extLst>
          </p:cNvPr>
          <p:cNvSpPr/>
          <p:nvPr/>
        </p:nvSpPr>
        <p:spPr>
          <a:xfrm>
            <a:off x="921416" y="3251086"/>
            <a:ext cx="10422194" cy="2362428"/>
          </a:xfrm>
          <a:prstGeom prst="ribbon">
            <a:avLst>
              <a:gd name="adj1" fmla="val 22966"/>
              <a:gd name="adj2" fmla="val 75000"/>
            </a:avLst>
          </a:prstGeom>
          <a:solidFill>
            <a:schemeClr val="bg2">
              <a:lumMod val="10000"/>
            </a:schemeClr>
          </a:solidFill>
          <a:ln w="57150">
            <a:solidFill>
              <a:srgbClr val="FF99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i="1" dirty="0">
                <a:solidFill>
                  <a:srgbClr val="00FF00"/>
                </a:solidFill>
                <a:latin typeface="Comic Sans MS" panose="030F0702030302020204" pitchFamily="66" charset="0"/>
              </a:rPr>
              <a:t>What did the Hebrew </a:t>
            </a:r>
            <a:br>
              <a:rPr lang="en-CA" sz="4000" b="1" i="1" dirty="0">
                <a:solidFill>
                  <a:srgbClr val="00FF00"/>
                </a:solidFill>
                <a:latin typeface="Comic Sans MS" panose="030F0702030302020204" pitchFamily="66" charset="0"/>
              </a:rPr>
            </a:br>
            <a:r>
              <a:rPr lang="en-CA" sz="4000" b="1" i="1" dirty="0">
                <a:solidFill>
                  <a:srgbClr val="00FF00"/>
                </a:solidFill>
                <a:latin typeface="Comic Sans MS" panose="030F0702030302020204" pitchFamily="66" charset="0"/>
              </a:rPr>
              <a:t>warriors have to say?</a:t>
            </a:r>
            <a:endParaRPr lang="en-CA" sz="4000" b="1" i="1" dirty="0">
              <a:ln>
                <a:solidFill>
                  <a:srgbClr val="0000FF"/>
                </a:solidFill>
              </a:ln>
              <a:solidFill>
                <a:srgbClr val="00FF00"/>
              </a:solidFill>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58510" y="396641"/>
            <a:ext cx="3748006" cy="31274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555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52</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endParaRPr lang="en-CA"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H="1" flipV="1">
            <a:off x="410874" y="3429000"/>
            <a:ext cx="1" cy="1624130"/>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V="1">
            <a:off x="5984025" y="4593474"/>
            <a:ext cx="0" cy="1688057"/>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99528"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5195520" y="1622317"/>
            <a:ext cx="6848993" cy="2194184"/>
          </a:xfrm>
          <a:prstGeom prst="wedgeRoundRectCallout">
            <a:avLst>
              <a:gd name="adj1" fmla="val -23712"/>
              <a:gd name="adj2" fmla="val 105504"/>
              <a:gd name="adj3" fmla="val 16667"/>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a:ln w="19050">
                  <a:solidFill>
                    <a:srgbClr val="F93DF0"/>
                  </a:solidFill>
                </a:ln>
                <a:solidFill>
                  <a:schemeClr val="tx1"/>
                </a:solidFill>
                <a:effectLst>
                  <a:outerShdw blurRad="12700" dist="114300" dir="20400000" sx="102000" sy="102000" algn="br" rotWithShape="0">
                    <a:srgbClr val="00FF00"/>
                  </a:outerShdw>
                </a:effectLst>
              </a:rPr>
              <a:t>The Hebrew warriors cited the </a:t>
            </a:r>
            <a:r>
              <a:rPr lang="en-US" sz="3200" b="1" u="sng" dirty="0">
                <a:ln w="19050">
                  <a:solidFill>
                    <a:srgbClr val="F93DF0"/>
                  </a:solidFill>
                </a:ln>
                <a:solidFill>
                  <a:schemeClr val="tx1"/>
                </a:solidFill>
                <a:effectLst>
                  <a:outerShdw blurRad="12700" dist="114300" dir="20400000" sx="102000" sy="102000" algn="br" rotWithShape="0">
                    <a:srgbClr val="00FF00"/>
                  </a:outerShdw>
                </a:effectLst>
              </a:rPr>
              <a:t>GREAT DELIVERANCE</a:t>
            </a:r>
            <a:r>
              <a:rPr lang="en-US" sz="3200" b="1" dirty="0">
                <a:ln w="19050">
                  <a:solidFill>
                    <a:srgbClr val="F93DF0"/>
                  </a:solidFill>
                </a:ln>
                <a:solidFill>
                  <a:schemeClr val="tx1"/>
                </a:solidFill>
                <a:effectLst>
                  <a:outerShdw blurRad="12700" dist="114300" dir="20400000" sx="102000" sy="102000" algn="br" rotWithShape="0">
                    <a:srgbClr val="00FF00"/>
                  </a:outerShdw>
                </a:effectLst>
              </a:rPr>
              <a:t> performed by </a:t>
            </a:r>
            <a:r>
              <a:rPr lang="en-US" sz="3200" b="1" dirty="0" err="1">
                <a:ln w="19050">
                  <a:solidFill>
                    <a:srgbClr val="F93DF0"/>
                  </a:solidFill>
                </a:ln>
                <a:solidFill>
                  <a:schemeClr val="tx1"/>
                </a:solidFill>
                <a:effectLst>
                  <a:outerShdw blurRad="12700" dist="114300" dir="20400000" sx="102000" sy="102000" algn="br" rotWithShape="0">
                    <a:srgbClr val="00FF00"/>
                  </a:outerShdw>
                </a:effectLst>
              </a:rPr>
              <a:t>Yonathan</a:t>
            </a:r>
            <a:r>
              <a:rPr lang="en-US" sz="3200" b="1" dirty="0">
                <a:ln w="19050">
                  <a:solidFill>
                    <a:srgbClr val="F93DF0"/>
                  </a:solidFill>
                </a:ln>
                <a:solidFill>
                  <a:schemeClr val="tx1"/>
                </a:solidFill>
                <a:effectLst>
                  <a:outerShdw blurRad="12700" dist="114300" dir="20400000" sx="102000" sy="102000" algn="br" rotWithShape="0">
                    <a:srgbClr val="00FF00"/>
                  </a:outerShdw>
                </a:effectLst>
              </a:rPr>
              <a:t/>
            </a:r>
            <a:br>
              <a:rPr lang="en-US" sz="3200" b="1" dirty="0">
                <a:ln w="19050">
                  <a:solidFill>
                    <a:srgbClr val="F93DF0"/>
                  </a:solidFill>
                </a:ln>
                <a:solidFill>
                  <a:schemeClr val="tx1"/>
                </a:solidFill>
                <a:effectLst>
                  <a:outerShdw blurRad="12700" dist="114300" dir="20400000" sx="102000" sy="102000" algn="br" rotWithShape="0">
                    <a:srgbClr val="00FF00"/>
                  </a:outerShdw>
                </a:effectLst>
              </a:rPr>
            </a:br>
            <a:r>
              <a:rPr lang="en-US" sz="3200" b="1" dirty="0">
                <a:ln w="19050">
                  <a:solidFill>
                    <a:srgbClr val="F93DF0"/>
                  </a:solidFill>
                </a:ln>
                <a:solidFill>
                  <a:schemeClr val="tx1"/>
                </a:solidFill>
                <a:effectLst>
                  <a:outerShdw blurRad="12700" dist="114300" dir="20400000" sx="102000" sy="102000" algn="br" rotWithShape="0">
                    <a:srgbClr val="00FF00"/>
                  </a:outerShdw>
                </a:effectLst>
              </a:rPr>
              <a:t>        the </a:t>
            </a:r>
            <a:r>
              <a:rPr lang="en-US" sz="3200" b="1" dirty="0">
                <a:ln w="19050">
                  <a:solidFill>
                    <a:srgbClr val="F93DF0"/>
                  </a:solidFill>
                </a:ln>
                <a:solidFill>
                  <a:schemeClr val="tx1"/>
                </a:solidFill>
                <a:effectLst>
                  <a:glow rad="127000">
                    <a:srgbClr val="2BE0F9"/>
                  </a:glow>
                  <a:outerShdw blurRad="12700" dist="114300" dir="20400000" sx="102000" sy="102000" algn="br" rotWithShape="0">
                    <a:srgbClr val="00FF00"/>
                  </a:outerShdw>
                </a:effectLst>
                <a:latin typeface="Cooper Black" panose="0208090404030B020404" pitchFamily="18" charset="0"/>
              </a:rPr>
              <a:t>MORNING PRIOR TO </a:t>
            </a:r>
            <a:r>
              <a:rPr lang="en-US" sz="3200" b="1" dirty="0">
                <a:ln w="19050">
                  <a:solidFill>
                    <a:srgbClr val="F93DF0"/>
                  </a:solidFill>
                </a:ln>
                <a:solidFill>
                  <a:schemeClr val="tx1"/>
                </a:solidFill>
                <a:effectLst>
                  <a:outerShdw blurRad="12700" dist="114300" dir="20400000" sx="102000" sy="102000" algn="br" rotWithShape="0">
                    <a:srgbClr val="00FF00"/>
                  </a:outerShdw>
                </a:effectLst>
              </a:rPr>
              <a:t/>
            </a:r>
            <a:br>
              <a:rPr lang="en-US" sz="3200" b="1" dirty="0">
                <a:ln w="19050">
                  <a:solidFill>
                    <a:srgbClr val="F93DF0"/>
                  </a:solidFill>
                </a:ln>
                <a:solidFill>
                  <a:schemeClr val="tx1"/>
                </a:solidFill>
                <a:effectLst>
                  <a:outerShdw blurRad="12700" dist="114300" dir="20400000" sx="102000" sy="102000" algn="br" rotWithShape="0">
                    <a:srgbClr val="00FF00"/>
                  </a:outerShdw>
                </a:effectLst>
              </a:rPr>
            </a:br>
            <a:r>
              <a:rPr lang="en-US" sz="3200" b="1" dirty="0">
                <a:ln w="19050">
                  <a:solidFill>
                    <a:srgbClr val="F93DF0"/>
                  </a:solidFill>
                </a:ln>
                <a:solidFill>
                  <a:schemeClr val="tx1"/>
                </a:solidFill>
                <a:effectLst>
                  <a:outerShdw blurRad="12700" dist="114300" dir="20400000" sx="102000" sy="102000" algn="br" rotWithShape="0">
                    <a:srgbClr val="00FF00"/>
                  </a:outerShdw>
                </a:effectLst>
              </a:rPr>
              <a:t>		that Night Season. </a:t>
            </a: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0" y="2927402"/>
            <a:ext cx="1330033" cy="532981"/>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4669426" y="4164006"/>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547970" y="161884"/>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#11</a:t>
            </a:r>
          </a:p>
        </p:txBody>
      </p:sp>
      <p:sp>
        <p:nvSpPr>
          <p:cNvPr id="3" name="Arrow: Circular 2">
            <a:extLst>
              <a:ext uri="{FF2B5EF4-FFF2-40B4-BE49-F238E27FC236}">
                <a16:creationId xmlns="" xmlns:a16="http://schemas.microsoft.com/office/drawing/2014/main" id="{179991D7-9EC9-4A46-8411-E42A1EAA20C5}"/>
              </a:ext>
            </a:extLst>
          </p:cNvPr>
          <p:cNvSpPr/>
          <p:nvPr/>
        </p:nvSpPr>
        <p:spPr>
          <a:xfrm>
            <a:off x="4841482" y="4593474"/>
            <a:ext cx="1723073" cy="1805118"/>
          </a:xfrm>
          <a:prstGeom prst="circularArrow">
            <a:avLst>
              <a:gd name="adj1" fmla="val 9721"/>
              <a:gd name="adj2" fmla="val 1142319"/>
              <a:gd name="adj3" fmla="val 20644209"/>
              <a:gd name="adj4" fmla="val 10869003"/>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12">
            <a:extLst>
              <a:ext uri="{FF2B5EF4-FFF2-40B4-BE49-F238E27FC236}">
                <a16:creationId xmlns="" xmlns:a16="http://schemas.microsoft.com/office/drawing/2014/main" id="{26248FE9-82DE-4828-A4CA-1072BDE81E61}"/>
              </a:ext>
            </a:extLst>
          </p:cNvPr>
          <p:cNvSpPr/>
          <p:nvPr/>
        </p:nvSpPr>
        <p:spPr>
          <a:xfrm>
            <a:off x="6416446" y="5074295"/>
            <a:ext cx="5309653" cy="12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b="1" dirty="0">
                <a:ln w="19050">
                  <a:solidFill>
                    <a:srgbClr val="F93DF0"/>
                  </a:solidFill>
                </a:ln>
                <a:solidFill>
                  <a:srgbClr val="2BE0F9"/>
                </a:solidFill>
                <a:latin typeface="Cooper Black" panose="0208090404030B020404" pitchFamily="18" charset="0"/>
              </a:rPr>
              <a:t>LIVE</a:t>
            </a:r>
            <a:r>
              <a:rPr lang="en-CA" sz="3600" b="1" dirty="0">
                <a:solidFill>
                  <a:srgbClr val="FF9900"/>
                </a:solidFill>
              </a:rPr>
              <a:t>  </a:t>
            </a:r>
            <a:r>
              <a:rPr lang="en-CA" sz="3600" b="1" u="sng" dirty="0">
                <a:ln>
                  <a:solidFill>
                    <a:srgbClr val="0000FF"/>
                  </a:solidFill>
                </a:ln>
                <a:solidFill>
                  <a:srgbClr val="FF9900"/>
                </a:solidFill>
                <a:effectLst>
                  <a:glow rad="76200">
                    <a:srgbClr val="00FF00"/>
                  </a:glow>
                </a:effectLst>
                <a:latin typeface="Cooper Black" panose="0208090404030B020404" pitchFamily="18" charset="0"/>
              </a:rPr>
              <a:t>Toda</a:t>
            </a:r>
            <a:r>
              <a:rPr lang="en-CA" sz="3600" b="1" dirty="0">
                <a:ln>
                  <a:solidFill>
                    <a:srgbClr val="0000FF"/>
                  </a:solidFill>
                </a:ln>
                <a:solidFill>
                  <a:srgbClr val="FF9900"/>
                </a:solidFill>
                <a:effectLst>
                  <a:glow rad="76200">
                    <a:srgbClr val="00FF00"/>
                  </a:glow>
                </a:effectLst>
                <a:latin typeface="Cooper Black" panose="0208090404030B020404" pitchFamily="18" charset="0"/>
              </a:rPr>
              <a:t>y!</a:t>
            </a:r>
            <a:r>
              <a:rPr lang="en-CA" sz="3600" b="1" dirty="0">
                <a:solidFill>
                  <a:srgbClr val="FF9900"/>
                </a:solidFill>
              </a:rPr>
              <a:t>  </a:t>
            </a:r>
            <a:r>
              <a:rPr lang="en-CA" sz="3600" b="1" dirty="0">
                <a:ln>
                  <a:solidFill>
                    <a:srgbClr val="4646F0"/>
                  </a:solidFill>
                </a:ln>
                <a:solidFill>
                  <a:srgbClr val="FF9900"/>
                </a:solidFill>
                <a:effectLst>
                  <a:glow rad="63500">
                    <a:srgbClr val="F93DF0"/>
                  </a:glow>
                </a:effectLst>
              </a:rPr>
              <a:t>!!!!!!!!!!</a:t>
            </a:r>
            <a:endParaRPr lang="en-CA" dirty="0">
              <a:ln>
                <a:solidFill>
                  <a:srgbClr val="4646F0"/>
                </a:solidFill>
              </a:ln>
              <a:effectLst>
                <a:glow rad="63500">
                  <a:srgbClr val="F93DF0"/>
                </a:glow>
              </a:effectLst>
              <a:latin typeface="Cooper Black" panose="0208090404030B020404" pitchFamily="18" charset="0"/>
            </a:endParaRPr>
          </a:p>
        </p:txBody>
      </p:sp>
      <p:sp>
        <p:nvSpPr>
          <p:cNvPr id="20" name="Rectangle 19">
            <a:extLst>
              <a:ext uri="{FF2B5EF4-FFF2-40B4-BE49-F238E27FC236}">
                <a16:creationId xmlns="" xmlns:a16="http://schemas.microsoft.com/office/drawing/2014/main" id="{1979977D-63B9-4A12-85B5-83C6926CD7C7}"/>
              </a:ext>
            </a:extLst>
          </p:cNvPr>
          <p:cNvSpPr/>
          <p:nvPr/>
        </p:nvSpPr>
        <p:spPr>
          <a:xfrm>
            <a:off x="549402" y="240049"/>
            <a:ext cx="9889941" cy="805677"/>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The </a:t>
            </a:r>
            <a:r>
              <a:rPr lang="en-CA" sz="4800" b="1" u="sng"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Two</a:t>
            </a: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 Covenants of - </a:t>
            </a:r>
            <a:r>
              <a:rPr lang="en-CA" sz="4800" b="1" dirty="0" err="1">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Yowm</a:t>
            </a: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a:t>
            </a:r>
          </a:p>
        </p:txBody>
      </p:sp>
      <p:sp>
        <p:nvSpPr>
          <p:cNvPr id="2" name="Arrow: Curved Down 1">
            <a:extLst>
              <a:ext uri="{FF2B5EF4-FFF2-40B4-BE49-F238E27FC236}">
                <a16:creationId xmlns="" xmlns:a16="http://schemas.microsoft.com/office/drawing/2014/main" id="{9F2834EE-ED7F-4DA3-9938-DF4D9DF48172}"/>
              </a:ext>
            </a:extLst>
          </p:cNvPr>
          <p:cNvSpPr/>
          <p:nvPr/>
        </p:nvSpPr>
        <p:spPr>
          <a:xfrm flipH="1">
            <a:off x="147483" y="3193893"/>
            <a:ext cx="7973957" cy="2148166"/>
          </a:xfrm>
          <a:prstGeom prst="curvedDownArrow">
            <a:avLst>
              <a:gd name="adj1" fmla="val 25000"/>
              <a:gd name="adj2" fmla="val 71123"/>
              <a:gd name="adj3" fmla="val 25000"/>
            </a:avLst>
          </a:prstGeom>
          <a:gradFill>
            <a:gsLst>
              <a:gs pos="0">
                <a:schemeClr val="accent1">
                  <a:lumMod val="60000"/>
                  <a:lumOff val="40000"/>
                </a:schemeClr>
              </a:gs>
              <a:gs pos="70000">
                <a:srgbClr val="FFFF00">
                  <a:alpha val="82000"/>
                </a:srgbClr>
              </a:gs>
              <a:gs pos="28000">
                <a:srgbClr val="FFFF00"/>
              </a:gs>
              <a:gs pos="51000">
                <a:srgbClr val="00FF00"/>
              </a:gs>
              <a:gs pos="88000">
                <a:srgbClr val="4646F0">
                  <a:alpha val="92000"/>
                </a:srgbClr>
              </a:gs>
            </a:gsLst>
            <a:lin ang="5400000" scaled="1"/>
          </a:gradFill>
          <a:ln w="28575">
            <a:solidFill>
              <a:srgbClr val="0000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282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50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par>
                          <p:cTn id="8" fill="hold">
                            <p:stCondLst>
                              <p:cond delay="3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4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84000">
              <a:srgbClr val="339900">
                <a:alpha val="57000"/>
              </a:srgbClr>
            </a:gs>
            <a:gs pos="70000">
              <a:srgbClr val="FFFF00">
                <a:alpha val="42000"/>
              </a:srgbClr>
            </a:gs>
            <a:gs pos="28000">
              <a:srgbClr val="663300">
                <a:alpha val="36000"/>
              </a:srgbClr>
            </a:gs>
            <a:gs pos="51000">
              <a:srgbClr val="00FF00">
                <a:alpha val="31000"/>
              </a:srgb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924D1B9-6F2B-49D1-AE37-DD2E1CAB6D5D}"/>
              </a:ext>
            </a:extLst>
          </p:cNvPr>
          <p:cNvSpPr>
            <a:spLocks noGrp="1"/>
          </p:cNvSpPr>
          <p:nvPr>
            <p:ph type="sldNum" sz="quarter" idx="12"/>
          </p:nvPr>
        </p:nvSpPr>
        <p:spPr>
          <a:xfrm>
            <a:off x="11755582" y="6509616"/>
            <a:ext cx="436418" cy="348384"/>
          </a:xfrm>
        </p:spPr>
        <p:txBody>
          <a:bodyPr/>
          <a:lstStyle/>
          <a:p>
            <a:fld id="{013F0C8B-F959-4B64-89A8-DBC3EC2ED197}" type="slidenum">
              <a:rPr lang="en-CA" smtClean="0">
                <a:solidFill>
                  <a:schemeClr val="tx1"/>
                </a:solidFill>
              </a:rPr>
              <a:t>53</a:t>
            </a:fld>
            <a:endParaRPr lang="en-CA" dirty="0">
              <a:solidFill>
                <a:schemeClr val="tx1"/>
              </a:solidFill>
            </a:endParaRPr>
          </a:p>
        </p:txBody>
      </p:sp>
      <p:sp>
        <p:nvSpPr>
          <p:cNvPr id="6" name="Ribbon: Tilted Down 5">
            <a:extLst>
              <a:ext uri="{FF2B5EF4-FFF2-40B4-BE49-F238E27FC236}">
                <a16:creationId xmlns="" xmlns:a16="http://schemas.microsoft.com/office/drawing/2014/main" id="{E971D6A4-67CA-46EB-A3D4-BFD7CFD462B0}"/>
              </a:ext>
            </a:extLst>
          </p:cNvPr>
          <p:cNvSpPr/>
          <p:nvPr/>
        </p:nvSpPr>
        <p:spPr>
          <a:xfrm>
            <a:off x="828964" y="481781"/>
            <a:ext cx="10926618" cy="5584721"/>
          </a:xfrm>
          <a:prstGeom prst="ribbon">
            <a:avLst>
              <a:gd name="adj1" fmla="val 22966"/>
              <a:gd name="adj2" fmla="val 75000"/>
            </a:avLst>
          </a:prstGeom>
          <a:solidFill>
            <a:schemeClr val="bg2">
              <a:lumMod val="10000"/>
            </a:schemeClr>
          </a:solidFill>
          <a:ln w="57150">
            <a:solidFill>
              <a:srgbClr val="FF99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i="1" dirty="0">
                <a:ln w="19050">
                  <a:solidFill>
                    <a:srgbClr val="0000FF"/>
                  </a:solidFill>
                </a:ln>
                <a:solidFill>
                  <a:srgbClr val="00FF00"/>
                </a:solidFill>
                <a:effectLst>
                  <a:outerShdw dist="63500" dir="3360000" algn="r" rotWithShape="0">
                    <a:srgbClr val="F93DF0"/>
                  </a:outerShdw>
                </a:effectLst>
                <a:latin typeface="Comic Sans MS" panose="030F0702030302020204" pitchFamily="66" charset="0"/>
              </a:rPr>
              <a:t>What did the Hebrew warriors have to declare about the sunset changing the cycles of the week?</a:t>
            </a:r>
          </a:p>
        </p:txBody>
      </p:sp>
      <p:pic>
        <p:nvPicPr>
          <p:cNvPr id="4" name="Picture 3" descr="F:\Art on Desktop - 1\All white man clip art\yellow-blue smiley faces\Smiley Face  jpeg.png">
            <a:extLst>
              <a:ext uri="{FF2B5EF4-FFF2-40B4-BE49-F238E27FC236}">
                <a16:creationId xmlns="" xmlns:a16="http://schemas.microsoft.com/office/drawing/2014/main" id="{2B00EB5D-44C5-49AD-86DF-69CA0764D9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1340" y="4912707"/>
            <a:ext cx="1308734" cy="177110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par>
                          <p:cTn id="8" fill="hold">
                            <p:stCondLst>
                              <p:cond delay="1000"/>
                            </p:stCondLst>
                            <p:childTnLst>
                              <p:par>
                                <p:cTn id="9" presetID="21" presetClass="entr" presetSubtype="1" fill="hold" nodeType="afterEffect">
                                  <p:stCondLst>
                                    <p:cond delay="600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54</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ext uri="{D42A27DB-BD31-4B8C-83A1-F6EECF244321}">
                <p14:modId xmlns:p14="http://schemas.microsoft.com/office/powerpoint/2010/main" val="3340565181"/>
              </p:ext>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r>
                        <a:rPr lang="en-CA" sz="36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V="1">
            <a:off x="381378" y="3230483"/>
            <a:ext cx="0" cy="1822647"/>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a:endCxn id="10" idx="2"/>
          </p:cNvCxnSpPr>
          <p:nvPr/>
        </p:nvCxnSpPr>
        <p:spPr>
          <a:xfrm flipV="1">
            <a:off x="5984025" y="3982036"/>
            <a:ext cx="45306" cy="2299498"/>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60200"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1079466" y="1125938"/>
            <a:ext cx="11093437" cy="2104545"/>
          </a:xfrm>
          <a:prstGeom prst="wedgeRoundRectCallout">
            <a:avLst>
              <a:gd name="adj1" fmla="val 10032"/>
              <a:gd name="adj2" fmla="val 93582"/>
              <a:gd name="adj3" fmla="val 16667"/>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r>
              <a:rPr lang="en-US" sz="4000" b="1" dirty="0">
                <a:ln w="19050">
                  <a:solidFill>
                    <a:srgbClr val="F93DF0"/>
                  </a:solidFill>
                </a:ln>
                <a:solidFill>
                  <a:prstClr val="black"/>
                </a:solidFill>
                <a:effectLst>
                  <a:outerShdw blurRad="12700" dist="114300" dir="20400000" sx="102000" sy="102000" algn="br" rotWithShape="0">
                    <a:srgbClr val="00FF00"/>
                  </a:outerShdw>
                </a:effectLst>
                <a:latin typeface="Cooper Black" panose="0208090404030B020404" pitchFamily="18" charset="0"/>
              </a:rPr>
              <a:t>1 Sam 14:45 </a:t>
            </a:r>
            <a:r>
              <a:rPr lang="en-US" sz="3200" dirty="0">
                <a:solidFill>
                  <a:schemeClr val="tx1"/>
                </a:solidFill>
              </a:rPr>
              <a:t>(</a:t>
            </a:r>
            <a:r>
              <a:rPr lang="en-US" sz="3200" dirty="0">
                <a:solidFill>
                  <a:srgbClr val="0000FF"/>
                </a:solidFill>
              </a:rPr>
              <a:t>b</a:t>
            </a:r>
            <a:r>
              <a:rPr lang="en-US" sz="3200" dirty="0">
                <a:solidFill>
                  <a:schemeClr val="tx1"/>
                </a:solidFill>
              </a:rPr>
              <a:t>) </a:t>
            </a:r>
            <a:r>
              <a:rPr lang="en-US" sz="4000" dirty="0">
                <a:solidFill>
                  <a:srgbClr val="00B050"/>
                </a:solidFill>
                <a:latin typeface="Georgia" panose="02040502050405020303" pitchFamily="18" charset="0"/>
              </a:rPr>
              <a:t>“</a:t>
            </a:r>
            <a:r>
              <a:rPr lang="en-CA" sz="4000" b="1" dirty="0">
                <a:solidFill>
                  <a:srgbClr val="008E40"/>
                </a:solidFill>
                <a:latin typeface="Georgia" panose="02040502050405020303" pitchFamily="18" charset="0"/>
              </a:rPr>
              <a:t>As </a:t>
            </a:r>
            <a:r>
              <a:rPr lang="he-IL" sz="4000" b="1" dirty="0">
                <a:solidFill>
                  <a:srgbClr val="0000FF"/>
                </a:solidFill>
                <a:latin typeface="Arial" panose="020B0604020202020204" pitchFamily="34" charset="0"/>
              </a:rPr>
              <a:t>יהוה</a:t>
            </a:r>
            <a:r>
              <a:rPr lang="en-US" sz="4000" b="1" dirty="0">
                <a:solidFill>
                  <a:srgbClr val="008E40"/>
                </a:solidFill>
                <a:latin typeface="Georgia" panose="02040502050405020303" pitchFamily="18" charset="0"/>
              </a:rPr>
              <a:t> lives, let not one hair of his head fall to the ground, for he </a:t>
            </a:r>
            <a:r>
              <a:rPr lang="en-US" sz="4000" b="1" u="sng" dirty="0">
                <a:solidFill>
                  <a:srgbClr val="008E40"/>
                </a:solidFill>
                <a:latin typeface="Georgia" panose="02040502050405020303" pitchFamily="18" charset="0"/>
              </a:rPr>
              <a:t/>
            </a:r>
            <a:br>
              <a:rPr lang="en-US" sz="4000" b="1" u="sng" dirty="0">
                <a:solidFill>
                  <a:srgbClr val="008E40"/>
                </a:solidFill>
                <a:latin typeface="Georgia" panose="02040502050405020303" pitchFamily="18" charset="0"/>
              </a:rPr>
            </a:br>
            <a:r>
              <a:rPr lang="en-US" sz="4000" b="1" dirty="0">
                <a:solidFill>
                  <a:srgbClr val="008E40"/>
                </a:solidFill>
                <a:latin typeface="Georgia" panose="02040502050405020303" pitchFamily="18" charset="0"/>
              </a:rPr>
              <a:t> </a:t>
            </a:r>
            <a:r>
              <a:rPr lang="en-US" sz="4000" b="1" u="sng" dirty="0">
                <a:ln>
                  <a:solidFill>
                    <a:srgbClr val="0000FF"/>
                  </a:solidFill>
                </a:ln>
                <a:solidFill>
                  <a:srgbClr val="CC3399"/>
                </a:solidFill>
                <a:latin typeface="Georgia" panose="02040502050405020303" pitchFamily="18" charset="0"/>
              </a:rPr>
              <a:t>has wrou</a:t>
            </a:r>
            <a:r>
              <a:rPr lang="en-US" sz="4000" b="1" dirty="0">
                <a:ln>
                  <a:solidFill>
                    <a:srgbClr val="0000FF"/>
                  </a:solidFill>
                </a:ln>
                <a:solidFill>
                  <a:srgbClr val="CC3399"/>
                </a:solidFill>
                <a:latin typeface="Georgia" panose="02040502050405020303" pitchFamily="18" charset="0"/>
              </a:rPr>
              <a:t>g</a:t>
            </a:r>
            <a:r>
              <a:rPr lang="en-US" sz="4000" b="1" u="sng" dirty="0">
                <a:ln>
                  <a:solidFill>
                    <a:srgbClr val="0000FF"/>
                  </a:solidFill>
                </a:ln>
                <a:solidFill>
                  <a:srgbClr val="CC3399"/>
                </a:solidFill>
                <a:latin typeface="Georgia" panose="02040502050405020303" pitchFamily="18" charset="0"/>
              </a:rPr>
              <a:t>ht with Elohim</a:t>
            </a:r>
            <a:r>
              <a:rPr lang="en-US" sz="4000" b="1" dirty="0">
                <a:ln>
                  <a:solidFill>
                    <a:srgbClr val="0000FF"/>
                  </a:solidFill>
                </a:ln>
                <a:solidFill>
                  <a:srgbClr val="CC3399"/>
                </a:solidFill>
                <a:latin typeface="Georgia" panose="02040502050405020303" pitchFamily="18" charset="0"/>
              </a:rPr>
              <a:t>  </a:t>
            </a:r>
            <a:r>
              <a:rPr lang="en-US" sz="4000" b="1" u="sng" dirty="0">
                <a:ln w="38100">
                  <a:solidFill>
                    <a:srgbClr val="002060"/>
                  </a:solidFill>
                </a:ln>
                <a:solidFill>
                  <a:srgbClr val="006699"/>
                </a:solidFill>
                <a:effectLst>
                  <a:outerShdw blurRad="12700" dist="101600" algn="r" rotWithShape="0">
                    <a:srgbClr val="FF9900"/>
                  </a:outerShdw>
                </a:effectLst>
                <a:latin typeface="Cooper Black" panose="0208090404030B020404" pitchFamily="18" charset="0"/>
              </a:rPr>
              <a:t>THIS DAY</a:t>
            </a:r>
            <a:r>
              <a:rPr lang="en-US" sz="4000" b="1" dirty="0">
                <a:ln w="38100">
                  <a:solidFill>
                    <a:srgbClr val="002060"/>
                  </a:solidFill>
                </a:ln>
                <a:solidFill>
                  <a:srgbClr val="006699"/>
                </a:solidFill>
                <a:latin typeface="Cooper Black" panose="0208090404030B020404" pitchFamily="18" charset="0"/>
              </a:rPr>
              <a:t>.”</a:t>
            </a:r>
            <a:endParaRPr lang="en-US" sz="4000" b="1" dirty="0">
              <a:ln w="38100">
                <a:solidFill>
                  <a:srgbClr val="002060"/>
                </a:solidFill>
              </a:ln>
              <a:solidFill>
                <a:srgbClr val="006699"/>
              </a:solidFill>
              <a:effectLst>
                <a:outerShdw blurRad="12700" dist="114300" dir="20400000" sx="102000" sy="102000" algn="br" rotWithShape="0">
                  <a:srgbClr val="00FF00"/>
                </a:outerShdw>
              </a:effectLst>
              <a:latin typeface="Cooper Black" panose="0208090404030B020404" pitchFamily="18" charset="0"/>
            </a:endParaRP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0" y="3402653"/>
            <a:ext cx="4474244" cy="1204776"/>
          </a:xfrm>
          <a:prstGeom prst="roundRect">
            <a:avLst/>
          </a:prstGeom>
          <a:solidFill>
            <a:schemeClr val="tx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Battle of Deliverance </a:t>
            </a:r>
            <a:r>
              <a:rPr lang="en-CA" sz="2800" b="1" u="sng"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AFTER</a:t>
            </a: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 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204383" y="3542506"/>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17" name="Left Brace 16">
            <a:extLst>
              <a:ext uri="{FF2B5EF4-FFF2-40B4-BE49-F238E27FC236}">
                <a16:creationId xmlns="" xmlns:a16="http://schemas.microsoft.com/office/drawing/2014/main" id="{D5121C93-3B53-4DE7-BC80-4CA8D36B4243}"/>
              </a:ext>
            </a:extLst>
          </p:cNvPr>
          <p:cNvSpPr/>
          <p:nvPr/>
        </p:nvSpPr>
        <p:spPr>
          <a:xfrm rot="5400000">
            <a:off x="5619044" y="-1026291"/>
            <a:ext cx="820575" cy="11338264"/>
          </a:xfrm>
          <a:prstGeom prst="leftBrace">
            <a:avLst>
              <a:gd name="adj1" fmla="val 68244"/>
              <a:gd name="adj2" fmla="val 34738"/>
            </a:avLst>
          </a:prstGeom>
          <a:solidFill>
            <a:schemeClr val="accent2">
              <a:lumMod val="60000"/>
              <a:lumOff val="40000"/>
            </a:schemeClr>
          </a:solidFill>
          <a:ln w="57150">
            <a:solidFill>
              <a:srgbClr val="00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 name="Arrow: Circular 2">
            <a:extLst>
              <a:ext uri="{FF2B5EF4-FFF2-40B4-BE49-F238E27FC236}">
                <a16:creationId xmlns="" xmlns:a16="http://schemas.microsoft.com/office/drawing/2014/main" id="{179991D7-9EC9-4A46-8411-E42A1EAA20C5}"/>
              </a:ext>
            </a:extLst>
          </p:cNvPr>
          <p:cNvSpPr/>
          <p:nvPr/>
        </p:nvSpPr>
        <p:spPr>
          <a:xfrm>
            <a:off x="4841482" y="4593474"/>
            <a:ext cx="1723073" cy="1805118"/>
          </a:xfrm>
          <a:prstGeom prst="circularArrow">
            <a:avLst>
              <a:gd name="adj1" fmla="val 9721"/>
              <a:gd name="adj2" fmla="val 1142319"/>
              <a:gd name="adj3" fmla="val 20644209"/>
              <a:gd name="adj4" fmla="val 10869003"/>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ectangle 20">
            <a:extLst>
              <a:ext uri="{FF2B5EF4-FFF2-40B4-BE49-F238E27FC236}">
                <a16:creationId xmlns="" xmlns:a16="http://schemas.microsoft.com/office/drawing/2014/main" id="{3C47777B-808C-4ED4-BD1B-491B52A00816}"/>
              </a:ext>
            </a:extLst>
          </p:cNvPr>
          <p:cNvSpPr/>
          <p:nvPr/>
        </p:nvSpPr>
        <p:spPr>
          <a:xfrm>
            <a:off x="1" y="143166"/>
            <a:ext cx="12172902" cy="805677"/>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dirty="0">
                <a:ln w="38100">
                  <a:solidFill>
                    <a:sysClr val="windowText" lastClr="000000"/>
                  </a:solidFill>
                </a:ln>
                <a:solidFill>
                  <a:srgbClr val="00B050"/>
                </a:solidFill>
                <a:effectLst>
                  <a:innerShdw blurRad="38100" dist="114300" dir="18420000">
                    <a:srgbClr val="FFFF00"/>
                  </a:innerShdw>
                </a:effectLst>
                <a:latin typeface="Cooper Black" panose="0208090404030B020404" pitchFamily="18" charset="0"/>
              </a:rPr>
              <a:t>The Hebrew Warriors Declare - </a:t>
            </a:r>
            <a:r>
              <a:rPr lang="en-CA" sz="4800" b="1" dirty="0" err="1">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Yowm</a:t>
            </a: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a:t>
            </a:r>
          </a:p>
        </p:txBody>
      </p:sp>
      <p:sp>
        <p:nvSpPr>
          <p:cNvPr id="23" name="Rectangle: Rounded Corners 22">
            <a:extLst>
              <a:ext uri="{FF2B5EF4-FFF2-40B4-BE49-F238E27FC236}">
                <a16:creationId xmlns="" xmlns:a16="http://schemas.microsoft.com/office/drawing/2014/main" id="{691A04A4-7276-4354-999E-3607ACF91F8C}"/>
              </a:ext>
            </a:extLst>
          </p:cNvPr>
          <p:cNvSpPr/>
          <p:nvPr/>
        </p:nvSpPr>
        <p:spPr>
          <a:xfrm>
            <a:off x="1472065" y="5240026"/>
            <a:ext cx="3337926" cy="472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ln>
                  <a:solidFill>
                    <a:srgbClr val="002060"/>
                  </a:solidFill>
                </a:ln>
                <a:solidFill>
                  <a:srgbClr val="CC3399"/>
                </a:solidFill>
                <a:latin typeface="Comic Sans MS" panose="030F0702030302020204" pitchFamily="66" charset="0"/>
              </a:rPr>
              <a:t>Light Season</a:t>
            </a:r>
          </a:p>
        </p:txBody>
      </p:sp>
      <p:sp>
        <p:nvSpPr>
          <p:cNvPr id="24" name="Rectangle: Rounded Corners 23">
            <a:extLst>
              <a:ext uri="{FF2B5EF4-FFF2-40B4-BE49-F238E27FC236}">
                <a16:creationId xmlns="" xmlns:a16="http://schemas.microsoft.com/office/drawing/2014/main" id="{B3948362-EB48-4456-B8E2-88789D83A234}"/>
              </a:ext>
            </a:extLst>
          </p:cNvPr>
          <p:cNvSpPr/>
          <p:nvPr/>
        </p:nvSpPr>
        <p:spPr>
          <a:xfrm>
            <a:off x="7251838" y="5184178"/>
            <a:ext cx="3772819" cy="9841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i="1" dirty="0">
                <a:ln>
                  <a:solidFill>
                    <a:srgbClr val="002060"/>
                  </a:solidFill>
                </a:ln>
                <a:solidFill>
                  <a:srgbClr val="FF9900"/>
                </a:solidFill>
                <a:latin typeface="Comic Sans MS" panose="030F0702030302020204" pitchFamily="66" charset="0"/>
              </a:rPr>
              <a:t>Night Season of Saul’s shame</a:t>
            </a:r>
          </a:p>
        </p:txBody>
      </p:sp>
      <p:sp>
        <p:nvSpPr>
          <p:cNvPr id="2" name="Rectangle: Rounded Corners 1">
            <a:extLst>
              <a:ext uri="{FF2B5EF4-FFF2-40B4-BE49-F238E27FC236}">
                <a16:creationId xmlns="" xmlns:a16="http://schemas.microsoft.com/office/drawing/2014/main" id="{6392F6E6-D155-4E6A-B716-79B4764C1039}"/>
              </a:ext>
            </a:extLst>
          </p:cNvPr>
          <p:cNvSpPr/>
          <p:nvPr/>
        </p:nvSpPr>
        <p:spPr>
          <a:xfrm>
            <a:off x="8077347" y="2418335"/>
            <a:ext cx="3270861" cy="830073"/>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Rounded Corners 19">
            <a:extLst>
              <a:ext uri="{FF2B5EF4-FFF2-40B4-BE49-F238E27FC236}">
                <a16:creationId xmlns="" xmlns:a16="http://schemas.microsoft.com/office/drawing/2014/main" id="{0A4B6847-E570-4700-8A26-F2788E36FFB4}"/>
              </a:ext>
            </a:extLst>
          </p:cNvPr>
          <p:cNvSpPr/>
          <p:nvPr/>
        </p:nvSpPr>
        <p:spPr>
          <a:xfrm>
            <a:off x="0" y="2869669"/>
            <a:ext cx="1330033" cy="532981"/>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6" name="Rectangle 5">
            <a:extLst>
              <a:ext uri="{FF2B5EF4-FFF2-40B4-BE49-F238E27FC236}">
                <a16:creationId xmlns="" xmlns:a16="http://schemas.microsoft.com/office/drawing/2014/main" id="{21192149-2FD1-406D-A947-3ECB248C2817}"/>
              </a:ext>
            </a:extLst>
          </p:cNvPr>
          <p:cNvSpPr/>
          <p:nvPr/>
        </p:nvSpPr>
        <p:spPr>
          <a:xfrm>
            <a:off x="653148" y="4642067"/>
            <a:ext cx="10812018" cy="500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000FF"/>
                </a:solidFill>
                <a:latin typeface="Comic Sans MS" panose="030F0702030302020204" pitchFamily="66" charset="0"/>
              </a:rPr>
              <a:t>DAWN 			     		to 		 		DAWN</a:t>
            </a:r>
          </a:p>
        </p:txBody>
      </p:sp>
    </p:spTree>
    <p:extLst>
      <p:ext uri="{BB962C8B-B14F-4D97-AF65-F5344CB8AC3E}">
        <p14:creationId xmlns:p14="http://schemas.microsoft.com/office/powerpoint/2010/main" val="198008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ppt_x"/>
                                          </p:val>
                                        </p:tav>
                                        <p:tav tm="100000">
                                          <p:val>
                                            <p:strVal val="#ppt_x"/>
                                          </p:val>
                                        </p:tav>
                                      </p:tavLst>
                                    </p:anim>
                                    <p:anim calcmode="lin" valueType="num">
                                      <p:cBhvr additive="base">
                                        <p:cTn id="8"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1250"/>
                                        <p:tgtEl>
                                          <p:spTgt spid="8"/>
                                        </p:tgtEl>
                                      </p:cBhvr>
                                    </p:animEffect>
                                  </p:childTnLst>
                                </p:cTn>
                              </p:par>
                            </p:childTnLst>
                          </p:cTn>
                        </p:par>
                        <p:par>
                          <p:cTn id="14" fill="hold">
                            <p:stCondLst>
                              <p:cond delay="1250"/>
                            </p:stCondLst>
                            <p:childTnLst>
                              <p:par>
                                <p:cTn id="15" presetID="32" presetClass="emph" presetSubtype="0" fill="hold" grpId="1" nodeType="afterEffect">
                                  <p:stCondLst>
                                    <p:cond delay="0"/>
                                  </p:stCondLst>
                                  <p:childTnLst>
                                    <p:animRot by="120000">
                                      <p:cBhvr>
                                        <p:cTn id="16" dur="100" fill="hold">
                                          <p:stCondLst>
                                            <p:cond delay="0"/>
                                          </p:stCondLst>
                                        </p:cTn>
                                        <p:tgtEl>
                                          <p:spTgt spid="8"/>
                                        </p:tgtEl>
                                        <p:attrNameLst>
                                          <p:attrName>r</p:attrName>
                                        </p:attrNameLst>
                                      </p:cBhvr>
                                    </p:animRot>
                                    <p:animRot by="-240000">
                                      <p:cBhvr>
                                        <p:cTn id="17" dur="200" fill="hold">
                                          <p:stCondLst>
                                            <p:cond delay="200"/>
                                          </p:stCondLst>
                                        </p:cTn>
                                        <p:tgtEl>
                                          <p:spTgt spid="8"/>
                                        </p:tgtEl>
                                        <p:attrNameLst>
                                          <p:attrName>r</p:attrName>
                                        </p:attrNameLst>
                                      </p:cBhvr>
                                    </p:animRot>
                                    <p:animRot by="240000">
                                      <p:cBhvr>
                                        <p:cTn id="18" dur="200" fill="hold">
                                          <p:stCondLst>
                                            <p:cond delay="400"/>
                                          </p:stCondLst>
                                        </p:cTn>
                                        <p:tgtEl>
                                          <p:spTgt spid="8"/>
                                        </p:tgtEl>
                                        <p:attrNameLst>
                                          <p:attrName>r</p:attrName>
                                        </p:attrNameLst>
                                      </p:cBhvr>
                                    </p:animRot>
                                    <p:animRot by="-240000">
                                      <p:cBhvr>
                                        <p:cTn id="19" dur="200" fill="hold">
                                          <p:stCondLst>
                                            <p:cond delay="600"/>
                                          </p:stCondLst>
                                        </p:cTn>
                                        <p:tgtEl>
                                          <p:spTgt spid="8"/>
                                        </p:tgtEl>
                                        <p:attrNameLst>
                                          <p:attrName>r</p:attrName>
                                        </p:attrNameLst>
                                      </p:cBhvr>
                                    </p:animRot>
                                    <p:animRot by="120000">
                                      <p:cBhvr>
                                        <p:cTn id="20" dur="200" fill="hold">
                                          <p:stCondLst>
                                            <p:cond delay="800"/>
                                          </p:stCondLst>
                                        </p:cTn>
                                        <p:tgtEl>
                                          <p:spTgt spid="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par>
                          <p:cTn id="26" fill="hold">
                            <p:stCondLst>
                              <p:cond delay="2000"/>
                            </p:stCondLst>
                            <p:childTnLst>
                              <p:par>
                                <p:cTn id="27" presetID="21" presetClass="entr" presetSubtype="8" repeatCount="4000" fill="hold" grpId="0" nodeType="afterEffect">
                                  <p:stCondLst>
                                    <p:cond delay="3000"/>
                                  </p:stCondLst>
                                  <p:childTnLst>
                                    <p:set>
                                      <p:cBhvr>
                                        <p:cTn id="28" dur="1" fill="hold">
                                          <p:stCondLst>
                                            <p:cond delay="0"/>
                                          </p:stCondLst>
                                        </p:cTn>
                                        <p:tgtEl>
                                          <p:spTgt spid="2"/>
                                        </p:tgtEl>
                                        <p:attrNameLst>
                                          <p:attrName>style.visibility</p:attrName>
                                        </p:attrNameLst>
                                      </p:cBhvr>
                                      <p:to>
                                        <p:strVal val="visible"/>
                                      </p:to>
                                    </p:set>
                                    <p:animEffect transition="in" filter="wheel(8)">
                                      <p:cBhvr>
                                        <p:cTn id="29" dur="75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fltVal val="0"/>
                                          </p:val>
                                        </p:tav>
                                        <p:tav tm="100000">
                                          <p:val>
                                            <p:strVal val="#ppt_w"/>
                                          </p:val>
                                        </p:tav>
                                      </p:tavLst>
                                    </p:anim>
                                    <p:anim calcmode="lin" valueType="num">
                                      <p:cBhvr>
                                        <p:cTn id="35" dur="1000" fill="hold"/>
                                        <p:tgtEl>
                                          <p:spTgt spid="17"/>
                                        </p:tgtEl>
                                        <p:attrNameLst>
                                          <p:attrName>ppt_h</p:attrName>
                                        </p:attrNameLst>
                                      </p:cBhvr>
                                      <p:tavLst>
                                        <p:tav tm="0">
                                          <p:val>
                                            <p:fltVal val="0"/>
                                          </p:val>
                                        </p:tav>
                                        <p:tav tm="100000">
                                          <p:val>
                                            <p:strVal val="#ppt_h"/>
                                          </p:val>
                                        </p:tav>
                                      </p:tavLst>
                                    </p:anim>
                                    <p:anim calcmode="lin" valueType="num">
                                      <p:cBhvr>
                                        <p:cTn id="36" dur="1000" fill="hold"/>
                                        <p:tgtEl>
                                          <p:spTgt spid="17"/>
                                        </p:tgtEl>
                                        <p:attrNameLst>
                                          <p:attrName>style.rotation</p:attrName>
                                        </p:attrNameLst>
                                      </p:cBhvr>
                                      <p:tavLst>
                                        <p:tav tm="0">
                                          <p:val>
                                            <p:fltVal val="90"/>
                                          </p:val>
                                        </p:tav>
                                        <p:tav tm="100000">
                                          <p:val>
                                            <p:fltVal val="0"/>
                                          </p:val>
                                        </p:tav>
                                      </p:tavLst>
                                    </p:anim>
                                    <p:animEffect transition="in" filter="fade">
                                      <p:cBhvr>
                                        <p:cTn id="37" dur="1000"/>
                                        <p:tgtEl>
                                          <p:spTgt spid="17"/>
                                        </p:tgtEl>
                                      </p:cBhvr>
                                    </p:animEffect>
                                  </p:childTnLst>
                                </p:cTn>
                              </p:par>
                            </p:childTnLst>
                          </p:cTn>
                        </p:par>
                        <p:par>
                          <p:cTn id="38" fill="hold">
                            <p:stCondLst>
                              <p:cond delay="1000"/>
                            </p:stCondLst>
                            <p:childTnLst>
                              <p:par>
                                <p:cTn id="39" presetID="35" presetClass="emph" presetSubtype="0" repeatCount="3000" fill="hold" grpId="1" nodeType="afterEffect">
                                  <p:stCondLst>
                                    <p:cond delay="500"/>
                                  </p:stCondLst>
                                  <p:childTnLst>
                                    <p:anim calcmode="discrete" valueType="str">
                                      <p:cBhvr>
                                        <p:cTn id="40" dur="500" fill="hold"/>
                                        <p:tgtEl>
                                          <p:spTgt spid="17"/>
                                        </p:tgtEl>
                                        <p:attrNameLst>
                                          <p:attrName>style.visibility</p:attrName>
                                        </p:attrNameLst>
                                      </p:cBhvr>
                                      <p:tavLst>
                                        <p:tav tm="0">
                                          <p:val>
                                            <p:strVal val="hidden"/>
                                          </p:val>
                                        </p:tav>
                                        <p:tav tm="50000">
                                          <p:val>
                                            <p:strVal val="visible"/>
                                          </p:val>
                                        </p:tav>
                                      </p:tavLst>
                                    </p:anim>
                                  </p:childTnLst>
                                </p:cTn>
                              </p:par>
                            </p:childTnLst>
                          </p:cTn>
                        </p:par>
                        <p:par>
                          <p:cTn id="41" fill="hold">
                            <p:stCondLst>
                              <p:cond delay="3000"/>
                            </p:stCondLst>
                            <p:childTnLst>
                              <p:par>
                                <p:cTn id="42" presetID="8" presetClass="emph" presetSubtype="0" fill="hold" grpId="1" nodeType="afterEffect">
                                  <p:stCondLst>
                                    <p:cond delay="0"/>
                                  </p:stCondLst>
                                  <p:childTnLst>
                                    <p:animRot by="21600000">
                                      <p:cBhvr>
                                        <p:cTn id="43" dur="2000" fill="hold"/>
                                        <p:tgtEl>
                                          <p:spTgt spid="2"/>
                                        </p:tgtEl>
                                        <p:attrNameLst>
                                          <p:attrName>r</p:attrName>
                                        </p:attrNameLst>
                                      </p:cBhvr>
                                    </p:animRo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par>
                          <p:cTn id="48" fill="hold">
                            <p:stCondLst>
                              <p:cond delay="5500"/>
                            </p:stCondLst>
                            <p:childTnLst>
                              <p:par>
                                <p:cTn id="49" presetID="35" presetClass="emph" presetSubtype="0" repeatCount="5000" fill="hold" grpId="1" nodeType="afterEffect">
                                  <p:stCondLst>
                                    <p:cond delay="0"/>
                                  </p:stCondLst>
                                  <p:childTnLst>
                                    <p:anim calcmode="discrete" valueType="str">
                                      <p:cBhvr>
                                        <p:cTn id="50" dur="1000" fill="hold"/>
                                        <p:tgtEl>
                                          <p:spTgt spid="6"/>
                                        </p:tgtEl>
                                        <p:attrNameLst>
                                          <p:attrName>style.visibility</p:attrName>
                                        </p:attrNameLst>
                                      </p:cBhvr>
                                      <p:tavLst>
                                        <p:tav tm="0">
                                          <p:val>
                                            <p:strVal val="hidden"/>
                                          </p:val>
                                        </p:tav>
                                        <p:tav tm="50000">
                                          <p:val>
                                            <p:strVal val="visible"/>
                                          </p:val>
                                        </p:tav>
                                      </p:tavLst>
                                    </p:anim>
                                  </p:childTnLst>
                                </p:cTn>
                              </p:par>
                            </p:childTnLst>
                          </p:cTn>
                        </p:par>
                        <p:par>
                          <p:cTn id="51" fill="hold">
                            <p:stCondLst>
                              <p:cond delay="10500"/>
                            </p:stCondLst>
                            <p:childTnLst>
                              <p:par>
                                <p:cTn id="52" presetID="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2000" fill="hold"/>
                                        <p:tgtEl>
                                          <p:spTgt spid="24"/>
                                        </p:tgtEl>
                                        <p:attrNameLst>
                                          <p:attrName>ppt_x</p:attrName>
                                        </p:attrNameLst>
                                      </p:cBhvr>
                                      <p:tavLst>
                                        <p:tav tm="0">
                                          <p:val>
                                            <p:strVal val="#ppt_x"/>
                                          </p:val>
                                        </p:tav>
                                        <p:tav tm="100000">
                                          <p:val>
                                            <p:strVal val="#ppt_x"/>
                                          </p:val>
                                        </p:tav>
                                      </p:tavLst>
                                    </p:anim>
                                    <p:anim calcmode="lin" valueType="num">
                                      <p:cBhvr additive="base">
                                        <p:cTn id="55" dur="2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8" grpId="1" animBg="1"/>
      <p:bldP spid="17" grpId="0" animBg="1"/>
      <p:bldP spid="17" grpId="1" animBg="1"/>
      <p:bldP spid="23" grpId="0"/>
      <p:bldP spid="24" grpId="0"/>
      <p:bldP spid="2" grpId="0" animBg="1"/>
      <p:bldP spid="2" grpId="1" animBg="1"/>
      <p:bldP spid="6" grpId="0" animBg="1"/>
      <p:bldP spid="6"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1358900" ty="234950" sx="100000" sy="100000" flip="none" algn="tl"/>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F92B2EC-5901-4D94-BD8B-E389F9EDD61A}"/>
              </a:ext>
            </a:extLst>
          </p:cNvPr>
          <p:cNvSpPr>
            <a:spLocks noGrp="1"/>
          </p:cNvSpPr>
          <p:nvPr>
            <p:ph type="sldNum" sz="quarter" idx="12"/>
          </p:nvPr>
        </p:nvSpPr>
        <p:spPr>
          <a:xfrm>
            <a:off x="11801061" y="6507508"/>
            <a:ext cx="390939" cy="350492"/>
          </a:xfrm>
        </p:spPr>
        <p:txBody>
          <a:bodyPr/>
          <a:lstStyle/>
          <a:p>
            <a:fld id="{013F0C8B-F959-4B64-89A8-DBC3EC2ED197}" type="slidenum">
              <a:rPr lang="en-CA" smtClean="0">
                <a:solidFill>
                  <a:schemeClr val="tx1"/>
                </a:solidFill>
              </a:rPr>
              <a:t>55</a:t>
            </a:fld>
            <a:endParaRPr lang="en-CA" dirty="0">
              <a:solidFill>
                <a:schemeClr val="tx1"/>
              </a:solidFill>
            </a:endParaRPr>
          </a:p>
        </p:txBody>
      </p:sp>
      <p:graphicFrame>
        <p:nvGraphicFramePr>
          <p:cNvPr id="5" name="Table 4">
            <a:extLst>
              <a:ext uri="{FF2B5EF4-FFF2-40B4-BE49-F238E27FC236}">
                <a16:creationId xmlns="" xmlns:a16="http://schemas.microsoft.com/office/drawing/2014/main" id="{ED5C933E-871F-4B79-A27D-D6126AFF4392}"/>
              </a:ext>
            </a:extLst>
          </p:cNvPr>
          <p:cNvGraphicFramePr>
            <a:graphicFrameLocks noGrp="1"/>
          </p:cNvGraphicFramePr>
          <p:nvPr>
            <p:extLst/>
          </p:nvPr>
        </p:nvGraphicFramePr>
        <p:xfrm>
          <a:off x="375084" y="5053127"/>
          <a:ext cx="11323378" cy="1228404"/>
        </p:xfrm>
        <a:graphic>
          <a:graphicData uri="http://schemas.openxmlformats.org/drawingml/2006/table">
            <a:tbl>
              <a:tblPr firstRow="1" bandRow="1">
                <a:tableStyleId>{5C22544A-7EE6-4342-B048-85BDC9FD1C3A}</a:tableStyleId>
              </a:tblPr>
              <a:tblGrid>
                <a:gridCol w="5661689">
                  <a:extLst>
                    <a:ext uri="{9D8B030D-6E8A-4147-A177-3AD203B41FA5}">
                      <a16:colId xmlns="" xmlns:a16="http://schemas.microsoft.com/office/drawing/2014/main" val="1894521347"/>
                    </a:ext>
                  </a:extLst>
                </a:gridCol>
                <a:gridCol w="5661689">
                  <a:extLst>
                    <a:ext uri="{9D8B030D-6E8A-4147-A177-3AD203B41FA5}">
                      <a16:colId xmlns="" xmlns:a16="http://schemas.microsoft.com/office/drawing/2014/main" val="1861882930"/>
                    </a:ext>
                  </a:extLst>
                </a:gridCol>
              </a:tblGrid>
              <a:tr h="1228404">
                <a:tc>
                  <a:txBody>
                    <a:bodyPr/>
                    <a:lstStyle/>
                    <a:p>
                      <a:r>
                        <a:rPr lang="en-CA" dirty="0"/>
                        <a:t>       </a:t>
                      </a:r>
                      <a:r>
                        <a:rPr lang="en-CA" sz="3200" u="sng" dirty="0">
                          <a:solidFill>
                            <a:srgbClr val="C00000"/>
                          </a:solidFill>
                        </a:rPr>
                        <a:t>Do not eat food until evenin</a:t>
                      </a:r>
                      <a:r>
                        <a:rPr lang="en-CA" sz="3200" u="none" dirty="0">
                          <a:solidFill>
                            <a:srgbClr val="C00000"/>
                          </a:solidFill>
                        </a:rPr>
                        <a:t>g!</a:t>
                      </a:r>
                      <a:endParaRPr lang="en-CA" sz="3200" u="sng"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2BE0F9"/>
                    </a:solidFill>
                  </a:tcPr>
                </a:tc>
                <a:tc>
                  <a:txBody>
                    <a:bodyPr/>
                    <a:lstStyle/>
                    <a:p>
                      <a:endParaRPr lang="en-CA" sz="3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nvex"/>
                      <a:lightRig rig="flood" dir="t"/>
                    </a:cell3D>
                    <a:solidFill>
                      <a:schemeClr val="tx1"/>
                    </a:solidFill>
                  </a:tcPr>
                </a:tc>
                <a:extLst>
                  <a:ext uri="{0D108BD9-81ED-4DB2-BD59-A6C34878D82A}">
                    <a16:rowId xmlns="" xmlns:a16="http://schemas.microsoft.com/office/drawing/2014/main" val="581484835"/>
                  </a:ext>
                </a:extLst>
              </a:tr>
            </a:tbl>
          </a:graphicData>
        </a:graphic>
      </p:graphicFrame>
      <p:cxnSp>
        <p:nvCxnSpPr>
          <p:cNvPr id="7" name="Straight Connector 6">
            <a:extLst>
              <a:ext uri="{FF2B5EF4-FFF2-40B4-BE49-F238E27FC236}">
                <a16:creationId xmlns="" xmlns:a16="http://schemas.microsoft.com/office/drawing/2014/main" id="{C76BEB20-E384-488B-BB44-D595CDD32098}"/>
              </a:ext>
            </a:extLst>
          </p:cNvPr>
          <p:cNvCxnSpPr>
            <a:cxnSpLocks/>
          </p:cNvCxnSpPr>
          <p:nvPr/>
        </p:nvCxnSpPr>
        <p:spPr>
          <a:xfrm flipV="1">
            <a:off x="363347" y="4416213"/>
            <a:ext cx="8090" cy="2441788"/>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A1B01C3-609A-4A13-9A71-B7F404016866}"/>
              </a:ext>
            </a:extLst>
          </p:cNvPr>
          <p:cNvCxnSpPr>
            <a:cxnSpLocks/>
          </p:cNvCxnSpPr>
          <p:nvPr/>
        </p:nvCxnSpPr>
        <p:spPr>
          <a:xfrm flipV="1">
            <a:off x="5984025" y="4416213"/>
            <a:ext cx="0" cy="1865319"/>
          </a:xfrm>
          <a:prstGeom prst="line">
            <a:avLst/>
          </a:prstGeom>
          <a:ln w="76200">
            <a:solidFill>
              <a:srgbClr val="FF99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7A8FCF7A-969D-474F-BE9D-7F903C08BFF6}"/>
              </a:ext>
            </a:extLst>
          </p:cNvPr>
          <p:cNvSpPr/>
          <p:nvPr/>
        </p:nvSpPr>
        <p:spPr>
          <a:xfrm>
            <a:off x="360200" y="5053127"/>
            <a:ext cx="380234" cy="1228404"/>
          </a:xfrm>
          <a:prstGeom prst="rect">
            <a:avLst/>
          </a:prstGeom>
          <a:gradFill flip="none" rotWithShape="1">
            <a:gsLst>
              <a:gs pos="48000">
                <a:srgbClr val="FFFF00"/>
              </a:gs>
              <a:gs pos="57000">
                <a:srgbClr val="F93DF0"/>
              </a:gs>
            </a:gsLst>
            <a:lin ang="114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 xmlns:a16="http://schemas.microsoft.com/office/drawing/2014/main" id="{85973D9C-CF50-447D-98C7-6708B5E7B352}"/>
              </a:ext>
            </a:extLst>
          </p:cNvPr>
          <p:cNvSpPr/>
          <p:nvPr/>
        </p:nvSpPr>
        <p:spPr>
          <a:xfrm>
            <a:off x="6060822" y="5053127"/>
            <a:ext cx="380234" cy="1228404"/>
          </a:xfrm>
          <a:prstGeom prst="rect">
            <a:avLst/>
          </a:prstGeom>
          <a:gradFill flip="none" rotWithShape="1">
            <a:gsLst>
              <a:gs pos="45000">
                <a:srgbClr val="FF9900"/>
              </a:gs>
              <a:gs pos="57000">
                <a:schemeClr val="bg2">
                  <a:lumMod val="50000"/>
                </a:schemeClr>
              </a:gs>
            </a:gsLst>
            <a:lin ang="600000" scaled="0"/>
            <a:tileRect/>
          </a:gra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peech Bubble: Rectangle with Corners Rounded 17">
            <a:extLst>
              <a:ext uri="{FF2B5EF4-FFF2-40B4-BE49-F238E27FC236}">
                <a16:creationId xmlns="" xmlns:a16="http://schemas.microsoft.com/office/drawing/2014/main" id="{01D0DEC9-39D3-480F-A873-1C345D6A7EE7}"/>
              </a:ext>
            </a:extLst>
          </p:cNvPr>
          <p:cNvSpPr/>
          <p:nvPr/>
        </p:nvSpPr>
        <p:spPr>
          <a:xfrm>
            <a:off x="176415" y="1125938"/>
            <a:ext cx="11887766" cy="2104545"/>
          </a:xfrm>
          <a:prstGeom prst="wedgeRoundRectCallout">
            <a:avLst>
              <a:gd name="adj1" fmla="val 13795"/>
              <a:gd name="adj2" fmla="val 91713"/>
              <a:gd name="adj3" fmla="val 16667"/>
            </a:avLst>
          </a:prstGeom>
          <a:noFill/>
          <a:ln w="762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ln w="38100">
                  <a:solidFill>
                    <a:srgbClr val="002060"/>
                  </a:solidFill>
                </a:ln>
                <a:solidFill>
                  <a:srgbClr val="006699"/>
                </a:solidFill>
                <a:effectLst>
                  <a:outerShdw blurRad="12700" dist="114300" dir="20400000" sx="102000" sy="102000" algn="br" rotWithShape="0">
                    <a:srgbClr val="00FF00"/>
                  </a:outerShdw>
                </a:effectLst>
              </a:rPr>
              <a:t>	In this very night season, the Hebrew warriors identified 	</a:t>
            </a:r>
            <a:r>
              <a:rPr lang="en-US" sz="3200" b="1" dirty="0">
                <a:ln w="38100">
                  <a:solidFill>
                    <a:srgbClr val="002060"/>
                  </a:solidFill>
                </a:ln>
                <a:solidFill>
                  <a:srgbClr val="006699"/>
                </a:solidFill>
                <a:effectLst>
                  <a:outerShdw blurRad="12700" dist="114300" dir="20400000" sx="102000" sy="102000" algn="br" rotWithShape="0">
                    <a:srgbClr val="00FF00"/>
                  </a:outerShdw>
                </a:effectLst>
                <a:latin typeface="Cooper Black" panose="0208090404030B020404" pitchFamily="18" charset="0"/>
              </a:rPr>
              <a:t>YONATHAN’S  EARLY MORNING BATTLE as </a:t>
            </a:r>
            <a:br>
              <a:rPr lang="en-US" sz="3200" b="1" dirty="0">
                <a:ln w="38100">
                  <a:solidFill>
                    <a:srgbClr val="002060"/>
                  </a:solidFill>
                </a:ln>
                <a:solidFill>
                  <a:srgbClr val="006699"/>
                </a:solidFill>
                <a:effectLst>
                  <a:outerShdw blurRad="12700" dist="114300" dir="20400000" sx="102000" sy="102000" algn="br" rotWithShape="0">
                    <a:srgbClr val="00FF00"/>
                  </a:outerShdw>
                </a:effectLst>
                <a:latin typeface="Cooper Black" panose="0208090404030B020404" pitchFamily="18" charset="0"/>
              </a:rPr>
            </a:br>
            <a:r>
              <a:rPr lang="en-US" sz="3200" b="1" dirty="0">
                <a:ln w="38100">
                  <a:solidFill>
                    <a:srgbClr val="002060"/>
                  </a:solidFill>
                </a:ln>
                <a:solidFill>
                  <a:srgbClr val="FF0000"/>
                </a:solidFill>
                <a:effectLst>
                  <a:outerShdw blurRad="12700" dist="114300" dir="20400000" sx="102000" sy="102000" algn="br" rotWithShape="0">
                    <a:srgbClr val="00FF00"/>
                  </a:outerShdw>
                </a:effectLst>
                <a:latin typeface="Cooper Black" panose="0208090404030B020404" pitchFamily="18" charset="0"/>
              </a:rPr>
              <a:t>ONE AND THE SAME </a:t>
            </a:r>
            <a:r>
              <a:rPr lang="en-US" sz="3200" b="1" u="sng" dirty="0">
                <a:ln w="38100">
                  <a:solidFill>
                    <a:srgbClr val="002060"/>
                  </a:solidFill>
                </a:ln>
                <a:solidFill>
                  <a:srgbClr val="FF0000"/>
                </a:solidFill>
                <a:effectLst>
                  <a:outerShdw blurRad="12700" dist="114300" dir="20400000" sx="102000" sy="102000" algn="br" rotWithShape="0">
                    <a:srgbClr val="00FF00"/>
                  </a:outerShdw>
                </a:effectLst>
                <a:latin typeface="Cooper Black" panose="0208090404030B020404" pitchFamily="18" charset="0"/>
              </a:rPr>
              <a:t>YOWM</a:t>
            </a:r>
            <a:r>
              <a:rPr lang="en-US" sz="3200" b="1" dirty="0">
                <a:ln w="38100">
                  <a:solidFill>
                    <a:srgbClr val="002060"/>
                  </a:solidFill>
                </a:ln>
                <a:solidFill>
                  <a:srgbClr val="FF0000"/>
                </a:solidFill>
                <a:effectLst>
                  <a:outerShdw blurRad="12700" dist="114300" dir="20400000" sx="102000" sy="102000" algn="br" rotWithShape="0">
                    <a:srgbClr val="00FF00"/>
                  </a:outerShdw>
                </a:effectLst>
                <a:latin typeface="Cooper Black" panose="0208090404030B020404" pitchFamily="18" charset="0"/>
              </a:rPr>
              <a:t> !</a:t>
            </a:r>
            <a:r>
              <a:rPr lang="en-US" sz="3200" b="1" dirty="0">
                <a:ln w="38100">
                  <a:solidFill>
                    <a:srgbClr val="002060"/>
                  </a:solidFill>
                </a:ln>
                <a:solidFill>
                  <a:srgbClr val="006699"/>
                </a:solidFill>
                <a:effectLst>
                  <a:outerShdw blurRad="12700" dist="114300" dir="20400000" sx="102000" sy="102000" algn="br" rotWithShape="0">
                    <a:srgbClr val="00FF00"/>
                  </a:outerShdw>
                </a:effectLst>
                <a:latin typeface="Cooper Black" panose="0208090404030B020404" pitchFamily="18" charset="0"/>
              </a:rPr>
              <a:t> </a:t>
            </a:r>
            <a:r>
              <a:rPr lang="en-US" sz="3200" dirty="0">
                <a:ln w="38100">
                  <a:solidFill>
                    <a:srgbClr val="002060"/>
                  </a:solidFill>
                </a:ln>
                <a:solidFill>
                  <a:srgbClr val="006699"/>
                </a:solidFill>
                <a:effectLst>
                  <a:outerShdw blurRad="12700" dist="114300" dir="20400000" sx="102000" sy="102000" algn="br" rotWithShape="0">
                    <a:srgbClr val="00FF00"/>
                  </a:outerShdw>
                </a:effectLst>
                <a:latin typeface="Cooper Black" panose="0208090404030B020404" pitchFamily="18" charset="0"/>
              </a:rPr>
              <a:t>(</a:t>
            </a:r>
            <a:r>
              <a:rPr lang="en-US" sz="3200" b="1" dirty="0">
                <a:ln w="38100">
                  <a:solidFill>
                    <a:srgbClr val="002060"/>
                  </a:solidFill>
                </a:ln>
                <a:solidFill>
                  <a:srgbClr val="2BE0F9"/>
                </a:solidFill>
                <a:effectLst>
                  <a:outerShdw blurRad="12700" dist="114300" dir="20400000" sx="102000" sy="102000" algn="br" rotWithShape="0">
                    <a:srgbClr val="00FF00"/>
                  </a:outerShdw>
                </a:effectLst>
                <a:latin typeface="Cooper Black" panose="0208090404030B020404" pitchFamily="18" charset="0"/>
              </a:rPr>
              <a:t>A SINGLULAR CYCLE</a:t>
            </a:r>
            <a:r>
              <a:rPr lang="en-US" sz="3200" b="1" dirty="0">
                <a:ln w="38100">
                  <a:solidFill>
                    <a:srgbClr val="002060"/>
                  </a:solidFill>
                </a:ln>
                <a:solidFill>
                  <a:srgbClr val="006699"/>
                </a:solidFill>
                <a:effectLst>
                  <a:outerShdw blurRad="12700" dist="114300" dir="20400000" sx="102000" sy="102000" algn="br" rotWithShape="0">
                    <a:srgbClr val="00FF00"/>
                  </a:outerShdw>
                </a:effectLst>
                <a:latin typeface="Cooper Black" panose="0208090404030B020404" pitchFamily="18" charset="0"/>
              </a:rPr>
              <a:t>!) </a:t>
            </a:r>
            <a:br>
              <a:rPr lang="en-US" sz="3200" b="1" dirty="0">
                <a:ln w="38100">
                  <a:solidFill>
                    <a:srgbClr val="002060"/>
                  </a:solidFill>
                </a:ln>
                <a:solidFill>
                  <a:srgbClr val="006699"/>
                </a:solidFill>
                <a:effectLst>
                  <a:outerShdw blurRad="12700" dist="114300" dir="20400000" sx="102000" sy="102000" algn="br" rotWithShape="0">
                    <a:srgbClr val="00FF00"/>
                  </a:outerShdw>
                </a:effectLst>
                <a:latin typeface="Cooper Black" panose="0208090404030B020404" pitchFamily="18" charset="0"/>
              </a:rPr>
            </a:br>
            <a:r>
              <a:rPr lang="en-US" sz="3200" dirty="0">
                <a:ln w="9525">
                  <a:solidFill>
                    <a:srgbClr val="FFFF00"/>
                  </a:solidFill>
                </a:ln>
                <a:solidFill>
                  <a:schemeClr val="tx1"/>
                </a:solidFill>
                <a:effectLst/>
                <a:latin typeface="Comic Sans MS" panose="030F0702030302020204" pitchFamily="66" charset="0"/>
              </a:rPr>
              <a:t>They knew the sunset never changed any cycle of the week!  </a:t>
            </a:r>
          </a:p>
        </p:txBody>
      </p:sp>
      <p:sp>
        <p:nvSpPr>
          <p:cNvPr id="8" name="Rectangle: Rounded Corners 7">
            <a:extLst>
              <a:ext uri="{FF2B5EF4-FFF2-40B4-BE49-F238E27FC236}">
                <a16:creationId xmlns="" xmlns:a16="http://schemas.microsoft.com/office/drawing/2014/main" id="{6F48D71C-3DCD-41B9-9665-9BB5937F94FB}"/>
              </a:ext>
            </a:extLst>
          </p:cNvPr>
          <p:cNvSpPr/>
          <p:nvPr/>
        </p:nvSpPr>
        <p:spPr>
          <a:xfrm>
            <a:off x="929252" y="3366043"/>
            <a:ext cx="4474244" cy="1204776"/>
          </a:xfrm>
          <a:prstGeom prst="roundRect">
            <a:avLst/>
          </a:prstGeom>
          <a:solidFill>
            <a:schemeClr val="tx1"/>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Battle of Deliverance </a:t>
            </a:r>
            <a:r>
              <a:rPr lang="en-CA" sz="2800" b="1" u="sng"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AFTER</a:t>
            </a: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 Dawn!</a:t>
            </a:r>
          </a:p>
        </p:txBody>
      </p:sp>
      <p:sp>
        <p:nvSpPr>
          <p:cNvPr id="10" name="Rectangle: Rounded Corners 9">
            <a:extLst>
              <a:ext uri="{FF2B5EF4-FFF2-40B4-BE49-F238E27FC236}">
                <a16:creationId xmlns="" xmlns:a16="http://schemas.microsoft.com/office/drawing/2014/main" id="{CF861934-054B-452C-8B70-B2908FA32491}"/>
              </a:ext>
            </a:extLst>
          </p:cNvPr>
          <p:cNvSpPr/>
          <p:nvPr/>
        </p:nvSpPr>
        <p:spPr>
          <a:xfrm>
            <a:off x="5506986" y="3976683"/>
            <a:ext cx="1649895" cy="439530"/>
          </a:xfrm>
          <a:prstGeom prst="roundRect">
            <a:avLst/>
          </a:prstGeom>
          <a:solidFill>
            <a:schemeClr val="accent4">
              <a:lumMod val="60000"/>
              <a:lumOff val="40000"/>
            </a:schemeClr>
          </a:solidFill>
          <a:ln w="28575">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93DF0"/>
                  </a:solidFill>
                </a:ln>
                <a:solidFill>
                  <a:srgbClr val="FFFF00"/>
                </a:solidFill>
                <a:effectLst>
                  <a:glow rad="25400">
                    <a:srgbClr val="F93DF0">
                      <a:alpha val="91000"/>
                    </a:srgbClr>
                  </a:glow>
                </a:effectLst>
                <a:latin typeface="Arial Black" panose="020B0A04020102020204" pitchFamily="34" charset="0"/>
              </a:rPr>
              <a:t>Sunset</a:t>
            </a:r>
          </a:p>
        </p:txBody>
      </p:sp>
      <p:sp>
        <p:nvSpPr>
          <p:cNvPr id="22" name="Rectangle: Rounded Corners 21">
            <a:extLst>
              <a:ext uri="{FF2B5EF4-FFF2-40B4-BE49-F238E27FC236}">
                <a16:creationId xmlns="" xmlns:a16="http://schemas.microsoft.com/office/drawing/2014/main" id="{D39B0178-9FA7-4FB2-B1D3-CE746260A1D9}"/>
              </a:ext>
            </a:extLst>
          </p:cNvPr>
          <p:cNvSpPr/>
          <p:nvPr/>
        </p:nvSpPr>
        <p:spPr>
          <a:xfrm>
            <a:off x="10058268" y="38196"/>
            <a:ext cx="1468582" cy="1077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Stage </a:t>
            </a:r>
            <a:br>
              <a:rPr lang="en-CA" sz="4000" dirty="0">
                <a:solidFill>
                  <a:srgbClr val="0000FF"/>
                </a:solidFill>
              </a:rPr>
            </a:br>
            <a:r>
              <a:rPr lang="en-CA" sz="4000" dirty="0">
                <a:solidFill>
                  <a:srgbClr val="0000FF"/>
                </a:solidFill>
              </a:rPr>
              <a:t>#13</a:t>
            </a:r>
          </a:p>
        </p:txBody>
      </p:sp>
      <p:sp>
        <p:nvSpPr>
          <p:cNvPr id="13" name="Rectangle 12">
            <a:extLst>
              <a:ext uri="{FF2B5EF4-FFF2-40B4-BE49-F238E27FC236}">
                <a16:creationId xmlns="" xmlns:a16="http://schemas.microsoft.com/office/drawing/2014/main" id="{26248FE9-82DE-4828-A4CA-1072BDE81E61}"/>
              </a:ext>
            </a:extLst>
          </p:cNvPr>
          <p:cNvSpPr/>
          <p:nvPr/>
        </p:nvSpPr>
        <p:spPr>
          <a:xfrm>
            <a:off x="6416446" y="5074295"/>
            <a:ext cx="5309653" cy="120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600" b="1" dirty="0" err="1">
                <a:ln w="19050">
                  <a:solidFill>
                    <a:srgbClr val="F93DF0"/>
                  </a:solidFill>
                </a:ln>
                <a:solidFill>
                  <a:srgbClr val="2BE0F9"/>
                </a:solidFill>
                <a:latin typeface="Cooper Black" panose="0208090404030B020404" pitchFamily="18" charset="0"/>
              </a:rPr>
              <a:t>Yonathan</a:t>
            </a:r>
            <a:r>
              <a:rPr lang="en-CA" sz="3600" b="1" dirty="0">
                <a:ln w="19050">
                  <a:solidFill>
                    <a:srgbClr val="F93DF0"/>
                  </a:solidFill>
                </a:ln>
                <a:solidFill>
                  <a:srgbClr val="2BE0F9"/>
                </a:solidFill>
                <a:latin typeface="Cooper Black" panose="0208090404030B020404" pitchFamily="18" charset="0"/>
              </a:rPr>
              <a:t> </a:t>
            </a:r>
            <a:r>
              <a:rPr lang="en-CA" sz="3600" b="1" u="sng" dirty="0">
                <a:ln w="19050">
                  <a:solidFill>
                    <a:srgbClr val="F93DF0"/>
                  </a:solidFill>
                </a:ln>
                <a:solidFill>
                  <a:srgbClr val="2BE0F9"/>
                </a:solidFill>
                <a:latin typeface="Cooper Black" panose="0208090404030B020404" pitchFamily="18" charset="0"/>
              </a:rPr>
              <a:t>LIVES</a:t>
            </a:r>
            <a:r>
              <a:rPr lang="en-CA" sz="3600" b="1" dirty="0">
                <a:solidFill>
                  <a:srgbClr val="FF9900"/>
                </a:solidFill>
              </a:rPr>
              <a:t>  </a:t>
            </a:r>
            <a:r>
              <a:rPr lang="en-CA" sz="3600" b="1" u="sng" dirty="0">
                <a:ln>
                  <a:solidFill>
                    <a:srgbClr val="0000FF"/>
                  </a:solidFill>
                </a:ln>
                <a:solidFill>
                  <a:srgbClr val="FF9900"/>
                </a:solidFill>
                <a:effectLst>
                  <a:glow rad="76200">
                    <a:srgbClr val="00FF00"/>
                  </a:glow>
                </a:effectLst>
                <a:latin typeface="Cooper Black" panose="0208090404030B020404" pitchFamily="18" charset="0"/>
              </a:rPr>
              <a:t>TODAY</a:t>
            </a:r>
            <a:r>
              <a:rPr lang="en-CA" sz="3600" b="1" dirty="0">
                <a:ln>
                  <a:solidFill>
                    <a:srgbClr val="0000FF"/>
                  </a:solidFill>
                </a:ln>
                <a:solidFill>
                  <a:srgbClr val="FF9900"/>
                </a:solidFill>
                <a:effectLst>
                  <a:glow rad="76200">
                    <a:srgbClr val="00FF00"/>
                  </a:glow>
                </a:effectLst>
                <a:latin typeface="Cooper Black" panose="0208090404030B020404" pitchFamily="18" charset="0"/>
              </a:rPr>
              <a:t>!</a:t>
            </a:r>
            <a:r>
              <a:rPr lang="en-CA" sz="3600" b="1" dirty="0">
                <a:solidFill>
                  <a:srgbClr val="FF9900"/>
                </a:solidFill>
              </a:rPr>
              <a:t>  </a:t>
            </a:r>
            <a:r>
              <a:rPr lang="en-CA" sz="3600" b="1" dirty="0">
                <a:ln>
                  <a:solidFill>
                    <a:srgbClr val="4646F0"/>
                  </a:solidFill>
                </a:ln>
                <a:solidFill>
                  <a:srgbClr val="FF9900"/>
                </a:solidFill>
                <a:effectLst>
                  <a:glow rad="63500">
                    <a:srgbClr val="F93DF0"/>
                  </a:glow>
                </a:effectLst>
              </a:rPr>
              <a:t>!!!!!!!!!!</a:t>
            </a:r>
            <a:endParaRPr lang="en-CA" dirty="0">
              <a:ln>
                <a:solidFill>
                  <a:srgbClr val="4646F0"/>
                </a:solidFill>
              </a:ln>
              <a:effectLst>
                <a:glow rad="63500">
                  <a:srgbClr val="F93DF0"/>
                </a:glow>
              </a:effectLst>
              <a:latin typeface="Cooper Black" panose="0208090404030B020404" pitchFamily="18" charset="0"/>
            </a:endParaRPr>
          </a:p>
        </p:txBody>
      </p:sp>
      <p:sp>
        <p:nvSpPr>
          <p:cNvPr id="17" name="Left Brace 16">
            <a:extLst>
              <a:ext uri="{FF2B5EF4-FFF2-40B4-BE49-F238E27FC236}">
                <a16:creationId xmlns="" xmlns:a16="http://schemas.microsoft.com/office/drawing/2014/main" id="{D5121C93-3B53-4DE7-BC80-4CA8D36B4243}"/>
              </a:ext>
            </a:extLst>
          </p:cNvPr>
          <p:cNvSpPr/>
          <p:nvPr/>
        </p:nvSpPr>
        <p:spPr>
          <a:xfrm rot="5400000">
            <a:off x="5619044" y="-1026291"/>
            <a:ext cx="820575" cy="11338264"/>
          </a:xfrm>
          <a:prstGeom prst="leftBrace">
            <a:avLst>
              <a:gd name="adj1" fmla="val 57460"/>
              <a:gd name="adj2" fmla="val 34738"/>
            </a:avLst>
          </a:prstGeom>
          <a:solidFill>
            <a:schemeClr val="accent2">
              <a:lumMod val="60000"/>
              <a:lumOff val="40000"/>
            </a:schemeClr>
          </a:solidFill>
          <a:ln w="57150">
            <a:solidFill>
              <a:srgbClr val="F93DF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 name="Arrow: Circular 2">
            <a:extLst>
              <a:ext uri="{FF2B5EF4-FFF2-40B4-BE49-F238E27FC236}">
                <a16:creationId xmlns="" xmlns:a16="http://schemas.microsoft.com/office/drawing/2014/main" id="{179991D7-9EC9-4A46-8411-E42A1EAA20C5}"/>
              </a:ext>
            </a:extLst>
          </p:cNvPr>
          <p:cNvSpPr/>
          <p:nvPr/>
        </p:nvSpPr>
        <p:spPr>
          <a:xfrm>
            <a:off x="4841482" y="4593474"/>
            <a:ext cx="1723073" cy="1805118"/>
          </a:xfrm>
          <a:prstGeom prst="circularArrow">
            <a:avLst>
              <a:gd name="adj1" fmla="val 9721"/>
              <a:gd name="adj2" fmla="val 1142319"/>
              <a:gd name="adj3" fmla="val 20644209"/>
              <a:gd name="adj4" fmla="val 10869003"/>
              <a:gd name="adj5" fmla="val 18049"/>
            </a:avLst>
          </a:prstGeom>
          <a:gradFill>
            <a:gsLst>
              <a:gs pos="65000">
                <a:srgbClr val="FF9900"/>
              </a:gs>
              <a:gs pos="36000">
                <a:srgbClr val="2BE0F9"/>
              </a:gs>
            </a:gsLst>
            <a:lin ang="600000" scaled="0"/>
          </a:gradFill>
          <a:ln w="28575">
            <a:solidFill>
              <a:srgbClr val="CC33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ectangle 20">
            <a:extLst>
              <a:ext uri="{FF2B5EF4-FFF2-40B4-BE49-F238E27FC236}">
                <a16:creationId xmlns="" xmlns:a16="http://schemas.microsoft.com/office/drawing/2014/main" id="{3C47777B-808C-4ED4-BD1B-491B52A00816}"/>
              </a:ext>
            </a:extLst>
          </p:cNvPr>
          <p:cNvSpPr/>
          <p:nvPr/>
        </p:nvSpPr>
        <p:spPr>
          <a:xfrm>
            <a:off x="168327" y="192326"/>
            <a:ext cx="9889941" cy="805677"/>
          </a:xfrm>
          <a:prstGeom prst="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The Two Covenants of - </a:t>
            </a:r>
            <a:r>
              <a:rPr lang="en-CA" sz="4800" b="1" dirty="0" err="1">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Yowm</a:t>
            </a:r>
            <a:r>
              <a:rPr lang="en-CA" sz="4800" b="1" dirty="0">
                <a:ln w="28575">
                  <a:solidFill>
                    <a:srgbClr val="0000FF"/>
                  </a:solidFill>
                </a:ln>
                <a:solidFill>
                  <a:srgbClr val="2BE0F9"/>
                </a:solidFill>
                <a:effectLst>
                  <a:innerShdw blurRad="38100" dist="114300" dir="18420000">
                    <a:srgbClr val="FFFF00"/>
                  </a:innerShdw>
                </a:effectLst>
                <a:latin typeface="Cooper Black" panose="0208090404030B020404" pitchFamily="18" charset="0"/>
              </a:rPr>
              <a:t>!</a:t>
            </a:r>
          </a:p>
        </p:txBody>
      </p:sp>
      <p:cxnSp>
        <p:nvCxnSpPr>
          <p:cNvPr id="16" name="Straight Connector 15">
            <a:extLst>
              <a:ext uri="{FF2B5EF4-FFF2-40B4-BE49-F238E27FC236}">
                <a16:creationId xmlns="" xmlns:a16="http://schemas.microsoft.com/office/drawing/2014/main" id="{ED506A5D-B6C1-45CF-BD12-EDD34499DC22}"/>
              </a:ext>
            </a:extLst>
          </p:cNvPr>
          <p:cNvCxnSpPr>
            <a:cxnSpLocks/>
          </p:cNvCxnSpPr>
          <p:nvPr/>
        </p:nvCxnSpPr>
        <p:spPr>
          <a:xfrm flipH="1" flipV="1">
            <a:off x="11695316" y="4367876"/>
            <a:ext cx="27136" cy="2490124"/>
          </a:xfrm>
          <a:prstGeom prst="line">
            <a:avLst/>
          </a:prstGeom>
          <a:ln w="76200">
            <a:solidFill>
              <a:srgbClr val="F93DF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 xmlns:a16="http://schemas.microsoft.com/office/drawing/2014/main" id="{A49CE946-437B-4A5E-86BB-EBBE17D85BBB}"/>
              </a:ext>
            </a:extLst>
          </p:cNvPr>
          <p:cNvSpPr/>
          <p:nvPr/>
        </p:nvSpPr>
        <p:spPr>
          <a:xfrm>
            <a:off x="441955" y="6302696"/>
            <a:ext cx="11195593" cy="5171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000FF"/>
                </a:solidFill>
              </a:rPr>
              <a:t>Dawn to Dawn!  </a:t>
            </a:r>
            <a:r>
              <a:rPr lang="en-CA" sz="2600" b="1" dirty="0">
                <a:solidFill>
                  <a:srgbClr val="008E40"/>
                </a:solidFill>
              </a:rPr>
              <a:t>Yes the Hebrew warriors understood the creation account! </a:t>
            </a:r>
          </a:p>
        </p:txBody>
      </p:sp>
      <p:sp>
        <p:nvSpPr>
          <p:cNvPr id="20" name="Rectangle: Rounded Corners 19">
            <a:extLst>
              <a:ext uri="{FF2B5EF4-FFF2-40B4-BE49-F238E27FC236}">
                <a16:creationId xmlns="" xmlns:a16="http://schemas.microsoft.com/office/drawing/2014/main" id="{8C27AE01-12CC-4DD3-82B0-E5033430FF6E}"/>
              </a:ext>
            </a:extLst>
          </p:cNvPr>
          <p:cNvSpPr/>
          <p:nvPr/>
        </p:nvSpPr>
        <p:spPr>
          <a:xfrm>
            <a:off x="9310" y="3148498"/>
            <a:ext cx="724254" cy="1805118"/>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
        <p:nvSpPr>
          <p:cNvPr id="23" name="Rectangle: Rounded Corners 22">
            <a:extLst>
              <a:ext uri="{FF2B5EF4-FFF2-40B4-BE49-F238E27FC236}">
                <a16:creationId xmlns="" xmlns:a16="http://schemas.microsoft.com/office/drawing/2014/main" id="{9227A7CB-36D7-41C2-918E-282206962951}"/>
              </a:ext>
            </a:extLst>
          </p:cNvPr>
          <p:cNvSpPr/>
          <p:nvPr/>
        </p:nvSpPr>
        <p:spPr>
          <a:xfrm>
            <a:off x="10861967" y="3885898"/>
            <a:ext cx="1330033" cy="532981"/>
          </a:xfrm>
          <a:prstGeom prst="roundRect">
            <a:avLst/>
          </a:prstGeom>
          <a:solidFill>
            <a:schemeClr val="tx1"/>
          </a:solidFill>
          <a:ln>
            <a:solidFill>
              <a:srgbClr val="2BE0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F93DF0"/>
                  </a:solidFill>
                </a:ln>
                <a:solidFill>
                  <a:srgbClr val="FFFF00"/>
                </a:solidFill>
                <a:effectLst>
                  <a:glow rad="88900">
                    <a:srgbClr val="2BE0F9"/>
                  </a:glow>
                  <a:outerShdw blurRad="50800" dist="50800" dir="5400000" algn="ctr" rotWithShape="0">
                    <a:schemeClr val="bg1">
                      <a:alpha val="99000"/>
                    </a:schemeClr>
                  </a:outerShdw>
                </a:effectLst>
                <a:latin typeface="Arial Black" panose="020B0A04020102020204" pitchFamily="34" charset="0"/>
              </a:rPr>
              <a:t>Dawn</a:t>
            </a:r>
          </a:p>
        </p:txBody>
      </p:sp>
    </p:spTree>
    <p:extLst>
      <p:ext uri="{BB962C8B-B14F-4D97-AF65-F5344CB8AC3E}">
        <p14:creationId xmlns:p14="http://schemas.microsoft.com/office/powerpoint/2010/main" val="6202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250"/>
                                        <p:tgtEl>
                                          <p:spTgt spid="13"/>
                                        </p:tgtEl>
                                      </p:cBhvr>
                                    </p:animEffect>
                                  </p:childTnLst>
                                </p:cTn>
                              </p:par>
                            </p:childTnLst>
                          </p:cTn>
                        </p:par>
                        <p:par>
                          <p:cTn id="20" fill="hold">
                            <p:stCondLst>
                              <p:cond delay="1250"/>
                            </p:stCondLst>
                            <p:childTnLst>
                              <p:par>
                                <p:cTn id="21" presetID="23" presetClass="emph" presetSubtype="0" repeatCount="4000" fill="hold" grpId="0" nodeType="afterEffect">
                                  <p:stCondLst>
                                    <p:cond delay="0"/>
                                  </p:stCondLst>
                                  <p:childTnLst>
                                    <p:animClr clrSpc="hsl" dir="cw">
                                      <p:cBhvr override="childStyle">
                                        <p:cTn id="22" dur="500" fill="hold"/>
                                        <p:tgtEl>
                                          <p:spTgt spid="17"/>
                                        </p:tgtEl>
                                        <p:attrNameLst>
                                          <p:attrName>style.color</p:attrName>
                                        </p:attrNameLst>
                                      </p:cBhvr>
                                      <p:by>
                                        <p:hsl h="10842353" s="0" l="0"/>
                                      </p:by>
                                    </p:animClr>
                                    <p:animClr clrSpc="hsl" dir="cw">
                                      <p:cBhvr>
                                        <p:cTn id="23" dur="500" fill="hold"/>
                                        <p:tgtEl>
                                          <p:spTgt spid="17"/>
                                        </p:tgtEl>
                                        <p:attrNameLst>
                                          <p:attrName>fillcolor</p:attrName>
                                        </p:attrNameLst>
                                      </p:cBhvr>
                                      <p:by>
                                        <p:hsl h="10842353" s="0" l="0"/>
                                      </p:by>
                                    </p:animClr>
                                    <p:animClr clrSpc="hsl" dir="cw">
                                      <p:cBhvr>
                                        <p:cTn id="24" dur="500" fill="hold"/>
                                        <p:tgtEl>
                                          <p:spTgt spid="17"/>
                                        </p:tgtEl>
                                        <p:attrNameLst>
                                          <p:attrName>stroke.color</p:attrName>
                                        </p:attrNameLst>
                                      </p:cBhvr>
                                      <p:by>
                                        <p:hsl h="10842353" s="0" l="0"/>
                                      </p:by>
                                    </p:animClr>
                                    <p:set>
                                      <p:cBhvr>
                                        <p:cTn id="25"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17" grpId="0" animBg="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60000"/>
                <a:lumOff val="40000"/>
              </a:schemeClr>
            </a:gs>
            <a:gs pos="34000">
              <a:srgbClr val="FFFF00">
                <a:alpha val="54000"/>
              </a:srgbClr>
            </a:gs>
            <a:gs pos="57000">
              <a:srgbClr val="F93DF0">
                <a:alpha val="26000"/>
              </a:srgbClr>
            </a:gs>
            <a:gs pos="84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426676" y="830751"/>
            <a:ext cx="11333018" cy="5819431"/>
          </a:xfrm>
          <a:prstGeom prst="doubleWave">
            <a:avLst>
              <a:gd name="adj1" fmla="val 7139"/>
              <a:gd name="adj2" fmla="val -2339"/>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8080"/>
                </a:solidFill>
                <a:latin typeface="Georgia" panose="02040502050405020303" pitchFamily="18" charset="0"/>
              </a:rPr>
              <a:t>1 Sam 14:45</a:t>
            </a:r>
            <a:r>
              <a:rPr lang="en-US" sz="3200" dirty="0">
                <a:solidFill>
                  <a:prstClr val="black"/>
                </a:solidFill>
                <a:latin typeface="Georgia" panose="02040502050405020303" pitchFamily="18" charset="0"/>
              </a:rPr>
              <a:t>  </a:t>
            </a:r>
            <a:r>
              <a:rPr lang="en-US" sz="3200" dirty="0">
                <a:solidFill>
                  <a:srgbClr val="002060"/>
                </a:solidFill>
                <a:latin typeface="Georgia" panose="02040502050405020303" pitchFamily="18" charset="0"/>
              </a:rPr>
              <a:t>But the people said to </a:t>
            </a:r>
            <a:r>
              <a:rPr lang="en-US" sz="3200" dirty="0" err="1">
                <a:solidFill>
                  <a:srgbClr val="002060"/>
                </a:solidFill>
                <a:latin typeface="Georgia" panose="02040502050405020303" pitchFamily="18" charset="0"/>
              </a:rPr>
              <a:t>Sha’ul</a:t>
            </a:r>
            <a:r>
              <a:rPr lang="en-US" sz="3200" dirty="0">
                <a:solidFill>
                  <a:srgbClr val="002060"/>
                </a:solidFill>
                <a:latin typeface="Georgia" panose="02040502050405020303" pitchFamily="18" charset="0"/>
              </a:rPr>
              <a:t>, “Should 	</a:t>
            </a:r>
            <a:r>
              <a:rPr lang="en-US" sz="3200" dirty="0" err="1">
                <a:solidFill>
                  <a:srgbClr val="002060"/>
                </a:solidFill>
                <a:latin typeface="Georgia" panose="02040502050405020303" pitchFamily="18" charset="0"/>
              </a:rPr>
              <a:t>Yonathan</a:t>
            </a:r>
            <a:r>
              <a:rPr lang="en-US" sz="3200" dirty="0">
                <a:solidFill>
                  <a:srgbClr val="002060"/>
                </a:solidFill>
                <a:latin typeface="Georgia" panose="02040502050405020303" pitchFamily="18" charset="0"/>
              </a:rPr>
              <a:t> die, who has wrought this great 	deliverance in </a:t>
            </a:r>
            <a:r>
              <a:rPr lang="en-US" sz="3200" dirty="0" err="1">
                <a:solidFill>
                  <a:srgbClr val="002060"/>
                </a:solidFill>
                <a:latin typeface="Georgia" panose="02040502050405020303" pitchFamily="18" charset="0"/>
              </a:rPr>
              <a:t>Yisra’ĕl</a:t>
            </a:r>
            <a:r>
              <a:rPr lang="en-US" sz="3200" dirty="0">
                <a:solidFill>
                  <a:srgbClr val="002060"/>
                </a:solidFill>
                <a:latin typeface="Georgia" panose="02040502050405020303" pitchFamily="18" charset="0"/>
              </a:rPr>
              <a:t>?  Far be it!  As </a:t>
            </a:r>
            <a:r>
              <a:rPr lang="he-IL" sz="3200" dirty="0">
                <a:solidFill>
                  <a:srgbClr val="0000FF"/>
                </a:solidFill>
                <a:latin typeface="Arial" panose="020B0604020202020204" pitchFamily="34" charset="0"/>
              </a:rPr>
              <a:t>יהוה</a:t>
            </a:r>
            <a:r>
              <a:rPr lang="en-US" sz="3200" dirty="0">
                <a:solidFill>
                  <a:srgbClr val="0000FF"/>
                </a:solidFill>
                <a:latin typeface="Georgia" panose="02040502050405020303" pitchFamily="18" charset="0"/>
              </a:rPr>
              <a:t> [Yahuah] </a:t>
            </a:r>
            <a:r>
              <a:rPr lang="en-US" sz="3200" dirty="0">
                <a:solidFill>
                  <a:srgbClr val="002060"/>
                </a:solidFill>
                <a:latin typeface="Georgia" panose="02040502050405020303" pitchFamily="18" charset="0"/>
              </a:rPr>
              <a:t>	lives, let not one hair of his head fall to the ground, 	</a:t>
            </a:r>
            <a:r>
              <a:rPr lang="en-US" sz="3200" dirty="0">
                <a:solidFill>
                  <a:prstClr val="black"/>
                </a:solidFill>
                <a:latin typeface="Georgia" panose="02040502050405020303" pitchFamily="18" charset="0"/>
              </a:rPr>
              <a:t>for he has wrought with Elohim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a:t>
            </a:r>
            <a:r>
              <a:rPr lang="en-US" sz="6000" b="1" dirty="0">
                <a:ln>
                  <a:solidFill>
                    <a:srgbClr val="0000FF"/>
                  </a:solidFill>
                </a:ln>
                <a:solidFill>
                  <a:prstClr val="black"/>
                </a:solidFill>
                <a:effectLst>
                  <a:glow rad="127000">
                    <a:srgbClr val="FFFF00"/>
                  </a:glow>
                </a:effectLst>
                <a:latin typeface="Georgia" panose="02040502050405020303" pitchFamily="18" charset="0"/>
              </a:rPr>
              <a:t>THIS DAY.” </a:t>
            </a:r>
            <a:r>
              <a:rPr lang="en-US" sz="6000" b="1" dirty="0">
                <a:solidFill>
                  <a:prstClr val="black"/>
                </a:solidFill>
                <a:latin typeface="Georgia" panose="02040502050405020303" pitchFamily="18" charset="0"/>
              </a:rPr>
              <a:t/>
            </a:r>
            <a:br>
              <a:rPr lang="en-US" sz="6000" b="1"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Thus the people delivered </a:t>
            </a:r>
            <a:r>
              <a:rPr lang="en-US" sz="3200" dirty="0" err="1">
                <a:solidFill>
                  <a:prstClr val="black"/>
                </a:solidFill>
                <a:latin typeface="Georgia" panose="02040502050405020303" pitchFamily="18" charset="0"/>
              </a:rPr>
              <a:t>Yonathan</a:t>
            </a:r>
            <a:r>
              <a:rPr lang="en-US" sz="3200" dirty="0">
                <a:solidFill>
                  <a:prstClr val="black"/>
                </a:solidFill>
                <a:latin typeface="Georgia" panose="02040502050405020303" pitchFamily="18" charset="0"/>
              </a:rPr>
              <a:t>, and he did not die. </a:t>
            </a:r>
            <a:endParaRPr lang="en-US" sz="3200" b="1" dirty="0">
              <a:solidFill>
                <a:prstClr val="black"/>
              </a:solidFill>
              <a:effectLst>
                <a:glow rad="127000">
                  <a:srgbClr val="FFFF00"/>
                </a:glow>
              </a:effectLst>
              <a:latin typeface="Georgia" panose="02040502050405020303" pitchFamily="18" charset="0"/>
            </a:endParaRPr>
          </a:p>
        </p:txBody>
      </p:sp>
      <p:sp>
        <p:nvSpPr>
          <p:cNvPr id="2"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56</a:t>
            </a:fld>
            <a:endParaRPr lang="en-CA" dirty="0">
              <a:solidFill>
                <a:schemeClr val="tx1"/>
              </a:solidFill>
            </a:endParaRPr>
          </a:p>
        </p:txBody>
      </p:sp>
      <p:sp>
        <p:nvSpPr>
          <p:cNvPr id="4" name="Rectangle: Rounded Corners 3">
            <a:extLst>
              <a:ext uri="{FF2B5EF4-FFF2-40B4-BE49-F238E27FC236}">
                <a16:creationId xmlns="" xmlns:a16="http://schemas.microsoft.com/office/drawing/2014/main" id="{7B2575FD-B14C-40F1-9639-78E8ED4D6F59}"/>
              </a:ext>
            </a:extLst>
          </p:cNvPr>
          <p:cNvSpPr/>
          <p:nvPr/>
        </p:nvSpPr>
        <p:spPr>
          <a:xfrm>
            <a:off x="3740728" y="207818"/>
            <a:ext cx="2484582" cy="914400"/>
          </a:xfrm>
          <a:prstGeom prst="roundRect">
            <a:avLst/>
          </a:prstGeom>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5400" b="1" dirty="0">
                <a:solidFill>
                  <a:srgbClr val="FFFF00"/>
                </a:solidFill>
              </a:rPr>
              <a:t>Review</a:t>
            </a:r>
          </a:p>
        </p:txBody>
      </p:sp>
    </p:spTree>
    <p:extLst>
      <p:ext uri="{BB962C8B-B14F-4D97-AF65-F5344CB8AC3E}">
        <p14:creationId xmlns:p14="http://schemas.microsoft.com/office/powerpoint/2010/main" val="1263547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84000">
              <a:srgbClr val="339900">
                <a:alpha val="57000"/>
              </a:srgbClr>
            </a:gs>
            <a:gs pos="70000">
              <a:srgbClr val="FFFF00">
                <a:alpha val="42000"/>
              </a:srgbClr>
            </a:gs>
            <a:gs pos="28000">
              <a:srgbClr val="663300">
                <a:alpha val="36000"/>
              </a:srgbClr>
            </a:gs>
            <a:gs pos="51000">
              <a:srgbClr val="00FF00">
                <a:alpha val="31000"/>
              </a:srgbClr>
            </a:gs>
            <a:gs pos="100000">
              <a:srgbClr val="4646F0">
                <a:alpha val="47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924D1B9-6F2B-49D1-AE37-DD2E1CAB6D5D}"/>
              </a:ext>
            </a:extLst>
          </p:cNvPr>
          <p:cNvSpPr>
            <a:spLocks noGrp="1"/>
          </p:cNvSpPr>
          <p:nvPr>
            <p:ph type="sldNum" sz="quarter" idx="12"/>
          </p:nvPr>
        </p:nvSpPr>
        <p:spPr>
          <a:xfrm>
            <a:off x="11755582" y="6509616"/>
            <a:ext cx="436418" cy="348384"/>
          </a:xfrm>
        </p:spPr>
        <p:txBody>
          <a:bodyPr/>
          <a:lstStyle/>
          <a:p>
            <a:fld id="{013F0C8B-F959-4B64-89A8-DBC3EC2ED197}" type="slidenum">
              <a:rPr lang="en-CA" smtClean="0">
                <a:solidFill>
                  <a:schemeClr val="tx1"/>
                </a:solidFill>
              </a:rPr>
              <a:t>57</a:t>
            </a:fld>
            <a:endParaRPr lang="en-CA" dirty="0">
              <a:solidFill>
                <a:schemeClr val="tx1"/>
              </a:solidFill>
            </a:endParaRPr>
          </a:p>
        </p:txBody>
      </p:sp>
      <p:sp>
        <p:nvSpPr>
          <p:cNvPr id="6" name="Ribbon: Tilted Down 5">
            <a:extLst>
              <a:ext uri="{FF2B5EF4-FFF2-40B4-BE49-F238E27FC236}">
                <a16:creationId xmlns="" xmlns:a16="http://schemas.microsoft.com/office/drawing/2014/main" id="{E971D6A4-67CA-46EB-A3D4-BFD7CFD462B0}"/>
              </a:ext>
            </a:extLst>
          </p:cNvPr>
          <p:cNvSpPr/>
          <p:nvPr/>
        </p:nvSpPr>
        <p:spPr>
          <a:xfrm>
            <a:off x="828963" y="636639"/>
            <a:ext cx="10926618" cy="5584721"/>
          </a:xfrm>
          <a:prstGeom prst="ribbon">
            <a:avLst>
              <a:gd name="adj1" fmla="val 22966"/>
              <a:gd name="adj2" fmla="val 75000"/>
            </a:avLst>
          </a:prstGeom>
          <a:solidFill>
            <a:schemeClr val="bg2">
              <a:lumMod val="10000"/>
            </a:schemeClr>
          </a:solidFill>
          <a:ln w="57150">
            <a:solidFill>
              <a:srgbClr val="FF990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i="1" u="sng" dirty="0">
                <a:ln w="19050">
                  <a:solidFill>
                    <a:srgbClr val="0000FF"/>
                  </a:solidFill>
                </a:ln>
                <a:solidFill>
                  <a:srgbClr val="0000FF"/>
                </a:solidFill>
                <a:effectLst>
                  <a:outerShdw dist="63500" dir="3360000" algn="r" rotWithShape="0">
                    <a:srgbClr val="F93DF0"/>
                  </a:outerShdw>
                </a:effectLst>
                <a:latin typeface="Comic Sans MS" panose="030F0702030302020204" pitchFamily="66" charset="0"/>
              </a:rPr>
              <a:t>THIS DAY</a:t>
            </a:r>
            <a:r>
              <a:rPr lang="en-CA" sz="4800" b="1" i="1" dirty="0">
                <a:ln w="19050">
                  <a:solidFill>
                    <a:srgbClr val="0000FF"/>
                  </a:solidFill>
                </a:ln>
                <a:solidFill>
                  <a:srgbClr val="0000FF"/>
                </a:solidFill>
                <a:effectLst>
                  <a:outerShdw dist="63500" dir="3360000" algn="r" rotWithShape="0">
                    <a:srgbClr val="F93DF0"/>
                  </a:outerShdw>
                </a:effectLst>
                <a:latin typeface="Comic Sans MS" panose="030F0702030302020204" pitchFamily="66" charset="0"/>
              </a:rPr>
              <a:t> </a:t>
            </a:r>
            <a:r>
              <a:rPr lang="en-CA" sz="4800" b="1" i="1" dirty="0">
                <a:ln w="19050">
                  <a:solidFill>
                    <a:srgbClr val="0000FF"/>
                  </a:solidFill>
                </a:ln>
                <a:solidFill>
                  <a:srgbClr val="00FF00"/>
                </a:solidFill>
                <a:effectLst>
                  <a:outerShdw dist="63500" dir="3360000" algn="r" rotWithShape="0">
                    <a:srgbClr val="F93DF0"/>
                  </a:outerShdw>
                </a:effectLst>
                <a:latin typeface="Comic Sans MS" panose="030F0702030302020204" pitchFamily="66" charset="0"/>
              </a:rPr>
              <a:t>– </a:t>
            </a:r>
            <a:r>
              <a:rPr lang="en-CA" sz="4800" b="1" i="1" u="sng" dirty="0">
                <a:ln w="19050">
                  <a:solidFill>
                    <a:srgbClr val="0000FF"/>
                  </a:solidFill>
                </a:ln>
                <a:solidFill>
                  <a:srgbClr val="FFFF00"/>
                </a:solidFill>
                <a:effectLst>
                  <a:outerShdw dist="63500" dir="3360000" algn="r" rotWithShape="0">
                    <a:srgbClr val="F93DF0"/>
                  </a:outerShdw>
                </a:effectLst>
                <a:latin typeface="Comic Sans MS" panose="030F0702030302020204" pitchFamily="66" charset="0"/>
              </a:rPr>
              <a:t>YOWM</a:t>
            </a:r>
            <a:r>
              <a:rPr lang="en-CA" sz="4800" b="1" i="1" dirty="0">
                <a:ln w="19050">
                  <a:solidFill>
                    <a:srgbClr val="0000FF"/>
                  </a:solidFill>
                </a:ln>
                <a:solidFill>
                  <a:srgbClr val="FFFF00"/>
                </a:solidFill>
                <a:effectLst>
                  <a:outerShdw dist="63500" dir="3360000" algn="r" rotWithShape="0">
                    <a:srgbClr val="F93DF0"/>
                  </a:outerShdw>
                </a:effectLst>
                <a:latin typeface="Comic Sans MS" panose="030F0702030302020204" pitchFamily="66" charset="0"/>
              </a:rPr>
              <a:t> - </a:t>
            </a:r>
            <a:r>
              <a:rPr lang="en-CA" sz="4800" b="1" i="1" dirty="0">
                <a:ln w="19050">
                  <a:solidFill>
                    <a:srgbClr val="0000FF"/>
                  </a:solidFill>
                </a:ln>
                <a:solidFill>
                  <a:srgbClr val="00FF00"/>
                </a:solidFill>
                <a:effectLst>
                  <a:outerShdw dist="63500" dir="3360000" algn="r" rotWithShape="0">
                    <a:srgbClr val="F93DF0"/>
                  </a:outerShdw>
                </a:effectLst>
                <a:latin typeface="Comic Sans MS" panose="030F0702030302020204" pitchFamily="66" charset="0"/>
              </a:rPr>
              <a:t/>
            </a:r>
            <a:br>
              <a:rPr lang="en-CA" sz="4800" b="1" i="1" dirty="0">
                <a:ln w="19050">
                  <a:solidFill>
                    <a:srgbClr val="0000FF"/>
                  </a:solidFill>
                </a:ln>
                <a:solidFill>
                  <a:srgbClr val="00FF00"/>
                </a:solidFill>
                <a:effectLst>
                  <a:outerShdw dist="63500" dir="3360000" algn="r" rotWithShape="0">
                    <a:srgbClr val="F93DF0"/>
                  </a:outerShdw>
                </a:effectLst>
                <a:latin typeface="Comic Sans MS" panose="030F0702030302020204" pitchFamily="66" charset="0"/>
              </a:rPr>
            </a:br>
            <a:r>
              <a:rPr lang="en-CA" sz="4800" b="1" i="1" dirty="0">
                <a:ln w="19050">
                  <a:solidFill>
                    <a:srgbClr val="0000FF"/>
                  </a:solidFill>
                </a:ln>
                <a:solidFill>
                  <a:srgbClr val="00FF00"/>
                </a:solidFill>
                <a:effectLst>
                  <a:outerShdw dist="63500" dir="3360000" algn="r" rotWithShape="0">
                    <a:srgbClr val="F93DF0"/>
                  </a:outerShdw>
                </a:effectLst>
                <a:latin typeface="Comic Sans MS" panose="030F0702030302020204" pitchFamily="66" charset="0"/>
              </a:rPr>
              <a:t>was </a:t>
            </a:r>
            <a:br>
              <a:rPr lang="en-CA" sz="4800" b="1" i="1" dirty="0">
                <a:ln w="19050">
                  <a:solidFill>
                    <a:srgbClr val="0000FF"/>
                  </a:solidFill>
                </a:ln>
                <a:solidFill>
                  <a:srgbClr val="00FF00"/>
                </a:solidFill>
                <a:effectLst>
                  <a:outerShdw dist="63500" dir="3360000" algn="r" rotWithShape="0">
                    <a:srgbClr val="F93DF0"/>
                  </a:outerShdw>
                </a:effectLst>
                <a:latin typeface="Comic Sans MS" panose="030F0702030302020204" pitchFamily="66" charset="0"/>
              </a:rPr>
            </a:br>
            <a:r>
              <a:rPr lang="en-CA" sz="4800" b="1" i="1" u="sng" dirty="0">
                <a:ln w="19050">
                  <a:solidFill>
                    <a:srgbClr val="2BE0F9"/>
                  </a:solidFill>
                </a:ln>
                <a:solidFill>
                  <a:srgbClr val="002060"/>
                </a:solidFill>
                <a:effectLst>
                  <a:outerShdw dist="63500" dir="3360000" algn="r" rotWithShape="0">
                    <a:srgbClr val="F93DF0"/>
                  </a:outerShdw>
                </a:effectLst>
                <a:latin typeface="Comic Sans MS" panose="030F0702030302020204" pitchFamily="66" charset="0"/>
              </a:rPr>
              <a:t>NOT</a:t>
            </a:r>
            <a:r>
              <a:rPr lang="en-CA" sz="4800" b="1" i="1" dirty="0">
                <a:ln w="19050">
                  <a:solidFill>
                    <a:srgbClr val="2BE0F9"/>
                  </a:solidFill>
                </a:ln>
                <a:solidFill>
                  <a:srgbClr val="002060"/>
                </a:solidFill>
                <a:effectLst>
                  <a:outerShdw dist="63500" dir="3360000" algn="r" rotWithShape="0">
                    <a:srgbClr val="F93DF0"/>
                  </a:outerShdw>
                </a:effectLst>
                <a:latin typeface="Comic Sans MS" panose="030F0702030302020204" pitchFamily="66" charset="0"/>
              </a:rPr>
              <a:t> YESTERDAY! !!!!!</a:t>
            </a:r>
          </a:p>
          <a:p>
            <a:pPr algn="ctr"/>
            <a:r>
              <a:rPr lang="en-CA" sz="4800" b="1" i="1" dirty="0">
                <a:ln w="19050">
                  <a:solidFill>
                    <a:srgbClr val="0000FF"/>
                  </a:solidFill>
                </a:ln>
                <a:solidFill>
                  <a:srgbClr val="00FF00"/>
                </a:solidFill>
                <a:effectLst>
                  <a:outerShdw dist="63500" dir="3360000" algn="r" rotWithShape="0">
                    <a:srgbClr val="F93DF0"/>
                  </a:outerShdw>
                </a:effectLst>
                <a:latin typeface="Comic Sans MS" panose="030F0702030302020204" pitchFamily="66" charset="0"/>
              </a:rPr>
              <a:t>The sunset never changes the cycles of the week! </a:t>
            </a:r>
          </a:p>
        </p:txBody>
      </p:sp>
      <p:pic>
        <p:nvPicPr>
          <p:cNvPr id="5" name="Picture 2" descr="C:\Users\Rae\Desktop\yellow face clap clear.png">
            <a:extLst>
              <a:ext uri="{FF2B5EF4-FFF2-40B4-BE49-F238E27FC236}">
                <a16:creationId xmlns="" xmlns:a16="http://schemas.microsoft.com/office/drawing/2014/main" id="{2ECD9908-8326-48DE-8DB6-F9896C1725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27225" y="-385213"/>
            <a:ext cx="3530095" cy="285709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 xmlns:a16="http://schemas.microsoft.com/office/drawing/2014/main" id="{4AAD486F-8740-4835-9550-2147309F7ED9}"/>
              </a:ext>
            </a:extLst>
          </p:cNvPr>
          <p:cNvSpPr/>
          <p:nvPr/>
        </p:nvSpPr>
        <p:spPr>
          <a:xfrm>
            <a:off x="828963" y="6261244"/>
            <a:ext cx="10711872" cy="496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Take time to investigate the “yesterday” Hebrew definitions.</a:t>
            </a:r>
            <a:endParaRPr lang="en-CA" dirty="0">
              <a:solidFill>
                <a:srgbClr val="002060"/>
              </a:solidFill>
            </a:endParaRPr>
          </a:p>
        </p:txBody>
      </p:sp>
    </p:spTree>
    <p:extLst>
      <p:ext uri="{BB962C8B-B14F-4D97-AF65-F5344CB8AC3E}">
        <p14:creationId xmlns:p14="http://schemas.microsoft.com/office/powerpoint/2010/main" val="312634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60000"/>
                <a:lumOff val="40000"/>
              </a:schemeClr>
            </a:gs>
            <a:gs pos="34000">
              <a:srgbClr val="FFFF00">
                <a:alpha val="54000"/>
              </a:srgbClr>
            </a:gs>
            <a:gs pos="57000">
              <a:srgbClr val="F93DF0">
                <a:alpha val="26000"/>
              </a:srgbClr>
            </a:gs>
            <a:gs pos="84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58</a:t>
            </a:fld>
            <a:endParaRPr lang="en-CA" dirty="0">
              <a:solidFill>
                <a:schemeClr val="tx1"/>
              </a:solidFill>
            </a:endParaRPr>
          </a:p>
        </p:txBody>
      </p:sp>
      <p:sp>
        <p:nvSpPr>
          <p:cNvPr id="5" name="Rectangle: Rounded Corners 4">
            <a:extLst>
              <a:ext uri="{FF2B5EF4-FFF2-40B4-BE49-F238E27FC236}">
                <a16:creationId xmlns="" xmlns:a16="http://schemas.microsoft.com/office/drawing/2014/main" id="{7EDAD045-AE85-4573-8B4B-10CA09018120}"/>
              </a:ext>
            </a:extLst>
          </p:cNvPr>
          <p:cNvSpPr/>
          <p:nvPr/>
        </p:nvSpPr>
        <p:spPr>
          <a:xfrm>
            <a:off x="387927" y="266700"/>
            <a:ext cx="11416146" cy="6273800"/>
          </a:xfrm>
          <a:prstGeom prst="roundRect">
            <a:avLst/>
          </a:prstGeom>
          <a:solidFill>
            <a:schemeClr val="accent6">
              <a:lumMod val="40000"/>
              <a:lumOff val="60000"/>
            </a:schemeClr>
          </a:solidFill>
          <a:ln w="57150">
            <a:solidFill>
              <a:srgbClr val="4646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3200" b="1" dirty="0">
                <a:solidFill>
                  <a:schemeClr val="tx1"/>
                </a:solidFill>
              </a:rPr>
              <a:t>What are the definitions of this word</a:t>
            </a:r>
            <a:r>
              <a:rPr lang="en-CA" sz="3200" dirty="0">
                <a:solidFill>
                  <a:srgbClr val="C00000"/>
                </a:solidFill>
              </a:rPr>
              <a:t> </a:t>
            </a:r>
            <a:r>
              <a:rPr lang="en-CA" sz="3200" u="sng" dirty="0">
                <a:ln>
                  <a:solidFill>
                    <a:srgbClr val="008E40"/>
                  </a:solidFill>
                </a:ln>
                <a:solidFill>
                  <a:srgbClr val="C00000"/>
                </a:solidFill>
                <a:latin typeface="Cooper Black" panose="0208090404030B020404" pitchFamily="18" charset="0"/>
              </a:rPr>
              <a:t>YESTERDAY</a:t>
            </a:r>
            <a:r>
              <a:rPr lang="en-CA" sz="3200" dirty="0">
                <a:ln>
                  <a:solidFill>
                    <a:srgbClr val="008E40"/>
                  </a:solidFill>
                </a:ln>
                <a:solidFill>
                  <a:srgbClr val="C00000"/>
                </a:solidFill>
                <a:latin typeface="Cooper Black" panose="0208090404030B020404" pitchFamily="18" charset="0"/>
              </a:rPr>
              <a:t>?</a:t>
            </a:r>
            <a:r>
              <a:rPr lang="en-CA" sz="3200" dirty="0">
                <a:solidFill>
                  <a:srgbClr val="C00000"/>
                </a:solidFill>
              </a:rPr>
              <a:t>  </a:t>
            </a:r>
          </a:p>
          <a:p>
            <a:endParaRPr lang="en-US" sz="1200" dirty="0">
              <a:solidFill>
                <a:srgbClr val="C00000"/>
              </a:solidFill>
            </a:endParaRPr>
          </a:p>
          <a:p>
            <a:pPr marL="514350" indent="-514350">
              <a:buFont typeface="+mj-lt"/>
              <a:buAutoNum type="arabicPeriod"/>
            </a:pPr>
            <a:r>
              <a:rPr lang="en-CA" sz="3200" b="1" dirty="0">
                <a:solidFill>
                  <a:srgbClr val="7030A0"/>
                </a:solidFill>
                <a:effectLst>
                  <a:glow rad="127000">
                    <a:srgbClr val="FFFF00"/>
                  </a:glow>
                </a:effectLst>
              </a:rPr>
              <a:t>y</a:t>
            </a:r>
            <a:r>
              <a:rPr lang="en-CA" sz="3200" b="1" u="sng" dirty="0">
                <a:solidFill>
                  <a:srgbClr val="7030A0"/>
                </a:solidFill>
                <a:effectLst>
                  <a:glow rad="127000">
                    <a:srgbClr val="FFFF00"/>
                  </a:glow>
                </a:effectLst>
              </a:rPr>
              <a:t>esterda</a:t>
            </a:r>
            <a:r>
              <a:rPr lang="en-CA" sz="3200" b="1" dirty="0">
                <a:solidFill>
                  <a:srgbClr val="7030A0"/>
                </a:solidFill>
                <a:effectLst>
                  <a:glow rad="127000">
                    <a:srgbClr val="FFFF00"/>
                  </a:glow>
                </a:effectLst>
              </a:rPr>
              <a:t>y</a:t>
            </a:r>
            <a:r>
              <a:rPr lang="en-CA" sz="3200" dirty="0">
                <a:solidFill>
                  <a:srgbClr val="C00000"/>
                </a:solidFill>
              </a:rPr>
              <a:t>  H8543 </a:t>
            </a:r>
            <a:r>
              <a:rPr lang="en-CA" sz="3200" dirty="0" err="1">
                <a:solidFill>
                  <a:srgbClr val="C00000"/>
                </a:solidFill>
              </a:rPr>
              <a:t>temole</a:t>
            </a:r>
            <a:r>
              <a:rPr lang="en-CA" sz="3200" dirty="0">
                <a:solidFill>
                  <a:srgbClr val="C00000"/>
                </a:solidFill>
              </a:rPr>
              <a:t>; </a:t>
            </a:r>
            <a:r>
              <a:rPr lang="en-US" sz="3200" dirty="0">
                <a:solidFill>
                  <a:schemeClr val="tx1"/>
                </a:solidFill>
              </a:rPr>
              <a:t> probably for H865; properly, ago, </a:t>
            </a:r>
            <a:br>
              <a:rPr lang="en-US" sz="3200" dirty="0">
                <a:solidFill>
                  <a:schemeClr val="tx1"/>
                </a:solidFill>
              </a:rPr>
            </a:br>
            <a:r>
              <a:rPr lang="en-US" sz="3200" dirty="0">
                <a:solidFill>
                  <a:schemeClr val="tx1"/>
                </a:solidFill>
              </a:rPr>
              <a:t>i.e. a (short or long) time since; </a:t>
            </a:r>
            <a:r>
              <a:rPr lang="en-US" sz="3200" b="1" u="sng" dirty="0">
                <a:solidFill>
                  <a:srgbClr val="C00000"/>
                </a:solidFill>
              </a:rPr>
              <a:t>es</a:t>
            </a:r>
            <a:r>
              <a:rPr lang="en-US" sz="3200" b="1" dirty="0">
                <a:solidFill>
                  <a:srgbClr val="C00000"/>
                </a:solidFill>
              </a:rPr>
              <a:t>p</a:t>
            </a:r>
            <a:r>
              <a:rPr lang="en-US" sz="3200" b="1" u="sng" dirty="0">
                <a:solidFill>
                  <a:srgbClr val="C00000"/>
                </a:solidFill>
              </a:rPr>
              <a:t>eciall</a:t>
            </a:r>
            <a:r>
              <a:rPr lang="en-US" sz="3200" b="1" dirty="0">
                <a:solidFill>
                  <a:srgbClr val="C00000"/>
                </a:solidFill>
              </a:rPr>
              <a:t>y</a:t>
            </a:r>
            <a:r>
              <a:rPr lang="en-US" sz="3200" b="1" dirty="0">
                <a:solidFill>
                  <a:schemeClr val="tx1"/>
                </a:solidFill>
              </a:rPr>
              <a:t> y</a:t>
            </a:r>
            <a:r>
              <a:rPr lang="en-US" sz="3200" b="1" u="sng" dirty="0">
                <a:solidFill>
                  <a:schemeClr val="tx1"/>
                </a:solidFill>
              </a:rPr>
              <a:t>esterda</a:t>
            </a:r>
            <a:r>
              <a:rPr lang="en-US" sz="3200" b="1" dirty="0">
                <a:solidFill>
                  <a:schemeClr val="tx1"/>
                </a:solidFill>
              </a:rPr>
              <a:t>y</a:t>
            </a:r>
            <a:r>
              <a:rPr lang="en-US" sz="3200" dirty="0">
                <a:solidFill>
                  <a:schemeClr val="tx1"/>
                </a:solidFill>
              </a:rPr>
              <a:t>, or (with H8032) </a:t>
            </a:r>
            <a:r>
              <a:rPr lang="en-US" sz="3200" b="1" u="sng" dirty="0">
                <a:solidFill>
                  <a:srgbClr val="C00000"/>
                </a:solidFill>
              </a:rPr>
              <a:t>da</a:t>
            </a:r>
            <a:r>
              <a:rPr lang="en-US" sz="3200" b="1" dirty="0">
                <a:solidFill>
                  <a:srgbClr val="C00000"/>
                </a:solidFill>
              </a:rPr>
              <a:t>y</a:t>
            </a:r>
            <a:r>
              <a:rPr lang="en-US" sz="3200" dirty="0">
                <a:solidFill>
                  <a:srgbClr val="C00000"/>
                </a:solidFill>
              </a:rPr>
              <a:t> </a:t>
            </a:r>
            <a:r>
              <a:rPr lang="en-US" sz="3200" b="1" u="sng" dirty="0">
                <a:solidFill>
                  <a:srgbClr val="C00000"/>
                </a:solidFill>
              </a:rPr>
              <a:t>before</a:t>
            </a:r>
            <a:r>
              <a:rPr lang="en-US" sz="3200" dirty="0">
                <a:solidFill>
                  <a:srgbClr val="C00000"/>
                </a:solidFill>
              </a:rPr>
              <a:t> </a:t>
            </a:r>
            <a:r>
              <a:rPr lang="en-US" sz="3200" dirty="0">
                <a:solidFill>
                  <a:schemeClr val="tx1"/>
                </a:solidFill>
              </a:rPr>
              <a:t>y</a:t>
            </a:r>
            <a:r>
              <a:rPr lang="en-US" sz="3200" u="sng" dirty="0">
                <a:solidFill>
                  <a:schemeClr val="tx1"/>
                </a:solidFill>
              </a:rPr>
              <a:t>esterda</a:t>
            </a:r>
            <a:r>
              <a:rPr lang="en-US" sz="3200" dirty="0">
                <a:solidFill>
                  <a:schemeClr val="tx1"/>
                </a:solidFill>
              </a:rPr>
              <a:t>y:  KJV -  before (-time), these [three] days, heretofore, </a:t>
            </a:r>
            <a:r>
              <a:rPr lang="en-US" sz="3200" b="1" u="sng" dirty="0">
                <a:solidFill>
                  <a:srgbClr val="C00000"/>
                </a:solidFill>
              </a:rPr>
              <a:t>time</a:t>
            </a:r>
            <a:r>
              <a:rPr lang="en-US" sz="3200" b="1" dirty="0">
                <a:solidFill>
                  <a:srgbClr val="C00000"/>
                </a:solidFill>
              </a:rPr>
              <a:t> p</a:t>
            </a:r>
            <a:r>
              <a:rPr lang="en-US" sz="3200" b="1" u="sng" dirty="0">
                <a:solidFill>
                  <a:srgbClr val="C00000"/>
                </a:solidFill>
              </a:rPr>
              <a:t>ast</a:t>
            </a:r>
            <a:r>
              <a:rPr lang="en-US" sz="3200" b="1" dirty="0">
                <a:solidFill>
                  <a:srgbClr val="C00000"/>
                </a:solidFill>
              </a:rPr>
              <a:t>, </a:t>
            </a:r>
            <a:r>
              <a:rPr lang="en-US" sz="3200" dirty="0">
                <a:solidFill>
                  <a:schemeClr val="tx1"/>
                </a:solidFill>
              </a:rPr>
              <a:t>yesterday.</a:t>
            </a:r>
            <a:r>
              <a:rPr lang="en-US" sz="2000" dirty="0">
                <a:solidFill>
                  <a:schemeClr val="tx1"/>
                </a:solidFill>
              </a:rPr>
              <a:t/>
            </a:r>
            <a:br>
              <a:rPr lang="en-US" sz="2000" dirty="0">
                <a:solidFill>
                  <a:schemeClr val="tx1"/>
                </a:solidFill>
              </a:rPr>
            </a:br>
            <a:endParaRPr lang="en-US" sz="1200" dirty="0">
              <a:solidFill>
                <a:schemeClr val="tx1"/>
              </a:solidFill>
            </a:endParaRPr>
          </a:p>
          <a:p>
            <a:pPr marL="514350" indent="-514350">
              <a:buFont typeface="+mj-lt"/>
              <a:buAutoNum type="arabicPeriod"/>
            </a:pPr>
            <a:r>
              <a:rPr lang="en-CA" sz="3200" b="1" dirty="0">
                <a:solidFill>
                  <a:srgbClr val="7030A0"/>
                </a:solidFill>
                <a:effectLst>
                  <a:glow rad="127000">
                    <a:srgbClr val="FFFF00"/>
                  </a:glow>
                </a:effectLst>
              </a:rPr>
              <a:t>y</a:t>
            </a:r>
            <a:r>
              <a:rPr lang="en-CA" sz="3200" b="1" u="sng" dirty="0">
                <a:solidFill>
                  <a:srgbClr val="7030A0"/>
                </a:solidFill>
                <a:effectLst>
                  <a:glow rad="127000">
                    <a:srgbClr val="FFFF00"/>
                  </a:glow>
                </a:effectLst>
              </a:rPr>
              <a:t>esterda</a:t>
            </a:r>
            <a:r>
              <a:rPr lang="en-CA" sz="3200" b="1" dirty="0">
                <a:solidFill>
                  <a:srgbClr val="7030A0"/>
                </a:solidFill>
                <a:effectLst>
                  <a:glow rad="127000">
                    <a:srgbClr val="FFFF00"/>
                  </a:glow>
                </a:effectLst>
              </a:rPr>
              <a:t>y</a:t>
            </a:r>
            <a:r>
              <a:rPr lang="en-CA" sz="3200" dirty="0">
                <a:solidFill>
                  <a:srgbClr val="C00000"/>
                </a:solidFill>
              </a:rPr>
              <a:t>  H570 </a:t>
            </a:r>
            <a:r>
              <a:rPr lang="en-CA" sz="3200" dirty="0" err="1">
                <a:solidFill>
                  <a:srgbClr val="C00000"/>
                </a:solidFill>
              </a:rPr>
              <a:t>emesh</a:t>
            </a:r>
            <a:r>
              <a:rPr lang="en-CA" sz="3200" dirty="0">
                <a:solidFill>
                  <a:srgbClr val="C00000"/>
                </a:solidFill>
              </a:rPr>
              <a:t>; </a:t>
            </a:r>
            <a:r>
              <a:rPr lang="en-US" sz="3200" dirty="0">
                <a:solidFill>
                  <a:schemeClr val="tx1"/>
                </a:solidFill>
              </a:rPr>
              <a:t>time past, i.e. yesterday </a:t>
            </a:r>
            <a:r>
              <a:rPr lang="en-US" sz="3200" b="1" u="sng" dirty="0">
                <a:solidFill>
                  <a:srgbClr val="C00000"/>
                </a:solidFill>
              </a:rPr>
              <a:t>or</a:t>
            </a:r>
            <a:r>
              <a:rPr lang="en-US" sz="3200" dirty="0">
                <a:solidFill>
                  <a:schemeClr val="tx1"/>
                </a:solidFill>
              </a:rPr>
              <a:t> </a:t>
            </a:r>
            <a:r>
              <a:rPr lang="en-US" sz="3200" u="sng" dirty="0">
                <a:solidFill>
                  <a:schemeClr val="tx1"/>
                </a:solidFill>
              </a:rPr>
              <a:t>last ni</a:t>
            </a:r>
            <a:r>
              <a:rPr lang="en-US" sz="3200" dirty="0">
                <a:solidFill>
                  <a:schemeClr val="tx1"/>
                </a:solidFill>
              </a:rPr>
              <a:t>g</a:t>
            </a:r>
            <a:r>
              <a:rPr lang="en-US" sz="3200" u="sng" dirty="0">
                <a:solidFill>
                  <a:schemeClr val="tx1"/>
                </a:solidFill>
              </a:rPr>
              <a:t>ht</a:t>
            </a:r>
            <a:r>
              <a:rPr lang="en-US" sz="3200" dirty="0">
                <a:solidFill>
                  <a:schemeClr val="tx1"/>
                </a:solidFill>
              </a:rPr>
              <a:t>:  KJV - former time, yesterday (-night)</a:t>
            </a:r>
            <a:br>
              <a:rPr lang="en-US" sz="3200" dirty="0">
                <a:solidFill>
                  <a:schemeClr val="tx1"/>
                </a:solidFill>
              </a:rPr>
            </a:br>
            <a:endParaRPr lang="en-US" sz="1400" dirty="0">
              <a:solidFill>
                <a:schemeClr val="tx1"/>
              </a:solidFill>
            </a:endParaRPr>
          </a:p>
          <a:p>
            <a:pPr marL="514350" indent="-514350">
              <a:buFont typeface="+mj-lt"/>
              <a:buAutoNum type="arabicPeriod"/>
            </a:pPr>
            <a:r>
              <a:rPr lang="en-CA" sz="3200" b="1" dirty="0">
                <a:solidFill>
                  <a:srgbClr val="7030A0"/>
                </a:solidFill>
                <a:effectLst>
                  <a:glow rad="127000">
                    <a:srgbClr val="FFFF00"/>
                  </a:glow>
                </a:effectLst>
              </a:rPr>
              <a:t>y</a:t>
            </a:r>
            <a:r>
              <a:rPr lang="en-CA" sz="3200" b="1" u="sng" dirty="0">
                <a:solidFill>
                  <a:srgbClr val="7030A0"/>
                </a:solidFill>
                <a:effectLst>
                  <a:glow rad="127000">
                    <a:srgbClr val="FFFF00"/>
                  </a:glow>
                </a:effectLst>
              </a:rPr>
              <a:t>esterda</a:t>
            </a:r>
            <a:r>
              <a:rPr lang="en-CA" sz="3200" b="1" dirty="0">
                <a:solidFill>
                  <a:srgbClr val="7030A0"/>
                </a:solidFill>
                <a:effectLst>
                  <a:glow rad="127000">
                    <a:srgbClr val="FFFF00"/>
                  </a:glow>
                </a:effectLst>
              </a:rPr>
              <a:t>y</a:t>
            </a:r>
            <a:r>
              <a:rPr lang="en-CA" sz="3200" dirty="0">
                <a:solidFill>
                  <a:srgbClr val="C00000"/>
                </a:solidFill>
              </a:rPr>
              <a:t>  H865 </a:t>
            </a:r>
            <a:r>
              <a:rPr lang="en-CA" sz="3200" dirty="0" err="1">
                <a:solidFill>
                  <a:srgbClr val="C00000"/>
                </a:solidFill>
              </a:rPr>
              <a:t>ethmole</a:t>
            </a:r>
            <a:r>
              <a:rPr lang="en-CA" sz="3200" dirty="0">
                <a:solidFill>
                  <a:srgbClr val="C00000"/>
                </a:solidFill>
              </a:rPr>
              <a:t>; </a:t>
            </a:r>
            <a:r>
              <a:rPr lang="en-US" sz="3200" dirty="0">
                <a:solidFill>
                  <a:schemeClr val="tx1"/>
                </a:solidFill>
              </a:rPr>
              <a:t>probably from H853 or H854 and H4136; heretofore; definitely yesterday:  KJV - before (that) time, heretofore, of late (old), times past, yester [day]. </a:t>
            </a:r>
            <a:endParaRPr lang="en-CA" sz="3200" dirty="0">
              <a:solidFill>
                <a:schemeClr val="tx1"/>
              </a:solidFill>
            </a:endParaRPr>
          </a:p>
        </p:txBody>
      </p:sp>
    </p:spTree>
    <p:extLst>
      <p:ext uri="{BB962C8B-B14F-4D97-AF65-F5344CB8AC3E}">
        <p14:creationId xmlns:p14="http://schemas.microsoft.com/office/powerpoint/2010/main" val="669120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0FC09FB4-6CB4-4D16-9933-195F8567E686}"/>
              </a:ext>
            </a:extLst>
          </p:cNvPr>
          <p:cNvSpPr/>
          <p:nvPr/>
        </p:nvSpPr>
        <p:spPr>
          <a:xfrm>
            <a:off x="0" y="314195"/>
            <a:ext cx="12192000" cy="6177056"/>
          </a:xfrm>
          <a:prstGeom prst="roundRect">
            <a:avLst>
              <a:gd name="adj" fmla="val 127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000" dirty="0" err="1">
                <a:solidFill>
                  <a:srgbClr val="0000FF"/>
                </a:solidFill>
                <a:latin typeface="Comic Sans MS" panose="030F0702030302020204" pitchFamily="66" charset="0"/>
              </a:rPr>
              <a:t>Yonathan’s</a:t>
            </a:r>
            <a:r>
              <a:rPr lang="en-CA" sz="4000" dirty="0">
                <a:solidFill>
                  <a:srgbClr val="0000FF"/>
                </a:solidFill>
                <a:latin typeface="Comic Sans MS" panose="030F0702030302020204" pitchFamily="66" charset="0"/>
              </a:rPr>
              <a:t> testimony illustrates the </a:t>
            </a:r>
          </a:p>
          <a:p>
            <a:pPr algn="ctr"/>
            <a:endParaRPr lang="en-CA" sz="6000" dirty="0">
              <a:solidFill>
                <a:srgbClr val="0000FF"/>
              </a:solidFill>
              <a:latin typeface="Comic Sans MS" panose="030F0702030302020204" pitchFamily="66" charset="0"/>
            </a:endParaRPr>
          </a:p>
          <a:p>
            <a:pPr algn="ctr"/>
            <a:endParaRPr lang="en-CA" sz="4000" dirty="0">
              <a:solidFill>
                <a:srgbClr val="0000FF"/>
              </a:solidFill>
              <a:latin typeface="Comic Sans MS" panose="030F0702030302020204" pitchFamily="66" charset="0"/>
            </a:endParaRPr>
          </a:p>
          <a:p>
            <a:pPr algn="ctr"/>
            <a:endParaRPr lang="en-CA" sz="4000" dirty="0">
              <a:solidFill>
                <a:srgbClr val="0000FF"/>
              </a:solidFill>
              <a:latin typeface="Comic Sans MS" panose="030F0702030302020204" pitchFamily="66" charset="0"/>
            </a:endParaRPr>
          </a:p>
          <a:p>
            <a:pPr algn="ctr"/>
            <a:r>
              <a:rPr lang="en-CA" sz="4000" dirty="0">
                <a:solidFill>
                  <a:srgbClr val="0000FF"/>
                </a:solidFill>
                <a:latin typeface="Comic Sans MS" panose="030F0702030302020204" pitchFamily="66" charset="0"/>
              </a:rPr>
              <a:t>every day of the week which also applies to every worship statute as well.  Why?  Because … </a:t>
            </a:r>
          </a:p>
          <a:p>
            <a:pPr algn="ctr"/>
            <a:r>
              <a:rPr lang="en-CA" sz="7200" i="1" dirty="0" err="1">
                <a:ln w="19050">
                  <a:solidFill>
                    <a:srgbClr val="0000FF"/>
                  </a:solidFill>
                </a:ln>
                <a:solidFill>
                  <a:srgbClr val="00B0F0"/>
                </a:solidFill>
                <a:effectLst>
                  <a:outerShdw blurRad="50800" dist="38100" dir="16200000" rotWithShape="0">
                    <a:prstClr val="black">
                      <a:alpha val="40000"/>
                    </a:prstClr>
                  </a:outerShdw>
                  <a:reflection blurRad="101600" stA="45000" endPos="39000" dist="38100" dir="5400000" sy="-100000" algn="bl" rotWithShape="0"/>
                </a:effectLst>
                <a:latin typeface="Cooper Black" panose="0208090404030B020404" pitchFamily="18" charset="0"/>
              </a:rPr>
              <a:t>Yahuah</a:t>
            </a:r>
            <a:r>
              <a:rPr lang="en-CA" sz="7200" i="1" dirty="0">
                <a:ln w="19050">
                  <a:solidFill>
                    <a:srgbClr val="0000FF"/>
                  </a:solidFill>
                </a:ln>
                <a:solidFill>
                  <a:schemeClr val="accent2">
                    <a:lumMod val="60000"/>
                    <a:lumOff val="40000"/>
                  </a:schemeClr>
                </a:solidFill>
                <a:latin typeface="Cooper Black" panose="0208090404030B020404" pitchFamily="18" charset="0"/>
              </a:rPr>
              <a:t> does not change!</a:t>
            </a:r>
            <a:br>
              <a:rPr lang="en-CA" sz="7200" i="1" dirty="0">
                <a:ln w="19050">
                  <a:solidFill>
                    <a:srgbClr val="0000FF"/>
                  </a:solidFill>
                </a:ln>
                <a:solidFill>
                  <a:schemeClr val="accent2">
                    <a:lumMod val="60000"/>
                    <a:lumOff val="40000"/>
                  </a:schemeClr>
                </a:solidFill>
                <a:latin typeface="Cooper Black" panose="0208090404030B020404" pitchFamily="18" charset="0"/>
              </a:rPr>
            </a:br>
            <a:r>
              <a:rPr lang="en-CA" sz="4000" dirty="0">
                <a:solidFill>
                  <a:srgbClr val="0000FF"/>
                </a:solidFill>
                <a:latin typeface="Comic Sans MS" panose="030F0702030302020204" pitchFamily="66" charset="0"/>
              </a:rPr>
              <a:t>(Mal 3:6) </a:t>
            </a:r>
            <a:br>
              <a:rPr lang="en-CA" sz="4000" dirty="0">
                <a:solidFill>
                  <a:srgbClr val="0000FF"/>
                </a:solidFill>
                <a:latin typeface="Comic Sans MS" panose="030F0702030302020204" pitchFamily="66" charset="0"/>
              </a:rPr>
            </a:br>
            <a:r>
              <a:rPr lang="en-CA" sz="3200" dirty="0">
                <a:solidFill>
                  <a:srgbClr val="0000FF"/>
                </a:solidFill>
                <a:latin typeface="Comic Sans MS" panose="030F0702030302020204" pitchFamily="66" charset="0"/>
              </a:rPr>
              <a:t>(Matt 28:1 – at the end of Shabbat, the dawn arrives.)</a:t>
            </a:r>
            <a:endParaRPr lang="en-CA" sz="3200" b="1" dirty="0">
              <a:solidFill>
                <a:schemeClr val="tx1"/>
              </a:solidFill>
              <a:latin typeface="Comic Sans MS" panose="030F0702030302020204" pitchFamily="66" charset="0"/>
            </a:endParaRPr>
          </a:p>
        </p:txBody>
      </p:sp>
      <p:sp>
        <p:nvSpPr>
          <p:cNvPr id="5"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59</a:t>
            </a:fld>
            <a:endParaRPr lang="en-CA" dirty="0">
              <a:solidFill>
                <a:schemeClr val="tx1"/>
              </a:solidFill>
            </a:endParaRPr>
          </a:p>
        </p:txBody>
      </p:sp>
      <p:sp>
        <p:nvSpPr>
          <p:cNvPr id="3" name="Content Placeholder 2">
            <a:extLst>
              <a:ext uri="{FF2B5EF4-FFF2-40B4-BE49-F238E27FC236}">
                <a16:creationId xmlns="" xmlns:a16="http://schemas.microsoft.com/office/drawing/2014/main" id="{F0572678-BBB9-4D28-9D48-C98177A63DF6}"/>
              </a:ext>
            </a:extLst>
          </p:cNvPr>
          <p:cNvSpPr>
            <a:spLocks noGrp="1"/>
          </p:cNvSpPr>
          <p:nvPr>
            <p:ph idx="1"/>
          </p:nvPr>
        </p:nvSpPr>
        <p:spPr>
          <a:xfrm>
            <a:off x="733629" y="957398"/>
            <a:ext cx="10778656" cy="2102746"/>
          </a:xfrm>
          <a:blipFill dpi="0" rotWithShape="1">
            <a:blip r:embed="rId2">
              <a:extLst>
                <a:ext uri="{28A0092B-C50C-407E-A947-70E740481C1C}">
                  <a14:useLocalDpi xmlns:a14="http://schemas.microsoft.com/office/drawing/2010/main"/>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prstTxWarp prst="textChevronInverted">
              <a:avLst/>
            </a:prstTxWarp>
            <a:normAutofit/>
            <a:sp3d extrusionH="57150">
              <a:bevelT w="82550" h="38100" prst="coolSlant"/>
            </a:sp3d>
          </a:bodyPr>
          <a:lstStyle/>
          <a:p>
            <a:pPr marL="0" lvl="0" indent="0" defTabSz="457200">
              <a:lnSpc>
                <a:spcPct val="100000"/>
              </a:lnSpc>
              <a:spcBef>
                <a:spcPts val="0"/>
              </a:spcBef>
              <a:buNone/>
              <a:defRPr/>
            </a:pPr>
            <a:r>
              <a:rPr lang="en-US" sz="2200" b="1" dirty="0">
                <a:ln w="57150">
                  <a:solidFill>
                    <a:srgbClr val="CC3399"/>
                  </a:solidFill>
                  <a:prstDash val="solid"/>
                </a:ln>
                <a:solidFill>
                  <a:schemeClr val="accent2">
                    <a:lumMod val="60000"/>
                    <a:lumOff val="40000"/>
                  </a:schemeClr>
                </a:solidFill>
                <a:latin typeface="Comic Sans MS" panose="030F0702030302020204" pitchFamily="66" charset="0"/>
              </a:rPr>
              <a:t>Sweetness </a:t>
            </a:r>
            <a:r>
              <a:rPr lang="en-US" sz="2200" b="1" dirty="0">
                <a:ln w="12700" cmpd="sng">
                  <a:solidFill>
                    <a:schemeClr val="accent4"/>
                  </a:solidFill>
                  <a:prstDash val="solid"/>
                </a:ln>
                <a:solidFill>
                  <a:srgbClr val="00B050"/>
                </a:solidFill>
                <a:latin typeface="Comic Sans MS" panose="030F0702030302020204" pitchFamily="66" charset="0"/>
              </a:rPr>
              <a:t>of Dawn</a:t>
            </a:r>
            <a:endParaRPr lang="en-US" sz="2200" b="1" dirty="0">
              <a:ln w="57150">
                <a:solidFill>
                  <a:srgbClr val="CC3399"/>
                </a:solidFill>
                <a:prstDash val="solid"/>
              </a:ln>
              <a:solidFill>
                <a:srgbClr val="00B050"/>
              </a:solidFill>
              <a:latin typeface="Consolas" panose="020B0609020204030204" pitchFamily="49" charset="0"/>
            </a:endParaRPr>
          </a:p>
        </p:txBody>
      </p:sp>
    </p:spTree>
    <p:extLst>
      <p:ext uri="{BB962C8B-B14F-4D97-AF65-F5344CB8AC3E}">
        <p14:creationId xmlns:p14="http://schemas.microsoft.com/office/powerpoint/2010/main" val="37084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250" fill="hold"/>
                                        <p:tgtEl>
                                          <p:spTgt spid="3">
                                            <p:bg/>
                                          </p:spTgt>
                                        </p:tgtEl>
                                        <p:attrNameLst>
                                          <p:attrName>ppt_w</p:attrName>
                                        </p:attrNameLst>
                                      </p:cBhvr>
                                      <p:tavLst>
                                        <p:tav tm="0">
                                          <p:val>
                                            <p:fltVal val="0"/>
                                          </p:val>
                                        </p:tav>
                                        <p:tav tm="100000">
                                          <p:val>
                                            <p:strVal val="#ppt_w"/>
                                          </p:val>
                                        </p:tav>
                                      </p:tavLst>
                                    </p:anim>
                                    <p:anim calcmode="lin" valueType="num">
                                      <p:cBhvr>
                                        <p:cTn id="8" dur="1250" fill="hold"/>
                                        <p:tgtEl>
                                          <p:spTgt spid="3">
                                            <p:bg/>
                                          </p:spTgt>
                                        </p:tgtEl>
                                        <p:attrNameLst>
                                          <p:attrName>ppt_h</p:attrName>
                                        </p:attrNameLst>
                                      </p:cBhvr>
                                      <p:tavLst>
                                        <p:tav tm="0">
                                          <p:val>
                                            <p:fltVal val="0"/>
                                          </p:val>
                                        </p:tav>
                                        <p:tav tm="100000">
                                          <p:val>
                                            <p:strVal val="#ppt_h"/>
                                          </p:val>
                                        </p:tav>
                                      </p:tavLst>
                                    </p:anim>
                                    <p:animEffect transition="in" filter="fade">
                                      <p:cBhvr>
                                        <p:cTn id="9" dur="1250"/>
                                        <p:tgtEl>
                                          <p:spTgt spid="3">
                                            <p:bg/>
                                          </p:spTgt>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25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1000"/>
                                        <p:tgtEl>
                                          <p:spTgt spid="4">
                                            <p:txEl>
                                              <p:pRg st="5" end="5"/>
                                            </p:txEl>
                                          </p:spTgt>
                                        </p:tgtEl>
                                      </p:cBhvr>
                                    </p:animEffect>
                                    <p:anim calcmode="lin" valueType="num">
                                      <p:cBhvr>
                                        <p:cTn id="2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0224D3B-BC1F-4702-8479-AC496B46084D}"/>
              </a:ext>
            </a:extLst>
          </p:cNvPr>
          <p:cNvSpPr/>
          <p:nvPr/>
        </p:nvSpPr>
        <p:spPr>
          <a:xfrm>
            <a:off x="260708" y="188843"/>
            <a:ext cx="6441877" cy="6539948"/>
          </a:xfrm>
          <a:prstGeom prst="roundRect">
            <a:avLst>
              <a:gd name="adj" fmla="val 15525"/>
            </a:avLst>
          </a:prstGeom>
          <a:solidFill>
            <a:srgbClr val="7030A0">
              <a:alpha val="71000"/>
            </a:srgbClr>
          </a:solidFill>
          <a:ln w="57150">
            <a:solidFill>
              <a:srgbClr val="2BE0F9"/>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Note the </a:t>
            </a:r>
            <a:r>
              <a:rPr lang="en-CA" sz="2800" b="1" u="sng" dirty="0">
                <a:solidFill>
                  <a:schemeClr val="tx1"/>
                </a:solidFill>
              </a:rPr>
              <a:t>commitment</a:t>
            </a:r>
            <a:r>
              <a:rPr lang="en-CA" sz="2800" dirty="0"/>
              <a:t> of this honey bee.  It is </a:t>
            </a:r>
            <a:r>
              <a:rPr lang="en-CA" sz="2800" dirty="0">
                <a:ln w="12700">
                  <a:solidFill>
                    <a:srgbClr val="F93DF0"/>
                  </a:solidFill>
                </a:ln>
                <a:solidFill>
                  <a:srgbClr val="FFFF00"/>
                </a:solidFill>
                <a:latin typeface="Cooper Black" panose="0208090404030B020404" pitchFamily="18" charset="0"/>
              </a:rPr>
              <a:t>“ALL IN”!  </a:t>
            </a:r>
            <a:r>
              <a:rPr lang="en-CA" sz="2800" dirty="0"/>
              <a:t>It “dives in head first” in </a:t>
            </a:r>
            <a:r>
              <a:rPr lang="en-CA" sz="2800" u="sng" dirty="0">
                <a:ln w="19050">
                  <a:solidFill>
                    <a:srgbClr val="F93DF0"/>
                  </a:solidFill>
                </a:ln>
                <a:solidFill>
                  <a:srgbClr val="FFFF00"/>
                </a:solidFill>
                <a:latin typeface="Cooper Black" panose="0208090404030B020404" pitchFamily="18" charset="0"/>
              </a:rPr>
              <a:t>full commitment</a:t>
            </a:r>
            <a:r>
              <a:rPr lang="en-CA" sz="2800" dirty="0">
                <a:ln w="19050">
                  <a:solidFill>
                    <a:srgbClr val="F93DF0"/>
                  </a:solidFill>
                </a:ln>
                <a:solidFill>
                  <a:srgbClr val="FFFF00"/>
                </a:solidFill>
                <a:latin typeface="Cooper Black" panose="0208090404030B020404" pitchFamily="18" charset="0"/>
              </a:rPr>
              <a:t>.</a:t>
            </a:r>
            <a:r>
              <a:rPr lang="en-CA" sz="2800" u="sng" dirty="0">
                <a:ln w="19050">
                  <a:solidFill>
                    <a:srgbClr val="F93DF0"/>
                  </a:solidFill>
                </a:ln>
                <a:solidFill>
                  <a:srgbClr val="FFFF00"/>
                </a:solidFill>
                <a:latin typeface="Cooper Black" panose="0208090404030B020404" pitchFamily="18" charset="0"/>
              </a:rPr>
              <a:t> </a:t>
            </a:r>
          </a:p>
          <a:p>
            <a:pPr algn="ctr"/>
            <a:r>
              <a:rPr lang="en-CA" sz="2800" dirty="0"/>
              <a:t>Is there a lesson here?</a:t>
            </a:r>
          </a:p>
          <a:p>
            <a:pPr algn="ctr"/>
            <a:endParaRPr lang="en-CA" sz="2800" dirty="0"/>
          </a:p>
          <a:p>
            <a:pPr algn="ctr"/>
            <a:r>
              <a:rPr lang="en-US" sz="3200" dirty="0">
                <a:solidFill>
                  <a:srgbClr val="2BE0F9"/>
                </a:solidFill>
                <a:latin typeface="Georgia" panose="02040502050405020303" pitchFamily="18" charset="0"/>
              </a:rPr>
              <a:t>Luke 10:27  </a:t>
            </a:r>
            <a:r>
              <a:rPr lang="en-US" sz="3200" dirty="0">
                <a:solidFill>
                  <a:prstClr val="black"/>
                </a:solidFill>
                <a:latin typeface="Georgia" panose="02040502050405020303" pitchFamily="18" charset="0"/>
              </a:rPr>
              <a:t>And He answering, said, “ ‘You shall love </a:t>
            </a:r>
            <a:r>
              <a:rPr lang="he-IL" sz="3200" dirty="0">
                <a:solidFill>
                  <a:srgbClr val="0000FF"/>
                </a:solidFill>
                <a:latin typeface="Arial" panose="020B0604020202020204" pitchFamily="34" charset="0"/>
              </a:rPr>
              <a:t>יהוה</a:t>
            </a:r>
            <a:r>
              <a:rPr lang="en-US" sz="3200" dirty="0">
                <a:solidFill>
                  <a:prstClr val="black"/>
                </a:solidFill>
                <a:latin typeface="Georgia" panose="02040502050405020303" pitchFamily="18" charset="0"/>
              </a:rPr>
              <a:t> your Elohim with </a:t>
            </a:r>
            <a:r>
              <a:rPr lang="en-US" sz="3200" u="sng" dirty="0">
                <a:solidFill>
                  <a:prstClr val="black"/>
                </a:solidFill>
                <a:effectLst>
                  <a:glow rad="127000">
                    <a:srgbClr val="FFFF00"/>
                  </a:glow>
                </a:effectLst>
                <a:latin typeface="Georgia" panose="02040502050405020303" pitchFamily="18" charset="0"/>
              </a:rPr>
              <a:t>ALL</a:t>
            </a:r>
            <a:r>
              <a:rPr lang="en-US" sz="3200" dirty="0">
                <a:solidFill>
                  <a:prstClr val="black"/>
                </a:solidFill>
                <a:effectLst>
                  <a:glow rad="127000">
                    <a:srgbClr val="00FF00"/>
                  </a:glow>
                </a:effectLst>
                <a:latin typeface="Georgia" panose="02040502050405020303" pitchFamily="18" charset="0"/>
              </a:rPr>
              <a:t> your heart, </a:t>
            </a:r>
            <a:r>
              <a:rPr lang="en-US" sz="3200" dirty="0">
                <a:solidFill>
                  <a:prstClr val="black"/>
                </a:solidFill>
                <a:effectLst/>
                <a:latin typeface="Georgia" panose="02040502050405020303" pitchFamily="18" charset="0"/>
              </a:rPr>
              <a:t>and with </a:t>
            </a:r>
            <a:r>
              <a:rPr lang="en-US" sz="3200" u="sng" dirty="0">
                <a:solidFill>
                  <a:prstClr val="black"/>
                </a:solidFill>
                <a:effectLst>
                  <a:glow rad="127000">
                    <a:srgbClr val="FFFF00"/>
                  </a:glow>
                </a:effectLst>
                <a:latin typeface="Georgia" panose="02040502050405020303" pitchFamily="18" charset="0"/>
              </a:rPr>
              <a:t>ALL</a:t>
            </a:r>
            <a:r>
              <a:rPr lang="en-US" sz="3200" dirty="0">
                <a:solidFill>
                  <a:prstClr val="black"/>
                </a:solidFill>
                <a:effectLst>
                  <a:glow rad="127000">
                    <a:srgbClr val="00FF00"/>
                  </a:glow>
                </a:effectLst>
                <a:latin typeface="Georgia" panose="02040502050405020303" pitchFamily="18" charset="0"/>
              </a:rPr>
              <a:t> your being, </a:t>
            </a:r>
            <a:r>
              <a:rPr lang="en-US" sz="3200" dirty="0">
                <a:solidFill>
                  <a:prstClr val="black"/>
                </a:solidFill>
                <a:effectLst/>
                <a:latin typeface="Georgia" panose="02040502050405020303" pitchFamily="18" charset="0"/>
              </a:rPr>
              <a:t>and with</a:t>
            </a:r>
            <a:r>
              <a:rPr lang="en-US" sz="3200" dirty="0">
                <a:solidFill>
                  <a:prstClr val="black"/>
                </a:solidFill>
                <a:effectLst>
                  <a:glow rad="127000">
                    <a:srgbClr val="00FF00"/>
                  </a:glow>
                </a:effectLst>
                <a:latin typeface="Georgia" panose="02040502050405020303" pitchFamily="18" charset="0"/>
              </a:rPr>
              <a:t> </a:t>
            </a:r>
            <a:r>
              <a:rPr lang="en-US" sz="3200" u="sng" dirty="0">
                <a:solidFill>
                  <a:prstClr val="black"/>
                </a:solidFill>
                <a:effectLst>
                  <a:glow rad="127000">
                    <a:srgbClr val="FFFF00"/>
                  </a:glow>
                </a:effectLst>
                <a:latin typeface="Georgia" panose="02040502050405020303" pitchFamily="18" charset="0"/>
              </a:rPr>
              <a:t>ALL</a:t>
            </a:r>
            <a:r>
              <a:rPr lang="en-US" sz="3200" dirty="0">
                <a:solidFill>
                  <a:prstClr val="black"/>
                </a:solidFill>
                <a:effectLst>
                  <a:glow rad="127000">
                    <a:srgbClr val="00FF00"/>
                  </a:glow>
                </a:effectLst>
                <a:latin typeface="Georgia" panose="02040502050405020303" pitchFamily="18" charset="0"/>
              </a:rPr>
              <a:t> your strength, </a:t>
            </a:r>
            <a:r>
              <a:rPr lang="en-US" sz="3200" dirty="0">
                <a:solidFill>
                  <a:prstClr val="black"/>
                </a:solidFill>
                <a:effectLst/>
                <a:latin typeface="Georgia" panose="02040502050405020303" pitchFamily="18" charset="0"/>
              </a:rPr>
              <a:t>and with</a:t>
            </a:r>
            <a:r>
              <a:rPr lang="en-US" sz="3200" dirty="0">
                <a:solidFill>
                  <a:prstClr val="black"/>
                </a:solidFill>
                <a:effectLst>
                  <a:glow rad="127000">
                    <a:srgbClr val="00FF00"/>
                  </a:glow>
                </a:effectLst>
                <a:latin typeface="Georgia" panose="02040502050405020303" pitchFamily="18" charset="0"/>
              </a:rPr>
              <a:t> </a:t>
            </a:r>
            <a:r>
              <a:rPr lang="en-US" sz="3200" u="sng" dirty="0">
                <a:solidFill>
                  <a:prstClr val="black"/>
                </a:solidFill>
                <a:effectLst>
                  <a:glow rad="127000">
                    <a:srgbClr val="FFFF00"/>
                  </a:glow>
                </a:effectLst>
                <a:latin typeface="Georgia" panose="02040502050405020303" pitchFamily="18" charset="0"/>
              </a:rPr>
              <a:t>ALL</a:t>
            </a:r>
            <a:r>
              <a:rPr lang="en-US" sz="3200" dirty="0">
                <a:solidFill>
                  <a:prstClr val="black"/>
                </a:solidFill>
                <a:effectLst>
                  <a:glow rad="127000">
                    <a:srgbClr val="00FF00"/>
                  </a:glow>
                </a:effectLst>
                <a:latin typeface="Georgia" panose="02040502050405020303" pitchFamily="18" charset="0"/>
              </a:rPr>
              <a:t> your mind,</a:t>
            </a:r>
            <a:r>
              <a:rPr lang="en-US" sz="3200" dirty="0">
                <a:solidFill>
                  <a:prstClr val="black"/>
                </a:solidFill>
                <a:latin typeface="Georgia" panose="02040502050405020303" pitchFamily="18" charset="0"/>
              </a:rPr>
              <a:t>’ and ‘your </a:t>
            </a:r>
            <a:r>
              <a:rPr lang="en-US" sz="3200" dirty="0" err="1">
                <a:solidFill>
                  <a:prstClr val="black"/>
                </a:solidFill>
                <a:latin typeface="Georgia" panose="02040502050405020303" pitchFamily="18" charset="0"/>
              </a:rPr>
              <a:t>neighbour</a:t>
            </a:r>
            <a:r>
              <a:rPr lang="en-US" sz="3200" dirty="0">
                <a:solidFill>
                  <a:prstClr val="black"/>
                </a:solidFill>
                <a:latin typeface="Georgia" panose="02040502050405020303" pitchFamily="18" charset="0"/>
              </a:rPr>
              <a:t> as yourself.’ ” </a:t>
            </a:r>
            <a:endParaRPr lang="en-CA" sz="3200" dirty="0"/>
          </a:p>
        </p:txBody>
      </p:sp>
      <p:sp>
        <p:nvSpPr>
          <p:cNvPr id="3" name="Slide Number Placeholder 2">
            <a:extLst>
              <a:ext uri="{FF2B5EF4-FFF2-40B4-BE49-F238E27FC236}">
                <a16:creationId xmlns="" xmlns:a16="http://schemas.microsoft.com/office/drawing/2014/main" id="{6365161D-5FF7-4927-8636-85115B15014C}"/>
              </a:ext>
            </a:extLst>
          </p:cNvPr>
          <p:cNvSpPr>
            <a:spLocks noGrp="1"/>
          </p:cNvSpPr>
          <p:nvPr>
            <p:ph type="sldNum" sz="quarter" idx="12"/>
          </p:nvPr>
        </p:nvSpPr>
        <p:spPr>
          <a:xfrm>
            <a:off x="11739418" y="6485341"/>
            <a:ext cx="334818" cy="365125"/>
          </a:xfrm>
        </p:spPr>
        <p:txBody>
          <a:bodyPr/>
          <a:lstStyle/>
          <a:p>
            <a:fld id="{013F0C8B-F959-4B64-89A8-DBC3EC2ED197}" type="slidenum">
              <a:rPr lang="en-CA" smtClean="0">
                <a:solidFill>
                  <a:schemeClr val="tx1"/>
                </a:solidFill>
              </a:rPr>
              <a:t>6</a:t>
            </a:fld>
            <a:endParaRPr lang="en-CA">
              <a:solidFill>
                <a:schemeClr val="tx1"/>
              </a:solidFill>
            </a:endParaRPr>
          </a:p>
        </p:txBody>
      </p:sp>
      <p:pic>
        <p:nvPicPr>
          <p:cNvPr id="11" name="Content Placeholder 4" descr="honey bee.jpg">
            <a:extLst>
              <a:ext uri="{FF2B5EF4-FFF2-40B4-BE49-F238E27FC236}">
                <a16:creationId xmlns="" xmlns:a16="http://schemas.microsoft.com/office/drawing/2014/main" id="{872C6773-1090-40BF-8C22-AF2EAA13790C}"/>
              </a:ext>
            </a:extLst>
          </p:cNvPr>
          <p:cNvPicPr>
            <a:picLocks noGrp="1" noChangeAspect="1"/>
          </p:cNvPicPr>
          <p:nvPr>
            <p:ph idx="1"/>
          </p:nvPr>
        </p:nvPicPr>
        <p:blipFill>
          <a:blip r:embed="rId2" cstate="print"/>
          <a:stretch>
            <a:fillRect/>
          </a:stretch>
        </p:blipFill>
        <p:spPr>
          <a:xfrm>
            <a:off x="6962399" y="19050"/>
            <a:ext cx="4944428" cy="6819900"/>
          </a:xfrm>
          <a:prstGeom prst="roundRect">
            <a:avLst>
              <a:gd name="adj" fmla="val 16667"/>
            </a:avLst>
          </a:prstGeom>
          <a:ln w="38100">
            <a:solidFill>
              <a:srgbClr val="FFC000"/>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6536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bee hive sky at dawn.jpg">
            <a:extLst>
              <a:ext uri="{FF2B5EF4-FFF2-40B4-BE49-F238E27FC236}">
                <a16:creationId xmlns="" xmlns:a16="http://schemas.microsoft.com/office/drawing/2014/main" id="{7C276961-9E0F-45C9-9325-A11ACF2FF58C}"/>
              </a:ext>
            </a:extLst>
          </p:cNvPr>
          <p:cNvPicPr/>
          <p:nvPr/>
        </p:nvPicPr>
        <p:blipFill>
          <a:blip r:embed="rId3" cstate="email">
            <a:extLst>
              <a:ext uri="{28A0092B-C50C-407E-A947-70E740481C1C}">
                <a14:useLocalDpi xmlns:a14="http://schemas.microsoft.com/office/drawing/2010/main"/>
              </a:ext>
            </a:extLst>
          </a:blip>
          <a:stretch>
            <a:fillRect/>
          </a:stretch>
        </p:blipFill>
        <p:spPr>
          <a:xfrm>
            <a:off x="720295" y="101225"/>
            <a:ext cx="10774018" cy="3717234"/>
          </a:xfrm>
          <a:prstGeom prst="roundRect">
            <a:avLst>
              <a:gd name="adj" fmla="val 24121"/>
            </a:avLst>
          </a:prstGeom>
          <a:ln w="76200">
            <a:solidFill>
              <a:srgbClr val="F79646">
                <a:lumMod val="50000"/>
              </a:srgbClr>
            </a:solidFill>
            <a:prstDash val="lgDash"/>
          </a:ln>
          <a:effectLst/>
          <a:scene3d>
            <a:camera prst="orthographicFront"/>
            <a:lightRig rig="contrasting" dir="t">
              <a:rot lat="0" lon="0" rev="4200000"/>
            </a:lightRig>
          </a:scene3d>
          <a:sp3d prstMaterial="plastic">
            <a:bevelT w="381000" h="114300"/>
            <a:contourClr>
              <a:srgbClr val="969696"/>
            </a:contourClr>
          </a:sp3d>
        </p:spPr>
      </p:pic>
      <p:sp>
        <p:nvSpPr>
          <p:cNvPr id="2" name="Slide Number Placeholder 1">
            <a:extLst>
              <a:ext uri="{FF2B5EF4-FFF2-40B4-BE49-F238E27FC236}">
                <a16:creationId xmlns="" xmlns:a16="http://schemas.microsoft.com/office/drawing/2014/main" id="{081B800F-456D-485E-B4CB-7B1DC573BDED}"/>
              </a:ext>
            </a:extLst>
          </p:cNvPr>
          <p:cNvSpPr>
            <a:spLocks noGrp="1"/>
          </p:cNvSpPr>
          <p:nvPr>
            <p:ph type="sldNum" sz="quarter" idx="12"/>
          </p:nvPr>
        </p:nvSpPr>
        <p:spPr>
          <a:xfrm>
            <a:off x="11746345" y="6528089"/>
            <a:ext cx="445655" cy="329911"/>
          </a:xfrm>
        </p:spPr>
        <p:txBody>
          <a:bodyPr/>
          <a:lstStyle/>
          <a:p>
            <a:fld id="{013F0C8B-F959-4B64-89A8-DBC3EC2ED197}" type="slidenum">
              <a:rPr lang="en-CA" smtClean="0">
                <a:solidFill>
                  <a:schemeClr val="tx1"/>
                </a:solidFill>
              </a:rPr>
              <a:t>60</a:t>
            </a:fld>
            <a:endParaRPr lang="en-CA" dirty="0">
              <a:solidFill>
                <a:schemeClr val="tx1"/>
              </a:solidFill>
            </a:endParaRPr>
          </a:p>
        </p:txBody>
      </p:sp>
      <p:pic>
        <p:nvPicPr>
          <p:cNvPr id="6" name="Picture 5">
            <a:extLst>
              <a:ext uri="{FF2B5EF4-FFF2-40B4-BE49-F238E27FC236}">
                <a16:creationId xmlns="" xmlns:a16="http://schemas.microsoft.com/office/drawing/2014/main" id="{7C276961-9E0F-45C9-9325-A11ACF2FF58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9395" y="3482766"/>
            <a:ext cx="5258257" cy="3274009"/>
          </a:xfrm>
          <a:prstGeom prst="roundRect">
            <a:avLst>
              <a:gd name="adj" fmla="val 7439"/>
            </a:avLst>
          </a:prstGeom>
          <a:ln w="76200">
            <a:solidFill>
              <a:srgbClr val="002060"/>
            </a:solidFill>
            <a:prstDash val="lgDash"/>
          </a:ln>
          <a:effectLst/>
          <a:scene3d>
            <a:camera prst="orthographicFront"/>
            <a:lightRig rig="contrasting" dir="t">
              <a:rot lat="0" lon="0" rev="4200000"/>
            </a:lightRig>
          </a:scene3d>
          <a:sp3d prstMaterial="plastic">
            <a:bevelT w="381000" h="114300"/>
            <a:contourClr>
              <a:srgbClr val="969696"/>
            </a:contourClr>
          </a:sp3d>
        </p:spPr>
      </p:pic>
      <p:sp>
        <p:nvSpPr>
          <p:cNvPr id="7" name="Rectangle: Rounded Corners 3">
            <a:extLst>
              <a:ext uri="{FF2B5EF4-FFF2-40B4-BE49-F238E27FC236}">
                <a16:creationId xmlns="" xmlns:a16="http://schemas.microsoft.com/office/drawing/2014/main" id="{0FC09FB4-6CB4-4D16-9933-195F8567E686}"/>
              </a:ext>
            </a:extLst>
          </p:cNvPr>
          <p:cNvSpPr/>
          <p:nvPr/>
        </p:nvSpPr>
        <p:spPr>
          <a:xfrm>
            <a:off x="249381" y="711999"/>
            <a:ext cx="11464397" cy="1639613"/>
          </a:xfrm>
          <a:prstGeom prst="roundRect">
            <a:avLst>
              <a:gd name="adj" fmla="val 127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6000" i="1" dirty="0">
                <a:ln w="19050">
                  <a:solidFill>
                    <a:srgbClr val="0000FF"/>
                  </a:solidFill>
                </a:ln>
                <a:solidFill>
                  <a:srgbClr val="00B0F0"/>
                </a:solidFill>
                <a:effectLst>
                  <a:outerShdw blurRad="50800" dist="38100" dir="16200000" rotWithShape="0">
                    <a:prstClr val="black">
                      <a:alpha val="40000"/>
                    </a:prstClr>
                  </a:outerShdw>
                  <a:reflection blurRad="101600" stA="45000" endPos="39000" dist="38100" dir="5400000" sy="-100000" algn="bl" rotWithShape="0"/>
                </a:effectLst>
                <a:latin typeface="Cooper Black" panose="0208090404030B020404" pitchFamily="18" charset="0"/>
              </a:rPr>
              <a:t>All of nature waits for “dawn” to begin a new day. </a:t>
            </a:r>
            <a:r>
              <a:rPr lang="en-CA" sz="6000" i="1" dirty="0">
                <a:ln w="19050">
                  <a:solidFill>
                    <a:srgbClr val="0000FF"/>
                  </a:solidFill>
                </a:ln>
                <a:solidFill>
                  <a:schemeClr val="accent2">
                    <a:lumMod val="60000"/>
                    <a:lumOff val="40000"/>
                  </a:schemeClr>
                </a:solidFill>
                <a:latin typeface="Cooper Black" panose="0208090404030B020404" pitchFamily="18" charset="0"/>
              </a:rPr>
              <a:t> </a:t>
            </a:r>
            <a:endParaRPr lang="en-CA" sz="3200" dirty="0">
              <a:solidFill>
                <a:srgbClr val="0000FF"/>
              </a:solidFill>
              <a:latin typeface="Comic Sans MS" panose="030F0702030302020204" pitchFamily="66" charset="0"/>
            </a:endParaRPr>
          </a:p>
        </p:txBody>
      </p:sp>
      <p:sp>
        <p:nvSpPr>
          <p:cNvPr id="8" name="Rectangle: Rounded Corners 3">
            <a:extLst>
              <a:ext uri="{FF2B5EF4-FFF2-40B4-BE49-F238E27FC236}">
                <a16:creationId xmlns="" xmlns:a16="http://schemas.microsoft.com/office/drawing/2014/main" id="{0FC09FB4-6CB4-4D16-9933-195F8567E686}"/>
              </a:ext>
            </a:extLst>
          </p:cNvPr>
          <p:cNvSpPr/>
          <p:nvPr/>
        </p:nvSpPr>
        <p:spPr>
          <a:xfrm>
            <a:off x="7706606" y="4118030"/>
            <a:ext cx="2848753" cy="2575014"/>
          </a:xfrm>
          <a:prstGeom prst="roundRect">
            <a:avLst>
              <a:gd name="adj" fmla="val 32382"/>
            </a:avLst>
          </a:prstGeom>
          <a:solidFill>
            <a:schemeClr val="accent6">
              <a:lumMod val="40000"/>
              <a:lumOff val="60000"/>
            </a:schemeClr>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800" i="1" dirty="0">
                <a:ln w="19050">
                  <a:solidFill>
                    <a:srgbClr val="0000FF"/>
                  </a:solidFill>
                </a:ln>
                <a:solidFill>
                  <a:schemeClr val="accent2">
                    <a:lumMod val="60000"/>
                    <a:lumOff val="40000"/>
                  </a:schemeClr>
                </a:solidFill>
                <a:latin typeface="Cooper Black" panose="0208090404030B020404" pitchFamily="18" charset="0"/>
              </a:rPr>
              <a:t>How about you?</a:t>
            </a:r>
            <a:endParaRPr lang="en-CA" sz="24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7175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10" fill="hold" nodeType="after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1250"/>
                                        <p:tgtEl>
                                          <p:spTgt spid="6"/>
                                        </p:tgtEl>
                                      </p:cBhvr>
                                    </p:animEffect>
                                  </p:childTnLst>
                                </p:cTn>
                              </p:par>
                            </p:childTnLst>
                          </p:cTn>
                        </p:par>
                        <p:par>
                          <p:cTn id="14" fill="hold">
                            <p:stCondLst>
                              <p:cond delay="40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14793" y="6394821"/>
            <a:ext cx="2743200" cy="365125"/>
          </a:xfrm>
        </p:spPr>
        <p:txBody>
          <a:bodyPr/>
          <a:lstStyle/>
          <a:p>
            <a:fld id="{013F0C8B-F959-4B64-89A8-DBC3EC2ED197}" type="slidenum">
              <a:rPr lang="en-CA" b="1" smtClean="0">
                <a:solidFill>
                  <a:schemeClr val="bg1"/>
                </a:solidFill>
              </a:rPr>
              <a:t>61</a:t>
            </a:fld>
            <a:endParaRPr lang="en-CA" b="1" dirty="0">
              <a:solidFill>
                <a:schemeClr val="bg1"/>
              </a:solidFill>
            </a:endParaRPr>
          </a:p>
        </p:txBody>
      </p:sp>
      <p:sp>
        <p:nvSpPr>
          <p:cNvPr id="4" name="Title 1"/>
          <p:cNvSpPr txBox="1">
            <a:spLocks/>
          </p:cNvSpPr>
          <p:nvPr/>
        </p:nvSpPr>
        <p:spPr>
          <a:xfrm>
            <a:off x="678578" y="870013"/>
            <a:ext cx="10915650" cy="887766"/>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chor="b">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Please</a:t>
            </a:r>
            <a:r>
              <a:rPr kumimoji="0" lang="en-US" sz="6000" b="0" i="0" u="none" strike="noStrike" kern="1200" cap="none" spc="0" normalizeH="0" baseline="0" noProof="0" dirty="0">
                <a:ln>
                  <a:noFill/>
                </a:ln>
                <a:solidFill>
                  <a:srgbClr val="FFC000">
                    <a:lumMod val="40000"/>
                    <a:lumOff val="60000"/>
                  </a:srgbClr>
                </a:solidFill>
                <a:effectLst/>
                <a:uLnTx/>
                <a:uFillTx/>
                <a:latin typeface="Aharoni" pitchFamily="2" charset="-79"/>
                <a:ea typeface="+mj-ea"/>
                <a:cs typeface="Aharoni" pitchFamily="2" charset="-79"/>
              </a:rPr>
              <a:t> </a:t>
            </a:r>
            <a:r>
              <a:rPr kumimoji="0" lang="en-US" sz="6000" b="0" i="0" u="none" strike="noStrike" kern="1200" cap="none" spc="0" normalizeH="0" baseline="0" noProof="0" dirty="0">
                <a:ln>
                  <a:noFill/>
                </a:ln>
                <a:solidFill>
                  <a:srgbClr val="FFC000">
                    <a:lumMod val="40000"/>
                    <a:lumOff val="60000"/>
                  </a:srgbClr>
                </a:solidFill>
                <a:effectLst/>
                <a:uLnTx/>
                <a:uFillTx/>
                <a:latin typeface="Arial Rounded MT Bold" pitchFamily="34" charset="0"/>
                <a:ea typeface="+mj-ea"/>
                <a:cs typeface="Aharoni" pitchFamily="2" charset="-79"/>
              </a:rPr>
              <a:t>Join Us Live Each Week </a:t>
            </a:r>
          </a:p>
        </p:txBody>
      </p:sp>
      <p:sp>
        <p:nvSpPr>
          <p:cNvPr id="5" name="Rectangle 4"/>
          <p:cNvSpPr/>
          <p:nvPr/>
        </p:nvSpPr>
        <p:spPr>
          <a:xfrm>
            <a:off x="154194" y="1821687"/>
            <a:ext cx="11445332"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Sign up with Covenant Calendar Club</a:t>
            </a:r>
            <a:b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b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for the Friday &amp; Shabbat Zoom Meetings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rial Rounded MT Bold" pitchFamily="34" charset="0"/>
                <a:ea typeface="+mn-ea"/>
                <a:cs typeface="+mn-cs"/>
              </a:rPr>
              <a:t>(including live discussion) </a:t>
            </a:r>
          </a:p>
        </p:txBody>
      </p:sp>
      <p:sp>
        <p:nvSpPr>
          <p:cNvPr id="6" name="Rectangle 5"/>
          <p:cNvSpPr/>
          <p:nvPr/>
        </p:nvSpPr>
        <p:spPr>
          <a:xfrm>
            <a:off x="295354" y="5473670"/>
            <a:ext cx="9705896"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noFill/>
                </a:ln>
                <a:solidFill>
                  <a:srgbClr val="F8F8F8"/>
                </a:solidFill>
                <a:effectLst>
                  <a:glow rad="127000">
                    <a:srgbClr val="2A1500">
                      <a:alpha val="55000"/>
                    </a:srgbClr>
                  </a:glow>
                  <a:outerShdw blurRad="25400" algn="tl" rotWithShape="0">
                    <a:srgbClr val="000000">
                      <a:alpha val="43000"/>
                    </a:srgbClr>
                  </a:outerShdw>
                </a:effectLst>
                <a:uLnTx/>
                <a:uFillTx/>
                <a:latin typeface="Calibri"/>
                <a:ea typeface="+mn-ea"/>
                <a:cs typeface="+mn-cs"/>
              </a:rPr>
              <a:t>https://studythecalendar.com/sign-up/</a:t>
            </a:r>
          </a:p>
        </p:txBody>
      </p:sp>
      <p:pic>
        <p:nvPicPr>
          <p:cNvPr id="7"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52126" y="4146778"/>
            <a:ext cx="1384277" cy="1002217"/>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8"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89478" y="124738"/>
            <a:ext cx="10280782" cy="707886"/>
          </a:xfrm>
          <a:prstGeom prst="rect">
            <a:avLst/>
          </a:prstGeom>
        </p:spPr>
        <p:txBody>
          <a:bodyPr wrap="square">
            <a:spAutoFit/>
            <a:scene3d>
              <a:camera prst="orthographicFront"/>
              <a:lightRig rig="soft" dir="t">
                <a:rot lat="0" lon="0" rev="10800000"/>
              </a:lightRig>
            </a:scene3d>
            <a:sp3d extrusionH="57150">
              <a:bevelT w="27940" h="12700" prst="angle"/>
              <a:contourClr>
                <a:srgbClr val="DDDDDD"/>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w="11430">
                  <a:solidFill>
                    <a:srgbClr val="4472C4">
                      <a:lumMod val="75000"/>
                    </a:srgbClr>
                  </a:solidFill>
                </a:ln>
                <a:solidFill>
                  <a:srgbClr val="5B9BD5">
                    <a:lumMod val="40000"/>
                    <a:lumOff val="60000"/>
                  </a:srgbClr>
                </a:solidFill>
                <a:effectLst>
                  <a:glow rad="114300">
                    <a:srgbClr val="FF5050">
                      <a:alpha val="40000"/>
                    </a:srgbClr>
                  </a:glow>
                  <a:outerShdw blurRad="25400" algn="tl" rotWithShape="0">
                    <a:srgbClr val="000000">
                      <a:alpha val="43000"/>
                    </a:srgbClr>
                  </a:outerShdw>
                </a:effectLst>
                <a:uLnTx/>
                <a:uFillTx/>
                <a:latin typeface="Aharoni" pitchFamily="2" charset="-79"/>
                <a:ea typeface="+mn-ea"/>
                <a:cs typeface="Aharoni" pitchFamily="2" charset="-79"/>
              </a:rPr>
              <a:t>If you enjoyed this study today …</a:t>
            </a:r>
          </a:p>
        </p:txBody>
      </p:sp>
    </p:spTree>
    <p:extLst>
      <p:ext uri="{BB962C8B-B14F-4D97-AF65-F5344CB8AC3E}">
        <p14:creationId xmlns:p14="http://schemas.microsoft.com/office/powerpoint/2010/main" val="17650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tretch>
            <a:fillRect/>
          </a:stretch>
        </p:blipFill>
        <p:spPr>
          <a:xfrm>
            <a:off x="2984500" y="0"/>
            <a:ext cx="9224970"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lide Number Placeholder 1"/>
          <p:cNvSpPr>
            <a:spLocks noGrp="1"/>
          </p:cNvSpPr>
          <p:nvPr>
            <p:ph type="sldNum" sz="quarter" idx="12"/>
          </p:nvPr>
        </p:nvSpPr>
        <p:spPr>
          <a:xfrm>
            <a:off x="9251731" y="6381677"/>
            <a:ext cx="2743200" cy="365125"/>
          </a:xfrm>
        </p:spPr>
        <p:txBody>
          <a:bodyPr/>
          <a:lstStyle/>
          <a:p>
            <a:fld id="{013F0C8B-F959-4B64-89A8-DBC3EC2ED197}" type="slidenum">
              <a:rPr lang="en-CA" b="1" smtClean="0">
                <a:solidFill>
                  <a:schemeClr val="accent6">
                    <a:lumMod val="50000"/>
                  </a:schemeClr>
                </a:solidFill>
              </a:rPr>
              <a:t>62</a:t>
            </a:fld>
            <a:endParaRPr lang="en-CA" b="1" dirty="0">
              <a:solidFill>
                <a:schemeClr val="accent6">
                  <a:lumMod val="50000"/>
                </a:schemeClr>
              </a:solidFill>
            </a:endParaRPr>
          </a:p>
        </p:txBody>
      </p:sp>
      <p:sp>
        <p:nvSpPr>
          <p:cNvPr id="4" name="Title 1"/>
          <p:cNvSpPr txBox="1">
            <a:spLocks/>
          </p:cNvSpPr>
          <p:nvPr/>
        </p:nvSpPr>
        <p:spPr>
          <a:xfrm>
            <a:off x="4345036" y="885637"/>
            <a:ext cx="5198385" cy="1730728"/>
          </a:xfrm>
          <a:prstGeom prst="rect">
            <a:avLst/>
          </a:prstGeom>
        </p:spPr>
        <p:txBody>
          <a:bodyPr>
            <a:normAutofit fontScale="900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Timothy </a:t>
            </a:r>
            <a:r>
              <a:rPr lang="en-US" sz="4000" b="1" dirty="0" err="1">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Astleford</a:t>
            </a: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 </a:t>
            </a:r>
            <a:b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b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&amp; Charlene </a:t>
            </a:r>
            <a:r>
              <a:rPr lang="en-US" sz="4000" b="1" dirty="0" err="1">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Fortsch</a:t>
            </a:r>
            <a:r>
              <a:rPr lang="en-US" sz="40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rPr>
              <a:t>:</a:t>
            </a:r>
          </a:p>
        </p:txBody>
      </p:sp>
      <p:pic>
        <p:nvPicPr>
          <p:cNvPr id="5" name="Picture 4" descr="C:\Users\Rae\Desktop\email ic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37031" y="1752884"/>
            <a:ext cx="1414657" cy="101946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186400" y="3007955"/>
            <a:ext cx="5678160" cy="715089"/>
          </a:xfrm>
          <a:prstGeom prst="roundRect">
            <a:avLst/>
          </a:prstGeom>
          <a:solidFill>
            <a:schemeClr val="accent4">
              <a:lumMod val="60000"/>
              <a:lumOff val="40000"/>
            </a:schemeClr>
          </a:solidFill>
          <a:ln w="76200">
            <a:solidFill>
              <a:schemeClr val="accent4">
                <a:lumMod val="50000"/>
              </a:schemeClr>
            </a:solidFill>
          </a:ln>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600" b="1" dirty="0">
                <a:ln>
                  <a:solidFill>
                    <a:srgbClr val="002060"/>
                  </a:solidFill>
                </a:ln>
                <a:latin typeface="Segoe Print" pitchFamily="2" charset="0"/>
                <a:hlinkClick r:id="rId6"/>
              </a:rPr>
              <a:t>questions</a:t>
            </a:r>
            <a:r>
              <a:rPr lang="en-US" sz="2600" b="1" dirty="0">
                <a:ln>
                  <a:solidFill>
                    <a:srgbClr val="002060"/>
                  </a:solidFill>
                </a:ln>
                <a:solidFill>
                  <a:srgbClr val="0037A4"/>
                </a:solidFill>
                <a:latin typeface="Segoe Print" pitchFamily="2" charset="0"/>
                <a:hlinkClick r:id="rId6"/>
              </a:rPr>
              <a:t>@studythecalendar.co</a:t>
            </a:r>
            <a:r>
              <a:rPr lang="en-US" sz="2600" b="1" dirty="0">
                <a:ln>
                  <a:solidFill>
                    <a:srgbClr val="002060"/>
                  </a:solidFill>
                </a:ln>
                <a:latin typeface="Segoe Print" pitchFamily="2" charset="0"/>
                <a:hlinkClick r:id="rId6"/>
              </a:rPr>
              <a:t>m</a:t>
            </a:r>
            <a:r>
              <a:rPr lang="en-US" sz="3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24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7" name="Rounded Rectangle 6"/>
          <p:cNvSpPr/>
          <p:nvPr/>
        </p:nvSpPr>
        <p:spPr>
          <a:xfrm>
            <a:off x="5360954" y="7314522"/>
            <a:ext cx="4967035" cy="510778"/>
          </a:xfrm>
          <a:prstGeom prst="roundRect">
            <a:avLst/>
          </a:prstGeom>
          <a:solidFill>
            <a:schemeClr val="accent5">
              <a:lumMod val="50000"/>
            </a:schemeClr>
          </a:solidFill>
          <a:scene3d>
            <a:camera prst="orthographicFront"/>
            <a:lightRig rig="flat" dir="tl">
              <a:rot lat="0" lon="0" rev="6600000"/>
            </a:lightRig>
          </a:scene3d>
          <a:sp3d>
            <a:bevelT w="165100" prst="coolSlan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400" dirty="0">
                <a:ln>
                  <a:solidFill>
                    <a:schemeClr val="tx1"/>
                  </a:solidFill>
                </a:ln>
                <a:solidFill>
                  <a:srgbClr val="0037A4"/>
                </a:solidFill>
                <a:effectLst>
                  <a:glow rad="127000">
                    <a:srgbClr val="99FF99"/>
                  </a:glow>
                </a:effectLst>
                <a:latin typeface="Segoe Print" pitchFamily="2" charset="0"/>
                <a:hlinkClick r:id="rId7"/>
              </a:rPr>
              <a:t>www.studythecalendar.co</a:t>
            </a:r>
            <a:r>
              <a:rPr lang="en-US" sz="2400" dirty="0">
                <a:ln>
                  <a:solidFill>
                    <a:schemeClr val="tx1"/>
                  </a:solidFill>
                </a:ln>
                <a:effectLst>
                  <a:glow rad="127000">
                    <a:srgbClr val="99FF99"/>
                  </a:glow>
                </a:effectLst>
                <a:latin typeface="Segoe Print" pitchFamily="2" charset="0"/>
                <a:hlinkClick r:id="rId7"/>
              </a:rPr>
              <a:t>m</a:t>
            </a:r>
            <a:r>
              <a:rPr lang="en-US" sz="24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1600" b="1" cap="none" spc="0" dirty="0">
                <a:ln w="11430">
                  <a:solidFill>
                    <a:srgbClr val="0070C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1600" b="1" cap="none" spc="0" dirty="0">
              <a:ln w="11430">
                <a:solidFill>
                  <a:srgbClr val="0070C0"/>
                </a:solidFill>
              </a:ln>
              <a:solidFill>
                <a:srgbClr val="00B0F0"/>
              </a:solidFill>
              <a:effectLst>
                <a:outerShdw blurRad="50800" dist="39000" dir="5460000" algn="tl">
                  <a:srgbClr val="000000">
                    <a:alpha val="38000"/>
                  </a:srgbClr>
                </a:outerShdw>
              </a:effectLst>
              <a:latin typeface="Segoe Print" pitchFamily="2" charset="0"/>
            </a:endParaRPr>
          </a:p>
        </p:txBody>
      </p:sp>
      <p:sp>
        <p:nvSpPr>
          <p:cNvPr id="8" name="Rectangle 7">
            <a:extLst>
              <a:ext uri="{FF2B5EF4-FFF2-40B4-BE49-F238E27FC236}">
                <a16:creationId xmlns="" xmlns:a16="http://schemas.microsoft.com/office/drawing/2014/main" id="{6E5B756E-593C-4F32-9DC5-0C146D70C07C}"/>
              </a:ext>
            </a:extLst>
          </p:cNvPr>
          <p:cNvSpPr/>
          <p:nvPr/>
        </p:nvSpPr>
        <p:spPr>
          <a:xfrm rot="21127155">
            <a:off x="8009523" y="5985265"/>
            <a:ext cx="4267199" cy="213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Shalom!</a:t>
            </a:r>
            <a:endParaRPr lang="en-CA" sz="8000" dirty="0">
              <a:effectLst>
                <a:glow rad="228600">
                  <a:schemeClr val="accent1">
                    <a:satMod val="175000"/>
                    <a:alpha val="40000"/>
                  </a:schemeClr>
                </a:glow>
              </a:effectLst>
            </a:endParaRPr>
          </a:p>
        </p:txBody>
      </p:sp>
      <p:sp>
        <p:nvSpPr>
          <p:cNvPr id="9" name="Rectangle 8"/>
          <p:cNvSpPr/>
          <p:nvPr/>
        </p:nvSpPr>
        <p:spPr>
          <a:xfrm>
            <a:off x="6944228" y="3896268"/>
            <a:ext cx="3505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chemeClr val="accent2">
                    <a:lumMod val="50000"/>
                  </a:schemeClr>
                </a:solidFill>
                <a:effectLst>
                  <a:outerShdw blurRad="50800" dist="39000" dir="5460000" algn="tl">
                    <a:srgbClr val="000000">
                      <a:alpha val="38000"/>
                    </a:srgbClr>
                  </a:outerShdw>
                </a:effectLst>
                <a:latin typeface="Edwardian Script ITC" pitchFamily="66" charset="0"/>
              </a:rPr>
              <a:t>Thank-you!</a:t>
            </a:r>
          </a:p>
        </p:txBody>
      </p:sp>
      <p:sp>
        <p:nvSpPr>
          <p:cNvPr id="11" name="Title 1"/>
          <p:cNvSpPr txBox="1">
            <a:spLocks/>
          </p:cNvSpPr>
          <p:nvPr/>
        </p:nvSpPr>
        <p:spPr>
          <a:xfrm>
            <a:off x="-89270" y="7020"/>
            <a:ext cx="3201900" cy="3048000"/>
          </a:xfrm>
          <a:prstGeom prst="rect">
            <a:avLst/>
          </a:prstGeo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6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Comic Sans MS" pitchFamily="66" charset="0"/>
              </a:rPr>
              <a:t>If you need assistance with this information, please send your questions </a:t>
            </a:r>
            <a:br>
              <a:rPr lang="en-US" sz="36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Comic Sans MS" pitchFamily="66" charset="0"/>
              </a:rPr>
            </a:br>
            <a:r>
              <a:rPr lang="en-US" sz="3600" b="1" dirty="0">
                <a:ln w="11430">
                  <a:solidFill>
                    <a:srgbClr val="002060"/>
                  </a:solidFill>
                </a:ln>
                <a:solidFill>
                  <a:schemeClr val="accent6">
                    <a:lumMod val="50000"/>
                  </a:schemeClr>
                </a:solidFill>
                <a:effectLst>
                  <a:outerShdw blurRad="50800" dist="39000" dir="5460000" algn="tl">
                    <a:srgbClr val="000000">
                      <a:alpha val="38000"/>
                    </a:srgbClr>
                  </a:outerShdw>
                </a:effectLst>
                <a:latin typeface="Comic Sans MS" pitchFamily="66" charset="0"/>
              </a:rPr>
              <a:t>to: </a:t>
            </a:r>
            <a:r>
              <a:rPr lang="en-US" sz="36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a:r>
            <a:br>
              <a:rPr lang="en-US" sz="36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endParaRPr lang="en-US" sz="3600" b="1" dirty="0">
              <a:ln w="11430">
                <a:solidFill>
                  <a:srgbClr val="002060"/>
                </a:solidFill>
              </a:ln>
              <a:solidFill>
                <a:schemeClr val="accent5">
                  <a:lumMod val="75000"/>
                </a:schemeClr>
              </a:solidFill>
              <a:effectLst>
                <a:outerShdw blurRad="50800" dist="39000" dir="5460000" algn="tl">
                  <a:srgbClr val="000000">
                    <a:alpha val="38000"/>
                  </a:srgbClr>
                </a:outerShdw>
              </a:effectLst>
              <a:latin typeface="Segoe Print" pitchFamily="2" charset="0"/>
            </a:endParaRPr>
          </a:p>
        </p:txBody>
      </p:sp>
      <p:pic>
        <p:nvPicPr>
          <p:cNvPr id="12" name="Picture 11"/>
          <p:cNvPicPr>
            <a:picLocks noChangeAspect="1"/>
          </p:cNvPicPr>
          <p:nvPr/>
        </p:nvPicPr>
        <p:blipFill>
          <a:blip r:embed="rId8" cstate="email">
            <a:extLst>
              <a:ext uri="{BEBA8EAE-BF5A-486C-A8C5-ECC9F3942E4B}">
                <a14:imgProps xmlns:a14="http://schemas.microsoft.com/office/drawing/2010/main">
                  <a14:imgLayer r:embed="rId9">
                    <a14:imgEffect>
                      <a14:backgroundRemoval t="9910" b="100000" l="0" r="100000"/>
                    </a14:imgEffect>
                  </a14:imgLayer>
                </a14:imgProps>
              </a:ext>
              <a:ext uri="{28A0092B-C50C-407E-A947-70E740481C1C}">
                <a14:useLocalDpi xmlns:a14="http://schemas.microsoft.com/office/drawing/2010/main"/>
              </a:ext>
            </a:extLst>
          </a:blip>
          <a:stretch>
            <a:fillRect/>
          </a:stretch>
        </p:blipFill>
        <p:spPr>
          <a:xfrm flipH="1">
            <a:off x="10544502" y="3776001"/>
            <a:ext cx="1450429" cy="14408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17383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50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0224D3B-BC1F-4702-8479-AC496B46084D}"/>
              </a:ext>
            </a:extLst>
          </p:cNvPr>
          <p:cNvSpPr/>
          <p:nvPr/>
        </p:nvSpPr>
        <p:spPr>
          <a:xfrm>
            <a:off x="257465" y="203200"/>
            <a:ext cx="6441877" cy="6539345"/>
          </a:xfrm>
          <a:prstGeom prst="roundRect">
            <a:avLst/>
          </a:prstGeom>
          <a:solidFill>
            <a:srgbClr val="FF99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3200" dirty="0">
                <a:solidFill>
                  <a:srgbClr val="008080"/>
                </a:solidFill>
                <a:latin typeface="Georgia" panose="02040502050405020303" pitchFamily="18" charset="0"/>
              </a:rPr>
              <a:t>Josh 22:5</a:t>
            </a:r>
            <a:r>
              <a:rPr lang="en-US" sz="3200" dirty="0">
                <a:solidFill>
                  <a:prstClr val="black"/>
                </a:solidFill>
                <a:latin typeface="Georgia" panose="02040502050405020303" pitchFamily="18" charset="0"/>
              </a:rPr>
              <a:t>  “Only, </a:t>
            </a:r>
            <a:r>
              <a:rPr lang="en-US" sz="3200" u="sng" dirty="0">
                <a:solidFill>
                  <a:prstClr val="black"/>
                </a:solidFill>
                <a:latin typeface="Georgia" panose="02040502050405020303" pitchFamily="18" charset="0"/>
              </a:rPr>
              <a:t>dili</a:t>
            </a:r>
            <a:r>
              <a:rPr lang="en-US" sz="3200" dirty="0">
                <a:solidFill>
                  <a:prstClr val="black"/>
                </a:solidFill>
                <a:latin typeface="Georgia" panose="02040502050405020303" pitchFamily="18" charset="0"/>
              </a:rPr>
              <a:t>g</a:t>
            </a:r>
            <a:r>
              <a:rPr lang="en-US" sz="3200" u="sng" dirty="0">
                <a:solidFill>
                  <a:prstClr val="black"/>
                </a:solidFill>
                <a:latin typeface="Georgia" panose="02040502050405020303" pitchFamily="18" charset="0"/>
              </a:rPr>
              <a:t>entl</a:t>
            </a:r>
            <a:r>
              <a:rPr lang="en-US" sz="3200" dirty="0">
                <a:solidFill>
                  <a:prstClr val="black"/>
                </a:solidFill>
                <a:latin typeface="Georgia" panose="02040502050405020303" pitchFamily="18" charset="0"/>
              </a:rPr>
              <a:t>y</a:t>
            </a:r>
            <a:r>
              <a:rPr lang="en-US" sz="3200" u="sng"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g</a:t>
            </a:r>
            <a:r>
              <a:rPr lang="en-US" sz="3200" u="sng" dirty="0">
                <a:solidFill>
                  <a:prstClr val="black"/>
                </a:solidFill>
                <a:latin typeface="Georgia" panose="02040502050405020303" pitchFamily="18" charset="0"/>
              </a:rPr>
              <a:t>uard to do the command and the</a:t>
            </a:r>
            <a:r>
              <a:rPr lang="en-US" sz="3200" dirty="0">
                <a:solidFill>
                  <a:prstClr val="black"/>
                </a:solidFill>
                <a:latin typeface="Georgia" panose="02040502050405020303" pitchFamily="18" charset="0"/>
              </a:rPr>
              <a:t> </a:t>
            </a:r>
            <a:r>
              <a:rPr lang="en-US" sz="3200" b="1" u="sng" dirty="0">
                <a:solidFill>
                  <a:srgbClr val="0000FF"/>
                </a:solidFill>
                <a:latin typeface="Georgia" panose="02040502050405020303" pitchFamily="18" charset="0"/>
              </a:rPr>
              <a:t>Torah</a:t>
            </a:r>
            <a:r>
              <a:rPr lang="en-US" sz="3200" dirty="0">
                <a:solidFill>
                  <a:prstClr val="black"/>
                </a:solidFill>
                <a:latin typeface="Georgia" panose="02040502050405020303" pitchFamily="18" charset="0"/>
              </a:rPr>
              <a:t> which Mosheh the servant of </a:t>
            </a:r>
            <a:r>
              <a:rPr lang="he-IL" sz="3200" dirty="0">
                <a:solidFill>
                  <a:srgbClr val="0000FF"/>
                </a:solidFill>
                <a:latin typeface="Arial" panose="020B0604020202020204" pitchFamily="34" charset="0"/>
              </a:rPr>
              <a:t>יהוה</a:t>
            </a:r>
            <a:r>
              <a:rPr lang="en-US" sz="3200" dirty="0">
                <a:solidFill>
                  <a:srgbClr val="0000FF"/>
                </a:solidFill>
                <a:latin typeface="Georgia" panose="02040502050405020303" pitchFamily="18" charset="0"/>
              </a:rPr>
              <a:t> [Yahuah] </a:t>
            </a:r>
            <a:r>
              <a:rPr lang="en-US" sz="3200" dirty="0">
                <a:solidFill>
                  <a:prstClr val="black"/>
                </a:solidFill>
                <a:latin typeface="Georgia" panose="02040502050405020303" pitchFamily="18" charset="0"/>
              </a:rPr>
              <a:t>commanded you, to love </a:t>
            </a:r>
            <a:r>
              <a:rPr lang="he-IL" sz="3200" dirty="0">
                <a:solidFill>
                  <a:srgbClr val="0000FF"/>
                </a:solidFill>
                <a:latin typeface="Arial" panose="020B0604020202020204" pitchFamily="34" charset="0"/>
              </a:rPr>
              <a:t>יהוה</a:t>
            </a:r>
            <a:r>
              <a:rPr lang="en-US" sz="3200" dirty="0">
                <a:solidFill>
                  <a:prstClr val="black"/>
                </a:solidFill>
                <a:latin typeface="Georgia" panose="02040502050405020303" pitchFamily="18" charset="0"/>
              </a:rPr>
              <a:t> your Elohim, and </a:t>
            </a:r>
            <a:r>
              <a:rPr lang="en-US" sz="3200" b="1" dirty="0">
                <a:ln>
                  <a:solidFill>
                    <a:srgbClr val="0000FF"/>
                  </a:solidFill>
                </a:ln>
                <a:solidFill>
                  <a:srgbClr val="F93DF0"/>
                </a:solidFill>
                <a:latin typeface="Georgia" panose="02040502050405020303" pitchFamily="18" charset="0"/>
              </a:rPr>
              <a:t>to walk in </a:t>
            </a:r>
            <a:r>
              <a:rPr lang="en-US" sz="3200" b="1" u="sng" dirty="0">
                <a:ln>
                  <a:solidFill>
                    <a:srgbClr val="0000FF"/>
                  </a:solidFill>
                </a:ln>
                <a:solidFill>
                  <a:srgbClr val="00FF00"/>
                </a:solidFill>
                <a:latin typeface="Cooper Black" panose="0208090404030B020404" pitchFamily="18" charset="0"/>
              </a:rPr>
              <a:t>ALL</a:t>
            </a:r>
            <a:r>
              <a:rPr lang="en-US" sz="3200" b="1" dirty="0">
                <a:ln>
                  <a:solidFill>
                    <a:srgbClr val="0000FF"/>
                  </a:solidFill>
                </a:ln>
                <a:solidFill>
                  <a:srgbClr val="F93DF0"/>
                </a:solidFill>
                <a:latin typeface="Georgia" panose="02040502050405020303" pitchFamily="18" charset="0"/>
              </a:rPr>
              <a:t> His </a:t>
            </a:r>
            <a:r>
              <a:rPr lang="en-US" sz="3200" b="1" u="sng" dirty="0">
                <a:ln>
                  <a:solidFill>
                    <a:srgbClr val="2BE0F9"/>
                  </a:solidFill>
                </a:ln>
                <a:solidFill>
                  <a:srgbClr val="0000FF"/>
                </a:solidFill>
                <a:effectLst>
                  <a:glow rad="127000">
                    <a:srgbClr val="FFFF00"/>
                  </a:glow>
                </a:effectLst>
                <a:latin typeface="Cooper Black" panose="0208090404030B020404" pitchFamily="18" charset="0"/>
              </a:rPr>
              <a:t>Wa</a:t>
            </a:r>
            <a:r>
              <a:rPr lang="en-US" sz="3200" b="1" dirty="0">
                <a:ln>
                  <a:solidFill>
                    <a:srgbClr val="2BE0F9"/>
                  </a:solidFill>
                </a:ln>
                <a:solidFill>
                  <a:srgbClr val="0000FF"/>
                </a:solidFill>
                <a:effectLst>
                  <a:glow rad="127000">
                    <a:srgbClr val="FFFF00"/>
                  </a:glow>
                </a:effectLst>
                <a:latin typeface="Cooper Black" panose="0208090404030B020404" pitchFamily="18" charset="0"/>
              </a:rPr>
              <a:t>y</a:t>
            </a:r>
            <a:r>
              <a:rPr lang="en-US" sz="3200" b="1" u="sng" dirty="0">
                <a:ln>
                  <a:solidFill>
                    <a:srgbClr val="2BE0F9"/>
                  </a:solidFill>
                </a:ln>
                <a:solidFill>
                  <a:srgbClr val="0000FF"/>
                </a:solidFill>
                <a:effectLst>
                  <a:glow rad="127000">
                    <a:srgbClr val="FFFF00"/>
                  </a:glow>
                </a:effectLst>
                <a:latin typeface="Cooper Black" panose="0208090404030B020404" pitchFamily="18" charset="0"/>
              </a:rPr>
              <a:t>s</a:t>
            </a:r>
            <a:r>
              <a:rPr lang="en-US" sz="3200" b="1" dirty="0">
                <a:ln>
                  <a:solidFill>
                    <a:srgbClr val="0000FF"/>
                  </a:solidFill>
                </a:ln>
                <a:solidFill>
                  <a:srgbClr val="F93DF0"/>
                </a:solidFill>
                <a:latin typeface="Georgia" panose="02040502050405020303" pitchFamily="18" charset="0"/>
              </a:rPr>
              <a:t> </a:t>
            </a:r>
            <a:r>
              <a:rPr lang="en-US" sz="3200" dirty="0">
                <a:solidFill>
                  <a:schemeClr val="tx1"/>
                </a:solidFill>
              </a:rPr>
              <a:t>(H1870 </a:t>
            </a:r>
            <a:r>
              <a:rPr lang="en-US" sz="3200" dirty="0" err="1">
                <a:solidFill>
                  <a:schemeClr val="tx1"/>
                </a:solidFill>
              </a:rPr>
              <a:t>derek</a:t>
            </a:r>
            <a:r>
              <a:rPr lang="en-US" sz="3200" dirty="0">
                <a:solidFill>
                  <a:schemeClr val="tx1"/>
                </a:solidFill>
              </a:rPr>
              <a:t>),</a:t>
            </a:r>
            <a:r>
              <a:rPr lang="en-US" sz="3200" b="1" dirty="0">
                <a:ln>
                  <a:solidFill>
                    <a:srgbClr val="0000FF"/>
                  </a:solidFill>
                </a:ln>
                <a:solidFill>
                  <a:srgbClr val="F93DF0"/>
                </a:solidFill>
                <a:latin typeface="Georgia" panose="02040502050405020303" pitchFamily="18" charset="0"/>
              </a:rPr>
              <a:t> </a:t>
            </a:r>
            <a:r>
              <a:rPr lang="en-US" sz="3200" dirty="0">
                <a:solidFill>
                  <a:prstClr val="black"/>
                </a:solidFill>
                <a:latin typeface="Georgia" panose="02040502050405020303" pitchFamily="18" charset="0"/>
              </a:rPr>
              <a:t>and to </a:t>
            </a:r>
            <a:r>
              <a:rPr lang="en-US" sz="3200" b="1" dirty="0">
                <a:ln>
                  <a:solidFill>
                    <a:srgbClr val="0000FF"/>
                  </a:solidFill>
                </a:ln>
                <a:solidFill>
                  <a:srgbClr val="F93DF0"/>
                </a:solidFill>
                <a:latin typeface="Georgia" panose="02040502050405020303" pitchFamily="18" charset="0"/>
              </a:rPr>
              <a:t>guard His commands, </a:t>
            </a:r>
            <a:r>
              <a:rPr lang="en-US" sz="3200" dirty="0">
                <a:solidFill>
                  <a:prstClr val="black"/>
                </a:solidFill>
                <a:latin typeface="Georgia" panose="02040502050405020303" pitchFamily="18" charset="0"/>
              </a:rPr>
              <a:t>and to </a:t>
            </a:r>
            <a:r>
              <a:rPr lang="en-US" sz="3200" b="1" dirty="0">
                <a:ln>
                  <a:solidFill>
                    <a:srgbClr val="0000FF"/>
                  </a:solidFill>
                </a:ln>
                <a:solidFill>
                  <a:srgbClr val="F93DF0"/>
                </a:solidFill>
                <a:latin typeface="Georgia" panose="02040502050405020303" pitchFamily="18" charset="0"/>
              </a:rPr>
              <a:t>cling to Him,</a:t>
            </a:r>
            <a:r>
              <a:rPr lang="en-US" sz="3200" dirty="0">
                <a:solidFill>
                  <a:prstClr val="black"/>
                </a:solidFill>
                <a:latin typeface="Georgia" panose="02040502050405020303" pitchFamily="18" charset="0"/>
              </a:rPr>
              <a:t> and to </a:t>
            </a:r>
            <a:r>
              <a:rPr lang="en-US" sz="3200" b="1" dirty="0">
                <a:ln>
                  <a:solidFill>
                    <a:srgbClr val="0000FF"/>
                  </a:solidFill>
                </a:ln>
                <a:solidFill>
                  <a:srgbClr val="F93DF0"/>
                </a:solidFill>
                <a:latin typeface="Georgia" panose="02040502050405020303" pitchFamily="18" charset="0"/>
              </a:rPr>
              <a:t>serve Him with </a:t>
            </a:r>
            <a:r>
              <a:rPr lang="en-US" sz="3200" b="1" u="sng" dirty="0">
                <a:ln>
                  <a:solidFill>
                    <a:srgbClr val="0000FF"/>
                  </a:solidFill>
                </a:ln>
                <a:solidFill>
                  <a:srgbClr val="00FF00"/>
                </a:solidFill>
                <a:latin typeface="Cooper Black" panose="0208090404030B020404" pitchFamily="18" charset="0"/>
              </a:rPr>
              <a:t>ALL</a:t>
            </a:r>
            <a:r>
              <a:rPr lang="en-US" sz="3200" b="1" dirty="0">
                <a:ln>
                  <a:solidFill>
                    <a:srgbClr val="0000FF"/>
                  </a:solidFill>
                </a:ln>
                <a:solidFill>
                  <a:srgbClr val="F93DF0"/>
                </a:solidFill>
                <a:latin typeface="Georgia" panose="02040502050405020303" pitchFamily="18" charset="0"/>
              </a:rPr>
              <a:t> your heart </a:t>
            </a:r>
            <a:r>
              <a:rPr lang="en-US" sz="3200" dirty="0">
                <a:solidFill>
                  <a:prstClr val="black"/>
                </a:solidFill>
                <a:latin typeface="Georgia" panose="02040502050405020303" pitchFamily="18" charset="0"/>
              </a:rPr>
              <a:t>and </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with </a:t>
            </a:r>
            <a:r>
              <a:rPr lang="en-US" sz="3200" b="1" u="sng" dirty="0">
                <a:ln>
                  <a:solidFill>
                    <a:srgbClr val="0000FF"/>
                  </a:solidFill>
                </a:ln>
                <a:solidFill>
                  <a:srgbClr val="00FF00"/>
                </a:solidFill>
                <a:latin typeface="Cooper Black" panose="0208090404030B020404" pitchFamily="18" charset="0"/>
              </a:rPr>
              <a:t>ALL</a:t>
            </a:r>
            <a:r>
              <a:rPr lang="en-US" sz="3200" b="1" dirty="0">
                <a:ln>
                  <a:solidFill>
                    <a:srgbClr val="0000FF"/>
                  </a:solidFill>
                </a:ln>
                <a:solidFill>
                  <a:srgbClr val="F93DF0"/>
                </a:solidFill>
                <a:latin typeface="Georgia" panose="02040502050405020303" pitchFamily="18" charset="0"/>
              </a:rPr>
              <a:t> your being.” </a:t>
            </a:r>
            <a:endParaRPr lang="en-CA" sz="3200" b="1" dirty="0">
              <a:ln>
                <a:solidFill>
                  <a:srgbClr val="0000FF"/>
                </a:solidFill>
              </a:ln>
              <a:solidFill>
                <a:srgbClr val="F93DF0"/>
              </a:solidFill>
            </a:endParaRPr>
          </a:p>
        </p:txBody>
      </p:sp>
      <p:sp>
        <p:nvSpPr>
          <p:cNvPr id="3" name="Slide Number Placeholder 2">
            <a:extLst>
              <a:ext uri="{FF2B5EF4-FFF2-40B4-BE49-F238E27FC236}">
                <a16:creationId xmlns="" xmlns:a16="http://schemas.microsoft.com/office/drawing/2014/main" id="{6365161D-5FF7-4927-8636-85115B15014C}"/>
              </a:ext>
            </a:extLst>
          </p:cNvPr>
          <p:cNvSpPr>
            <a:spLocks noGrp="1"/>
          </p:cNvSpPr>
          <p:nvPr>
            <p:ph type="sldNum" sz="quarter" idx="12"/>
          </p:nvPr>
        </p:nvSpPr>
        <p:spPr>
          <a:xfrm>
            <a:off x="11739418" y="6485341"/>
            <a:ext cx="334818" cy="365125"/>
          </a:xfrm>
        </p:spPr>
        <p:txBody>
          <a:bodyPr/>
          <a:lstStyle/>
          <a:p>
            <a:fld id="{013F0C8B-F959-4B64-89A8-DBC3EC2ED197}" type="slidenum">
              <a:rPr lang="en-CA" smtClean="0">
                <a:solidFill>
                  <a:schemeClr val="tx1"/>
                </a:solidFill>
              </a:rPr>
              <a:t>7</a:t>
            </a:fld>
            <a:endParaRPr lang="en-CA">
              <a:solidFill>
                <a:schemeClr val="tx1"/>
              </a:solidFill>
            </a:endParaRPr>
          </a:p>
        </p:txBody>
      </p:sp>
      <p:pic>
        <p:nvPicPr>
          <p:cNvPr id="11" name="Content Placeholder 4" descr="honey bee.jpg">
            <a:extLst>
              <a:ext uri="{FF2B5EF4-FFF2-40B4-BE49-F238E27FC236}">
                <a16:creationId xmlns="" xmlns:a16="http://schemas.microsoft.com/office/drawing/2014/main" id="{872C6773-1090-40BF-8C22-AF2EAA13790C}"/>
              </a:ext>
            </a:extLst>
          </p:cNvPr>
          <p:cNvPicPr>
            <a:picLocks noGrp="1" noChangeAspect="1"/>
          </p:cNvPicPr>
          <p:nvPr>
            <p:ph idx="1"/>
          </p:nvPr>
        </p:nvPicPr>
        <p:blipFill>
          <a:blip r:embed="rId2" cstate="print"/>
          <a:stretch>
            <a:fillRect/>
          </a:stretch>
        </p:blipFill>
        <p:spPr>
          <a:xfrm>
            <a:off x="6962399" y="19050"/>
            <a:ext cx="4944428" cy="6819900"/>
          </a:xfrm>
          <a:prstGeom prst="roundRect">
            <a:avLst>
              <a:gd name="adj" fmla="val 16667"/>
            </a:avLst>
          </a:prstGeom>
          <a:ln w="38100">
            <a:solidFill>
              <a:srgbClr val="FFC000"/>
            </a:solidFill>
          </a:ln>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6874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60000"/>
                <a:lumOff val="40000"/>
              </a:schemeClr>
            </a:gs>
            <a:gs pos="34000">
              <a:srgbClr val="FFFF00">
                <a:alpha val="54000"/>
              </a:srgbClr>
            </a:gs>
            <a:gs pos="57000">
              <a:srgbClr val="F93DF0">
                <a:alpha val="26000"/>
              </a:srgbClr>
            </a:gs>
            <a:gs pos="84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3" name="Double Wave 2">
            <a:extLst>
              <a:ext uri="{FF2B5EF4-FFF2-40B4-BE49-F238E27FC236}">
                <a16:creationId xmlns="" xmlns:a16="http://schemas.microsoft.com/office/drawing/2014/main" id="{C857A410-5502-43A4-B1C6-83DA77448918}"/>
              </a:ext>
            </a:extLst>
          </p:cNvPr>
          <p:cNvSpPr/>
          <p:nvPr/>
        </p:nvSpPr>
        <p:spPr>
          <a:xfrm>
            <a:off x="471055" y="646544"/>
            <a:ext cx="11333018" cy="5680365"/>
          </a:xfrm>
          <a:prstGeom prst="doubleWave">
            <a:avLst>
              <a:gd name="adj1" fmla="val 9749"/>
              <a:gd name="adj2" fmla="val -10000"/>
            </a:avLst>
          </a:prstGeom>
          <a:noFill/>
          <a:ln w="76200">
            <a:solidFill>
              <a:srgbClr val="0000FF"/>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400" b="1" dirty="0">
                <a:solidFill>
                  <a:schemeClr val="tx1"/>
                </a:solidFill>
              </a:rPr>
              <a:t>What level of </a:t>
            </a:r>
            <a:r>
              <a:rPr lang="en-CA" sz="4400" b="1" u="sng" dirty="0">
                <a:solidFill>
                  <a:srgbClr val="C00000"/>
                </a:solidFill>
                <a:latin typeface="Cooper Black" panose="0208090404030B020404" pitchFamily="18" charset="0"/>
              </a:rPr>
              <a:t>COMMITMENT</a:t>
            </a:r>
            <a:r>
              <a:rPr lang="en-CA" sz="4400" b="1" dirty="0">
                <a:solidFill>
                  <a:schemeClr val="tx1"/>
                </a:solidFill>
              </a:rPr>
              <a:t> </a:t>
            </a:r>
            <a:br>
              <a:rPr lang="en-CA" sz="4400" b="1" dirty="0">
                <a:solidFill>
                  <a:schemeClr val="tx1"/>
                </a:solidFill>
              </a:rPr>
            </a:br>
            <a:r>
              <a:rPr lang="en-CA" sz="4400" b="1" dirty="0">
                <a:solidFill>
                  <a:schemeClr val="tx1"/>
                </a:solidFill>
              </a:rPr>
              <a:t>do we see from </a:t>
            </a:r>
            <a:r>
              <a:rPr lang="en-CA" sz="4400" b="1" dirty="0" err="1">
                <a:ln>
                  <a:solidFill>
                    <a:srgbClr val="0000FF"/>
                  </a:solidFill>
                </a:ln>
                <a:solidFill>
                  <a:srgbClr val="FFFF00"/>
                </a:solidFill>
                <a:latin typeface="Cooper Black" panose="0208090404030B020404" pitchFamily="18" charset="0"/>
              </a:rPr>
              <a:t>Yonathan</a:t>
            </a:r>
            <a:r>
              <a:rPr lang="en-CA" sz="4400" b="1" dirty="0">
                <a:ln>
                  <a:solidFill>
                    <a:srgbClr val="0000FF"/>
                  </a:solidFill>
                </a:ln>
                <a:solidFill>
                  <a:srgbClr val="FFFF00"/>
                </a:solidFill>
                <a:latin typeface="Cooper Black" panose="0208090404030B020404" pitchFamily="18" charset="0"/>
              </a:rPr>
              <a:t>?</a:t>
            </a:r>
          </a:p>
        </p:txBody>
      </p:sp>
      <p:sp>
        <p:nvSpPr>
          <p:cNvPr id="2" name="Slide Number Placeholder 1">
            <a:extLst>
              <a:ext uri="{FF2B5EF4-FFF2-40B4-BE49-F238E27FC236}">
                <a16:creationId xmlns="" xmlns:a16="http://schemas.microsoft.com/office/drawing/2014/main" id="{652B9080-1AF0-4968-8A75-3B9ADD437174}"/>
              </a:ext>
            </a:extLst>
          </p:cNvPr>
          <p:cNvSpPr>
            <a:spLocks noGrp="1"/>
          </p:cNvSpPr>
          <p:nvPr>
            <p:ph type="sldNum" sz="quarter" idx="12"/>
          </p:nvPr>
        </p:nvSpPr>
        <p:spPr>
          <a:xfrm>
            <a:off x="11690927" y="6463434"/>
            <a:ext cx="501073" cy="394566"/>
          </a:xfrm>
        </p:spPr>
        <p:txBody>
          <a:bodyPr/>
          <a:lstStyle/>
          <a:p>
            <a:fld id="{013F0C8B-F959-4B64-89A8-DBC3EC2ED197}" type="slidenum">
              <a:rPr lang="en-CA" smtClean="0">
                <a:solidFill>
                  <a:schemeClr val="tx1"/>
                </a:solidFill>
              </a:rPr>
              <a:t>8</a:t>
            </a:fld>
            <a:endParaRPr lang="en-CA" dirty="0">
              <a:solidFill>
                <a:schemeClr val="tx1"/>
              </a:solidFill>
            </a:endParaRPr>
          </a:p>
        </p:txBody>
      </p:sp>
    </p:spTree>
    <p:extLst>
      <p:ext uri="{BB962C8B-B14F-4D97-AF65-F5344CB8AC3E}">
        <p14:creationId xmlns:p14="http://schemas.microsoft.com/office/powerpoint/2010/main" val="137571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27000">
              <a:schemeClr val="accent4">
                <a:lumMod val="20000"/>
                <a:lumOff val="80000"/>
              </a:schemeClr>
            </a:gs>
            <a:gs pos="57000">
              <a:schemeClr val="accent3">
                <a:lumMod val="60000"/>
                <a:lumOff val="40000"/>
              </a:schemeClr>
            </a:gs>
            <a:gs pos="100000">
              <a:srgbClr val="00B050">
                <a:alpha val="69000"/>
              </a:srgbClr>
            </a:gs>
          </a:gsLst>
          <a:lin ang="5400000" scaled="1"/>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0224D3B-BC1F-4702-8479-AC496B46084D}"/>
              </a:ext>
            </a:extLst>
          </p:cNvPr>
          <p:cNvSpPr/>
          <p:nvPr/>
        </p:nvSpPr>
        <p:spPr>
          <a:xfrm>
            <a:off x="393032" y="1406125"/>
            <a:ext cx="11405936" cy="27782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6699"/>
                </a:solidFill>
                <a:latin typeface="Georgia" panose="02040502050405020303" pitchFamily="18" charset="0"/>
              </a:rPr>
              <a:t>1 Sam 14:1  </a:t>
            </a:r>
            <a:r>
              <a:rPr lang="en-US" sz="3200" b="1" dirty="0">
                <a:solidFill>
                  <a:prstClr val="black"/>
                </a:solidFill>
                <a:effectLst>
                  <a:glow rad="127000">
                    <a:srgbClr val="FFFF00"/>
                  </a:glow>
                </a:effectLst>
                <a:latin typeface="Georgia" panose="02040502050405020303" pitchFamily="18" charset="0"/>
              </a:rPr>
              <a:t>And it came to be </a:t>
            </a:r>
            <a:r>
              <a:rPr lang="en-US" sz="3200" b="1" u="sng" dirty="0">
                <a:solidFill>
                  <a:prstClr val="black"/>
                </a:solidFill>
                <a:effectLst>
                  <a:glow rad="127000">
                    <a:srgbClr val="00FF00"/>
                  </a:glow>
                </a:effectLst>
                <a:latin typeface="Georgia" panose="02040502050405020303" pitchFamily="18" charset="0"/>
              </a:rPr>
              <a:t>ONE DAY</a:t>
            </a:r>
            <a:r>
              <a:rPr lang="en-US" sz="3200" b="1" dirty="0">
                <a:solidFill>
                  <a:prstClr val="black"/>
                </a:solidFill>
                <a:effectLst>
                  <a:glow rad="127000">
                    <a:srgbClr val="00FF00"/>
                  </a:glow>
                </a:effectLst>
                <a:latin typeface="Georgia" panose="02040502050405020303" pitchFamily="18" charset="0"/>
              </a:rPr>
              <a:t> </a:t>
            </a:r>
            <a:r>
              <a:rPr lang="en-US" sz="3200" dirty="0">
                <a:solidFill>
                  <a:prstClr val="black"/>
                </a:solidFill>
                <a:latin typeface="Georgia" panose="02040502050405020303" pitchFamily="18" charset="0"/>
              </a:rPr>
              <a:t>that </a:t>
            </a:r>
            <a:r>
              <a:rPr lang="en-US" sz="3200" dirty="0" err="1">
                <a:solidFill>
                  <a:prstClr val="black"/>
                </a:solidFill>
                <a:latin typeface="Georgia" panose="02040502050405020303" pitchFamily="18" charset="0"/>
              </a:rPr>
              <a:t>Yonathan</a:t>
            </a:r>
            <a:r>
              <a:rPr lang="en-US" sz="3200" dirty="0">
                <a:solidFill>
                  <a:prstClr val="black"/>
                </a:solidFill>
                <a:latin typeface="Georgia" panose="02040502050405020303" pitchFamily="18" charset="0"/>
              </a:rPr>
              <a:t> 	son of </a:t>
            </a:r>
            <a:r>
              <a:rPr lang="en-US" sz="3200" dirty="0" err="1">
                <a:solidFill>
                  <a:prstClr val="black"/>
                </a:solidFill>
                <a:latin typeface="Georgia" panose="02040502050405020303" pitchFamily="18" charset="0"/>
              </a:rPr>
              <a:t>Sha’ul</a:t>
            </a:r>
            <a:r>
              <a:rPr lang="en-US" sz="3200" dirty="0">
                <a:solidFill>
                  <a:prstClr val="black"/>
                </a:solidFill>
                <a:latin typeface="Georgia" panose="02040502050405020303" pitchFamily="18" charset="0"/>
              </a:rPr>
              <a:t> said to the young man who bore his 	</a:t>
            </a:r>
            <a:r>
              <a:rPr lang="en-US" sz="3200" dirty="0" err="1">
                <a:solidFill>
                  <a:prstClr val="black"/>
                </a:solidFill>
                <a:latin typeface="Georgia" panose="02040502050405020303" pitchFamily="18" charset="0"/>
              </a:rPr>
              <a:t>armour</a:t>
            </a:r>
            <a:r>
              <a:rPr lang="en-US" sz="3200" dirty="0">
                <a:solidFill>
                  <a:prstClr val="black"/>
                </a:solidFill>
                <a:latin typeface="Georgia" panose="02040502050405020303" pitchFamily="18" charset="0"/>
              </a:rPr>
              <a:t>, “Come, and let us go over to the outpost of the 	Philistines which is on the other side.”  </a:t>
            </a:r>
            <a:r>
              <a:rPr lang="en-US" sz="3200" u="sng" dirty="0">
                <a:solidFill>
                  <a:prstClr val="black"/>
                </a:solidFill>
                <a:latin typeface="Georgia" panose="02040502050405020303" pitchFamily="18" charset="0"/>
              </a:rPr>
              <a:t>But he did not </a:t>
            </a:r>
            <a:r>
              <a:rPr lang="en-US" sz="3200" dirty="0">
                <a:solidFill>
                  <a:prstClr val="black"/>
                </a:solidFill>
                <a:latin typeface="Georgia" panose="02040502050405020303" pitchFamily="18" charset="0"/>
              </a:rPr>
              <a:t>	</a:t>
            </a:r>
            <a:r>
              <a:rPr lang="en-US" sz="3200" u="sng" dirty="0">
                <a:solidFill>
                  <a:prstClr val="black"/>
                </a:solidFill>
                <a:latin typeface="Georgia" panose="02040502050405020303" pitchFamily="18" charset="0"/>
              </a:rPr>
              <a:t>inform his father</a:t>
            </a:r>
            <a:r>
              <a:rPr lang="en-US" sz="3200" dirty="0">
                <a:solidFill>
                  <a:prstClr val="black"/>
                </a:solidFill>
                <a:latin typeface="Georgia" panose="02040502050405020303" pitchFamily="18" charset="0"/>
              </a:rPr>
              <a:t>. </a:t>
            </a:r>
            <a:r>
              <a:rPr lang="en-CA" sz="3200" dirty="0"/>
              <a:t> </a:t>
            </a:r>
            <a:endParaRPr lang="en-CA" sz="3200" dirty="0">
              <a:solidFill>
                <a:srgbClr val="FF0000"/>
              </a:solidFill>
            </a:endParaRPr>
          </a:p>
        </p:txBody>
      </p:sp>
      <p:sp>
        <p:nvSpPr>
          <p:cNvPr id="8" name="Rectangle: Rounded Corners 7">
            <a:extLst>
              <a:ext uri="{FF2B5EF4-FFF2-40B4-BE49-F238E27FC236}">
                <a16:creationId xmlns="" xmlns:a16="http://schemas.microsoft.com/office/drawing/2014/main" id="{BB213D70-43FE-49D4-A0E5-F043857FE678}"/>
              </a:ext>
            </a:extLst>
          </p:cNvPr>
          <p:cNvSpPr/>
          <p:nvPr/>
        </p:nvSpPr>
        <p:spPr>
          <a:xfrm>
            <a:off x="525062" y="188615"/>
            <a:ext cx="11214901" cy="914400"/>
          </a:xfrm>
          <a:prstGeom prst="roundRect">
            <a:avLst>
              <a:gd name="adj" fmla="val 50000"/>
            </a:avLst>
          </a:prstGeom>
          <a:solidFill>
            <a:srgbClr val="92D050"/>
          </a:solidFill>
          <a:ln w="76200">
            <a:solidFill>
              <a:srgbClr val="2BE0F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dirty="0">
                <a:ln>
                  <a:solidFill>
                    <a:srgbClr val="0000FF"/>
                  </a:solidFill>
                </a:ln>
                <a:solidFill>
                  <a:srgbClr val="F93DF0"/>
                </a:solidFill>
                <a:latin typeface="Cooper Black" panose="0208090404030B020404" pitchFamily="18" charset="0"/>
              </a:rPr>
              <a:t>“</a:t>
            </a:r>
            <a:r>
              <a:rPr lang="en-CA" sz="4000" u="sng" dirty="0">
                <a:ln w="28575">
                  <a:solidFill>
                    <a:srgbClr val="0000FF"/>
                  </a:solidFill>
                </a:ln>
                <a:solidFill>
                  <a:srgbClr val="F93DF0"/>
                </a:solidFill>
                <a:latin typeface="Cooper Black" panose="0208090404030B020404" pitchFamily="18" charset="0"/>
              </a:rPr>
              <a:t>ONE CYCLE</a:t>
            </a:r>
            <a:r>
              <a:rPr lang="en-CA" sz="4000" dirty="0">
                <a:ln>
                  <a:solidFill>
                    <a:srgbClr val="0000FF"/>
                  </a:solidFill>
                </a:ln>
                <a:solidFill>
                  <a:srgbClr val="F93DF0"/>
                </a:solidFill>
                <a:latin typeface="Cooper Black" panose="0208090404030B020404" pitchFamily="18" charset="0"/>
              </a:rPr>
              <a:t>” of </a:t>
            </a:r>
            <a:r>
              <a:rPr lang="en-CA" sz="4000" dirty="0" err="1">
                <a:ln>
                  <a:solidFill>
                    <a:srgbClr val="0000FF"/>
                  </a:solidFill>
                </a:ln>
                <a:solidFill>
                  <a:srgbClr val="F93DF0"/>
                </a:solidFill>
                <a:latin typeface="Cooper Black" panose="0208090404030B020404" pitchFamily="18" charset="0"/>
              </a:rPr>
              <a:t>Yonathan’s</a:t>
            </a:r>
            <a:r>
              <a:rPr lang="en-CA" sz="4000" dirty="0">
                <a:ln>
                  <a:solidFill>
                    <a:srgbClr val="0000FF"/>
                  </a:solidFill>
                </a:ln>
                <a:solidFill>
                  <a:srgbClr val="F93DF0"/>
                </a:solidFill>
                <a:latin typeface="Cooper Black" panose="0208090404030B020404" pitchFamily="18" charset="0"/>
              </a:rPr>
              <a:t> Life </a:t>
            </a:r>
            <a:r>
              <a:rPr lang="en-CA" sz="4000" dirty="0">
                <a:solidFill>
                  <a:schemeClr val="tx1"/>
                </a:solidFill>
                <a:latin typeface="Cooper Black" panose="0208090404030B020404" pitchFamily="18" charset="0"/>
              </a:rPr>
              <a:t>Begins!</a:t>
            </a:r>
          </a:p>
        </p:txBody>
      </p:sp>
      <p:sp>
        <p:nvSpPr>
          <p:cNvPr id="10" name="Rectangle: Rounded Corners 9">
            <a:extLst>
              <a:ext uri="{FF2B5EF4-FFF2-40B4-BE49-F238E27FC236}">
                <a16:creationId xmlns="" xmlns:a16="http://schemas.microsoft.com/office/drawing/2014/main" id="{6735A4DD-6415-4E51-B866-F47A93559C57}"/>
              </a:ext>
            </a:extLst>
          </p:cNvPr>
          <p:cNvSpPr/>
          <p:nvPr/>
        </p:nvSpPr>
        <p:spPr>
          <a:xfrm>
            <a:off x="136329" y="4267201"/>
            <a:ext cx="11895862" cy="2402184"/>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u="sng" dirty="0">
                <a:solidFill>
                  <a:srgbClr val="FF0000"/>
                </a:solidFill>
              </a:rPr>
              <a:t>What reason</a:t>
            </a:r>
            <a:r>
              <a:rPr lang="en-CA" sz="2400" dirty="0">
                <a:solidFill>
                  <a:srgbClr val="FF0000"/>
                </a:solidFill>
              </a:rPr>
              <a:t> did Inspiration have to document the words -</a:t>
            </a:r>
            <a:r>
              <a:rPr lang="en-US" sz="3200" b="1" dirty="0">
                <a:solidFill>
                  <a:prstClr val="black"/>
                </a:solidFill>
                <a:effectLst>
                  <a:glow rad="127000">
                    <a:srgbClr val="FFFF00"/>
                  </a:glow>
                </a:effectLst>
                <a:latin typeface="Georgia" panose="02040502050405020303" pitchFamily="18" charset="0"/>
              </a:rPr>
              <a:t> </a:t>
            </a:r>
            <a:r>
              <a:rPr lang="en-US" sz="3200" dirty="0">
                <a:solidFill>
                  <a:prstClr val="black"/>
                </a:solidFill>
                <a:effectLst/>
                <a:latin typeface="Georgia" panose="02040502050405020303" pitchFamily="18" charset="0"/>
              </a:rPr>
              <a:t>And it came to be</a:t>
            </a:r>
            <a:r>
              <a:rPr lang="en-US" sz="3200" b="1" dirty="0">
                <a:solidFill>
                  <a:prstClr val="black"/>
                </a:solidFill>
                <a:effectLst>
                  <a:glow rad="127000">
                    <a:srgbClr val="FFFF00"/>
                  </a:glow>
                </a:effectLst>
                <a:latin typeface="Georgia" panose="02040502050405020303" pitchFamily="18" charset="0"/>
              </a:rPr>
              <a:t> </a:t>
            </a:r>
            <a:r>
              <a:rPr lang="en-US" sz="3200" b="1" u="sng" dirty="0">
                <a:solidFill>
                  <a:prstClr val="black"/>
                </a:solidFill>
                <a:effectLst>
                  <a:glow rad="127000">
                    <a:srgbClr val="FFFF00"/>
                  </a:glow>
                </a:effectLst>
                <a:latin typeface="Georgia" panose="02040502050405020303" pitchFamily="18" charset="0"/>
              </a:rPr>
              <a:t>one da</a:t>
            </a:r>
            <a:r>
              <a:rPr lang="en-US" sz="3200" b="1" dirty="0">
                <a:solidFill>
                  <a:prstClr val="black"/>
                </a:solidFill>
                <a:effectLst>
                  <a:glow rad="127000">
                    <a:srgbClr val="FFFF00"/>
                  </a:glow>
                </a:effectLst>
                <a:latin typeface="Georgia" panose="02040502050405020303" pitchFamily="18" charset="0"/>
              </a:rPr>
              <a:t>y?</a:t>
            </a:r>
            <a:r>
              <a:rPr lang="en-CA" sz="2400" b="1" dirty="0">
                <a:solidFill>
                  <a:srgbClr val="FF0000"/>
                </a:solidFill>
                <a:effectLst>
                  <a:glow rad="127000">
                    <a:srgbClr val="FFFF00"/>
                  </a:glow>
                </a:effectLst>
                <a:latin typeface="Georgia" panose="02040502050405020303" pitchFamily="18" charset="0"/>
              </a:rPr>
              <a:t>  </a:t>
            </a:r>
            <a:r>
              <a:rPr lang="en-CA" sz="2400" dirty="0">
                <a:solidFill>
                  <a:srgbClr val="FF0000"/>
                </a:solidFill>
              </a:rPr>
              <a:t>Why does not Scripture just declare - </a:t>
            </a:r>
            <a:r>
              <a:rPr lang="en-US" sz="3200" u="sng" dirty="0">
                <a:solidFill>
                  <a:prstClr val="black"/>
                </a:solidFill>
                <a:latin typeface="Georgia" panose="02040502050405020303" pitchFamily="18" charset="0"/>
              </a:rPr>
              <a:t>And it came to be</a:t>
            </a:r>
            <a:r>
              <a:rPr lang="en-US" sz="3200" dirty="0">
                <a:solidFill>
                  <a:prstClr val="black"/>
                </a:solidFill>
                <a:latin typeface="Georgia" panose="02040502050405020303" pitchFamily="18" charset="0"/>
              </a:rPr>
              <a:t> …</a:t>
            </a:r>
            <a:r>
              <a:rPr lang="en-US" sz="3200" b="1" dirty="0">
                <a:solidFill>
                  <a:prstClr val="black"/>
                </a:solidFill>
                <a:effectLst>
                  <a:glow rad="127000">
                    <a:srgbClr val="FFFF00"/>
                  </a:glow>
                </a:effectLst>
                <a:latin typeface="Georgia" panose="02040502050405020303" pitchFamily="18" charset="0"/>
              </a:rPr>
              <a:t>?</a:t>
            </a:r>
            <a:r>
              <a:rPr lang="en-CA" sz="2400" dirty="0">
                <a:solidFill>
                  <a:srgbClr val="FF0000"/>
                </a:solidFill>
              </a:rPr>
              <a:t> </a:t>
            </a:r>
            <a:br>
              <a:rPr lang="en-CA" sz="2400" dirty="0">
                <a:solidFill>
                  <a:srgbClr val="FF0000"/>
                </a:solidFill>
              </a:rPr>
            </a:br>
            <a:r>
              <a:rPr lang="en-CA" sz="2400" dirty="0">
                <a:solidFill>
                  <a:srgbClr val="FF0000"/>
                </a:solidFill>
              </a:rPr>
              <a:t>Is this phrase purposely declaring </a:t>
            </a:r>
            <a:r>
              <a:rPr lang="en-CA" sz="2400" dirty="0">
                <a:ln>
                  <a:solidFill>
                    <a:srgbClr val="2BE0F9"/>
                  </a:solidFill>
                </a:ln>
                <a:solidFill>
                  <a:srgbClr val="7030A0"/>
                </a:solidFill>
                <a:latin typeface="Cooper Black" panose="0208090404030B020404" pitchFamily="18" charset="0"/>
              </a:rPr>
              <a:t>the length of time</a:t>
            </a:r>
            <a:r>
              <a:rPr lang="en-CA" sz="2400" dirty="0">
                <a:solidFill>
                  <a:srgbClr val="FF0000"/>
                </a:solidFill>
              </a:rPr>
              <a:t> in detailing this honey event?  The </a:t>
            </a:r>
            <a:r>
              <a:rPr lang="en-CA" sz="3200" b="1" u="sng" dirty="0">
                <a:ln>
                  <a:solidFill>
                    <a:srgbClr val="4646F0"/>
                  </a:solidFill>
                </a:ln>
                <a:solidFill>
                  <a:srgbClr val="FF0000"/>
                </a:solidFill>
              </a:rPr>
              <a:t>Hebrew warriors saved </a:t>
            </a:r>
            <a:r>
              <a:rPr lang="en-CA" sz="3200" b="1" u="sng" dirty="0" err="1">
                <a:ln>
                  <a:solidFill>
                    <a:srgbClr val="4646F0"/>
                  </a:solidFill>
                </a:ln>
                <a:solidFill>
                  <a:srgbClr val="FF0000"/>
                </a:solidFill>
              </a:rPr>
              <a:t>Yonathan’s</a:t>
            </a:r>
            <a:r>
              <a:rPr lang="en-CA" sz="3200" b="1" u="sng" dirty="0">
                <a:ln>
                  <a:solidFill>
                    <a:srgbClr val="4646F0"/>
                  </a:solidFill>
                </a:ln>
                <a:solidFill>
                  <a:srgbClr val="FF0000"/>
                </a:solidFill>
              </a:rPr>
              <a:t> life after he </a:t>
            </a:r>
            <a:r>
              <a:rPr lang="en-CA" sz="3200" b="1" u="sng" dirty="0">
                <a:ln>
                  <a:solidFill>
                    <a:srgbClr val="4646F0"/>
                  </a:solidFill>
                </a:ln>
                <a:solidFill>
                  <a:srgbClr val="FF0000"/>
                </a:solidFill>
                <a:effectLst>
                  <a:glow rad="127000">
                    <a:srgbClr val="2BE0F9"/>
                  </a:glow>
                </a:effectLst>
              </a:rPr>
              <a:t>ATE HONEY</a:t>
            </a:r>
            <a:r>
              <a:rPr lang="en-CA" sz="3200" b="1" dirty="0">
                <a:ln>
                  <a:solidFill>
                    <a:srgbClr val="4646F0"/>
                  </a:solidFill>
                </a:ln>
                <a:solidFill>
                  <a:srgbClr val="FF0000"/>
                </a:solidFill>
                <a:effectLst>
                  <a:glow rad="127000">
                    <a:srgbClr val="2BE0F9"/>
                  </a:glow>
                </a:effectLst>
              </a:rPr>
              <a:t>!</a:t>
            </a:r>
          </a:p>
        </p:txBody>
      </p:sp>
      <p:sp>
        <p:nvSpPr>
          <p:cNvPr id="3" name="Slide Number Placeholder 2">
            <a:extLst>
              <a:ext uri="{FF2B5EF4-FFF2-40B4-BE49-F238E27FC236}">
                <a16:creationId xmlns="" xmlns:a16="http://schemas.microsoft.com/office/drawing/2014/main" id="{2EA71702-9E0B-4151-B2AF-18035C6EC88D}"/>
              </a:ext>
            </a:extLst>
          </p:cNvPr>
          <p:cNvSpPr>
            <a:spLocks noGrp="1"/>
          </p:cNvSpPr>
          <p:nvPr>
            <p:ph type="sldNum" sz="quarter" idx="12"/>
          </p:nvPr>
        </p:nvSpPr>
        <p:spPr>
          <a:xfrm>
            <a:off x="11798968" y="6458247"/>
            <a:ext cx="362527" cy="422275"/>
          </a:xfrm>
        </p:spPr>
        <p:txBody>
          <a:bodyPr/>
          <a:lstStyle/>
          <a:p>
            <a:fld id="{013F0C8B-F959-4B64-89A8-DBC3EC2ED197}" type="slidenum">
              <a:rPr lang="en-CA" smtClean="0">
                <a:solidFill>
                  <a:schemeClr val="tx1"/>
                </a:solidFill>
              </a:rPr>
              <a:t>9</a:t>
            </a:fld>
            <a:endParaRPr lang="en-CA">
              <a:solidFill>
                <a:schemeClr val="tx1"/>
              </a:solidFill>
            </a:endParaRPr>
          </a:p>
        </p:txBody>
      </p:sp>
      <p:sp>
        <p:nvSpPr>
          <p:cNvPr id="4" name="Right Brace 3">
            <a:extLst>
              <a:ext uri="{FF2B5EF4-FFF2-40B4-BE49-F238E27FC236}">
                <a16:creationId xmlns="" xmlns:a16="http://schemas.microsoft.com/office/drawing/2014/main" id="{CE53F851-FCB5-40EC-A77A-1CA4444B3CCD}"/>
              </a:ext>
            </a:extLst>
          </p:cNvPr>
          <p:cNvSpPr/>
          <p:nvPr/>
        </p:nvSpPr>
        <p:spPr>
          <a:xfrm rot="5400000">
            <a:off x="7069339" y="-825556"/>
            <a:ext cx="602561" cy="3990113"/>
          </a:xfrm>
          <a:prstGeom prst="rightBrace">
            <a:avLst>
              <a:gd name="adj1" fmla="val 76653"/>
              <a:gd name="adj2" fmla="val 61343"/>
            </a:avLst>
          </a:prstGeom>
          <a:solidFill>
            <a:schemeClr val="accent2"/>
          </a:solidFill>
          <a:ln w="57150">
            <a:solidFill>
              <a:srgbClr val="CC33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Speech Bubble: Rectangle with Corners Rounded 4">
            <a:extLst>
              <a:ext uri="{FF2B5EF4-FFF2-40B4-BE49-F238E27FC236}">
                <a16:creationId xmlns="" xmlns:a16="http://schemas.microsoft.com/office/drawing/2014/main" id="{957C815A-BE7D-431F-84BE-43AD0340DBD4}"/>
              </a:ext>
            </a:extLst>
          </p:cNvPr>
          <p:cNvSpPr/>
          <p:nvPr/>
        </p:nvSpPr>
        <p:spPr>
          <a:xfrm>
            <a:off x="829559" y="1143500"/>
            <a:ext cx="3878006" cy="442423"/>
          </a:xfrm>
          <a:prstGeom prst="wedgeRoundRectCallout">
            <a:avLst>
              <a:gd name="adj1" fmla="val 93124"/>
              <a:gd name="adj2" fmla="val 45219"/>
              <a:gd name="adj3" fmla="val 16667"/>
            </a:avLst>
          </a:prstGeom>
          <a:solidFill>
            <a:srgbClr val="FFFF00"/>
          </a:solidFill>
          <a:ln w="57150">
            <a:solidFill>
              <a:srgbClr val="0066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0000"/>
                </a:solidFill>
                <a:latin typeface="Comic Sans MS" panose="030F0702030302020204" pitchFamily="66" charset="0"/>
              </a:rPr>
              <a:t>The Premier Witness</a:t>
            </a:r>
          </a:p>
        </p:txBody>
      </p:sp>
    </p:spTree>
    <p:extLst>
      <p:ext uri="{BB962C8B-B14F-4D97-AF65-F5344CB8AC3E}">
        <p14:creationId xmlns:p14="http://schemas.microsoft.com/office/powerpoint/2010/main" val="36338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4229</TotalTime>
  <Words>2307</Words>
  <Application>Microsoft Office PowerPoint</Application>
  <PresentationFormat>Widescreen</PresentationFormat>
  <Paragraphs>385</Paragraphs>
  <Slides>62</Slides>
  <Notes>1</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62</vt:i4>
      </vt:variant>
    </vt:vector>
  </HeadingPairs>
  <TitlesOfParts>
    <vt:vector size="84" baseType="lpstr">
      <vt:lpstr>Aharoni</vt:lpstr>
      <vt:lpstr>Arial</vt:lpstr>
      <vt:lpstr>Arial Black</vt:lpstr>
      <vt:lpstr>Arial Rounded MT Bold</vt:lpstr>
      <vt:lpstr>Calibri</vt:lpstr>
      <vt:lpstr>Calibri Light</vt:lpstr>
      <vt:lpstr>Calibri,Bold</vt:lpstr>
      <vt:lpstr>Calibri,Italic</vt:lpstr>
      <vt:lpstr>Comic Sans MS</vt:lpstr>
      <vt:lpstr>Consolas</vt:lpstr>
      <vt:lpstr>Cooper Black</vt:lpstr>
      <vt:lpstr>Edwardian Script ITC</vt:lpstr>
      <vt:lpstr>Elephant</vt:lpstr>
      <vt:lpstr>Forte</vt:lpstr>
      <vt:lpstr>Georgia</vt:lpstr>
      <vt:lpstr>Georgia,Italic</vt:lpstr>
      <vt:lpstr>Matura MT Script Capitals</vt:lpstr>
      <vt:lpstr>MV Boli</vt:lpstr>
      <vt:lpstr>Segoe Print</vt:lpstr>
      <vt:lpstr>TITUS Cyberbit Basic</vt:lpstr>
      <vt:lpstr>Wingdings</vt:lpstr>
      <vt:lpstr>Office Theme</vt:lpstr>
      <vt:lpstr>PowerPoint Presentation</vt:lpstr>
      <vt:lpstr>PowerPoint Presentation</vt:lpstr>
      <vt:lpstr>PowerPoint Presentation</vt:lpstr>
      <vt:lpstr>Beehive of Chai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Astleford</dc:creator>
  <cp:lastModifiedBy>User55</cp:lastModifiedBy>
  <cp:revision>290</cp:revision>
  <cp:lastPrinted>2021-12-16T00:13:14Z</cp:lastPrinted>
  <dcterms:created xsi:type="dcterms:W3CDTF">2019-10-02T15:30:41Z</dcterms:created>
  <dcterms:modified xsi:type="dcterms:W3CDTF">2021-12-18T19:44:27Z</dcterms:modified>
</cp:coreProperties>
</file>