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14" r:id="rId3"/>
    <p:sldId id="261" r:id="rId4"/>
    <p:sldId id="291" r:id="rId5"/>
    <p:sldId id="292" r:id="rId6"/>
    <p:sldId id="332" r:id="rId7"/>
    <p:sldId id="262" r:id="rId8"/>
    <p:sldId id="333" r:id="rId9"/>
    <p:sldId id="329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" initials="T" lastIdx="25" clrIdx="0">
    <p:extLst>
      <p:ext uri="{19B8F6BF-5375-455C-9EA6-DF929625EA0E}">
        <p15:presenceInfo xmlns:p15="http://schemas.microsoft.com/office/powerpoint/2012/main" userId="6f70958e3069516c" providerId="Windows Live"/>
      </p:ext>
    </p:extLst>
  </p:cmAuthor>
  <p:cmAuthor id="2" name="User55" initials="U" lastIdx="96" clrIdx="1">
    <p:extLst>
      <p:ext uri="{19B8F6BF-5375-455C-9EA6-DF929625EA0E}">
        <p15:presenceInfo xmlns:p15="http://schemas.microsoft.com/office/powerpoint/2012/main" userId="User5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93DF0"/>
    <a:srgbClr val="0000FF"/>
    <a:srgbClr val="2BE0F9"/>
    <a:srgbClr val="FFFF00"/>
    <a:srgbClr val="006699"/>
    <a:srgbClr val="FDFDFD"/>
    <a:srgbClr val="00FF00"/>
    <a:srgbClr val="CC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5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90" y="45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ABE4D-C731-4DB5-BBBE-DCA1CE7297B8}" type="datetimeFigureOut">
              <a:rPr lang="en-CA" smtClean="0"/>
              <a:t>2021-12-18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EDE20-597A-4E66-B47C-274349474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45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D8D4-6B92-4CD9-B432-62C6291F3B1A}" type="datetime1">
              <a:rPr lang="en-CA" smtClean="0"/>
              <a:t>2021-12-18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0C8B-F959-4B64-89A8-DBC3EC2ED1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4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939-71A4-4E54-A07F-4A48145452DC}" type="datetime1">
              <a:rPr lang="en-CA" smtClean="0"/>
              <a:t>2021-12-18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0C8B-F959-4B64-89A8-DBC3EC2ED1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6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1173-53E9-4A08-9ED3-F310C6291C8F}" type="datetime1">
              <a:rPr lang="en-CA" smtClean="0"/>
              <a:t>2021-12-18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0C8B-F959-4B64-89A8-DBC3EC2ED1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0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3DC-FF07-488A-9028-2E5D45166C86}" type="datetime1">
              <a:rPr lang="en-CA" smtClean="0"/>
              <a:t>2021-12-18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013F0C8B-F959-4B64-89A8-DBC3EC2ED19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31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416-EEF8-45CD-B0D8-B78D7F1D9CBF}" type="datetime1">
              <a:rPr lang="en-CA" smtClean="0"/>
              <a:t>2021-12-18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013F0C8B-F959-4B64-89A8-DBC3EC2ED19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04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3F75-97C9-443A-9872-C71EA6B255A1}" type="datetime1">
              <a:rPr lang="en-CA" smtClean="0"/>
              <a:t>2021-12-18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013F0C8B-F959-4B64-89A8-DBC3EC2ED19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71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669-21DE-4528-BD45-2C7DFF664851}" type="datetime1">
              <a:rPr lang="en-CA" smtClean="0"/>
              <a:t>2021-12-18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013F0C8B-F959-4B64-89A8-DBC3EC2ED19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2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0F1E-2F2A-48E1-B40A-E16627316F49}" type="datetime1">
              <a:rPr lang="en-CA" smtClean="0"/>
              <a:t>2021-12-18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013F0C8B-F959-4B64-89A8-DBC3EC2ED19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52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B45D-376C-48FA-A10E-50316779B378}" type="datetime1">
              <a:rPr lang="en-CA" smtClean="0"/>
              <a:t>2021-12-18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013F0C8B-F959-4B64-89A8-DBC3EC2ED19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66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EA4A-DFCE-40AC-9760-0AF777451BBC}" type="datetime1">
              <a:rPr lang="en-CA" smtClean="0"/>
              <a:t>2021-12-18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013F0C8B-F959-4B64-89A8-DBC3EC2ED19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31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63E3-C287-4C33-896F-21AB45A0416D}" type="datetime1">
              <a:rPr lang="en-CA" smtClean="0"/>
              <a:t>2021-12-18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013F0C8B-F959-4B64-89A8-DBC3EC2ED19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136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2959-D46C-4521-83EA-98A5818D8EBD}" type="datetime1">
              <a:rPr lang="en-CA" smtClean="0"/>
              <a:t>2021-12-18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0C8B-F959-4B64-89A8-DBC3EC2ED1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98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f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94280" y="6931807"/>
            <a:ext cx="2743200" cy="365125"/>
          </a:xfrm>
        </p:spPr>
        <p:txBody>
          <a:bodyPr/>
          <a:lstStyle/>
          <a:p>
            <a:fld id="{013F0C8B-F959-4B64-89A8-DBC3EC2ED197}" type="slidenum">
              <a:rPr lang="en-CA" smtClean="0"/>
              <a:pPr/>
              <a:t>1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C469EF-8037-4667-9B36-DF54079D9B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3057" flipH="1">
            <a:off x="-1407575" y="3044202"/>
            <a:ext cx="6038351" cy="500012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0572678-BBB9-4D28-9D48-C98177A63DF6}"/>
              </a:ext>
            </a:extLst>
          </p:cNvPr>
          <p:cNvSpPr txBox="1">
            <a:spLocks/>
          </p:cNvSpPr>
          <p:nvPr/>
        </p:nvSpPr>
        <p:spPr>
          <a:xfrm>
            <a:off x="989749" y="872897"/>
            <a:ext cx="10220634" cy="3796746"/>
          </a:xfrm>
          <a:prstGeom prst="rect">
            <a:avLst/>
          </a:prstGeom>
        </p:spPr>
        <p:txBody>
          <a:bodyPr numCol="1">
            <a:prstTxWarp prst="textChevronInverted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457200">
              <a:spcBef>
                <a:spcPts val="0"/>
              </a:spcBef>
              <a:buFont typeface="Wingdings 2"/>
              <a:buNone/>
              <a:defRPr/>
            </a:pPr>
            <a:r>
              <a:rPr lang="en-US" sz="4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latin typeface="Cooper Black" panose="0208090404030B020404" pitchFamily="18" charset="0"/>
              </a:rPr>
              <a:t>Killer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4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latin typeface="Cooper Black" panose="0208090404030B020404" pitchFamily="18" charset="0"/>
              </a:rPr>
              <a:t>Bees,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atura MT Script Capitals" panose="03020802060602070202" pitchFamily="66" charset="0"/>
              </a:rPr>
              <a:t>or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4000" b="1" dirty="0">
                <a:ln w="38100">
                  <a:solidFill>
                    <a:srgbClr val="0000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FF00"/>
                  </a:glow>
                </a:effectLst>
                <a:latin typeface="Cooper Black" panose="0208090404030B020404" pitchFamily="18" charset="0"/>
              </a:rPr>
              <a:t>Honey Bees? 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200" b="1" dirty="0">
              <a:solidFill>
                <a:srgbClr val="006699"/>
              </a:solidFill>
              <a:latin typeface="Calibri,Bold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0FC09FB4-6CB4-4D16-9933-195F8567E686}"/>
              </a:ext>
            </a:extLst>
          </p:cNvPr>
          <p:cNvSpPr/>
          <p:nvPr/>
        </p:nvSpPr>
        <p:spPr>
          <a:xfrm>
            <a:off x="2530317" y="3420087"/>
            <a:ext cx="7041654" cy="25203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400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Introductory Study from</a:t>
            </a:r>
          </a:p>
          <a:p>
            <a:pPr algn="ctr"/>
            <a:endParaRPr lang="en-CA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1 Samuel 14</a:t>
            </a:r>
            <a:endParaRPr lang="en-CA" sz="5400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  <a:p>
            <a:pPr algn="ctr"/>
            <a:r>
              <a:rPr lang="en-CA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 </a:t>
            </a:r>
          </a:p>
          <a:p>
            <a:pPr algn="ctr"/>
            <a:r>
              <a:rPr lang="en-CA" sz="4000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(Dawn Day)</a:t>
            </a:r>
            <a:endParaRPr lang="en-CA" sz="40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27" y="2495247"/>
            <a:ext cx="1846746" cy="198833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2149" y="2604265"/>
            <a:ext cx="1947487" cy="198833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5652" y="4743450"/>
            <a:ext cx="2050040" cy="2114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 descr="C:\Users\Rae\Desktop\Best CCC Logo Clear with colors in circle SM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25" y="4923492"/>
            <a:ext cx="1500710" cy="1552817"/>
          </a:xfrm>
          <a:prstGeom prst="rect">
            <a:avLst/>
          </a:prstGeom>
          <a:noFill/>
          <a:effectLst>
            <a:glow rad="520700">
              <a:schemeClr val="accent1">
                <a:satMod val="175000"/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673100" y="-410118"/>
            <a:ext cx="13548033" cy="1743617"/>
            <a:chOff x="-673100" y="-410118"/>
            <a:chExt cx="13548033" cy="17436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5308" y="-384718"/>
              <a:ext cx="5272419" cy="171821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0715" y="-384718"/>
              <a:ext cx="5034218" cy="171821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3100" y="-410118"/>
              <a:ext cx="5605318" cy="171821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23853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14793" y="6394821"/>
            <a:ext cx="2743200" cy="365125"/>
          </a:xfrm>
        </p:spPr>
        <p:txBody>
          <a:bodyPr/>
          <a:lstStyle/>
          <a:p>
            <a:fld id="{013F0C8B-F959-4B64-89A8-DBC3EC2ED197}" type="slidenum">
              <a:rPr lang="en-CA" b="1" smtClean="0">
                <a:solidFill>
                  <a:schemeClr val="bg1"/>
                </a:solidFill>
              </a:rPr>
              <a:t>10</a:t>
            </a:fld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8578" y="870013"/>
            <a:ext cx="10915650" cy="887766"/>
          </a:xfrm>
          <a:prstGeom prst="homePlate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b">
            <a:normAutofit fontScale="82500" lnSpcReduction="10000"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Plan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 to see the full study in detail!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Arial Rounded MT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194" y="1821687"/>
            <a:ext cx="1144533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And:</a:t>
            </a:r>
            <a:r>
              <a:rPr kumimoji="0" lang="en-US" sz="4000" b="1" i="0" u="none" strike="noStrike" kern="1200" cap="none" spc="150" normalizeH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Sign up with Covenant Calendar Club</a:t>
            </a:r>
            <a:b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for the Friday &amp; Shabbat Zoom Meetings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(including live discussion)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354" y="5473670"/>
            <a:ext cx="970589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noFill/>
                </a:ln>
                <a:solidFill>
                  <a:srgbClr val="F8F8F8"/>
                </a:solidFill>
                <a:effectLst>
                  <a:glow rad="127000">
                    <a:srgbClr val="2A1500">
                      <a:alpha val="55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https://studythecalendar.com/sign-up/</a:t>
            </a:r>
          </a:p>
        </p:txBody>
      </p:sp>
      <p:pic>
        <p:nvPicPr>
          <p:cNvPr id="7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126" y="4146778"/>
            <a:ext cx="1384277" cy="1002217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2226" y="4956912"/>
            <a:ext cx="1428750" cy="1478359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9478" y="124738"/>
            <a:ext cx="1108447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If you enjoyed this short introduction 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E5B756E-593C-4F32-9DC5-0C146D70C07C}"/>
              </a:ext>
            </a:extLst>
          </p:cNvPr>
          <p:cNvSpPr/>
          <p:nvPr/>
        </p:nvSpPr>
        <p:spPr>
          <a:xfrm rot="21127155">
            <a:off x="7867651" y="4438488"/>
            <a:ext cx="4267199" cy="2137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Shalom!</a:t>
            </a:r>
            <a:endParaRPr lang="en-CA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852" y="3353564"/>
            <a:ext cx="350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Thank-you!</a:t>
            </a:r>
          </a:p>
        </p:txBody>
      </p:sp>
    </p:spTree>
    <p:extLst>
      <p:ext uri="{BB962C8B-B14F-4D97-AF65-F5344CB8AC3E}">
        <p14:creationId xmlns:p14="http://schemas.microsoft.com/office/powerpoint/2010/main" val="31199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27000">
              <a:schemeClr val="accent4">
                <a:lumMod val="20000"/>
                <a:lumOff val="8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100000">
              <a:srgbClr val="00B050">
                <a:alpha val="6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1" y="450942"/>
            <a:ext cx="3818036" cy="3555420"/>
          </a:xfrm>
          <a:prstGeom prst="ellipse">
            <a:avLst/>
          </a:prstGeom>
          <a:ln w="762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613984D2-49EB-4172-9069-B7DB4FE00276}"/>
              </a:ext>
            </a:extLst>
          </p:cNvPr>
          <p:cNvSpPr/>
          <p:nvPr/>
        </p:nvSpPr>
        <p:spPr>
          <a:xfrm>
            <a:off x="4008129" y="173877"/>
            <a:ext cx="7741228" cy="914400"/>
          </a:xfrm>
          <a:prstGeom prst="roundRect">
            <a:avLst>
              <a:gd name="adj" fmla="val 50000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glow rad="63500">
                    <a:srgbClr val="002060">
                      <a:alpha val="69000"/>
                    </a:srgbClr>
                  </a:glow>
                </a:effectLst>
                <a:latin typeface="Forte" panose="03060902040502070203" pitchFamily="66" charset="0"/>
              </a:rPr>
              <a:t>Why another “dawn” day study?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C469EF-8037-4667-9B36-DF54079D9B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5376">
            <a:off x="7423442" y="2843863"/>
            <a:ext cx="5469139" cy="51316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572678-BBB9-4D28-9D48-C98177A6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07" y="4328031"/>
            <a:ext cx="7328431" cy="2262339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n w="57150">
                  <a:solidFill>
                    <a:srgbClr val="CC3399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atura MT Script Capitals" panose="03020802060602070202" pitchFamily="66" charset="0"/>
              </a:rPr>
              <a:t>Sweetness</a:t>
            </a:r>
            <a:r>
              <a:rPr lang="en-US" sz="2200" b="1" dirty="0">
                <a:ln w="57150">
                  <a:solidFill>
                    <a:srgbClr val="CC3399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Matura MT Script Capitals" panose="03020802060602070202" pitchFamily="66" charset="0"/>
              </a:rPr>
              <a:t>of </a:t>
            </a:r>
            <a:r>
              <a:rPr lang="en-US" sz="2200" b="1" dirty="0">
                <a:ln w="19050" cmpd="sng">
                  <a:solidFill>
                    <a:srgbClr val="0000FF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30200">
                    <a:srgbClr val="FFFF00">
                      <a:alpha val="54000"/>
                    </a:srgbClr>
                  </a:glow>
                </a:effectLst>
                <a:latin typeface="Matura MT Script Capitals" panose="03020802060602070202" pitchFamily="66" charset="0"/>
              </a:rPr>
              <a:t>Dawn!</a:t>
            </a:r>
            <a:endParaRPr lang="en-US" sz="2200" b="1" dirty="0">
              <a:ln w="19050" cmpd="sng">
                <a:solidFill>
                  <a:srgbClr val="0000FF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27000">
                  <a:srgbClr val="FFFF00"/>
                </a:glo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FC09FB4-6CB4-4D16-9933-195F8567E686}"/>
              </a:ext>
            </a:extLst>
          </p:cNvPr>
          <p:cNvSpPr/>
          <p:nvPr/>
        </p:nvSpPr>
        <p:spPr>
          <a:xfrm>
            <a:off x="2999679" y="1132881"/>
            <a:ext cx="8995678" cy="34867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       The truth of the “dawn day” commencement was lost</a:t>
            </a:r>
            <a:b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        a long time ago – about the time the exiles returned </a:t>
            </a:r>
            <a:b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        from Babylon changing it to the “sunset/evening” </a:t>
            </a:r>
            <a:b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        commencement.  Rome made changes to “midnight.”  </a:t>
            </a:r>
            <a:b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       History books speak of day commencements as being </a:t>
            </a:r>
            <a:b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     at 6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PM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every day.  Over recent years some claim   </a:t>
            </a:r>
            <a:b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   </a:t>
            </a:r>
            <a:r>
              <a:rPr lang="en-CA" sz="2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Yahuah’s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day begins at sunrise or noon.  In the last 10 </a:t>
            </a:r>
            <a:b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years this truth is being restored according to creation  </a:t>
            </a:r>
            <a:b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and Torah, so you can experience the …        </a:t>
            </a:r>
            <a:endParaRPr lang="en-CA" sz="2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4756" cy="365125"/>
          </a:xfrm>
        </p:spPr>
        <p:txBody>
          <a:bodyPr/>
          <a:lstStyle/>
          <a:p>
            <a:fld id="{013F0C8B-F959-4B64-89A8-DBC3EC2ED197}" type="slidenum">
              <a:rPr lang="en-CA" smtClean="0"/>
              <a:t>2</a:t>
            </a:fld>
            <a:endParaRPr lang="en-CA" dirty="0"/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xmlns="" id="{0FC09FB4-6CB4-4D16-9933-195F8567E686}"/>
              </a:ext>
            </a:extLst>
          </p:cNvPr>
          <p:cNvSpPr/>
          <p:nvPr/>
        </p:nvSpPr>
        <p:spPr>
          <a:xfrm>
            <a:off x="854242" y="6191585"/>
            <a:ext cx="6617369" cy="62582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Every Single </a:t>
            </a:r>
            <a:r>
              <a:rPr lang="en-US" sz="32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Day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of the </a:t>
            </a:r>
            <a:r>
              <a:rPr lang="en-US" sz="32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Week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endParaRPr lang="en-CA" sz="32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27000">
              <a:schemeClr val="accent4">
                <a:lumMod val="20000"/>
                <a:lumOff val="8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100000">
              <a:srgbClr val="00B050">
                <a:alpha val="6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0224D3B-BC1F-4702-8479-AC496B46084D}"/>
              </a:ext>
            </a:extLst>
          </p:cNvPr>
          <p:cNvSpPr/>
          <p:nvPr/>
        </p:nvSpPr>
        <p:spPr>
          <a:xfrm>
            <a:off x="260708" y="188843"/>
            <a:ext cx="6692542" cy="6539948"/>
          </a:xfrm>
          <a:prstGeom prst="snip2DiagRect">
            <a:avLst>
              <a:gd name="adj1" fmla="val 0"/>
              <a:gd name="adj2" fmla="val 11640"/>
            </a:avLst>
          </a:prstGeom>
          <a:solidFill>
            <a:srgbClr val="002060">
              <a:alpha val="71000"/>
            </a:srgb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/>
              <a:t>This Scripture testimony has been preserved for us since 365 years </a:t>
            </a:r>
            <a:br>
              <a:rPr lang="en-US" sz="4000" b="1" dirty="0"/>
            </a:br>
            <a:r>
              <a:rPr lang="en-US" sz="4000" b="1" dirty="0"/>
              <a:t>after Moses.</a:t>
            </a:r>
          </a:p>
          <a:p>
            <a:pPr algn="ctr"/>
            <a:r>
              <a:rPr lang="en-US" sz="4000" b="1" dirty="0"/>
              <a:t>At that time King Saul was leading Israel according to all the Torah Commands.</a:t>
            </a:r>
            <a:endParaRPr lang="en-CA" sz="4000" b="1" dirty="0"/>
          </a:p>
          <a:p>
            <a:pPr algn="ctr"/>
            <a:r>
              <a:rPr lang="en-CA" sz="4400" dirty="0">
                <a:ln w="19050">
                  <a:solidFill>
                    <a:srgbClr val="F93DF0"/>
                  </a:solidFill>
                </a:ln>
                <a:solidFill>
                  <a:srgbClr val="FFFF00"/>
                </a:solidFill>
                <a:effectLst>
                  <a:glow rad="215900">
                    <a:srgbClr val="002060">
                      <a:alpha val="89000"/>
                    </a:srgbClr>
                  </a:glow>
                </a:effectLst>
                <a:latin typeface="Cooper Black" panose="0208090404030B020404" pitchFamily="18" charset="0"/>
              </a:rPr>
              <a:t>What does that have to do with </a:t>
            </a:r>
            <a:br>
              <a:rPr lang="en-CA" sz="4400" dirty="0">
                <a:ln w="19050">
                  <a:solidFill>
                    <a:srgbClr val="F93DF0"/>
                  </a:solidFill>
                </a:ln>
                <a:solidFill>
                  <a:srgbClr val="FFFF00"/>
                </a:solidFill>
                <a:effectLst>
                  <a:glow rad="215900">
                    <a:srgbClr val="002060">
                      <a:alpha val="89000"/>
                    </a:srgbClr>
                  </a:glow>
                </a:effectLst>
                <a:latin typeface="Cooper Black" panose="0208090404030B020404" pitchFamily="18" charset="0"/>
              </a:rPr>
            </a:br>
            <a:r>
              <a:rPr lang="en-CA" sz="4400" dirty="0">
                <a:ln w="19050">
                  <a:solidFill>
                    <a:srgbClr val="F93DF0"/>
                  </a:solidFill>
                </a:ln>
                <a:solidFill>
                  <a:srgbClr val="FFFF00"/>
                </a:solidFill>
                <a:effectLst>
                  <a:glow rad="215900">
                    <a:srgbClr val="002060">
                      <a:alpha val="89000"/>
                    </a:srgbClr>
                  </a:glow>
                </a:effectLst>
                <a:latin typeface="Cooper Black" panose="0208090404030B020404" pitchFamily="18" charset="0"/>
              </a:rPr>
              <a:t>a honey bee? </a:t>
            </a:r>
            <a:endParaRPr lang="en-CA" sz="4800" dirty="0">
              <a:effectLst>
                <a:glow rad="215900">
                  <a:srgbClr val="002060">
                    <a:alpha val="89000"/>
                  </a:srgbClr>
                </a:glo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365161D-5FF7-4927-8636-85115B15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418" y="6485341"/>
            <a:ext cx="334818" cy="365125"/>
          </a:xfrm>
        </p:spPr>
        <p:txBody>
          <a:bodyPr/>
          <a:lstStyle/>
          <a:p>
            <a:fld id="{013F0C8B-F959-4B64-89A8-DBC3EC2ED197}" type="slidenum">
              <a:rPr lang="en-CA" smtClean="0">
                <a:solidFill>
                  <a:schemeClr val="tx1"/>
                </a:solidFill>
              </a:rPr>
              <a:t>3</a:t>
            </a:fld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Content Placeholder 4" descr="honey bee.jpg">
            <a:extLst>
              <a:ext uri="{FF2B5EF4-FFF2-40B4-BE49-F238E27FC236}">
                <a16:creationId xmlns:a16="http://schemas.microsoft.com/office/drawing/2014/main" xmlns="" id="{872C6773-1090-40BF-8C22-AF2EAA137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9917" y="299002"/>
            <a:ext cx="4429501" cy="6109656"/>
          </a:xfrm>
          <a:prstGeom prst="roundRect">
            <a:avLst>
              <a:gd name="adj" fmla="val 16667"/>
            </a:avLst>
          </a:prstGeom>
          <a:ln w="76200">
            <a:solidFill>
              <a:schemeClr val="accent4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465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7000">
              <a:schemeClr val="accent4">
                <a:lumMod val="20000"/>
                <a:lumOff val="8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100000">
              <a:srgbClr val="00B050">
                <a:alpha val="69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365161D-5FF7-4927-8636-85115B15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418" y="6485341"/>
            <a:ext cx="334818" cy="365125"/>
          </a:xfrm>
        </p:spPr>
        <p:txBody>
          <a:bodyPr/>
          <a:lstStyle/>
          <a:p>
            <a:fld id="{013F0C8B-F959-4B64-89A8-DBC3EC2ED197}" type="slidenum">
              <a:rPr lang="en-CA" smtClean="0">
                <a:solidFill>
                  <a:schemeClr val="tx1"/>
                </a:solidFill>
              </a:rPr>
              <a:t>4</a:t>
            </a:fld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Content Placeholder 4" descr="honey bee.jpg">
            <a:extLst>
              <a:ext uri="{FF2B5EF4-FFF2-40B4-BE49-F238E27FC236}">
                <a16:creationId xmlns:a16="http://schemas.microsoft.com/office/drawing/2014/main" xmlns="" id="{872C6773-1090-40BF-8C22-AF2EAA137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815" y="465942"/>
            <a:ext cx="3575462" cy="4931671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00224D3B-BC1F-4702-8479-AC496B46084D}"/>
              </a:ext>
            </a:extLst>
          </p:cNvPr>
          <p:cNvSpPr/>
          <p:nvPr/>
        </p:nvSpPr>
        <p:spPr>
          <a:xfrm>
            <a:off x="4939018" y="412302"/>
            <a:ext cx="6441877" cy="3113275"/>
          </a:xfrm>
          <a:prstGeom prst="roundRect">
            <a:avLst/>
          </a:prstGeom>
          <a:solidFill>
            <a:srgbClr val="002060">
              <a:alpha val="37000"/>
            </a:srgbClr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Eras Bold ITC" panose="020B0907030504020204" pitchFamily="34" charset="0"/>
              </a:rPr>
              <a:t>Commitment!</a:t>
            </a:r>
          </a:p>
          <a:p>
            <a:pPr algn="ctr"/>
            <a:endParaRPr lang="en-US" sz="1600" b="1" dirty="0">
              <a:solidFill>
                <a:srgbClr val="00808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The 3 main characters are King Saul, his son Jonathan and one </a:t>
            </a:r>
            <a:r>
              <a:rPr lang="en-US" sz="3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armour</a:t>
            </a:r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 bearer. 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00224D3B-BC1F-4702-8479-AC496B46084D}"/>
              </a:ext>
            </a:extLst>
          </p:cNvPr>
          <p:cNvSpPr/>
          <p:nvPr/>
        </p:nvSpPr>
        <p:spPr>
          <a:xfrm>
            <a:off x="3733800" y="2931778"/>
            <a:ext cx="8458200" cy="49776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Just as this honey bee is </a:t>
            </a:r>
            <a:r>
              <a:rPr lang="en-US" sz="4800" b="1" u="sng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93DF0"/>
                </a:solidFill>
                <a:latin typeface="Arial Rounded MT Bold" panose="020F0704030504030204" pitchFamily="34" charset="0"/>
              </a:rPr>
              <a:t>committed</a:t>
            </a:r>
            <a:r>
              <a:rPr lang="en-US" sz="4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and </a:t>
            </a:r>
            <a:r>
              <a:rPr lang="en-US" sz="4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93DF0"/>
                </a:solidFill>
                <a:latin typeface="Arial Rounded MT Bold" panose="020F0704030504030204" pitchFamily="34" charset="0"/>
              </a:rPr>
              <a:t>“</a:t>
            </a:r>
            <a:r>
              <a:rPr lang="en-US" sz="4800" b="1" u="sng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93DF0"/>
                </a:solidFill>
                <a:latin typeface="Arial Rounded MT Bold" panose="020F0704030504030204" pitchFamily="34" charset="0"/>
              </a:rPr>
              <a:t>all in</a:t>
            </a:r>
            <a:r>
              <a:rPr lang="en-US" sz="4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93DF0"/>
                </a:solidFill>
                <a:latin typeface="Arial Rounded MT Bold" panose="020F0704030504030204" pitchFamily="34" charset="0"/>
              </a:rPr>
              <a:t>” </a:t>
            </a:r>
            <a:r>
              <a:rPr lang="en-US" sz="4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what does that have to do with a study on day-start?</a:t>
            </a:r>
          </a:p>
          <a:p>
            <a:pPr algn="ctr"/>
            <a:endParaRPr lang="en-US" sz="3200" b="1" dirty="0">
              <a:solidFill>
                <a:srgbClr val="00808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60000"/>
                <a:lumOff val="40000"/>
              </a:schemeClr>
            </a:gs>
            <a:gs pos="34000">
              <a:srgbClr val="FFFF00">
                <a:alpha val="54000"/>
              </a:srgbClr>
            </a:gs>
            <a:gs pos="57000">
              <a:srgbClr val="F93DF0">
                <a:alpha val="26000"/>
              </a:srgbClr>
            </a:gs>
            <a:gs pos="84000">
              <a:srgbClr val="00B050">
                <a:alpha val="6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xmlns="" id="{C857A410-5502-43A4-B1C6-83DA77448918}"/>
              </a:ext>
            </a:extLst>
          </p:cNvPr>
          <p:cNvSpPr/>
          <p:nvPr/>
        </p:nvSpPr>
        <p:spPr>
          <a:xfrm>
            <a:off x="2074126" y="289932"/>
            <a:ext cx="9868829" cy="4806175"/>
          </a:xfrm>
          <a:prstGeom prst="doubleWave">
            <a:avLst>
              <a:gd name="adj1" fmla="val 9749"/>
              <a:gd name="adj2" fmla="val -10000"/>
            </a:avLst>
          </a:prstGeom>
          <a:noFill/>
          <a:ln w="762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 sz="44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52B9080-1AF0-4968-8A75-3B9ADD43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927" y="6463434"/>
            <a:ext cx="501073" cy="394566"/>
          </a:xfrm>
        </p:spPr>
        <p:txBody>
          <a:bodyPr/>
          <a:lstStyle/>
          <a:p>
            <a:fld id="{013F0C8B-F959-4B64-89A8-DBC3EC2ED197}" type="slidenum">
              <a:rPr lang="en-CA" smtClean="0">
                <a:solidFill>
                  <a:schemeClr val="tx1"/>
                </a:solidFill>
              </a:rPr>
              <a:t>5</a:t>
            </a:fld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68" y="510019"/>
            <a:ext cx="3463657" cy="4586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501484" y="1304696"/>
            <a:ext cx="7549375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Cooper Black" panose="0208090404030B020404" pitchFamily="18" charset="0"/>
              </a:rPr>
              <a:t>  </a:t>
            </a:r>
            <a:r>
              <a:rPr lang="en-CA" sz="3600" b="1" dirty="0" err="1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Cooper Black" panose="0208090404030B020404" pitchFamily="18" charset="0"/>
              </a:rPr>
              <a:t>Yonathan’s</a:t>
            </a:r>
            <a:r>
              <a:rPr lang="en-CA" sz="36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CA" sz="3600" b="1" dirty="0"/>
              <a:t>life was at stake as</a:t>
            </a:r>
            <a:br>
              <a:rPr lang="en-CA" sz="3600" b="1" dirty="0"/>
            </a:br>
            <a:r>
              <a:rPr lang="en-CA" sz="3600" b="1" dirty="0"/>
              <a:t> soon as he tasted some honey </a:t>
            </a:r>
            <a:br>
              <a:rPr lang="en-CA" sz="3600" b="1" dirty="0"/>
            </a:br>
            <a:r>
              <a:rPr lang="en-CA" sz="3600" b="1" dirty="0"/>
              <a:t>which was strictly against a </a:t>
            </a:r>
            <a:br>
              <a:rPr lang="en-CA" sz="3600" b="1" dirty="0"/>
            </a:br>
            <a:r>
              <a:rPr lang="en-CA" sz="3600" b="1" u="sng" dirty="0">
                <a:solidFill>
                  <a:srgbClr val="C00000"/>
                </a:solidFill>
                <a:latin typeface="Cooper Black" panose="0208090404030B020404" pitchFamily="18" charset="0"/>
              </a:rPr>
              <a:t>COMMAND</a:t>
            </a:r>
            <a:r>
              <a:rPr lang="en-CA" sz="3600" b="1" dirty="0"/>
              <a:t> of King Saul </a:t>
            </a:r>
            <a:br>
              <a:rPr lang="en-CA" sz="3600" b="1" dirty="0"/>
            </a:br>
            <a:r>
              <a:rPr lang="en-CA" sz="3600" b="1" dirty="0"/>
              <a:t>that he knew nothing about!</a:t>
            </a:r>
            <a:r>
              <a:rPr lang="en-CA" sz="3600" b="1" u="sng" dirty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lang="en-CA" sz="3600" b="1" dirty="0"/>
              <a:t> </a:t>
            </a:r>
            <a:br>
              <a:rPr lang="en-CA" sz="3600" b="1" dirty="0"/>
            </a:br>
            <a:endParaRPr lang="en-CA" sz="36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690" y="5039741"/>
            <a:ext cx="1051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Broadway" panose="04040905080B02020502" pitchFamily="82" charset="0"/>
              </a:rPr>
              <a:t>What does that have to do with any day-start?</a:t>
            </a:r>
          </a:p>
        </p:txBody>
      </p:sp>
    </p:spTree>
    <p:extLst>
      <p:ext uri="{BB962C8B-B14F-4D97-AF65-F5344CB8AC3E}">
        <p14:creationId xmlns:p14="http://schemas.microsoft.com/office/powerpoint/2010/main" val="13757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60000"/>
                <a:lumOff val="40000"/>
              </a:schemeClr>
            </a:gs>
            <a:gs pos="34000">
              <a:srgbClr val="FFFF00">
                <a:alpha val="54000"/>
              </a:srgbClr>
            </a:gs>
            <a:gs pos="57000">
              <a:srgbClr val="F93DF0">
                <a:alpha val="26000"/>
              </a:srgbClr>
            </a:gs>
            <a:gs pos="84000">
              <a:srgbClr val="00B050">
                <a:alpha val="6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xmlns="" id="{C857A410-5502-43A4-B1C6-83DA77448918}"/>
              </a:ext>
            </a:extLst>
          </p:cNvPr>
          <p:cNvSpPr/>
          <p:nvPr/>
        </p:nvSpPr>
        <p:spPr>
          <a:xfrm>
            <a:off x="3055172" y="289932"/>
            <a:ext cx="8887783" cy="4806175"/>
          </a:xfrm>
          <a:prstGeom prst="doubleWave">
            <a:avLst>
              <a:gd name="adj1" fmla="val 9749"/>
              <a:gd name="adj2" fmla="val -10000"/>
            </a:avLst>
          </a:prstGeom>
          <a:noFill/>
          <a:ln w="762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 sz="44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52B9080-1AF0-4968-8A75-3B9ADD43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927" y="6463434"/>
            <a:ext cx="501073" cy="394566"/>
          </a:xfrm>
        </p:spPr>
        <p:txBody>
          <a:bodyPr/>
          <a:lstStyle/>
          <a:p>
            <a:fld id="{013F0C8B-F959-4B64-89A8-DBC3EC2ED197}" type="slidenum">
              <a:rPr lang="en-CA" smtClean="0">
                <a:solidFill>
                  <a:schemeClr val="tx1"/>
                </a:solidFill>
              </a:rPr>
              <a:t>6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947" y="1304696"/>
            <a:ext cx="7549375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Cooper Black" panose="0208090404030B020404" pitchFamily="18" charset="0"/>
              </a:rPr>
              <a:t>  This </a:t>
            </a:r>
            <a:r>
              <a:rPr lang="en-CA" sz="3600" b="1" u="sng" dirty="0">
                <a:solidFill>
                  <a:srgbClr val="C00000"/>
                </a:solidFill>
                <a:latin typeface="Cooper Black" panose="0208090404030B020404" pitchFamily="18" charset="0"/>
              </a:rPr>
              <a:t>COMMAND</a:t>
            </a:r>
            <a:r>
              <a:rPr lang="en-CA" sz="3600" b="1" dirty="0"/>
              <a:t> </a:t>
            </a:r>
            <a:br>
              <a:rPr lang="en-CA" sz="3600" b="1" dirty="0"/>
            </a:br>
            <a:r>
              <a:rPr lang="en-CA" sz="3600" b="1" dirty="0"/>
              <a:t>of King Saul was given </a:t>
            </a:r>
            <a:br>
              <a:rPr lang="en-CA" sz="3600" b="1" dirty="0"/>
            </a:br>
            <a:r>
              <a:rPr lang="en-CA" sz="3600" b="1" dirty="0"/>
              <a:t>in the Light Season. </a:t>
            </a:r>
            <a:br>
              <a:rPr lang="en-CA" sz="3600" b="1" dirty="0"/>
            </a:br>
            <a:r>
              <a:rPr lang="en-CA" sz="3600" b="1" dirty="0"/>
              <a:t>The violation was discovered </a:t>
            </a:r>
            <a:br>
              <a:rPr lang="en-CA" sz="3600" b="1" dirty="0"/>
            </a:br>
            <a:r>
              <a:rPr lang="en-CA" sz="3600" b="1" dirty="0">
                <a:ln>
                  <a:solidFill>
                    <a:srgbClr val="FFFF00"/>
                  </a:solidFill>
                </a:ln>
                <a:effectLst>
                  <a:glow rad="127000">
                    <a:srgbClr val="2BE0F9"/>
                  </a:glow>
                </a:effectLst>
              </a:rPr>
              <a:t> “</a:t>
            </a:r>
            <a:r>
              <a:rPr lang="en-CA" sz="3600" b="1" u="sng" dirty="0">
                <a:ln>
                  <a:solidFill>
                    <a:srgbClr val="FFFF00"/>
                  </a:solidFill>
                </a:ln>
                <a:effectLst>
                  <a:glow rad="127000">
                    <a:srgbClr val="2BE0F9"/>
                  </a:glow>
                </a:effectLst>
              </a:rPr>
              <a:t>after</a:t>
            </a:r>
            <a:r>
              <a:rPr lang="en-CA" sz="3600" b="1" dirty="0">
                <a:ln>
                  <a:solidFill>
                    <a:srgbClr val="FFFF00"/>
                  </a:solidFill>
                </a:ln>
                <a:effectLst>
                  <a:glow rad="127000">
                    <a:srgbClr val="2BE0F9"/>
                  </a:glow>
                </a:effectLst>
              </a:rPr>
              <a:t> the sun had set.”</a:t>
            </a:r>
            <a:r>
              <a:rPr lang="en-CA" sz="3600" b="1" u="sng" dirty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lang="en-CA" sz="3600" b="1" dirty="0"/>
              <a:t> </a:t>
            </a:r>
            <a:br>
              <a:rPr lang="en-CA" sz="3600" b="1" dirty="0"/>
            </a:br>
            <a:endParaRPr lang="en-CA" sz="36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8221" y="5096107"/>
            <a:ext cx="84226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tabLst>
                <a:tab pos="7089775" algn="l"/>
              </a:tabLst>
            </a:pPr>
            <a:r>
              <a:rPr lang="en-US" sz="5400" b="1" cap="none" spc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After the </a:t>
            </a:r>
            <a:r>
              <a:rPr lang="en-US" sz="5400" b="1" cap="none" spc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sun</a:t>
            </a:r>
            <a:r>
              <a:rPr lang="en-US" sz="5400" b="1" cap="none" spc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 has </a:t>
            </a:r>
            <a:r>
              <a:rPr lang="en-US" sz="5400" b="1" cap="none" spc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set, </a:t>
            </a:r>
            <a:br>
              <a:rPr lang="en-US" sz="5400" b="1" cap="none" spc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</a:br>
            <a:r>
              <a:rPr lang="en-US" sz="5400" b="1" cap="none" spc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a </a:t>
            </a:r>
            <a:r>
              <a:rPr lang="en-US" sz="5400" b="1" cap="none" spc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new day begins</a:t>
            </a:r>
            <a:r>
              <a:rPr lang="en-US" sz="5400" b="1" cap="none" spc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!  </a:t>
            </a:r>
            <a:r>
              <a:rPr lang="en-US" sz="5400" b="1" cap="none" spc="0" dirty="0">
                <a:ln>
                  <a:solidFill>
                    <a:srgbClr val="0000FF"/>
                  </a:solidFill>
                </a:ln>
                <a:solidFill>
                  <a:srgbClr val="F93DF0"/>
                </a:solidFill>
                <a:effectLst>
                  <a:glow rad="127000">
                    <a:srgbClr val="FFFF00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??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0925" y="251279"/>
            <a:ext cx="4850817" cy="23413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Rectangle 9"/>
          <p:cNvSpPr/>
          <p:nvPr/>
        </p:nvSpPr>
        <p:spPr>
          <a:xfrm>
            <a:off x="-333489" y="2602917"/>
            <a:ext cx="57445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Berlin Sans FB Demi" panose="020E0802020502020306" pitchFamily="34" charset="0"/>
              </a:rPr>
              <a:t>Sunset Theory</a:t>
            </a:r>
            <a:br>
              <a:rPr lang="en-US" sz="7200" b="1" cap="none" spc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Berlin Sans FB Demi" panose="020E0802020502020306" pitchFamily="34" charset="0"/>
              </a:rPr>
            </a:br>
            <a:r>
              <a:rPr lang="en-US" sz="7200" b="1" cap="none" spc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Berlin Sans FB Demi" panose="020E0802020502020306" pitchFamily="34" charset="0"/>
              </a:rPr>
              <a:t>declares …</a:t>
            </a:r>
          </a:p>
        </p:txBody>
      </p:sp>
    </p:spTree>
    <p:extLst>
      <p:ext uri="{BB962C8B-B14F-4D97-AF65-F5344CB8AC3E}">
        <p14:creationId xmlns:p14="http://schemas.microsoft.com/office/powerpoint/2010/main" val="9181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27000">
              <a:schemeClr val="accent4">
                <a:lumMod val="20000"/>
                <a:lumOff val="8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100000">
              <a:srgbClr val="00B050">
                <a:alpha val="6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0224D3B-BC1F-4702-8479-AC496B46084D}"/>
              </a:ext>
            </a:extLst>
          </p:cNvPr>
          <p:cNvSpPr/>
          <p:nvPr/>
        </p:nvSpPr>
        <p:spPr>
          <a:xfrm>
            <a:off x="5120640" y="2262765"/>
            <a:ext cx="6619323" cy="3019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6699"/>
                </a:solidFill>
                <a:latin typeface="Georgia" panose="02040502050405020303" pitchFamily="18" charset="0"/>
              </a:rPr>
              <a:t>1 Sam 14:1  </a:t>
            </a:r>
            <a:r>
              <a:rPr lang="en-US" sz="3200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And it came to be </a:t>
            </a:r>
            <a:r>
              <a:rPr lang="en-US" sz="3200" b="1" u="sng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ONE DAY</a:t>
            </a:r>
            <a:r>
              <a:rPr lang="en-US" sz="32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that </a:t>
            </a:r>
            <a:r>
              <a:rPr lang="en-US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Yonathan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son </a:t>
            </a:r>
            <a:b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of </a:t>
            </a:r>
            <a:r>
              <a:rPr lang="en-US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Sha’ul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said to the young man who bore his </a:t>
            </a:r>
            <a:r>
              <a:rPr lang="en-US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armour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, “Come, and let us go over to the outpost of the Philistines which is on the other side.”  </a:t>
            </a:r>
            <a:r>
              <a:rPr lang="en-US" sz="2400" u="sng" dirty="0">
                <a:solidFill>
                  <a:prstClr val="black"/>
                </a:solidFill>
                <a:latin typeface="Georgia" panose="02040502050405020303" pitchFamily="18" charset="0"/>
              </a:rPr>
              <a:t>But he did not inform his father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en-CA" sz="2400" dirty="0"/>
              <a:t> 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B213D70-43FE-49D4-A0E5-F043857FE678}"/>
              </a:ext>
            </a:extLst>
          </p:cNvPr>
          <p:cNvSpPr/>
          <p:nvPr/>
        </p:nvSpPr>
        <p:spPr>
          <a:xfrm>
            <a:off x="525062" y="188614"/>
            <a:ext cx="11214901" cy="195215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dirty="0">
                <a:ln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If </a:t>
            </a:r>
            <a:r>
              <a:rPr lang="en-CA" sz="40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Cooper Black" panose="0208090404030B020404" pitchFamily="18" charset="0"/>
              </a:rPr>
              <a:t>Sunset Theory </a:t>
            </a:r>
            <a:r>
              <a:rPr lang="en-CA" sz="4000" dirty="0">
                <a:ln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is correct, </a:t>
            </a:r>
            <a:br>
              <a:rPr lang="en-CA" sz="4000" dirty="0">
                <a:ln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en-CA" sz="4000" dirty="0">
                <a:ln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then by default, this story takes place over the period of </a:t>
            </a:r>
            <a:r>
              <a:rPr lang="en-CA" sz="40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Cooper Black" panose="0208090404030B020404" pitchFamily="18" charset="0"/>
              </a:rPr>
              <a:t>two days</a:t>
            </a:r>
            <a:r>
              <a:rPr lang="en-CA" sz="4000" dirty="0">
                <a:ln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!</a:t>
            </a:r>
            <a:endParaRPr lang="en-CA" sz="40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EA71702-9E0B-4151-B2AF-18035C6E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968" y="6458247"/>
            <a:ext cx="362527" cy="422275"/>
          </a:xfrm>
        </p:spPr>
        <p:txBody>
          <a:bodyPr/>
          <a:lstStyle/>
          <a:p>
            <a:fld id="{013F0C8B-F959-4B64-89A8-DBC3EC2ED197}" type="slidenum">
              <a:rPr lang="en-CA" smtClean="0">
                <a:solidFill>
                  <a:schemeClr val="tx1"/>
                </a:solidFill>
              </a:rPr>
              <a:t>7</a:t>
            </a:fld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957C815A-BE7D-431F-84BE-43AD0340DBD4}"/>
              </a:ext>
            </a:extLst>
          </p:cNvPr>
          <p:cNvSpPr/>
          <p:nvPr/>
        </p:nvSpPr>
        <p:spPr>
          <a:xfrm>
            <a:off x="259404" y="2394469"/>
            <a:ext cx="3878006" cy="2532533"/>
          </a:xfrm>
          <a:prstGeom prst="wedgeRoundRectCallout">
            <a:avLst>
              <a:gd name="adj1" fmla="val 78699"/>
              <a:gd name="adj2" fmla="val -15099"/>
              <a:gd name="adj3" fmla="val 16667"/>
            </a:avLst>
          </a:prstGeom>
          <a:solidFill>
            <a:srgbClr val="FFFF00"/>
          </a:solidFill>
          <a:ln w="57150">
            <a:solidFill>
              <a:srgbClr val="0066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However, the </a:t>
            </a:r>
            <a:r>
              <a:rPr lang="en-CA" sz="2800" b="1" dirty="0">
                <a:solidFill>
                  <a:srgbClr val="FFCCFF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Premier Witness </a:t>
            </a:r>
            <a:r>
              <a:rPr lang="en-CA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of 1 Samuel 14 claims there is only </a:t>
            </a:r>
            <a:r>
              <a:rPr lang="en-CA" sz="28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ONE</a:t>
            </a:r>
            <a:r>
              <a:rPr lang="en-CA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DAY involved.</a:t>
            </a: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xmlns="" id="{957C815A-BE7D-431F-84BE-43AD0340DBD4}"/>
              </a:ext>
            </a:extLst>
          </p:cNvPr>
          <p:cNvSpPr/>
          <p:nvPr/>
        </p:nvSpPr>
        <p:spPr>
          <a:xfrm>
            <a:off x="1146629" y="5466902"/>
            <a:ext cx="10263437" cy="991346"/>
          </a:xfrm>
          <a:prstGeom prst="wedgeRoundRectCallout">
            <a:avLst>
              <a:gd name="adj1" fmla="val -33348"/>
              <a:gd name="adj2" fmla="val -116840"/>
              <a:gd name="adj3" fmla="val 16667"/>
            </a:avLst>
          </a:prstGeom>
          <a:solidFill>
            <a:srgbClr val="002060"/>
          </a:solidFill>
          <a:ln w="57150">
            <a:solidFill>
              <a:srgbClr val="0066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PLUS, there are 6 more confirmations that the “day” is singular, not including a new day after the sunset!</a:t>
            </a:r>
          </a:p>
        </p:txBody>
      </p:sp>
    </p:spTree>
    <p:extLst>
      <p:ext uri="{BB962C8B-B14F-4D97-AF65-F5344CB8AC3E}">
        <p14:creationId xmlns:p14="http://schemas.microsoft.com/office/powerpoint/2010/main" val="36338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1358900" ty="2349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92B2EC-5901-4D94-BD8B-E389F9ED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1061" y="6494808"/>
            <a:ext cx="390939" cy="350492"/>
          </a:xfrm>
        </p:spPr>
        <p:txBody>
          <a:bodyPr/>
          <a:lstStyle/>
          <a:p>
            <a:fld id="{013F0C8B-F959-4B64-89A8-DBC3EC2ED197}" type="slidenum">
              <a:rPr lang="en-CA" smtClean="0">
                <a:solidFill>
                  <a:schemeClr val="tx1"/>
                </a:solidFill>
              </a:rPr>
              <a:t>8</a:t>
            </a:fld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D5C933E-871F-4B79-A27D-D6126AFF4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06256"/>
              </p:ext>
            </p:extLst>
          </p:nvPr>
        </p:nvGraphicFramePr>
        <p:xfrm>
          <a:off x="688064" y="4202227"/>
          <a:ext cx="11010398" cy="122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199">
                  <a:extLst>
                    <a:ext uri="{9D8B030D-6E8A-4147-A177-3AD203B41FA5}">
                      <a16:colId xmlns:a16="http://schemas.microsoft.com/office/drawing/2014/main" xmlns="" val="1894521347"/>
                    </a:ext>
                  </a:extLst>
                </a:gridCol>
                <a:gridCol w="5505199">
                  <a:extLst>
                    <a:ext uri="{9D8B030D-6E8A-4147-A177-3AD203B41FA5}">
                      <a16:colId xmlns:a16="http://schemas.microsoft.com/office/drawing/2014/main" xmlns="" val="1861882930"/>
                    </a:ext>
                  </a:extLst>
                </a:gridCol>
              </a:tblGrid>
              <a:tr h="1228404">
                <a:tc>
                  <a:txBody>
                    <a:bodyPr/>
                    <a:lstStyle/>
                    <a:p>
                      <a:r>
                        <a:rPr lang="en-CA" baseline="0" dirty="0"/>
                        <a:t>                     </a:t>
                      </a:r>
                      <a:r>
                        <a:rPr lang="en-CA" sz="3200" baseline="0" dirty="0">
                          <a:solidFill>
                            <a:srgbClr val="002060"/>
                          </a:solidFill>
                        </a:rPr>
                        <a:t>Saul’s command:</a:t>
                      </a:r>
                      <a:r>
                        <a:rPr lang="en-CA" dirty="0">
                          <a:solidFill>
                            <a:srgbClr val="002060"/>
                          </a:solidFill>
                        </a:rPr>
                        <a:t>       </a:t>
                      </a:r>
                    </a:p>
                    <a:p>
                      <a:pPr algn="ctr"/>
                      <a:r>
                        <a:rPr lang="en-CA" sz="3200" u="sng" dirty="0">
                          <a:solidFill>
                            <a:srgbClr val="C00000"/>
                          </a:solidFill>
                        </a:rPr>
                        <a:t>Do not eat food until evenin</a:t>
                      </a:r>
                      <a:r>
                        <a:rPr lang="en-CA" sz="3200" u="none" dirty="0">
                          <a:solidFill>
                            <a:srgbClr val="C00000"/>
                          </a:solidFill>
                        </a:rPr>
                        <a:t>g!</a:t>
                      </a:r>
                      <a:endParaRPr lang="en-CA" sz="3200" u="sng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2BE0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484835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76BEB20-E384-488B-BB44-D595CDD32098}"/>
              </a:ext>
            </a:extLst>
          </p:cNvPr>
          <p:cNvCxnSpPr>
            <a:cxnSpLocks/>
          </p:cNvCxnSpPr>
          <p:nvPr/>
        </p:nvCxnSpPr>
        <p:spPr>
          <a:xfrm flipV="1">
            <a:off x="410873" y="635023"/>
            <a:ext cx="1870" cy="3567206"/>
          </a:xfrm>
          <a:prstGeom prst="line">
            <a:avLst/>
          </a:prstGeom>
          <a:ln w="76200">
            <a:solidFill>
              <a:srgbClr val="F93D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8FCF7A-969D-474F-BE9D-7F903C08BFF6}"/>
              </a:ext>
            </a:extLst>
          </p:cNvPr>
          <p:cNvSpPr/>
          <p:nvPr/>
        </p:nvSpPr>
        <p:spPr>
          <a:xfrm>
            <a:off x="399528" y="4202227"/>
            <a:ext cx="380234" cy="1228404"/>
          </a:xfrm>
          <a:prstGeom prst="rect">
            <a:avLst/>
          </a:prstGeom>
          <a:gradFill flip="none" rotWithShape="1">
            <a:gsLst>
              <a:gs pos="48000">
                <a:srgbClr val="FFFF00"/>
              </a:gs>
              <a:gs pos="57000">
                <a:srgbClr val="F93DF0"/>
              </a:gs>
            </a:gsLst>
            <a:lin ang="11400000" scaled="0"/>
            <a:tileRect/>
          </a:gra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973D9C-CF50-447D-98C7-6708B5E7B352}"/>
              </a:ext>
            </a:extLst>
          </p:cNvPr>
          <p:cNvSpPr/>
          <p:nvPr/>
        </p:nvSpPr>
        <p:spPr>
          <a:xfrm>
            <a:off x="6060822" y="4202227"/>
            <a:ext cx="380234" cy="1228404"/>
          </a:xfrm>
          <a:prstGeom prst="rect">
            <a:avLst/>
          </a:prstGeom>
          <a:gradFill flip="none" rotWithShape="1">
            <a:gsLst>
              <a:gs pos="45000">
                <a:srgbClr val="FF9900"/>
              </a:gs>
              <a:gs pos="57000">
                <a:schemeClr val="bg2">
                  <a:lumMod val="50000"/>
                </a:schemeClr>
              </a:gs>
            </a:gsLst>
            <a:lin ang="600000" scaled="0"/>
            <a:tileRect/>
          </a:gra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01D0DEC9-39D3-480F-A873-1C345D6A7EE7}"/>
              </a:ext>
            </a:extLst>
          </p:cNvPr>
          <p:cNvSpPr/>
          <p:nvPr/>
        </p:nvSpPr>
        <p:spPr>
          <a:xfrm>
            <a:off x="1086652" y="520700"/>
            <a:ext cx="3691798" cy="2620810"/>
          </a:xfrm>
          <a:prstGeom prst="wedgeRoundRectCallout">
            <a:avLst>
              <a:gd name="adj1" fmla="val -54503"/>
              <a:gd name="adj2" fmla="val 100857"/>
              <a:gd name="adj3" fmla="val 16667"/>
            </a:avLst>
          </a:prstGeom>
          <a:noFill/>
          <a:ln w="76200">
            <a:solidFill>
              <a:srgbClr val="F93DF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ln w="19050">
                  <a:solidFill>
                    <a:srgbClr val="F93DF0"/>
                  </a:solidFill>
                </a:ln>
                <a:solidFill>
                  <a:prstClr val="black"/>
                </a:solidFill>
                <a:effectLst>
                  <a:outerShdw blurRad="12700" dist="114300" dir="20400000" sx="102000" sy="102000" algn="br" rotWithShape="0">
                    <a:srgbClr val="00FF00"/>
                  </a:outerShdw>
                </a:effectLst>
                <a:latin typeface="Cooper Black" panose="0208090404030B020404" pitchFamily="18" charset="0"/>
              </a:rPr>
              <a:t>Yonathan</a:t>
            </a:r>
            <a:r>
              <a:rPr lang="en-US" sz="4000" b="1" dirty="0">
                <a:ln w="19050">
                  <a:solidFill>
                    <a:srgbClr val="F93DF0"/>
                  </a:solidFill>
                </a:ln>
                <a:solidFill>
                  <a:prstClr val="black"/>
                </a:solidFill>
                <a:effectLst>
                  <a:outerShdw blurRad="12700" dist="114300" dir="20400000" sx="102000" sy="102000" algn="br" rotWithShape="0">
                    <a:srgbClr val="00FF00"/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his </a:t>
            </a:r>
            <a:r>
              <a:rPr lang="en-US" sz="2400" dirty="0" err="1">
                <a:solidFill>
                  <a:schemeClr val="tx1"/>
                </a:solidFill>
              </a:rPr>
              <a:t>armour</a:t>
            </a:r>
            <a:r>
              <a:rPr lang="en-US" sz="2400" dirty="0">
                <a:solidFill>
                  <a:schemeClr val="tx1"/>
                </a:solidFill>
              </a:rPr>
              <a:t> bearer exterminated 20 men on this early morning!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The battle continued through the Light Season.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F48D71C-3DCD-41B9-9665-9BB5937F94FB}"/>
              </a:ext>
            </a:extLst>
          </p:cNvPr>
          <p:cNvSpPr/>
          <p:nvPr/>
        </p:nvSpPr>
        <p:spPr>
          <a:xfrm>
            <a:off x="23048" y="195493"/>
            <a:ext cx="1330033" cy="439530"/>
          </a:xfrm>
          <a:prstGeom prst="roundRect">
            <a:avLst/>
          </a:prstGeom>
          <a:solidFill>
            <a:srgbClr val="002060"/>
          </a:solidFill>
          <a:ln>
            <a:solidFill>
              <a:srgbClr val="2BE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>
                <a:ln>
                  <a:solidFill>
                    <a:srgbClr val="F93DF0"/>
                  </a:solidFill>
                </a:ln>
                <a:solidFill>
                  <a:srgbClr val="FFFF00"/>
                </a:solidFill>
                <a:effectLst>
                  <a:glow rad="88900">
                    <a:srgbClr val="2BE0F9"/>
                  </a:glow>
                  <a:outerShdw blurRad="50800" dist="50800" dir="5400000" algn="ctr" rotWithShape="0">
                    <a:schemeClr val="bg1">
                      <a:alpha val="99000"/>
                    </a:schemeClr>
                  </a:outerShdw>
                </a:effectLst>
                <a:latin typeface="Arial Black" panose="020B0A04020102020204" pitchFamily="34" charset="0"/>
              </a:rPr>
              <a:t>Dawn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93D6182-5A59-42A8-919A-5154445B8AF3}"/>
              </a:ext>
            </a:extLst>
          </p:cNvPr>
          <p:cNvSpPr/>
          <p:nvPr/>
        </p:nvSpPr>
        <p:spPr>
          <a:xfrm>
            <a:off x="1174228" y="5600349"/>
            <a:ext cx="9798572" cy="11592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CA" sz="36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Cooper Black" panose="0208090404030B020404" pitchFamily="18" charset="0"/>
              </a:rPr>
              <a:t>How will </a:t>
            </a:r>
            <a:r>
              <a:rPr lang="en-CA" sz="36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Cooper Black" panose="0208090404030B020404" pitchFamily="18" charset="0"/>
              </a:rPr>
              <a:t>sunset</a:t>
            </a:r>
            <a:r>
              <a:rPr lang="en-CA" sz="36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Cooper Black" panose="0208090404030B020404" pitchFamily="18" charset="0"/>
              </a:rPr>
              <a:t> theory keep all of these events </a:t>
            </a:r>
            <a:r>
              <a:rPr lang="en-CA" sz="36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Cooper Black" panose="0208090404030B020404" pitchFamily="18" charset="0"/>
              </a:rPr>
              <a:t>within one 24 hour cycle</a:t>
            </a:r>
            <a:r>
              <a:rPr lang="en-CA" sz="36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17" name="Speech Bubble: Rectangle with Corners Rounded 17">
            <a:extLst>
              <a:ext uri="{FF2B5EF4-FFF2-40B4-BE49-F238E27FC236}">
                <a16:creationId xmlns:a16="http://schemas.microsoft.com/office/drawing/2014/main" xmlns="" id="{01D0DEC9-39D3-480F-A873-1C345D6A7EE7}"/>
              </a:ext>
            </a:extLst>
          </p:cNvPr>
          <p:cNvSpPr/>
          <p:nvPr/>
        </p:nvSpPr>
        <p:spPr>
          <a:xfrm>
            <a:off x="4959145" y="1497925"/>
            <a:ext cx="2952955" cy="1442497"/>
          </a:xfrm>
          <a:prstGeom prst="wedgeRoundRectCallout">
            <a:avLst>
              <a:gd name="adj1" fmla="val -26107"/>
              <a:gd name="adj2" fmla="val 154563"/>
              <a:gd name="adj3" fmla="val 16667"/>
            </a:avLst>
          </a:prstGeom>
          <a:noFill/>
          <a:ln w="76200">
            <a:solidFill>
              <a:schemeClr val="accent2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ln w="19050">
                  <a:solidFill>
                    <a:srgbClr val="F93DF0"/>
                  </a:solidFill>
                </a:ln>
                <a:solidFill>
                  <a:prstClr val="black"/>
                </a:solidFill>
                <a:effectLst>
                  <a:outerShdw blurRad="12700" dist="114300" dir="20400000" sx="102000" sy="102000" algn="br" rotWithShape="0">
                    <a:srgbClr val="00FF00"/>
                  </a:outerShdw>
                </a:effectLst>
                <a:latin typeface="Cooper Black" panose="0208090404030B020404" pitchFamily="18" charset="0"/>
              </a:rPr>
              <a:t>Yonathan</a:t>
            </a:r>
            <a:r>
              <a:rPr lang="en-US" sz="4000" b="1" dirty="0">
                <a:ln w="19050">
                  <a:solidFill>
                    <a:srgbClr val="F93DF0"/>
                  </a:solidFill>
                </a:ln>
                <a:solidFill>
                  <a:prstClr val="black"/>
                </a:solidFill>
                <a:effectLst>
                  <a:outerShdw blurRad="12700" dist="114300" dir="20400000" sx="102000" sy="102000" algn="br" rotWithShape="0">
                    <a:srgbClr val="00FF00"/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ate honey late</a:t>
            </a:r>
            <a:r>
              <a:rPr lang="en-US" sz="2400" dirty="0">
                <a:solidFill>
                  <a:schemeClr val="tx1"/>
                </a:solidFill>
              </a:rPr>
              <a:t> in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the Light Season.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F861934-054B-452C-8B70-B2908FA32491}"/>
              </a:ext>
            </a:extLst>
          </p:cNvPr>
          <p:cNvSpPr/>
          <p:nvPr/>
        </p:nvSpPr>
        <p:spPr>
          <a:xfrm>
            <a:off x="5159077" y="3125244"/>
            <a:ext cx="1649895" cy="4395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>
                <a:ln>
                  <a:solidFill>
                    <a:srgbClr val="F93DF0"/>
                  </a:solidFill>
                </a:ln>
                <a:solidFill>
                  <a:srgbClr val="FFFF00"/>
                </a:solidFill>
                <a:effectLst>
                  <a:glow rad="25400">
                    <a:srgbClr val="F93DF0">
                      <a:alpha val="91000"/>
                    </a:srgbClr>
                  </a:glow>
                </a:effectLst>
                <a:latin typeface="Arial Black" panose="020B0A04020102020204" pitchFamily="34" charset="0"/>
              </a:rPr>
              <a:t>Sunset</a:t>
            </a:r>
          </a:p>
        </p:txBody>
      </p:sp>
      <p:sp>
        <p:nvSpPr>
          <p:cNvPr id="20" name="Arrow: Bent 14">
            <a:extLst>
              <a:ext uri="{FF2B5EF4-FFF2-40B4-BE49-F238E27FC236}">
                <a16:creationId xmlns:a16="http://schemas.microsoft.com/office/drawing/2014/main" xmlns="" id="{BD2E1BC5-71D5-439C-A00E-010D89D304B0}"/>
              </a:ext>
            </a:extLst>
          </p:cNvPr>
          <p:cNvSpPr/>
          <p:nvPr/>
        </p:nvSpPr>
        <p:spPr>
          <a:xfrm rot="5400000">
            <a:off x="8297478" y="1693301"/>
            <a:ext cx="1442896" cy="4419909"/>
          </a:xfrm>
          <a:prstGeom prst="bentArrow">
            <a:avLst>
              <a:gd name="adj1" fmla="val 25000"/>
              <a:gd name="adj2" fmla="val 42145"/>
              <a:gd name="adj3" fmla="val 29676"/>
              <a:gd name="adj4" fmla="val 70324"/>
            </a:avLst>
          </a:prstGeom>
          <a:gradFill>
            <a:gsLst>
              <a:gs pos="8000">
                <a:srgbClr val="F93DF0"/>
              </a:gs>
              <a:gs pos="28000">
                <a:srgbClr val="FF0000"/>
              </a:gs>
              <a:gs pos="49000">
                <a:schemeClr val="accent4">
                  <a:lumMod val="40000"/>
                  <a:lumOff val="60000"/>
                </a:schemeClr>
              </a:gs>
              <a:gs pos="76000">
                <a:srgbClr val="4646F0">
                  <a:alpha val="47000"/>
                </a:srgbClr>
              </a:gs>
            </a:gsLst>
            <a:lin ang="5400000" scaled="1"/>
          </a:gra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6248FE9-82DE-4828-A4CA-1072BDE81E61}"/>
              </a:ext>
            </a:extLst>
          </p:cNvPr>
          <p:cNvSpPr/>
          <p:nvPr/>
        </p:nvSpPr>
        <p:spPr>
          <a:xfrm>
            <a:off x="6491408" y="4498096"/>
            <a:ext cx="5077691" cy="64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>
                <a:solidFill>
                  <a:prstClr val="white"/>
                </a:solidFill>
              </a:rPr>
              <a:t>Was this the next “</a:t>
            </a:r>
            <a:r>
              <a:rPr lang="en-CA" sz="36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</a:t>
            </a:r>
            <a:r>
              <a:rPr lang="en-CA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</a:t>
            </a:r>
            <a:r>
              <a:rPr lang="en-CA" sz="3600" b="1" dirty="0">
                <a:solidFill>
                  <a:prstClr val="white"/>
                </a:solidFill>
              </a:rPr>
              <a:t>”?</a:t>
            </a:r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A1B01C3-609A-4A13-9A71-B7F404016866}"/>
              </a:ext>
            </a:extLst>
          </p:cNvPr>
          <p:cNvCxnSpPr>
            <a:cxnSpLocks/>
          </p:cNvCxnSpPr>
          <p:nvPr/>
        </p:nvCxnSpPr>
        <p:spPr>
          <a:xfrm flipV="1">
            <a:off x="5996725" y="3590174"/>
            <a:ext cx="0" cy="1954758"/>
          </a:xfrm>
          <a:prstGeom prst="line">
            <a:avLst/>
          </a:prstGeom>
          <a:ln w="76200">
            <a:solidFill>
              <a:srgbClr val="FF990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with Corners Rounded 17">
            <a:extLst>
              <a:ext uri="{FF2B5EF4-FFF2-40B4-BE49-F238E27FC236}">
                <a16:creationId xmlns:a16="http://schemas.microsoft.com/office/drawing/2014/main" xmlns="" id="{01D0DEC9-39D3-480F-A873-1C345D6A7EE7}"/>
              </a:ext>
            </a:extLst>
          </p:cNvPr>
          <p:cNvSpPr/>
          <p:nvPr/>
        </p:nvSpPr>
        <p:spPr>
          <a:xfrm>
            <a:off x="8305801" y="1497925"/>
            <a:ext cx="3263900" cy="1442497"/>
          </a:xfrm>
          <a:prstGeom prst="wedgeRoundRectCallout">
            <a:avLst>
              <a:gd name="adj1" fmla="val -26107"/>
              <a:gd name="adj2" fmla="val 154563"/>
              <a:gd name="adj3" fmla="val 16667"/>
            </a:avLst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tx1"/>
                </a:solidFill>
              </a:rPr>
              <a:t>Saul’s lot fell on </a:t>
            </a:r>
            <a:r>
              <a:rPr lang="en-US" sz="4000" b="1" dirty="0" err="1">
                <a:ln w="19050">
                  <a:solidFill>
                    <a:srgbClr val="F93DF0"/>
                  </a:solidFill>
                </a:ln>
                <a:solidFill>
                  <a:prstClr val="black"/>
                </a:solidFill>
                <a:effectLst>
                  <a:outerShdw blurRad="12700" dist="114300" dir="20400000" sx="102000" sy="102000" algn="br" rotWithShape="0">
                    <a:srgbClr val="00FF00"/>
                  </a:outerShdw>
                </a:effectLst>
                <a:latin typeface="Cooper Black" panose="0208090404030B020404" pitchFamily="18" charset="0"/>
              </a:rPr>
              <a:t>Yonathan</a:t>
            </a:r>
            <a:r>
              <a:rPr lang="en-US" sz="4000" b="1" dirty="0">
                <a:ln w="19050">
                  <a:solidFill>
                    <a:srgbClr val="F93DF0"/>
                  </a:solidFill>
                </a:ln>
                <a:solidFill>
                  <a:prstClr val="black"/>
                </a:solidFill>
                <a:effectLst>
                  <a:outerShdw blurRad="12700" dist="114300" dir="20400000" sx="102000" sy="102000" algn="br" rotWithShape="0">
                    <a:srgbClr val="00FF00"/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after the sun had set.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95645" y="130407"/>
            <a:ext cx="72322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Samuel confirms all of these events are found in one day!</a:t>
            </a:r>
          </a:p>
        </p:txBody>
      </p:sp>
    </p:spTree>
    <p:extLst>
      <p:ext uri="{BB962C8B-B14F-4D97-AF65-F5344CB8AC3E}">
        <p14:creationId xmlns:p14="http://schemas.microsoft.com/office/powerpoint/2010/main" val="4238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0" grpId="0" animBg="1"/>
      <p:bldP spid="23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60000"/>
                <a:lumOff val="40000"/>
              </a:schemeClr>
            </a:gs>
            <a:gs pos="34000">
              <a:srgbClr val="FFFF00">
                <a:alpha val="54000"/>
              </a:srgbClr>
            </a:gs>
            <a:gs pos="57000">
              <a:srgbClr val="F93DF0">
                <a:alpha val="26000"/>
              </a:srgbClr>
            </a:gs>
            <a:gs pos="84000">
              <a:srgbClr val="00B050">
                <a:alpha val="6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52B9080-1AF0-4968-8A75-3B9ADD43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927" y="6463434"/>
            <a:ext cx="501073" cy="394566"/>
          </a:xfrm>
        </p:spPr>
        <p:txBody>
          <a:bodyPr/>
          <a:lstStyle/>
          <a:p>
            <a:fld id="{013F0C8B-F959-4B64-89A8-DBC3EC2ED197}" type="slidenum">
              <a:rPr lang="en-CA" smtClean="0">
                <a:solidFill>
                  <a:schemeClr val="tx1"/>
                </a:solidFill>
              </a:rPr>
              <a:t>9</a:t>
            </a:fld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44" y="1245115"/>
            <a:ext cx="8908974" cy="5011298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93D6182-5A59-42A8-919A-5154445B8AF3}"/>
              </a:ext>
            </a:extLst>
          </p:cNvPr>
          <p:cNvSpPr/>
          <p:nvPr/>
        </p:nvSpPr>
        <p:spPr>
          <a:xfrm>
            <a:off x="378139" y="246299"/>
            <a:ext cx="11312788" cy="1502988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/>
            <a:r>
              <a:rPr lang="en-CA" sz="4400" dirty="0">
                <a:ln w="28575">
                  <a:solidFill>
                    <a:srgbClr val="FFCC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Berlin Sans FB" panose="020E0602020502020306" pitchFamily="34" charset="0"/>
              </a:rPr>
              <a:t>The question:  </a:t>
            </a:r>
            <a:r>
              <a:rPr lang="en-CA" sz="4400" dirty="0">
                <a:ln w="28575">
                  <a:solidFill>
                    <a:srgbClr val="FFCCFF"/>
                  </a:solidFill>
                </a:ln>
                <a:solidFill>
                  <a:schemeClr val="bg1"/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Berlin Sans FB" panose="020E0602020502020306" pitchFamily="34" charset="0"/>
              </a:rPr>
              <a:t>Is this testimony in 1 Samuel </a:t>
            </a:r>
            <a:br>
              <a:rPr lang="en-CA" sz="4400" dirty="0">
                <a:ln w="28575">
                  <a:solidFill>
                    <a:srgbClr val="FFCCFF"/>
                  </a:solidFill>
                </a:ln>
                <a:solidFill>
                  <a:schemeClr val="bg1"/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Berlin Sans FB" panose="020E0602020502020306" pitchFamily="34" charset="0"/>
              </a:rPr>
            </a:br>
            <a:r>
              <a:rPr lang="en-CA" sz="4400" dirty="0">
                <a:ln w="28575">
                  <a:solidFill>
                    <a:srgbClr val="FFCCFF"/>
                  </a:solidFill>
                </a:ln>
                <a:solidFill>
                  <a:schemeClr val="bg1"/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Berlin Sans FB" panose="020E0602020502020306" pitchFamily="34" charset="0"/>
              </a:rPr>
              <a:t>based upon the Torah </a:t>
            </a:r>
            <a:r>
              <a:rPr lang="en-CA" sz="4400" u="sng" dirty="0">
                <a:ln w="28575">
                  <a:solidFill>
                    <a:srgbClr val="FFFF00"/>
                  </a:solidFill>
                </a:ln>
                <a:solidFill>
                  <a:srgbClr val="2BE0F9"/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Berlin Sans FB" panose="020E0602020502020306" pitchFamily="34" charset="0"/>
              </a:rPr>
              <a:t>statutes</a:t>
            </a:r>
            <a:r>
              <a:rPr lang="en-CA" sz="4400" dirty="0">
                <a:ln w="28575">
                  <a:solidFill>
                    <a:srgbClr val="FFFF00"/>
                  </a:solidFill>
                </a:ln>
                <a:solidFill>
                  <a:srgbClr val="2BE0F9"/>
                </a:solidFill>
                <a:effectLst>
                  <a:innerShdw blurRad="38100" dist="114300" dir="18420000">
                    <a:srgbClr val="FFFF00"/>
                  </a:innerShdw>
                </a:effectLst>
                <a:latin typeface="Berlin Sans FB" panose="020E0602020502020306" pitchFamily="34" charset="0"/>
              </a:rPr>
              <a:t>?</a:t>
            </a:r>
          </a:p>
        </p:txBody>
      </p:sp>
      <p:pic>
        <p:nvPicPr>
          <p:cNvPr id="7" name="Picture 10" descr="C:\Users\Rae\Desktop\Art on Desktop\white man clip art\yellow-blue smiley faces\question face yellow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8002" y="939098"/>
            <a:ext cx="3082925" cy="23304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04589" y="2463848"/>
            <a:ext cx="869274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8000" b="1" cap="none" spc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Berlin Sans FB Demi" panose="020E0802020502020306" pitchFamily="34" charset="0"/>
              </a:rPr>
              <a:t>Do we </a:t>
            </a:r>
            <a:br>
              <a:rPr lang="en-US" sz="8000" b="1" cap="none" spc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Berlin Sans FB Demi" panose="020E0802020502020306" pitchFamily="34" charset="0"/>
              </a:rPr>
            </a:br>
            <a:r>
              <a:rPr lang="en-US" sz="8000" b="1" cap="none" spc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Berlin Sans FB Demi" panose="020E0802020502020306" pitchFamily="34" charset="0"/>
              </a:rPr>
              <a:t>need to “bee” </a:t>
            </a:r>
            <a:br>
              <a:rPr lang="en-US" sz="8000" b="1" cap="none" spc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Berlin Sans FB Demi" panose="020E0802020502020306" pitchFamily="34" charset="0"/>
              </a:rPr>
            </a:br>
            <a:r>
              <a:rPr lang="en-US" sz="8000" b="1" cap="none" spc="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/>
                <a:latin typeface="Berlin Sans FB Demi" panose="020E0802020502020306" pitchFamily="34" charset="0"/>
              </a:rPr>
              <a:t>Torah Observant?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C469EF-8037-4667-9B36-DF54079D9B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85471" flipH="1">
            <a:off x="-1876253" y="3503190"/>
            <a:ext cx="6038351" cy="50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</TotalTime>
  <Words>319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Aharoni</vt:lpstr>
      <vt:lpstr>Arial</vt:lpstr>
      <vt:lpstr>Arial Black</vt:lpstr>
      <vt:lpstr>Arial Rounded MT Bold</vt:lpstr>
      <vt:lpstr>Berlin Sans FB</vt:lpstr>
      <vt:lpstr>Berlin Sans FB Demi</vt:lpstr>
      <vt:lpstr>Broadway</vt:lpstr>
      <vt:lpstr>Calibri</vt:lpstr>
      <vt:lpstr>Calibri Light</vt:lpstr>
      <vt:lpstr>Calibri,Bold</vt:lpstr>
      <vt:lpstr>Comic Sans MS</vt:lpstr>
      <vt:lpstr>Cooper Black</vt:lpstr>
      <vt:lpstr>Edwardian Script ITC</vt:lpstr>
      <vt:lpstr>Eras Bold ITC</vt:lpstr>
      <vt:lpstr>Forte</vt:lpstr>
      <vt:lpstr>Georgia</vt:lpstr>
      <vt:lpstr>Matura MT Script Capitals</vt:lpstr>
      <vt:lpstr>MV Boli</vt:lpstr>
      <vt:lpstr>Rockwell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Astleford</dc:creator>
  <cp:lastModifiedBy>User55</cp:lastModifiedBy>
  <cp:revision>279</cp:revision>
  <dcterms:created xsi:type="dcterms:W3CDTF">2019-10-02T15:30:41Z</dcterms:created>
  <dcterms:modified xsi:type="dcterms:W3CDTF">2021-12-18T15:30:14Z</dcterms:modified>
</cp:coreProperties>
</file>